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31"/>
  </p:notesMasterIdLst>
  <p:sldIdLst>
    <p:sldId id="395" r:id="rId2"/>
    <p:sldId id="318" r:id="rId3"/>
    <p:sldId id="319" r:id="rId4"/>
    <p:sldId id="419" r:id="rId5"/>
    <p:sldId id="396" r:id="rId6"/>
    <p:sldId id="329" r:id="rId7"/>
    <p:sldId id="397" r:id="rId8"/>
    <p:sldId id="401" r:id="rId9"/>
    <p:sldId id="398" r:id="rId10"/>
    <p:sldId id="400" r:id="rId11"/>
    <p:sldId id="402" r:id="rId12"/>
    <p:sldId id="403" r:id="rId13"/>
    <p:sldId id="420" r:id="rId14"/>
    <p:sldId id="404" r:id="rId15"/>
    <p:sldId id="405" r:id="rId16"/>
    <p:sldId id="406" r:id="rId17"/>
    <p:sldId id="407" r:id="rId18"/>
    <p:sldId id="408" r:id="rId19"/>
    <p:sldId id="409" r:id="rId20"/>
    <p:sldId id="412" r:id="rId21"/>
    <p:sldId id="411" r:id="rId22"/>
    <p:sldId id="413" r:id="rId23"/>
    <p:sldId id="410" r:id="rId24"/>
    <p:sldId id="414" r:id="rId25"/>
    <p:sldId id="415" r:id="rId26"/>
    <p:sldId id="416" r:id="rId27"/>
    <p:sldId id="417" r:id="rId28"/>
    <p:sldId id="418" r:id="rId29"/>
    <p:sldId id="267"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E51F5B-C7E4-4C01-A231-96CEA27F5FC3}">
          <p14:sldIdLst>
            <p14:sldId id="395"/>
          </p14:sldIdLst>
        </p14:section>
        <p14:section name="Content" id="{1B62170A-2E04-4DEB-AFCB-485F16B560C1}">
          <p14:sldIdLst>
            <p14:sldId id="318"/>
            <p14:sldId id="319"/>
            <p14:sldId id="419"/>
            <p14:sldId id="396"/>
            <p14:sldId id="329"/>
            <p14:sldId id="397"/>
            <p14:sldId id="401"/>
            <p14:sldId id="398"/>
            <p14:sldId id="400"/>
            <p14:sldId id="402"/>
            <p14:sldId id="403"/>
            <p14:sldId id="420"/>
            <p14:sldId id="404"/>
            <p14:sldId id="405"/>
            <p14:sldId id="406"/>
            <p14:sldId id="407"/>
            <p14:sldId id="408"/>
            <p14:sldId id="409"/>
            <p14:sldId id="412"/>
            <p14:sldId id="411"/>
            <p14:sldId id="413"/>
            <p14:sldId id="410"/>
            <p14:sldId id="414"/>
            <p14:sldId id="415"/>
            <p14:sldId id="416"/>
            <p14:sldId id="417"/>
            <p14:sldId id="418"/>
            <p14:sldId id="26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D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3" autoAdjust="0"/>
    <p:restoredTop sz="92288" autoAdjust="0"/>
  </p:normalViewPr>
  <p:slideViewPr>
    <p:cSldViewPr snapToGrid="0">
      <p:cViewPr varScale="1">
        <p:scale>
          <a:sx n="75" d="100"/>
          <a:sy n="75" d="100"/>
        </p:scale>
        <p:origin x="898"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4" d="100"/>
          <a:sy n="54" d="100"/>
        </p:scale>
        <p:origin x="2796"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4D1A3-4167-4DE2-857D-FED6DC824423}" type="datetimeFigureOut">
              <a:rPr lang="en-US" smtClean="0"/>
              <a:t>7/12/2024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378F9-F517-40BC-8F9F-7F7144C3CF8F}" type="slidenum">
              <a:rPr lang="en-US" smtClean="0"/>
              <a:t>‹#›</a:t>
            </a:fld>
            <a:endParaRPr lang="en-US"/>
          </a:p>
        </p:txBody>
      </p:sp>
    </p:spTree>
    <p:extLst>
      <p:ext uri="{BB962C8B-B14F-4D97-AF65-F5344CB8AC3E}">
        <p14:creationId xmlns:p14="http://schemas.microsoft.com/office/powerpoint/2010/main" val="285405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374151"/>
                </a:solidFill>
                <a:effectLst/>
                <a:latin typeface="Söhne"/>
              </a:rPr>
              <a:t>Việc quyết định giữa việc xây dựng hoặc mua sản phẩm phần mềm là một quyết định quan trọng mà các tổ chức và doanh nghiệp phải đưa ra. Đây là một quyết định phụ thuộc vào nhiều yếu tố, bao gồm mục tiêu kinh doanh, yêu cầu chức năng, khả năng tài chính, thời gian và nguồn lực có sẵn.</a:t>
            </a:r>
            <a:endParaRPr lang="en-US"/>
          </a:p>
        </p:txBody>
      </p:sp>
      <p:sp>
        <p:nvSpPr>
          <p:cNvPr id="4" name="Slide Number Placeholder 3"/>
          <p:cNvSpPr>
            <a:spLocks noGrp="1"/>
          </p:cNvSpPr>
          <p:nvPr>
            <p:ph type="sldNum" sz="quarter" idx="5"/>
          </p:nvPr>
        </p:nvSpPr>
        <p:spPr/>
        <p:txBody>
          <a:bodyPr/>
          <a:lstStyle/>
          <a:p>
            <a:fld id="{EC0378F9-F517-40BC-8F9F-7F7144C3CF8F}" type="slidenum">
              <a:rPr lang="en-US" smtClean="0"/>
              <a:t>3</a:t>
            </a:fld>
            <a:endParaRPr lang="en-US"/>
          </a:p>
        </p:txBody>
      </p:sp>
    </p:spTree>
    <p:extLst>
      <p:ext uri="{BB962C8B-B14F-4D97-AF65-F5344CB8AC3E}">
        <p14:creationId xmlns:p14="http://schemas.microsoft.com/office/powerpoint/2010/main" val="4089496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
        <p:nvSpPr>
          <p:cNvPr id="4" name="Slide Number Placeholder 3"/>
          <p:cNvSpPr>
            <a:spLocks noGrp="1"/>
          </p:cNvSpPr>
          <p:nvPr>
            <p:ph type="sldNum" sz="quarter" idx="5"/>
          </p:nvPr>
        </p:nvSpPr>
        <p:spPr/>
        <p:txBody>
          <a:bodyPr/>
          <a:lstStyle/>
          <a:p>
            <a:fld id="{EC0378F9-F517-40BC-8F9F-7F7144C3CF8F}" type="slidenum">
              <a:rPr lang="en-US" smtClean="0"/>
              <a:t>21</a:t>
            </a:fld>
            <a:endParaRPr lang="en-US"/>
          </a:p>
        </p:txBody>
      </p:sp>
    </p:spTree>
    <p:extLst>
      <p:ext uri="{BB962C8B-B14F-4D97-AF65-F5344CB8AC3E}">
        <p14:creationId xmlns:p14="http://schemas.microsoft.com/office/powerpoint/2010/main" val="2598367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
        <p:nvSpPr>
          <p:cNvPr id="4" name="Slide Number Placeholder 3"/>
          <p:cNvSpPr>
            <a:spLocks noGrp="1"/>
          </p:cNvSpPr>
          <p:nvPr>
            <p:ph type="sldNum" sz="quarter" idx="5"/>
          </p:nvPr>
        </p:nvSpPr>
        <p:spPr/>
        <p:txBody>
          <a:bodyPr/>
          <a:lstStyle/>
          <a:p>
            <a:fld id="{EC0378F9-F517-40BC-8F9F-7F7144C3CF8F}" type="slidenum">
              <a:rPr lang="en-US" smtClean="0"/>
              <a:t>22</a:t>
            </a:fld>
            <a:endParaRPr lang="en-US"/>
          </a:p>
        </p:txBody>
      </p:sp>
    </p:spTree>
    <p:extLst>
      <p:ext uri="{BB962C8B-B14F-4D97-AF65-F5344CB8AC3E}">
        <p14:creationId xmlns:p14="http://schemas.microsoft.com/office/powerpoint/2010/main" val="201945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374151"/>
                </a:solidFill>
                <a:effectLst/>
                <a:latin typeface="Söhne"/>
              </a:rPr>
              <a:t>Việc quyết định giữa việc xây dựng hoặc mua sản phẩm phần mềm là một quyết định quan trọng mà các tổ chức và doanh nghiệp phải đưa ra. Đây là một quyết định phụ thuộc vào nhiều yếu tố, bao gồm mục tiêu kinh doanh, yêu cầu chức năng, khả năng tài chính, thời gian và nguồn lực có sẵn.</a:t>
            </a:r>
            <a:endParaRPr lang="en-US"/>
          </a:p>
        </p:txBody>
      </p:sp>
      <p:sp>
        <p:nvSpPr>
          <p:cNvPr id="4" name="Slide Number Placeholder 3"/>
          <p:cNvSpPr>
            <a:spLocks noGrp="1"/>
          </p:cNvSpPr>
          <p:nvPr>
            <p:ph type="sldNum" sz="quarter" idx="5"/>
          </p:nvPr>
        </p:nvSpPr>
        <p:spPr/>
        <p:txBody>
          <a:bodyPr/>
          <a:lstStyle/>
          <a:p>
            <a:fld id="{EC0378F9-F517-40BC-8F9F-7F7144C3CF8F}" type="slidenum">
              <a:rPr lang="en-US" smtClean="0"/>
              <a:t>4</a:t>
            </a:fld>
            <a:endParaRPr lang="en-US"/>
          </a:p>
        </p:txBody>
      </p:sp>
    </p:spTree>
    <p:extLst>
      <p:ext uri="{BB962C8B-B14F-4D97-AF65-F5344CB8AC3E}">
        <p14:creationId xmlns:p14="http://schemas.microsoft.com/office/powerpoint/2010/main" val="643160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C0378F9-F517-40BC-8F9F-7F7144C3CF8F}" type="slidenum">
              <a:rPr lang="en-US" smtClean="0"/>
              <a:t>5</a:t>
            </a:fld>
            <a:endParaRPr lang="en-US"/>
          </a:p>
        </p:txBody>
      </p:sp>
    </p:spTree>
    <p:extLst>
      <p:ext uri="{BB962C8B-B14F-4D97-AF65-F5344CB8AC3E}">
        <p14:creationId xmlns:p14="http://schemas.microsoft.com/office/powerpoint/2010/main" val="2775462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374151"/>
                </a:solidFill>
                <a:effectLst/>
                <a:latin typeface="Söhne"/>
              </a:rPr>
              <a:t>Tóm lại, việc tự viết hoặc mua phần mềm đều có lợi và rủi ro riêng. Điều quan trọng là đánh giá kỹ lưỡng các yếu tố như yêu cầu, nguồn lực, thời gian và chi phí để đưa ra quyết định phù hợp với tình huống và mục tiêu kinh doanh của bạn. Có thể tham khảo ý kiến của các chuyên gia trong lĩnh vực để có quyết định tốt nhất cho tổ chức của bạn.</a:t>
            </a:r>
            <a:endParaRPr lang="en-US"/>
          </a:p>
        </p:txBody>
      </p:sp>
      <p:sp>
        <p:nvSpPr>
          <p:cNvPr id="4" name="Slide Number Placeholder 3"/>
          <p:cNvSpPr>
            <a:spLocks noGrp="1"/>
          </p:cNvSpPr>
          <p:nvPr>
            <p:ph type="sldNum" sz="quarter" idx="5"/>
          </p:nvPr>
        </p:nvSpPr>
        <p:spPr/>
        <p:txBody>
          <a:bodyPr/>
          <a:lstStyle/>
          <a:p>
            <a:fld id="{EC0378F9-F517-40BC-8F9F-7F7144C3CF8F}" type="slidenum">
              <a:rPr lang="en-US" smtClean="0"/>
              <a:t>10</a:t>
            </a:fld>
            <a:endParaRPr lang="en-US"/>
          </a:p>
        </p:txBody>
      </p:sp>
    </p:spTree>
    <p:extLst>
      <p:ext uri="{BB962C8B-B14F-4D97-AF65-F5344CB8AC3E}">
        <p14:creationId xmlns:p14="http://schemas.microsoft.com/office/powerpoint/2010/main" val="2475777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a:solidFill>
                  <a:srgbClr val="000000"/>
                </a:solidFill>
                <a:effectLst/>
                <a:latin typeface="Söhne"/>
              </a:rPr>
              <a:t>Phần ảo cung cấp lợi ích như giảm đáng kể chi phí phần cứng, tăng hiệu suất sử dụng tài nguyên, dễ dàng di chuyển và sao lưu môi trường ảo, cung cấp tính linh hoạt và phục hồi dự phòng. Nó cũng giúp tạo ra môi trường thử nghiệm và phát triển an toàn và đơn giản hóa quy trình triển khai ứng dụng.</a:t>
            </a:r>
          </a:p>
          <a:p>
            <a:pPr algn="l"/>
            <a:r>
              <a:rPr lang="vi-VN" b="0" i="0">
                <a:solidFill>
                  <a:srgbClr val="000000"/>
                </a:solidFill>
                <a:effectLst/>
                <a:latin typeface="Söhne"/>
              </a:rPr>
              <a:t>Tóm lại, phần cứng, phần mềm và phần ảo là ba thành phần quan trọng trong kiến trúc hệ thống. Sự tương tác giữa chúng đóng vai trò quan trọng trong việc xây dựng và vận hành một hệ thống hiệu quả và linh hoạt.</a:t>
            </a:r>
          </a:p>
          <a:p>
            <a:br>
              <a:rPr lang="vi-VN" b="0" i="0">
                <a:solidFill>
                  <a:srgbClr val="000000"/>
                </a:solidFill>
                <a:effectLst/>
                <a:latin typeface="Söhne"/>
              </a:rPr>
            </a:br>
            <a:endParaRPr lang="en-US"/>
          </a:p>
        </p:txBody>
      </p:sp>
      <p:sp>
        <p:nvSpPr>
          <p:cNvPr id="4" name="Slide Number Placeholder 3"/>
          <p:cNvSpPr>
            <a:spLocks noGrp="1"/>
          </p:cNvSpPr>
          <p:nvPr>
            <p:ph type="sldNum" sz="quarter" idx="5"/>
          </p:nvPr>
        </p:nvSpPr>
        <p:spPr/>
        <p:txBody>
          <a:bodyPr/>
          <a:lstStyle/>
          <a:p>
            <a:fld id="{EC0378F9-F517-40BC-8F9F-7F7144C3CF8F}" type="slidenum">
              <a:rPr lang="en-US" smtClean="0"/>
              <a:t>16</a:t>
            </a:fld>
            <a:endParaRPr lang="en-US"/>
          </a:p>
        </p:txBody>
      </p:sp>
    </p:spTree>
    <p:extLst>
      <p:ext uri="{BB962C8B-B14F-4D97-AF65-F5344CB8AC3E}">
        <p14:creationId xmlns:p14="http://schemas.microsoft.com/office/powerpoint/2010/main" val="2017772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
        <p:nvSpPr>
          <p:cNvPr id="4" name="Slide Number Placeholder 3"/>
          <p:cNvSpPr>
            <a:spLocks noGrp="1"/>
          </p:cNvSpPr>
          <p:nvPr>
            <p:ph type="sldNum" sz="quarter" idx="5"/>
          </p:nvPr>
        </p:nvSpPr>
        <p:spPr/>
        <p:txBody>
          <a:bodyPr/>
          <a:lstStyle/>
          <a:p>
            <a:fld id="{EC0378F9-F517-40BC-8F9F-7F7144C3CF8F}" type="slidenum">
              <a:rPr lang="en-US" smtClean="0"/>
              <a:t>17</a:t>
            </a:fld>
            <a:endParaRPr lang="en-US"/>
          </a:p>
        </p:txBody>
      </p:sp>
    </p:spTree>
    <p:extLst>
      <p:ext uri="{BB962C8B-B14F-4D97-AF65-F5344CB8AC3E}">
        <p14:creationId xmlns:p14="http://schemas.microsoft.com/office/powerpoint/2010/main" val="3492120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
        <p:nvSpPr>
          <p:cNvPr id="4" name="Slide Number Placeholder 3"/>
          <p:cNvSpPr>
            <a:spLocks noGrp="1"/>
          </p:cNvSpPr>
          <p:nvPr>
            <p:ph type="sldNum" sz="quarter" idx="5"/>
          </p:nvPr>
        </p:nvSpPr>
        <p:spPr/>
        <p:txBody>
          <a:bodyPr/>
          <a:lstStyle/>
          <a:p>
            <a:fld id="{EC0378F9-F517-40BC-8F9F-7F7144C3CF8F}" type="slidenum">
              <a:rPr lang="en-US" smtClean="0"/>
              <a:t>18</a:t>
            </a:fld>
            <a:endParaRPr lang="en-US"/>
          </a:p>
        </p:txBody>
      </p:sp>
    </p:spTree>
    <p:extLst>
      <p:ext uri="{BB962C8B-B14F-4D97-AF65-F5344CB8AC3E}">
        <p14:creationId xmlns:p14="http://schemas.microsoft.com/office/powerpoint/2010/main" val="19727529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
        <p:nvSpPr>
          <p:cNvPr id="4" name="Slide Number Placeholder 3"/>
          <p:cNvSpPr>
            <a:spLocks noGrp="1"/>
          </p:cNvSpPr>
          <p:nvPr>
            <p:ph type="sldNum" sz="quarter" idx="5"/>
          </p:nvPr>
        </p:nvSpPr>
        <p:spPr/>
        <p:txBody>
          <a:bodyPr/>
          <a:lstStyle/>
          <a:p>
            <a:fld id="{EC0378F9-F517-40BC-8F9F-7F7144C3CF8F}" type="slidenum">
              <a:rPr lang="en-US" smtClean="0"/>
              <a:t>19</a:t>
            </a:fld>
            <a:endParaRPr lang="en-US"/>
          </a:p>
        </p:txBody>
      </p:sp>
    </p:spTree>
    <p:extLst>
      <p:ext uri="{BB962C8B-B14F-4D97-AF65-F5344CB8AC3E}">
        <p14:creationId xmlns:p14="http://schemas.microsoft.com/office/powerpoint/2010/main" val="2616157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a:p>
        </p:txBody>
      </p:sp>
      <p:sp>
        <p:nvSpPr>
          <p:cNvPr id="4" name="Slide Number Placeholder 3"/>
          <p:cNvSpPr>
            <a:spLocks noGrp="1"/>
          </p:cNvSpPr>
          <p:nvPr>
            <p:ph type="sldNum" sz="quarter" idx="5"/>
          </p:nvPr>
        </p:nvSpPr>
        <p:spPr/>
        <p:txBody>
          <a:bodyPr/>
          <a:lstStyle/>
          <a:p>
            <a:fld id="{EC0378F9-F517-40BC-8F9F-7F7144C3CF8F}" type="slidenum">
              <a:rPr lang="en-US" smtClean="0"/>
              <a:t>20</a:t>
            </a:fld>
            <a:endParaRPr lang="en-US"/>
          </a:p>
        </p:txBody>
      </p:sp>
    </p:spTree>
    <p:extLst>
      <p:ext uri="{BB962C8B-B14F-4D97-AF65-F5344CB8AC3E}">
        <p14:creationId xmlns:p14="http://schemas.microsoft.com/office/powerpoint/2010/main" val="2300980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341120" y="3703320"/>
            <a:ext cx="9144000" cy="1655762"/>
          </a:xfrm>
        </p:spPr>
        <p:txBody>
          <a:bodyPr/>
          <a:lstStyle>
            <a:lvl1pPr marL="0" indent="0" algn="ctr">
              <a:buNone/>
              <a:defRPr sz="2400"/>
            </a:lvl1pPr>
            <a:lvl2pPr marL="457182" indent="0" algn="ctr">
              <a:buNone/>
              <a:defRPr sz="2000"/>
            </a:lvl2pPr>
            <a:lvl3pPr marL="914364" indent="0" algn="ctr">
              <a:buNone/>
              <a:defRPr sz="1800"/>
            </a:lvl3pPr>
            <a:lvl4pPr marL="1371545" indent="0" algn="ctr">
              <a:buNone/>
              <a:defRPr sz="1600"/>
            </a:lvl4pPr>
            <a:lvl5pPr marL="1828727" indent="0" algn="ctr">
              <a:buNone/>
              <a:defRPr sz="1600"/>
            </a:lvl5pPr>
            <a:lvl6pPr marL="2285909" indent="0" algn="ctr">
              <a:buNone/>
              <a:defRPr sz="1600"/>
            </a:lvl6pPr>
            <a:lvl7pPr marL="2743091" indent="0" algn="ctr">
              <a:buNone/>
              <a:defRPr sz="1600"/>
            </a:lvl7pPr>
            <a:lvl8pPr marL="3200272" indent="0" algn="ctr">
              <a:buNone/>
              <a:defRPr sz="1600"/>
            </a:lvl8pPr>
            <a:lvl9pPr marL="3657454"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D6DF3E-7A0A-4504-A32F-B6A5DDD7E500}" type="datetime1">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265614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4FB6D-F566-4479-B0F7-971C17EA3491}" type="datetime1">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2825925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36655D-855F-4092-8C67-BB19F58EE694}" type="datetime1">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184960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7FF606-85C0-4551-8EC4-5C1C0F0F2C7A}" type="datetime1">
              <a:rPr lang="en-US" smtClean="0"/>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1474709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A3656-5BFC-4FBD-8CD7-B64E68747382}" type="datetime1">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318155288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6176" y="173913"/>
            <a:ext cx="9326880" cy="7191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49224" y="1253330"/>
            <a:ext cx="11080958" cy="452862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8788008-8FDC-4EBC-9B98-F488E400BCFC}" type="datetime1">
              <a:rPr lang="en-US" smtClean="0"/>
              <a:t>7/12/2024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5904588-C5A4-4185-8804-A8353AEAA887}" type="slidenum">
              <a:rPr lang="en-US" smtClean="0"/>
              <a:pPr>
                <a:defRPr/>
              </a:pPr>
              <a:t>‹#›</a:t>
            </a:fld>
            <a:endParaRPr lang="en-US"/>
          </a:p>
        </p:txBody>
      </p:sp>
      <p:cxnSp>
        <p:nvCxnSpPr>
          <p:cNvPr id="7" name="Straight Connector 6">
            <a:extLst>
              <a:ext uri="{FF2B5EF4-FFF2-40B4-BE49-F238E27FC236}">
                <a16:creationId xmlns:a16="http://schemas.microsoft.com/office/drawing/2014/main" id="{BE35E1FA-AA49-B250-716D-79E7722DC3C1}"/>
              </a:ext>
            </a:extLst>
          </p:cNvPr>
          <p:cNvCxnSpPr/>
          <p:nvPr userDrawn="1"/>
        </p:nvCxnSpPr>
        <p:spPr>
          <a:xfrm>
            <a:off x="0" y="980728"/>
            <a:ext cx="12192000" cy="0"/>
          </a:xfrm>
          <a:prstGeom prst="line">
            <a:avLst/>
          </a:prstGeom>
          <a:ln w="76200">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82FA54EB-F10A-D6ED-3049-3F8C947703F2}"/>
              </a:ext>
            </a:extLst>
          </p:cNvPr>
          <p:cNvCxnSpPr/>
          <p:nvPr userDrawn="1"/>
        </p:nvCxnSpPr>
        <p:spPr>
          <a:xfrm>
            <a:off x="0" y="6356353"/>
            <a:ext cx="12192000" cy="0"/>
          </a:xfrm>
          <a:prstGeom prst="line">
            <a:avLst/>
          </a:prstGeom>
          <a:ln w="28575"/>
        </p:spPr>
        <p:style>
          <a:lnRef idx="3">
            <a:schemeClr val="accent4"/>
          </a:lnRef>
          <a:fillRef idx="0">
            <a:schemeClr val="accent4"/>
          </a:fillRef>
          <a:effectRef idx="2">
            <a:schemeClr val="accent4"/>
          </a:effectRef>
          <a:fontRef idx="minor">
            <a:schemeClr val="tx1"/>
          </a:fontRef>
        </p:style>
      </p:cxnSp>
      <p:sp>
        <p:nvSpPr>
          <p:cNvPr id="9" name="TextBox 8">
            <a:extLst>
              <a:ext uri="{FF2B5EF4-FFF2-40B4-BE49-F238E27FC236}">
                <a16:creationId xmlns:a16="http://schemas.microsoft.com/office/drawing/2014/main" id="{90ED0C58-1964-50C2-553D-79EDB5C12D4C}"/>
              </a:ext>
            </a:extLst>
          </p:cNvPr>
          <p:cNvSpPr txBox="1"/>
          <p:nvPr userDrawn="1"/>
        </p:nvSpPr>
        <p:spPr>
          <a:xfrm>
            <a:off x="5280358" y="6451735"/>
            <a:ext cx="1631285" cy="387798"/>
          </a:xfrm>
          <a:prstGeom prst="rect">
            <a:avLst/>
          </a:prstGeom>
          <a:noFill/>
        </p:spPr>
        <p:txBody>
          <a:bodyPr wrap="square" rtlCol="0">
            <a:spAutoFit/>
          </a:bodyPr>
          <a:lstStyle/>
          <a:p>
            <a:pPr defTabSz="468911" fontAlgn="auto">
              <a:spcBef>
                <a:spcPts val="0"/>
              </a:spcBef>
              <a:spcAft>
                <a:spcPts val="0"/>
              </a:spcAft>
            </a:pPr>
            <a:r>
              <a:rPr lang="en-US" sz="1920" b="1">
                <a:solidFill>
                  <a:srgbClr val="0070C0"/>
                </a:solidFill>
                <a:latin typeface="Times New Roman" panose="02020603050405020304" pitchFamily="18" charset="0"/>
                <a:cs typeface="Times New Roman" panose="02020603050405020304" pitchFamily="18" charset="0"/>
              </a:rPr>
              <a:t>NTTU-2023</a:t>
            </a:r>
          </a:p>
        </p:txBody>
      </p:sp>
    </p:spTree>
    <p:extLst>
      <p:ext uri="{BB962C8B-B14F-4D97-AF65-F5344CB8AC3E}">
        <p14:creationId xmlns:p14="http://schemas.microsoft.com/office/powerpoint/2010/main" val="1472380114"/>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Lst>
  <p:hf hdr="0" ftr="0" dt="0"/>
  <p:txStyles>
    <p:titleStyle>
      <a:lvl1pPr algn="l" defTabSz="914364" rtl="0" eaLnBrk="1" latinLnBrk="0" hangingPunct="1">
        <a:lnSpc>
          <a:spcPct val="90000"/>
        </a:lnSpc>
        <a:spcBef>
          <a:spcPct val="0"/>
        </a:spcBef>
        <a:buNone/>
        <a:defRPr sz="4320" kern="1200">
          <a:solidFill>
            <a:srgbClr val="FF0000"/>
          </a:solidFill>
          <a:latin typeface="+mj-lt"/>
          <a:ea typeface="+mj-ea"/>
          <a:cs typeface="+mj-cs"/>
        </a:defRPr>
      </a:lvl1pPr>
    </p:titleStyle>
    <p:bodyStyle>
      <a:lvl1pPr marL="228590" indent="-228590" algn="l" defTabSz="914364" rtl="0" eaLnBrk="1" latinLnBrk="0" hangingPunct="1">
        <a:lnSpc>
          <a:spcPct val="90000"/>
        </a:lnSpc>
        <a:spcBef>
          <a:spcPts val="1000"/>
        </a:spcBef>
        <a:buFont typeface="Arial" panose="020B0604020202020204" pitchFamily="34" charset="0"/>
        <a:buChar char="•"/>
        <a:defRPr sz="3360" kern="1200">
          <a:solidFill>
            <a:schemeClr val="tx1"/>
          </a:solidFill>
          <a:latin typeface="+mj-lt"/>
          <a:ea typeface="+mn-ea"/>
          <a:cs typeface="+mn-cs"/>
        </a:defRPr>
      </a:lvl1pPr>
      <a:lvl2pPr marL="685772" indent="-228590" algn="l" defTabSz="914364" rtl="0" eaLnBrk="1" latinLnBrk="0" hangingPunct="1">
        <a:lnSpc>
          <a:spcPct val="90000"/>
        </a:lnSpc>
        <a:spcBef>
          <a:spcPts val="500"/>
        </a:spcBef>
        <a:buFont typeface="Arial" panose="020B0604020202020204" pitchFamily="34" charset="0"/>
        <a:buChar char="•"/>
        <a:defRPr sz="3360" kern="1200">
          <a:solidFill>
            <a:schemeClr val="tx1"/>
          </a:solidFill>
          <a:latin typeface="+mj-lt"/>
          <a:ea typeface="+mn-ea"/>
          <a:cs typeface="+mn-cs"/>
        </a:defRPr>
      </a:lvl2pPr>
      <a:lvl3pPr marL="1142954" indent="-228590" algn="l" defTabSz="914364" rtl="0" eaLnBrk="1" latinLnBrk="0" hangingPunct="1">
        <a:lnSpc>
          <a:spcPct val="90000"/>
        </a:lnSpc>
        <a:spcBef>
          <a:spcPts val="500"/>
        </a:spcBef>
        <a:buFont typeface="Arial" panose="020B0604020202020204" pitchFamily="34" charset="0"/>
        <a:buChar char="•"/>
        <a:defRPr sz="3360" kern="1200">
          <a:solidFill>
            <a:schemeClr val="tx1"/>
          </a:solidFill>
          <a:latin typeface="+mj-lt"/>
          <a:ea typeface="+mn-ea"/>
          <a:cs typeface="+mn-cs"/>
        </a:defRPr>
      </a:lvl3pPr>
      <a:lvl4pPr marL="1600136" indent="-228590" algn="l" defTabSz="914364" rtl="0" eaLnBrk="1" latinLnBrk="0" hangingPunct="1">
        <a:lnSpc>
          <a:spcPct val="90000"/>
        </a:lnSpc>
        <a:spcBef>
          <a:spcPts val="500"/>
        </a:spcBef>
        <a:buFont typeface="Arial" panose="020B0604020202020204" pitchFamily="34" charset="0"/>
        <a:buChar char="•"/>
        <a:defRPr sz="3360" kern="1200">
          <a:solidFill>
            <a:schemeClr val="tx1"/>
          </a:solidFill>
          <a:latin typeface="+mj-lt"/>
          <a:ea typeface="+mn-ea"/>
          <a:cs typeface="+mn-cs"/>
        </a:defRPr>
      </a:lvl4pPr>
      <a:lvl5pPr marL="2057317" indent="-228590" algn="l" defTabSz="914364" rtl="0" eaLnBrk="1" latinLnBrk="0" hangingPunct="1">
        <a:lnSpc>
          <a:spcPct val="90000"/>
        </a:lnSpc>
        <a:spcBef>
          <a:spcPts val="500"/>
        </a:spcBef>
        <a:buFont typeface="Arial" panose="020B0604020202020204" pitchFamily="34" charset="0"/>
        <a:buChar char="•"/>
        <a:defRPr sz="3360" kern="1200">
          <a:solidFill>
            <a:schemeClr val="tx1"/>
          </a:solidFill>
          <a:latin typeface="+mj-lt"/>
          <a:ea typeface="+mn-ea"/>
          <a:cs typeface="+mn-cs"/>
        </a:defRPr>
      </a:lvl5pPr>
      <a:lvl6pPr marL="2514499" indent="-228590" algn="l" defTabSz="9143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0" algn="l" defTabSz="9143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0" algn="l" defTabSz="9143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4" indent="-228590" algn="l" defTabSz="9143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64" rtl="0" eaLnBrk="1" latinLnBrk="0" hangingPunct="1">
        <a:defRPr sz="1800" kern="1200">
          <a:solidFill>
            <a:schemeClr val="tx1"/>
          </a:solidFill>
          <a:latin typeface="+mn-lt"/>
          <a:ea typeface="+mn-ea"/>
          <a:cs typeface="+mn-cs"/>
        </a:defRPr>
      </a:lvl1pPr>
      <a:lvl2pPr marL="457182" algn="l" defTabSz="914364" rtl="0" eaLnBrk="1" latinLnBrk="0" hangingPunct="1">
        <a:defRPr sz="1800" kern="1200">
          <a:solidFill>
            <a:schemeClr val="tx1"/>
          </a:solidFill>
          <a:latin typeface="+mn-lt"/>
          <a:ea typeface="+mn-ea"/>
          <a:cs typeface="+mn-cs"/>
        </a:defRPr>
      </a:lvl2pPr>
      <a:lvl3pPr marL="914364" algn="l" defTabSz="914364" rtl="0" eaLnBrk="1" latinLnBrk="0" hangingPunct="1">
        <a:defRPr sz="1800" kern="1200">
          <a:solidFill>
            <a:schemeClr val="tx1"/>
          </a:solidFill>
          <a:latin typeface="+mn-lt"/>
          <a:ea typeface="+mn-ea"/>
          <a:cs typeface="+mn-cs"/>
        </a:defRPr>
      </a:lvl3pPr>
      <a:lvl4pPr marL="1371545" algn="l" defTabSz="914364" rtl="0" eaLnBrk="1" latinLnBrk="0" hangingPunct="1">
        <a:defRPr sz="1800" kern="1200">
          <a:solidFill>
            <a:schemeClr val="tx1"/>
          </a:solidFill>
          <a:latin typeface="+mn-lt"/>
          <a:ea typeface="+mn-ea"/>
          <a:cs typeface="+mn-cs"/>
        </a:defRPr>
      </a:lvl4pPr>
      <a:lvl5pPr marL="1828727" algn="l" defTabSz="914364" rtl="0" eaLnBrk="1" latinLnBrk="0" hangingPunct="1">
        <a:defRPr sz="1800" kern="1200">
          <a:solidFill>
            <a:schemeClr val="tx1"/>
          </a:solidFill>
          <a:latin typeface="+mn-lt"/>
          <a:ea typeface="+mn-ea"/>
          <a:cs typeface="+mn-cs"/>
        </a:defRPr>
      </a:lvl5pPr>
      <a:lvl6pPr marL="2285909" algn="l" defTabSz="914364" rtl="0" eaLnBrk="1" latinLnBrk="0" hangingPunct="1">
        <a:defRPr sz="1800" kern="1200">
          <a:solidFill>
            <a:schemeClr val="tx1"/>
          </a:solidFill>
          <a:latin typeface="+mn-lt"/>
          <a:ea typeface="+mn-ea"/>
          <a:cs typeface="+mn-cs"/>
        </a:defRPr>
      </a:lvl6pPr>
      <a:lvl7pPr marL="2743091" algn="l" defTabSz="914364" rtl="0" eaLnBrk="1" latinLnBrk="0" hangingPunct="1">
        <a:defRPr sz="1800" kern="1200">
          <a:solidFill>
            <a:schemeClr val="tx1"/>
          </a:solidFill>
          <a:latin typeface="+mn-lt"/>
          <a:ea typeface="+mn-ea"/>
          <a:cs typeface="+mn-cs"/>
        </a:defRPr>
      </a:lvl7pPr>
      <a:lvl8pPr marL="3200272" algn="l" defTabSz="914364" rtl="0" eaLnBrk="1" latinLnBrk="0" hangingPunct="1">
        <a:defRPr sz="1800" kern="1200">
          <a:solidFill>
            <a:schemeClr val="tx1"/>
          </a:solidFill>
          <a:latin typeface="+mn-lt"/>
          <a:ea typeface="+mn-ea"/>
          <a:cs typeface="+mn-cs"/>
        </a:defRPr>
      </a:lvl8pPr>
      <a:lvl9pPr marL="3657454" algn="l" defTabSz="91436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F258BB-5087-4B34-8BB8-4BFB436ACD39}"/>
              </a:ext>
            </a:extLst>
          </p:cNvPr>
          <p:cNvSpPr txBox="1">
            <a:spLocks noChangeArrowheads="1"/>
          </p:cNvSpPr>
          <p:nvPr/>
        </p:nvSpPr>
        <p:spPr>
          <a:xfrm>
            <a:off x="243841" y="5243379"/>
            <a:ext cx="3415307" cy="754063"/>
          </a:xfrm>
          <a:prstGeom prst="rect">
            <a:avLst/>
          </a:prstGeom>
        </p:spPr>
        <p:txBody>
          <a:bodyPr>
            <a:noAutofit/>
          </a:bodyPr>
          <a:lstStyle>
            <a:lvl1pPr marL="0" indent="0" algn="ctr" defTabSz="742950" rtl="0" fontAlgn="base">
              <a:lnSpc>
                <a:spcPct val="90000"/>
              </a:lnSpc>
              <a:spcBef>
                <a:spcPts val="813"/>
              </a:spcBef>
              <a:spcAft>
                <a:spcPct val="0"/>
              </a:spcAft>
              <a:buFont typeface="Arial" panose="020B0604020202020204" pitchFamily="34" charset="0"/>
              <a:buNone/>
              <a:defRPr sz="1950" kern="1200">
                <a:solidFill>
                  <a:schemeClr val="tx1"/>
                </a:solidFill>
                <a:latin typeface="+mn-lt"/>
                <a:ea typeface="+mn-ea"/>
                <a:cs typeface="+mn-cs"/>
              </a:defRPr>
            </a:lvl1pPr>
            <a:lvl2pPr marL="371475" indent="0" algn="ctr" defTabSz="742950" rtl="0" fontAlgn="base">
              <a:lnSpc>
                <a:spcPct val="90000"/>
              </a:lnSpc>
              <a:spcBef>
                <a:spcPts val="400"/>
              </a:spcBef>
              <a:spcAft>
                <a:spcPct val="0"/>
              </a:spcAft>
              <a:buFont typeface="Arial" panose="020B0604020202020204" pitchFamily="34" charset="0"/>
              <a:buNone/>
              <a:defRPr sz="1625" kern="1200">
                <a:solidFill>
                  <a:schemeClr val="tx1"/>
                </a:solidFill>
                <a:latin typeface="+mn-lt"/>
                <a:ea typeface="+mn-ea"/>
                <a:cs typeface="+mn-cs"/>
              </a:defRPr>
            </a:lvl2pPr>
            <a:lvl3pPr marL="742950" indent="0" algn="ctr" defTabSz="742950" rtl="0" fontAlgn="base">
              <a:lnSpc>
                <a:spcPct val="90000"/>
              </a:lnSpc>
              <a:spcBef>
                <a:spcPts val="400"/>
              </a:spcBef>
              <a:spcAft>
                <a:spcPct val="0"/>
              </a:spcAft>
              <a:buFont typeface="Arial" panose="020B0604020202020204" pitchFamily="34" charset="0"/>
              <a:buNone/>
              <a:defRPr sz="1463" kern="1200">
                <a:solidFill>
                  <a:schemeClr val="tx1"/>
                </a:solidFill>
                <a:latin typeface="+mn-lt"/>
                <a:ea typeface="+mn-ea"/>
                <a:cs typeface="+mn-cs"/>
              </a:defRPr>
            </a:lvl3pPr>
            <a:lvl4pPr marL="1114425" indent="0" algn="ctr" defTabSz="742950" rtl="0" fontAlgn="base">
              <a:lnSpc>
                <a:spcPct val="90000"/>
              </a:lnSpc>
              <a:spcBef>
                <a:spcPts val="400"/>
              </a:spcBef>
              <a:spcAft>
                <a:spcPct val="0"/>
              </a:spcAft>
              <a:buFont typeface="Arial" panose="020B0604020202020204" pitchFamily="34" charset="0"/>
              <a:buNone/>
              <a:defRPr sz="1300" kern="1200">
                <a:solidFill>
                  <a:schemeClr val="tx1"/>
                </a:solidFill>
                <a:latin typeface="+mn-lt"/>
                <a:ea typeface="+mn-ea"/>
                <a:cs typeface="+mn-cs"/>
              </a:defRPr>
            </a:lvl4pPr>
            <a:lvl5pPr marL="1485900" indent="0" algn="ctr" defTabSz="742950" rtl="0" fontAlgn="base">
              <a:lnSpc>
                <a:spcPct val="90000"/>
              </a:lnSpc>
              <a:spcBef>
                <a:spcPts val="400"/>
              </a:spcBef>
              <a:spcAft>
                <a:spcPct val="0"/>
              </a:spcAft>
              <a:buFont typeface="Arial" panose="020B0604020202020204" pitchFamily="34" charset="0"/>
              <a:buNone/>
              <a:defRPr sz="1300" kern="1200">
                <a:solidFill>
                  <a:schemeClr val="tx1"/>
                </a:solidFill>
                <a:latin typeface="+mn-lt"/>
                <a:ea typeface="+mn-ea"/>
                <a:cs typeface="+mn-cs"/>
              </a:defRPr>
            </a:lvl5pPr>
            <a:lvl6pPr marL="1857375"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6pPr>
            <a:lvl7pPr marL="2228850"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7pPr>
            <a:lvl8pPr marL="2600325"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8pPr>
            <a:lvl9pPr marL="2971800"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9pPr>
          </a:lstStyle>
          <a:p>
            <a:pPr marL="0" marR="0" lvl="0" indent="0" algn="l" defTabSz="761981" rtl="0" eaLnBrk="1" fontAlgn="base" latinLnBrk="0" hangingPunct="1">
              <a:lnSpc>
                <a:spcPct val="90000"/>
              </a:lnSpc>
              <a:spcBef>
                <a:spcPts val="833"/>
              </a:spcBef>
              <a:spcAft>
                <a:spcPct val="0"/>
              </a:spcAft>
              <a:buClrTx/>
              <a:buSzTx/>
              <a:buFont typeface="Arial" panose="020B0604020202020204" pitchFamily="34" charset="0"/>
              <a:buNone/>
              <a:tabLst/>
              <a:defRPr/>
            </a:pPr>
            <a:r>
              <a:rPr kumimoji="0" lang="en-US" altLang="en-US" sz="1680" b="1" i="0" u="none" strike="noStrike" kern="1200" cap="none" spc="0" normalizeH="0" baseline="0" noProof="0">
                <a:ln>
                  <a:noFill/>
                </a:ln>
                <a:solidFill>
                  <a:srgbClr val="00B050"/>
                </a:solidFill>
                <a:effectLst/>
                <a:uLnTx/>
                <a:uFillTx/>
                <a:latin typeface="Times New Roman" panose="02020603050405020304" pitchFamily="18" charset="0"/>
                <a:ea typeface="+mn-ea"/>
                <a:cs typeface="Times New Roman" panose="02020603050405020304" pitchFamily="18" charset="0"/>
              </a:rPr>
              <a:t>GVHD: ThS. Đỗ Hoàng Nam</a:t>
            </a:r>
          </a:p>
          <a:p>
            <a:pPr marL="0" marR="0" lvl="0" indent="0" algn="l" defTabSz="761981" rtl="0" eaLnBrk="1" fontAlgn="base" latinLnBrk="0" hangingPunct="1">
              <a:lnSpc>
                <a:spcPct val="90000"/>
              </a:lnSpc>
              <a:spcBef>
                <a:spcPts val="833"/>
              </a:spcBef>
              <a:spcAft>
                <a:spcPct val="0"/>
              </a:spcAft>
              <a:buClrTx/>
              <a:buSzTx/>
              <a:buFont typeface="Arial" panose="020B0604020202020204" pitchFamily="34" charset="0"/>
              <a:buNone/>
              <a:tabLst/>
              <a:defRPr/>
            </a:pPr>
            <a:r>
              <a:rPr kumimoji="0" lang="en-US" altLang="en-US" sz="1680" b="1" i="0" u="none" strike="noStrike" kern="1200" cap="none" spc="0" normalizeH="0" baseline="0" noProof="0">
                <a:ln>
                  <a:noFill/>
                </a:ln>
                <a:solidFill>
                  <a:srgbClr val="00B050"/>
                </a:solidFill>
                <a:effectLst/>
                <a:uLnTx/>
                <a:uFillTx/>
                <a:latin typeface="Times New Roman" panose="02020603050405020304" pitchFamily="18" charset="0"/>
                <a:ea typeface="+mn-ea"/>
                <a:cs typeface="Times New Roman" panose="02020603050405020304" pitchFamily="18" charset="0"/>
              </a:rPr>
              <a:t>Email: namdh@nttu.edu.vn</a:t>
            </a:r>
          </a:p>
          <a:p>
            <a:pPr marL="0" marR="0" lvl="0" indent="0" algn="l" defTabSz="761981" rtl="0" eaLnBrk="1" fontAlgn="base" latinLnBrk="0" hangingPunct="1">
              <a:lnSpc>
                <a:spcPct val="90000"/>
              </a:lnSpc>
              <a:spcBef>
                <a:spcPts val="833"/>
              </a:spcBef>
              <a:spcAft>
                <a:spcPct val="0"/>
              </a:spcAft>
              <a:buClrTx/>
              <a:buSzTx/>
              <a:buFont typeface="Arial" panose="020B0604020202020204" pitchFamily="34" charset="0"/>
              <a:buNone/>
              <a:tabLst/>
              <a:defRPr/>
            </a:pPr>
            <a:r>
              <a:rPr kumimoji="0" lang="en-US" altLang="en-US" sz="1680" b="1" i="0" u="none" strike="noStrike" kern="1200" cap="none" spc="0" normalizeH="0" baseline="0" noProof="0">
                <a:ln>
                  <a:noFill/>
                </a:ln>
                <a:solidFill>
                  <a:srgbClr val="00B050"/>
                </a:solidFill>
                <a:effectLst/>
                <a:uLnTx/>
                <a:uFillTx/>
                <a:latin typeface="Times New Roman" panose="02020603050405020304" pitchFamily="18" charset="0"/>
                <a:ea typeface="+mn-ea"/>
                <a:cs typeface="Times New Roman" panose="02020603050405020304" pitchFamily="18" charset="0"/>
              </a:rPr>
              <a:t>DĐ: 0937 091 063</a:t>
            </a:r>
          </a:p>
        </p:txBody>
      </p:sp>
      <p:sp>
        <p:nvSpPr>
          <p:cNvPr id="4100" name="Rectangle 8">
            <a:extLst>
              <a:ext uri="{FF2B5EF4-FFF2-40B4-BE49-F238E27FC236}">
                <a16:creationId xmlns:a16="http://schemas.microsoft.com/office/drawing/2014/main" id="{A4058447-DFD0-42E9-8BF5-26DD06AA602C}"/>
              </a:ext>
            </a:extLst>
          </p:cNvPr>
          <p:cNvSpPr>
            <a:spLocks noChangeArrowheads="1"/>
          </p:cNvSpPr>
          <p:nvPr/>
        </p:nvSpPr>
        <p:spPr bwMode="auto">
          <a:xfrm>
            <a:off x="563880" y="1250026"/>
            <a:ext cx="10789920" cy="166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51683" marR="0" lvl="0" indent="-351683" algn="ctr" defTabSz="468911" rtl="0" eaLnBrk="1" fontAlgn="auto" latinLnBrk="0" hangingPunct="1">
              <a:lnSpc>
                <a:spcPct val="100000"/>
              </a:lnSpc>
              <a:spcBef>
                <a:spcPct val="20000"/>
              </a:spcBef>
              <a:spcAft>
                <a:spcPts val="0"/>
              </a:spcAft>
              <a:buClrTx/>
              <a:buSzTx/>
              <a:buFontTx/>
              <a:buNone/>
              <a:tabLst/>
              <a:defRPr/>
            </a:pPr>
            <a:r>
              <a:rPr kumimoji="0" lang="en-US" altLang="en-US" sz="3600" b="1" i="0" u="none" strike="noStrike" kern="1200" cap="none" spc="0" normalizeH="0" baseline="0" noProof="0">
                <a:ln>
                  <a:noFill/>
                </a:ln>
                <a:solidFill>
                  <a:srgbClr val="FF0000"/>
                </a:solidFill>
                <a:effectLst/>
                <a:uLnTx/>
                <a:uFillTx/>
                <a:latin typeface="Times New Roman"/>
                <a:ea typeface="+mn-ea"/>
                <a:cs typeface="Times New Roman" panose="02020603050405020304" pitchFamily="18" charset="0"/>
              </a:rPr>
              <a:t>Chương 3: </a:t>
            </a:r>
          </a:p>
          <a:p>
            <a:pPr marL="351683" marR="0" lvl="0" indent="-351683" algn="ctr" defTabSz="468911" rtl="0" eaLnBrk="1" fontAlgn="auto" latinLnBrk="0" hangingPunct="1">
              <a:lnSpc>
                <a:spcPct val="100000"/>
              </a:lnSpc>
              <a:spcBef>
                <a:spcPct val="20000"/>
              </a:spcBef>
              <a:spcAft>
                <a:spcPts val="0"/>
              </a:spcAft>
              <a:buClrTx/>
              <a:buSzTx/>
              <a:buFontTx/>
              <a:buNone/>
              <a:tabLst/>
              <a:defRPr/>
            </a:pPr>
            <a:r>
              <a:rPr lang="en-US" altLang="en-US" sz="3600" b="1">
                <a:solidFill>
                  <a:srgbClr val="FF0000"/>
                </a:solidFill>
                <a:latin typeface="Times New Roman"/>
                <a:cs typeface="Times New Roman" panose="02020603050405020304" pitchFamily="18" charset="0"/>
              </a:rPr>
              <a:t>TIẾP NHẬN VÀ GIA CÔNG PHẦN MỀM</a:t>
            </a:r>
            <a:endParaRPr kumimoji="0" lang="en-US" altLang="en-US" sz="3600" b="1" i="0" u="none" strike="noStrike" kern="1200" cap="none" spc="0" normalizeH="0" baseline="0" noProof="0">
              <a:ln>
                <a:noFill/>
              </a:ln>
              <a:solidFill>
                <a:srgbClr val="FF0000"/>
              </a:solidFill>
              <a:effectLst/>
              <a:uLnTx/>
              <a:uFillTx/>
              <a:latin typeface="Times New Roman"/>
              <a:ea typeface="+mn-ea"/>
              <a:cs typeface="Times New Roman" panose="02020603050405020304" pitchFamily="18" charset="0"/>
            </a:endParaRPr>
          </a:p>
        </p:txBody>
      </p:sp>
      <p:sp>
        <p:nvSpPr>
          <p:cNvPr id="6" name="Rectangle 3">
            <a:extLst>
              <a:ext uri="{FF2B5EF4-FFF2-40B4-BE49-F238E27FC236}">
                <a16:creationId xmlns:a16="http://schemas.microsoft.com/office/drawing/2014/main" id="{49916D55-02A2-430D-97CA-EDC61C96315C}"/>
              </a:ext>
            </a:extLst>
          </p:cNvPr>
          <p:cNvSpPr txBox="1">
            <a:spLocks noChangeArrowheads="1"/>
          </p:cNvSpPr>
          <p:nvPr/>
        </p:nvSpPr>
        <p:spPr bwMode="auto">
          <a:xfrm>
            <a:off x="6228981" y="293254"/>
            <a:ext cx="4906744" cy="390736"/>
          </a:xfrm>
          <a:prstGeom prst="rect">
            <a:avLst/>
          </a:prstGeom>
          <a:noFill/>
          <a:ln>
            <a:noFill/>
          </a:ln>
        </p:spPr>
        <p:txBody>
          <a:bodyPr/>
          <a:lstStyle>
            <a:lvl1pPr marL="0" indent="0" algn="l" rtl="0" eaLnBrk="0" fontAlgn="base" hangingPunct="0">
              <a:spcBef>
                <a:spcPct val="20000"/>
              </a:spcBef>
              <a:spcAft>
                <a:spcPct val="0"/>
              </a:spcAft>
              <a:buClr>
                <a:schemeClr val="accent1"/>
              </a:buClr>
              <a:buSzPct val="70000"/>
              <a:buFont typeface="Wingdings" pitchFamily="2" charset="2"/>
              <a:buNone/>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marR="0" lvl="0" indent="0" algn="ctr" defTabSz="468911" rtl="0" eaLnBrk="1" fontAlgn="base" latinLnBrk="0" hangingPunct="1">
              <a:lnSpc>
                <a:spcPct val="90000"/>
              </a:lnSpc>
              <a:spcBef>
                <a:spcPct val="20000"/>
              </a:spcBef>
              <a:spcAft>
                <a:spcPct val="0"/>
              </a:spcAft>
              <a:buClr>
                <a:srgbClr val="4472C4"/>
              </a:buClr>
              <a:buSzPct val="70000"/>
              <a:buFont typeface="Wingdings" pitchFamily="2" charset="2"/>
              <a:buNone/>
              <a:tabLst/>
              <a:defRPr/>
            </a:pPr>
            <a:r>
              <a:rPr kumimoji="0" lang="en-US" altLang="en-US" sz="2051"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KHOA CÔNG NGHỆ THÔNG TIN</a:t>
            </a:r>
          </a:p>
        </p:txBody>
      </p:sp>
      <p:pic>
        <p:nvPicPr>
          <p:cNvPr id="2" name="Picture 1">
            <a:extLst>
              <a:ext uri="{FF2B5EF4-FFF2-40B4-BE49-F238E27FC236}">
                <a16:creationId xmlns:a16="http://schemas.microsoft.com/office/drawing/2014/main" id="{5C0A30E4-39E1-406C-9BB2-15D75FE39B8C}"/>
              </a:ext>
            </a:extLst>
          </p:cNvPr>
          <p:cNvPicPr>
            <a:picLocks noChangeAspect="1"/>
          </p:cNvPicPr>
          <p:nvPr/>
        </p:nvPicPr>
        <p:blipFill>
          <a:blip r:embed="rId2"/>
          <a:stretch>
            <a:fillRect/>
          </a:stretch>
        </p:blipFill>
        <p:spPr>
          <a:xfrm>
            <a:off x="185587" y="-67242"/>
            <a:ext cx="4066738" cy="1182432"/>
          </a:xfrm>
          <a:prstGeom prst="rect">
            <a:avLst/>
          </a:prstGeom>
        </p:spPr>
      </p:pic>
      <p:pic>
        <p:nvPicPr>
          <p:cNvPr id="7" name="Picture 6">
            <a:extLst>
              <a:ext uri="{FF2B5EF4-FFF2-40B4-BE49-F238E27FC236}">
                <a16:creationId xmlns:a16="http://schemas.microsoft.com/office/drawing/2014/main" id="{F6CB771E-E0CD-4EC5-1D8A-E69AD5A918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0899" y="153589"/>
            <a:ext cx="1123680" cy="729022"/>
          </a:xfrm>
          <a:prstGeom prst="rect">
            <a:avLst/>
          </a:prstGeom>
        </p:spPr>
      </p:pic>
      <p:sp>
        <p:nvSpPr>
          <p:cNvPr id="3" name="Slide Number Placeholder 2">
            <a:extLst>
              <a:ext uri="{FF2B5EF4-FFF2-40B4-BE49-F238E27FC236}">
                <a16:creationId xmlns:a16="http://schemas.microsoft.com/office/drawing/2014/main" id="{AA98BF56-E172-16C8-37EE-941CB94A6004}"/>
              </a:ext>
            </a:extLst>
          </p:cNvPr>
          <p:cNvSpPr>
            <a:spLocks noGrp="1"/>
          </p:cNvSpPr>
          <p:nvPr>
            <p:ph type="sldNum" sz="quarter" idx="12"/>
          </p:nvPr>
        </p:nvSpPr>
        <p:spPr/>
        <p:txBody>
          <a:bodyPr/>
          <a:lstStyle/>
          <a:p>
            <a:pPr marL="0" marR="0" lvl="0" indent="0" algn="r" defTabSz="1097280" rtl="0" eaLnBrk="0" fontAlgn="base" latinLnBrk="0" hangingPunct="0">
              <a:lnSpc>
                <a:spcPct val="100000"/>
              </a:lnSpc>
              <a:spcBef>
                <a:spcPct val="0"/>
              </a:spcBef>
              <a:spcAft>
                <a:spcPct val="0"/>
              </a:spcAft>
              <a:buClrTx/>
              <a:buSzTx/>
              <a:buFontTx/>
              <a:buNone/>
              <a:tabLst/>
              <a:defRPr/>
            </a:pPr>
            <a:fld id="{FE1236C6-0024-4286-AA03-0A6E67CE63D4}" type="slidenum">
              <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rPr>
              <a:pPr marL="0" marR="0" lvl="0" indent="0" algn="r" defTabSz="1097280"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endParaRPr>
          </a:p>
        </p:txBody>
      </p:sp>
      <p:pic>
        <p:nvPicPr>
          <p:cNvPr id="5" name="Picture 4">
            <a:extLst>
              <a:ext uri="{FF2B5EF4-FFF2-40B4-BE49-F238E27FC236}">
                <a16:creationId xmlns:a16="http://schemas.microsoft.com/office/drawing/2014/main" id="{0132274B-825D-8A21-201B-7CA9D23E3974}"/>
              </a:ext>
            </a:extLst>
          </p:cNvPr>
          <p:cNvPicPr>
            <a:picLocks noChangeAspect="1"/>
          </p:cNvPicPr>
          <p:nvPr/>
        </p:nvPicPr>
        <p:blipFill>
          <a:blip r:embed="rId4"/>
          <a:stretch>
            <a:fillRect/>
          </a:stretch>
        </p:blipFill>
        <p:spPr>
          <a:xfrm>
            <a:off x="4097687" y="3051374"/>
            <a:ext cx="3544085" cy="21264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2. Mua phần mềm</a:t>
            </a:r>
          </a:p>
        </p:txBody>
      </p:sp>
      <p:sp>
        <p:nvSpPr>
          <p:cNvPr id="2" name="Content Placeholder 1"/>
          <p:cNvSpPr>
            <a:spLocks noGrp="1"/>
          </p:cNvSpPr>
          <p:nvPr>
            <p:ph idx="1"/>
          </p:nvPr>
        </p:nvSpPr>
        <p:spPr>
          <a:xfrm>
            <a:off x="384464" y="1112363"/>
            <a:ext cx="11570974" cy="5454692"/>
          </a:xfrm>
        </p:spPr>
        <p:txBody>
          <a:bodyPr>
            <a:normAutofit/>
          </a:bodyPr>
          <a:lstStyle/>
          <a:p>
            <a:pPr>
              <a:buFont typeface="Wingdings" panose="05000000000000000000" pitchFamily="2" charset="2"/>
              <a:buChar char="v"/>
            </a:pPr>
            <a:r>
              <a:rPr lang="en-US" sz="2800" b="1">
                <a:solidFill>
                  <a:srgbClr val="0070C0"/>
                </a:solidFill>
              </a:rPr>
              <a:t> Rủi ro</a:t>
            </a:r>
          </a:p>
          <a:p>
            <a:pPr algn="just">
              <a:lnSpc>
                <a:spcPct val="170000"/>
              </a:lnSpc>
            </a:pPr>
            <a:r>
              <a:rPr lang="vi-VN" sz="2800">
                <a:solidFill>
                  <a:srgbClr val="FF0000"/>
                </a:solidFill>
              </a:rPr>
              <a:t>Chi phí sở hữu và giấy phép</a:t>
            </a:r>
            <a:r>
              <a:rPr lang="vi-VN" sz="2800"/>
              <a:t>: Mua phần mềm thường đòi hỏi bạn phải trả một khoản phí mua sản phẩm và các giấy phép sử dụng. Chi phí này có thể đáng kể, đặc biệt đối với các </a:t>
            </a:r>
            <a:r>
              <a:rPr lang="vi-VN" sz="2800" b="1">
                <a:solidFill>
                  <a:srgbClr val="00B0F0"/>
                </a:solidFill>
              </a:rPr>
              <a:t>phần mềm chuyên sâu hoặc doanh nghiệp lớn.</a:t>
            </a:r>
          </a:p>
          <a:p>
            <a:endParaRPr lang="en-US"/>
          </a:p>
          <a:p>
            <a:pPr marL="0" indent="0">
              <a:lnSpc>
                <a:spcPct val="150000"/>
              </a:lnSpc>
              <a:buNone/>
            </a:pPr>
            <a:endParaRPr lang="vi-VN"/>
          </a:p>
        </p:txBody>
      </p:sp>
      <p:sp>
        <p:nvSpPr>
          <p:cNvPr id="5" name="Slide Number Placeholder 4"/>
          <p:cNvSpPr>
            <a:spLocks noGrp="1"/>
          </p:cNvSpPr>
          <p:nvPr>
            <p:ph type="sldNum" sz="quarter" idx="12"/>
          </p:nvPr>
        </p:nvSpPr>
        <p:spPr/>
        <p:txBody>
          <a:bodyPr/>
          <a:lstStyle/>
          <a:p>
            <a:fld id="{6E9BC5F3-20C3-46D3-932D-BAE27B3FCC69}" type="slidenum">
              <a:rPr lang="en-US" smtClean="0"/>
              <a:pPr/>
              <a:t>10</a:t>
            </a:fld>
            <a:endParaRPr lang="en-US"/>
          </a:p>
        </p:txBody>
      </p:sp>
      <p:pic>
        <p:nvPicPr>
          <p:cNvPr id="4" name="Picture 3">
            <a:extLst>
              <a:ext uri="{FF2B5EF4-FFF2-40B4-BE49-F238E27FC236}">
                <a16:creationId xmlns:a16="http://schemas.microsoft.com/office/drawing/2014/main" id="{B44D133E-CED5-C183-4A9D-9357CAD8A462}"/>
              </a:ext>
            </a:extLst>
          </p:cNvPr>
          <p:cNvPicPr>
            <a:picLocks noChangeAspect="1"/>
          </p:cNvPicPr>
          <p:nvPr/>
        </p:nvPicPr>
        <p:blipFill>
          <a:blip r:embed="rId3"/>
          <a:stretch>
            <a:fillRect/>
          </a:stretch>
        </p:blipFill>
        <p:spPr>
          <a:xfrm>
            <a:off x="1883129" y="4200170"/>
            <a:ext cx="3356150" cy="1879444"/>
          </a:xfrm>
          <a:prstGeom prst="rect">
            <a:avLst/>
          </a:prstGeom>
        </p:spPr>
      </p:pic>
      <p:pic>
        <p:nvPicPr>
          <p:cNvPr id="6" name="Picture 5">
            <a:extLst>
              <a:ext uri="{FF2B5EF4-FFF2-40B4-BE49-F238E27FC236}">
                <a16:creationId xmlns:a16="http://schemas.microsoft.com/office/drawing/2014/main" id="{B6AF1E3C-C1A7-C539-113E-874D728DDAB6}"/>
              </a:ext>
            </a:extLst>
          </p:cNvPr>
          <p:cNvPicPr>
            <a:picLocks noChangeAspect="1"/>
          </p:cNvPicPr>
          <p:nvPr/>
        </p:nvPicPr>
        <p:blipFill>
          <a:blip r:embed="rId4"/>
          <a:stretch>
            <a:fillRect/>
          </a:stretch>
        </p:blipFill>
        <p:spPr>
          <a:xfrm>
            <a:off x="6737944" y="4077854"/>
            <a:ext cx="2152650" cy="2124075"/>
          </a:xfrm>
          <a:prstGeom prst="rect">
            <a:avLst/>
          </a:prstGeom>
        </p:spPr>
      </p:pic>
    </p:spTree>
    <p:extLst>
      <p:ext uri="{BB962C8B-B14F-4D97-AF65-F5344CB8AC3E}">
        <p14:creationId xmlns:p14="http://schemas.microsoft.com/office/powerpoint/2010/main" val="13845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AE0D-A1A6-63D2-1991-B9B387838108}"/>
              </a:ext>
            </a:extLst>
          </p:cNvPr>
          <p:cNvSpPr>
            <a:spLocks noGrp="1"/>
          </p:cNvSpPr>
          <p:nvPr>
            <p:ph type="title"/>
          </p:nvPr>
        </p:nvSpPr>
        <p:spPr>
          <a:xfrm>
            <a:off x="330246" y="225867"/>
            <a:ext cx="11396888" cy="698923"/>
          </a:xfrm>
        </p:spPr>
        <p:txBody>
          <a:bodyPr>
            <a:normAutofit fontScale="90000"/>
          </a:bodyPr>
          <a:lstStyle/>
          <a:p>
            <a:r>
              <a:rPr lang="en-US"/>
              <a:t>3. Kiến trúc hệ thống: phần cứng, phần mềm và phần ảo</a:t>
            </a:r>
          </a:p>
        </p:txBody>
      </p:sp>
      <p:sp>
        <p:nvSpPr>
          <p:cNvPr id="3" name="Content Placeholder 2">
            <a:extLst>
              <a:ext uri="{FF2B5EF4-FFF2-40B4-BE49-F238E27FC236}">
                <a16:creationId xmlns:a16="http://schemas.microsoft.com/office/drawing/2014/main" id="{8DFF263A-AAAE-1C77-38E3-A8D7C3F44F3E}"/>
              </a:ext>
            </a:extLst>
          </p:cNvPr>
          <p:cNvSpPr>
            <a:spLocks noGrp="1"/>
          </p:cNvSpPr>
          <p:nvPr>
            <p:ph idx="1"/>
          </p:nvPr>
        </p:nvSpPr>
        <p:spPr>
          <a:xfrm>
            <a:off x="458304" y="1444250"/>
            <a:ext cx="11540655" cy="3483350"/>
          </a:xfrm>
        </p:spPr>
        <p:txBody>
          <a:bodyPr>
            <a:normAutofit fontScale="92500" lnSpcReduction="20000"/>
          </a:bodyPr>
          <a:lstStyle/>
          <a:p>
            <a:pPr algn="just">
              <a:lnSpc>
                <a:spcPct val="150000"/>
              </a:lnSpc>
            </a:pPr>
            <a:r>
              <a:rPr lang="vi-VN" b="0" i="0">
                <a:effectLst/>
              </a:rPr>
              <a:t>Kiến trúc hệ thống bao gồm ba thành phần chính: phần cứng (hardware), phần mềm (software) và phần ảo (virtualization).</a:t>
            </a:r>
            <a:endParaRPr lang="en-US" b="0" i="0">
              <a:effectLst/>
            </a:endParaRPr>
          </a:p>
          <a:p>
            <a:pPr algn="just">
              <a:lnSpc>
                <a:spcPct val="150000"/>
              </a:lnSpc>
            </a:pPr>
            <a:r>
              <a:rPr lang="vi-VN" b="0" i="0">
                <a:effectLst/>
              </a:rPr>
              <a:t> Các thành phần này tương tác với nhau để tạo nên một hệ thống hoạt động hiệu quả.</a:t>
            </a:r>
            <a:endParaRPr lang="en-US" b="0" i="0">
              <a:effectLst/>
            </a:endParaRPr>
          </a:p>
          <a:p>
            <a:pPr algn="just">
              <a:lnSpc>
                <a:spcPct val="150000"/>
              </a:lnSpc>
            </a:pPr>
            <a:r>
              <a:rPr lang="vi-VN" b="0" i="0">
                <a:effectLst/>
              </a:rPr>
              <a:t> </a:t>
            </a:r>
            <a:r>
              <a:rPr lang="vi-VN" b="1" i="1">
                <a:effectLst/>
              </a:rPr>
              <a:t>Hãy xem xét mỗi thành phần một cách cụ thể:</a:t>
            </a:r>
            <a:endParaRPr lang="en-US" b="1" i="1"/>
          </a:p>
        </p:txBody>
      </p:sp>
      <p:sp>
        <p:nvSpPr>
          <p:cNvPr id="4" name="Slide Number Placeholder 3">
            <a:extLst>
              <a:ext uri="{FF2B5EF4-FFF2-40B4-BE49-F238E27FC236}">
                <a16:creationId xmlns:a16="http://schemas.microsoft.com/office/drawing/2014/main" id="{33AAC5BE-0952-5FFA-FBE7-1BE8378A5971}"/>
              </a:ext>
            </a:extLst>
          </p:cNvPr>
          <p:cNvSpPr>
            <a:spLocks noGrp="1"/>
          </p:cNvSpPr>
          <p:nvPr>
            <p:ph type="sldNum" sz="quarter" idx="12"/>
          </p:nvPr>
        </p:nvSpPr>
        <p:spPr/>
        <p:txBody>
          <a:bodyPr/>
          <a:lstStyle/>
          <a:p>
            <a:fld id="{FE1236C6-0024-4286-AA03-0A6E67CE63D4}" type="slidenum">
              <a:rPr lang="en-US" smtClean="0"/>
              <a:t>11</a:t>
            </a:fld>
            <a:endParaRPr lang="en-US"/>
          </a:p>
        </p:txBody>
      </p:sp>
    </p:spTree>
    <p:extLst>
      <p:ext uri="{BB962C8B-B14F-4D97-AF65-F5344CB8AC3E}">
        <p14:creationId xmlns:p14="http://schemas.microsoft.com/office/powerpoint/2010/main" val="3582223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AE0D-A1A6-63D2-1991-B9B387838108}"/>
              </a:ext>
            </a:extLst>
          </p:cNvPr>
          <p:cNvSpPr>
            <a:spLocks noGrp="1"/>
          </p:cNvSpPr>
          <p:nvPr>
            <p:ph type="title"/>
          </p:nvPr>
        </p:nvSpPr>
        <p:spPr>
          <a:xfrm>
            <a:off x="330246" y="225867"/>
            <a:ext cx="11396888" cy="698923"/>
          </a:xfrm>
        </p:spPr>
        <p:txBody>
          <a:bodyPr>
            <a:normAutofit fontScale="90000"/>
          </a:bodyPr>
          <a:lstStyle/>
          <a:p>
            <a:r>
              <a:rPr lang="en-US"/>
              <a:t>3. Kiến trúc hệ thống: phần cứng, phần mềm và phần ảo</a:t>
            </a:r>
          </a:p>
        </p:txBody>
      </p:sp>
      <p:sp>
        <p:nvSpPr>
          <p:cNvPr id="3" name="Content Placeholder 2">
            <a:extLst>
              <a:ext uri="{FF2B5EF4-FFF2-40B4-BE49-F238E27FC236}">
                <a16:creationId xmlns:a16="http://schemas.microsoft.com/office/drawing/2014/main" id="{8DFF263A-AAAE-1C77-38E3-A8D7C3F44F3E}"/>
              </a:ext>
            </a:extLst>
          </p:cNvPr>
          <p:cNvSpPr>
            <a:spLocks noGrp="1"/>
          </p:cNvSpPr>
          <p:nvPr>
            <p:ph idx="1"/>
          </p:nvPr>
        </p:nvSpPr>
        <p:spPr>
          <a:xfrm>
            <a:off x="716972" y="924790"/>
            <a:ext cx="11315701" cy="6259297"/>
          </a:xfrm>
        </p:spPr>
        <p:txBody>
          <a:bodyPr>
            <a:normAutofit fontScale="47500" lnSpcReduction="20000"/>
          </a:bodyPr>
          <a:lstStyle/>
          <a:p>
            <a:pPr algn="just">
              <a:lnSpc>
                <a:spcPct val="170000"/>
              </a:lnSpc>
              <a:buFont typeface="+mj-lt"/>
              <a:buAutoNum type="arabicPeriod"/>
            </a:pPr>
            <a:r>
              <a:rPr lang="en-US" sz="5900" b="1" i="0">
                <a:effectLst/>
              </a:rPr>
              <a:t> </a:t>
            </a:r>
            <a:r>
              <a:rPr lang="vi-VN" sz="5900" b="1" i="0">
                <a:effectLst/>
              </a:rPr>
              <a:t>Phần cứng (Hardware): </a:t>
            </a:r>
            <a:r>
              <a:rPr lang="vi-VN" sz="5900" b="0" i="0">
                <a:effectLst/>
              </a:rPr>
              <a:t>Phần cứng là các thành phần vật lý của hệ thống, bao gồm máy tính, máy chủ, thiết bị lưu trữ, mạng và các thiết bị ngoại vi khác. Đây là những thành phần mà bạn có thể nhìn thấy và chạm vào. Phần cứng bao gồm các bộ vi xử lý, bộ nhớ, ổ cứng, card mạng, card đồ họa, màn hình và nhiều thành phần khác.</a:t>
            </a:r>
          </a:p>
          <a:p>
            <a:pPr algn="just">
              <a:lnSpc>
                <a:spcPct val="170000"/>
              </a:lnSpc>
            </a:pPr>
            <a:r>
              <a:rPr lang="vi-VN" sz="5900" b="0" i="0">
                <a:effectLst/>
              </a:rPr>
              <a:t>Phần cứng cung cấp nền tảng vật lý để chạy phần mềm và cung cấp các dịch vụ và tính năng cho người dùng cuối. Nó được quản lý, kiểm soát và điều khiển bởi phần mềm.</a:t>
            </a:r>
          </a:p>
        </p:txBody>
      </p:sp>
      <p:sp>
        <p:nvSpPr>
          <p:cNvPr id="4" name="Slide Number Placeholder 3">
            <a:extLst>
              <a:ext uri="{FF2B5EF4-FFF2-40B4-BE49-F238E27FC236}">
                <a16:creationId xmlns:a16="http://schemas.microsoft.com/office/drawing/2014/main" id="{33AAC5BE-0952-5FFA-FBE7-1BE8378A5971}"/>
              </a:ext>
            </a:extLst>
          </p:cNvPr>
          <p:cNvSpPr>
            <a:spLocks noGrp="1"/>
          </p:cNvSpPr>
          <p:nvPr>
            <p:ph type="sldNum" sz="quarter" idx="12"/>
          </p:nvPr>
        </p:nvSpPr>
        <p:spPr/>
        <p:txBody>
          <a:bodyPr/>
          <a:lstStyle/>
          <a:p>
            <a:fld id="{FE1236C6-0024-4286-AA03-0A6E67CE63D4}" type="slidenum">
              <a:rPr lang="en-US" smtClean="0"/>
              <a:t>12</a:t>
            </a:fld>
            <a:endParaRPr lang="en-US"/>
          </a:p>
        </p:txBody>
      </p:sp>
    </p:spTree>
    <p:extLst>
      <p:ext uri="{BB962C8B-B14F-4D97-AF65-F5344CB8AC3E}">
        <p14:creationId xmlns:p14="http://schemas.microsoft.com/office/powerpoint/2010/main" val="49024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AE0D-A1A6-63D2-1991-B9B387838108}"/>
              </a:ext>
            </a:extLst>
          </p:cNvPr>
          <p:cNvSpPr>
            <a:spLocks noGrp="1"/>
          </p:cNvSpPr>
          <p:nvPr>
            <p:ph type="title"/>
          </p:nvPr>
        </p:nvSpPr>
        <p:spPr>
          <a:xfrm>
            <a:off x="330246" y="225867"/>
            <a:ext cx="11396888" cy="698923"/>
          </a:xfrm>
        </p:spPr>
        <p:txBody>
          <a:bodyPr>
            <a:normAutofit fontScale="90000"/>
          </a:bodyPr>
          <a:lstStyle/>
          <a:p>
            <a:r>
              <a:rPr lang="en-US"/>
              <a:t>3. Kiến trúc hệ thống: phần cứng, phần mềm và phần ảo</a:t>
            </a:r>
          </a:p>
        </p:txBody>
      </p:sp>
      <p:sp>
        <p:nvSpPr>
          <p:cNvPr id="3" name="Content Placeholder 2">
            <a:extLst>
              <a:ext uri="{FF2B5EF4-FFF2-40B4-BE49-F238E27FC236}">
                <a16:creationId xmlns:a16="http://schemas.microsoft.com/office/drawing/2014/main" id="{8DFF263A-AAAE-1C77-38E3-A8D7C3F44F3E}"/>
              </a:ext>
            </a:extLst>
          </p:cNvPr>
          <p:cNvSpPr>
            <a:spLocks noGrp="1"/>
          </p:cNvSpPr>
          <p:nvPr>
            <p:ph idx="1"/>
          </p:nvPr>
        </p:nvSpPr>
        <p:spPr>
          <a:xfrm>
            <a:off x="716972" y="924790"/>
            <a:ext cx="11315701" cy="6259297"/>
          </a:xfrm>
        </p:spPr>
        <p:txBody>
          <a:bodyPr>
            <a:normAutofit/>
          </a:bodyPr>
          <a:lstStyle/>
          <a:p>
            <a:pPr algn="just">
              <a:lnSpc>
                <a:spcPct val="170000"/>
              </a:lnSpc>
              <a:buFont typeface="+mj-lt"/>
              <a:buAutoNum type="arabicPeriod" startAt="2"/>
            </a:pPr>
            <a:r>
              <a:rPr lang="en-US" sz="3200" b="1" i="0">
                <a:effectLst/>
              </a:rPr>
              <a:t> </a:t>
            </a:r>
            <a:r>
              <a:rPr lang="vi-VN" sz="3200" b="1" i="0">
                <a:effectLst/>
              </a:rPr>
              <a:t>Phần mềm (Software): </a:t>
            </a:r>
            <a:r>
              <a:rPr lang="vi-VN" sz="3200" b="0" i="0">
                <a:effectLst/>
              </a:rPr>
              <a:t>Phần mềm là các chương trình, ứng dụng và dữ liệu được cài đặt trên phần cứng để điều khiển và quản lý hoạt động của hệ thống. Phần mềm bao gồm hệ điều hành, ứng dụng, trình điều khiển, các thư viện và các công cụ khác. </a:t>
            </a:r>
            <a:endParaRPr lang="en-US" sz="3200" b="0" i="0">
              <a:effectLst/>
            </a:endParaRPr>
          </a:p>
          <a:p>
            <a:pPr algn="just">
              <a:lnSpc>
                <a:spcPct val="170000"/>
              </a:lnSpc>
              <a:buFont typeface="Wingdings" panose="05000000000000000000" pitchFamily="2" charset="2"/>
              <a:buChar char="§"/>
            </a:pPr>
            <a:r>
              <a:rPr lang="en-US" sz="3200"/>
              <a:t>C</a:t>
            </a:r>
            <a:r>
              <a:rPr lang="vi-VN" sz="3200" b="0" i="0">
                <a:effectLst/>
              </a:rPr>
              <a:t>ung cấp các giao diện và khả năng xử lý dữ liệu cho người dùng và các ứng dụng khác.</a:t>
            </a:r>
          </a:p>
        </p:txBody>
      </p:sp>
      <p:sp>
        <p:nvSpPr>
          <p:cNvPr id="4" name="Slide Number Placeholder 3">
            <a:extLst>
              <a:ext uri="{FF2B5EF4-FFF2-40B4-BE49-F238E27FC236}">
                <a16:creationId xmlns:a16="http://schemas.microsoft.com/office/drawing/2014/main" id="{33AAC5BE-0952-5FFA-FBE7-1BE8378A5971}"/>
              </a:ext>
            </a:extLst>
          </p:cNvPr>
          <p:cNvSpPr>
            <a:spLocks noGrp="1"/>
          </p:cNvSpPr>
          <p:nvPr>
            <p:ph type="sldNum" sz="quarter" idx="12"/>
          </p:nvPr>
        </p:nvSpPr>
        <p:spPr/>
        <p:txBody>
          <a:bodyPr/>
          <a:lstStyle/>
          <a:p>
            <a:fld id="{FE1236C6-0024-4286-AA03-0A6E67CE63D4}" type="slidenum">
              <a:rPr lang="en-US" smtClean="0"/>
              <a:t>13</a:t>
            </a:fld>
            <a:endParaRPr lang="en-US"/>
          </a:p>
        </p:txBody>
      </p:sp>
    </p:spTree>
    <p:extLst>
      <p:ext uri="{BB962C8B-B14F-4D97-AF65-F5344CB8AC3E}">
        <p14:creationId xmlns:p14="http://schemas.microsoft.com/office/powerpoint/2010/main" val="273446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AE0D-A1A6-63D2-1991-B9B387838108}"/>
              </a:ext>
            </a:extLst>
          </p:cNvPr>
          <p:cNvSpPr>
            <a:spLocks noGrp="1"/>
          </p:cNvSpPr>
          <p:nvPr>
            <p:ph type="title"/>
          </p:nvPr>
        </p:nvSpPr>
        <p:spPr>
          <a:xfrm>
            <a:off x="330246" y="225867"/>
            <a:ext cx="11396888" cy="698923"/>
          </a:xfrm>
        </p:spPr>
        <p:txBody>
          <a:bodyPr>
            <a:normAutofit fontScale="90000"/>
          </a:bodyPr>
          <a:lstStyle/>
          <a:p>
            <a:r>
              <a:rPr lang="en-US"/>
              <a:t>3. Kiến trúc hệ thống: phần cứng, phần mềm và phần ảo</a:t>
            </a:r>
          </a:p>
        </p:txBody>
      </p:sp>
      <p:sp>
        <p:nvSpPr>
          <p:cNvPr id="3" name="Content Placeholder 2">
            <a:extLst>
              <a:ext uri="{FF2B5EF4-FFF2-40B4-BE49-F238E27FC236}">
                <a16:creationId xmlns:a16="http://schemas.microsoft.com/office/drawing/2014/main" id="{8DFF263A-AAAE-1C77-38E3-A8D7C3F44F3E}"/>
              </a:ext>
            </a:extLst>
          </p:cNvPr>
          <p:cNvSpPr>
            <a:spLocks noGrp="1"/>
          </p:cNvSpPr>
          <p:nvPr>
            <p:ph idx="1"/>
          </p:nvPr>
        </p:nvSpPr>
        <p:spPr>
          <a:xfrm>
            <a:off x="716972" y="924790"/>
            <a:ext cx="11315701" cy="5431561"/>
          </a:xfrm>
        </p:spPr>
        <p:txBody>
          <a:bodyPr>
            <a:normAutofit fontScale="47500" lnSpcReduction="20000"/>
          </a:bodyPr>
          <a:lstStyle/>
          <a:p>
            <a:pPr marL="0" indent="0" algn="just">
              <a:lnSpc>
                <a:spcPct val="170000"/>
              </a:lnSpc>
              <a:buNone/>
            </a:pPr>
            <a:r>
              <a:rPr lang="vi-VN" sz="5900" b="0" i="0">
                <a:effectLst/>
              </a:rPr>
              <a:t>Phần mềm có thể được phân thành hai loại chính: phần mềm hệ thống (system software) và phần mềm ứng dụng (application software).</a:t>
            </a:r>
            <a:endParaRPr lang="en-US" sz="5900" b="0" i="0">
              <a:effectLst/>
            </a:endParaRPr>
          </a:p>
          <a:p>
            <a:pPr algn="just">
              <a:lnSpc>
                <a:spcPct val="170000"/>
              </a:lnSpc>
              <a:buFont typeface="Wingdings" panose="05000000000000000000" pitchFamily="2" charset="2"/>
              <a:buChar char="v"/>
            </a:pPr>
            <a:r>
              <a:rPr lang="vi-VN" sz="5900" b="1" i="0">
                <a:effectLst/>
              </a:rPr>
              <a:t>Phần mềm hệ thống </a:t>
            </a:r>
            <a:r>
              <a:rPr lang="vi-VN" sz="5900" b="0" i="0">
                <a:effectLst/>
              </a:rPr>
              <a:t>bao gồm hệ điều hành và các tiện ích hệ thống để quản lý tài nguyên phần cứng và cung cấp các dịch vụ cơ bản cho các ứng dụng.</a:t>
            </a:r>
            <a:endParaRPr lang="en-US" sz="5900" b="0" i="0">
              <a:effectLst/>
            </a:endParaRPr>
          </a:p>
          <a:p>
            <a:pPr algn="just">
              <a:lnSpc>
                <a:spcPct val="170000"/>
              </a:lnSpc>
              <a:buFont typeface="Wingdings" panose="05000000000000000000" pitchFamily="2" charset="2"/>
              <a:buChar char="v"/>
            </a:pPr>
            <a:r>
              <a:rPr lang="vi-VN" sz="5900" b="1" i="0">
                <a:effectLst/>
              </a:rPr>
              <a:t> Phần mềm ứng dụng </a:t>
            </a:r>
            <a:r>
              <a:rPr lang="vi-VN" sz="5900" b="0" i="0">
                <a:effectLst/>
              </a:rPr>
              <a:t>là các chương trình và ứng dụng được thiết kế để giải quyết các nhu cầu cụ thể của người dùng, chẳng hạn như xử lý văn bản, trình duyệt web, ứng dụng văn phòng, v.v.</a:t>
            </a:r>
          </a:p>
        </p:txBody>
      </p:sp>
      <p:sp>
        <p:nvSpPr>
          <p:cNvPr id="4" name="Slide Number Placeholder 3">
            <a:extLst>
              <a:ext uri="{FF2B5EF4-FFF2-40B4-BE49-F238E27FC236}">
                <a16:creationId xmlns:a16="http://schemas.microsoft.com/office/drawing/2014/main" id="{33AAC5BE-0952-5FFA-FBE7-1BE8378A5971}"/>
              </a:ext>
            </a:extLst>
          </p:cNvPr>
          <p:cNvSpPr>
            <a:spLocks noGrp="1"/>
          </p:cNvSpPr>
          <p:nvPr>
            <p:ph type="sldNum" sz="quarter" idx="12"/>
          </p:nvPr>
        </p:nvSpPr>
        <p:spPr/>
        <p:txBody>
          <a:bodyPr/>
          <a:lstStyle/>
          <a:p>
            <a:fld id="{FE1236C6-0024-4286-AA03-0A6E67CE63D4}" type="slidenum">
              <a:rPr lang="en-US" smtClean="0"/>
              <a:t>14</a:t>
            </a:fld>
            <a:endParaRPr lang="en-US"/>
          </a:p>
        </p:txBody>
      </p:sp>
    </p:spTree>
    <p:extLst>
      <p:ext uri="{BB962C8B-B14F-4D97-AF65-F5344CB8AC3E}">
        <p14:creationId xmlns:p14="http://schemas.microsoft.com/office/powerpoint/2010/main" val="2814632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AE0D-A1A6-63D2-1991-B9B387838108}"/>
              </a:ext>
            </a:extLst>
          </p:cNvPr>
          <p:cNvSpPr>
            <a:spLocks noGrp="1"/>
          </p:cNvSpPr>
          <p:nvPr>
            <p:ph type="title"/>
          </p:nvPr>
        </p:nvSpPr>
        <p:spPr>
          <a:xfrm>
            <a:off x="330246" y="225867"/>
            <a:ext cx="11396888" cy="698923"/>
          </a:xfrm>
        </p:spPr>
        <p:txBody>
          <a:bodyPr>
            <a:normAutofit fontScale="90000"/>
          </a:bodyPr>
          <a:lstStyle/>
          <a:p>
            <a:r>
              <a:rPr lang="en-US"/>
              <a:t>3. Kiến trúc hệ thống: phần cứng, phần mềm và phần ảo</a:t>
            </a:r>
          </a:p>
        </p:txBody>
      </p:sp>
      <p:sp>
        <p:nvSpPr>
          <p:cNvPr id="3" name="Content Placeholder 2">
            <a:extLst>
              <a:ext uri="{FF2B5EF4-FFF2-40B4-BE49-F238E27FC236}">
                <a16:creationId xmlns:a16="http://schemas.microsoft.com/office/drawing/2014/main" id="{8DFF263A-AAAE-1C77-38E3-A8D7C3F44F3E}"/>
              </a:ext>
            </a:extLst>
          </p:cNvPr>
          <p:cNvSpPr>
            <a:spLocks noGrp="1"/>
          </p:cNvSpPr>
          <p:nvPr>
            <p:ph idx="1"/>
          </p:nvPr>
        </p:nvSpPr>
        <p:spPr>
          <a:xfrm>
            <a:off x="626442" y="883227"/>
            <a:ext cx="10939116" cy="4179312"/>
          </a:xfrm>
        </p:spPr>
        <p:txBody>
          <a:bodyPr>
            <a:normAutofit fontScale="92500" lnSpcReduction="20000"/>
          </a:bodyPr>
          <a:lstStyle/>
          <a:p>
            <a:pPr marL="0" indent="0" algn="just">
              <a:lnSpc>
                <a:spcPct val="160000"/>
              </a:lnSpc>
              <a:buNone/>
            </a:pPr>
            <a:r>
              <a:rPr lang="vi-VN" sz="3200" b="1" i="0">
                <a:effectLst/>
              </a:rPr>
              <a:t>Phần ảo (Virtualization)</a:t>
            </a:r>
          </a:p>
          <a:p>
            <a:pPr marL="0" indent="0" algn="just">
              <a:lnSpc>
                <a:spcPct val="160000"/>
              </a:lnSpc>
              <a:buNone/>
            </a:pPr>
            <a:r>
              <a:rPr lang="vi-VN" sz="3200" b="0" i="0">
                <a:effectLst/>
              </a:rPr>
              <a:t>Phần ảo là một công nghệ cho phép tạo ra môi trường ảo trên phần cứng vật lý. Nó cho phép chia sẻ tạo ra nhiều môi trường ảo độc lập trên một hệ thống vật lý duy nhất.</a:t>
            </a:r>
            <a:endParaRPr lang="en-US" sz="3200" b="0" i="0">
              <a:effectLst/>
            </a:endParaRPr>
          </a:p>
          <a:p>
            <a:pPr marL="0" indent="0" algn="just">
              <a:lnSpc>
                <a:spcPct val="160000"/>
              </a:lnSpc>
              <a:buNone/>
            </a:pPr>
            <a:r>
              <a:rPr lang="vi-VN" sz="3200" b="0" i="0">
                <a:effectLst/>
              </a:rPr>
              <a:t> Công nghệ ảo hóa có thể được áp dụng cho phần cứng (ảo hóa phần cứng) và phần mềm (ảo hóa phần mềm).</a:t>
            </a:r>
          </a:p>
        </p:txBody>
      </p:sp>
      <p:sp>
        <p:nvSpPr>
          <p:cNvPr id="4" name="Slide Number Placeholder 3">
            <a:extLst>
              <a:ext uri="{FF2B5EF4-FFF2-40B4-BE49-F238E27FC236}">
                <a16:creationId xmlns:a16="http://schemas.microsoft.com/office/drawing/2014/main" id="{33AAC5BE-0952-5FFA-FBE7-1BE8378A5971}"/>
              </a:ext>
            </a:extLst>
          </p:cNvPr>
          <p:cNvSpPr>
            <a:spLocks noGrp="1"/>
          </p:cNvSpPr>
          <p:nvPr>
            <p:ph type="sldNum" sz="quarter" idx="12"/>
          </p:nvPr>
        </p:nvSpPr>
        <p:spPr/>
        <p:txBody>
          <a:bodyPr/>
          <a:lstStyle/>
          <a:p>
            <a:fld id="{FE1236C6-0024-4286-AA03-0A6E67CE63D4}" type="slidenum">
              <a:rPr lang="en-US" smtClean="0"/>
              <a:t>15</a:t>
            </a:fld>
            <a:endParaRPr lang="en-US"/>
          </a:p>
        </p:txBody>
      </p:sp>
      <p:pic>
        <p:nvPicPr>
          <p:cNvPr id="5" name="Picture 4">
            <a:extLst>
              <a:ext uri="{FF2B5EF4-FFF2-40B4-BE49-F238E27FC236}">
                <a16:creationId xmlns:a16="http://schemas.microsoft.com/office/drawing/2014/main" id="{0AF77D7C-B8BB-DD9D-45D0-B7AA07385298}"/>
              </a:ext>
            </a:extLst>
          </p:cNvPr>
          <p:cNvPicPr>
            <a:picLocks noChangeAspect="1"/>
          </p:cNvPicPr>
          <p:nvPr/>
        </p:nvPicPr>
        <p:blipFill>
          <a:blip r:embed="rId2"/>
          <a:stretch>
            <a:fillRect/>
          </a:stretch>
        </p:blipFill>
        <p:spPr>
          <a:xfrm>
            <a:off x="8267700" y="4498398"/>
            <a:ext cx="3086100" cy="1476375"/>
          </a:xfrm>
          <a:prstGeom prst="rect">
            <a:avLst/>
          </a:prstGeom>
        </p:spPr>
      </p:pic>
    </p:spTree>
    <p:extLst>
      <p:ext uri="{BB962C8B-B14F-4D97-AF65-F5344CB8AC3E}">
        <p14:creationId xmlns:p14="http://schemas.microsoft.com/office/powerpoint/2010/main" val="2812086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AE0D-A1A6-63D2-1991-B9B387838108}"/>
              </a:ext>
            </a:extLst>
          </p:cNvPr>
          <p:cNvSpPr>
            <a:spLocks noGrp="1"/>
          </p:cNvSpPr>
          <p:nvPr>
            <p:ph type="title"/>
          </p:nvPr>
        </p:nvSpPr>
        <p:spPr>
          <a:xfrm>
            <a:off x="330246" y="225867"/>
            <a:ext cx="11396888" cy="698923"/>
          </a:xfrm>
        </p:spPr>
        <p:txBody>
          <a:bodyPr>
            <a:normAutofit fontScale="90000"/>
          </a:bodyPr>
          <a:lstStyle/>
          <a:p>
            <a:r>
              <a:rPr lang="en-US"/>
              <a:t>3. Kiến trúc hệ thống: phần cứng, phần mềm và phần ảo</a:t>
            </a:r>
          </a:p>
        </p:txBody>
      </p:sp>
      <p:sp>
        <p:nvSpPr>
          <p:cNvPr id="3" name="Content Placeholder 2">
            <a:extLst>
              <a:ext uri="{FF2B5EF4-FFF2-40B4-BE49-F238E27FC236}">
                <a16:creationId xmlns:a16="http://schemas.microsoft.com/office/drawing/2014/main" id="{8DFF263A-AAAE-1C77-38E3-A8D7C3F44F3E}"/>
              </a:ext>
            </a:extLst>
          </p:cNvPr>
          <p:cNvSpPr>
            <a:spLocks noGrp="1"/>
          </p:cNvSpPr>
          <p:nvPr>
            <p:ph idx="1"/>
          </p:nvPr>
        </p:nvSpPr>
        <p:spPr>
          <a:xfrm>
            <a:off x="438149" y="1171288"/>
            <a:ext cx="11315701" cy="5091546"/>
          </a:xfrm>
        </p:spPr>
        <p:txBody>
          <a:bodyPr>
            <a:normAutofit fontScale="62500" lnSpcReduction="20000"/>
          </a:bodyPr>
          <a:lstStyle/>
          <a:p>
            <a:pPr algn="just">
              <a:lnSpc>
                <a:spcPct val="170000"/>
              </a:lnSpc>
              <a:buFont typeface="Arial" panose="020B0604020202020204" pitchFamily="34" charset="0"/>
              <a:buChar char="•"/>
            </a:pPr>
            <a:r>
              <a:rPr lang="en-US" b="1">
                <a:solidFill>
                  <a:srgbClr val="00B050"/>
                </a:solidFill>
              </a:rPr>
              <a:t>Ả</a:t>
            </a:r>
            <a:r>
              <a:rPr lang="vi-VN" b="1">
                <a:solidFill>
                  <a:srgbClr val="00B050"/>
                </a:solidFill>
              </a:rPr>
              <a:t>o hóa phần cứng: </a:t>
            </a:r>
            <a:r>
              <a:rPr lang="vi-VN"/>
              <a:t>Kỹ thuật ảo hóa phần cứng cho phép chia sẻ tài nguyên phần cứng của một máy tính vật lý cho nhiều máy ảo độc lập. Mỗi máy ảo sẽ được cung cấp một phần tài nguyên phần cứng như bộ vi xử lý, bộ nhớ, ổ cứng và card mạng. Điều này giúp tận dụng tối đa sức mạnh tính toán của hệ thống và cung cấp khả năng chạy đồng thời nhiều ứng dụng và hệ điều hành trên cùng một máy chủ vật lý.</a:t>
            </a:r>
          </a:p>
          <a:p>
            <a:pPr algn="just">
              <a:lnSpc>
                <a:spcPct val="170000"/>
              </a:lnSpc>
              <a:buFont typeface="Arial" panose="020B0604020202020204" pitchFamily="34" charset="0"/>
              <a:buChar char="•"/>
            </a:pPr>
            <a:r>
              <a:rPr lang="vi-VN" b="1">
                <a:solidFill>
                  <a:srgbClr val="00B050"/>
                </a:solidFill>
              </a:rPr>
              <a:t>Ảo hóa phần mềm: </a:t>
            </a:r>
            <a:r>
              <a:rPr lang="vi-VN"/>
              <a:t>Kỹ thuật ảo hóa phần mềm cho phép chạy các ứng dụng và hệ điều hành trên một môi trường ảo, độc lập với hệ điều hành và phần cứng vật lý. Các ứng dụng và hệ điều hành được cài đặt trong các máy ảo, được quản lý và điều khiển bởi phần mềm ảo hóa. Điều này giúp cách ly các ứng dụng và hệ điều hành khỏi nhau, giảm sự xung đột và tăng tính linh hoạt trong việc triển khai và quản lý các ứng dụng.</a:t>
            </a:r>
          </a:p>
          <a:p>
            <a:pPr marL="0" indent="0" algn="just">
              <a:lnSpc>
                <a:spcPct val="160000"/>
              </a:lnSpc>
              <a:buNone/>
            </a:pPr>
            <a:endParaRPr lang="vi-VN" sz="3200" b="0" i="0">
              <a:solidFill>
                <a:srgbClr val="374151"/>
              </a:solidFill>
              <a:effectLst/>
            </a:endParaRPr>
          </a:p>
        </p:txBody>
      </p:sp>
      <p:sp>
        <p:nvSpPr>
          <p:cNvPr id="4" name="Slide Number Placeholder 3">
            <a:extLst>
              <a:ext uri="{FF2B5EF4-FFF2-40B4-BE49-F238E27FC236}">
                <a16:creationId xmlns:a16="http://schemas.microsoft.com/office/drawing/2014/main" id="{33AAC5BE-0952-5FFA-FBE7-1BE8378A5971}"/>
              </a:ext>
            </a:extLst>
          </p:cNvPr>
          <p:cNvSpPr>
            <a:spLocks noGrp="1"/>
          </p:cNvSpPr>
          <p:nvPr>
            <p:ph type="sldNum" sz="quarter" idx="12"/>
          </p:nvPr>
        </p:nvSpPr>
        <p:spPr/>
        <p:txBody>
          <a:bodyPr/>
          <a:lstStyle/>
          <a:p>
            <a:fld id="{FE1236C6-0024-4286-AA03-0A6E67CE63D4}" type="slidenum">
              <a:rPr lang="en-US" smtClean="0"/>
              <a:t>16</a:t>
            </a:fld>
            <a:endParaRPr lang="en-US"/>
          </a:p>
        </p:txBody>
      </p:sp>
    </p:spTree>
    <p:extLst>
      <p:ext uri="{BB962C8B-B14F-4D97-AF65-F5344CB8AC3E}">
        <p14:creationId xmlns:p14="http://schemas.microsoft.com/office/powerpoint/2010/main" val="1709910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AE0D-A1A6-63D2-1991-B9B387838108}"/>
              </a:ext>
            </a:extLst>
          </p:cNvPr>
          <p:cNvSpPr>
            <a:spLocks noGrp="1"/>
          </p:cNvSpPr>
          <p:nvPr>
            <p:ph type="title"/>
          </p:nvPr>
        </p:nvSpPr>
        <p:spPr>
          <a:xfrm>
            <a:off x="330246" y="225867"/>
            <a:ext cx="11396888" cy="698923"/>
          </a:xfrm>
        </p:spPr>
        <p:txBody>
          <a:bodyPr>
            <a:normAutofit/>
          </a:bodyPr>
          <a:lstStyle/>
          <a:p>
            <a:r>
              <a:rPr lang="de-DE"/>
              <a:t>4. Hợp đồng và đề nghị mời dự thầu</a:t>
            </a:r>
            <a:endParaRPr lang="en-US"/>
          </a:p>
        </p:txBody>
      </p:sp>
      <p:sp>
        <p:nvSpPr>
          <p:cNvPr id="3" name="Content Placeholder 2">
            <a:extLst>
              <a:ext uri="{FF2B5EF4-FFF2-40B4-BE49-F238E27FC236}">
                <a16:creationId xmlns:a16="http://schemas.microsoft.com/office/drawing/2014/main" id="{8DFF263A-AAAE-1C77-38E3-A8D7C3F44F3E}"/>
              </a:ext>
            </a:extLst>
          </p:cNvPr>
          <p:cNvSpPr>
            <a:spLocks noGrp="1"/>
          </p:cNvSpPr>
          <p:nvPr>
            <p:ph idx="1"/>
          </p:nvPr>
        </p:nvSpPr>
        <p:spPr>
          <a:xfrm>
            <a:off x="438149" y="1171288"/>
            <a:ext cx="11315701" cy="6143912"/>
          </a:xfrm>
        </p:spPr>
        <p:txBody>
          <a:bodyPr>
            <a:normAutofit fontScale="70000" lnSpcReduction="20000"/>
          </a:bodyPr>
          <a:lstStyle/>
          <a:p>
            <a:pPr marL="0" indent="0" algn="just">
              <a:lnSpc>
                <a:spcPct val="160000"/>
              </a:lnSpc>
              <a:buNone/>
            </a:pPr>
            <a:r>
              <a:rPr lang="vi-VN" sz="3200" b="0" i="0">
                <a:solidFill>
                  <a:srgbClr val="374151"/>
                </a:solidFill>
                <a:effectLst/>
              </a:rPr>
              <a:t>Hợp đồng và đề nghị mời dự thầu là hai khái niệm liên quan đến quá trình giao dịch và hợp tác giữa các tổ chức hoặc cá nhân</a:t>
            </a:r>
            <a:r>
              <a:rPr lang="en-US" sz="3200" b="0" i="0">
                <a:solidFill>
                  <a:srgbClr val="374151"/>
                </a:solidFill>
                <a:effectLst/>
              </a:rPr>
              <a:t>:</a:t>
            </a:r>
          </a:p>
          <a:p>
            <a:pPr algn="just">
              <a:lnSpc>
                <a:spcPct val="160000"/>
              </a:lnSpc>
              <a:buFont typeface="Wingdings" panose="05000000000000000000" pitchFamily="2" charset="2"/>
              <a:buChar char="q"/>
            </a:pPr>
            <a:r>
              <a:rPr lang="en-US" sz="3200" b="1" i="0">
                <a:solidFill>
                  <a:srgbClr val="374151"/>
                </a:solidFill>
                <a:effectLst/>
              </a:rPr>
              <a:t> </a:t>
            </a:r>
            <a:r>
              <a:rPr lang="vi-VN" sz="3200" b="1" i="0">
                <a:solidFill>
                  <a:srgbClr val="374151"/>
                </a:solidFill>
                <a:effectLst/>
              </a:rPr>
              <a:t>Hợp đồng</a:t>
            </a:r>
          </a:p>
          <a:p>
            <a:pPr algn="just">
              <a:lnSpc>
                <a:spcPct val="160000"/>
              </a:lnSpc>
              <a:buFont typeface="Wingdings" panose="05000000000000000000" pitchFamily="2" charset="2"/>
              <a:buChar char="v"/>
            </a:pPr>
            <a:r>
              <a:rPr lang="vi-VN" sz="3200" b="0" i="0">
                <a:effectLst/>
              </a:rPr>
              <a:t>Hợp đồng là một thỏa thuận hợp pháp giữa hai hoặc nhiều bên, quy định các điều kiện và quyền lợi của mỗi bên trong một giao dịch hoặc hợp tác cụ thể. Hợp đồng thường được sử dụng để bảo vệ quyền và nghĩa vụ của các bên liên quan và thiết lập các điều kiện cần thiết để thực hiện giao dịch hoặc hợp tác đó.</a:t>
            </a:r>
          </a:p>
          <a:p>
            <a:pPr algn="just">
              <a:lnSpc>
                <a:spcPct val="160000"/>
              </a:lnSpc>
              <a:buFont typeface="Wingdings" panose="05000000000000000000" pitchFamily="2" charset="2"/>
              <a:buChar char="v"/>
            </a:pPr>
            <a:r>
              <a:rPr lang="vi-VN" sz="3200" b="0" i="0">
                <a:effectLst/>
              </a:rPr>
              <a:t>Hợp đồng có thể được viết hoặc không viết, tùy thuộc vào tính chất và quy mô của giao dịch. Trong một hợp đồng, thông thường sẽ có các yếu tố như các điều khoản và điều kiện, giá trị hợp đồng, thời gian thực hiện, quyền và nghĩa vụ của mỗi bên, các điều khoản về bảo mật và pháp lý.</a:t>
            </a:r>
          </a:p>
        </p:txBody>
      </p:sp>
      <p:sp>
        <p:nvSpPr>
          <p:cNvPr id="4" name="Slide Number Placeholder 3">
            <a:extLst>
              <a:ext uri="{FF2B5EF4-FFF2-40B4-BE49-F238E27FC236}">
                <a16:creationId xmlns:a16="http://schemas.microsoft.com/office/drawing/2014/main" id="{33AAC5BE-0952-5FFA-FBE7-1BE8378A5971}"/>
              </a:ext>
            </a:extLst>
          </p:cNvPr>
          <p:cNvSpPr>
            <a:spLocks noGrp="1"/>
          </p:cNvSpPr>
          <p:nvPr>
            <p:ph type="sldNum" sz="quarter" idx="12"/>
          </p:nvPr>
        </p:nvSpPr>
        <p:spPr/>
        <p:txBody>
          <a:bodyPr/>
          <a:lstStyle/>
          <a:p>
            <a:fld id="{FE1236C6-0024-4286-AA03-0A6E67CE63D4}" type="slidenum">
              <a:rPr lang="en-US" smtClean="0"/>
              <a:t>17</a:t>
            </a:fld>
            <a:endParaRPr lang="en-US"/>
          </a:p>
        </p:txBody>
      </p:sp>
    </p:spTree>
    <p:extLst>
      <p:ext uri="{BB962C8B-B14F-4D97-AF65-F5344CB8AC3E}">
        <p14:creationId xmlns:p14="http://schemas.microsoft.com/office/powerpoint/2010/main" val="956918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AE0D-A1A6-63D2-1991-B9B387838108}"/>
              </a:ext>
            </a:extLst>
          </p:cNvPr>
          <p:cNvSpPr>
            <a:spLocks noGrp="1"/>
          </p:cNvSpPr>
          <p:nvPr>
            <p:ph type="title"/>
          </p:nvPr>
        </p:nvSpPr>
        <p:spPr>
          <a:xfrm>
            <a:off x="330245" y="136523"/>
            <a:ext cx="11396888" cy="698923"/>
          </a:xfrm>
        </p:spPr>
        <p:txBody>
          <a:bodyPr>
            <a:normAutofit/>
          </a:bodyPr>
          <a:lstStyle/>
          <a:p>
            <a:r>
              <a:rPr lang="de-DE"/>
              <a:t>4. Hợp đồng và đề nghị mời dự thầu</a:t>
            </a:r>
            <a:endParaRPr lang="en-US"/>
          </a:p>
        </p:txBody>
      </p:sp>
      <p:sp>
        <p:nvSpPr>
          <p:cNvPr id="3" name="Content Placeholder 2">
            <a:extLst>
              <a:ext uri="{FF2B5EF4-FFF2-40B4-BE49-F238E27FC236}">
                <a16:creationId xmlns:a16="http://schemas.microsoft.com/office/drawing/2014/main" id="{8DFF263A-AAAE-1C77-38E3-A8D7C3F44F3E}"/>
              </a:ext>
            </a:extLst>
          </p:cNvPr>
          <p:cNvSpPr>
            <a:spLocks noGrp="1"/>
          </p:cNvSpPr>
          <p:nvPr>
            <p:ph idx="1"/>
          </p:nvPr>
        </p:nvSpPr>
        <p:spPr>
          <a:xfrm>
            <a:off x="370839" y="829644"/>
            <a:ext cx="11315701" cy="5058690"/>
          </a:xfrm>
        </p:spPr>
        <p:txBody>
          <a:bodyPr>
            <a:normAutofit/>
          </a:bodyPr>
          <a:lstStyle/>
          <a:p>
            <a:pPr marL="0" indent="0" algn="just">
              <a:lnSpc>
                <a:spcPct val="160000"/>
              </a:lnSpc>
              <a:buNone/>
            </a:pPr>
            <a:r>
              <a:rPr lang="vi-VN" sz="3200" b="1" i="0">
                <a:effectLst/>
              </a:rPr>
              <a:t>Đề nghị mời dự thầu</a:t>
            </a:r>
          </a:p>
          <a:p>
            <a:pPr marL="0" indent="0" algn="just">
              <a:lnSpc>
                <a:spcPct val="160000"/>
              </a:lnSpc>
              <a:buNone/>
            </a:pPr>
            <a:r>
              <a:rPr lang="vi-VN" sz="2800" b="0" i="0">
                <a:effectLst/>
              </a:rPr>
              <a:t>Đề nghị mời dự thầu (Request for Proposal - RFP) là một tài liệu chính thức được sử dụng để mời các nhà cung cấp hoặc nhà thầu tham gia vào quá trình đấu thầu và cung cấp đề xuất cho một dự án hoặc một hợp đồng cụ thể. Đề nghị mời dự thầu thường chứa các thông tin về yêu cầu, tiêu chí đánh giá, quy trình đấu thầu, thời gian và các thông tin liên quan khác.</a:t>
            </a:r>
          </a:p>
        </p:txBody>
      </p:sp>
      <p:sp>
        <p:nvSpPr>
          <p:cNvPr id="4" name="Slide Number Placeholder 3">
            <a:extLst>
              <a:ext uri="{FF2B5EF4-FFF2-40B4-BE49-F238E27FC236}">
                <a16:creationId xmlns:a16="http://schemas.microsoft.com/office/drawing/2014/main" id="{33AAC5BE-0952-5FFA-FBE7-1BE8378A5971}"/>
              </a:ext>
            </a:extLst>
          </p:cNvPr>
          <p:cNvSpPr>
            <a:spLocks noGrp="1"/>
          </p:cNvSpPr>
          <p:nvPr>
            <p:ph type="sldNum" sz="quarter" idx="12"/>
          </p:nvPr>
        </p:nvSpPr>
        <p:spPr/>
        <p:txBody>
          <a:bodyPr/>
          <a:lstStyle/>
          <a:p>
            <a:fld id="{FE1236C6-0024-4286-AA03-0A6E67CE63D4}" type="slidenum">
              <a:rPr lang="en-US" smtClean="0"/>
              <a:t>18</a:t>
            </a:fld>
            <a:endParaRPr lang="en-US"/>
          </a:p>
        </p:txBody>
      </p:sp>
    </p:spTree>
    <p:extLst>
      <p:ext uri="{BB962C8B-B14F-4D97-AF65-F5344CB8AC3E}">
        <p14:creationId xmlns:p14="http://schemas.microsoft.com/office/powerpoint/2010/main" val="1085901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AE0D-A1A6-63D2-1991-B9B387838108}"/>
              </a:ext>
            </a:extLst>
          </p:cNvPr>
          <p:cNvSpPr>
            <a:spLocks noGrp="1"/>
          </p:cNvSpPr>
          <p:nvPr>
            <p:ph type="title"/>
          </p:nvPr>
        </p:nvSpPr>
        <p:spPr>
          <a:xfrm>
            <a:off x="330246" y="225867"/>
            <a:ext cx="11396888" cy="698923"/>
          </a:xfrm>
        </p:spPr>
        <p:txBody>
          <a:bodyPr>
            <a:normAutofit/>
          </a:bodyPr>
          <a:lstStyle/>
          <a:p>
            <a:r>
              <a:rPr lang="de-DE"/>
              <a:t>4. Hợp đồng và đề nghị mời dự thầu</a:t>
            </a:r>
            <a:endParaRPr lang="en-US"/>
          </a:p>
        </p:txBody>
      </p:sp>
      <p:sp>
        <p:nvSpPr>
          <p:cNvPr id="3" name="Content Placeholder 2">
            <a:extLst>
              <a:ext uri="{FF2B5EF4-FFF2-40B4-BE49-F238E27FC236}">
                <a16:creationId xmlns:a16="http://schemas.microsoft.com/office/drawing/2014/main" id="{8DFF263A-AAAE-1C77-38E3-A8D7C3F44F3E}"/>
              </a:ext>
            </a:extLst>
          </p:cNvPr>
          <p:cNvSpPr>
            <a:spLocks noGrp="1"/>
          </p:cNvSpPr>
          <p:nvPr>
            <p:ph idx="1"/>
          </p:nvPr>
        </p:nvSpPr>
        <p:spPr>
          <a:xfrm>
            <a:off x="464866" y="905035"/>
            <a:ext cx="11396888" cy="5431562"/>
          </a:xfrm>
        </p:spPr>
        <p:txBody>
          <a:bodyPr>
            <a:normAutofit lnSpcReduction="10000"/>
          </a:bodyPr>
          <a:lstStyle/>
          <a:p>
            <a:pPr marL="0" indent="0" algn="just">
              <a:lnSpc>
                <a:spcPct val="160000"/>
              </a:lnSpc>
              <a:buNone/>
            </a:pPr>
            <a:r>
              <a:rPr lang="vi-VN" sz="3200" b="1" i="0">
                <a:effectLst/>
              </a:rPr>
              <a:t>Đề nghị mời dự thầu</a:t>
            </a:r>
          </a:p>
          <a:p>
            <a:pPr marL="0" indent="0" algn="just">
              <a:lnSpc>
                <a:spcPct val="160000"/>
              </a:lnSpc>
              <a:buNone/>
            </a:pPr>
            <a:r>
              <a:rPr lang="vi-VN" sz="3200" b="0" i="0">
                <a:effectLst/>
              </a:rPr>
              <a:t>Mục tiêu của đề nghị mời dự thầu là tạo cơ hội công bằng cho các nhà cung cấp hoặc nhà thầu tham gia vào quá trình cạnh tranh và đưa ra đề xuất tốt nhất dựa trên yêu cầu cụ thể của dự án hoặc hợp đồng. Sau khi nhận được các đề xuất, bên mời dự thầu sẽ tiến hành đánh giá và chọn nhà cung cấp hoặc nhà thầu phù hợp để ký hợp đồng.</a:t>
            </a:r>
          </a:p>
        </p:txBody>
      </p:sp>
      <p:sp>
        <p:nvSpPr>
          <p:cNvPr id="4" name="Slide Number Placeholder 3">
            <a:extLst>
              <a:ext uri="{FF2B5EF4-FFF2-40B4-BE49-F238E27FC236}">
                <a16:creationId xmlns:a16="http://schemas.microsoft.com/office/drawing/2014/main" id="{33AAC5BE-0952-5FFA-FBE7-1BE8378A5971}"/>
              </a:ext>
            </a:extLst>
          </p:cNvPr>
          <p:cNvSpPr>
            <a:spLocks noGrp="1"/>
          </p:cNvSpPr>
          <p:nvPr>
            <p:ph type="sldNum" sz="quarter" idx="12"/>
          </p:nvPr>
        </p:nvSpPr>
        <p:spPr/>
        <p:txBody>
          <a:bodyPr/>
          <a:lstStyle/>
          <a:p>
            <a:fld id="{FE1236C6-0024-4286-AA03-0A6E67CE63D4}" type="slidenum">
              <a:rPr lang="en-US" smtClean="0"/>
              <a:t>19</a:t>
            </a:fld>
            <a:endParaRPr lang="en-US"/>
          </a:p>
        </p:txBody>
      </p:sp>
    </p:spTree>
    <p:extLst>
      <p:ext uri="{BB962C8B-B14F-4D97-AF65-F5344CB8AC3E}">
        <p14:creationId xmlns:p14="http://schemas.microsoft.com/office/powerpoint/2010/main" val="3661458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Nội Dung</a:t>
            </a:r>
            <a:endParaRPr lang="en-US" dirty="0"/>
          </a:p>
        </p:txBody>
      </p:sp>
      <p:sp>
        <p:nvSpPr>
          <p:cNvPr id="2" name="Content Placeholder 1"/>
          <p:cNvSpPr>
            <a:spLocks noGrp="1"/>
          </p:cNvSpPr>
          <p:nvPr>
            <p:ph idx="1"/>
          </p:nvPr>
        </p:nvSpPr>
        <p:spPr>
          <a:xfrm>
            <a:off x="204715" y="1112363"/>
            <a:ext cx="11750723" cy="5261141"/>
          </a:xfrm>
        </p:spPr>
        <p:txBody>
          <a:bodyPr>
            <a:normAutofit lnSpcReduction="10000"/>
          </a:bodyPr>
          <a:lstStyle/>
          <a:p>
            <a:pPr marL="514350" lvl="0" indent="-514350">
              <a:lnSpc>
                <a:spcPct val="150000"/>
              </a:lnSpc>
              <a:buFont typeface="+mj-lt"/>
              <a:buAutoNum type="arabicParenR"/>
            </a:pPr>
            <a:r>
              <a:rPr lang="de-DE" b="1"/>
              <a:t>Vấn đề xây dựng hay mua sản phẩm phần mềm?</a:t>
            </a:r>
            <a:endParaRPr lang="en-US" b="1"/>
          </a:p>
          <a:p>
            <a:pPr marL="514350" lvl="0" indent="-514350">
              <a:lnSpc>
                <a:spcPct val="150000"/>
              </a:lnSpc>
              <a:buFont typeface="+mj-lt"/>
              <a:buAutoNum type="arabicParenR"/>
            </a:pPr>
            <a:r>
              <a:rPr lang="de-DE" b="1"/>
              <a:t>Tự viết hay mua phần mềm?</a:t>
            </a:r>
            <a:endParaRPr lang="en-US" b="1"/>
          </a:p>
          <a:p>
            <a:pPr marL="514350" lvl="0" indent="-514350">
              <a:lnSpc>
                <a:spcPct val="150000"/>
              </a:lnSpc>
              <a:buFont typeface="+mj-lt"/>
              <a:buAutoNum type="arabicParenR"/>
            </a:pPr>
            <a:r>
              <a:rPr lang="de-DE" b="1"/>
              <a:t>Kiến trúc hệ thống: phần cứng, phần mềm và phần ảo</a:t>
            </a:r>
            <a:endParaRPr lang="en-US" b="1"/>
          </a:p>
          <a:p>
            <a:pPr marL="514350" lvl="0" indent="-514350">
              <a:lnSpc>
                <a:spcPct val="150000"/>
              </a:lnSpc>
              <a:buFont typeface="+mj-lt"/>
              <a:buAutoNum type="arabicParenR"/>
            </a:pPr>
            <a:r>
              <a:rPr lang="de-DE" b="1"/>
              <a:t>Hợp đồng và đề nghị mời dự thầu</a:t>
            </a:r>
          </a:p>
          <a:p>
            <a:pPr marL="514350" lvl="0" indent="-514350">
              <a:lnSpc>
                <a:spcPct val="150000"/>
              </a:lnSpc>
              <a:buFont typeface="+mj-lt"/>
              <a:buAutoNum type="arabicParenR"/>
            </a:pPr>
            <a:r>
              <a:rPr lang="en-US" b="1"/>
              <a:t>Chất lượng</a:t>
            </a:r>
          </a:p>
          <a:p>
            <a:pPr marL="514350" lvl="0" indent="-514350">
              <a:lnSpc>
                <a:spcPct val="150000"/>
              </a:lnSpc>
              <a:buFont typeface="+mj-lt"/>
              <a:buAutoNum type="arabicParenR"/>
            </a:pPr>
            <a:r>
              <a:rPr lang="en-US" b="1"/>
              <a:t>Bài tập ứng dụng cho nhóm</a:t>
            </a:r>
          </a:p>
          <a:p>
            <a:pPr marL="0" lvl="0" indent="0">
              <a:buNone/>
            </a:pPr>
            <a:endParaRPr lang="en-US"/>
          </a:p>
          <a:p>
            <a:pPr marL="0" indent="0" algn="just">
              <a:buNone/>
            </a:pPr>
            <a:endParaRPr lang="en-US"/>
          </a:p>
          <a:p>
            <a:pPr marL="0" indent="0" algn="just">
              <a:buNone/>
            </a:pPr>
            <a:endParaRPr lang="en-US"/>
          </a:p>
          <a:p>
            <a:pPr marL="0" indent="0" algn="just">
              <a:buNone/>
            </a:pPr>
            <a:endParaRPr lang="en-US"/>
          </a:p>
        </p:txBody>
      </p:sp>
      <p:sp>
        <p:nvSpPr>
          <p:cNvPr id="5" name="Slide Number Placeholder 4"/>
          <p:cNvSpPr>
            <a:spLocks noGrp="1"/>
          </p:cNvSpPr>
          <p:nvPr>
            <p:ph type="sldNum" sz="quarter" idx="12"/>
          </p:nvPr>
        </p:nvSpPr>
        <p:spPr/>
        <p:txBody>
          <a:bodyPr/>
          <a:lstStyle/>
          <a:p>
            <a:fld id="{6E9BC5F3-20C3-46D3-932D-BAE27B3FCC69}" type="slidenum">
              <a:rPr lang="en-US" smtClean="0"/>
              <a:pPr/>
              <a:t>2</a:t>
            </a:fld>
            <a:endParaRPr lang="en-US"/>
          </a:p>
        </p:txBody>
      </p:sp>
    </p:spTree>
    <p:extLst>
      <p:ext uri="{BB962C8B-B14F-4D97-AF65-F5344CB8AC3E}">
        <p14:creationId xmlns:p14="http://schemas.microsoft.com/office/powerpoint/2010/main" val="96349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AE0D-A1A6-63D2-1991-B9B387838108}"/>
              </a:ext>
            </a:extLst>
          </p:cNvPr>
          <p:cNvSpPr>
            <a:spLocks noGrp="1"/>
          </p:cNvSpPr>
          <p:nvPr>
            <p:ph type="title"/>
          </p:nvPr>
        </p:nvSpPr>
        <p:spPr>
          <a:xfrm>
            <a:off x="330246" y="225867"/>
            <a:ext cx="11396888" cy="698923"/>
          </a:xfrm>
        </p:spPr>
        <p:txBody>
          <a:bodyPr>
            <a:normAutofit/>
          </a:bodyPr>
          <a:lstStyle/>
          <a:p>
            <a:r>
              <a:rPr lang="de-DE"/>
              <a:t>4. Hợp đồng và đề nghị mời dự thầu</a:t>
            </a:r>
            <a:endParaRPr lang="en-US"/>
          </a:p>
        </p:txBody>
      </p:sp>
      <p:sp>
        <p:nvSpPr>
          <p:cNvPr id="3" name="Content Placeholder 2">
            <a:extLst>
              <a:ext uri="{FF2B5EF4-FFF2-40B4-BE49-F238E27FC236}">
                <a16:creationId xmlns:a16="http://schemas.microsoft.com/office/drawing/2014/main" id="{8DFF263A-AAAE-1C77-38E3-A8D7C3F44F3E}"/>
              </a:ext>
            </a:extLst>
          </p:cNvPr>
          <p:cNvSpPr>
            <a:spLocks noGrp="1"/>
          </p:cNvSpPr>
          <p:nvPr>
            <p:ph idx="1"/>
          </p:nvPr>
        </p:nvSpPr>
        <p:spPr>
          <a:xfrm>
            <a:off x="330246" y="924790"/>
            <a:ext cx="11315701" cy="6143912"/>
          </a:xfrm>
        </p:spPr>
        <p:txBody>
          <a:bodyPr>
            <a:normAutofit fontScale="85000" lnSpcReduction="10000"/>
          </a:bodyPr>
          <a:lstStyle/>
          <a:p>
            <a:pPr algn="just">
              <a:lnSpc>
                <a:spcPct val="160000"/>
              </a:lnSpc>
              <a:buFont typeface="Wingdings" panose="05000000000000000000" pitchFamily="2" charset="2"/>
              <a:buChar char="q"/>
            </a:pPr>
            <a:r>
              <a:rPr lang="vi-VN" sz="3200" b="0" i="0">
                <a:effectLst/>
              </a:rPr>
              <a:t>Trong khi đó, đề nghị mời dự thầu là một tài liệu mời các nhà cung cấp hoặc nhà thầu tham gia vào quá trình đấu thầu và cung cấp đề xuất cho một dự án hoặc một hợp đồng cụ thể. Nó chứa các yêu cầu, tiêu chí đánh giá, quy trình đấu thầu và các thông tin liên quan khác để tạo cơ hội công bằng cho các nhà cung cấp hoặc nhà thầu cạnh tranh và đưa ra đề xuất tốt nhất.</a:t>
            </a:r>
          </a:p>
          <a:p>
            <a:pPr algn="just">
              <a:lnSpc>
                <a:spcPct val="160000"/>
              </a:lnSpc>
              <a:buFont typeface="Wingdings" panose="05000000000000000000" pitchFamily="2" charset="2"/>
              <a:buChar char="q"/>
            </a:pPr>
            <a:r>
              <a:rPr lang="vi-VN" sz="3200" b="0" i="0">
                <a:effectLst/>
              </a:rPr>
              <a:t>Tuy hợp đồng và đề nghị mời dự thầu đều liên quan đến quyền và nghĩa vụ của các bên, nhưng hợp đồng là kết quả của quá trình thương lượng và thỏa thuận trực tiếp giữa các bên, trong khi đề nghị mời dự thầu là quá trình tìm kiếm và lựa chọn nhà cung cấp hoặc nhà thầu thông qua quá trình đấu thầu.</a:t>
            </a:r>
          </a:p>
        </p:txBody>
      </p:sp>
      <p:sp>
        <p:nvSpPr>
          <p:cNvPr id="4" name="Slide Number Placeholder 3">
            <a:extLst>
              <a:ext uri="{FF2B5EF4-FFF2-40B4-BE49-F238E27FC236}">
                <a16:creationId xmlns:a16="http://schemas.microsoft.com/office/drawing/2014/main" id="{33AAC5BE-0952-5FFA-FBE7-1BE8378A5971}"/>
              </a:ext>
            </a:extLst>
          </p:cNvPr>
          <p:cNvSpPr>
            <a:spLocks noGrp="1"/>
          </p:cNvSpPr>
          <p:nvPr>
            <p:ph type="sldNum" sz="quarter" idx="12"/>
          </p:nvPr>
        </p:nvSpPr>
        <p:spPr/>
        <p:txBody>
          <a:bodyPr/>
          <a:lstStyle/>
          <a:p>
            <a:fld id="{FE1236C6-0024-4286-AA03-0A6E67CE63D4}" type="slidenum">
              <a:rPr lang="en-US" smtClean="0"/>
              <a:t>20</a:t>
            </a:fld>
            <a:endParaRPr lang="en-US"/>
          </a:p>
        </p:txBody>
      </p:sp>
    </p:spTree>
    <p:extLst>
      <p:ext uri="{BB962C8B-B14F-4D97-AF65-F5344CB8AC3E}">
        <p14:creationId xmlns:p14="http://schemas.microsoft.com/office/powerpoint/2010/main" val="1940902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AE0D-A1A6-63D2-1991-B9B387838108}"/>
              </a:ext>
            </a:extLst>
          </p:cNvPr>
          <p:cNvSpPr>
            <a:spLocks noGrp="1"/>
          </p:cNvSpPr>
          <p:nvPr>
            <p:ph type="title"/>
          </p:nvPr>
        </p:nvSpPr>
        <p:spPr>
          <a:xfrm>
            <a:off x="330246" y="225867"/>
            <a:ext cx="11396888" cy="698923"/>
          </a:xfrm>
        </p:spPr>
        <p:txBody>
          <a:bodyPr>
            <a:normAutofit/>
          </a:bodyPr>
          <a:lstStyle/>
          <a:p>
            <a:r>
              <a:rPr lang="en-US"/>
              <a:t>5. Chất lượng</a:t>
            </a:r>
          </a:p>
        </p:txBody>
      </p:sp>
      <p:sp>
        <p:nvSpPr>
          <p:cNvPr id="3" name="Content Placeholder 2">
            <a:extLst>
              <a:ext uri="{FF2B5EF4-FFF2-40B4-BE49-F238E27FC236}">
                <a16:creationId xmlns:a16="http://schemas.microsoft.com/office/drawing/2014/main" id="{8DFF263A-AAAE-1C77-38E3-A8D7C3F44F3E}"/>
              </a:ext>
            </a:extLst>
          </p:cNvPr>
          <p:cNvSpPr>
            <a:spLocks noGrp="1"/>
          </p:cNvSpPr>
          <p:nvPr>
            <p:ph idx="1"/>
          </p:nvPr>
        </p:nvSpPr>
        <p:spPr>
          <a:xfrm>
            <a:off x="438149" y="1171288"/>
            <a:ext cx="11315701" cy="6143912"/>
          </a:xfrm>
        </p:spPr>
        <p:txBody>
          <a:bodyPr>
            <a:normAutofit/>
          </a:bodyPr>
          <a:lstStyle/>
          <a:p>
            <a:pPr marL="0" indent="0" algn="just">
              <a:lnSpc>
                <a:spcPct val="160000"/>
              </a:lnSpc>
              <a:buNone/>
            </a:pPr>
            <a:r>
              <a:rPr lang="vi-VN" sz="3200" i="0">
                <a:effectLst/>
              </a:rPr>
              <a:t>Chất lượng phần mềm là một khái niệm quan trọng trong lĩnh vực phát triển phần mềm, nó đề cập đến mức độ mà phần mềm đáp ứng được các yêu cầu, tiêu chuẩn và mong đợi của người dùng và các bên liên quan. </a:t>
            </a:r>
            <a:endParaRPr lang="en-US" sz="3200" i="0">
              <a:effectLst/>
            </a:endParaRPr>
          </a:p>
          <a:p>
            <a:pPr marL="0" indent="0" algn="just">
              <a:lnSpc>
                <a:spcPct val="160000"/>
              </a:lnSpc>
              <a:buNone/>
            </a:pPr>
            <a:r>
              <a:rPr lang="vi-VN" sz="3200" i="0">
                <a:effectLst/>
              </a:rPr>
              <a:t>Chất lượng phần mềm bao gồm các thuộc tính và đặc điểm sau đây:</a:t>
            </a:r>
          </a:p>
        </p:txBody>
      </p:sp>
      <p:sp>
        <p:nvSpPr>
          <p:cNvPr id="4" name="Slide Number Placeholder 3">
            <a:extLst>
              <a:ext uri="{FF2B5EF4-FFF2-40B4-BE49-F238E27FC236}">
                <a16:creationId xmlns:a16="http://schemas.microsoft.com/office/drawing/2014/main" id="{33AAC5BE-0952-5FFA-FBE7-1BE8378A5971}"/>
              </a:ext>
            </a:extLst>
          </p:cNvPr>
          <p:cNvSpPr>
            <a:spLocks noGrp="1"/>
          </p:cNvSpPr>
          <p:nvPr>
            <p:ph type="sldNum" sz="quarter" idx="12"/>
          </p:nvPr>
        </p:nvSpPr>
        <p:spPr/>
        <p:txBody>
          <a:bodyPr/>
          <a:lstStyle/>
          <a:p>
            <a:fld id="{FE1236C6-0024-4286-AA03-0A6E67CE63D4}" type="slidenum">
              <a:rPr lang="en-US" smtClean="0"/>
              <a:t>21</a:t>
            </a:fld>
            <a:endParaRPr lang="en-US"/>
          </a:p>
        </p:txBody>
      </p:sp>
    </p:spTree>
    <p:extLst>
      <p:ext uri="{BB962C8B-B14F-4D97-AF65-F5344CB8AC3E}">
        <p14:creationId xmlns:p14="http://schemas.microsoft.com/office/powerpoint/2010/main" val="543602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AAE0D-A1A6-63D2-1991-B9B387838108}"/>
              </a:ext>
            </a:extLst>
          </p:cNvPr>
          <p:cNvSpPr>
            <a:spLocks noGrp="1"/>
          </p:cNvSpPr>
          <p:nvPr>
            <p:ph type="title"/>
          </p:nvPr>
        </p:nvSpPr>
        <p:spPr>
          <a:xfrm>
            <a:off x="330246" y="225867"/>
            <a:ext cx="11396888" cy="698923"/>
          </a:xfrm>
        </p:spPr>
        <p:txBody>
          <a:bodyPr>
            <a:normAutofit/>
          </a:bodyPr>
          <a:lstStyle/>
          <a:p>
            <a:r>
              <a:rPr lang="en-US"/>
              <a:t>5. Chất lượng</a:t>
            </a:r>
          </a:p>
        </p:txBody>
      </p:sp>
      <p:sp>
        <p:nvSpPr>
          <p:cNvPr id="3" name="Content Placeholder 2">
            <a:extLst>
              <a:ext uri="{FF2B5EF4-FFF2-40B4-BE49-F238E27FC236}">
                <a16:creationId xmlns:a16="http://schemas.microsoft.com/office/drawing/2014/main" id="{8DFF263A-AAAE-1C77-38E3-A8D7C3F44F3E}"/>
              </a:ext>
            </a:extLst>
          </p:cNvPr>
          <p:cNvSpPr>
            <a:spLocks noGrp="1"/>
          </p:cNvSpPr>
          <p:nvPr>
            <p:ph idx="1"/>
          </p:nvPr>
        </p:nvSpPr>
        <p:spPr>
          <a:xfrm>
            <a:off x="267281" y="1075912"/>
            <a:ext cx="11657438" cy="5103824"/>
          </a:xfrm>
        </p:spPr>
        <p:txBody>
          <a:bodyPr>
            <a:noAutofit/>
          </a:bodyPr>
          <a:lstStyle/>
          <a:p>
            <a:pPr marL="0" indent="0" algn="just">
              <a:lnSpc>
                <a:spcPct val="160000"/>
              </a:lnSpc>
              <a:buNone/>
            </a:pPr>
            <a:r>
              <a:rPr lang="vi-VN" sz="2400" b="1" i="0">
                <a:solidFill>
                  <a:srgbClr val="00B050"/>
                </a:solidFill>
                <a:effectLst/>
              </a:rPr>
              <a:t>Chất lượng phần mềm bao gồm các thuộc tính và đặc điểm sau đây:</a:t>
            </a:r>
            <a:endParaRPr lang="en-US" sz="2400" b="1" i="0">
              <a:solidFill>
                <a:srgbClr val="00B050"/>
              </a:solidFill>
              <a:effectLst/>
            </a:endParaRPr>
          </a:p>
          <a:p>
            <a:pPr algn="just">
              <a:lnSpc>
                <a:spcPct val="160000"/>
              </a:lnSpc>
              <a:buFont typeface="Wingdings" panose="05000000000000000000" pitchFamily="2" charset="2"/>
              <a:buChar char="v"/>
            </a:pPr>
            <a:r>
              <a:rPr lang="vi-VN" sz="2400" b="1" i="0">
                <a:effectLst/>
              </a:rPr>
              <a:t>Tính đúng đắn (Correctness): </a:t>
            </a:r>
            <a:r>
              <a:rPr lang="vi-VN" sz="2400" i="0">
                <a:effectLst/>
              </a:rPr>
              <a:t>Phần mềm được đánh giá là đúng đắn khi nó hoạt động như được thiết kế và đáp ứng đúng yêu cầu và mục đích của người dùng. Điều này đảm bảo rằng phần mềm không chứa lỗi, bug hoặc hành vi không mong muốn.</a:t>
            </a:r>
          </a:p>
          <a:p>
            <a:pPr algn="just">
              <a:lnSpc>
                <a:spcPct val="160000"/>
              </a:lnSpc>
              <a:buFont typeface="Wingdings" panose="05000000000000000000" pitchFamily="2" charset="2"/>
              <a:buChar char="v"/>
            </a:pPr>
            <a:r>
              <a:rPr lang="vi-VN" sz="2400" b="1" i="0">
                <a:effectLst/>
              </a:rPr>
              <a:t>Tính hoạt động (Reliability): </a:t>
            </a:r>
            <a:r>
              <a:rPr lang="vi-VN" sz="2400" i="0">
                <a:effectLst/>
              </a:rPr>
              <a:t>Tính hoạt động của phần mềm đo lường khả năng của nó để thực hiện các chức năng mong đợi trong một môi trường hoạt động cụ thể. Phần mềm đáng tin cậy khi nó thể hiện tính ổn định, không gây ra sự cố hoặc gián đoạn không mong muốn.</a:t>
            </a:r>
          </a:p>
        </p:txBody>
      </p:sp>
      <p:sp>
        <p:nvSpPr>
          <p:cNvPr id="4" name="Slide Number Placeholder 3">
            <a:extLst>
              <a:ext uri="{FF2B5EF4-FFF2-40B4-BE49-F238E27FC236}">
                <a16:creationId xmlns:a16="http://schemas.microsoft.com/office/drawing/2014/main" id="{33AAC5BE-0952-5FFA-FBE7-1BE8378A5971}"/>
              </a:ext>
            </a:extLst>
          </p:cNvPr>
          <p:cNvSpPr>
            <a:spLocks noGrp="1"/>
          </p:cNvSpPr>
          <p:nvPr>
            <p:ph type="sldNum" sz="quarter" idx="12"/>
          </p:nvPr>
        </p:nvSpPr>
        <p:spPr/>
        <p:txBody>
          <a:bodyPr/>
          <a:lstStyle/>
          <a:p>
            <a:fld id="{FE1236C6-0024-4286-AA03-0A6E67CE63D4}" type="slidenum">
              <a:rPr lang="en-US" smtClean="0"/>
              <a:t>22</a:t>
            </a:fld>
            <a:endParaRPr lang="en-US"/>
          </a:p>
        </p:txBody>
      </p:sp>
    </p:spTree>
    <p:extLst>
      <p:ext uri="{BB962C8B-B14F-4D97-AF65-F5344CB8AC3E}">
        <p14:creationId xmlns:p14="http://schemas.microsoft.com/office/powerpoint/2010/main" val="394992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8E61-40AF-5B12-4B80-3A2CE227108A}"/>
              </a:ext>
            </a:extLst>
          </p:cNvPr>
          <p:cNvSpPr>
            <a:spLocks noGrp="1"/>
          </p:cNvSpPr>
          <p:nvPr>
            <p:ph type="title"/>
          </p:nvPr>
        </p:nvSpPr>
        <p:spPr/>
        <p:txBody>
          <a:bodyPr/>
          <a:lstStyle/>
          <a:p>
            <a:r>
              <a:rPr lang="en-US"/>
              <a:t>5. Chất lượng</a:t>
            </a:r>
          </a:p>
        </p:txBody>
      </p:sp>
      <p:sp>
        <p:nvSpPr>
          <p:cNvPr id="3" name="Content Placeholder 2">
            <a:extLst>
              <a:ext uri="{FF2B5EF4-FFF2-40B4-BE49-F238E27FC236}">
                <a16:creationId xmlns:a16="http://schemas.microsoft.com/office/drawing/2014/main" id="{A9FF22DB-4F2C-97C0-800A-55D906FF2BFE}"/>
              </a:ext>
            </a:extLst>
          </p:cNvPr>
          <p:cNvSpPr>
            <a:spLocks noGrp="1"/>
          </p:cNvSpPr>
          <p:nvPr>
            <p:ph idx="1"/>
          </p:nvPr>
        </p:nvSpPr>
        <p:spPr>
          <a:xfrm>
            <a:off x="649224" y="1253330"/>
            <a:ext cx="11080958" cy="4794179"/>
          </a:xfrm>
        </p:spPr>
        <p:txBody>
          <a:bodyPr>
            <a:normAutofit fontScale="77500" lnSpcReduction="20000"/>
          </a:bodyPr>
          <a:lstStyle/>
          <a:p>
            <a:pPr algn="just">
              <a:lnSpc>
                <a:spcPct val="160000"/>
              </a:lnSpc>
            </a:pPr>
            <a:r>
              <a:rPr lang="vi-VN" b="1"/>
              <a:t>Tính khả dụng (Usability): </a:t>
            </a:r>
            <a:r>
              <a:rPr lang="vi-VN"/>
              <a:t>Tính khả dụng đánh giá mức độ dễ sử dụng của phần mềm và khả năng đáp ứng nhu cầu và mong đợi của người dùng. Giao diện người dùng thân thiện, trực quan và các chức năng dễ tiếp cận là những yếu tố quan trọng trong tính khả dụng.</a:t>
            </a:r>
          </a:p>
          <a:p>
            <a:pPr algn="just">
              <a:lnSpc>
                <a:spcPct val="160000"/>
              </a:lnSpc>
            </a:pPr>
            <a:r>
              <a:rPr lang="vi-VN" b="1"/>
              <a:t>Tính bảo mật (Security): </a:t>
            </a:r>
            <a:r>
              <a:rPr lang="vi-VN"/>
              <a:t>Tính bảo mật của phần mềm đảm bảo rằng thông tin và tài nguyên được bảo vệ khỏi truy cập trái phép, mất mát hoặc tấn công từ bên ngoài. Các biện pháp bảo mật, mã hóa và quản lý quyền truy cập là những yếu tố quan trọng để đảm bảo tính bảo mật của phần mềm.</a:t>
            </a:r>
            <a:endParaRPr lang="en-US"/>
          </a:p>
        </p:txBody>
      </p:sp>
      <p:sp>
        <p:nvSpPr>
          <p:cNvPr id="4" name="Slide Number Placeholder 3">
            <a:extLst>
              <a:ext uri="{FF2B5EF4-FFF2-40B4-BE49-F238E27FC236}">
                <a16:creationId xmlns:a16="http://schemas.microsoft.com/office/drawing/2014/main" id="{D8583AD5-C7E1-6965-C140-F58353BEB874}"/>
              </a:ext>
            </a:extLst>
          </p:cNvPr>
          <p:cNvSpPr>
            <a:spLocks noGrp="1"/>
          </p:cNvSpPr>
          <p:nvPr>
            <p:ph type="sldNum" sz="quarter" idx="12"/>
          </p:nvPr>
        </p:nvSpPr>
        <p:spPr/>
        <p:txBody>
          <a:bodyPr/>
          <a:lstStyle/>
          <a:p>
            <a:fld id="{FE1236C6-0024-4286-AA03-0A6E67CE63D4}" type="slidenum">
              <a:rPr lang="en-US" smtClean="0"/>
              <a:t>23</a:t>
            </a:fld>
            <a:endParaRPr lang="en-US"/>
          </a:p>
        </p:txBody>
      </p:sp>
    </p:spTree>
    <p:extLst>
      <p:ext uri="{BB962C8B-B14F-4D97-AF65-F5344CB8AC3E}">
        <p14:creationId xmlns:p14="http://schemas.microsoft.com/office/powerpoint/2010/main" val="2470181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8E61-40AF-5B12-4B80-3A2CE227108A}"/>
              </a:ext>
            </a:extLst>
          </p:cNvPr>
          <p:cNvSpPr>
            <a:spLocks noGrp="1"/>
          </p:cNvSpPr>
          <p:nvPr>
            <p:ph type="title"/>
          </p:nvPr>
        </p:nvSpPr>
        <p:spPr/>
        <p:txBody>
          <a:bodyPr/>
          <a:lstStyle/>
          <a:p>
            <a:r>
              <a:rPr lang="en-US"/>
              <a:t>5. Chất lượng</a:t>
            </a:r>
          </a:p>
        </p:txBody>
      </p:sp>
      <p:sp>
        <p:nvSpPr>
          <p:cNvPr id="3" name="Content Placeholder 2">
            <a:extLst>
              <a:ext uri="{FF2B5EF4-FFF2-40B4-BE49-F238E27FC236}">
                <a16:creationId xmlns:a16="http://schemas.microsoft.com/office/drawing/2014/main" id="{A9FF22DB-4F2C-97C0-800A-55D906FF2BFE}"/>
              </a:ext>
            </a:extLst>
          </p:cNvPr>
          <p:cNvSpPr>
            <a:spLocks noGrp="1"/>
          </p:cNvSpPr>
          <p:nvPr>
            <p:ph idx="1"/>
          </p:nvPr>
        </p:nvSpPr>
        <p:spPr>
          <a:xfrm>
            <a:off x="649224" y="1253330"/>
            <a:ext cx="11080958" cy="4794179"/>
          </a:xfrm>
        </p:spPr>
        <p:txBody>
          <a:bodyPr>
            <a:normAutofit/>
          </a:bodyPr>
          <a:lstStyle/>
          <a:p>
            <a:pPr algn="just">
              <a:lnSpc>
                <a:spcPct val="160000"/>
              </a:lnSpc>
            </a:pPr>
            <a:r>
              <a:rPr lang="vi-VN" sz="2800" b="1"/>
              <a:t>Hiệu suất (Performance): </a:t>
            </a:r>
            <a:r>
              <a:rPr lang="vi-VN" sz="2800"/>
              <a:t>Hiệu suất đo lường khả năng của phần mềm để thực hiện chức năng một cách hiệu quả và đáp ứng nhu cầu về tốc độ, thời gian phản hồi và tải trọng công việc. Phần mềm hiệu suất tốt sẽ cung cấp trải nghiệm nhanh chóng và không gây chậm trễ</a:t>
            </a:r>
            <a:r>
              <a:rPr lang="en-US" sz="2800"/>
              <a:t>.</a:t>
            </a:r>
          </a:p>
        </p:txBody>
      </p:sp>
      <p:sp>
        <p:nvSpPr>
          <p:cNvPr id="4" name="Slide Number Placeholder 3">
            <a:extLst>
              <a:ext uri="{FF2B5EF4-FFF2-40B4-BE49-F238E27FC236}">
                <a16:creationId xmlns:a16="http://schemas.microsoft.com/office/drawing/2014/main" id="{D8583AD5-C7E1-6965-C140-F58353BEB874}"/>
              </a:ext>
            </a:extLst>
          </p:cNvPr>
          <p:cNvSpPr>
            <a:spLocks noGrp="1"/>
          </p:cNvSpPr>
          <p:nvPr>
            <p:ph type="sldNum" sz="quarter" idx="12"/>
          </p:nvPr>
        </p:nvSpPr>
        <p:spPr/>
        <p:txBody>
          <a:bodyPr/>
          <a:lstStyle/>
          <a:p>
            <a:fld id="{FE1236C6-0024-4286-AA03-0A6E67CE63D4}" type="slidenum">
              <a:rPr lang="en-US" smtClean="0"/>
              <a:t>24</a:t>
            </a:fld>
            <a:endParaRPr lang="en-US"/>
          </a:p>
        </p:txBody>
      </p:sp>
    </p:spTree>
    <p:extLst>
      <p:ext uri="{BB962C8B-B14F-4D97-AF65-F5344CB8AC3E}">
        <p14:creationId xmlns:p14="http://schemas.microsoft.com/office/powerpoint/2010/main" val="2141743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B8E61-40AF-5B12-4B80-3A2CE227108A}"/>
              </a:ext>
            </a:extLst>
          </p:cNvPr>
          <p:cNvSpPr>
            <a:spLocks noGrp="1"/>
          </p:cNvSpPr>
          <p:nvPr>
            <p:ph type="title"/>
          </p:nvPr>
        </p:nvSpPr>
        <p:spPr/>
        <p:txBody>
          <a:bodyPr/>
          <a:lstStyle/>
          <a:p>
            <a:r>
              <a:rPr lang="en-US"/>
              <a:t>5. Chất lượng</a:t>
            </a:r>
          </a:p>
        </p:txBody>
      </p:sp>
      <p:sp>
        <p:nvSpPr>
          <p:cNvPr id="3" name="Content Placeholder 2">
            <a:extLst>
              <a:ext uri="{FF2B5EF4-FFF2-40B4-BE49-F238E27FC236}">
                <a16:creationId xmlns:a16="http://schemas.microsoft.com/office/drawing/2014/main" id="{A9FF22DB-4F2C-97C0-800A-55D906FF2BFE}"/>
              </a:ext>
            </a:extLst>
          </p:cNvPr>
          <p:cNvSpPr>
            <a:spLocks noGrp="1"/>
          </p:cNvSpPr>
          <p:nvPr>
            <p:ph idx="1"/>
          </p:nvPr>
        </p:nvSpPr>
        <p:spPr>
          <a:xfrm>
            <a:off x="649224" y="1253330"/>
            <a:ext cx="10572958" cy="5178643"/>
          </a:xfrm>
        </p:spPr>
        <p:txBody>
          <a:bodyPr>
            <a:normAutofit fontScale="77500" lnSpcReduction="20000"/>
          </a:bodyPr>
          <a:lstStyle/>
          <a:p>
            <a:pPr algn="just">
              <a:lnSpc>
                <a:spcPct val="170000"/>
              </a:lnSpc>
            </a:pPr>
            <a:r>
              <a:rPr lang="vi-VN"/>
              <a:t>Chính xác, phần mềm hiệu suất tốt sẽ cung cấp trải nghiệm nhanh chóng và không gây chậm trễ cho người dùng. Điều này đảm bảo rằng phần mềm hoạt động một cách mượt mà và đáp ứng được yêu cầu về thời gian phản hồi.</a:t>
            </a:r>
          </a:p>
          <a:p>
            <a:pPr algn="just">
              <a:lnSpc>
                <a:spcPct val="170000"/>
              </a:lnSpc>
            </a:pPr>
            <a:r>
              <a:rPr lang="vi-VN"/>
              <a:t>Để đạt được hiệu suất tốt, các nhà phát triển phần mềm có thể thực hiện các biện pháp như tối ưu hóa mã nguồn, cải thiện thuật toán, quản lý tài nguyên hiệu quả, tối ưu hóa cơ sở dữ liệu, và sử dụng các công nghệ và kiến trúc phần mềm phù hợp.</a:t>
            </a:r>
            <a:endParaRPr lang="en-US"/>
          </a:p>
        </p:txBody>
      </p:sp>
      <p:sp>
        <p:nvSpPr>
          <p:cNvPr id="4" name="Slide Number Placeholder 3">
            <a:extLst>
              <a:ext uri="{FF2B5EF4-FFF2-40B4-BE49-F238E27FC236}">
                <a16:creationId xmlns:a16="http://schemas.microsoft.com/office/drawing/2014/main" id="{D8583AD5-C7E1-6965-C140-F58353BEB874}"/>
              </a:ext>
            </a:extLst>
          </p:cNvPr>
          <p:cNvSpPr>
            <a:spLocks noGrp="1"/>
          </p:cNvSpPr>
          <p:nvPr>
            <p:ph type="sldNum" sz="quarter" idx="12"/>
          </p:nvPr>
        </p:nvSpPr>
        <p:spPr/>
        <p:txBody>
          <a:bodyPr/>
          <a:lstStyle/>
          <a:p>
            <a:fld id="{FE1236C6-0024-4286-AA03-0A6E67CE63D4}" type="slidenum">
              <a:rPr lang="en-US" smtClean="0"/>
              <a:t>25</a:t>
            </a:fld>
            <a:endParaRPr lang="en-US"/>
          </a:p>
        </p:txBody>
      </p:sp>
    </p:spTree>
    <p:extLst>
      <p:ext uri="{BB962C8B-B14F-4D97-AF65-F5344CB8AC3E}">
        <p14:creationId xmlns:p14="http://schemas.microsoft.com/office/powerpoint/2010/main" val="3099006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FC30-4049-3DB4-0213-D91948235262}"/>
              </a:ext>
            </a:extLst>
          </p:cNvPr>
          <p:cNvSpPr>
            <a:spLocks noGrp="1"/>
          </p:cNvSpPr>
          <p:nvPr>
            <p:ph type="title"/>
          </p:nvPr>
        </p:nvSpPr>
        <p:spPr/>
        <p:txBody>
          <a:bodyPr/>
          <a:lstStyle/>
          <a:p>
            <a:r>
              <a:rPr lang="en-US"/>
              <a:t>Bài tập nhóm</a:t>
            </a:r>
          </a:p>
        </p:txBody>
      </p:sp>
      <p:sp>
        <p:nvSpPr>
          <p:cNvPr id="3" name="Content Placeholder 2">
            <a:extLst>
              <a:ext uri="{FF2B5EF4-FFF2-40B4-BE49-F238E27FC236}">
                <a16:creationId xmlns:a16="http://schemas.microsoft.com/office/drawing/2014/main" id="{9D11428E-7E27-2424-9A65-7A1A534C6811}"/>
              </a:ext>
            </a:extLst>
          </p:cNvPr>
          <p:cNvSpPr>
            <a:spLocks noGrp="1"/>
          </p:cNvSpPr>
          <p:nvPr>
            <p:ph idx="1"/>
          </p:nvPr>
        </p:nvSpPr>
        <p:spPr>
          <a:xfrm>
            <a:off x="649224" y="1253330"/>
            <a:ext cx="11080958" cy="5103022"/>
          </a:xfrm>
        </p:spPr>
        <p:txBody>
          <a:bodyPr>
            <a:normAutofit fontScale="70000" lnSpcReduction="20000"/>
          </a:bodyPr>
          <a:lstStyle/>
          <a:p>
            <a:pPr algn="l">
              <a:lnSpc>
                <a:spcPct val="170000"/>
              </a:lnSpc>
              <a:buFont typeface="+mj-lt"/>
              <a:buAutoNum type="arabicPeriod"/>
            </a:pPr>
            <a:r>
              <a:rPr lang="vi-VN" sz="3500" b="1" i="0">
                <a:solidFill>
                  <a:srgbClr val="374151"/>
                </a:solidFill>
                <a:effectLst/>
              </a:rPr>
              <a:t>Phân tích một hợp đồng phần mềm</a:t>
            </a:r>
          </a:p>
          <a:p>
            <a:pPr marL="742950" lvl="1" indent="-285750" algn="just">
              <a:lnSpc>
                <a:spcPct val="170000"/>
              </a:lnSpc>
              <a:buFont typeface="+mj-lt"/>
              <a:buAutoNum type="arabicPeriod"/>
            </a:pPr>
            <a:r>
              <a:rPr lang="vi-VN" sz="3500" b="0" i="0">
                <a:effectLst/>
              </a:rPr>
              <a:t>Tìm hiểu về một loại hợp đồng phần mềm cụ thể, ví dụ như hợp đồng phát triển phần mềm, hợp đồng cung cấp phần mềm, hợp đồng dịch vụ phần mềm, vv.</a:t>
            </a:r>
          </a:p>
          <a:p>
            <a:pPr marL="742950" lvl="1" indent="-285750" algn="just">
              <a:lnSpc>
                <a:spcPct val="170000"/>
              </a:lnSpc>
              <a:buFont typeface="+mj-lt"/>
              <a:buAutoNum type="arabicPeriod"/>
            </a:pPr>
            <a:r>
              <a:rPr lang="vi-VN" sz="3500" b="0" i="0">
                <a:effectLst/>
              </a:rPr>
              <a:t>Xem xét các yếu tố quan trọng trong hợp đồng, bao gồm các điều khoản và điều kiện, quyền và nghĩa vụ của các bên, giá trị hợp đồng, thời gian thực hiện, và các yếu tố bảo mật và pháp lý.</a:t>
            </a:r>
          </a:p>
          <a:p>
            <a:pPr marL="742950" lvl="1" indent="-285750" algn="just">
              <a:lnSpc>
                <a:spcPct val="170000"/>
              </a:lnSpc>
              <a:buFont typeface="+mj-lt"/>
              <a:buAutoNum type="arabicPeriod"/>
            </a:pPr>
            <a:r>
              <a:rPr lang="vi-VN" sz="3500" b="0" i="0">
                <a:effectLst/>
              </a:rPr>
              <a:t>Đánh giá mức độ quan trọng của mỗi yếu tố và hiểu cách chúng ảnh hưởng đến quá trình thương lượng và hợp tác giữa các bên.</a:t>
            </a:r>
          </a:p>
          <a:p>
            <a:endParaRPr lang="en-US"/>
          </a:p>
        </p:txBody>
      </p:sp>
      <p:sp>
        <p:nvSpPr>
          <p:cNvPr id="4" name="Slide Number Placeholder 3">
            <a:extLst>
              <a:ext uri="{FF2B5EF4-FFF2-40B4-BE49-F238E27FC236}">
                <a16:creationId xmlns:a16="http://schemas.microsoft.com/office/drawing/2014/main" id="{A580550D-D91A-9B7D-0607-1EBB935CAA16}"/>
              </a:ext>
            </a:extLst>
          </p:cNvPr>
          <p:cNvSpPr>
            <a:spLocks noGrp="1"/>
          </p:cNvSpPr>
          <p:nvPr>
            <p:ph type="sldNum" sz="quarter" idx="12"/>
          </p:nvPr>
        </p:nvSpPr>
        <p:spPr/>
        <p:txBody>
          <a:bodyPr/>
          <a:lstStyle/>
          <a:p>
            <a:fld id="{FE1236C6-0024-4286-AA03-0A6E67CE63D4}" type="slidenum">
              <a:rPr lang="en-US" smtClean="0"/>
              <a:t>26</a:t>
            </a:fld>
            <a:endParaRPr lang="en-US"/>
          </a:p>
        </p:txBody>
      </p:sp>
    </p:spTree>
    <p:extLst>
      <p:ext uri="{BB962C8B-B14F-4D97-AF65-F5344CB8AC3E}">
        <p14:creationId xmlns:p14="http://schemas.microsoft.com/office/powerpoint/2010/main" val="1532165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FC30-4049-3DB4-0213-D91948235262}"/>
              </a:ext>
            </a:extLst>
          </p:cNvPr>
          <p:cNvSpPr>
            <a:spLocks noGrp="1"/>
          </p:cNvSpPr>
          <p:nvPr>
            <p:ph type="title"/>
          </p:nvPr>
        </p:nvSpPr>
        <p:spPr/>
        <p:txBody>
          <a:bodyPr/>
          <a:lstStyle/>
          <a:p>
            <a:r>
              <a:rPr lang="en-US"/>
              <a:t>Bài tập nhóm</a:t>
            </a:r>
          </a:p>
        </p:txBody>
      </p:sp>
      <p:sp>
        <p:nvSpPr>
          <p:cNvPr id="3" name="Content Placeholder 2">
            <a:extLst>
              <a:ext uri="{FF2B5EF4-FFF2-40B4-BE49-F238E27FC236}">
                <a16:creationId xmlns:a16="http://schemas.microsoft.com/office/drawing/2014/main" id="{9D11428E-7E27-2424-9A65-7A1A534C6811}"/>
              </a:ext>
            </a:extLst>
          </p:cNvPr>
          <p:cNvSpPr>
            <a:spLocks noGrp="1"/>
          </p:cNvSpPr>
          <p:nvPr>
            <p:ph idx="1"/>
          </p:nvPr>
        </p:nvSpPr>
        <p:spPr>
          <a:xfrm>
            <a:off x="646176" y="1172943"/>
            <a:ext cx="11080958" cy="5103022"/>
          </a:xfrm>
        </p:spPr>
        <p:txBody>
          <a:bodyPr>
            <a:normAutofit fontScale="85000" lnSpcReduction="20000"/>
          </a:bodyPr>
          <a:lstStyle/>
          <a:p>
            <a:pPr marL="0" indent="0">
              <a:lnSpc>
                <a:spcPct val="150000"/>
              </a:lnSpc>
              <a:buNone/>
            </a:pPr>
            <a:r>
              <a:rPr lang="en-US" b="1"/>
              <a:t>2. </a:t>
            </a:r>
            <a:r>
              <a:rPr lang="vi-VN" b="1"/>
              <a:t>So sánh các phương pháp đánh giá chất lượng phần mềm</a:t>
            </a:r>
          </a:p>
          <a:p>
            <a:pPr algn="just">
              <a:lnSpc>
                <a:spcPct val="150000"/>
              </a:lnSpc>
              <a:buFont typeface="Wingdings" panose="05000000000000000000" pitchFamily="2" charset="2"/>
              <a:buChar char="ü"/>
            </a:pPr>
            <a:r>
              <a:rPr lang="vi-VN"/>
              <a:t>Nghiên cứu về các phương pháp và tiêu chuẩn đánh giá chất lượng phần mềm, ví dụ như ISO 25010 (SQuaRE), CMMI (Capability Maturity Model Integration), TQM (Total Quality Management), vv.</a:t>
            </a:r>
          </a:p>
          <a:p>
            <a:pPr algn="just">
              <a:lnSpc>
                <a:spcPct val="150000"/>
              </a:lnSpc>
              <a:buFont typeface="Wingdings" panose="05000000000000000000" pitchFamily="2" charset="2"/>
              <a:buChar char="ü"/>
            </a:pPr>
            <a:r>
              <a:rPr lang="vi-VN"/>
              <a:t>So sánh và phân tích các phương pháp này, bao gồm các tiêu chí đánh giá, quy trình, và ưu điểm và hạn chế của mỗi phương pháp.</a:t>
            </a:r>
          </a:p>
          <a:p>
            <a:pPr algn="just">
              <a:lnSpc>
                <a:spcPct val="150000"/>
              </a:lnSpc>
              <a:buFont typeface="Wingdings" panose="05000000000000000000" pitchFamily="2" charset="2"/>
              <a:buChar char="ü"/>
            </a:pPr>
            <a:r>
              <a:rPr lang="vi-VN"/>
              <a:t>Đưa ra đánh giá riêng về việc áp dụng các phương pháp này trong các dự án phần mềm thực tế.</a:t>
            </a:r>
            <a:endParaRPr lang="en-US"/>
          </a:p>
        </p:txBody>
      </p:sp>
      <p:sp>
        <p:nvSpPr>
          <p:cNvPr id="4" name="Slide Number Placeholder 3">
            <a:extLst>
              <a:ext uri="{FF2B5EF4-FFF2-40B4-BE49-F238E27FC236}">
                <a16:creationId xmlns:a16="http://schemas.microsoft.com/office/drawing/2014/main" id="{A580550D-D91A-9B7D-0607-1EBB935CAA16}"/>
              </a:ext>
            </a:extLst>
          </p:cNvPr>
          <p:cNvSpPr>
            <a:spLocks noGrp="1"/>
          </p:cNvSpPr>
          <p:nvPr>
            <p:ph type="sldNum" sz="quarter" idx="12"/>
          </p:nvPr>
        </p:nvSpPr>
        <p:spPr/>
        <p:txBody>
          <a:bodyPr/>
          <a:lstStyle/>
          <a:p>
            <a:fld id="{FE1236C6-0024-4286-AA03-0A6E67CE63D4}" type="slidenum">
              <a:rPr lang="en-US" smtClean="0"/>
              <a:t>27</a:t>
            </a:fld>
            <a:endParaRPr lang="en-US"/>
          </a:p>
        </p:txBody>
      </p:sp>
    </p:spTree>
    <p:extLst>
      <p:ext uri="{BB962C8B-B14F-4D97-AF65-F5344CB8AC3E}">
        <p14:creationId xmlns:p14="http://schemas.microsoft.com/office/powerpoint/2010/main" val="1490589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FC30-4049-3DB4-0213-D91948235262}"/>
              </a:ext>
            </a:extLst>
          </p:cNvPr>
          <p:cNvSpPr>
            <a:spLocks noGrp="1"/>
          </p:cNvSpPr>
          <p:nvPr>
            <p:ph type="title"/>
          </p:nvPr>
        </p:nvSpPr>
        <p:spPr/>
        <p:txBody>
          <a:bodyPr/>
          <a:lstStyle/>
          <a:p>
            <a:r>
              <a:rPr lang="en-US"/>
              <a:t>Bài tập nhóm</a:t>
            </a:r>
          </a:p>
        </p:txBody>
      </p:sp>
      <p:sp>
        <p:nvSpPr>
          <p:cNvPr id="3" name="Content Placeholder 2">
            <a:extLst>
              <a:ext uri="{FF2B5EF4-FFF2-40B4-BE49-F238E27FC236}">
                <a16:creationId xmlns:a16="http://schemas.microsoft.com/office/drawing/2014/main" id="{9D11428E-7E27-2424-9A65-7A1A534C6811}"/>
              </a:ext>
            </a:extLst>
          </p:cNvPr>
          <p:cNvSpPr>
            <a:spLocks noGrp="1"/>
          </p:cNvSpPr>
          <p:nvPr>
            <p:ph idx="1"/>
          </p:nvPr>
        </p:nvSpPr>
        <p:spPr>
          <a:xfrm>
            <a:off x="646176" y="1073215"/>
            <a:ext cx="11080958" cy="5103022"/>
          </a:xfrm>
        </p:spPr>
        <p:txBody>
          <a:bodyPr>
            <a:normAutofit fontScale="85000" lnSpcReduction="20000"/>
          </a:bodyPr>
          <a:lstStyle/>
          <a:p>
            <a:pPr marL="0" indent="0" algn="l">
              <a:lnSpc>
                <a:spcPct val="150000"/>
              </a:lnSpc>
              <a:buNone/>
            </a:pPr>
            <a:r>
              <a:rPr lang="en-US" b="1" i="0">
                <a:effectLst/>
              </a:rPr>
              <a:t>3. </a:t>
            </a:r>
            <a:r>
              <a:rPr lang="vi-VN" b="1" i="0">
                <a:effectLst/>
              </a:rPr>
              <a:t>Xây dựng đề nghị mời dự thầu cho một dự án phần mềm</a:t>
            </a:r>
          </a:p>
          <a:p>
            <a:pPr marL="914400" lvl="1" indent="-457200" algn="just">
              <a:lnSpc>
                <a:spcPct val="150000"/>
              </a:lnSpc>
              <a:buFont typeface="Wingdings" panose="05000000000000000000" pitchFamily="2" charset="2"/>
              <a:buChar char="ü"/>
            </a:pPr>
            <a:r>
              <a:rPr lang="vi-VN" b="0" i="0">
                <a:effectLst/>
              </a:rPr>
              <a:t>Xác định một dự án phần mềm cụ thể và đặt ra các yêu cầu và tiêu chuẩn cho dự án đó.</a:t>
            </a:r>
          </a:p>
          <a:p>
            <a:pPr marL="914400" lvl="1" indent="-457200" algn="just">
              <a:lnSpc>
                <a:spcPct val="150000"/>
              </a:lnSpc>
              <a:buFont typeface="Wingdings" panose="05000000000000000000" pitchFamily="2" charset="2"/>
              <a:buChar char="ü"/>
            </a:pPr>
            <a:r>
              <a:rPr lang="vi-VN" b="0" i="0">
                <a:effectLst/>
              </a:rPr>
              <a:t>Tạo một đề nghị mời dự thầu (RFP) cho dự án, bao gồm các phần như mô tả dự án, yêu cầu kỹ thuật, tiêu chí đánh giá, quy trình đấu thầu, và thời hạn nộp hồ sơ.</a:t>
            </a:r>
          </a:p>
          <a:p>
            <a:pPr marL="914400" lvl="1" indent="-457200" algn="just">
              <a:lnSpc>
                <a:spcPct val="150000"/>
              </a:lnSpc>
              <a:buFont typeface="Wingdings" panose="05000000000000000000" pitchFamily="2" charset="2"/>
              <a:buChar char="ü"/>
            </a:pPr>
            <a:r>
              <a:rPr lang="vi-VN" b="0" i="0">
                <a:effectLst/>
              </a:rPr>
              <a:t>Đưa ra kế hoạch và quy trình để tiến hành đấu thầu, đánh giá các đề xuất và chọn nhà cung c</a:t>
            </a:r>
            <a:r>
              <a:rPr lang="en-US" b="0" i="0">
                <a:effectLst/>
              </a:rPr>
              <a:t>ấp.</a:t>
            </a:r>
            <a:endParaRPr lang="vi-VN" b="0" i="0">
              <a:effectLst/>
            </a:endParaRPr>
          </a:p>
          <a:p>
            <a:pPr marL="0" indent="0">
              <a:lnSpc>
                <a:spcPct val="150000"/>
              </a:lnSpc>
              <a:buNone/>
            </a:pPr>
            <a:endParaRPr lang="en-US"/>
          </a:p>
        </p:txBody>
      </p:sp>
      <p:sp>
        <p:nvSpPr>
          <p:cNvPr id="4" name="Slide Number Placeholder 3">
            <a:extLst>
              <a:ext uri="{FF2B5EF4-FFF2-40B4-BE49-F238E27FC236}">
                <a16:creationId xmlns:a16="http://schemas.microsoft.com/office/drawing/2014/main" id="{A580550D-D91A-9B7D-0607-1EBB935CAA16}"/>
              </a:ext>
            </a:extLst>
          </p:cNvPr>
          <p:cNvSpPr>
            <a:spLocks noGrp="1"/>
          </p:cNvSpPr>
          <p:nvPr>
            <p:ph type="sldNum" sz="quarter" idx="12"/>
          </p:nvPr>
        </p:nvSpPr>
        <p:spPr/>
        <p:txBody>
          <a:bodyPr/>
          <a:lstStyle/>
          <a:p>
            <a:fld id="{FE1236C6-0024-4286-AA03-0A6E67CE63D4}" type="slidenum">
              <a:rPr lang="en-US" smtClean="0"/>
              <a:t>28</a:t>
            </a:fld>
            <a:endParaRPr lang="en-US"/>
          </a:p>
        </p:txBody>
      </p:sp>
    </p:spTree>
    <p:extLst>
      <p:ext uri="{BB962C8B-B14F-4D97-AF65-F5344CB8AC3E}">
        <p14:creationId xmlns:p14="http://schemas.microsoft.com/office/powerpoint/2010/main" val="23588137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129242" y="228600"/>
            <a:ext cx="9933516" cy="661459"/>
          </a:xfrm>
        </p:spPr>
        <p:txBody>
          <a:bodyPr/>
          <a:lstStyle/>
          <a:p>
            <a:pPr algn="ctr" eaLnBrk="1" hangingPunct="1">
              <a:lnSpc>
                <a:spcPct val="80000"/>
              </a:lnSpc>
            </a:pPr>
            <a:r>
              <a:rPr lang="en-US" altLang="en-US"/>
              <a:t>CHÚC CÁC BẠN THÀNH CÔNG</a:t>
            </a:r>
          </a:p>
        </p:txBody>
      </p:sp>
      <p:pic>
        <p:nvPicPr>
          <p:cNvPr id="6" name="Content Placeholder 5">
            <a:extLst>
              <a:ext uri="{FF2B5EF4-FFF2-40B4-BE49-F238E27FC236}">
                <a16:creationId xmlns:a16="http://schemas.microsoft.com/office/drawing/2014/main" id="{A2B2753B-7ACB-EEF9-5F22-02878CFF64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1521" y="1783081"/>
            <a:ext cx="2571750" cy="2571750"/>
          </a:xfrm>
        </p:spPr>
      </p:pic>
      <p:sp>
        <p:nvSpPr>
          <p:cNvPr id="7" name="TextBox 6">
            <a:extLst>
              <a:ext uri="{FF2B5EF4-FFF2-40B4-BE49-F238E27FC236}">
                <a16:creationId xmlns:a16="http://schemas.microsoft.com/office/drawing/2014/main" id="{890C648E-AAB5-7E2A-7BC3-A07D451708A3}"/>
              </a:ext>
            </a:extLst>
          </p:cNvPr>
          <p:cNvSpPr txBox="1"/>
          <p:nvPr/>
        </p:nvSpPr>
        <p:spPr>
          <a:xfrm>
            <a:off x="3535680" y="4983480"/>
            <a:ext cx="5029200" cy="6093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360" b="0" i="0" u="none" strike="noStrike" kern="1200" cap="none" spc="0" normalizeH="0" baseline="0" noProof="0">
                <a:ln>
                  <a:noFill/>
                </a:ln>
                <a:solidFill>
                  <a:srgbClr val="00B050"/>
                </a:solidFill>
                <a:effectLst/>
                <a:uLnTx/>
                <a:uFillTx/>
                <a:latin typeface="Times New Roman"/>
                <a:ea typeface="+mn-ea"/>
                <a:cs typeface="+mn-cs"/>
              </a:rPr>
              <a:t>Q/A: namdh@nttu.edu.vn</a:t>
            </a:r>
          </a:p>
        </p:txBody>
      </p:sp>
      <p:sp>
        <p:nvSpPr>
          <p:cNvPr id="2" name="Slide Number Placeholder 1">
            <a:extLst>
              <a:ext uri="{FF2B5EF4-FFF2-40B4-BE49-F238E27FC236}">
                <a16:creationId xmlns:a16="http://schemas.microsoft.com/office/drawing/2014/main" id="{2A03FA28-5CEE-8C14-363A-19537E3779A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Arial"/>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4331" y="235550"/>
            <a:ext cx="11408975" cy="497891"/>
          </a:xfrm>
        </p:spPr>
        <p:txBody>
          <a:bodyPr>
            <a:normAutofit fontScale="90000"/>
          </a:bodyPr>
          <a:lstStyle/>
          <a:p>
            <a:r>
              <a:rPr lang="de-DE" b="1"/>
              <a:t>1. Vấn đề xây dựng hay mua sản phẩm phần mềm?</a:t>
            </a:r>
            <a:endParaRPr lang="en-US" dirty="0"/>
          </a:p>
        </p:txBody>
      </p:sp>
      <p:sp>
        <p:nvSpPr>
          <p:cNvPr id="2" name="Content Placeholder 1"/>
          <p:cNvSpPr>
            <a:spLocks noGrp="1"/>
          </p:cNvSpPr>
          <p:nvPr>
            <p:ph idx="1"/>
          </p:nvPr>
        </p:nvSpPr>
        <p:spPr>
          <a:xfrm>
            <a:off x="204715" y="1112363"/>
            <a:ext cx="11750723" cy="5261141"/>
          </a:xfrm>
        </p:spPr>
        <p:txBody>
          <a:bodyPr>
            <a:normAutofit/>
          </a:bodyPr>
          <a:lstStyle/>
          <a:p>
            <a:pPr marL="0" indent="0">
              <a:lnSpc>
                <a:spcPct val="170000"/>
              </a:lnSpc>
              <a:buNone/>
            </a:pPr>
            <a:endParaRPr lang="vi-VN"/>
          </a:p>
          <a:p>
            <a:pPr marL="0" indent="0">
              <a:lnSpc>
                <a:spcPct val="170000"/>
              </a:lnSpc>
              <a:buNone/>
            </a:pPr>
            <a:endParaRPr lang="vi-VN"/>
          </a:p>
          <a:p>
            <a:pPr marL="0" indent="0">
              <a:lnSpc>
                <a:spcPct val="170000"/>
              </a:lnSpc>
              <a:buNone/>
            </a:pPr>
            <a:endParaRPr lang="vi-VN"/>
          </a:p>
        </p:txBody>
      </p:sp>
      <p:sp>
        <p:nvSpPr>
          <p:cNvPr id="5" name="Slide Number Placeholder 4"/>
          <p:cNvSpPr>
            <a:spLocks noGrp="1"/>
          </p:cNvSpPr>
          <p:nvPr>
            <p:ph type="sldNum" sz="quarter" idx="12"/>
          </p:nvPr>
        </p:nvSpPr>
        <p:spPr/>
        <p:txBody>
          <a:bodyPr/>
          <a:lstStyle/>
          <a:p>
            <a:fld id="{6E9BC5F3-20C3-46D3-932D-BAE27B3FCC69}" type="slidenum">
              <a:rPr lang="en-US" smtClean="0"/>
              <a:pPr/>
              <a:t>3</a:t>
            </a:fld>
            <a:endParaRPr lang="en-US"/>
          </a:p>
        </p:txBody>
      </p:sp>
      <p:pic>
        <p:nvPicPr>
          <p:cNvPr id="4" name="Picture 3">
            <a:extLst>
              <a:ext uri="{FF2B5EF4-FFF2-40B4-BE49-F238E27FC236}">
                <a16:creationId xmlns:a16="http://schemas.microsoft.com/office/drawing/2014/main" id="{F1D140F6-BF30-66E6-3C64-236BFA18029C}"/>
              </a:ext>
            </a:extLst>
          </p:cNvPr>
          <p:cNvPicPr>
            <a:picLocks noChangeAspect="1"/>
          </p:cNvPicPr>
          <p:nvPr/>
        </p:nvPicPr>
        <p:blipFill>
          <a:blip r:embed="rId3"/>
          <a:stretch>
            <a:fillRect/>
          </a:stretch>
        </p:blipFill>
        <p:spPr>
          <a:xfrm>
            <a:off x="1281322" y="1638707"/>
            <a:ext cx="3419475" cy="1333500"/>
          </a:xfrm>
          <a:prstGeom prst="rect">
            <a:avLst/>
          </a:prstGeom>
        </p:spPr>
      </p:pic>
      <p:pic>
        <p:nvPicPr>
          <p:cNvPr id="6" name="Picture 5">
            <a:extLst>
              <a:ext uri="{FF2B5EF4-FFF2-40B4-BE49-F238E27FC236}">
                <a16:creationId xmlns:a16="http://schemas.microsoft.com/office/drawing/2014/main" id="{28F691A6-C2E9-D510-5780-A83E22266C58}"/>
              </a:ext>
            </a:extLst>
          </p:cNvPr>
          <p:cNvPicPr>
            <a:picLocks noChangeAspect="1"/>
          </p:cNvPicPr>
          <p:nvPr/>
        </p:nvPicPr>
        <p:blipFill>
          <a:blip r:embed="rId4"/>
          <a:stretch>
            <a:fillRect/>
          </a:stretch>
        </p:blipFill>
        <p:spPr>
          <a:xfrm>
            <a:off x="4012589" y="3885793"/>
            <a:ext cx="2619375" cy="1743075"/>
          </a:xfrm>
          <a:prstGeom prst="rect">
            <a:avLst/>
          </a:prstGeom>
        </p:spPr>
      </p:pic>
      <p:pic>
        <p:nvPicPr>
          <p:cNvPr id="7" name="Picture 6">
            <a:extLst>
              <a:ext uri="{FF2B5EF4-FFF2-40B4-BE49-F238E27FC236}">
                <a16:creationId xmlns:a16="http://schemas.microsoft.com/office/drawing/2014/main" id="{511434A5-B9DC-44EF-1CFE-2AACACFE2771}"/>
              </a:ext>
            </a:extLst>
          </p:cNvPr>
          <p:cNvPicPr>
            <a:picLocks noChangeAspect="1"/>
          </p:cNvPicPr>
          <p:nvPr/>
        </p:nvPicPr>
        <p:blipFill>
          <a:blip r:embed="rId5"/>
          <a:stretch>
            <a:fillRect/>
          </a:stretch>
        </p:blipFill>
        <p:spPr>
          <a:xfrm>
            <a:off x="7491205" y="1433394"/>
            <a:ext cx="3058781" cy="3155665"/>
          </a:xfrm>
          <a:prstGeom prst="rect">
            <a:avLst/>
          </a:prstGeom>
        </p:spPr>
      </p:pic>
    </p:spTree>
    <p:extLst>
      <p:ext uri="{BB962C8B-B14F-4D97-AF65-F5344CB8AC3E}">
        <p14:creationId xmlns:p14="http://schemas.microsoft.com/office/powerpoint/2010/main" val="959409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84331" y="235550"/>
            <a:ext cx="11408975" cy="497891"/>
          </a:xfrm>
        </p:spPr>
        <p:txBody>
          <a:bodyPr>
            <a:normAutofit fontScale="90000"/>
          </a:bodyPr>
          <a:lstStyle/>
          <a:p>
            <a:r>
              <a:rPr lang="de-DE" b="1"/>
              <a:t>1. Vấn đề xây dựng hay mua sản phẩm phần mềm?</a:t>
            </a:r>
            <a:endParaRPr lang="en-US" dirty="0"/>
          </a:p>
        </p:txBody>
      </p:sp>
      <p:sp>
        <p:nvSpPr>
          <p:cNvPr id="2" name="Content Placeholder 1"/>
          <p:cNvSpPr>
            <a:spLocks noGrp="1"/>
          </p:cNvSpPr>
          <p:nvPr>
            <p:ph idx="1"/>
          </p:nvPr>
        </p:nvSpPr>
        <p:spPr>
          <a:xfrm>
            <a:off x="204715" y="1112363"/>
            <a:ext cx="11750723" cy="5261141"/>
          </a:xfrm>
        </p:spPr>
        <p:txBody>
          <a:bodyPr>
            <a:normAutofit fontScale="77500" lnSpcReduction="20000"/>
          </a:bodyPr>
          <a:lstStyle/>
          <a:p>
            <a:pPr>
              <a:lnSpc>
                <a:spcPct val="170000"/>
              </a:lnSpc>
              <a:buFont typeface="Wingdings" panose="05000000000000000000" pitchFamily="2" charset="2"/>
              <a:buChar char="Ø"/>
            </a:pPr>
            <a:r>
              <a:rPr lang="en-US" b="1">
                <a:solidFill>
                  <a:srgbClr val="0070C0"/>
                </a:solidFill>
              </a:rPr>
              <a:t>M</a:t>
            </a:r>
            <a:r>
              <a:rPr lang="vi-VN" b="1">
                <a:solidFill>
                  <a:srgbClr val="0070C0"/>
                </a:solidFill>
              </a:rPr>
              <a:t>ột số yếu tố cần xem xét khi đưa ra quyết định</a:t>
            </a:r>
            <a:endParaRPr lang="vi-VN">
              <a:solidFill>
                <a:srgbClr val="0070C0"/>
              </a:solidFill>
            </a:endParaRPr>
          </a:p>
          <a:p>
            <a:pPr>
              <a:lnSpc>
                <a:spcPct val="170000"/>
              </a:lnSpc>
              <a:buFont typeface="Wingdings" panose="05000000000000000000" pitchFamily="2" charset="2"/>
              <a:buChar char="q"/>
            </a:pPr>
            <a:r>
              <a:rPr lang="vi-VN" b="1">
                <a:solidFill>
                  <a:srgbClr val="00B050"/>
                </a:solidFill>
              </a:rPr>
              <a:t>Yêu cầu chức năng: </a:t>
            </a:r>
            <a:r>
              <a:rPr lang="vi-VN"/>
              <a:t>Nếu yêu cầu chức năng đặc biệt và phức tạp, việc xây dựng phần mềm tự thực hiện có thể là lựa chọn tốt hơn. Điều này đảm bảo rằng sản phẩm được phát triển theo ý muốn và đáp ứng đầy đủ các yêu cầu cụ thể.</a:t>
            </a:r>
          </a:p>
          <a:p>
            <a:pPr>
              <a:lnSpc>
                <a:spcPct val="170000"/>
              </a:lnSpc>
              <a:buFont typeface="Wingdings" panose="05000000000000000000" pitchFamily="2" charset="2"/>
              <a:buChar char="q"/>
            </a:pPr>
            <a:r>
              <a:rPr lang="vi-VN" b="1">
                <a:solidFill>
                  <a:srgbClr val="00B050"/>
                </a:solidFill>
              </a:rPr>
              <a:t>Thời gian: </a:t>
            </a:r>
            <a:r>
              <a:rPr lang="vi-VN"/>
              <a:t>Nếu bạn có một khung thời gian hạn chế hoặc cần sản phẩm phần mềm ngay lập tức, việc mua một sản phẩm có sẵn sẽ tiết kiệm thời gian. Xây dựng một sản phẩm từ đầu có thể đòi hỏi thời gian nghiên cứu, phát triển và kiểm tra.</a:t>
            </a:r>
          </a:p>
          <a:p>
            <a:pPr marL="0" indent="0">
              <a:lnSpc>
                <a:spcPct val="170000"/>
              </a:lnSpc>
              <a:buNone/>
            </a:pPr>
            <a:endParaRPr lang="vi-VN"/>
          </a:p>
          <a:p>
            <a:pPr marL="0" indent="0">
              <a:lnSpc>
                <a:spcPct val="170000"/>
              </a:lnSpc>
              <a:buNone/>
            </a:pPr>
            <a:endParaRPr lang="vi-VN"/>
          </a:p>
          <a:p>
            <a:pPr marL="0" indent="0">
              <a:lnSpc>
                <a:spcPct val="170000"/>
              </a:lnSpc>
              <a:buNone/>
            </a:pPr>
            <a:endParaRPr lang="vi-VN"/>
          </a:p>
        </p:txBody>
      </p:sp>
      <p:sp>
        <p:nvSpPr>
          <p:cNvPr id="5" name="Slide Number Placeholder 4"/>
          <p:cNvSpPr>
            <a:spLocks noGrp="1"/>
          </p:cNvSpPr>
          <p:nvPr>
            <p:ph type="sldNum" sz="quarter" idx="12"/>
          </p:nvPr>
        </p:nvSpPr>
        <p:spPr/>
        <p:txBody>
          <a:bodyPr/>
          <a:lstStyle/>
          <a:p>
            <a:fld id="{6E9BC5F3-20C3-46D3-932D-BAE27B3FCC69}" type="slidenum">
              <a:rPr lang="en-US" smtClean="0"/>
              <a:pPr/>
              <a:t>4</a:t>
            </a:fld>
            <a:endParaRPr lang="en-US"/>
          </a:p>
        </p:txBody>
      </p:sp>
    </p:spTree>
    <p:extLst>
      <p:ext uri="{BB962C8B-B14F-4D97-AF65-F5344CB8AC3E}">
        <p14:creationId xmlns:p14="http://schemas.microsoft.com/office/powerpoint/2010/main" val="167468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ircle(in)">
                                      <p:cBhvr>
                                        <p:cTn id="17"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427" y="225740"/>
            <a:ext cx="11408975" cy="497891"/>
          </a:xfrm>
        </p:spPr>
        <p:txBody>
          <a:bodyPr>
            <a:normAutofit fontScale="90000"/>
          </a:bodyPr>
          <a:lstStyle/>
          <a:p>
            <a:r>
              <a:rPr lang="de-DE"/>
              <a:t>1. Vấn đề xây dựng hay mua sản phẩm phần mềm</a:t>
            </a:r>
            <a:endParaRPr lang="en-US" dirty="0"/>
          </a:p>
        </p:txBody>
      </p:sp>
      <p:sp>
        <p:nvSpPr>
          <p:cNvPr id="2" name="Content Placeholder 1"/>
          <p:cNvSpPr>
            <a:spLocks noGrp="1"/>
          </p:cNvSpPr>
          <p:nvPr>
            <p:ph idx="1"/>
          </p:nvPr>
        </p:nvSpPr>
        <p:spPr>
          <a:xfrm>
            <a:off x="204716" y="1112361"/>
            <a:ext cx="11713658" cy="5831049"/>
          </a:xfrm>
        </p:spPr>
        <p:txBody>
          <a:bodyPr>
            <a:normAutofit fontScale="70000" lnSpcReduction="20000"/>
          </a:bodyPr>
          <a:lstStyle/>
          <a:p>
            <a:pPr algn="just">
              <a:lnSpc>
                <a:spcPct val="170000"/>
              </a:lnSpc>
              <a:buFont typeface="Wingdings" panose="05000000000000000000" pitchFamily="2" charset="2"/>
              <a:buChar char="q"/>
            </a:pPr>
            <a:r>
              <a:rPr lang="vi-VN" b="1">
                <a:solidFill>
                  <a:srgbClr val="00B050"/>
                </a:solidFill>
              </a:rPr>
              <a:t>Khả năng tài chính: </a:t>
            </a:r>
            <a:r>
              <a:rPr lang="vi-VN"/>
              <a:t>Xây dựng phần mềm có thể đòi hỏi đầu tư tài chính lớn, bao gồm chi phí thuê nhân viên, mua công cụ và phần mềm phát triển, cơ sở hạ tầng, v.v. Nếu nguồn tài chính có hạn, việc mua một sản phẩm sẵn có có thể là một lựa chọn kinh tế hơn.</a:t>
            </a:r>
          </a:p>
          <a:p>
            <a:pPr algn="just">
              <a:lnSpc>
                <a:spcPct val="170000"/>
              </a:lnSpc>
              <a:buFont typeface="Wingdings" panose="05000000000000000000" pitchFamily="2" charset="2"/>
              <a:buChar char="q"/>
            </a:pPr>
            <a:r>
              <a:rPr lang="vi-VN" b="1">
                <a:solidFill>
                  <a:srgbClr val="00B050"/>
                </a:solidFill>
              </a:rPr>
              <a:t>Chuyên môn và nguồn lực: </a:t>
            </a:r>
            <a:r>
              <a:rPr lang="vi-VN"/>
              <a:t>Xây dựng một sản phẩm phần mềm đòi hỏi kiến thức chuyên môn, kỹ năng phát triển và nguồn lực đủ lớn. Nếu bạn không có đủ nguồn lực và chuyên môn để xây dựng phần mềm, việc mua một sản phẩm có sẵn từ một nhà cung cấp phần mềm chuyên nghiệp có thể là một lựa chọn tốt.</a:t>
            </a:r>
          </a:p>
          <a:p>
            <a:pPr algn="just">
              <a:lnSpc>
                <a:spcPct val="170000"/>
              </a:lnSpc>
              <a:buFont typeface="Wingdings" panose="05000000000000000000" pitchFamily="2" charset="2"/>
              <a:buChar char="q"/>
            </a:pPr>
            <a:r>
              <a:rPr lang="vi-VN" b="1">
                <a:solidFill>
                  <a:srgbClr val="00B050"/>
                </a:solidFill>
              </a:rPr>
              <a:t>Hỗ trợ kỹ thuật: </a:t>
            </a:r>
            <a:r>
              <a:rPr lang="vi-VN"/>
              <a:t>Một sản phẩm phần mềm mua có thể đi kèm với hỗ trợ kỹ thuật và dịch vụ sau bán hàng. </a:t>
            </a:r>
          </a:p>
          <a:p>
            <a:pPr marL="0" indent="0">
              <a:lnSpc>
                <a:spcPct val="170000"/>
              </a:lnSpc>
              <a:buNone/>
            </a:pPr>
            <a:endParaRPr lang="vi-VN"/>
          </a:p>
        </p:txBody>
      </p:sp>
      <p:sp>
        <p:nvSpPr>
          <p:cNvPr id="5" name="Slide Number Placeholder 4"/>
          <p:cNvSpPr>
            <a:spLocks noGrp="1"/>
          </p:cNvSpPr>
          <p:nvPr>
            <p:ph type="sldNum" sz="quarter" idx="12"/>
          </p:nvPr>
        </p:nvSpPr>
        <p:spPr/>
        <p:txBody>
          <a:bodyPr/>
          <a:lstStyle/>
          <a:p>
            <a:fld id="{6E9BC5F3-20C3-46D3-932D-BAE27B3FCC69}" type="slidenum">
              <a:rPr lang="en-US" smtClean="0"/>
              <a:pPr/>
              <a:t>5</a:t>
            </a:fld>
            <a:endParaRPr lang="en-US"/>
          </a:p>
        </p:txBody>
      </p:sp>
    </p:spTree>
    <p:extLst>
      <p:ext uri="{BB962C8B-B14F-4D97-AF65-F5344CB8AC3E}">
        <p14:creationId xmlns:p14="http://schemas.microsoft.com/office/powerpoint/2010/main" val="251369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2. Tự viết hay mua phần mềm</a:t>
            </a:r>
          </a:p>
        </p:txBody>
      </p:sp>
      <p:sp>
        <p:nvSpPr>
          <p:cNvPr id="2" name="Content Placeholder 1"/>
          <p:cNvSpPr>
            <a:spLocks noGrp="1"/>
          </p:cNvSpPr>
          <p:nvPr>
            <p:ph idx="1"/>
          </p:nvPr>
        </p:nvSpPr>
        <p:spPr>
          <a:xfrm>
            <a:off x="204715" y="1112363"/>
            <a:ext cx="11750723" cy="5261141"/>
          </a:xfrm>
        </p:spPr>
        <p:txBody>
          <a:bodyPr>
            <a:normAutofit fontScale="62500" lnSpcReduction="20000"/>
          </a:bodyPr>
          <a:lstStyle/>
          <a:p>
            <a:pPr marL="0" indent="0" algn="just">
              <a:lnSpc>
                <a:spcPct val="160000"/>
              </a:lnSpc>
              <a:buNone/>
            </a:pPr>
            <a:r>
              <a:rPr lang="vi-VN" sz="3800"/>
              <a:t>Quyết định giữa việc tự viết hay mua phần mềm phụ thuộc vào nhiều yếu tố khác nhau. Dưới đây là một số lợi và rủi ro của cả hai lựa chọn:</a:t>
            </a:r>
            <a:endParaRPr lang="en-US" sz="3800"/>
          </a:p>
          <a:p>
            <a:pPr algn="just">
              <a:lnSpc>
                <a:spcPct val="160000"/>
              </a:lnSpc>
              <a:buFont typeface="Wingdings" panose="05000000000000000000" pitchFamily="2" charset="2"/>
              <a:buChar char="Ø"/>
            </a:pPr>
            <a:r>
              <a:rPr lang="en-US" sz="3800" b="1">
                <a:solidFill>
                  <a:srgbClr val="0070C0"/>
                </a:solidFill>
              </a:rPr>
              <a:t>Tự viết phần mềm</a:t>
            </a:r>
          </a:p>
          <a:p>
            <a:pPr algn="just">
              <a:lnSpc>
                <a:spcPct val="160000"/>
              </a:lnSpc>
              <a:buFont typeface="Wingdings" panose="05000000000000000000" pitchFamily="2" charset="2"/>
              <a:buChar char="v"/>
            </a:pPr>
            <a:r>
              <a:rPr lang="en-US" sz="3800" b="1">
                <a:solidFill>
                  <a:srgbClr val="00B050"/>
                </a:solidFill>
              </a:rPr>
              <a:t> Lợi ích</a:t>
            </a:r>
          </a:p>
          <a:p>
            <a:pPr algn="just">
              <a:lnSpc>
                <a:spcPct val="160000"/>
              </a:lnSpc>
            </a:pPr>
            <a:r>
              <a:rPr lang="en-US" sz="3800" b="1"/>
              <a:t>Tùy chỉnh: </a:t>
            </a:r>
            <a:r>
              <a:rPr lang="en-US" sz="3800"/>
              <a:t>Việc tự viết phần mềm cho phép bạn tùy chỉnh và điều chỉnh sản phẩm theo yêu cầu cụ thể của doanh nghiệp. Bạn có toàn quyền quyết định về các tính năng, giao diện, và các yêu cầu khác.</a:t>
            </a:r>
          </a:p>
          <a:p>
            <a:pPr algn="just">
              <a:lnSpc>
                <a:spcPct val="160000"/>
              </a:lnSpc>
            </a:pPr>
            <a:r>
              <a:rPr lang="en-US" sz="3800" b="1"/>
              <a:t>Kiểm soát hoàn toàn: </a:t>
            </a:r>
            <a:r>
              <a:rPr lang="en-US" sz="3800"/>
              <a:t>Tự viết phần mềm mang lại sự kiểm soát hoàn toàn về quy trình phát triển, quản lý và bảo mật. Bạn có thể điều chỉnh các yếu tố này theo nhu cầu của mình.</a:t>
            </a:r>
          </a:p>
          <a:p>
            <a:pPr marL="0" indent="0">
              <a:buNone/>
            </a:pPr>
            <a:endParaRPr lang="vi-VN"/>
          </a:p>
        </p:txBody>
      </p:sp>
      <p:sp>
        <p:nvSpPr>
          <p:cNvPr id="5" name="Slide Number Placeholder 4"/>
          <p:cNvSpPr>
            <a:spLocks noGrp="1"/>
          </p:cNvSpPr>
          <p:nvPr>
            <p:ph type="sldNum" sz="quarter" idx="12"/>
          </p:nvPr>
        </p:nvSpPr>
        <p:spPr/>
        <p:txBody>
          <a:bodyPr/>
          <a:lstStyle/>
          <a:p>
            <a:fld id="{6E9BC5F3-20C3-46D3-932D-BAE27B3FCC69}" type="slidenum">
              <a:rPr lang="en-US" smtClean="0"/>
              <a:pPr/>
              <a:t>6</a:t>
            </a:fld>
            <a:endParaRPr lang="en-US"/>
          </a:p>
        </p:txBody>
      </p:sp>
    </p:spTree>
    <p:extLst>
      <p:ext uri="{BB962C8B-B14F-4D97-AF65-F5344CB8AC3E}">
        <p14:creationId xmlns:p14="http://schemas.microsoft.com/office/powerpoint/2010/main" val="50886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 Tự viết phần mềm</a:t>
            </a:r>
          </a:p>
        </p:txBody>
      </p:sp>
      <p:sp>
        <p:nvSpPr>
          <p:cNvPr id="2" name="Content Placeholder 1"/>
          <p:cNvSpPr>
            <a:spLocks noGrp="1"/>
          </p:cNvSpPr>
          <p:nvPr>
            <p:ph idx="1"/>
          </p:nvPr>
        </p:nvSpPr>
        <p:spPr>
          <a:xfrm>
            <a:off x="220638" y="994156"/>
            <a:ext cx="11750723" cy="5261141"/>
          </a:xfrm>
        </p:spPr>
        <p:txBody>
          <a:bodyPr>
            <a:normAutofit fontScale="92500"/>
          </a:bodyPr>
          <a:lstStyle/>
          <a:p>
            <a:pPr>
              <a:lnSpc>
                <a:spcPct val="150000"/>
              </a:lnSpc>
              <a:buFont typeface="Wingdings" panose="05000000000000000000" pitchFamily="2" charset="2"/>
              <a:buChar char="v"/>
            </a:pPr>
            <a:r>
              <a:rPr lang="en-US" b="1">
                <a:solidFill>
                  <a:srgbClr val="FF0000"/>
                </a:solidFill>
              </a:rPr>
              <a:t> </a:t>
            </a:r>
            <a:r>
              <a:rPr lang="vi-VN" b="1">
                <a:solidFill>
                  <a:srgbClr val="FF0000"/>
                </a:solidFill>
              </a:rPr>
              <a:t>Rủi ro</a:t>
            </a:r>
          </a:p>
          <a:p>
            <a:pPr>
              <a:lnSpc>
                <a:spcPct val="150000"/>
              </a:lnSpc>
              <a:buFont typeface="Wingdings" panose="05000000000000000000" pitchFamily="2" charset="2"/>
              <a:buChar char="q"/>
            </a:pPr>
            <a:r>
              <a:rPr lang="en-US"/>
              <a:t> </a:t>
            </a:r>
            <a:r>
              <a:rPr lang="vi-VN" b="1">
                <a:solidFill>
                  <a:srgbClr val="00B050"/>
                </a:solidFill>
              </a:rPr>
              <a:t>Chi phí và thời gian: </a:t>
            </a:r>
            <a:r>
              <a:rPr lang="vi-VN"/>
              <a:t>Xây dựng phần mềm từ đầu yêu cầu đầu tư lớn về tài chính và thời gian. Bạn cần có nhân lực có kỹ năng và kiến thức để thực hiện các công đoạn phát triển, kiểm thử và triển khai.</a:t>
            </a:r>
          </a:p>
          <a:p>
            <a:pPr>
              <a:lnSpc>
                <a:spcPct val="150000"/>
              </a:lnSpc>
              <a:buFont typeface="Wingdings" panose="05000000000000000000" pitchFamily="2" charset="2"/>
              <a:buChar char="q"/>
            </a:pPr>
            <a:r>
              <a:rPr lang="en-US"/>
              <a:t> </a:t>
            </a:r>
            <a:r>
              <a:rPr lang="vi-VN" b="1">
                <a:solidFill>
                  <a:srgbClr val="00B050"/>
                </a:solidFill>
              </a:rPr>
              <a:t>Rủi ro kỹ thuật: </a:t>
            </a:r>
            <a:r>
              <a:rPr lang="vi-VN"/>
              <a:t>Việc xây dựng phần mềm không đảm bảo rằng sản phẩm sẽ hoạt động một cách hoàn hảo từ đầu. Có thể xảy ra lỗi, vấn đề bảo mật hoặc khó khăn trong việc duy trì và nâng cấp sau này.</a:t>
            </a:r>
          </a:p>
        </p:txBody>
      </p:sp>
      <p:sp>
        <p:nvSpPr>
          <p:cNvPr id="5" name="Slide Number Placeholder 4"/>
          <p:cNvSpPr>
            <a:spLocks noGrp="1"/>
          </p:cNvSpPr>
          <p:nvPr>
            <p:ph type="sldNum" sz="quarter" idx="12"/>
          </p:nvPr>
        </p:nvSpPr>
        <p:spPr/>
        <p:txBody>
          <a:bodyPr/>
          <a:lstStyle/>
          <a:p>
            <a:fld id="{6E9BC5F3-20C3-46D3-932D-BAE27B3FCC69}" type="slidenum">
              <a:rPr lang="en-US" smtClean="0"/>
              <a:pPr/>
              <a:t>7</a:t>
            </a:fld>
            <a:endParaRPr lang="en-US"/>
          </a:p>
        </p:txBody>
      </p:sp>
    </p:spTree>
    <p:extLst>
      <p:ext uri="{BB962C8B-B14F-4D97-AF65-F5344CB8AC3E}">
        <p14:creationId xmlns:p14="http://schemas.microsoft.com/office/powerpoint/2010/main" val="66642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2. Mua phần mềm</a:t>
            </a:r>
          </a:p>
        </p:txBody>
      </p:sp>
      <p:sp>
        <p:nvSpPr>
          <p:cNvPr id="2" name="Content Placeholder 1"/>
          <p:cNvSpPr>
            <a:spLocks noGrp="1"/>
          </p:cNvSpPr>
          <p:nvPr>
            <p:ph idx="1"/>
          </p:nvPr>
        </p:nvSpPr>
        <p:spPr>
          <a:xfrm>
            <a:off x="220639" y="1095211"/>
            <a:ext cx="11566078" cy="5261141"/>
          </a:xfrm>
        </p:spPr>
        <p:txBody>
          <a:bodyPr>
            <a:normAutofit fontScale="92500" lnSpcReduction="10000"/>
          </a:bodyPr>
          <a:lstStyle/>
          <a:p>
            <a:pPr algn="just">
              <a:lnSpc>
                <a:spcPct val="150000"/>
              </a:lnSpc>
              <a:buFont typeface="Wingdings" panose="05000000000000000000" pitchFamily="2" charset="2"/>
              <a:buChar char="v"/>
            </a:pPr>
            <a:r>
              <a:rPr lang="en-US" b="1">
                <a:solidFill>
                  <a:srgbClr val="0070C0"/>
                </a:solidFill>
              </a:rPr>
              <a:t> </a:t>
            </a:r>
            <a:r>
              <a:rPr lang="vi-VN" b="1">
                <a:solidFill>
                  <a:srgbClr val="0070C0"/>
                </a:solidFill>
              </a:rPr>
              <a:t>Lợi ích</a:t>
            </a:r>
          </a:p>
          <a:p>
            <a:pPr algn="just">
              <a:lnSpc>
                <a:spcPct val="150000"/>
              </a:lnSpc>
            </a:pPr>
            <a:r>
              <a:rPr lang="vi-VN">
                <a:solidFill>
                  <a:srgbClr val="FF0000"/>
                </a:solidFill>
              </a:rPr>
              <a:t>Tiết kiệm thời gian</a:t>
            </a:r>
            <a:r>
              <a:rPr lang="vi-VN"/>
              <a:t>: Mua một sản phẩm phần mềm có sẵn giúp tiết kiệm thời gian vì bạn không cần phải bắt đầu từ đầu. Bạn có thể nhanh chóng triển khai và sử dụng sản phẩm.</a:t>
            </a:r>
          </a:p>
          <a:p>
            <a:pPr algn="just">
              <a:lnSpc>
                <a:spcPct val="150000"/>
              </a:lnSpc>
            </a:pPr>
            <a:r>
              <a:rPr lang="vi-VN">
                <a:solidFill>
                  <a:srgbClr val="FF0000"/>
                </a:solidFill>
              </a:rPr>
              <a:t>Hỗ trợ kỹ thuật: </a:t>
            </a:r>
            <a:r>
              <a:rPr lang="vi-VN"/>
              <a:t>Các nhà cung cấp phần mềm thường cung cấp hỗ trợ kỹ thuật và dịch vụ sau bán hàng. Điều này giúp giảm bớt gánh nặng quản lý, bảo trì và sửa lỗi cho doanh nghiệp của bạn.</a:t>
            </a:r>
          </a:p>
          <a:p>
            <a:pPr marL="0" indent="0">
              <a:lnSpc>
                <a:spcPct val="150000"/>
              </a:lnSpc>
              <a:buNone/>
            </a:pPr>
            <a:endParaRPr lang="vi-VN"/>
          </a:p>
        </p:txBody>
      </p:sp>
      <p:sp>
        <p:nvSpPr>
          <p:cNvPr id="5" name="Slide Number Placeholder 4"/>
          <p:cNvSpPr>
            <a:spLocks noGrp="1"/>
          </p:cNvSpPr>
          <p:nvPr>
            <p:ph type="sldNum" sz="quarter" idx="12"/>
          </p:nvPr>
        </p:nvSpPr>
        <p:spPr>
          <a:xfrm>
            <a:off x="8601456" y="6356352"/>
            <a:ext cx="2743200" cy="365125"/>
          </a:xfrm>
        </p:spPr>
        <p:txBody>
          <a:bodyPr/>
          <a:lstStyle/>
          <a:p>
            <a:fld id="{6E9BC5F3-20C3-46D3-932D-BAE27B3FCC69}" type="slidenum">
              <a:rPr lang="en-US" smtClean="0"/>
              <a:pPr/>
              <a:t>8</a:t>
            </a:fld>
            <a:endParaRPr lang="en-US"/>
          </a:p>
        </p:txBody>
      </p:sp>
    </p:spTree>
    <p:extLst>
      <p:ext uri="{BB962C8B-B14F-4D97-AF65-F5344CB8AC3E}">
        <p14:creationId xmlns:p14="http://schemas.microsoft.com/office/powerpoint/2010/main" val="327606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2. Mua phần mềm</a:t>
            </a:r>
          </a:p>
        </p:txBody>
      </p:sp>
      <p:sp>
        <p:nvSpPr>
          <p:cNvPr id="2" name="Content Placeholder 1"/>
          <p:cNvSpPr>
            <a:spLocks noGrp="1"/>
          </p:cNvSpPr>
          <p:nvPr>
            <p:ph idx="1"/>
          </p:nvPr>
        </p:nvSpPr>
        <p:spPr>
          <a:xfrm>
            <a:off x="384464" y="1112363"/>
            <a:ext cx="11570974" cy="5454692"/>
          </a:xfrm>
        </p:spPr>
        <p:txBody>
          <a:bodyPr>
            <a:normAutofit fontScale="70000" lnSpcReduction="20000"/>
          </a:bodyPr>
          <a:lstStyle/>
          <a:p>
            <a:pPr>
              <a:buFont typeface="Wingdings" panose="05000000000000000000" pitchFamily="2" charset="2"/>
              <a:buChar char="v"/>
            </a:pPr>
            <a:r>
              <a:rPr lang="en-US" sz="4600" b="1">
                <a:solidFill>
                  <a:srgbClr val="0070C0"/>
                </a:solidFill>
              </a:rPr>
              <a:t> Rủi ro</a:t>
            </a:r>
          </a:p>
          <a:p>
            <a:pPr algn="just">
              <a:lnSpc>
                <a:spcPct val="170000"/>
              </a:lnSpc>
            </a:pPr>
            <a:r>
              <a:rPr lang="en-US" sz="3700" b="1">
                <a:solidFill>
                  <a:srgbClr val="FF0000"/>
                </a:solidFill>
              </a:rPr>
              <a:t>Hạn chế tùy chỉnh</a:t>
            </a:r>
            <a:r>
              <a:rPr lang="en-US" sz="3700" b="1"/>
              <a:t>: </a:t>
            </a:r>
            <a:r>
              <a:rPr lang="en-US" sz="3700"/>
              <a:t>Sản phẩm phần mềm có sẵn có thể không đáp ứng đầy đủ các yêu cầu cụ thể của doanh nghiệp. Bạn có thể phải thay đổi quy trình làm việc của mình để phù hợp với sản phẩm.</a:t>
            </a:r>
          </a:p>
          <a:p>
            <a:pPr algn="just">
              <a:lnSpc>
                <a:spcPct val="170000"/>
              </a:lnSpc>
            </a:pPr>
            <a:r>
              <a:rPr lang="vi-VN" sz="3700" b="1">
                <a:solidFill>
                  <a:srgbClr val="FF0000"/>
                </a:solidFill>
              </a:rPr>
              <a:t>Phụ thuộc vào nhà cung cấp</a:t>
            </a:r>
            <a:r>
              <a:rPr lang="vi-VN" sz="3700" b="1"/>
              <a:t>: </a:t>
            </a:r>
            <a:r>
              <a:rPr lang="vi-VN" sz="3700"/>
              <a:t>Khi mua phần mềm từ một nhà cung cấp, bạn phụ thuộc vào họ cho việc cung cấp sản phẩm, hỗ trợ và nâng cấp trong tương lai. Nếu nhà cung cấp không đáp ứng đúng kỳ vọng hoặc ngừng hỗ trợ sản phẩm, bạn có thể gặp khó khăn trong việc duy trì và phát triển phần mềm.</a:t>
            </a:r>
          </a:p>
          <a:p>
            <a:endParaRPr lang="en-US"/>
          </a:p>
          <a:p>
            <a:pPr marL="0" indent="0">
              <a:lnSpc>
                <a:spcPct val="150000"/>
              </a:lnSpc>
              <a:buNone/>
            </a:pPr>
            <a:endParaRPr lang="vi-VN"/>
          </a:p>
        </p:txBody>
      </p:sp>
      <p:sp>
        <p:nvSpPr>
          <p:cNvPr id="5" name="Slide Number Placeholder 4"/>
          <p:cNvSpPr>
            <a:spLocks noGrp="1"/>
          </p:cNvSpPr>
          <p:nvPr>
            <p:ph type="sldNum" sz="quarter" idx="12"/>
          </p:nvPr>
        </p:nvSpPr>
        <p:spPr/>
        <p:txBody>
          <a:bodyPr/>
          <a:lstStyle/>
          <a:p>
            <a:fld id="{6E9BC5F3-20C3-46D3-932D-BAE27B3FCC69}" type="slidenum">
              <a:rPr lang="en-US" smtClean="0"/>
              <a:pPr/>
              <a:t>9</a:t>
            </a:fld>
            <a:endParaRPr lang="en-US"/>
          </a:p>
        </p:txBody>
      </p:sp>
    </p:spTree>
    <p:extLst>
      <p:ext uri="{BB962C8B-B14F-4D97-AF65-F5344CB8AC3E}">
        <p14:creationId xmlns:p14="http://schemas.microsoft.com/office/powerpoint/2010/main" val="187986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1125</TotalTime>
  <Words>3484</Words>
  <Application>Microsoft Office PowerPoint</Application>
  <PresentationFormat>Widescreen</PresentationFormat>
  <Paragraphs>160</Paragraphs>
  <Slides>29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Söhne</vt:lpstr>
      <vt:lpstr>Times New Roman</vt:lpstr>
      <vt:lpstr>Wingdings</vt:lpstr>
      <vt:lpstr>1_Office Theme</vt:lpstr>
      <vt:lpstr>PowerPoint Presentation</vt:lpstr>
      <vt:lpstr>Nội Dung</vt:lpstr>
      <vt:lpstr>1. Vấn đề xây dựng hay mua sản phẩm phần mềm?</vt:lpstr>
      <vt:lpstr>1. Vấn đề xây dựng hay mua sản phẩm phần mềm?</vt:lpstr>
      <vt:lpstr>1. Vấn đề xây dựng hay mua sản phẩm phần mềm</vt:lpstr>
      <vt:lpstr>2. Tự viết hay mua phần mềm</vt:lpstr>
      <vt:lpstr> Tự viết phần mềm</vt:lpstr>
      <vt:lpstr>2. Mua phần mềm</vt:lpstr>
      <vt:lpstr>2. Mua phần mềm</vt:lpstr>
      <vt:lpstr>2. Mua phần mềm</vt:lpstr>
      <vt:lpstr>3. Kiến trúc hệ thống: phần cứng, phần mềm và phần ảo</vt:lpstr>
      <vt:lpstr>3. Kiến trúc hệ thống: phần cứng, phần mềm và phần ảo</vt:lpstr>
      <vt:lpstr>3. Kiến trúc hệ thống: phần cứng, phần mềm và phần ảo</vt:lpstr>
      <vt:lpstr>3. Kiến trúc hệ thống: phần cứng, phần mềm và phần ảo</vt:lpstr>
      <vt:lpstr>3. Kiến trúc hệ thống: phần cứng, phần mềm và phần ảo</vt:lpstr>
      <vt:lpstr>3. Kiến trúc hệ thống: phần cứng, phần mềm và phần ảo</vt:lpstr>
      <vt:lpstr>4. Hợp đồng và đề nghị mời dự thầu</vt:lpstr>
      <vt:lpstr>4. Hợp đồng và đề nghị mời dự thầu</vt:lpstr>
      <vt:lpstr>4. Hợp đồng và đề nghị mời dự thầu</vt:lpstr>
      <vt:lpstr>4. Hợp đồng và đề nghị mời dự thầu</vt:lpstr>
      <vt:lpstr>5. Chất lượng</vt:lpstr>
      <vt:lpstr>5. Chất lượng</vt:lpstr>
      <vt:lpstr>5. Chất lượng</vt:lpstr>
      <vt:lpstr>5. Chất lượng</vt:lpstr>
      <vt:lpstr>5. Chất lượng</vt:lpstr>
      <vt:lpstr>Bài tập nhóm</vt:lpstr>
      <vt:lpstr>Bài tập nhóm</vt:lpstr>
      <vt:lpstr>Bài tập nhóm</vt:lpstr>
      <vt:lpstr>CHÚC CÁC BẠN THÀNH CÔNG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dc:creator>
  <cp:lastModifiedBy>NAM HOANG</cp:lastModifiedBy>
  <cp:revision>240</cp:revision>
  <dcterms:created xsi:type="dcterms:W3CDTF">2016-05-19T07:14:34Z</dcterms:created>
  <dcterms:modified xsi:type="dcterms:W3CDTF">2024-07-12T02:44:03Z</dcterms:modified>
</cp:coreProperties>
</file>