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70" r:id="rId3"/>
    <p:sldId id="271" r:id="rId4"/>
    <p:sldId id="282" r:id="rId5"/>
    <p:sldId id="283" r:id="rId6"/>
    <p:sldId id="284" r:id="rId7"/>
    <p:sldId id="294" r:id="rId8"/>
    <p:sldId id="295" r:id="rId9"/>
    <p:sldId id="293" r:id="rId10"/>
    <p:sldId id="296" r:id="rId11"/>
    <p:sldId id="297" r:id="rId12"/>
    <p:sldId id="286" r:id="rId13"/>
    <p:sldId id="298" r:id="rId14"/>
    <p:sldId id="287" r:id="rId15"/>
    <p:sldId id="299" r:id="rId16"/>
    <p:sldId id="300" r:id="rId17"/>
    <p:sldId id="288" r:id="rId18"/>
    <p:sldId id="301" r:id="rId19"/>
    <p:sldId id="302" r:id="rId20"/>
    <p:sldId id="303" r:id="rId21"/>
    <p:sldId id="304" r:id="rId22"/>
    <p:sldId id="309" r:id="rId23"/>
    <p:sldId id="310" r:id="rId24"/>
    <p:sldId id="312" r:id="rId25"/>
    <p:sldId id="313" r:id="rId26"/>
    <p:sldId id="314" r:id="rId27"/>
    <p:sldId id="311" r:id="rId28"/>
    <p:sldId id="307" r:id="rId29"/>
    <p:sldId id="308" r:id="rId30"/>
    <p:sldId id="289" r:id="rId31"/>
    <p:sldId id="305" r:id="rId32"/>
    <p:sldId id="306" r:id="rId33"/>
    <p:sldId id="290" r:id="rId34"/>
    <p:sldId id="291" r:id="rId35"/>
    <p:sldId id="315" r:id="rId36"/>
    <p:sldId id="292" r:id="rId37"/>
    <p:sldId id="316" r:id="rId38"/>
    <p:sldId id="317" r:id="rId39"/>
    <p:sldId id="318" r:id="rId40"/>
    <p:sldId id="281"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CE51F5B-C7E4-4C01-A231-96CEA27F5FC3}">
          <p14:sldIdLst>
            <p14:sldId id="256"/>
          </p14:sldIdLst>
        </p14:section>
        <p14:section name="Content" id="{1B62170A-2E04-4DEB-AFCB-485F16B560C1}">
          <p14:sldIdLst>
            <p14:sldId id="270"/>
            <p14:sldId id="271"/>
            <p14:sldId id="282"/>
            <p14:sldId id="283"/>
            <p14:sldId id="284"/>
            <p14:sldId id="294"/>
            <p14:sldId id="295"/>
            <p14:sldId id="293"/>
            <p14:sldId id="296"/>
            <p14:sldId id="297"/>
            <p14:sldId id="286"/>
            <p14:sldId id="298"/>
            <p14:sldId id="287"/>
            <p14:sldId id="299"/>
            <p14:sldId id="300"/>
            <p14:sldId id="288"/>
            <p14:sldId id="301"/>
            <p14:sldId id="302"/>
            <p14:sldId id="303"/>
            <p14:sldId id="304"/>
            <p14:sldId id="309"/>
            <p14:sldId id="310"/>
            <p14:sldId id="312"/>
            <p14:sldId id="313"/>
            <p14:sldId id="314"/>
            <p14:sldId id="311"/>
            <p14:sldId id="307"/>
            <p14:sldId id="308"/>
            <p14:sldId id="289"/>
            <p14:sldId id="305"/>
            <p14:sldId id="306"/>
            <p14:sldId id="290"/>
            <p14:sldId id="291"/>
            <p14:sldId id="315"/>
            <p14:sldId id="292"/>
            <p14:sldId id="316"/>
            <p14:sldId id="317"/>
            <p14:sldId id="318"/>
            <p14:sldId id="281"/>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xcuong100@outlook.com" initials="n" lastIdx="1" clrIdx="0">
    <p:extLst>
      <p:ext uri="{19B8F6BF-5375-455C-9EA6-DF929625EA0E}">
        <p15:presenceInfo xmlns:p15="http://schemas.microsoft.com/office/powerpoint/2012/main" userId="b477ec5be59cf60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3D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43" autoAdjust="0"/>
    <p:restoredTop sz="95040" autoAdjust="0"/>
  </p:normalViewPr>
  <p:slideViewPr>
    <p:cSldViewPr snapToGrid="0">
      <p:cViewPr varScale="1">
        <p:scale>
          <a:sx n="78" d="100"/>
          <a:sy n="78" d="100"/>
        </p:scale>
        <p:origin x="802" y="6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p:scale>
          <a:sx n="110" d="100"/>
          <a:sy n="110" d="100"/>
        </p:scale>
        <p:origin x="-1656" y="9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6-08T11:28:24.331" idx="1">
    <p:pos x="3580" y="3172"/>
    <p:text/>
    <p:extLst>
      <p:ext uri="{C676402C-5697-4E1C-873F-D02D1690AC5C}">
        <p15:threadingInfo xmlns:p15="http://schemas.microsoft.com/office/powerpoint/2012/main" timeZoneBias="-42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29242A-E3BE-4F0B-9D8D-7F9067FA9900}"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en-US"/>
        </a:p>
      </dgm:t>
    </dgm:pt>
    <dgm:pt modelId="{94A828F9-9D5D-4F18-B152-37BCAF52E619}">
      <dgm:prSet phldrT="[Text]"/>
      <dgm:spPr/>
      <dgm:t>
        <a:bodyPr/>
        <a:lstStyle/>
        <a:p>
          <a:pPr>
            <a:buFont typeface="Arial" panose="020B0604020202020204" pitchFamily="34" charset="0"/>
            <a:buChar char="•"/>
          </a:pPr>
          <a:r>
            <a:rPr lang="en-US" b="0" i="0" u="none"/>
            <a:t>Initiation Phase</a:t>
          </a:r>
          <a:endParaRPr lang="en-US" u="none"/>
        </a:p>
      </dgm:t>
    </dgm:pt>
    <dgm:pt modelId="{4C87356D-9F13-4A16-BC64-DDB7965086AB}" type="parTrans" cxnId="{A8929366-D46C-4458-AE50-C1A1B1A08FB0}">
      <dgm:prSet/>
      <dgm:spPr/>
      <dgm:t>
        <a:bodyPr/>
        <a:lstStyle/>
        <a:p>
          <a:endParaRPr lang="en-US"/>
        </a:p>
      </dgm:t>
    </dgm:pt>
    <dgm:pt modelId="{2819BC21-4013-4280-8FBE-4F658D3FE74A}" type="sibTrans" cxnId="{A8929366-D46C-4458-AE50-C1A1B1A08FB0}">
      <dgm:prSet/>
      <dgm:spPr/>
      <dgm:t>
        <a:bodyPr/>
        <a:lstStyle/>
        <a:p>
          <a:endParaRPr lang="en-US"/>
        </a:p>
      </dgm:t>
    </dgm:pt>
    <dgm:pt modelId="{C66927C8-516B-4D96-9595-0F27F5F4D7F8}">
      <dgm:prSet phldrT="[Text]"/>
      <dgm:spPr/>
      <dgm:t>
        <a:bodyPr/>
        <a:lstStyle/>
        <a:p>
          <a:pPr>
            <a:buFont typeface="Arial" panose="020B0604020202020204" pitchFamily="34" charset="0"/>
            <a:buChar char="•"/>
          </a:pPr>
          <a:r>
            <a:rPr lang="en-US" b="0" i="0"/>
            <a:t>Planning Phase</a:t>
          </a:r>
          <a:endParaRPr lang="en-US"/>
        </a:p>
      </dgm:t>
    </dgm:pt>
    <dgm:pt modelId="{D6EC60FF-AEC5-442E-8E03-57C30077DCE0}" type="parTrans" cxnId="{468A44A1-18E0-4B9B-A298-AC41EE3DDB58}">
      <dgm:prSet/>
      <dgm:spPr/>
      <dgm:t>
        <a:bodyPr/>
        <a:lstStyle/>
        <a:p>
          <a:endParaRPr lang="en-US"/>
        </a:p>
      </dgm:t>
    </dgm:pt>
    <dgm:pt modelId="{A2ED36BD-DA09-4A34-A5D4-857950C380C7}" type="sibTrans" cxnId="{468A44A1-18E0-4B9B-A298-AC41EE3DDB58}">
      <dgm:prSet/>
      <dgm:spPr/>
      <dgm:t>
        <a:bodyPr/>
        <a:lstStyle/>
        <a:p>
          <a:endParaRPr lang="en-US"/>
        </a:p>
      </dgm:t>
    </dgm:pt>
    <dgm:pt modelId="{A7A23109-758A-4F20-A644-DE48EA6A09A4}">
      <dgm:prSet phldrT="[Text]"/>
      <dgm:spPr/>
      <dgm:t>
        <a:bodyPr/>
        <a:lstStyle/>
        <a:p>
          <a:pPr>
            <a:buFont typeface="Arial" panose="020B0604020202020204" pitchFamily="34" charset="0"/>
            <a:buChar char="•"/>
          </a:pPr>
          <a:r>
            <a:rPr lang="en-US" b="0" i="0"/>
            <a:t>Execution Phase</a:t>
          </a:r>
          <a:endParaRPr lang="en-US"/>
        </a:p>
      </dgm:t>
    </dgm:pt>
    <dgm:pt modelId="{C9676A37-2648-48FC-827C-BEAE19B5AEE6}" type="parTrans" cxnId="{B08ADC1C-2EAB-4726-B81B-F5499987B7CB}">
      <dgm:prSet/>
      <dgm:spPr/>
      <dgm:t>
        <a:bodyPr/>
        <a:lstStyle/>
        <a:p>
          <a:endParaRPr lang="en-US"/>
        </a:p>
      </dgm:t>
    </dgm:pt>
    <dgm:pt modelId="{A5F7D0DF-E863-41DE-9617-CC348E71AD7E}" type="sibTrans" cxnId="{B08ADC1C-2EAB-4726-B81B-F5499987B7CB}">
      <dgm:prSet/>
      <dgm:spPr/>
      <dgm:t>
        <a:bodyPr/>
        <a:lstStyle/>
        <a:p>
          <a:endParaRPr lang="en-US"/>
        </a:p>
      </dgm:t>
    </dgm:pt>
    <dgm:pt modelId="{C42F8DDF-F2CB-48D7-B54C-141E8E05434E}">
      <dgm:prSet phldrT="[Text]"/>
      <dgm:spPr/>
      <dgm:t>
        <a:bodyPr/>
        <a:lstStyle/>
        <a:p>
          <a:pPr>
            <a:buFont typeface="Arial" panose="020B0604020202020204" pitchFamily="34" charset="0"/>
            <a:buChar char="•"/>
          </a:pPr>
          <a:r>
            <a:rPr lang="en-US" b="0" i="0"/>
            <a:t>Monitoring, Controlling &amp; Closing Phase</a:t>
          </a:r>
          <a:endParaRPr lang="en-US"/>
        </a:p>
      </dgm:t>
    </dgm:pt>
    <dgm:pt modelId="{6C23512E-F2DE-41A8-9BB9-9BA7B0F903A4}" type="parTrans" cxnId="{839590E0-64E0-47F8-B55B-5B397FA6FE5C}">
      <dgm:prSet/>
      <dgm:spPr/>
      <dgm:t>
        <a:bodyPr/>
        <a:lstStyle/>
        <a:p>
          <a:endParaRPr lang="en-US"/>
        </a:p>
      </dgm:t>
    </dgm:pt>
    <dgm:pt modelId="{FF541CC7-66BB-4B13-957A-BD6A993837F1}" type="sibTrans" cxnId="{839590E0-64E0-47F8-B55B-5B397FA6FE5C}">
      <dgm:prSet/>
      <dgm:spPr/>
      <dgm:t>
        <a:bodyPr/>
        <a:lstStyle/>
        <a:p>
          <a:endParaRPr lang="en-US"/>
        </a:p>
      </dgm:t>
    </dgm:pt>
    <dgm:pt modelId="{7EA349CB-9222-42FA-AF1D-2CA9F09A836D}" type="pres">
      <dgm:prSet presAssocID="{5C29242A-E3BE-4F0B-9D8D-7F9067FA9900}" presName="Name0" presStyleCnt="0">
        <dgm:presLayoutVars>
          <dgm:dir/>
          <dgm:resizeHandles val="exact"/>
        </dgm:presLayoutVars>
      </dgm:prSet>
      <dgm:spPr/>
    </dgm:pt>
    <dgm:pt modelId="{A7B8F471-AA75-4EEC-947D-D3D1FA208D5F}" type="pres">
      <dgm:prSet presAssocID="{5C29242A-E3BE-4F0B-9D8D-7F9067FA9900}" presName="cycle" presStyleCnt="0"/>
      <dgm:spPr/>
    </dgm:pt>
    <dgm:pt modelId="{68AE33FA-E1E0-4FB2-8ACD-237C7B43EE0F}" type="pres">
      <dgm:prSet presAssocID="{94A828F9-9D5D-4F18-B152-37BCAF52E619}" presName="nodeFirstNode" presStyleLbl="node1" presStyleIdx="0" presStyleCnt="4" custRadScaleRad="99287">
        <dgm:presLayoutVars>
          <dgm:bulletEnabled val="1"/>
        </dgm:presLayoutVars>
      </dgm:prSet>
      <dgm:spPr/>
    </dgm:pt>
    <dgm:pt modelId="{6BBF1243-1431-49BF-88EF-3621967CD65B}" type="pres">
      <dgm:prSet presAssocID="{2819BC21-4013-4280-8FBE-4F658D3FE74A}" presName="sibTransFirstNode" presStyleLbl="bgShp" presStyleIdx="0" presStyleCnt="1"/>
      <dgm:spPr/>
    </dgm:pt>
    <dgm:pt modelId="{FA771A3D-1D3C-4E8D-8806-ACC250A0539B}" type="pres">
      <dgm:prSet presAssocID="{C66927C8-516B-4D96-9595-0F27F5F4D7F8}" presName="nodeFollowingNodes" presStyleLbl="node1" presStyleIdx="1" presStyleCnt="4" custRadScaleRad="100024" custRadScaleInc="1701">
        <dgm:presLayoutVars>
          <dgm:bulletEnabled val="1"/>
        </dgm:presLayoutVars>
      </dgm:prSet>
      <dgm:spPr/>
    </dgm:pt>
    <dgm:pt modelId="{D315C545-9BD9-459F-A939-53CC0FE17331}" type="pres">
      <dgm:prSet presAssocID="{A7A23109-758A-4F20-A644-DE48EA6A09A4}" presName="nodeFollowingNodes" presStyleLbl="node1" presStyleIdx="2" presStyleCnt="4">
        <dgm:presLayoutVars>
          <dgm:bulletEnabled val="1"/>
        </dgm:presLayoutVars>
      </dgm:prSet>
      <dgm:spPr/>
    </dgm:pt>
    <dgm:pt modelId="{CDBA9FE1-E297-47D9-A58B-6ADF68E8D862}" type="pres">
      <dgm:prSet presAssocID="{C42F8DDF-F2CB-48D7-B54C-141E8E05434E}" presName="nodeFollowingNodes" presStyleLbl="node1" presStyleIdx="3" presStyleCnt="4">
        <dgm:presLayoutVars>
          <dgm:bulletEnabled val="1"/>
        </dgm:presLayoutVars>
      </dgm:prSet>
      <dgm:spPr/>
    </dgm:pt>
  </dgm:ptLst>
  <dgm:cxnLst>
    <dgm:cxn modelId="{B08ADC1C-2EAB-4726-B81B-F5499987B7CB}" srcId="{5C29242A-E3BE-4F0B-9D8D-7F9067FA9900}" destId="{A7A23109-758A-4F20-A644-DE48EA6A09A4}" srcOrd="2" destOrd="0" parTransId="{C9676A37-2648-48FC-827C-BEAE19B5AEE6}" sibTransId="{A5F7D0DF-E863-41DE-9617-CC348E71AD7E}"/>
    <dgm:cxn modelId="{A8929366-D46C-4458-AE50-C1A1B1A08FB0}" srcId="{5C29242A-E3BE-4F0B-9D8D-7F9067FA9900}" destId="{94A828F9-9D5D-4F18-B152-37BCAF52E619}" srcOrd="0" destOrd="0" parTransId="{4C87356D-9F13-4A16-BC64-DDB7965086AB}" sibTransId="{2819BC21-4013-4280-8FBE-4F658D3FE74A}"/>
    <dgm:cxn modelId="{BFA62977-9633-43F3-A8A0-E742CC8D61EF}" type="presOf" srcId="{C66927C8-516B-4D96-9595-0F27F5F4D7F8}" destId="{FA771A3D-1D3C-4E8D-8806-ACC250A0539B}" srcOrd="0" destOrd="0" presId="urn:microsoft.com/office/officeart/2005/8/layout/cycle3"/>
    <dgm:cxn modelId="{1364B77F-97C0-4B57-B825-6B6D351728CD}" type="presOf" srcId="{C42F8DDF-F2CB-48D7-B54C-141E8E05434E}" destId="{CDBA9FE1-E297-47D9-A58B-6ADF68E8D862}" srcOrd="0" destOrd="0" presId="urn:microsoft.com/office/officeart/2005/8/layout/cycle3"/>
    <dgm:cxn modelId="{CC6E9E88-44F3-4F2A-9B9A-2086BEE34FE0}" type="presOf" srcId="{A7A23109-758A-4F20-A644-DE48EA6A09A4}" destId="{D315C545-9BD9-459F-A939-53CC0FE17331}" srcOrd="0" destOrd="0" presId="urn:microsoft.com/office/officeart/2005/8/layout/cycle3"/>
    <dgm:cxn modelId="{E861B291-E150-4F5C-B125-40A70EE12985}" type="presOf" srcId="{94A828F9-9D5D-4F18-B152-37BCAF52E619}" destId="{68AE33FA-E1E0-4FB2-8ACD-237C7B43EE0F}" srcOrd="0" destOrd="0" presId="urn:microsoft.com/office/officeart/2005/8/layout/cycle3"/>
    <dgm:cxn modelId="{A6E55794-B424-4C07-A45B-97619C1EDCEF}" type="presOf" srcId="{2819BC21-4013-4280-8FBE-4F658D3FE74A}" destId="{6BBF1243-1431-49BF-88EF-3621967CD65B}" srcOrd="0" destOrd="0" presId="urn:microsoft.com/office/officeart/2005/8/layout/cycle3"/>
    <dgm:cxn modelId="{468A44A1-18E0-4B9B-A298-AC41EE3DDB58}" srcId="{5C29242A-E3BE-4F0B-9D8D-7F9067FA9900}" destId="{C66927C8-516B-4D96-9595-0F27F5F4D7F8}" srcOrd="1" destOrd="0" parTransId="{D6EC60FF-AEC5-442E-8E03-57C30077DCE0}" sibTransId="{A2ED36BD-DA09-4A34-A5D4-857950C380C7}"/>
    <dgm:cxn modelId="{839590E0-64E0-47F8-B55B-5B397FA6FE5C}" srcId="{5C29242A-E3BE-4F0B-9D8D-7F9067FA9900}" destId="{C42F8DDF-F2CB-48D7-B54C-141E8E05434E}" srcOrd="3" destOrd="0" parTransId="{6C23512E-F2DE-41A8-9BB9-9BA7B0F903A4}" sibTransId="{FF541CC7-66BB-4B13-957A-BD6A993837F1}"/>
    <dgm:cxn modelId="{9399F8E3-6573-48B4-A1A4-D94623C00882}" type="presOf" srcId="{5C29242A-E3BE-4F0B-9D8D-7F9067FA9900}" destId="{7EA349CB-9222-42FA-AF1D-2CA9F09A836D}" srcOrd="0" destOrd="0" presId="urn:microsoft.com/office/officeart/2005/8/layout/cycle3"/>
    <dgm:cxn modelId="{5045F711-71A7-497D-ACA1-116655376F6D}" type="presParOf" srcId="{7EA349CB-9222-42FA-AF1D-2CA9F09A836D}" destId="{A7B8F471-AA75-4EEC-947D-D3D1FA208D5F}" srcOrd="0" destOrd="0" presId="urn:microsoft.com/office/officeart/2005/8/layout/cycle3"/>
    <dgm:cxn modelId="{9E87A676-57A3-42BD-9F9D-2F718771C53A}" type="presParOf" srcId="{A7B8F471-AA75-4EEC-947D-D3D1FA208D5F}" destId="{68AE33FA-E1E0-4FB2-8ACD-237C7B43EE0F}" srcOrd="0" destOrd="0" presId="urn:microsoft.com/office/officeart/2005/8/layout/cycle3"/>
    <dgm:cxn modelId="{680CC4A2-CA56-472E-BC43-C187C22786CC}" type="presParOf" srcId="{A7B8F471-AA75-4EEC-947D-D3D1FA208D5F}" destId="{6BBF1243-1431-49BF-88EF-3621967CD65B}" srcOrd="1" destOrd="0" presId="urn:microsoft.com/office/officeart/2005/8/layout/cycle3"/>
    <dgm:cxn modelId="{528E42AA-26F7-43DF-8166-26CACD867936}" type="presParOf" srcId="{A7B8F471-AA75-4EEC-947D-D3D1FA208D5F}" destId="{FA771A3D-1D3C-4E8D-8806-ACC250A0539B}" srcOrd="2" destOrd="0" presId="urn:microsoft.com/office/officeart/2005/8/layout/cycle3"/>
    <dgm:cxn modelId="{CBCE6005-D681-4EA6-B16D-1C006E8D6563}" type="presParOf" srcId="{A7B8F471-AA75-4EEC-947D-D3D1FA208D5F}" destId="{D315C545-9BD9-459F-A939-53CC0FE17331}" srcOrd="3" destOrd="0" presId="urn:microsoft.com/office/officeart/2005/8/layout/cycle3"/>
    <dgm:cxn modelId="{CBE06BBC-054F-49C2-A381-E3866209766A}" type="presParOf" srcId="{A7B8F471-AA75-4EEC-947D-D3D1FA208D5F}" destId="{CDBA9FE1-E297-47D9-A58B-6ADF68E8D862}" srcOrd="4"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BF1243-1431-49BF-88EF-3621967CD65B}">
      <dsp:nvSpPr>
        <dsp:cNvPr id="0" name=""/>
        <dsp:cNvSpPr/>
      </dsp:nvSpPr>
      <dsp:spPr>
        <a:xfrm>
          <a:off x="1252059" y="-107020"/>
          <a:ext cx="5164473" cy="5164473"/>
        </a:xfrm>
        <a:prstGeom prst="circularArrow">
          <a:avLst>
            <a:gd name="adj1" fmla="val 4668"/>
            <a:gd name="adj2" fmla="val 272909"/>
            <a:gd name="adj3" fmla="val 12910198"/>
            <a:gd name="adj4" fmla="val 17977325"/>
            <a:gd name="adj5" fmla="val 484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AE33FA-E1E0-4FB2-8ACD-237C7B43EE0F}">
      <dsp:nvSpPr>
        <dsp:cNvPr id="0" name=""/>
        <dsp:cNvSpPr/>
      </dsp:nvSpPr>
      <dsp:spPr>
        <a:xfrm>
          <a:off x="2149302" y="14024"/>
          <a:ext cx="3369986" cy="168499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Font typeface="Arial" panose="020B0604020202020204" pitchFamily="34" charset="0"/>
            <a:buNone/>
          </a:pPr>
          <a:r>
            <a:rPr lang="en-US" sz="3000" b="0" i="0" u="none" kern="1200"/>
            <a:t>Initiation Phase</a:t>
          </a:r>
          <a:endParaRPr lang="en-US" sz="3000" u="none" kern="1200"/>
        </a:p>
      </dsp:txBody>
      <dsp:txXfrm>
        <a:off x="2231557" y="96279"/>
        <a:ext cx="3205476" cy="1520483"/>
      </dsp:txXfrm>
    </dsp:sp>
    <dsp:sp modelId="{FA771A3D-1D3C-4E8D-8806-ACC250A0539B}">
      <dsp:nvSpPr>
        <dsp:cNvPr id="0" name=""/>
        <dsp:cNvSpPr/>
      </dsp:nvSpPr>
      <dsp:spPr>
        <a:xfrm>
          <a:off x="4003713" y="1894837"/>
          <a:ext cx="3369986" cy="168499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Font typeface="Arial" panose="020B0604020202020204" pitchFamily="34" charset="0"/>
            <a:buNone/>
          </a:pPr>
          <a:r>
            <a:rPr lang="en-US" sz="3000" b="0" i="0" kern="1200"/>
            <a:t>Planning Phase</a:t>
          </a:r>
          <a:endParaRPr lang="en-US" sz="3000" kern="1200"/>
        </a:p>
      </dsp:txBody>
      <dsp:txXfrm>
        <a:off x="4085968" y="1977092"/>
        <a:ext cx="3205476" cy="1520483"/>
      </dsp:txXfrm>
    </dsp:sp>
    <dsp:sp modelId="{D315C545-9BD9-459F-A939-53CC0FE17331}">
      <dsp:nvSpPr>
        <dsp:cNvPr id="0" name=""/>
        <dsp:cNvSpPr/>
      </dsp:nvSpPr>
      <dsp:spPr>
        <a:xfrm>
          <a:off x="2149302" y="3709581"/>
          <a:ext cx="3369986" cy="168499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Font typeface="Arial" panose="020B0604020202020204" pitchFamily="34" charset="0"/>
            <a:buNone/>
          </a:pPr>
          <a:r>
            <a:rPr lang="en-US" sz="3000" b="0" i="0" kern="1200"/>
            <a:t>Execution Phase</a:t>
          </a:r>
          <a:endParaRPr lang="en-US" sz="3000" kern="1200"/>
        </a:p>
      </dsp:txBody>
      <dsp:txXfrm>
        <a:off x="2231557" y="3791836"/>
        <a:ext cx="3205476" cy="1520483"/>
      </dsp:txXfrm>
    </dsp:sp>
    <dsp:sp modelId="{CDBA9FE1-E297-47D9-A58B-6ADF68E8D862}">
      <dsp:nvSpPr>
        <dsp:cNvPr id="0" name=""/>
        <dsp:cNvSpPr/>
      </dsp:nvSpPr>
      <dsp:spPr>
        <a:xfrm>
          <a:off x="294913" y="1855192"/>
          <a:ext cx="3369986" cy="168499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Font typeface="Arial" panose="020B0604020202020204" pitchFamily="34" charset="0"/>
            <a:buNone/>
          </a:pPr>
          <a:r>
            <a:rPr lang="en-US" sz="3000" b="0" i="0" kern="1200"/>
            <a:t>Monitoring, Controlling &amp; Closing Phase</a:t>
          </a:r>
          <a:endParaRPr lang="en-US" sz="3000" kern="1200"/>
        </a:p>
      </dsp:txBody>
      <dsp:txXfrm>
        <a:off x="377168" y="1937447"/>
        <a:ext cx="3205476" cy="1520483"/>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F4D1A3-4167-4DE2-857D-FED6DC824423}" type="datetimeFigureOut">
              <a:rPr lang="en-US" smtClean="0"/>
              <a:t>7/19/2024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0378F9-F517-40BC-8F9F-7F7144C3CF8F}" type="slidenum">
              <a:rPr lang="en-US" smtClean="0"/>
              <a:t>‹#›</a:t>
            </a:fld>
            <a:endParaRPr lang="en-US"/>
          </a:p>
        </p:txBody>
      </p:sp>
    </p:spTree>
    <p:extLst>
      <p:ext uri="{BB962C8B-B14F-4D97-AF65-F5344CB8AC3E}">
        <p14:creationId xmlns:p14="http://schemas.microsoft.com/office/powerpoint/2010/main" val="2854059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0378F9-F517-40BC-8F9F-7F7144C3CF8F}" type="slidenum">
              <a:rPr lang="en-US" smtClean="0"/>
              <a:t>1</a:t>
            </a:fld>
            <a:endParaRPr lang="en-US"/>
          </a:p>
        </p:txBody>
      </p:sp>
    </p:spTree>
    <p:extLst>
      <p:ext uri="{BB962C8B-B14F-4D97-AF65-F5344CB8AC3E}">
        <p14:creationId xmlns:p14="http://schemas.microsoft.com/office/powerpoint/2010/main" val="1457711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err="1">
                <a:effectLst/>
                <a:latin typeface="Times New Roman" panose="02020603050405020304" pitchFamily="18" charset="0"/>
                <a:ea typeface="Calibri" panose="020F0502020204030204" pitchFamily="34" charset="0"/>
                <a:cs typeface="Times New Roman" panose="02020603050405020304" pitchFamily="18" charset="0"/>
              </a:rPr>
              <a:t>kế</a:t>
            </a: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 (Design): </a:t>
            </a:r>
            <a:r>
              <a:rPr lang="en-US" sz="1800" kern="100" err="1">
                <a:effectLst/>
                <a:latin typeface="Times New Roman" panose="02020603050405020304" pitchFamily="18" charset="0"/>
                <a:ea typeface="Calibri" panose="020F0502020204030204" pitchFamily="34" charset="0"/>
                <a:cs typeface="Times New Roman" panose="02020603050405020304" pitchFamily="18" charset="0"/>
              </a:rPr>
              <a:t>Giấy</a:t>
            </a: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err="1">
                <a:effectLst/>
                <a:latin typeface="Times New Roman" panose="02020603050405020304" pitchFamily="18" charset="0"/>
                <a:ea typeface="Calibri" panose="020F0502020204030204" pitchFamily="34" charset="0"/>
                <a:cs typeface="Times New Roman" panose="02020603050405020304" pitchFamily="18" charset="0"/>
              </a:rPr>
              <a:t>phép</a:t>
            </a: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 (Permits) , </a:t>
            </a:r>
            <a:r>
              <a:rPr lang="en-US" sz="1800" kern="100" err="1">
                <a:effectLst/>
                <a:latin typeface="Times New Roman" panose="02020603050405020304" pitchFamily="18" charset="0"/>
                <a:ea typeface="Calibri" panose="020F0502020204030204" pitchFamily="34" charset="0"/>
                <a:cs typeface="Times New Roman" panose="02020603050405020304" pitchFamily="18" charset="0"/>
              </a:rPr>
              <a:t>Bản</a:t>
            </a: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err="1">
                <a:effectLst/>
                <a:latin typeface="Times New Roman" panose="02020603050405020304" pitchFamily="18" charset="0"/>
                <a:ea typeface="Calibri" panose="020F0502020204030204" pitchFamily="34" charset="0"/>
                <a:cs typeface="Times New Roman" panose="02020603050405020304" pitchFamily="18" charset="0"/>
              </a:rPr>
              <a:t>vẽ</a:t>
            </a: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 (Drawings)</a:t>
            </a:r>
          </a:p>
          <a:p>
            <a:pPr>
              <a:lnSpc>
                <a:spcPct val="107000"/>
              </a:lnSpc>
              <a:spcAft>
                <a:spcPts val="800"/>
              </a:spcAft>
            </a:pP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Mua </a:t>
            </a:r>
            <a:r>
              <a:rPr lang="en-US" sz="1800" kern="100" err="1">
                <a:effectLst/>
                <a:latin typeface="Times New Roman" panose="02020603050405020304" pitchFamily="18" charset="0"/>
                <a:ea typeface="Calibri" panose="020F0502020204030204" pitchFamily="34" charset="0"/>
                <a:cs typeface="Times New Roman" panose="02020603050405020304" pitchFamily="18" charset="0"/>
              </a:rPr>
              <a:t>sắm</a:t>
            </a: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 (Pro-</a:t>
            </a:r>
            <a:r>
              <a:rPr lang="en-US" sz="1800" kern="100" err="1">
                <a:effectLst/>
                <a:latin typeface="Times New Roman" panose="02020603050405020304" pitchFamily="18" charset="0"/>
                <a:ea typeface="Calibri" panose="020F0502020204030204" pitchFamily="34" charset="0"/>
                <a:cs typeface="Times New Roman" panose="02020603050405020304" pitchFamily="18" charset="0"/>
              </a:rPr>
              <a:t>curement</a:t>
            </a: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err="1">
                <a:effectLst/>
                <a:latin typeface="Times New Roman" panose="02020603050405020304" pitchFamily="18" charset="0"/>
                <a:ea typeface="Calibri" panose="020F0502020204030204" pitchFamily="34" charset="0"/>
                <a:cs typeface="Times New Roman" panose="02020603050405020304" pitchFamily="18" charset="0"/>
              </a:rPr>
              <a:t>bị</a:t>
            </a: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err="1">
                <a:effectLst/>
                <a:latin typeface="Times New Roman" panose="02020603050405020304" pitchFamily="18" charset="0"/>
                <a:ea typeface="Calibri" panose="020F0502020204030204" pitchFamily="34" charset="0"/>
                <a:cs typeface="Times New Roman" panose="02020603050405020304" pitchFamily="18" charset="0"/>
              </a:rPr>
              <a:t>điện</a:t>
            </a: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err="1">
                <a:effectLst/>
                <a:latin typeface="Times New Roman" panose="02020603050405020304" pitchFamily="18" charset="0"/>
                <a:ea typeface="Calibri" panose="020F0502020204030204" pitchFamily="34" charset="0"/>
                <a:cs typeface="Times New Roman" panose="02020603050405020304" pitchFamily="18" charset="0"/>
              </a:rPr>
              <a:t>Electical</a:t>
            </a: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err="1">
                <a:effectLst/>
                <a:latin typeface="Times New Roman" panose="02020603050405020304" pitchFamily="18" charset="0"/>
                <a:ea typeface="Calibri" panose="020F0502020204030204" pitchFamily="34" charset="0"/>
                <a:cs typeface="Times New Roman" panose="02020603050405020304" pitchFamily="18" charset="0"/>
              </a:rPr>
              <a:t>bị</a:t>
            </a: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err="1">
                <a:effectLst/>
                <a:latin typeface="Times New Roman" panose="02020603050405020304" pitchFamily="18" charset="0"/>
                <a:ea typeface="Calibri" panose="020F0502020204030204" pitchFamily="34" charset="0"/>
                <a:cs typeface="Times New Roman" panose="02020603050405020304" pitchFamily="18" charset="0"/>
              </a:rPr>
              <a:t>nước</a:t>
            </a: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 (Plumbing), </a:t>
            </a:r>
            <a:r>
              <a:rPr lang="en-US" sz="1800" kern="10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err="1">
                <a:effectLst/>
                <a:latin typeface="Times New Roman" panose="02020603050405020304" pitchFamily="18" charset="0"/>
                <a:ea typeface="Calibri" panose="020F0502020204030204" pitchFamily="34" charset="0"/>
                <a:cs typeface="Times New Roman" panose="02020603050405020304" pitchFamily="18" charset="0"/>
              </a:rPr>
              <a:t>bị</a:t>
            </a: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err="1">
                <a:effectLst/>
                <a:latin typeface="Times New Roman" panose="02020603050405020304" pitchFamily="18" charset="0"/>
                <a:ea typeface="Calibri" panose="020F0502020204030204" pitchFamily="34" charset="0"/>
                <a:cs typeface="Times New Roman" panose="02020603050405020304" pitchFamily="18" charset="0"/>
              </a:rPr>
              <a:t>gia</a:t>
            </a: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err="1">
                <a:effectLst/>
                <a:latin typeface="Times New Roman" panose="02020603050405020304" pitchFamily="18" charset="0"/>
                <a:ea typeface="Calibri" panose="020F0502020204030204" pitchFamily="34" charset="0"/>
                <a:cs typeface="Times New Roman" panose="02020603050405020304" pitchFamily="18" charset="0"/>
              </a:rPr>
              <a:t>đình</a:t>
            </a: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 (HVAC)</a:t>
            </a:r>
          </a:p>
          <a:p>
            <a:pPr>
              <a:lnSpc>
                <a:spcPct val="107000"/>
              </a:lnSpc>
              <a:spcAft>
                <a:spcPts val="800"/>
              </a:spcAft>
            </a:pPr>
            <a:r>
              <a:rPr lang="en-US" sz="1800" kern="100" err="1">
                <a:effectLst/>
                <a:latin typeface="Times New Roman" panose="02020603050405020304" pitchFamily="18" charset="0"/>
                <a:ea typeface="Calibri" panose="020F0502020204030204" pitchFamily="34" charset="0"/>
                <a:cs typeface="Times New Roman" panose="02020603050405020304" pitchFamily="18" charset="0"/>
              </a:rPr>
              <a:t>Thi</a:t>
            </a: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err="1">
                <a:effectLst/>
                <a:latin typeface="Times New Roman" panose="02020603050405020304" pitchFamily="18" charset="0"/>
                <a:ea typeface="Calibri" panose="020F0502020204030204" pitchFamily="34" charset="0"/>
                <a:cs typeface="Times New Roman" panose="02020603050405020304" pitchFamily="18" charset="0"/>
              </a:rPr>
              <a:t>công</a:t>
            </a: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 (Construction): </a:t>
            </a:r>
            <a:r>
              <a:rPr lang="en-US" sz="1800" kern="100" err="1">
                <a:effectLst/>
                <a:latin typeface="Times New Roman" panose="02020603050405020304" pitchFamily="18" charset="0"/>
                <a:ea typeface="Calibri" panose="020F0502020204030204" pitchFamily="34" charset="0"/>
                <a:cs typeface="Times New Roman" panose="02020603050405020304" pitchFamily="18" charset="0"/>
              </a:rPr>
              <a:t>Nội</a:t>
            </a: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err="1">
                <a:effectLst/>
                <a:latin typeface="Times New Roman" panose="02020603050405020304" pitchFamily="18" charset="0"/>
                <a:ea typeface="Calibri" panose="020F0502020204030204" pitchFamily="34" charset="0"/>
                <a:cs typeface="Times New Roman" panose="02020603050405020304" pitchFamily="18" charset="0"/>
              </a:rPr>
              <a:t>thất</a:t>
            </a: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 (Interior), </a:t>
            </a:r>
            <a:r>
              <a:rPr lang="en-US" sz="1800" kern="100" err="1">
                <a:effectLst/>
                <a:latin typeface="Times New Roman" panose="02020603050405020304" pitchFamily="18" charset="0"/>
                <a:ea typeface="Calibri" panose="020F0502020204030204" pitchFamily="34" charset="0"/>
                <a:cs typeface="Times New Roman" panose="02020603050405020304" pitchFamily="18" charset="0"/>
              </a:rPr>
              <a:t>Ngoại</a:t>
            </a: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err="1">
                <a:effectLst/>
                <a:latin typeface="Times New Roman" panose="02020603050405020304" pitchFamily="18" charset="0"/>
                <a:ea typeface="Calibri" panose="020F0502020204030204" pitchFamily="34" charset="0"/>
                <a:cs typeface="Times New Roman" panose="02020603050405020304" pitchFamily="18" charset="0"/>
              </a:rPr>
              <a:t>thất</a:t>
            </a: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err="1">
                <a:effectLst/>
                <a:latin typeface="Times New Roman" panose="02020603050405020304" pitchFamily="18" charset="0"/>
                <a:ea typeface="Calibri" panose="020F0502020204030204" pitchFamily="34" charset="0"/>
                <a:cs typeface="Times New Roman" panose="02020603050405020304" pitchFamily="18" charset="0"/>
              </a:rPr>
              <a:t>Extorior</a:t>
            </a: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07000"/>
              </a:lnSpc>
              <a:spcAft>
                <a:spcPts val="800"/>
              </a:spcAft>
            </a:pPr>
            <a:r>
              <a:rPr lang="en-US" sz="1800" kern="100" err="1">
                <a:effectLst/>
                <a:latin typeface="Times New Roman" panose="02020603050405020304" pitchFamily="18" charset="0"/>
                <a:ea typeface="Calibri" panose="020F0502020204030204" pitchFamily="34" charset="0"/>
                <a:cs typeface="Times New Roman" panose="02020603050405020304" pitchFamily="18" charset="0"/>
              </a:rPr>
              <a:t>Kiểm</a:t>
            </a: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err="1">
                <a:effectLst/>
                <a:latin typeface="Times New Roman" panose="02020603050405020304" pitchFamily="18" charset="0"/>
                <a:ea typeface="Calibri" panose="020F0502020204030204" pitchFamily="34" charset="0"/>
                <a:cs typeface="Times New Roman" panose="02020603050405020304" pitchFamily="18" charset="0"/>
              </a:rPr>
              <a:t>tra</a:t>
            </a: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 (Inspections): </a:t>
            </a:r>
            <a:r>
              <a:rPr lang="en-US" sz="1800" kern="100" err="1">
                <a:effectLst/>
                <a:latin typeface="Times New Roman" panose="02020603050405020304" pitchFamily="18" charset="0"/>
                <a:ea typeface="Calibri" panose="020F0502020204030204" pitchFamily="34" charset="0"/>
                <a:cs typeface="Times New Roman" panose="02020603050405020304" pitchFamily="18" charset="0"/>
              </a:rPr>
              <a:t>Công</a:t>
            </a: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err="1">
                <a:effectLst/>
                <a:latin typeface="Times New Roman" panose="02020603050405020304" pitchFamily="18" charset="0"/>
                <a:ea typeface="Calibri" panose="020F0502020204030204" pitchFamily="34" charset="0"/>
                <a:cs typeface="Times New Roman" panose="02020603050405020304" pitchFamily="18" charset="0"/>
              </a:rPr>
              <a:t>việc</a:t>
            </a: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err="1">
                <a:effectLst/>
                <a:latin typeface="Times New Roman" panose="02020603050405020304" pitchFamily="18" charset="0"/>
                <a:ea typeface="Calibri" panose="020F0502020204030204" pitchFamily="34" charset="0"/>
                <a:cs typeface="Times New Roman" panose="02020603050405020304" pitchFamily="18" charset="0"/>
              </a:rPr>
              <a:t>xây</a:t>
            </a: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err="1">
                <a:effectLst/>
                <a:latin typeface="Times New Roman" panose="02020603050405020304" pitchFamily="18" charset="0"/>
                <a:ea typeface="Calibri" panose="020F0502020204030204" pitchFamily="34" charset="0"/>
                <a:cs typeface="Times New Roman" panose="02020603050405020304" pitchFamily="18" charset="0"/>
              </a:rPr>
              <a:t>dựng</a:t>
            </a: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err="1">
                <a:effectLst/>
                <a:latin typeface="Times New Roman" panose="02020603050405020304" pitchFamily="18" charset="0"/>
                <a:ea typeface="Calibri" panose="020F0502020204030204" pitchFamily="34" charset="0"/>
                <a:cs typeface="Times New Roman" panose="02020603050405020304" pitchFamily="18" charset="0"/>
              </a:rPr>
              <a:t>Masonny</a:t>
            </a: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 Work), Hoàn </a:t>
            </a:r>
            <a:r>
              <a:rPr lang="en-US" sz="1800" kern="100" err="1">
                <a:effectLst/>
                <a:latin typeface="Times New Roman" panose="02020603050405020304" pitchFamily="18" charset="0"/>
                <a:ea typeface="Calibri" panose="020F0502020204030204" pitchFamily="34" charset="0"/>
                <a:cs typeface="Times New Roman" panose="02020603050405020304" pitchFamily="18" charset="0"/>
              </a:rPr>
              <a:t>thiện</a:t>
            </a: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err="1">
                <a:effectLst/>
                <a:latin typeface="Times New Roman" panose="02020603050405020304" pitchFamily="18" charset="0"/>
                <a:ea typeface="Calibri" panose="020F0502020204030204" pitchFamily="34" charset="0"/>
                <a:cs typeface="Times New Roman" panose="02020603050405020304" pitchFamily="18" charset="0"/>
              </a:rPr>
              <a:t>căn</a:t>
            </a: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err="1">
                <a:effectLst/>
                <a:latin typeface="Times New Roman" panose="02020603050405020304" pitchFamily="18" charset="0"/>
                <a:ea typeface="Calibri" panose="020F0502020204030204" pitchFamily="34" charset="0"/>
                <a:cs typeface="Times New Roman" panose="02020603050405020304" pitchFamily="18" charset="0"/>
              </a:rPr>
              <a:t>nhà</a:t>
            </a: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 (Building Finishes)</a:t>
            </a:r>
          </a:p>
          <a:p>
            <a:pPr>
              <a:lnSpc>
                <a:spcPct val="107000"/>
              </a:lnSpc>
              <a:spcAft>
                <a:spcPts val="800"/>
              </a:spcAft>
            </a:pP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Giao </a:t>
            </a:r>
            <a:r>
              <a:rPr lang="en-US" sz="1800" kern="100" err="1">
                <a:effectLst/>
                <a:latin typeface="Times New Roman" panose="02020603050405020304" pitchFamily="18" charset="0"/>
                <a:ea typeface="Calibri" panose="020F0502020204030204" pitchFamily="34" charset="0"/>
                <a:cs typeface="Times New Roman" panose="02020603050405020304" pitchFamily="18" charset="0"/>
              </a:rPr>
              <a:t>nhận</a:t>
            </a: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 (Turnover): </a:t>
            </a:r>
            <a:r>
              <a:rPr lang="en-US" sz="1800" kern="100" err="1">
                <a:effectLst/>
                <a:latin typeface="Times New Roman" panose="02020603050405020304" pitchFamily="18" charset="0"/>
                <a:ea typeface="Calibri" panose="020F0502020204030204" pitchFamily="34" charset="0"/>
                <a:cs typeface="Times New Roman" panose="02020603050405020304" pitchFamily="18" charset="0"/>
              </a:rPr>
              <a:t>Duyệt</a:t>
            </a: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 qua (Walk Thru), </a:t>
            </a:r>
            <a:r>
              <a:rPr lang="en-US" sz="1800" kern="10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err="1">
                <a:effectLst/>
                <a:latin typeface="Times New Roman" panose="02020603050405020304" pitchFamily="18" charset="0"/>
                <a:ea typeface="Calibri" panose="020F0502020204030204" pitchFamily="34" charset="0"/>
                <a:cs typeface="Times New Roman" panose="02020603050405020304" pitchFamily="18" charset="0"/>
              </a:rPr>
              <a:t>thúc</a:t>
            </a: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 (Closing) </a:t>
            </a:r>
          </a:p>
          <a:p>
            <a:endParaRPr lang="en-US"/>
          </a:p>
        </p:txBody>
      </p:sp>
      <p:sp>
        <p:nvSpPr>
          <p:cNvPr id="4" name="Slide Number Placeholder 3"/>
          <p:cNvSpPr>
            <a:spLocks noGrp="1"/>
          </p:cNvSpPr>
          <p:nvPr>
            <p:ph type="sldNum" sz="quarter" idx="5"/>
          </p:nvPr>
        </p:nvSpPr>
        <p:spPr/>
        <p:txBody>
          <a:bodyPr/>
          <a:lstStyle/>
          <a:p>
            <a:fld id="{EC0378F9-F517-40BC-8F9F-7F7144C3CF8F}" type="slidenum">
              <a:rPr lang="en-US" smtClean="0"/>
              <a:t>29</a:t>
            </a:fld>
            <a:endParaRPr lang="en-US"/>
          </a:p>
        </p:txBody>
      </p:sp>
    </p:spTree>
    <p:extLst>
      <p:ext uri="{BB962C8B-B14F-4D97-AF65-F5344CB8AC3E}">
        <p14:creationId xmlns:p14="http://schemas.microsoft.com/office/powerpoint/2010/main" val="49450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C0378F9-F517-40BC-8F9F-7F7144C3CF8F}" type="slidenum">
              <a:rPr lang="en-US" smtClean="0"/>
              <a:t>38</a:t>
            </a:fld>
            <a:endParaRPr lang="en-US"/>
          </a:p>
        </p:txBody>
      </p:sp>
    </p:spTree>
    <p:extLst>
      <p:ext uri="{BB962C8B-B14F-4D97-AF65-F5344CB8AC3E}">
        <p14:creationId xmlns:p14="http://schemas.microsoft.com/office/powerpoint/2010/main" val="25626332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22363"/>
            <a:ext cx="10515600" cy="2387600"/>
          </a:xfrm>
        </p:spPr>
        <p:txBody>
          <a:bodyPr anchor="b"/>
          <a:lstStyle>
            <a:lvl1pPr algn="ctr">
              <a:defRPr sz="6000" b="1">
                <a:latin typeface="Tahoma" panose="020B0604030504040204" pitchFamily="34" charset="0"/>
                <a:ea typeface="Tahoma" panose="020B0604030504040204" pitchFamily="34" charset="0"/>
                <a:cs typeface="Tahoma" panose="020B0604030504040204" pitchFamily="34" charset="0"/>
              </a:defRPr>
            </a:lvl1pPr>
          </a:lstStyle>
          <a:p>
            <a:r>
              <a:rPr lang="en-US" dirty="0"/>
              <a:t>Click to edit Master title style</a:t>
            </a:r>
          </a:p>
        </p:txBody>
      </p:sp>
      <p:sp>
        <p:nvSpPr>
          <p:cNvPr id="3" name="Subtitle 2"/>
          <p:cNvSpPr>
            <a:spLocks noGrp="1"/>
          </p:cNvSpPr>
          <p:nvPr>
            <p:ph type="subTitle" idx="1"/>
          </p:nvPr>
        </p:nvSpPr>
        <p:spPr>
          <a:xfrm>
            <a:off x="838200" y="3825322"/>
            <a:ext cx="10515600" cy="1655762"/>
          </a:xfrm>
        </p:spPr>
        <p:txBody>
          <a:bodyPr>
            <a:normAutofit/>
          </a:bodyPr>
          <a:lstStyle>
            <a:lvl1pPr marL="0" indent="0" algn="ctr">
              <a:buNone/>
              <a:defRPr sz="2800">
                <a:latin typeface="Tahoma" panose="020B0604030504040204" pitchFamily="34" charset="0"/>
                <a:ea typeface="Tahoma" panose="020B0604030504040204" pitchFamily="34" charset="0"/>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838200" y="6233799"/>
            <a:ext cx="2743200" cy="365125"/>
          </a:xfrm>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fld id="{601C216B-9486-4B92-A691-AA6D32FB45C2}" type="datetime1">
              <a:rPr lang="en-US" smtClean="0"/>
              <a:t>7/19/2024</a:t>
            </a:fld>
            <a:endParaRPr lang="en-US"/>
          </a:p>
        </p:txBody>
      </p:sp>
      <p:sp>
        <p:nvSpPr>
          <p:cNvPr id="5" name="Footer Placeholder 4"/>
          <p:cNvSpPr>
            <a:spLocks noGrp="1"/>
          </p:cNvSpPr>
          <p:nvPr>
            <p:ph type="ftr" sz="quarter" idx="11"/>
          </p:nvPr>
        </p:nvSpPr>
        <p:spPr>
          <a:xfrm>
            <a:off x="4038600" y="6233799"/>
            <a:ext cx="4114800" cy="365125"/>
          </a:xfrm>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endParaRPr lang="en-US"/>
          </a:p>
        </p:txBody>
      </p:sp>
      <p:sp>
        <p:nvSpPr>
          <p:cNvPr id="6" name="Slide Number Placeholder 5"/>
          <p:cNvSpPr>
            <a:spLocks noGrp="1"/>
          </p:cNvSpPr>
          <p:nvPr>
            <p:ph type="sldNum" sz="quarter" idx="12"/>
          </p:nvPr>
        </p:nvSpPr>
        <p:spPr>
          <a:xfrm>
            <a:off x="8610600" y="6233799"/>
            <a:ext cx="2743200" cy="365125"/>
          </a:xfrm>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fld id="{6E9BC5F3-20C3-46D3-932D-BAE27B3FCC69}" type="slidenum">
              <a:rPr lang="en-US" smtClean="0"/>
              <a:pPr/>
              <a:t>‹#›</a:t>
            </a:fld>
            <a:endParaRPr lang="en-US"/>
          </a:p>
        </p:txBody>
      </p:sp>
      <p:sp>
        <p:nvSpPr>
          <p:cNvPr id="7" name="Rectangle 6"/>
          <p:cNvSpPr/>
          <p:nvPr userDrawn="1"/>
        </p:nvSpPr>
        <p:spPr>
          <a:xfrm>
            <a:off x="0" y="6617616"/>
            <a:ext cx="12192000" cy="240384"/>
          </a:xfrm>
          <a:prstGeom prst="rect">
            <a:avLst/>
          </a:prstGeom>
          <a:solidFill>
            <a:schemeClr val="accent1">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t>Faculty of</a:t>
            </a:r>
            <a:r>
              <a:rPr lang="en-US" baseline="0"/>
              <a:t> Information Technology</a:t>
            </a:r>
            <a:endParaRPr lang="en-US"/>
          </a:p>
        </p:txBody>
      </p:sp>
    </p:spTree>
    <p:extLst>
      <p:ext uri="{BB962C8B-B14F-4D97-AF65-F5344CB8AC3E}">
        <p14:creationId xmlns:p14="http://schemas.microsoft.com/office/powerpoint/2010/main" val="426632922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12744" y="1112363"/>
            <a:ext cx="10618836" cy="4958499"/>
          </a:xfrm>
        </p:spPr>
        <p:txBody>
          <a:bodyPr/>
          <a:lstStyle>
            <a:lvl1pPr>
              <a:lnSpc>
                <a:spcPct val="120000"/>
              </a:lnSpc>
              <a:spcBef>
                <a:spcPts val="600"/>
              </a:spcBef>
              <a:defRPr sz="3200">
                <a:latin typeface="Times New Roman" panose="02020603050405020304" pitchFamily="18" charset="0"/>
                <a:ea typeface="Tahoma" panose="020B0604030504040204" pitchFamily="34" charset="0"/>
                <a:cs typeface="Times New Roman" panose="02020603050405020304" pitchFamily="18" charset="0"/>
              </a:defRPr>
            </a:lvl1pPr>
            <a:lvl2pPr>
              <a:lnSpc>
                <a:spcPct val="120000"/>
              </a:lnSpc>
              <a:spcBef>
                <a:spcPts val="600"/>
              </a:spcBef>
              <a:defRPr sz="3000">
                <a:latin typeface="Times New Roman" panose="02020603050405020304" pitchFamily="18" charset="0"/>
                <a:ea typeface="Tahoma" panose="020B0604030504040204" pitchFamily="34" charset="0"/>
                <a:cs typeface="Times New Roman" panose="02020603050405020304" pitchFamily="18" charset="0"/>
              </a:defRPr>
            </a:lvl2pPr>
            <a:lvl3pPr>
              <a:lnSpc>
                <a:spcPct val="120000"/>
              </a:lnSpc>
              <a:spcBef>
                <a:spcPts val="600"/>
              </a:spcBef>
              <a:defRPr sz="2800">
                <a:latin typeface="Times New Roman" panose="02020603050405020304" pitchFamily="18" charset="0"/>
                <a:ea typeface="Tahoma" panose="020B0604030504040204" pitchFamily="34" charset="0"/>
                <a:cs typeface="Times New Roman" panose="02020603050405020304" pitchFamily="18" charset="0"/>
              </a:defRPr>
            </a:lvl3pPr>
            <a:lvl4pPr>
              <a:lnSpc>
                <a:spcPct val="120000"/>
              </a:lnSpc>
              <a:spcBef>
                <a:spcPts val="600"/>
              </a:spcBef>
              <a:defRPr sz="2600">
                <a:latin typeface="Times New Roman" panose="02020603050405020304" pitchFamily="18" charset="0"/>
                <a:ea typeface="Tahoma" panose="020B0604030504040204" pitchFamily="34" charset="0"/>
                <a:cs typeface="Times New Roman" panose="02020603050405020304" pitchFamily="18" charset="0"/>
              </a:defRPr>
            </a:lvl4pPr>
            <a:lvl5pPr>
              <a:lnSpc>
                <a:spcPct val="120000"/>
              </a:lnSpc>
              <a:spcBef>
                <a:spcPts val="600"/>
              </a:spcBef>
              <a:defRPr sz="2400">
                <a:latin typeface="Times New Roman" panose="02020603050405020304" pitchFamily="18" charset="0"/>
                <a:ea typeface="Tahoma" panose="020B0604030504040204" pitchFamily="34"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082967"/>
            <a:ext cx="2743200" cy="365125"/>
          </a:xfrm>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fld id="{AEFC8CA7-E142-4911-A393-06703BA056A3}" type="datetime1">
              <a:rPr lang="en-US" smtClean="0"/>
              <a:t>7/19/2024</a:t>
            </a:fld>
            <a:endParaRPr lang="en-US"/>
          </a:p>
        </p:txBody>
      </p:sp>
      <p:sp>
        <p:nvSpPr>
          <p:cNvPr id="5" name="Footer Placeholder 4"/>
          <p:cNvSpPr>
            <a:spLocks noGrp="1"/>
          </p:cNvSpPr>
          <p:nvPr>
            <p:ph type="ftr" sz="quarter" idx="11"/>
          </p:nvPr>
        </p:nvSpPr>
        <p:spPr>
          <a:xfrm>
            <a:off x="4038600" y="6082967"/>
            <a:ext cx="4114800" cy="365125"/>
          </a:xfrm>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endParaRPr lang="en-US"/>
          </a:p>
        </p:txBody>
      </p:sp>
      <p:sp>
        <p:nvSpPr>
          <p:cNvPr id="6" name="Slide Number Placeholder 5"/>
          <p:cNvSpPr>
            <a:spLocks noGrp="1"/>
          </p:cNvSpPr>
          <p:nvPr>
            <p:ph type="sldNum" sz="quarter" idx="12"/>
          </p:nvPr>
        </p:nvSpPr>
        <p:spPr>
          <a:xfrm>
            <a:off x="8610600" y="6082967"/>
            <a:ext cx="2743200" cy="365125"/>
          </a:xfrm>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fld id="{6E9BC5F3-20C3-46D3-932D-BAE27B3FCC69}" type="slidenum">
              <a:rPr lang="en-US" smtClean="0"/>
              <a:pPr/>
              <a:t>‹#›</a:t>
            </a:fld>
            <a:endParaRPr lang="en-US"/>
          </a:p>
        </p:txBody>
      </p:sp>
      <p:sp>
        <p:nvSpPr>
          <p:cNvPr id="10" name="Title 2"/>
          <p:cNvSpPr>
            <a:spLocks noGrp="1"/>
          </p:cNvSpPr>
          <p:nvPr>
            <p:ph type="title" idx="4294967295"/>
          </p:nvPr>
        </p:nvSpPr>
        <p:spPr>
          <a:xfrm>
            <a:off x="1283930" y="28282"/>
            <a:ext cx="10908070" cy="1008668"/>
          </a:xfrm>
        </p:spPr>
        <p:txBody>
          <a:bodyPr/>
          <a:lstStyle/>
          <a:p>
            <a:endParaRPr lang="en-US" dirty="0"/>
          </a:p>
        </p:txBody>
      </p:sp>
    </p:spTree>
    <p:extLst>
      <p:ext uri="{BB962C8B-B14F-4D97-AF65-F5344CB8AC3E}">
        <p14:creationId xmlns:p14="http://schemas.microsoft.com/office/powerpoint/2010/main" val="25733033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390761"/>
            <a:ext cx="10515600" cy="2852737"/>
          </a:xfrm>
        </p:spPr>
        <p:txBody>
          <a:bodyPr anchor="b"/>
          <a:lstStyle>
            <a:lvl1pPr>
              <a:defRPr sz="6000" b="1">
                <a:latin typeface="Tahoma" panose="020B0604030504040204" pitchFamily="34" charset="0"/>
                <a:ea typeface="Tahoma" panose="020B0604030504040204" pitchFamily="34" charset="0"/>
                <a:cs typeface="Tahoma" panose="020B0604030504040204" pitchFamily="34" charset="0"/>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28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a:xfrm>
            <a:off x="838200" y="6252653"/>
            <a:ext cx="2743200" cy="365125"/>
          </a:xfrm>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fld id="{DDD93327-D28D-4323-BDD3-FB18C8736CFE}" type="datetime1">
              <a:rPr lang="en-US" smtClean="0"/>
              <a:t>7/19/2024</a:t>
            </a:fld>
            <a:endParaRPr lang="en-US"/>
          </a:p>
        </p:txBody>
      </p:sp>
      <p:sp>
        <p:nvSpPr>
          <p:cNvPr id="5" name="Footer Placeholder 4"/>
          <p:cNvSpPr>
            <a:spLocks noGrp="1"/>
          </p:cNvSpPr>
          <p:nvPr>
            <p:ph type="ftr" sz="quarter" idx="11"/>
          </p:nvPr>
        </p:nvSpPr>
        <p:spPr>
          <a:xfrm>
            <a:off x="4038600" y="6252653"/>
            <a:ext cx="4114800" cy="365125"/>
          </a:xfrm>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endParaRPr lang="en-US"/>
          </a:p>
        </p:txBody>
      </p:sp>
      <p:sp>
        <p:nvSpPr>
          <p:cNvPr id="6" name="Slide Number Placeholder 5"/>
          <p:cNvSpPr>
            <a:spLocks noGrp="1"/>
          </p:cNvSpPr>
          <p:nvPr>
            <p:ph type="sldNum" sz="quarter" idx="12"/>
          </p:nvPr>
        </p:nvSpPr>
        <p:spPr>
          <a:xfrm>
            <a:off x="8610600" y="6252653"/>
            <a:ext cx="2743200" cy="365125"/>
          </a:xfrm>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fld id="{6E9BC5F3-20C3-46D3-932D-BAE27B3FCC69}" type="slidenum">
              <a:rPr lang="en-US" smtClean="0"/>
              <a:pPr/>
              <a:t>‹#›</a:t>
            </a:fld>
            <a:endParaRPr lang="en-US"/>
          </a:p>
        </p:txBody>
      </p:sp>
    </p:spTree>
    <p:extLst>
      <p:ext uri="{BB962C8B-B14F-4D97-AF65-F5344CB8AC3E}">
        <p14:creationId xmlns:p14="http://schemas.microsoft.com/office/powerpoint/2010/main" val="26182074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81719" y="0"/>
            <a:ext cx="10618836" cy="96801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734964" y="1825625"/>
            <a:ext cx="10618836"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fld id="{8CEB4A7A-2BA9-47A7-A2A2-DABE6F726349}" type="datetime1">
              <a:rPr lang="en-US" smtClean="0"/>
              <a:t>7/19/2024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fld id="{6E9BC5F3-20C3-46D3-932D-BAE27B3FCC69}" type="slidenum">
              <a:rPr lang="en-US" smtClean="0"/>
              <a:pPr/>
              <a:t>‹#›</a:t>
            </a:fld>
            <a:endParaRPr lang="en-US"/>
          </a:p>
        </p:txBody>
      </p:sp>
    </p:spTree>
    <p:extLst>
      <p:ext uri="{BB962C8B-B14F-4D97-AF65-F5344CB8AC3E}">
        <p14:creationId xmlns:p14="http://schemas.microsoft.com/office/powerpoint/2010/main" val="42132941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hf hdr="0" ftr="0" dt="0"/>
  <p:txStyles>
    <p:titleStyle>
      <a:lvl1pPr algn="l" defTabSz="914400" rtl="0" eaLnBrk="1" latinLnBrk="0" hangingPunct="1">
        <a:lnSpc>
          <a:spcPct val="90000"/>
        </a:lnSpc>
        <a:spcBef>
          <a:spcPct val="0"/>
        </a:spcBef>
        <a:buNone/>
        <a:defRPr sz="4400" b="1" kern="1200">
          <a:solidFill>
            <a:schemeClr val="bg1"/>
          </a:solidFill>
          <a:latin typeface="Tahoma" panose="020B0604030504040204" pitchFamily="34" charset="0"/>
          <a:ea typeface="Tahoma" panose="020B0604030504040204" pitchFamily="34" charset="0"/>
          <a:cs typeface="Tahoma" panose="020B0604030504040204" pitchFamily="34" charset="0"/>
        </a:defRPr>
      </a:lvl1pPr>
    </p:titleStyle>
    <p:bodyStyle>
      <a:lvl1pPr marL="228600" indent="-228600" algn="l" defTabSz="914400" rtl="0" eaLnBrk="1" latinLnBrk="0" hangingPunct="1">
        <a:lnSpc>
          <a:spcPct val="90000"/>
        </a:lnSpc>
        <a:spcBef>
          <a:spcPts val="1000"/>
        </a:spcBef>
        <a:buFont typeface="Wingdings" panose="05000000000000000000" pitchFamily="2" charset="2"/>
        <a:buChar char="§"/>
        <a:defRPr sz="28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Courier New" panose="02070309020205020404" pitchFamily="49" charset="0"/>
        <a:buChar char="o"/>
        <a:defRPr sz="24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Wingdings" panose="05000000000000000000" pitchFamily="2" charset="2"/>
        <a:buChar char="ü"/>
        <a:defRPr sz="2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tm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projectmanager.com/guides/project-planning"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895061"/>
            <a:ext cx="10515600" cy="1137617"/>
          </a:xfrm>
        </p:spPr>
        <p:txBody>
          <a:bodyPr/>
          <a:lstStyle/>
          <a:p>
            <a:r>
              <a:rPr lang="en-US" err="1">
                <a:solidFill>
                  <a:srgbClr val="C00000"/>
                </a:solidFill>
                <a:latin typeface="Times New Roman" panose="02020603050405020304" pitchFamily="18" charset="0"/>
                <a:cs typeface="Times New Roman" panose="02020603050405020304" pitchFamily="18" charset="0"/>
              </a:rPr>
              <a:t>Quản</a:t>
            </a:r>
            <a:r>
              <a:rPr lang="en-US">
                <a:solidFill>
                  <a:srgbClr val="C00000"/>
                </a:solidFill>
                <a:latin typeface="Times New Roman" panose="02020603050405020304" pitchFamily="18" charset="0"/>
                <a:cs typeface="Times New Roman" panose="02020603050405020304" pitchFamily="18" charset="0"/>
              </a:rPr>
              <a:t> Lý </a:t>
            </a:r>
            <a:r>
              <a:rPr lang="en-US" err="1">
                <a:solidFill>
                  <a:srgbClr val="C00000"/>
                </a:solidFill>
                <a:latin typeface="Times New Roman" panose="02020603050405020304" pitchFamily="18" charset="0"/>
                <a:cs typeface="Times New Roman" panose="02020603050405020304" pitchFamily="18" charset="0"/>
              </a:rPr>
              <a:t>Dự</a:t>
            </a:r>
            <a:r>
              <a:rPr lang="en-US">
                <a:solidFill>
                  <a:srgbClr val="C00000"/>
                </a:solidFill>
                <a:latin typeface="Times New Roman" panose="02020603050405020304" pitchFamily="18" charset="0"/>
                <a:cs typeface="Times New Roman" panose="02020603050405020304" pitchFamily="18" charset="0"/>
              </a:rPr>
              <a:t> </a:t>
            </a:r>
            <a:r>
              <a:rPr lang="en-US" err="1">
                <a:solidFill>
                  <a:srgbClr val="C00000"/>
                </a:solidFill>
                <a:latin typeface="Times New Roman" panose="02020603050405020304" pitchFamily="18" charset="0"/>
                <a:cs typeface="Times New Roman" panose="02020603050405020304" pitchFamily="18" charset="0"/>
              </a:rPr>
              <a:t>Án</a:t>
            </a:r>
            <a:endParaRPr lang="en-US">
              <a:solidFill>
                <a:srgbClr val="C0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r>
              <a:rPr lang="en-US" b="1" err="1">
                <a:latin typeface="Times New Roman" panose="02020603050405020304" pitchFamily="18" charset="0"/>
                <a:cs typeface="Times New Roman" panose="02020603050405020304" pitchFamily="18" charset="0"/>
              </a:rPr>
              <a:t>Bộ</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môn</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Kỹ</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thuật</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phần</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mềm</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Khoa </a:t>
            </a:r>
            <a:r>
              <a:rPr lang="en-US" b="1" err="1">
                <a:latin typeface="Times New Roman" panose="02020603050405020304" pitchFamily="18" charset="0"/>
                <a:cs typeface="Times New Roman" panose="02020603050405020304" pitchFamily="18" charset="0"/>
              </a:rPr>
              <a:t>Công</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nghệ</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thông</a:t>
            </a:r>
            <a:r>
              <a:rPr lang="en-US" b="1">
                <a:latin typeface="Times New Roman" panose="02020603050405020304" pitchFamily="18" charset="0"/>
                <a:cs typeface="Times New Roman" panose="02020603050405020304" pitchFamily="18" charset="0"/>
              </a:rPr>
              <a:t> tin</a:t>
            </a:r>
          </a:p>
          <a:p>
            <a:r>
              <a:rPr lang="en-US" b="1" err="1">
                <a:latin typeface="Times New Roman" panose="02020603050405020304" pitchFamily="18" charset="0"/>
                <a:cs typeface="Times New Roman" panose="02020603050405020304" pitchFamily="18" charset="0"/>
              </a:rPr>
              <a:t>Trường</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Đại</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học</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Nguyễn</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Tất</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Thành</a:t>
            </a:r>
            <a:endParaRPr lang="en-US" b="1">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E9BC5F3-20C3-46D3-932D-BAE27B3FCC69}" type="slidenum">
              <a:rPr lang="en-US" smtClean="0"/>
              <a:pPr/>
              <a:t>1</a:t>
            </a:fld>
            <a:endParaRPr lang="en-US"/>
          </a:p>
        </p:txBody>
      </p:sp>
      <p:pic>
        <p:nvPicPr>
          <p:cNvPr id="6" name="Picture 5">
            <a:extLst>
              <a:ext uri="{FF2B5EF4-FFF2-40B4-BE49-F238E27FC236}">
                <a16:creationId xmlns:a16="http://schemas.microsoft.com/office/drawing/2014/main" id="{7DADA456-34A0-C278-7F5D-1F0D9E574F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4696480" cy="1655762"/>
          </a:xfrm>
          <a:prstGeom prst="rect">
            <a:avLst/>
          </a:prstGeom>
        </p:spPr>
      </p:pic>
    </p:spTree>
    <p:extLst>
      <p:ext uri="{BB962C8B-B14F-4D97-AF65-F5344CB8AC3E}">
        <p14:creationId xmlns:p14="http://schemas.microsoft.com/office/powerpoint/2010/main" val="255641384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0821" y="1112363"/>
            <a:ext cx="11929374" cy="5276080"/>
          </a:xfrm>
        </p:spPr>
        <p:txBody>
          <a:bodyPr>
            <a:noAutofit/>
          </a:bodyPr>
          <a:lstStyle/>
          <a:p>
            <a:pPr marL="0" indent="0">
              <a:lnSpc>
                <a:spcPct val="107000"/>
              </a:lnSpc>
              <a:spcAft>
                <a:spcPts val="800"/>
              </a:spcAft>
              <a:buNone/>
            </a:pPr>
            <a:r>
              <a:rPr lang="en-US" err="1">
                <a:effectLst/>
                <a:latin typeface="Times New Roman" panose="02020603050405020304" pitchFamily="18" charset="0"/>
                <a:ea typeface="Calibri" panose="020F0502020204030204" pitchFamily="34" charset="0"/>
                <a:cs typeface="Times New Roman" panose="02020603050405020304" pitchFamily="18" charset="0"/>
              </a:rPr>
              <a:t>Và</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lợi</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ích</a:t>
            </a:r>
            <a:r>
              <a:rPr lang="en-US">
                <a:ea typeface="Calibri" panose="020F0502020204030204" pitchFamily="34" charset="0"/>
              </a:rPr>
              <a:t> </a:t>
            </a:r>
            <a:r>
              <a:rPr lang="en-US" err="1">
                <a:ea typeface="Calibri" panose="020F0502020204030204" pitchFamily="34" charset="0"/>
              </a:rPr>
              <a:t>sau</a:t>
            </a:r>
            <a:r>
              <a:rPr lang="en-US">
                <a:effectLst/>
                <a:latin typeface="Times New Roman" panose="02020603050405020304" pitchFamily="18" charset="0"/>
                <a:ea typeface="Calibri" panose="020F0502020204030204" pitchFamily="34" charset="0"/>
                <a:cs typeface="Times New Roman" panose="02020603050405020304" pitchFamily="18" charset="0"/>
              </a:rPr>
              <a:t>:</a:t>
            </a:r>
            <a:endParaRPr lang="en-US" b="1">
              <a:effectLst/>
              <a:latin typeface="Times New Roman" panose="02020603050405020304" pitchFamily="18" charset="0"/>
              <a:ea typeface="Calibri" panose="020F0502020204030204" pitchFamily="34" charset="0"/>
              <a:cs typeface="Times New Roman" panose="02020603050405020304" pitchFamily="18" charset="0"/>
            </a:endParaRPr>
          </a:p>
          <a:p>
            <a:pPr lvl="1">
              <a:lnSpc>
                <a:spcPct val="107000"/>
              </a:lnSpc>
              <a:spcAft>
                <a:spcPts val="800"/>
              </a:spcAft>
            </a:pPr>
            <a:r>
              <a:rPr lang="en-US" b="1" err="1">
                <a:effectLst/>
                <a:latin typeface="Times New Roman" panose="02020603050405020304" pitchFamily="18" charset="0"/>
                <a:ea typeface="Calibri" panose="020F0502020204030204" pitchFamily="34" charset="0"/>
                <a:cs typeface="Times New Roman" panose="02020603050405020304" pitchFamily="18" charset="0"/>
              </a:rPr>
              <a:t>Trực</a:t>
            </a:r>
            <a:r>
              <a:rPr lang="en-US" b="1">
                <a:effectLst/>
                <a:latin typeface="Times New Roman" panose="02020603050405020304" pitchFamily="18" charset="0"/>
                <a:ea typeface="Calibri" panose="020F0502020204030204" pitchFamily="34" charset="0"/>
                <a:cs typeface="Times New Roman" panose="02020603050405020304" pitchFamily="18" charset="0"/>
              </a:rPr>
              <a:t> </a:t>
            </a:r>
            <a:r>
              <a:rPr lang="en-US" b="1" err="1">
                <a:effectLst/>
                <a:latin typeface="Times New Roman" panose="02020603050405020304" pitchFamily="18" charset="0"/>
                <a:ea typeface="Calibri" panose="020F0502020204030204" pitchFamily="34" charset="0"/>
                <a:cs typeface="Times New Roman" panose="02020603050405020304" pitchFamily="18" charset="0"/>
              </a:rPr>
              <a:t>tiếp</a:t>
            </a:r>
            <a:r>
              <a:rPr lang="en-US" b="1">
                <a:effectLst/>
                <a:latin typeface="Times New Roman" panose="02020603050405020304" pitchFamily="18" charset="0"/>
                <a:ea typeface="Calibri" panose="020F0502020204030204" pitchFamily="34" charset="0"/>
                <a:cs typeface="Times New Roman" panose="02020603050405020304" pitchFamily="18" charset="0"/>
              </a:rPr>
              <a:t> </a:t>
            </a:r>
          </a:p>
          <a:p>
            <a:pPr lvl="1">
              <a:lnSpc>
                <a:spcPct val="107000"/>
              </a:lnSpc>
              <a:spcAft>
                <a:spcPts val="800"/>
              </a:spcAft>
            </a:pPr>
            <a:r>
              <a:rPr lang="en-US" b="1" err="1">
                <a:effectLst/>
                <a:latin typeface="Times New Roman" panose="02020603050405020304" pitchFamily="18" charset="0"/>
                <a:ea typeface="Calibri" panose="020F0502020204030204" pitchFamily="34" charset="0"/>
                <a:cs typeface="Times New Roman" panose="02020603050405020304" pitchFamily="18" charset="0"/>
              </a:rPr>
              <a:t>Gián</a:t>
            </a:r>
            <a:r>
              <a:rPr lang="en-US" b="1">
                <a:effectLst/>
                <a:latin typeface="Times New Roman" panose="02020603050405020304" pitchFamily="18" charset="0"/>
                <a:ea typeface="Calibri" panose="020F0502020204030204" pitchFamily="34" charset="0"/>
                <a:cs typeface="Times New Roman" panose="02020603050405020304" pitchFamily="18" charset="0"/>
              </a:rPr>
              <a:t> </a:t>
            </a:r>
            <a:r>
              <a:rPr lang="en-US" b="1" err="1">
                <a:effectLst/>
                <a:latin typeface="Times New Roman" panose="02020603050405020304" pitchFamily="18" charset="0"/>
                <a:ea typeface="Calibri" panose="020F0502020204030204" pitchFamily="34" charset="0"/>
                <a:cs typeface="Times New Roman" panose="02020603050405020304" pitchFamily="18" charset="0"/>
              </a:rPr>
              <a:t>tiếp</a:t>
            </a:r>
            <a:r>
              <a:rPr lang="en-US" b="1">
                <a:effectLst/>
                <a:latin typeface="Times New Roman" panose="02020603050405020304" pitchFamily="18" charset="0"/>
                <a:ea typeface="Calibri" panose="020F0502020204030204" pitchFamily="34" charset="0"/>
                <a:cs typeface="Times New Roman" panose="02020603050405020304" pitchFamily="18" charset="0"/>
              </a:rPr>
              <a:t> </a:t>
            </a:r>
          </a:p>
          <a:p>
            <a:pPr lvl="1">
              <a:lnSpc>
                <a:spcPct val="107000"/>
              </a:lnSpc>
              <a:spcAft>
                <a:spcPts val="800"/>
              </a:spcAft>
            </a:pPr>
            <a:r>
              <a:rPr lang="en-US" b="1" err="1">
                <a:effectLst/>
                <a:latin typeface="Times New Roman" panose="02020603050405020304" pitchFamily="18" charset="0"/>
                <a:ea typeface="Calibri" panose="020F0502020204030204" pitchFamily="34" charset="0"/>
                <a:cs typeface="Times New Roman" panose="02020603050405020304" pitchFamily="18" charset="0"/>
              </a:rPr>
              <a:t>Tổng</a:t>
            </a:r>
            <a:r>
              <a:rPr lang="en-US" b="1">
                <a:effectLst/>
                <a:latin typeface="Times New Roman" panose="02020603050405020304" pitchFamily="18" charset="0"/>
                <a:ea typeface="Calibri" panose="020F0502020204030204" pitchFamily="34" charset="0"/>
                <a:cs typeface="Times New Roman" panose="02020603050405020304" pitchFamily="18" charset="0"/>
              </a:rPr>
              <a:t> </a:t>
            </a:r>
            <a:r>
              <a:rPr lang="en-US" b="1" err="1">
                <a:effectLst/>
                <a:latin typeface="Times New Roman" panose="02020603050405020304" pitchFamily="18" charset="0"/>
                <a:ea typeface="Calibri" panose="020F0502020204030204" pitchFamily="34" charset="0"/>
                <a:cs typeface="Times New Roman" panose="02020603050405020304" pitchFamily="18" charset="0"/>
              </a:rPr>
              <a:t>lợi</a:t>
            </a:r>
            <a:r>
              <a:rPr lang="en-US" b="1">
                <a:effectLst/>
                <a:latin typeface="Times New Roman" panose="02020603050405020304" pitchFamily="18" charset="0"/>
                <a:ea typeface="Calibri" panose="020F0502020204030204" pitchFamily="34" charset="0"/>
                <a:cs typeface="Times New Roman" panose="02020603050405020304" pitchFamily="18" charset="0"/>
              </a:rPr>
              <a:t> </a:t>
            </a:r>
            <a:r>
              <a:rPr lang="en-US" b="1" err="1">
                <a:effectLst/>
                <a:latin typeface="Times New Roman" panose="02020603050405020304" pitchFamily="18" charset="0"/>
                <a:ea typeface="Calibri" panose="020F0502020204030204" pitchFamily="34" charset="0"/>
                <a:cs typeface="Times New Roman" panose="02020603050405020304" pitchFamily="18" charset="0"/>
              </a:rPr>
              <a:t>ích</a:t>
            </a:r>
            <a:endParaRPr lang="en-US" b="1">
              <a:effectLst/>
              <a:latin typeface="Times New Roman" panose="02020603050405020304" pitchFamily="18" charset="0"/>
              <a:ea typeface="Calibri" panose="020F0502020204030204" pitchFamily="34" charset="0"/>
              <a:cs typeface="Times New Roman" panose="02020603050405020304" pitchFamily="18" charset="0"/>
            </a:endParaRPr>
          </a:p>
          <a:p>
            <a:pPr lvl="1"/>
            <a:r>
              <a:rPr lang="en-US" b="1" err="1">
                <a:effectLst/>
                <a:latin typeface="Times New Roman" panose="02020603050405020304" pitchFamily="18" charset="0"/>
                <a:ea typeface="Calibri" panose="020F0502020204030204" pitchFamily="34" charset="0"/>
              </a:rPr>
              <a:t>Lợi</a:t>
            </a:r>
            <a:r>
              <a:rPr lang="en-US" b="1">
                <a:effectLst/>
                <a:latin typeface="Times New Roman" panose="02020603050405020304" pitchFamily="18" charset="0"/>
                <a:ea typeface="Calibri" panose="020F0502020204030204" pitchFamily="34" charset="0"/>
              </a:rPr>
              <a:t> </a:t>
            </a:r>
            <a:r>
              <a:rPr lang="en-US" b="1" err="1">
                <a:effectLst/>
                <a:latin typeface="Times New Roman" panose="02020603050405020304" pitchFamily="18" charset="0"/>
                <a:ea typeface="Calibri" panose="020F0502020204030204" pitchFamily="34" charset="0"/>
              </a:rPr>
              <a:t>ích</a:t>
            </a:r>
            <a:r>
              <a:rPr lang="en-US" b="1">
                <a:effectLst/>
                <a:latin typeface="Times New Roman" panose="02020603050405020304" pitchFamily="18" charset="0"/>
                <a:ea typeface="Calibri" panose="020F0502020204030204" pitchFamily="34" charset="0"/>
              </a:rPr>
              <a:t> </a:t>
            </a:r>
            <a:r>
              <a:rPr lang="en-US" b="1" err="1">
                <a:effectLst/>
                <a:latin typeface="Times New Roman" panose="02020603050405020304" pitchFamily="18" charset="0"/>
                <a:ea typeface="Calibri" panose="020F0502020204030204" pitchFamily="34" charset="0"/>
              </a:rPr>
              <a:t>ròng</a:t>
            </a:r>
            <a:endParaRPr lang="en-US" b="1"/>
          </a:p>
        </p:txBody>
      </p:sp>
      <p:sp>
        <p:nvSpPr>
          <p:cNvPr id="3" name="Title 2"/>
          <p:cNvSpPr>
            <a:spLocks noGrp="1"/>
          </p:cNvSpPr>
          <p:nvPr>
            <p:ph type="title" idx="4294967295"/>
          </p:nvPr>
        </p:nvSpPr>
        <p:spPr/>
        <p:txBody>
          <a:bodyPr/>
          <a:lstStyle/>
          <a:p>
            <a:r>
              <a:rPr lang="en-US"/>
              <a:t>2. </a:t>
            </a:r>
            <a:r>
              <a:rPr lang="en-US" err="1"/>
              <a:t>Phân</a:t>
            </a:r>
            <a:r>
              <a:rPr lang="en-US"/>
              <a:t> </a:t>
            </a:r>
            <a:r>
              <a:rPr lang="en-US" err="1"/>
              <a:t>tích</a:t>
            </a:r>
            <a:r>
              <a:rPr lang="en-US"/>
              <a:t> chi </a:t>
            </a:r>
            <a:r>
              <a:rPr lang="en-US" err="1"/>
              <a:t>phí</a:t>
            </a:r>
            <a:endParaRPr lang="en-US"/>
          </a:p>
        </p:txBody>
      </p:sp>
      <p:sp>
        <p:nvSpPr>
          <p:cNvPr id="4" name="Slide Number Placeholder 3"/>
          <p:cNvSpPr>
            <a:spLocks noGrp="1"/>
          </p:cNvSpPr>
          <p:nvPr>
            <p:ph type="sldNum" sz="quarter" idx="12"/>
          </p:nvPr>
        </p:nvSpPr>
        <p:spPr/>
        <p:txBody>
          <a:bodyPr/>
          <a:lstStyle/>
          <a:p>
            <a:fld id="{6E9BC5F3-20C3-46D3-932D-BAE27B3FCC69}" type="slidenum">
              <a:rPr lang="en-US" smtClean="0"/>
              <a:pPr/>
              <a:t>10</a:t>
            </a:fld>
            <a:endParaRPr lang="en-US"/>
          </a:p>
        </p:txBody>
      </p:sp>
    </p:spTree>
    <p:extLst>
      <p:ext uri="{BB962C8B-B14F-4D97-AF65-F5344CB8AC3E}">
        <p14:creationId xmlns:p14="http://schemas.microsoft.com/office/powerpoint/2010/main" val="18405969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0821" y="1112363"/>
            <a:ext cx="11929374" cy="5276080"/>
          </a:xfrm>
        </p:spPr>
        <p:txBody>
          <a:bodyPr>
            <a:noAutofit/>
          </a:bodyPr>
          <a:lstStyle/>
          <a:p>
            <a:pPr marL="0" indent="0" algn="just">
              <a:lnSpc>
                <a:spcPct val="107000"/>
              </a:lnSpc>
              <a:spcAft>
                <a:spcPts val="800"/>
              </a:spcAft>
              <a:buNone/>
            </a:pPr>
            <a:r>
              <a:rPr lang="en-US" err="1">
                <a:solidFill>
                  <a:srgbClr val="FF0000"/>
                </a:solidFill>
                <a:ea typeface="Calibri" panose="020F0502020204030204" pitchFamily="34" charset="0"/>
              </a:rPr>
              <a:t>Tổng</a:t>
            </a:r>
            <a:r>
              <a:rPr lang="en-US">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lợi</a:t>
            </a:r>
            <a:r>
              <a:rPr lang="en-US">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ích</a:t>
            </a:r>
            <a:r>
              <a:rPr lang="en-US">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có</a:t>
            </a:r>
            <a:r>
              <a:rPr lang="en-US">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lớn</a:t>
            </a:r>
            <a:r>
              <a:rPr lang="en-US">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hơn</a:t>
            </a:r>
            <a:r>
              <a:rPr lang="en-US">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tổng</a:t>
            </a:r>
            <a:r>
              <a:rPr lang="en-US">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chi </a:t>
            </a:r>
            <a:r>
              <a:rPr lang="en-US"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phí</a:t>
            </a:r>
            <a:r>
              <a:rPr lang="en-US">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hay </a:t>
            </a:r>
            <a:r>
              <a:rPr lang="en-US"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không</a:t>
            </a:r>
            <a:r>
              <a:rPr lang="en-US">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từ</a:t>
            </a:r>
            <a:r>
              <a:rPr lang="en-US">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đó</a:t>
            </a:r>
            <a:r>
              <a:rPr lang="en-US">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sẽ</a:t>
            </a:r>
            <a:r>
              <a:rPr lang="en-US">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quyết</a:t>
            </a:r>
            <a:r>
              <a:rPr lang="en-US">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định</a:t>
            </a:r>
            <a:r>
              <a:rPr lang="en-US">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liệu</a:t>
            </a:r>
            <a:r>
              <a:rPr lang="en-US">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dự</a:t>
            </a:r>
            <a:r>
              <a:rPr lang="en-US">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án</a:t>
            </a:r>
            <a:r>
              <a:rPr lang="en-US">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đó</a:t>
            </a:r>
            <a:r>
              <a:rPr lang="en-US">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có</a:t>
            </a:r>
            <a:r>
              <a:rPr lang="en-US">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được</a:t>
            </a:r>
            <a:r>
              <a:rPr lang="en-US">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đầu</a:t>
            </a:r>
            <a:r>
              <a:rPr lang="en-US">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tư</a:t>
            </a:r>
            <a:r>
              <a:rPr lang="en-US">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hay </a:t>
            </a:r>
            <a:r>
              <a:rPr lang="en-US"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không</a:t>
            </a:r>
            <a:r>
              <a:rPr lang="en-US">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0" indent="0" algn="just">
              <a:lnSpc>
                <a:spcPct val="107000"/>
              </a:lnSpc>
              <a:spcAft>
                <a:spcPts val="800"/>
              </a:spcAft>
              <a:buNone/>
            </a:pPr>
            <a:r>
              <a:rPr lang="en-US">
                <a:effectLst/>
                <a:latin typeface="Times New Roman" panose="02020603050405020304" pitchFamily="18" charset="0"/>
                <a:ea typeface="Calibri" panose="020F0502020204030204" pitchFamily="34" charset="0"/>
                <a:cs typeface="Times New Roman" panose="02020603050405020304" pitchFamily="18" charset="0"/>
              </a:rPr>
              <a:t>Trong </a:t>
            </a:r>
            <a:r>
              <a:rPr lang="en-US" err="1">
                <a:effectLst/>
                <a:latin typeface="Times New Roman" panose="02020603050405020304" pitchFamily="18" charset="0"/>
                <a:ea typeface="Calibri" panose="020F0502020204030204" pitchFamily="34" charset="0"/>
                <a:cs typeface="Times New Roman" panose="02020603050405020304" pitchFamily="18" charset="0"/>
              </a:rPr>
              <a:t>hầu</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hết</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trường</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hợp</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nếu</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tổng</a:t>
            </a:r>
            <a:r>
              <a:rPr lang="en-US">
                <a:effectLst/>
                <a:latin typeface="Times New Roman" panose="02020603050405020304" pitchFamily="18" charset="0"/>
                <a:ea typeface="Calibri" panose="020F0502020204030204" pitchFamily="34" charset="0"/>
                <a:cs typeface="Times New Roman" panose="02020603050405020304" pitchFamily="18" charset="0"/>
              </a:rPr>
              <a:t> chi </a:t>
            </a:r>
            <a:r>
              <a:rPr lang="en-US" err="1">
                <a:effectLst/>
                <a:latin typeface="Times New Roman" panose="02020603050405020304" pitchFamily="18" charset="0"/>
                <a:ea typeface="Calibri" panose="020F0502020204030204" pitchFamily="34" charset="0"/>
                <a:cs typeface="Times New Roman" panose="02020603050405020304" pitchFamily="18" charset="0"/>
              </a:rPr>
              <a:t>phí</a:t>
            </a:r>
            <a:r>
              <a:rPr lang="en-US">
                <a:effectLst/>
                <a:latin typeface="Times New Roman" panose="02020603050405020304" pitchFamily="18" charset="0"/>
                <a:ea typeface="Calibri" panose="020F0502020204030204" pitchFamily="34" charset="0"/>
                <a:cs typeface="Times New Roman" panose="02020603050405020304" pitchFamily="18" charset="0"/>
              </a:rPr>
              <a:t> &lt;= 50% </a:t>
            </a:r>
            <a:r>
              <a:rPr lang="en-US" err="1">
                <a:effectLst/>
                <a:latin typeface="Times New Roman" panose="02020603050405020304" pitchFamily="18" charset="0"/>
                <a:ea typeface="Calibri" panose="020F0502020204030204" pitchFamily="34" charset="0"/>
                <a:cs typeface="Times New Roman" panose="02020603050405020304" pitchFamily="18" charset="0"/>
              </a:rPr>
              <a:t>tổng</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lợi</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ích</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và</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thời</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gian</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hoàn</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vốn</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quá</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năm</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thì</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dự</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án</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đó</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đáng</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a:effectLst/>
                <a:latin typeface="Times New Roman" panose="02020603050405020304" pitchFamily="18" charset="0"/>
                <a:ea typeface="Calibri" panose="020F0502020204030204" pitchFamily="34" charset="0"/>
                <a:cs typeface="Times New Roman" panose="02020603050405020304" pitchFamily="18" charset="0"/>
              </a:rPr>
              <a:t>.</a:t>
            </a:r>
          </a:p>
          <a:p>
            <a:pPr marL="0" indent="0" algn="just">
              <a:lnSpc>
                <a:spcPct val="107000"/>
              </a:lnSpc>
              <a:spcAft>
                <a:spcPts val="800"/>
              </a:spcAft>
              <a:buNone/>
            </a:pPr>
            <a:endParaRPr lang="en-US" b="1">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US" b="1" err="1">
                <a:effectLst/>
                <a:latin typeface="Times New Roman" panose="02020603050405020304" pitchFamily="18" charset="0"/>
                <a:ea typeface="Calibri" panose="020F0502020204030204" pitchFamily="34" charset="0"/>
                <a:cs typeface="Times New Roman" panose="02020603050405020304" pitchFamily="18" charset="0"/>
              </a:rPr>
              <a:t>Bài</a:t>
            </a:r>
            <a:r>
              <a:rPr lang="en-US" b="1">
                <a:effectLst/>
                <a:latin typeface="Times New Roman" panose="02020603050405020304" pitchFamily="18" charset="0"/>
                <a:ea typeface="Calibri" panose="020F0502020204030204" pitchFamily="34" charset="0"/>
                <a:cs typeface="Times New Roman" panose="02020603050405020304" pitchFamily="18" charset="0"/>
              </a:rPr>
              <a:t> </a:t>
            </a:r>
            <a:r>
              <a:rPr lang="en-US" b="1" err="1">
                <a:effectLst/>
                <a:latin typeface="Times New Roman" panose="02020603050405020304" pitchFamily="18" charset="0"/>
                <a:ea typeface="Calibri" panose="020F0502020204030204" pitchFamily="34" charset="0"/>
                <a:cs typeface="Times New Roman" panose="02020603050405020304" pitchFamily="18" charset="0"/>
              </a:rPr>
              <a:t>tập</a:t>
            </a:r>
            <a:r>
              <a:rPr lang="en-US">
                <a:effectLst/>
                <a:latin typeface="Times New Roman" panose="02020603050405020304" pitchFamily="18" charset="0"/>
                <a:ea typeface="Calibri" panose="020F0502020204030204" pitchFamily="34" charset="0"/>
                <a:cs typeface="Times New Roman" panose="02020603050405020304" pitchFamily="18" charset="0"/>
              </a:rPr>
              <a:t>:</a:t>
            </a:r>
          </a:p>
          <a:p>
            <a:pPr marL="0" indent="0" algn="just">
              <a:lnSpc>
                <a:spcPct val="107000"/>
              </a:lnSpc>
              <a:spcAft>
                <a:spcPts val="800"/>
              </a:spcAft>
              <a:buNone/>
            </a:pPr>
            <a:r>
              <a:rPr lang="en-US" err="1">
                <a:ea typeface="Calibri" panose="020F0502020204030204" pitchFamily="34" charset="0"/>
              </a:rPr>
              <a:t>Sinh</a:t>
            </a:r>
            <a:r>
              <a:rPr lang="en-US">
                <a:ea typeface="Calibri" panose="020F0502020204030204" pitchFamily="34" charset="0"/>
              </a:rPr>
              <a:t> </a:t>
            </a:r>
            <a:r>
              <a:rPr lang="en-US" err="1">
                <a:ea typeface="Calibri" panose="020F0502020204030204" pitchFamily="34" charset="0"/>
              </a:rPr>
              <a:t>viên</a:t>
            </a:r>
            <a:r>
              <a:rPr lang="en-US">
                <a:ea typeface="Calibri" panose="020F0502020204030204" pitchFamily="34" charset="0"/>
              </a:rPr>
              <a:t> </a:t>
            </a:r>
            <a:r>
              <a:rPr lang="en-US" err="1">
                <a:ea typeface="Calibri" panose="020F0502020204030204" pitchFamily="34" charset="0"/>
              </a:rPr>
              <a:t>phân</a:t>
            </a:r>
            <a:r>
              <a:rPr lang="en-US">
                <a:ea typeface="Calibri" panose="020F0502020204030204" pitchFamily="34" charset="0"/>
              </a:rPr>
              <a:t> </a:t>
            </a:r>
            <a:r>
              <a:rPr lang="en-US" err="1">
                <a:ea typeface="Calibri" panose="020F0502020204030204" pitchFamily="34" charset="0"/>
              </a:rPr>
              <a:t>tích</a:t>
            </a:r>
            <a:r>
              <a:rPr lang="en-US">
                <a:ea typeface="Calibri" panose="020F0502020204030204" pitchFamily="34" charset="0"/>
              </a:rPr>
              <a:t> </a:t>
            </a:r>
            <a:r>
              <a:rPr lang="en-US" err="1">
                <a:ea typeface="Calibri" panose="020F0502020204030204" pitchFamily="34" charset="0"/>
              </a:rPr>
              <a:t>lợi</a:t>
            </a:r>
            <a:r>
              <a:rPr lang="en-US">
                <a:ea typeface="Calibri" panose="020F0502020204030204" pitchFamily="34" charset="0"/>
              </a:rPr>
              <a:t> </a:t>
            </a:r>
            <a:r>
              <a:rPr lang="en-US" err="1">
                <a:ea typeface="Calibri" panose="020F0502020204030204" pitchFamily="34" charset="0"/>
              </a:rPr>
              <a:t>ích</a:t>
            </a:r>
            <a:r>
              <a:rPr lang="en-US">
                <a:ea typeface="Calibri" panose="020F0502020204030204" pitchFamily="34" charset="0"/>
              </a:rPr>
              <a:t> chi </a:t>
            </a:r>
            <a:r>
              <a:rPr lang="en-US" err="1">
                <a:ea typeface="Calibri" panose="020F0502020204030204" pitchFamily="34" charset="0"/>
              </a:rPr>
              <a:t>phí</a:t>
            </a:r>
            <a:r>
              <a:rPr lang="en-US">
                <a:ea typeface="Calibri" panose="020F0502020204030204" pitchFamily="34" charset="0"/>
              </a:rPr>
              <a:t> </a:t>
            </a:r>
            <a:r>
              <a:rPr lang="en-US" err="1">
                <a:ea typeface="Calibri" panose="020F0502020204030204" pitchFamily="34" charset="0"/>
              </a:rPr>
              <a:t>cho</a:t>
            </a:r>
            <a:r>
              <a:rPr lang="en-US">
                <a:ea typeface="Calibri" panose="020F0502020204030204" pitchFamily="34" charset="0"/>
              </a:rPr>
              <a:t> </a:t>
            </a:r>
            <a:r>
              <a:rPr lang="en-US" err="1">
                <a:ea typeface="Calibri" panose="020F0502020204030204" pitchFamily="34" charset="0"/>
              </a:rPr>
              <a:t>việc</a:t>
            </a:r>
            <a:r>
              <a:rPr lang="en-US">
                <a:ea typeface="Calibri" panose="020F0502020204030204" pitchFamily="34" charset="0"/>
              </a:rPr>
              <a:t> </a:t>
            </a:r>
            <a:r>
              <a:rPr lang="en-US" err="1">
                <a:ea typeface="Calibri" panose="020F0502020204030204" pitchFamily="34" charset="0"/>
              </a:rPr>
              <a:t>phát</a:t>
            </a:r>
            <a:r>
              <a:rPr lang="en-US">
                <a:ea typeface="Calibri" panose="020F0502020204030204" pitchFamily="34" charset="0"/>
              </a:rPr>
              <a:t> </a:t>
            </a:r>
            <a:r>
              <a:rPr lang="en-US" err="1">
                <a:ea typeface="Calibri" panose="020F0502020204030204" pitchFamily="34" charset="0"/>
              </a:rPr>
              <a:t>triển</a:t>
            </a:r>
            <a:r>
              <a:rPr lang="en-US">
                <a:ea typeface="Calibri" panose="020F0502020204030204" pitchFamily="34" charset="0"/>
              </a:rPr>
              <a:t> </a:t>
            </a:r>
            <a:r>
              <a:rPr lang="en-US" err="1">
                <a:ea typeface="Calibri" panose="020F0502020204030204" pitchFamily="34" charset="0"/>
              </a:rPr>
              <a:t>một</a:t>
            </a:r>
            <a:r>
              <a:rPr lang="en-US">
                <a:ea typeface="Calibri" panose="020F0502020204030204" pitchFamily="34" charset="0"/>
              </a:rPr>
              <a:t> </a:t>
            </a:r>
            <a:r>
              <a:rPr lang="en-US" err="1">
                <a:ea typeface="Calibri" panose="020F0502020204030204" pitchFamily="34" charset="0"/>
              </a:rPr>
              <a:t>phần</a:t>
            </a:r>
            <a:r>
              <a:rPr lang="en-US">
                <a:ea typeface="Calibri" panose="020F0502020204030204" pitchFamily="34" charset="0"/>
              </a:rPr>
              <a:t> </a:t>
            </a:r>
            <a:r>
              <a:rPr lang="en-US" err="1">
                <a:ea typeface="Calibri" panose="020F0502020204030204" pitchFamily="34" charset="0"/>
              </a:rPr>
              <a:t>mềm</a:t>
            </a:r>
            <a:r>
              <a:rPr lang="en-US">
                <a:ea typeface="Calibri" panose="020F0502020204030204" pitchFamily="34" charset="0"/>
              </a:rPr>
              <a:t> </a:t>
            </a:r>
            <a:r>
              <a:rPr lang="en-US" err="1">
                <a:ea typeface="Calibri" panose="020F0502020204030204" pitchFamily="34" charset="0"/>
              </a:rPr>
              <a:t>quản</a:t>
            </a:r>
            <a:r>
              <a:rPr lang="en-US">
                <a:ea typeface="Calibri" panose="020F0502020204030204" pitchFamily="34" charset="0"/>
              </a:rPr>
              <a:t> </a:t>
            </a:r>
            <a:r>
              <a:rPr lang="en-US" err="1">
                <a:ea typeface="Calibri" panose="020F0502020204030204" pitchFamily="34" charset="0"/>
              </a:rPr>
              <a:t>lý</a:t>
            </a:r>
            <a:r>
              <a:rPr lang="en-US">
                <a:ea typeface="Calibri" panose="020F0502020204030204" pitchFamily="34" charset="0"/>
              </a:rPr>
              <a:t> </a:t>
            </a:r>
            <a:r>
              <a:rPr lang="en-US" err="1">
                <a:ea typeface="Calibri" panose="020F0502020204030204" pitchFamily="34" charset="0"/>
              </a:rPr>
              <a:t>bán</a:t>
            </a:r>
            <a:r>
              <a:rPr lang="en-US">
                <a:ea typeface="Calibri" panose="020F0502020204030204" pitchFamily="34" charset="0"/>
              </a:rPr>
              <a:t> </a:t>
            </a:r>
            <a:r>
              <a:rPr lang="en-US" err="1">
                <a:ea typeface="Calibri" panose="020F0502020204030204" pitchFamily="34" charset="0"/>
              </a:rPr>
              <a:t>hàng</a:t>
            </a:r>
            <a:r>
              <a:rPr lang="en-US">
                <a:ea typeface="Calibri" panose="020F0502020204030204" pitchFamily="34" charset="0"/>
              </a:rPr>
              <a:t> </a:t>
            </a:r>
            <a:r>
              <a:rPr lang="en-US" err="1">
                <a:ea typeface="Calibri" panose="020F0502020204030204" pitchFamily="34" charset="0"/>
              </a:rPr>
              <a:t>của</a:t>
            </a:r>
            <a:r>
              <a:rPr lang="en-US">
                <a:ea typeface="Calibri" panose="020F0502020204030204" pitchFamily="34" charset="0"/>
              </a:rPr>
              <a:t> </a:t>
            </a:r>
            <a:r>
              <a:rPr lang="en-US" err="1">
                <a:ea typeface="Calibri" panose="020F0502020204030204" pitchFamily="34" charset="0"/>
              </a:rPr>
              <a:t>một</a:t>
            </a:r>
            <a:r>
              <a:rPr lang="en-US">
                <a:ea typeface="Calibri" panose="020F0502020204030204" pitchFamily="34" charset="0"/>
              </a:rPr>
              <a:t> </a:t>
            </a:r>
            <a:r>
              <a:rPr lang="en-US" err="1">
                <a:ea typeface="Calibri" panose="020F0502020204030204" pitchFamily="34" charset="0"/>
              </a:rPr>
              <a:t>doanh</a:t>
            </a:r>
            <a:r>
              <a:rPr lang="en-US">
                <a:ea typeface="Calibri" panose="020F0502020204030204" pitchFamily="34" charset="0"/>
              </a:rPr>
              <a:t> </a:t>
            </a:r>
            <a:r>
              <a:rPr lang="en-US" err="1">
                <a:ea typeface="Calibri" panose="020F0502020204030204" pitchFamily="34" charset="0"/>
              </a:rPr>
              <a:t>nghiệp</a:t>
            </a:r>
            <a:r>
              <a:rPr lang="en-US">
                <a:ea typeface="Calibri" panose="020F0502020204030204" pitchFamily="34" charset="0"/>
              </a:rPr>
              <a:t>. </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a:p>
            <a:pPr lvl="1"/>
            <a:endParaRPr lang="en-US" sz="3200" b="1"/>
          </a:p>
        </p:txBody>
      </p:sp>
      <p:sp>
        <p:nvSpPr>
          <p:cNvPr id="3" name="Title 2"/>
          <p:cNvSpPr>
            <a:spLocks noGrp="1"/>
          </p:cNvSpPr>
          <p:nvPr>
            <p:ph type="title" idx="4294967295"/>
          </p:nvPr>
        </p:nvSpPr>
        <p:spPr/>
        <p:txBody>
          <a:bodyPr/>
          <a:lstStyle/>
          <a:p>
            <a:r>
              <a:rPr lang="en-US"/>
              <a:t>2. </a:t>
            </a:r>
            <a:r>
              <a:rPr lang="en-US" err="1"/>
              <a:t>Phân</a:t>
            </a:r>
            <a:r>
              <a:rPr lang="en-US"/>
              <a:t> </a:t>
            </a:r>
            <a:r>
              <a:rPr lang="en-US" err="1"/>
              <a:t>tích</a:t>
            </a:r>
            <a:r>
              <a:rPr lang="en-US"/>
              <a:t> chi </a:t>
            </a:r>
            <a:r>
              <a:rPr lang="en-US" err="1"/>
              <a:t>phí</a:t>
            </a:r>
            <a:endParaRPr lang="en-US"/>
          </a:p>
        </p:txBody>
      </p:sp>
      <p:sp>
        <p:nvSpPr>
          <p:cNvPr id="4" name="Slide Number Placeholder 3"/>
          <p:cNvSpPr>
            <a:spLocks noGrp="1"/>
          </p:cNvSpPr>
          <p:nvPr>
            <p:ph type="sldNum" sz="quarter" idx="12"/>
          </p:nvPr>
        </p:nvSpPr>
        <p:spPr/>
        <p:txBody>
          <a:bodyPr/>
          <a:lstStyle/>
          <a:p>
            <a:fld id="{6E9BC5F3-20C3-46D3-932D-BAE27B3FCC69}" type="slidenum">
              <a:rPr lang="en-US" smtClean="0"/>
              <a:pPr/>
              <a:t>11</a:t>
            </a:fld>
            <a:endParaRPr lang="en-US"/>
          </a:p>
        </p:txBody>
      </p:sp>
    </p:spTree>
    <p:extLst>
      <p:ext uri="{BB962C8B-B14F-4D97-AF65-F5344CB8AC3E}">
        <p14:creationId xmlns:p14="http://schemas.microsoft.com/office/powerpoint/2010/main" val="2304144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0821" y="1112363"/>
            <a:ext cx="11929374" cy="5276080"/>
          </a:xfrm>
        </p:spPr>
        <p:txBody>
          <a:bodyPr>
            <a:normAutofit/>
          </a:bodyPr>
          <a:lstStyle/>
          <a:p>
            <a:pPr marL="0" indent="0" algn="just">
              <a:lnSpc>
                <a:spcPct val="107000"/>
              </a:lnSpc>
              <a:spcAft>
                <a:spcPts val="800"/>
              </a:spcAft>
              <a:buNone/>
            </a:pPr>
            <a:r>
              <a:rPr lang="en-US" b="1">
                <a:effectLst/>
                <a:latin typeface="Times New Roman" panose="02020603050405020304" pitchFamily="18" charset="0"/>
                <a:ea typeface="Calibri" panose="020F0502020204030204" pitchFamily="34" charset="0"/>
                <a:cs typeface="Times New Roman" panose="02020603050405020304" pitchFamily="18" charset="0"/>
              </a:rPr>
              <a:t>Vai </a:t>
            </a:r>
            <a:r>
              <a:rPr lang="en-US" b="1" err="1">
                <a:effectLst/>
                <a:latin typeface="Times New Roman" panose="02020603050405020304" pitchFamily="18" charset="0"/>
                <a:ea typeface="Calibri" panose="020F0502020204030204" pitchFamily="34" charset="0"/>
                <a:cs typeface="Times New Roman" panose="02020603050405020304" pitchFamily="18" charset="0"/>
              </a:rPr>
              <a:t>trò</a:t>
            </a:r>
            <a:r>
              <a:rPr lang="en-US" b="1">
                <a:effectLst/>
                <a:latin typeface="Times New Roman" panose="02020603050405020304" pitchFamily="18" charset="0"/>
                <a:ea typeface="Calibri" panose="020F0502020204030204" pitchFamily="34" charset="0"/>
                <a:cs typeface="Times New Roman" panose="02020603050405020304" pitchFamily="18" charset="0"/>
              </a:rPr>
              <a:t> </a:t>
            </a:r>
            <a:r>
              <a:rPr lang="en-US" b="1"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b="1">
                <a:effectLst/>
                <a:latin typeface="Times New Roman" panose="02020603050405020304" pitchFamily="18" charset="0"/>
                <a:ea typeface="Calibri" panose="020F0502020204030204" pitchFamily="34" charset="0"/>
                <a:cs typeface="Times New Roman" panose="02020603050405020304" pitchFamily="18" charset="0"/>
              </a:rPr>
              <a:t> </a:t>
            </a:r>
            <a:r>
              <a:rPr lang="en-US" b="1" err="1">
                <a:effectLst/>
                <a:latin typeface="Times New Roman" panose="02020603050405020304" pitchFamily="18" charset="0"/>
                <a:ea typeface="Calibri" panose="020F0502020204030204" pitchFamily="34" charset="0"/>
                <a:cs typeface="Times New Roman" panose="02020603050405020304" pitchFamily="18" charset="0"/>
              </a:rPr>
              <a:t>quản</a:t>
            </a:r>
            <a:r>
              <a:rPr lang="en-US" b="1">
                <a:effectLst/>
                <a:latin typeface="Times New Roman" panose="02020603050405020304" pitchFamily="18" charset="0"/>
                <a:ea typeface="Calibri" panose="020F0502020204030204" pitchFamily="34" charset="0"/>
                <a:cs typeface="Times New Roman" panose="02020603050405020304" pitchFamily="18" charset="0"/>
              </a:rPr>
              <a:t> </a:t>
            </a:r>
            <a:r>
              <a:rPr lang="en-US" b="1" err="1">
                <a:effectLst/>
                <a:latin typeface="Times New Roman" panose="02020603050405020304" pitchFamily="18" charset="0"/>
                <a:ea typeface="Calibri" panose="020F0502020204030204" pitchFamily="34" charset="0"/>
                <a:cs typeface="Times New Roman" panose="02020603050405020304" pitchFamily="18" charset="0"/>
              </a:rPr>
              <a:t>lý</a:t>
            </a:r>
            <a:r>
              <a:rPr lang="en-US" b="1">
                <a:effectLst/>
                <a:latin typeface="Times New Roman" panose="02020603050405020304" pitchFamily="18" charset="0"/>
                <a:ea typeface="Calibri" panose="020F0502020204030204" pitchFamily="34" charset="0"/>
                <a:cs typeface="Times New Roman" panose="02020603050405020304" pitchFamily="18" charset="0"/>
              </a:rPr>
              <a:t> </a:t>
            </a:r>
            <a:r>
              <a:rPr lang="en-US" b="1" err="1">
                <a:effectLst/>
                <a:latin typeface="Times New Roman" panose="02020603050405020304" pitchFamily="18" charset="0"/>
                <a:ea typeface="Calibri" panose="020F0502020204030204" pitchFamily="34" charset="0"/>
                <a:cs typeface="Times New Roman" panose="02020603050405020304" pitchFamily="18" charset="0"/>
              </a:rPr>
              <a:t>dự</a:t>
            </a:r>
            <a:r>
              <a:rPr lang="en-US" b="1">
                <a:effectLst/>
                <a:latin typeface="Times New Roman" panose="02020603050405020304" pitchFamily="18" charset="0"/>
                <a:ea typeface="Calibri" panose="020F0502020204030204" pitchFamily="34" charset="0"/>
                <a:cs typeface="Times New Roman" panose="02020603050405020304" pitchFamily="18" charset="0"/>
              </a:rPr>
              <a:t> </a:t>
            </a:r>
            <a:r>
              <a:rPr lang="en-US" b="1" err="1">
                <a:effectLst/>
                <a:latin typeface="Times New Roman" panose="02020603050405020304" pitchFamily="18" charset="0"/>
                <a:ea typeface="Calibri" panose="020F0502020204030204" pitchFamily="34" charset="0"/>
                <a:cs typeface="Times New Roman" panose="02020603050405020304" pitchFamily="18" charset="0"/>
              </a:rPr>
              <a:t>án</a:t>
            </a:r>
            <a:r>
              <a:rPr lang="en-US" b="1">
                <a:effectLst/>
                <a:latin typeface="Times New Roman" panose="02020603050405020304" pitchFamily="18" charset="0"/>
                <a:ea typeface="Calibri" panose="020F0502020204030204" pitchFamily="34" charset="0"/>
                <a:cs typeface="Times New Roman" panose="02020603050405020304" pitchFamily="18" charset="0"/>
              </a:rPr>
              <a:t>:</a:t>
            </a:r>
          </a:p>
          <a:p>
            <a:pPr algn="just">
              <a:lnSpc>
                <a:spcPct val="107000"/>
              </a:lnSpc>
              <a:spcAft>
                <a:spcPts val="800"/>
              </a:spcAft>
            </a:pPr>
            <a:r>
              <a:rPr lang="en-US" err="1">
                <a:effectLst/>
                <a:latin typeface="Times New Roman" panose="02020603050405020304" pitchFamily="18" charset="0"/>
                <a:ea typeface="Calibri" panose="020F0502020204030204" pitchFamily="34" charset="0"/>
                <a:cs typeface="Times New Roman" panose="02020603050405020304" pitchFamily="18" charset="0"/>
              </a:rPr>
              <a:t>Quản</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lý</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dự</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án</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giúp</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tổ</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chức</a:t>
            </a:r>
            <a:r>
              <a:rPr lang="en-US">
                <a:effectLst/>
                <a:latin typeface="Times New Roman" panose="02020603050405020304" pitchFamily="18" charset="0"/>
                <a:ea typeface="Calibri" panose="020F0502020204030204" pitchFamily="34" charset="0"/>
                <a:cs typeface="Times New Roman" panose="02020603050405020304" pitchFamily="18" charset="0"/>
              </a:rPr>
              <a:t> / </a:t>
            </a:r>
            <a:r>
              <a:rPr lang="en-US" err="1">
                <a:effectLst/>
                <a:latin typeface="Times New Roman" panose="02020603050405020304" pitchFamily="18" charset="0"/>
                <a:ea typeface="Calibri" panose="020F0502020204030204" pitchFamily="34" charset="0"/>
                <a:cs typeface="Times New Roman" panose="02020603050405020304" pitchFamily="18" charset="0"/>
              </a:rPr>
              <a:t>doanh</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nghiệp</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có</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cơ</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sở</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phương</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pháp</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luận</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chặt</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chẽ</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triển</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khai</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công</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việc</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nhằm</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đạt</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mục</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tiêu</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tốt</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nhất</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về</a:t>
            </a:r>
            <a:r>
              <a:rPr lang="en-US">
                <a:effectLst/>
                <a:latin typeface="Times New Roman" panose="02020603050405020304" pitchFamily="18" charset="0"/>
                <a:ea typeface="Calibri" panose="020F0502020204030204" pitchFamily="34" charset="0"/>
                <a:cs typeface="Times New Roman" panose="02020603050405020304" pitchFamily="18" charset="0"/>
              </a:rPr>
              <a:t>: chi </a:t>
            </a:r>
            <a:r>
              <a:rPr lang="en-US" err="1">
                <a:effectLst/>
                <a:latin typeface="Times New Roman" panose="02020603050405020304" pitchFamily="18" charset="0"/>
                <a:ea typeface="Calibri" panose="020F0502020204030204" pitchFamily="34" charset="0"/>
                <a:cs typeface="Times New Roman" panose="02020603050405020304" pitchFamily="18" charset="0"/>
              </a:rPr>
              <a:t>phí</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thời</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gian</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và</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chất</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lượng</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sản</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phẩm</a:t>
            </a:r>
            <a:r>
              <a:rPr lang="en-US">
                <a:effectLst/>
                <a:latin typeface="Times New Roman" panose="02020603050405020304" pitchFamily="18" charset="0"/>
                <a:ea typeface="Calibri" panose="020F0502020204030204" pitchFamily="34" charset="0"/>
                <a:cs typeface="Times New Roman" panose="02020603050405020304" pitchFamily="18" charset="0"/>
              </a:rPr>
              <a:t> PM </a:t>
            </a:r>
            <a:r>
              <a:rPr lang="en-US" err="1">
                <a:effectLst/>
                <a:latin typeface="Times New Roman" panose="02020603050405020304" pitchFamily="18" charset="0"/>
                <a:ea typeface="Calibri" panose="020F0502020204030204" pitchFamily="34" charset="0"/>
                <a:cs typeface="Times New Roman" panose="02020603050405020304" pitchFamily="18" charset="0"/>
              </a:rPr>
              <a:t>cho</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bên</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có</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liên</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quan</a:t>
            </a:r>
            <a:r>
              <a:rPr lang="en-US">
                <a:effectLst/>
                <a:latin typeface="Times New Roman" panose="02020603050405020304" pitchFamily="18" charset="0"/>
                <a:ea typeface="Calibri" panose="020F0502020204030204" pitchFamily="34" charset="0"/>
                <a:cs typeface="Times New Roman" panose="02020603050405020304" pitchFamily="18" charset="0"/>
              </a:rPr>
              <a:t>.</a:t>
            </a:r>
          </a:p>
          <a:p>
            <a:pPr algn="just">
              <a:lnSpc>
                <a:spcPct val="107000"/>
              </a:lnSpc>
              <a:spcAft>
                <a:spcPts val="800"/>
              </a:spcAft>
            </a:pPr>
            <a:r>
              <a:rPr lang="en-US"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quản</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lý</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dự</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án</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theo</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phương</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pháp</a:t>
            </a:r>
            <a:r>
              <a:rPr lang="en-US">
                <a:effectLst/>
                <a:latin typeface="Times New Roman" panose="02020603050405020304" pitchFamily="18" charset="0"/>
                <a:ea typeface="Calibri" panose="020F0502020204030204" pitchFamily="34" charset="0"/>
                <a:cs typeface="Times New Roman" panose="02020603050405020304" pitchFamily="18" charset="0"/>
              </a:rPr>
              <a:t> khoa </a:t>
            </a:r>
            <a:r>
              <a:rPr lang="en-US" err="1">
                <a:effectLst/>
                <a:latin typeface="Times New Roman" panose="02020603050405020304" pitchFamily="18" charset="0"/>
                <a:ea typeface="Calibri" panose="020F0502020204030204" pitchFamily="34" charset="0"/>
                <a:cs typeface="Times New Roman" panose="02020603050405020304" pitchFamily="18" charset="0"/>
              </a:rPr>
              <a:t>học</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cùng</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kế</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hoạch</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a typeface="Calibri" panose="020F0502020204030204" pitchFamily="34" charset="0"/>
              </a:rPr>
              <a:t>đầy</a:t>
            </a:r>
            <a:r>
              <a:rPr lang="en-US">
                <a:ea typeface="Calibri" panose="020F0502020204030204" pitchFamily="34" charset="0"/>
              </a:rPr>
              <a:t> </a:t>
            </a:r>
            <a:r>
              <a:rPr lang="en-US" err="1">
                <a:ea typeface="Calibri" panose="020F0502020204030204" pitchFamily="34" charset="0"/>
              </a:rPr>
              <a:t>đủ</a:t>
            </a:r>
            <a:r>
              <a:rPr lang="en-US">
                <a:ea typeface="Calibri" panose="020F0502020204030204" pitchFamily="34"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giúp</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tổ</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chức</a:t>
            </a:r>
            <a:r>
              <a:rPr lang="en-US">
                <a:effectLst/>
                <a:latin typeface="Times New Roman" panose="02020603050405020304" pitchFamily="18" charset="0"/>
                <a:ea typeface="Calibri" panose="020F0502020204030204" pitchFamily="34" charset="0"/>
                <a:cs typeface="Times New Roman" panose="02020603050405020304" pitchFamily="18" charset="0"/>
              </a:rPr>
              <a:t> / </a:t>
            </a:r>
            <a:r>
              <a:rPr lang="en-US" err="1">
                <a:effectLst/>
                <a:latin typeface="Times New Roman" panose="02020603050405020304" pitchFamily="18" charset="0"/>
                <a:ea typeface="Calibri" panose="020F0502020204030204" pitchFamily="34" charset="0"/>
                <a:cs typeface="Times New Roman" panose="02020603050405020304" pitchFamily="18" charset="0"/>
              </a:rPr>
              <a:t>doanh</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nghiệp</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tối</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ưu</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hóa</a:t>
            </a:r>
            <a:r>
              <a:rPr lang="en-US">
                <a:effectLst/>
                <a:latin typeface="Times New Roman" panose="02020603050405020304" pitchFamily="18" charset="0"/>
                <a:ea typeface="Calibri" panose="020F0502020204030204" pitchFamily="34" charset="0"/>
                <a:cs typeface="Times New Roman" panose="02020603050405020304" pitchFamily="18" charset="0"/>
              </a:rPr>
              <a:t> chi </a:t>
            </a:r>
            <a:r>
              <a:rPr lang="en-US" err="1">
                <a:effectLst/>
                <a:latin typeface="Times New Roman" panose="02020603050405020304" pitchFamily="18" charset="0"/>
                <a:ea typeface="Calibri" panose="020F0502020204030204" pitchFamily="34" charset="0"/>
                <a:cs typeface="Times New Roman" panose="02020603050405020304" pitchFamily="18" charset="0"/>
              </a:rPr>
              <a:t>phí</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đầu</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tư</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bảo</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đảm</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chất</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lượng</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sản</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phẩm</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theo</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a typeface="Calibri" panose="020F0502020204030204" pitchFamily="34" charset="0"/>
              </a:rPr>
              <a:t>đúng</a:t>
            </a:r>
            <a:r>
              <a:rPr lang="en-US">
                <a:ea typeface="Calibri" panose="020F0502020204030204" pitchFamily="34"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tiến</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độ</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thời</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gian</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và</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vai</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trò</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quan</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trọng</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lãnh</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đạo</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quyết</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a typeface="Calibri" panose="020F0502020204030204" pitchFamily="34" charset="0"/>
              </a:rPr>
              <a:t>định</a:t>
            </a:r>
            <a:r>
              <a:rPr lang="en-US">
                <a:ea typeface="Calibri" panose="020F0502020204030204" pitchFamily="34"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sự</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thành</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công</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dự</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án</a:t>
            </a:r>
            <a:r>
              <a:rPr lang="en-US">
                <a:effectLst/>
                <a:latin typeface="Times New Roman" panose="02020603050405020304" pitchFamily="18" charset="0"/>
                <a:ea typeface="Calibri" panose="020F0502020204030204" pitchFamily="34" charset="0"/>
                <a:cs typeface="Times New Roman" panose="02020603050405020304" pitchFamily="18" charset="0"/>
              </a:rPr>
              <a:t>. </a:t>
            </a:r>
            <a:endParaRPr lang="en-US">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Title 2"/>
          <p:cNvSpPr>
            <a:spLocks noGrp="1"/>
          </p:cNvSpPr>
          <p:nvPr>
            <p:ph type="title" idx="4294967295"/>
          </p:nvPr>
        </p:nvSpPr>
        <p:spPr/>
        <p:txBody>
          <a:bodyPr/>
          <a:lstStyle/>
          <a:p>
            <a:r>
              <a:rPr lang="en-US"/>
              <a:t>3. Vai </a:t>
            </a:r>
            <a:r>
              <a:rPr lang="en-US" err="1"/>
              <a:t>trò</a:t>
            </a:r>
            <a:r>
              <a:rPr lang="en-US"/>
              <a:t>, </a:t>
            </a:r>
            <a:r>
              <a:rPr lang="en-US" err="1"/>
              <a:t>trách</a:t>
            </a:r>
            <a:r>
              <a:rPr lang="en-US"/>
              <a:t> </a:t>
            </a:r>
            <a:r>
              <a:rPr lang="en-US" err="1"/>
              <a:t>nhiệm</a:t>
            </a:r>
            <a:r>
              <a:rPr lang="en-US"/>
              <a:t> </a:t>
            </a:r>
            <a:r>
              <a:rPr lang="en-US" err="1"/>
              <a:t>và</a:t>
            </a:r>
            <a:r>
              <a:rPr lang="en-US"/>
              <a:t> </a:t>
            </a:r>
            <a:r>
              <a:rPr lang="en-US" err="1"/>
              <a:t>giải</a:t>
            </a:r>
            <a:r>
              <a:rPr lang="en-US"/>
              <a:t> </a:t>
            </a:r>
            <a:r>
              <a:rPr lang="en-US" err="1"/>
              <a:t>trình</a:t>
            </a:r>
            <a:endParaRPr lang="en-US"/>
          </a:p>
        </p:txBody>
      </p:sp>
      <p:sp>
        <p:nvSpPr>
          <p:cNvPr id="4" name="Slide Number Placeholder 3"/>
          <p:cNvSpPr>
            <a:spLocks noGrp="1"/>
          </p:cNvSpPr>
          <p:nvPr>
            <p:ph type="sldNum" sz="quarter" idx="12"/>
          </p:nvPr>
        </p:nvSpPr>
        <p:spPr/>
        <p:txBody>
          <a:bodyPr/>
          <a:lstStyle/>
          <a:p>
            <a:fld id="{6E9BC5F3-20C3-46D3-932D-BAE27B3FCC69}" type="slidenum">
              <a:rPr lang="en-US" smtClean="0"/>
              <a:pPr/>
              <a:t>12</a:t>
            </a:fld>
            <a:endParaRPr lang="en-US"/>
          </a:p>
        </p:txBody>
      </p:sp>
    </p:spTree>
    <p:extLst>
      <p:ext uri="{BB962C8B-B14F-4D97-AF65-F5344CB8AC3E}">
        <p14:creationId xmlns:p14="http://schemas.microsoft.com/office/powerpoint/2010/main" val="36973549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0821" y="1112363"/>
            <a:ext cx="11929374" cy="5276080"/>
          </a:xfrm>
        </p:spPr>
        <p:txBody>
          <a:bodyPr>
            <a:normAutofit/>
          </a:bodyPr>
          <a:lstStyle/>
          <a:p>
            <a:pPr marL="0" indent="0" algn="just">
              <a:buNone/>
            </a:pPr>
            <a:r>
              <a:rPr lang="en-US" b="1" err="1"/>
              <a:t>Trách</a:t>
            </a:r>
            <a:r>
              <a:rPr lang="en-US" b="1"/>
              <a:t> </a:t>
            </a:r>
            <a:r>
              <a:rPr lang="en-US" b="1" err="1"/>
              <a:t>nhiệm</a:t>
            </a:r>
            <a:r>
              <a:rPr lang="en-US" b="1"/>
              <a:t> </a:t>
            </a:r>
            <a:r>
              <a:rPr lang="en-US" b="1" err="1"/>
              <a:t>và</a:t>
            </a:r>
            <a:r>
              <a:rPr lang="en-US" b="1"/>
              <a:t> </a:t>
            </a:r>
            <a:r>
              <a:rPr lang="en-US" b="1" err="1"/>
              <a:t>giải</a:t>
            </a:r>
            <a:r>
              <a:rPr lang="en-US" b="1"/>
              <a:t> </a:t>
            </a:r>
            <a:r>
              <a:rPr lang="en-US" b="1" err="1"/>
              <a:t>trình</a:t>
            </a:r>
            <a:r>
              <a:rPr lang="en-US" b="1"/>
              <a:t>:</a:t>
            </a:r>
          </a:p>
          <a:p>
            <a:pPr algn="just"/>
            <a:r>
              <a:rPr lang="en-US" b="0" i="0" err="1">
                <a:effectLst/>
              </a:rPr>
              <a:t>Người</a:t>
            </a:r>
            <a:r>
              <a:rPr lang="en-US" b="0" i="0">
                <a:effectLst/>
              </a:rPr>
              <a:t> </a:t>
            </a:r>
            <a:r>
              <a:rPr lang="en-US" b="0" i="0" err="1">
                <a:effectLst/>
              </a:rPr>
              <a:t>quản</a:t>
            </a:r>
            <a:r>
              <a:rPr lang="en-US" b="0" i="0">
                <a:effectLst/>
              </a:rPr>
              <a:t> </a:t>
            </a:r>
            <a:r>
              <a:rPr lang="en-US" b="0" i="0" err="1">
                <a:effectLst/>
              </a:rPr>
              <a:t>lý</a:t>
            </a:r>
            <a:r>
              <a:rPr lang="en-US" b="0" i="0">
                <a:effectLst/>
              </a:rPr>
              <a:t> </a:t>
            </a:r>
            <a:r>
              <a:rPr lang="en-US" b="0" i="0" err="1">
                <a:effectLst/>
              </a:rPr>
              <a:t>dự</a:t>
            </a:r>
            <a:r>
              <a:rPr lang="en-US" b="0" i="0">
                <a:effectLst/>
              </a:rPr>
              <a:t> </a:t>
            </a:r>
            <a:r>
              <a:rPr lang="en-US" b="0" i="0" err="1">
                <a:effectLst/>
              </a:rPr>
              <a:t>án</a:t>
            </a:r>
            <a:r>
              <a:rPr lang="en-US" b="0" i="0">
                <a:effectLst/>
              </a:rPr>
              <a:t> </a:t>
            </a:r>
            <a:r>
              <a:rPr lang="en-US" b="0" i="0" err="1">
                <a:effectLst/>
              </a:rPr>
              <a:t>đóng</a:t>
            </a:r>
            <a:r>
              <a:rPr lang="en-US" b="0" i="0">
                <a:effectLst/>
              </a:rPr>
              <a:t> </a:t>
            </a:r>
            <a:r>
              <a:rPr lang="en-US" b="0" i="0" err="1">
                <a:effectLst/>
              </a:rPr>
              <a:t>vai</a:t>
            </a:r>
            <a:r>
              <a:rPr lang="en-US" b="0" i="0">
                <a:effectLst/>
              </a:rPr>
              <a:t> </a:t>
            </a:r>
            <a:r>
              <a:rPr lang="en-US" b="0" i="0" err="1">
                <a:effectLst/>
              </a:rPr>
              <a:t>trò</a:t>
            </a:r>
            <a:r>
              <a:rPr lang="en-US" b="0" i="0">
                <a:effectLst/>
              </a:rPr>
              <a:t> </a:t>
            </a:r>
            <a:r>
              <a:rPr lang="en-US" b="0" i="0" err="1">
                <a:effectLst/>
              </a:rPr>
              <a:t>quyết</a:t>
            </a:r>
            <a:r>
              <a:rPr lang="en-US" b="0" i="0">
                <a:effectLst/>
              </a:rPr>
              <a:t> </a:t>
            </a:r>
            <a:r>
              <a:rPr lang="en-US" b="0" i="0" err="1">
                <a:effectLst/>
              </a:rPr>
              <a:t>định</a:t>
            </a:r>
            <a:r>
              <a:rPr lang="en-US" b="0" i="0">
                <a:effectLst/>
              </a:rPr>
              <a:t> </a:t>
            </a:r>
            <a:r>
              <a:rPr lang="en-US" b="0" i="0" err="1">
                <a:effectLst/>
              </a:rPr>
              <a:t>đối</a:t>
            </a:r>
            <a:r>
              <a:rPr lang="en-US" b="0" i="0">
                <a:effectLst/>
              </a:rPr>
              <a:t> </a:t>
            </a:r>
            <a:r>
              <a:rPr lang="en-US" b="0" i="0" err="1">
                <a:effectLst/>
              </a:rPr>
              <a:t>với</a:t>
            </a:r>
            <a:r>
              <a:rPr lang="en-US" b="0" i="0">
                <a:effectLst/>
              </a:rPr>
              <a:t> </a:t>
            </a:r>
            <a:r>
              <a:rPr lang="en-US" b="0" i="0" err="1">
                <a:effectLst/>
              </a:rPr>
              <a:t>sự</a:t>
            </a:r>
            <a:r>
              <a:rPr lang="en-US" b="0" i="0">
                <a:effectLst/>
              </a:rPr>
              <a:t> </a:t>
            </a:r>
            <a:r>
              <a:rPr lang="en-US" b="0" i="0" err="1">
                <a:effectLst/>
              </a:rPr>
              <a:t>thành</a:t>
            </a:r>
            <a:r>
              <a:rPr lang="en-US" b="0" i="0">
                <a:effectLst/>
              </a:rPr>
              <a:t> </a:t>
            </a:r>
            <a:r>
              <a:rPr lang="en-US" b="0" i="0" err="1">
                <a:effectLst/>
              </a:rPr>
              <a:t>bại</a:t>
            </a:r>
            <a:r>
              <a:rPr lang="en-US" b="0" i="0">
                <a:effectLst/>
              </a:rPr>
              <a:t> </a:t>
            </a:r>
            <a:r>
              <a:rPr lang="en-US" b="0" i="0" err="1">
                <a:effectLst/>
              </a:rPr>
              <a:t>của</a:t>
            </a:r>
            <a:r>
              <a:rPr lang="en-US" b="0" i="0">
                <a:effectLst/>
              </a:rPr>
              <a:t> </a:t>
            </a:r>
            <a:r>
              <a:rPr lang="en-US" b="0" i="0" err="1">
                <a:effectLst/>
              </a:rPr>
              <a:t>dự</a:t>
            </a:r>
            <a:r>
              <a:rPr lang="en-US" b="0" i="0">
                <a:effectLst/>
              </a:rPr>
              <a:t> </a:t>
            </a:r>
            <a:r>
              <a:rPr lang="en-US" b="0" i="0" err="1">
                <a:effectLst/>
              </a:rPr>
              <a:t>án</a:t>
            </a:r>
            <a:r>
              <a:rPr lang="en-US" b="0" i="0">
                <a:effectLst/>
              </a:rPr>
              <a:t> </a:t>
            </a:r>
            <a:r>
              <a:rPr lang="en-US" b="0" i="0" err="1">
                <a:effectLst/>
              </a:rPr>
              <a:t>bởi</a:t>
            </a:r>
            <a:r>
              <a:rPr lang="en-US" b="0" i="0">
                <a:effectLst/>
              </a:rPr>
              <a:t> </a:t>
            </a:r>
            <a:r>
              <a:rPr lang="en-US" b="0" i="0" err="1">
                <a:effectLst/>
              </a:rPr>
              <a:t>vì</a:t>
            </a:r>
            <a:r>
              <a:rPr lang="en-US" b="0" i="0">
                <a:effectLst/>
              </a:rPr>
              <a:t> </a:t>
            </a:r>
            <a:r>
              <a:rPr lang="en-US" b="0" i="0" err="1">
                <a:effectLst/>
              </a:rPr>
              <a:t>nó</a:t>
            </a:r>
            <a:r>
              <a:rPr lang="en-US" b="0" i="0">
                <a:effectLst/>
              </a:rPr>
              <a:t> </a:t>
            </a:r>
            <a:r>
              <a:rPr lang="en-US" b="0" i="0" err="1">
                <a:effectLst/>
              </a:rPr>
              <a:t>đảm</a:t>
            </a:r>
            <a:r>
              <a:rPr lang="en-US" b="0" i="0">
                <a:effectLst/>
              </a:rPr>
              <a:t> </a:t>
            </a:r>
            <a:r>
              <a:rPr lang="en-US" b="0" i="0" err="1">
                <a:effectLst/>
              </a:rPr>
              <a:t>bảo</a:t>
            </a:r>
            <a:r>
              <a:rPr lang="en-US" b="0" i="0">
                <a:effectLst/>
              </a:rPr>
              <a:t> </a:t>
            </a:r>
            <a:r>
              <a:rPr lang="en-US" b="0" i="0" err="1">
                <a:effectLst/>
              </a:rPr>
              <a:t>trách</a:t>
            </a:r>
            <a:r>
              <a:rPr lang="en-US" b="0" i="0">
                <a:effectLst/>
              </a:rPr>
              <a:t> </a:t>
            </a:r>
            <a:r>
              <a:rPr lang="en-US" b="0" i="0" err="1">
                <a:effectLst/>
              </a:rPr>
              <a:t>nhiệm</a:t>
            </a:r>
            <a:r>
              <a:rPr lang="en-US" b="0" i="0">
                <a:effectLst/>
              </a:rPr>
              <a:t> </a:t>
            </a:r>
            <a:r>
              <a:rPr lang="en-US" b="0" i="0" err="1">
                <a:effectLst/>
              </a:rPr>
              <a:t>cho</a:t>
            </a:r>
            <a:r>
              <a:rPr lang="en-US" b="0" i="0">
                <a:effectLst/>
              </a:rPr>
              <a:t> </a:t>
            </a:r>
            <a:r>
              <a:rPr lang="en-US" b="0" i="0" err="1">
                <a:effectLst/>
              </a:rPr>
              <a:t>sự</a:t>
            </a:r>
            <a:r>
              <a:rPr lang="en-US" b="0" i="0">
                <a:effectLst/>
              </a:rPr>
              <a:t> </a:t>
            </a:r>
            <a:r>
              <a:rPr lang="en-US" b="0" i="0" err="1">
                <a:effectLst/>
              </a:rPr>
              <a:t>thực</a:t>
            </a:r>
            <a:r>
              <a:rPr lang="en-US" b="0" i="0">
                <a:effectLst/>
              </a:rPr>
              <a:t> </a:t>
            </a:r>
            <a:r>
              <a:rPr lang="en-US" b="0" i="0" err="1">
                <a:effectLst/>
              </a:rPr>
              <a:t>hiện</a:t>
            </a:r>
            <a:r>
              <a:rPr lang="en-US" b="0" i="0">
                <a:effectLst/>
              </a:rPr>
              <a:t> </a:t>
            </a:r>
            <a:r>
              <a:rPr lang="en-US" b="0" i="0" err="1">
                <a:effectLst/>
              </a:rPr>
              <a:t>các</a:t>
            </a:r>
            <a:r>
              <a:rPr lang="en-US" b="0" i="0">
                <a:effectLst/>
              </a:rPr>
              <a:t> </a:t>
            </a:r>
            <a:r>
              <a:rPr lang="en-US" b="0" i="0" err="1">
                <a:effectLst/>
              </a:rPr>
              <a:t>mục</a:t>
            </a:r>
            <a:r>
              <a:rPr lang="en-US" b="0" i="0">
                <a:effectLst/>
              </a:rPr>
              <a:t> </a:t>
            </a:r>
            <a:r>
              <a:rPr lang="en-US" b="0" i="0" err="1">
                <a:effectLst/>
              </a:rPr>
              <a:t>tiêu</a:t>
            </a:r>
            <a:r>
              <a:rPr lang="en-US" b="0" i="0">
                <a:effectLst/>
              </a:rPr>
              <a:t> </a:t>
            </a:r>
            <a:r>
              <a:rPr lang="en-US" b="0" i="0" err="1">
                <a:effectLst/>
              </a:rPr>
              <a:t>của</a:t>
            </a:r>
            <a:r>
              <a:rPr lang="en-US" b="0" i="0">
                <a:effectLst/>
              </a:rPr>
              <a:t> </a:t>
            </a:r>
            <a:r>
              <a:rPr lang="en-US" b="0" i="0" err="1">
                <a:effectLst/>
              </a:rPr>
              <a:t>dự</a:t>
            </a:r>
            <a:r>
              <a:rPr lang="en-US" b="0" i="0">
                <a:effectLst/>
              </a:rPr>
              <a:t> </a:t>
            </a:r>
            <a:r>
              <a:rPr lang="en-US" b="0" i="0" err="1">
                <a:effectLst/>
              </a:rPr>
              <a:t>án</a:t>
            </a:r>
            <a:r>
              <a:rPr lang="en-US" b="0" i="0">
                <a:effectLst/>
              </a:rPr>
              <a:t>, </a:t>
            </a:r>
            <a:r>
              <a:rPr lang="en-US" b="0" i="0" err="1">
                <a:effectLst/>
              </a:rPr>
              <a:t>đồng</a:t>
            </a:r>
            <a:r>
              <a:rPr lang="en-US" b="0" i="0">
                <a:effectLst/>
              </a:rPr>
              <a:t> </a:t>
            </a:r>
            <a:r>
              <a:rPr lang="en-US" b="0" i="0" err="1">
                <a:effectLst/>
              </a:rPr>
              <a:t>thời</a:t>
            </a:r>
            <a:r>
              <a:rPr lang="en-US" b="0" i="0">
                <a:effectLst/>
              </a:rPr>
              <a:t> </a:t>
            </a:r>
            <a:r>
              <a:rPr lang="en-US" b="0" i="0" err="1">
                <a:effectLst/>
              </a:rPr>
              <a:t>điều</a:t>
            </a:r>
            <a:r>
              <a:rPr lang="en-US" b="0" i="0">
                <a:effectLst/>
              </a:rPr>
              <a:t> </a:t>
            </a:r>
            <a:r>
              <a:rPr lang="en-US" b="0" i="0" err="1">
                <a:effectLst/>
              </a:rPr>
              <a:t>phối</a:t>
            </a:r>
            <a:r>
              <a:rPr lang="en-US" b="0" i="0">
                <a:effectLst/>
              </a:rPr>
              <a:t>, </a:t>
            </a:r>
            <a:r>
              <a:rPr lang="en-US" b="0" i="0" err="1">
                <a:effectLst/>
              </a:rPr>
              <a:t>phân</a:t>
            </a:r>
            <a:r>
              <a:rPr lang="en-US" b="0" i="0">
                <a:effectLst/>
              </a:rPr>
              <a:t> </a:t>
            </a:r>
            <a:r>
              <a:rPr lang="en-US" b="0" i="0" err="1">
                <a:effectLst/>
              </a:rPr>
              <a:t>bổ</a:t>
            </a:r>
            <a:r>
              <a:rPr lang="en-US" b="0" i="0">
                <a:effectLst/>
              </a:rPr>
              <a:t> </a:t>
            </a:r>
            <a:r>
              <a:rPr lang="en-US" b="0" i="0" err="1">
                <a:effectLst/>
              </a:rPr>
              <a:t>các</a:t>
            </a:r>
            <a:r>
              <a:rPr lang="en-US" b="0" i="0">
                <a:effectLst/>
              </a:rPr>
              <a:t> </a:t>
            </a:r>
            <a:r>
              <a:rPr lang="en-US" b="0" i="0" err="1">
                <a:effectLst/>
              </a:rPr>
              <a:t>nguồn</a:t>
            </a:r>
            <a:r>
              <a:rPr lang="en-US" b="0" i="0">
                <a:effectLst/>
              </a:rPr>
              <a:t> </a:t>
            </a:r>
            <a:r>
              <a:rPr lang="en-US" b="0" i="0" err="1">
                <a:effectLst/>
              </a:rPr>
              <a:t>lực</a:t>
            </a:r>
            <a:r>
              <a:rPr lang="en-US" b="0" i="0">
                <a:effectLst/>
              </a:rPr>
              <a:t> </a:t>
            </a:r>
            <a:r>
              <a:rPr lang="en-US" b="0" i="0" err="1">
                <a:effectLst/>
              </a:rPr>
              <a:t>của</a:t>
            </a:r>
            <a:r>
              <a:rPr lang="en-US" b="0" i="0">
                <a:effectLst/>
              </a:rPr>
              <a:t> </a:t>
            </a:r>
            <a:r>
              <a:rPr lang="en-US" b="0" i="0" err="1">
                <a:effectLst/>
              </a:rPr>
              <a:t>dự</a:t>
            </a:r>
            <a:r>
              <a:rPr lang="en-US" b="0" i="0">
                <a:effectLst/>
              </a:rPr>
              <a:t> </a:t>
            </a:r>
            <a:r>
              <a:rPr lang="en-US" b="0" i="0" err="1">
                <a:effectLst/>
              </a:rPr>
              <a:t>án</a:t>
            </a:r>
            <a:r>
              <a:rPr lang="en-US" b="0" i="0">
                <a:effectLst/>
              </a:rPr>
              <a:t> </a:t>
            </a:r>
            <a:r>
              <a:rPr lang="en-US" b="0" i="0" err="1">
                <a:effectLst/>
              </a:rPr>
              <a:t>với</a:t>
            </a:r>
            <a:r>
              <a:rPr lang="en-US" b="0" i="0">
                <a:effectLst/>
              </a:rPr>
              <a:t> </a:t>
            </a:r>
            <a:r>
              <a:rPr lang="en-US" b="0" i="0" err="1">
                <a:effectLst/>
              </a:rPr>
              <a:t>các</a:t>
            </a:r>
            <a:r>
              <a:rPr lang="en-US" b="0" i="0">
                <a:effectLst/>
              </a:rPr>
              <a:t> </a:t>
            </a:r>
            <a:r>
              <a:rPr lang="en-US" b="0" i="0" err="1">
                <a:effectLst/>
              </a:rPr>
              <a:t>bên</a:t>
            </a:r>
            <a:r>
              <a:rPr lang="en-US" b="0" i="0">
                <a:effectLst/>
              </a:rPr>
              <a:t> </a:t>
            </a:r>
            <a:r>
              <a:rPr lang="en-US" b="0" i="0" err="1">
                <a:effectLst/>
              </a:rPr>
              <a:t>có</a:t>
            </a:r>
            <a:r>
              <a:rPr lang="en-US" b="0" i="0">
                <a:effectLst/>
              </a:rPr>
              <a:t> </a:t>
            </a:r>
            <a:r>
              <a:rPr lang="en-US" b="0" i="0" err="1">
                <a:effectLst/>
              </a:rPr>
              <a:t>liên</a:t>
            </a:r>
            <a:r>
              <a:rPr lang="en-US" b="0" i="0">
                <a:effectLst/>
              </a:rPr>
              <a:t> </a:t>
            </a:r>
            <a:r>
              <a:rPr lang="en-US" b="0" i="0" err="1">
                <a:effectLst/>
              </a:rPr>
              <a:t>quan</a:t>
            </a:r>
            <a:r>
              <a:rPr lang="en-US" b="0" i="0">
                <a:effectLst/>
              </a:rPr>
              <a:t>.</a:t>
            </a:r>
          </a:p>
          <a:p>
            <a:pPr algn="just"/>
            <a:r>
              <a:rPr lang="en-US" err="1"/>
              <a:t>Một</a:t>
            </a:r>
            <a:r>
              <a:rPr lang="en-US"/>
              <a:t> </a:t>
            </a:r>
            <a:r>
              <a:rPr lang="en-US" err="1"/>
              <a:t>bản</a:t>
            </a:r>
            <a:r>
              <a:rPr lang="en-US"/>
              <a:t> </a:t>
            </a:r>
            <a:r>
              <a:rPr lang="en-US" err="1"/>
              <a:t>kế</a:t>
            </a:r>
            <a:r>
              <a:rPr lang="en-US"/>
              <a:t> </a:t>
            </a:r>
            <a:r>
              <a:rPr lang="en-US" err="1"/>
              <a:t>hoạch</a:t>
            </a:r>
            <a:r>
              <a:rPr lang="en-US"/>
              <a:t> </a:t>
            </a:r>
            <a:r>
              <a:rPr lang="en-US" err="1"/>
              <a:t>thực</a:t>
            </a:r>
            <a:r>
              <a:rPr lang="en-US"/>
              <a:t> </a:t>
            </a:r>
            <a:r>
              <a:rPr lang="en-US" err="1"/>
              <a:t>hiện</a:t>
            </a:r>
            <a:r>
              <a:rPr lang="en-US"/>
              <a:t> </a:t>
            </a:r>
            <a:r>
              <a:rPr lang="en-US" err="1"/>
              <a:t>dự</a:t>
            </a:r>
            <a:r>
              <a:rPr lang="en-US"/>
              <a:t> </a:t>
            </a:r>
            <a:r>
              <a:rPr lang="en-US" err="1"/>
              <a:t>án</a:t>
            </a:r>
            <a:r>
              <a:rPr lang="en-US"/>
              <a:t> </a:t>
            </a:r>
            <a:r>
              <a:rPr lang="en-US" err="1"/>
              <a:t>là</a:t>
            </a:r>
            <a:r>
              <a:rPr lang="en-US"/>
              <a:t> </a:t>
            </a:r>
            <a:r>
              <a:rPr lang="en-US" err="1"/>
              <a:t>thể</a:t>
            </a:r>
            <a:r>
              <a:rPr lang="en-US"/>
              <a:t> </a:t>
            </a:r>
            <a:r>
              <a:rPr lang="en-US" err="1"/>
              <a:t>hiện</a:t>
            </a:r>
            <a:r>
              <a:rPr lang="en-US"/>
              <a:t> </a:t>
            </a:r>
            <a:r>
              <a:rPr lang="en-US" err="1"/>
              <a:t>trách</a:t>
            </a:r>
            <a:r>
              <a:rPr lang="en-US"/>
              <a:t> </a:t>
            </a:r>
            <a:r>
              <a:rPr lang="en-US" err="1"/>
              <a:t>nhiệm</a:t>
            </a:r>
            <a:r>
              <a:rPr lang="en-US"/>
              <a:t> </a:t>
            </a:r>
            <a:r>
              <a:rPr lang="en-US" err="1"/>
              <a:t>và</a:t>
            </a:r>
            <a:r>
              <a:rPr lang="en-US"/>
              <a:t> </a:t>
            </a:r>
            <a:r>
              <a:rPr lang="en-US" err="1"/>
              <a:t>giải</a:t>
            </a:r>
            <a:r>
              <a:rPr lang="en-US"/>
              <a:t> </a:t>
            </a:r>
            <a:r>
              <a:rPr lang="en-US" err="1"/>
              <a:t>trình</a:t>
            </a:r>
            <a:r>
              <a:rPr lang="en-US"/>
              <a:t> </a:t>
            </a:r>
            <a:r>
              <a:rPr lang="en-US" err="1"/>
              <a:t>của</a:t>
            </a:r>
            <a:r>
              <a:rPr lang="en-US"/>
              <a:t> </a:t>
            </a:r>
            <a:r>
              <a:rPr lang="en-US" err="1"/>
              <a:t>người</a:t>
            </a:r>
            <a:r>
              <a:rPr lang="en-US"/>
              <a:t> </a:t>
            </a:r>
            <a:r>
              <a:rPr lang="en-US" err="1"/>
              <a:t>quản</a:t>
            </a:r>
            <a:r>
              <a:rPr lang="en-US"/>
              <a:t> </a:t>
            </a:r>
            <a:r>
              <a:rPr lang="en-US" err="1"/>
              <a:t>lý</a:t>
            </a:r>
            <a:r>
              <a:rPr lang="en-US"/>
              <a:t> </a:t>
            </a:r>
            <a:r>
              <a:rPr lang="en-US" err="1"/>
              <a:t>dự</a:t>
            </a:r>
            <a:r>
              <a:rPr lang="en-US"/>
              <a:t> </a:t>
            </a:r>
            <a:r>
              <a:rPr lang="en-US" err="1"/>
              <a:t>án</a:t>
            </a:r>
            <a:r>
              <a:rPr lang="en-US"/>
              <a:t> </a:t>
            </a:r>
            <a:r>
              <a:rPr lang="en-US" err="1"/>
              <a:t>trước</a:t>
            </a:r>
            <a:r>
              <a:rPr lang="en-US"/>
              <a:t> </a:t>
            </a:r>
            <a:r>
              <a:rPr lang="en-US" err="1"/>
              <a:t>các</a:t>
            </a:r>
            <a:r>
              <a:rPr lang="en-US"/>
              <a:t> </a:t>
            </a:r>
            <a:r>
              <a:rPr lang="en-US" err="1"/>
              <a:t>tổ</a:t>
            </a:r>
            <a:r>
              <a:rPr lang="en-US"/>
              <a:t> </a:t>
            </a:r>
            <a:r>
              <a:rPr lang="en-US" err="1"/>
              <a:t>chức</a:t>
            </a:r>
            <a:r>
              <a:rPr lang="en-US"/>
              <a:t> / </a:t>
            </a:r>
            <a:r>
              <a:rPr lang="en-US" err="1"/>
              <a:t>doanh</a:t>
            </a:r>
            <a:r>
              <a:rPr lang="en-US"/>
              <a:t> </a:t>
            </a:r>
            <a:r>
              <a:rPr lang="en-US" err="1"/>
              <a:t>nghiệp</a:t>
            </a:r>
            <a:r>
              <a:rPr lang="en-US"/>
              <a:t>.</a:t>
            </a:r>
          </a:p>
          <a:p>
            <a:pPr marL="0" indent="0" algn="just">
              <a:buNone/>
            </a:pPr>
            <a:r>
              <a:rPr lang="en-US" b="1" err="1">
                <a:solidFill>
                  <a:srgbClr val="FF0000"/>
                </a:solidFill>
                <a:effectLst/>
                <a:ea typeface="Calibri" panose="020F0502020204030204" pitchFamily="34" charset="0"/>
              </a:rPr>
              <a:t>Nhận</a:t>
            </a:r>
            <a:r>
              <a:rPr lang="en-US" b="1">
                <a:solidFill>
                  <a:srgbClr val="FF0000"/>
                </a:solidFill>
                <a:effectLst/>
                <a:ea typeface="Calibri" panose="020F0502020204030204" pitchFamily="34" charset="0"/>
              </a:rPr>
              <a:t> </a:t>
            </a:r>
            <a:r>
              <a:rPr lang="en-US" b="1" err="1">
                <a:solidFill>
                  <a:srgbClr val="FF0000"/>
                </a:solidFill>
                <a:effectLst/>
                <a:ea typeface="Calibri" panose="020F0502020204030204" pitchFamily="34" charset="0"/>
              </a:rPr>
              <a:t>xét</a:t>
            </a:r>
            <a:r>
              <a:rPr lang="en-US">
                <a:solidFill>
                  <a:srgbClr val="FF0000"/>
                </a:solidFill>
                <a:effectLst/>
                <a:ea typeface="Calibri" panose="020F0502020204030204" pitchFamily="34" charset="0"/>
              </a:rPr>
              <a:t>: </a:t>
            </a:r>
            <a:r>
              <a:rPr lang="en-US" err="1">
                <a:solidFill>
                  <a:srgbClr val="FF0000"/>
                </a:solidFill>
                <a:effectLst/>
                <a:ea typeface="Calibri" panose="020F0502020204030204" pitchFamily="34" charset="0"/>
              </a:rPr>
              <a:t>bản</a:t>
            </a:r>
            <a:r>
              <a:rPr lang="en-US">
                <a:solidFill>
                  <a:srgbClr val="FF0000"/>
                </a:solidFill>
                <a:effectLst/>
                <a:ea typeface="Calibri" panose="020F0502020204030204" pitchFamily="34" charset="0"/>
              </a:rPr>
              <a:t> </a:t>
            </a:r>
            <a:r>
              <a:rPr lang="en-US" err="1">
                <a:solidFill>
                  <a:srgbClr val="FF0000"/>
                </a:solidFill>
                <a:effectLst/>
                <a:ea typeface="Calibri" panose="020F0502020204030204" pitchFamily="34" charset="0"/>
              </a:rPr>
              <a:t>kế</a:t>
            </a:r>
            <a:r>
              <a:rPr lang="en-US">
                <a:solidFill>
                  <a:srgbClr val="FF0000"/>
                </a:solidFill>
                <a:effectLst/>
                <a:ea typeface="Calibri" panose="020F0502020204030204" pitchFamily="34" charset="0"/>
              </a:rPr>
              <a:t> </a:t>
            </a:r>
            <a:r>
              <a:rPr lang="en-US" err="1">
                <a:solidFill>
                  <a:srgbClr val="FF0000"/>
                </a:solidFill>
                <a:effectLst/>
                <a:ea typeface="Calibri" panose="020F0502020204030204" pitchFamily="34" charset="0"/>
              </a:rPr>
              <a:t>hoạch</a:t>
            </a:r>
            <a:r>
              <a:rPr lang="en-US">
                <a:solidFill>
                  <a:srgbClr val="FF0000"/>
                </a:solidFill>
                <a:effectLst/>
                <a:ea typeface="Calibri" panose="020F0502020204030204" pitchFamily="34" charset="0"/>
              </a:rPr>
              <a:t> </a:t>
            </a:r>
            <a:r>
              <a:rPr lang="en-US" err="1">
                <a:solidFill>
                  <a:srgbClr val="FF0000"/>
                </a:solidFill>
                <a:effectLst/>
                <a:ea typeface="Calibri" panose="020F0502020204030204" pitchFamily="34" charset="0"/>
              </a:rPr>
              <a:t>dự</a:t>
            </a:r>
            <a:r>
              <a:rPr lang="en-US">
                <a:solidFill>
                  <a:srgbClr val="FF0000"/>
                </a:solidFill>
                <a:effectLst/>
                <a:ea typeface="Calibri" panose="020F0502020204030204" pitchFamily="34" charset="0"/>
              </a:rPr>
              <a:t> </a:t>
            </a:r>
            <a:r>
              <a:rPr lang="en-US" err="1">
                <a:solidFill>
                  <a:srgbClr val="FF0000"/>
                </a:solidFill>
                <a:effectLst/>
                <a:ea typeface="Calibri" panose="020F0502020204030204" pitchFamily="34" charset="0"/>
              </a:rPr>
              <a:t>án</a:t>
            </a:r>
            <a:r>
              <a:rPr lang="en-US">
                <a:solidFill>
                  <a:srgbClr val="FF0000"/>
                </a:solidFill>
                <a:effectLst/>
                <a:ea typeface="Calibri" panose="020F0502020204030204" pitchFamily="34" charset="0"/>
              </a:rPr>
              <a:t> </a:t>
            </a:r>
            <a:r>
              <a:rPr lang="en-US" err="1">
                <a:solidFill>
                  <a:srgbClr val="FF0000"/>
                </a:solidFill>
                <a:ea typeface="Calibri" panose="020F0502020204030204" pitchFamily="34" charset="0"/>
              </a:rPr>
              <a:t>là</a:t>
            </a:r>
            <a:r>
              <a:rPr lang="en-US">
                <a:solidFill>
                  <a:srgbClr val="FF0000"/>
                </a:solidFill>
                <a:ea typeface="Calibri" panose="020F0502020204030204" pitchFamily="34" charset="0"/>
              </a:rPr>
              <a:t> </a:t>
            </a:r>
            <a:r>
              <a:rPr lang="en-US" err="1">
                <a:solidFill>
                  <a:srgbClr val="FF0000"/>
                </a:solidFill>
                <a:ea typeface="Calibri" panose="020F0502020204030204" pitchFamily="34" charset="0"/>
              </a:rPr>
              <a:t>thể</a:t>
            </a:r>
            <a:r>
              <a:rPr lang="en-US">
                <a:solidFill>
                  <a:srgbClr val="FF0000"/>
                </a:solidFill>
                <a:ea typeface="Calibri" panose="020F0502020204030204" pitchFamily="34" charset="0"/>
              </a:rPr>
              <a:t> </a:t>
            </a:r>
            <a:r>
              <a:rPr lang="en-US" err="1">
                <a:solidFill>
                  <a:srgbClr val="FF0000"/>
                </a:solidFill>
                <a:ea typeface="Calibri" panose="020F0502020204030204" pitchFamily="34" charset="0"/>
              </a:rPr>
              <a:t>hiện</a:t>
            </a:r>
            <a:r>
              <a:rPr lang="en-US">
                <a:solidFill>
                  <a:srgbClr val="FF0000"/>
                </a:solidFill>
                <a:ea typeface="Calibri" panose="020F0502020204030204" pitchFamily="34" charset="0"/>
              </a:rPr>
              <a:t> </a:t>
            </a:r>
            <a:r>
              <a:rPr lang="en-US" err="1">
                <a:solidFill>
                  <a:srgbClr val="FF0000"/>
                </a:solidFill>
                <a:ea typeface="Calibri" panose="020F0502020204030204" pitchFamily="34" charset="0"/>
              </a:rPr>
              <a:t>vai</a:t>
            </a:r>
            <a:r>
              <a:rPr lang="en-US">
                <a:solidFill>
                  <a:srgbClr val="FF0000"/>
                </a:solidFill>
                <a:ea typeface="Calibri" panose="020F0502020204030204" pitchFamily="34" charset="0"/>
              </a:rPr>
              <a:t> </a:t>
            </a:r>
            <a:r>
              <a:rPr lang="en-US" err="1">
                <a:solidFill>
                  <a:srgbClr val="FF0000"/>
                </a:solidFill>
                <a:ea typeface="Calibri" panose="020F0502020204030204" pitchFamily="34" charset="0"/>
              </a:rPr>
              <a:t>trò</a:t>
            </a:r>
            <a:r>
              <a:rPr lang="en-US">
                <a:solidFill>
                  <a:srgbClr val="FF0000"/>
                </a:solidFill>
                <a:ea typeface="Calibri" panose="020F0502020204030204" pitchFamily="34" charset="0"/>
              </a:rPr>
              <a:t> </a:t>
            </a:r>
            <a:r>
              <a:rPr lang="en-US" err="1">
                <a:solidFill>
                  <a:srgbClr val="FF0000"/>
                </a:solidFill>
                <a:ea typeface="Calibri" panose="020F0502020204030204" pitchFamily="34" charset="0"/>
              </a:rPr>
              <a:t>và</a:t>
            </a:r>
            <a:r>
              <a:rPr lang="en-US">
                <a:solidFill>
                  <a:srgbClr val="FF0000"/>
                </a:solidFill>
                <a:ea typeface="Calibri" panose="020F0502020204030204" pitchFamily="34" charset="0"/>
              </a:rPr>
              <a:t> </a:t>
            </a:r>
            <a:r>
              <a:rPr lang="en-US" err="1">
                <a:solidFill>
                  <a:srgbClr val="FF0000"/>
                </a:solidFill>
                <a:ea typeface="Calibri" panose="020F0502020204030204" pitchFamily="34" charset="0"/>
              </a:rPr>
              <a:t>trách</a:t>
            </a:r>
            <a:r>
              <a:rPr lang="en-US">
                <a:solidFill>
                  <a:srgbClr val="FF0000"/>
                </a:solidFill>
                <a:ea typeface="Calibri" panose="020F0502020204030204" pitchFamily="34" charset="0"/>
              </a:rPr>
              <a:t> </a:t>
            </a:r>
            <a:r>
              <a:rPr lang="en-US" err="1">
                <a:solidFill>
                  <a:srgbClr val="FF0000"/>
                </a:solidFill>
                <a:ea typeface="Calibri" panose="020F0502020204030204" pitchFamily="34" charset="0"/>
              </a:rPr>
              <a:t>nhiệm</a:t>
            </a:r>
            <a:r>
              <a:rPr lang="en-US">
                <a:solidFill>
                  <a:srgbClr val="FF0000"/>
                </a:solidFill>
                <a:ea typeface="Calibri" panose="020F0502020204030204" pitchFamily="34" charset="0"/>
              </a:rPr>
              <a:t>.</a:t>
            </a:r>
            <a:endParaRPr lang="en-US"/>
          </a:p>
        </p:txBody>
      </p:sp>
      <p:sp>
        <p:nvSpPr>
          <p:cNvPr id="3" name="Title 2"/>
          <p:cNvSpPr>
            <a:spLocks noGrp="1"/>
          </p:cNvSpPr>
          <p:nvPr>
            <p:ph type="title" idx="4294967295"/>
          </p:nvPr>
        </p:nvSpPr>
        <p:spPr/>
        <p:txBody>
          <a:bodyPr/>
          <a:lstStyle/>
          <a:p>
            <a:r>
              <a:rPr lang="en-US"/>
              <a:t>3. Vai </a:t>
            </a:r>
            <a:r>
              <a:rPr lang="en-US" err="1"/>
              <a:t>trò</a:t>
            </a:r>
            <a:r>
              <a:rPr lang="en-US"/>
              <a:t>, </a:t>
            </a:r>
            <a:r>
              <a:rPr lang="en-US" err="1"/>
              <a:t>trách</a:t>
            </a:r>
            <a:r>
              <a:rPr lang="en-US"/>
              <a:t> </a:t>
            </a:r>
            <a:r>
              <a:rPr lang="en-US" err="1"/>
              <a:t>nhiệm</a:t>
            </a:r>
            <a:r>
              <a:rPr lang="en-US"/>
              <a:t> </a:t>
            </a:r>
            <a:r>
              <a:rPr lang="en-US" err="1"/>
              <a:t>và</a:t>
            </a:r>
            <a:r>
              <a:rPr lang="en-US"/>
              <a:t> </a:t>
            </a:r>
            <a:r>
              <a:rPr lang="en-US" err="1"/>
              <a:t>giải</a:t>
            </a:r>
            <a:r>
              <a:rPr lang="en-US"/>
              <a:t> </a:t>
            </a:r>
            <a:r>
              <a:rPr lang="en-US" err="1"/>
              <a:t>trình</a:t>
            </a:r>
            <a:endParaRPr lang="en-US"/>
          </a:p>
        </p:txBody>
      </p:sp>
      <p:sp>
        <p:nvSpPr>
          <p:cNvPr id="4" name="Slide Number Placeholder 3"/>
          <p:cNvSpPr>
            <a:spLocks noGrp="1"/>
          </p:cNvSpPr>
          <p:nvPr>
            <p:ph type="sldNum" sz="quarter" idx="12"/>
          </p:nvPr>
        </p:nvSpPr>
        <p:spPr/>
        <p:txBody>
          <a:bodyPr/>
          <a:lstStyle/>
          <a:p>
            <a:fld id="{6E9BC5F3-20C3-46D3-932D-BAE27B3FCC69}" type="slidenum">
              <a:rPr lang="en-US" smtClean="0"/>
              <a:pPr/>
              <a:t>13</a:t>
            </a:fld>
            <a:endParaRPr lang="en-US"/>
          </a:p>
        </p:txBody>
      </p:sp>
      <p:sp>
        <p:nvSpPr>
          <p:cNvPr id="5" name="TextBox 4">
            <a:extLst>
              <a:ext uri="{FF2B5EF4-FFF2-40B4-BE49-F238E27FC236}">
                <a16:creationId xmlns:a16="http://schemas.microsoft.com/office/drawing/2014/main" id="{6923A162-484A-21C9-A193-50748E13B1C7}"/>
              </a:ext>
            </a:extLst>
          </p:cNvPr>
          <p:cNvSpPr txBox="1"/>
          <p:nvPr/>
        </p:nvSpPr>
        <p:spPr>
          <a:xfrm>
            <a:off x="9399639" y="3647768"/>
            <a:ext cx="1661651" cy="369332"/>
          </a:xfrm>
          <a:prstGeom prst="rect">
            <a:avLst/>
          </a:prstGeom>
          <a:noFill/>
        </p:spPr>
        <p:txBody>
          <a:bodyPr wrap="square" rtlCol="0">
            <a:spAutoFit/>
          </a:bodyPr>
          <a:lstStyle/>
          <a:p>
            <a:r>
              <a:rPr lang="en-US">
                <a:highlight>
                  <a:srgbClr val="FFFF00"/>
                </a:highlight>
              </a:rPr>
              <a:t>1C</a:t>
            </a:r>
          </a:p>
        </p:txBody>
      </p:sp>
    </p:spTree>
    <p:extLst>
      <p:ext uri="{BB962C8B-B14F-4D97-AF65-F5344CB8AC3E}">
        <p14:creationId xmlns:p14="http://schemas.microsoft.com/office/powerpoint/2010/main" val="19533992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0821" y="1112363"/>
            <a:ext cx="11929374" cy="5276080"/>
          </a:xfrm>
        </p:spPr>
        <p:txBody>
          <a:bodyPr>
            <a:noAutofit/>
          </a:bodyPr>
          <a:lstStyle/>
          <a:p>
            <a:pPr algn="just" fontAlgn="base"/>
            <a:r>
              <a:rPr lang="vi-VN" b="0" i="0">
                <a:effectLst/>
              </a:rPr>
              <a:t>Tài chính </a:t>
            </a:r>
            <a:r>
              <a:rPr lang="en-US" b="0" i="0">
                <a:effectLst/>
              </a:rPr>
              <a:t>(Finance) </a:t>
            </a:r>
            <a:r>
              <a:rPr lang="vi-VN" b="0" i="0">
                <a:effectLst/>
              </a:rPr>
              <a:t>là phạm trù kinh tế phản ánh các quan hệ phân phối của cải xã hội dưới hình thức giá trị phát sinh trong quá trình hình thành, tạo lập, phân phố</a:t>
            </a:r>
            <a:r>
              <a:rPr lang="en-US" b="0" i="0" err="1">
                <a:effectLst/>
              </a:rPr>
              <a:t>i</a:t>
            </a:r>
            <a:r>
              <a:rPr lang="vi-VN" b="0" i="0">
                <a:effectLst/>
              </a:rPr>
              <a:t> các quỹ tiền tệ của các chủ thể trong nền kinh tế nhằm đạt </a:t>
            </a:r>
            <a:r>
              <a:rPr lang="en-US" err="1"/>
              <a:t>được</a:t>
            </a:r>
            <a:r>
              <a:rPr lang="en-US"/>
              <a:t> </a:t>
            </a:r>
            <a:r>
              <a:rPr lang="en-US" err="1"/>
              <a:t>các</a:t>
            </a:r>
            <a:r>
              <a:rPr lang="en-US"/>
              <a:t> </a:t>
            </a:r>
            <a:r>
              <a:rPr lang="vi-VN" b="0" i="0">
                <a:effectLst/>
              </a:rPr>
              <a:t>mục tiêu </a:t>
            </a:r>
            <a:r>
              <a:rPr lang="en-US" b="0" i="0">
                <a:effectLst/>
              </a:rPr>
              <a:t>ở</a:t>
            </a:r>
            <a:r>
              <a:rPr lang="en-US"/>
              <a:t> </a:t>
            </a:r>
            <a:r>
              <a:rPr lang="vi-VN" b="0" i="0">
                <a:effectLst/>
              </a:rPr>
              <a:t>điều kiện nhất định.</a:t>
            </a:r>
          </a:p>
          <a:p>
            <a:pPr algn="just" fontAlgn="base"/>
            <a:r>
              <a:rPr lang="vi-VN" b="0" i="0">
                <a:effectLst/>
              </a:rPr>
              <a:t>Tài chính là tổng hợp những mối quan hệ phát sinh trong quá trình phân phối những nguồn tài chính </a:t>
            </a:r>
            <a:r>
              <a:rPr lang="en-US" b="0" i="0" err="1">
                <a:effectLst/>
              </a:rPr>
              <a:t>trong</a:t>
            </a:r>
            <a:r>
              <a:rPr lang="en-US" b="0" i="0">
                <a:effectLst/>
              </a:rPr>
              <a:t> </a:t>
            </a:r>
            <a:r>
              <a:rPr lang="en-US" b="0" i="0" err="1">
                <a:effectLst/>
              </a:rPr>
              <a:t>quá</a:t>
            </a:r>
            <a:r>
              <a:rPr lang="en-US" b="0" i="0">
                <a:effectLst/>
              </a:rPr>
              <a:t> </a:t>
            </a:r>
            <a:r>
              <a:rPr lang="en-US" b="0" i="0" err="1">
                <a:effectLst/>
              </a:rPr>
              <a:t>trình</a:t>
            </a:r>
            <a:r>
              <a:rPr lang="en-US" b="0" i="0">
                <a:effectLst/>
              </a:rPr>
              <a:t> </a:t>
            </a:r>
            <a:r>
              <a:rPr lang="en-US" b="0" i="0" err="1">
                <a:effectLst/>
              </a:rPr>
              <a:t>hoạt</a:t>
            </a:r>
            <a:r>
              <a:rPr lang="en-US" b="0" i="0">
                <a:effectLst/>
              </a:rPr>
              <a:t> </a:t>
            </a:r>
            <a:r>
              <a:rPr lang="en-US" b="0" i="0" err="1">
                <a:effectLst/>
              </a:rPr>
              <a:t>động</a:t>
            </a:r>
            <a:r>
              <a:rPr lang="en-US" b="0" i="0">
                <a:effectLst/>
              </a:rPr>
              <a:t> </a:t>
            </a:r>
            <a:r>
              <a:rPr lang="en-US" b="0" i="0" err="1">
                <a:effectLst/>
              </a:rPr>
              <a:t>của</a:t>
            </a:r>
            <a:r>
              <a:rPr lang="en-US" b="0" i="0">
                <a:effectLst/>
              </a:rPr>
              <a:t> </a:t>
            </a:r>
            <a:r>
              <a:rPr lang="en-US" b="0" i="0" err="1">
                <a:effectLst/>
              </a:rPr>
              <a:t>tổ</a:t>
            </a:r>
            <a:r>
              <a:rPr lang="en-US" b="0" i="0">
                <a:effectLst/>
              </a:rPr>
              <a:t> </a:t>
            </a:r>
            <a:r>
              <a:rPr lang="en-US" b="0" i="0" err="1">
                <a:effectLst/>
              </a:rPr>
              <a:t>chức</a:t>
            </a:r>
            <a:r>
              <a:rPr lang="en-US" b="0" i="0">
                <a:effectLst/>
              </a:rPr>
              <a:t> / </a:t>
            </a:r>
            <a:r>
              <a:rPr lang="en-US" b="0" i="0" err="1">
                <a:effectLst/>
              </a:rPr>
              <a:t>doanh</a:t>
            </a:r>
            <a:r>
              <a:rPr lang="en-US" b="0" i="0">
                <a:effectLst/>
              </a:rPr>
              <a:t> </a:t>
            </a:r>
            <a:r>
              <a:rPr lang="en-US" b="0" i="0" err="1">
                <a:effectLst/>
              </a:rPr>
              <a:t>nghiệp</a:t>
            </a:r>
            <a:r>
              <a:rPr lang="vi-VN" b="0" i="0">
                <a:effectLst/>
              </a:rPr>
              <a:t>. </a:t>
            </a:r>
            <a:endParaRPr lang="en-US" b="0" i="0">
              <a:effectLst/>
            </a:endParaRPr>
          </a:p>
          <a:p>
            <a:pPr algn="just" fontAlgn="base"/>
            <a:r>
              <a:rPr lang="vi-VN" b="0" i="0">
                <a:effectLst/>
              </a:rPr>
              <a:t>Tài chính </a:t>
            </a:r>
            <a:r>
              <a:rPr lang="en-US" b="0" i="0" err="1">
                <a:effectLst/>
              </a:rPr>
              <a:t>là</a:t>
            </a:r>
            <a:r>
              <a:rPr lang="en-US" b="0" i="0">
                <a:effectLst/>
              </a:rPr>
              <a:t> </a:t>
            </a:r>
            <a:r>
              <a:rPr lang="en-US" b="0" i="0" err="1">
                <a:effectLst/>
              </a:rPr>
              <a:t>yếu</a:t>
            </a:r>
            <a:r>
              <a:rPr lang="en-US" b="0" i="0">
                <a:effectLst/>
              </a:rPr>
              <a:t> </a:t>
            </a:r>
            <a:r>
              <a:rPr lang="en-US" b="0" i="0" err="1">
                <a:effectLst/>
              </a:rPr>
              <a:t>tố</a:t>
            </a:r>
            <a:r>
              <a:rPr lang="en-US" b="0" i="0">
                <a:effectLst/>
              </a:rPr>
              <a:t> </a:t>
            </a:r>
            <a:r>
              <a:rPr lang="en-US" b="0" i="0" err="1">
                <a:effectLst/>
              </a:rPr>
              <a:t>quan</a:t>
            </a:r>
            <a:r>
              <a:rPr lang="en-US" b="0" i="0">
                <a:effectLst/>
              </a:rPr>
              <a:t> </a:t>
            </a:r>
            <a:r>
              <a:rPr lang="en-US" b="0" i="0" err="1">
                <a:effectLst/>
              </a:rPr>
              <a:t>trọng</a:t>
            </a:r>
            <a:r>
              <a:rPr lang="en-US" b="0" i="0">
                <a:effectLst/>
              </a:rPr>
              <a:t> </a:t>
            </a:r>
            <a:r>
              <a:rPr lang="en-US" b="0" i="0" err="1">
                <a:effectLst/>
              </a:rPr>
              <a:t>trong</a:t>
            </a:r>
            <a:r>
              <a:rPr lang="en-US" b="0" i="0">
                <a:effectLst/>
              </a:rPr>
              <a:t> </a:t>
            </a:r>
            <a:r>
              <a:rPr lang="en-US" b="0" i="0" err="1">
                <a:effectLst/>
              </a:rPr>
              <a:t>quản</a:t>
            </a:r>
            <a:r>
              <a:rPr lang="en-US" b="0" i="0">
                <a:effectLst/>
              </a:rPr>
              <a:t> </a:t>
            </a:r>
            <a:r>
              <a:rPr lang="en-US" b="0" i="0" err="1">
                <a:effectLst/>
              </a:rPr>
              <a:t>lý</a:t>
            </a:r>
            <a:r>
              <a:rPr lang="en-US" b="0" i="0">
                <a:effectLst/>
              </a:rPr>
              <a:t> </a:t>
            </a:r>
            <a:r>
              <a:rPr lang="en-US" b="0" i="0" err="1">
                <a:effectLst/>
              </a:rPr>
              <a:t>dự</a:t>
            </a:r>
            <a:r>
              <a:rPr lang="en-US" b="0" i="0">
                <a:effectLst/>
              </a:rPr>
              <a:t> </a:t>
            </a:r>
            <a:r>
              <a:rPr lang="en-US" b="0" i="0" err="1">
                <a:effectLst/>
              </a:rPr>
              <a:t>án</a:t>
            </a:r>
            <a:r>
              <a:rPr lang="en-US" b="0" i="0">
                <a:effectLst/>
              </a:rPr>
              <a:t>.</a:t>
            </a:r>
            <a:endParaRPr lang="vi-VN" b="0" i="0">
              <a:effectLst/>
            </a:endParaRPr>
          </a:p>
        </p:txBody>
      </p:sp>
      <p:sp>
        <p:nvSpPr>
          <p:cNvPr id="3" name="Title 2"/>
          <p:cNvSpPr>
            <a:spLocks noGrp="1"/>
          </p:cNvSpPr>
          <p:nvPr>
            <p:ph type="title" idx="4294967295"/>
          </p:nvPr>
        </p:nvSpPr>
        <p:spPr/>
        <p:txBody>
          <a:bodyPr/>
          <a:lstStyle/>
          <a:p>
            <a:r>
              <a:rPr lang="en-US"/>
              <a:t>4. </a:t>
            </a:r>
            <a:r>
              <a:rPr lang="en-US" err="1"/>
              <a:t>Tài</a:t>
            </a:r>
            <a:r>
              <a:rPr lang="en-US"/>
              <a:t> </a:t>
            </a:r>
            <a:r>
              <a:rPr lang="en-US" err="1"/>
              <a:t>chính</a:t>
            </a:r>
            <a:r>
              <a:rPr lang="en-US"/>
              <a:t>, </a:t>
            </a:r>
            <a:r>
              <a:rPr lang="en-US" err="1"/>
              <a:t>dự</a:t>
            </a:r>
            <a:r>
              <a:rPr lang="en-US"/>
              <a:t> </a:t>
            </a:r>
            <a:r>
              <a:rPr lang="en-US" err="1"/>
              <a:t>toán</a:t>
            </a:r>
            <a:r>
              <a:rPr lang="en-US"/>
              <a:t> </a:t>
            </a:r>
            <a:r>
              <a:rPr lang="en-US" err="1"/>
              <a:t>ngân</a:t>
            </a:r>
            <a:r>
              <a:rPr lang="en-US"/>
              <a:t> </a:t>
            </a:r>
            <a:r>
              <a:rPr lang="en-US" err="1"/>
              <a:t>sách</a:t>
            </a:r>
            <a:endParaRPr lang="en-US"/>
          </a:p>
        </p:txBody>
      </p:sp>
      <p:sp>
        <p:nvSpPr>
          <p:cNvPr id="4" name="Slide Number Placeholder 3"/>
          <p:cNvSpPr>
            <a:spLocks noGrp="1"/>
          </p:cNvSpPr>
          <p:nvPr>
            <p:ph type="sldNum" sz="quarter" idx="12"/>
          </p:nvPr>
        </p:nvSpPr>
        <p:spPr/>
        <p:txBody>
          <a:bodyPr/>
          <a:lstStyle/>
          <a:p>
            <a:fld id="{6E9BC5F3-20C3-46D3-932D-BAE27B3FCC69}" type="slidenum">
              <a:rPr lang="en-US" smtClean="0"/>
              <a:pPr/>
              <a:t>14</a:t>
            </a:fld>
            <a:endParaRPr lang="en-US"/>
          </a:p>
        </p:txBody>
      </p:sp>
    </p:spTree>
    <p:extLst>
      <p:ext uri="{BB962C8B-B14F-4D97-AF65-F5344CB8AC3E}">
        <p14:creationId xmlns:p14="http://schemas.microsoft.com/office/powerpoint/2010/main" val="1207101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0821" y="1112363"/>
            <a:ext cx="11929374" cy="5276080"/>
          </a:xfrm>
        </p:spPr>
        <p:txBody>
          <a:bodyPr>
            <a:normAutofit/>
          </a:bodyPr>
          <a:lstStyle/>
          <a:p>
            <a:pPr algn="just" fontAlgn="base"/>
            <a:r>
              <a:rPr lang="vi-VN" b="0" i="0">
                <a:effectLst/>
              </a:rPr>
              <a:t>Dự toán ngân sách</a:t>
            </a:r>
            <a:r>
              <a:rPr lang="en-US" b="0" i="0">
                <a:effectLst/>
              </a:rPr>
              <a:t> (Budgeting)</a:t>
            </a:r>
            <a:r>
              <a:rPr lang="vi-VN" b="0" i="0">
                <a:effectLst/>
              </a:rPr>
              <a:t> là những tính toán, dự kiến một cách toàn diện về </a:t>
            </a:r>
            <a:r>
              <a:rPr lang="en-US" b="0" i="0" err="1">
                <a:effectLst/>
              </a:rPr>
              <a:t>tài</a:t>
            </a:r>
            <a:r>
              <a:rPr lang="en-US" b="0" i="0">
                <a:effectLst/>
              </a:rPr>
              <a:t> </a:t>
            </a:r>
            <a:r>
              <a:rPr lang="en-US" b="0" i="0" err="1">
                <a:effectLst/>
              </a:rPr>
              <a:t>chính</a:t>
            </a:r>
            <a:r>
              <a:rPr lang="en-US" b="0" i="0">
                <a:effectLst/>
              </a:rPr>
              <a:t> </a:t>
            </a:r>
            <a:r>
              <a:rPr lang="vi-VN" b="0" i="0">
                <a:effectLst/>
              </a:rPr>
              <a:t>mà </a:t>
            </a:r>
            <a:r>
              <a:rPr lang="en-US" b="0" i="0" err="1">
                <a:effectLst/>
              </a:rPr>
              <a:t>tổ</a:t>
            </a:r>
            <a:r>
              <a:rPr lang="en-US" b="0" i="0">
                <a:effectLst/>
              </a:rPr>
              <a:t> </a:t>
            </a:r>
            <a:r>
              <a:rPr lang="en-US" b="0" i="0" err="1">
                <a:effectLst/>
              </a:rPr>
              <a:t>chức</a:t>
            </a:r>
            <a:r>
              <a:rPr lang="en-US" b="0" i="0">
                <a:effectLst/>
              </a:rPr>
              <a:t> / </a:t>
            </a:r>
            <a:r>
              <a:rPr lang="vi-VN" b="0" i="0">
                <a:effectLst/>
              </a:rPr>
              <a:t>doanh nghiệp cần </a:t>
            </a:r>
            <a:r>
              <a:rPr lang="en-US" b="0" i="0" err="1">
                <a:effectLst/>
              </a:rPr>
              <a:t>có</a:t>
            </a:r>
            <a:r>
              <a:rPr lang="vi-VN" b="0" i="0">
                <a:effectLst/>
              </a:rPr>
              <a:t> được trong kỳ hoạt động</a:t>
            </a:r>
            <a:r>
              <a:rPr lang="en-US" b="0" i="0">
                <a:effectLst/>
              </a:rPr>
              <a:t> </a:t>
            </a:r>
            <a:r>
              <a:rPr lang="en-US" b="0" i="0" err="1">
                <a:effectLst/>
              </a:rPr>
              <a:t>để</a:t>
            </a:r>
            <a:r>
              <a:rPr lang="en-US" b="0" i="0">
                <a:effectLst/>
              </a:rPr>
              <a:t> </a:t>
            </a:r>
            <a:r>
              <a:rPr lang="en-US" b="0" i="0" err="1">
                <a:effectLst/>
              </a:rPr>
              <a:t>đạt</a:t>
            </a:r>
            <a:r>
              <a:rPr lang="en-US" b="0" i="0">
                <a:effectLst/>
              </a:rPr>
              <a:t> </a:t>
            </a:r>
            <a:r>
              <a:rPr lang="en-US" b="0" i="0" err="1">
                <a:effectLst/>
              </a:rPr>
              <a:t>được</a:t>
            </a:r>
            <a:r>
              <a:rPr lang="en-US" b="0" i="0">
                <a:effectLst/>
              </a:rPr>
              <a:t> </a:t>
            </a:r>
            <a:r>
              <a:rPr lang="en-US" b="0" i="0" err="1">
                <a:effectLst/>
              </a:rPr>
              <a:t>mục</a:t>
            </a:r>
            <a:r>
              <a:rPr lang="en-US" b="0" i="0">
                <a:effectLst/>
              </a:rPr>
              <a:t> </a:t>
            </a:r>
            <a:r>
              <a:rPr lang="en-US" b="0" i="0" err="1">
                <a:effectLst/>
              </a:rPr>
              <a:t>tiêu</a:t>
            </a:r>
            <a:r>
              <a:rPr lang="vi-VN" b="0" i="0">
                <a:effectLst/>
              </a:rPr>
              <a:t>, đồng thời chỉ rõ cách thức</a:t>
            </a:r>
            <a:r>
              <a:rPr lang="en-US" b="0" i="0">
                <a:effectLst/>
              </a:rPr>
              <a:t> </a:t>
            </a:r>
            <a:r>
              <a:rPr lang="en-US" b="0" i="0" err="1">
                <a:effectLst/>
              </a:rPr>
              <a:t>huy</a:t>
            </a:r>
            <a:r>
              <a:rPr lang="en-US" b="0" i="0">
                <a:effectLst/>
              </a:rPr>
              <a:t> </a:t>
            </a:r>
            <a:r>
              <a:rPr lang="en-US" b="0" i="0" err="1">
                <a:effectLst/>
              </a:rPr>
              <a:t>động</a:t>
            </a:r>
            <a:r>
              <a:rPr lang="en-US" b="0" i="0">
                <a:effectLst/>
              </a:rPr>
              <a:t>, </a:t>
            </a:r>
            <a:r>
              <a:rPr lang="en-US" b="0" i="0" err="1">
                <a:effectLst/>
              </a:rPr>
              <a:t>sử</a:t>
            </a:r>
            <a:r>
              <a:rPr lang="en-US" b="0" i="0">
                <a:effectLst/>
              </a:rPr>
              <a:t> </a:t>
            </a:r>
            <a:r>
              <a:rPr lang="en-US" b="0" i="0" err="1">
                <a:effectLst/>
              </a:rPr>
              <a:t>dụng</a:t>
            </a:r>
            <a:r>
              <a:rPr lang="vi-VN" b="0" i="0">
                <a:effectLst/>
              </a:rPr>
              <a:t>, </a:t>
            </a:r>
            <a:r>
              <a:rPr lang="en-US" b="0" i="0" err="1">
                <a:effectLst/>
              </a:rPr>
              <a:t>phân</a:t>
            </a:r>
            <a:r>
              <a:rPr lang="en-US" b="0" i="0">
                <a:effectLst/>
              </a:rPr>
              <a:t> </a:t>
            </a:r>
            <a:r>
              <a:rPr lang="en-US" b="0" i="0" err="1">
                <a:effectLst/>
              </a:rPr>
              <a:t>phối</a:t>
            </a:r>
            <a:r>
              <a:rPr lang="en-US" b="0" i="0">
                <a:effectLst/>
              </a:rPr>
              <a:t> </a:t>
            </a:r>
            <a:r>
              <a:rPr lang="vi-VN" b="0" i="0">
                <a:effectLst/>
              </a:rPr>
              <a:t>các nguồn lực </a:t>
            </a:r>
            <a:r>
              <a:rPr lang="en-US" b="0" i="0" err="1">
                <a:effectLst/>
              </a:rPr>
              <a:t>tài</a:t>
            </a:r>
            <a:r>
              <a:rPr lang="en-US" b="0" i="0">
                <a:effectLst/>
              </a:rPr>
              <a:t> </a:t>
            </a:r>
            <a:r>
              <a:rPr lang="en-US" b="0" i="0" err="1">
                <a:effectLst/>
              </a:rPr>
              <a:t>chính</a:t>
            </a:r>
            <a:r>
              <a:rPr lang="en-US" b="0" i="0">
                <a:effectLst/>
              </a:rPr>
              <a:t> </a:t>
            </a:r>
            <a:r>
              <a:rPr lang="vi-VN" b="0" i="0">
                <a:effectLst/>
              </a:rPr>
              <a:t>để thực hiện nhiệm vụ.</a:t>
            </a:r>
            <a:endParaRPr lang="en-US" b="0" i="0">
              <a:effectLst/>
            </a:endParaRPr>
          </a:p>
          <a:p>
            <a:pPr algn="just" fontAlgn="base"/>
            <a:r>
              <a:rPr lang="en-US" b="0" i="0" err="1">
                <a:effectLst/>
              </a:rPr>
              <a:t>Dự</a:t>
            </a:r>
            <a:r>
              <a:rPr lang="en-US" b="0" i="0">
                <a:effectLst/>
              </a:rPr>
              <a:t> </a:t>
            </a:r>
            <a:r>
              <a:rPr lang="en-US" b="0" i="0" err="1">
                <a:effectLst/>
              </a:rPr>
              <a:t>toán</a:t>
            </a:r>
            <a:r>
              <a:rPr lang="en-US" b="0" i="0">
                <a:effectLst/>
              </a:rPr>
              <a:t> n</a:t>
            </a:r>
            <a:r>
              <a:rPr lang="vi-VN" b="0" i="0">
                <a:effectLst/>
              </a:rPr>
              <a:t>gân sách </a:t>
            </a:r>
            <a:r>
              <a:rPr lang="en-US" b="0" i="0" err="1">
                <a:effectLst/>
              </a:rPr>
              <a:t>của</a:t>
            </a:r>
            <a:r>
              <a:rPr lang="en-US" b="0" i="0">
                <a:effectLst/>
              </a:rPr>
              <a:t> </a:t>
            </a:r>
            <a:r>
              <a:rPr lang="vi-VN" b="0" i="0">
                <a:effectLst/>
              </a:rPr>
              <a:t>dự án trình bày kế hoạch chi và thu của dự án. Nó </a:t>
            </a:r>
            <a:r>
              <a:rPr lang="en-US" b="0" i="0" err="1">
                <a:effectLst/>
              </a:rPr>
              <a:t>giải</a:t>
            </a:r>
            <a:r>
              <a:rPr lang="en-US" b="0" i="0">
                <a:effectLst/>
              </a:rPr>
              <a:t> </a:t>
            </a:r>
            <a:r>
              <a:rPr lang="en-US" b="0" i="0" err="1">
                <a:effectLst/>
              </a:rPr>
              <a:t>trình</a:t>
            </a:r>
            <a:r>
              <a:rPr lang="en-US" b="0" i="0">
                <a:effectLst/>
              </a:rPr>
              <a:t> </a:t>
            </a:r>
            <a:r>
              <a:rPr lang="en-US" b="0" i="0" err="1">
                <a:effectLst/>
              </a:rPr>
              <a:t>theo</a:t>
            </a:r>
            <a:r>
              <a:rPr lang="en-US" b="0" i="0">
                <a:effectLst/>
              </a:rPr>
              <a:t> </a:t>
            </a:r>
            <a:r>
              <a:rPr lang="en-US" b="0" i="0" err="1">
                <a:effectLst/>
              </a:rPr>
              <a:t>từng</a:t>
            </a:r>
            <a:r>
              <a:rPr lang="vi-VN" b="0" i="0">
                <a:effectLst/>
              </a:rPr>
              <a:t> chi tiết các khoản mục và từng công việc </a:t>
            </a:r>
            <a:r>
              <a:rPr lang="en-US" b="0" i="0" err="1">
                <a:effectLst/>
              </a:rPr>
              <a:t>trong</a:t>
            </a:r>
            <a:r>
              <a:rPr lang="vi-VN" b="0" i="0">
                <a:effectLst/>
              </a:rPr>
              <a:t> dự án.</a:t>
            </a:r>
          </a:p>
        </p:txBody>
      </p:sp>
      <p:sp>
        <p:nvSpPr>
          <p:cNvPr id="3" name="Title 2"/>
          <p:cNvSpPr>
            <a:spLocks noGrp="1"/>
          </p:cNvSpPr>
          <p:nvPr>
            <p:ph type="title" idx="4294967295"/>
          </p:nvPr>
        </p:nvSpPr>
        <p:spPr/>
        <p:txBody>
          <a:bodyPr/>
          <a:lstStyle/>
          <a:p>
            <a:r>
              <a:rPr lang="en-US"/>
              <a:t>4. </a:t>
            </a:r>
            <a:r>
              <a:rPr lang="en-US" err="1"/>
              <a:t>Tài</a:t>
            </a:r>
            <a:r>
              <a:rPr lang="en-US"/>
              <a:t> </a:t>
            </a:r>
            <a:r>
              <a:rPr lang="en-US" err="1"/>
              <a:t>chính</a:t>
            </a:r>
            <a:r>
              <a:rPr lang="en-US"/>
              <a:t>, </a:t>
            </a:r>
            <a:r>
              <a:rPr lang="en-US" err="1"/>
              <a:t>dự</a:t>
            </a:r>
            <a:r>
              <a:rPr lang="en-US"/>
              <a:t> </a:t>
            </a:r>
            <a:r>
              <a:rPr lang="en-US" err="1"/>
              <a:t>toán</a:t>
            </a:r>
            <a:r>
              <a:rPr lang="en-US"/>
              <a:t> </a:t>
            </a:r>
            <a:r>
              <a:rPr lang="en-US" err="1"/>
              <a:t>ngân</a:t>
            </a:r>
            <a:r>
              <a:rPr lang="en-US"/>
              <a:t> </a:t>
            </a:r>
            <a:r>
              <a:rPr lang="en-US" err="1"/>
              <a:t>sách</a:t>
            </a:r>
            <a:endParaRPr lang="en-US"/>
          </a:p>
        </p:txBody>
      </p:sp>
      <p:sp>
        <p:nvSpPr>
          <p:cNvPr id="4" name="Slide Number Placeholder 3"/>
          <p:cNvSpPr>
            <a:spLocks noGrp="1"/>
          </p:cNvSpPr>
          <p:nvPr>
            <p:ph type="sldNum" sz="quarter" idx="12"/>
          </p:nvPr>
        </p:nvSpPr>
        <p:spPr/>
        <p:txBody>
          <a:bodyPr/>
          <a:lstStyle/>
          <a:p>
            <a:fld id="{6E9BC5F3-20C3-46D3-932D-BAE27B3FCC69}" type="slidenum">
              <a:rPr lang="en-US" smtClean="0"/>
              <a:pPr/>
              <a:t>15</a:t>
            </a:fld>
            <a:endParaRPr lang="en-US"/>
          </a:p>
        </p:txBody>
      </p:sp>
      <p:sp>
        <p:nvSpPr>
          <p:cNvPr id="5" name="TextBox 4">
            <a:extLst>
              <a:ext uri="{FF2B5EF4-FFF2-40B4-BE49-F238E27FC236}">
                <a16:creationId xmlns:a16="http://schemas.microsoft.com/office/drawing/2014/main" id="{E280E024-4FF9-3BF5-2BC2-B115452ACC6C}"/>
              </a:ext>
            </a:extLst>
          </p:cNvPr>
          <p:cNvSpPr txBox="1"/>
          <p:nvPr/>
        </p:nvSpPr>
        <p:spPr>
          <a:xfrm>
            <a:off x="6705600" y="4827639"/>
            <a:ext cx="2005781" cy="369332"/>
          </a:xfrm>
          <a:prstGeom prst="rect">
            <a:avLst/>
          </a:prstGeom>
          <a:noFill/>
        </p:spPr>
        <p:txBody>
          <a:bodyPr wrap="square" rtlCol="0">
            <a:spAutoFit/>
          </a:bodyPr>
          <a:lstStyle/>
          <a:p>
            <a:r>
              <a:rPr lang="en-US">
                <a:highlight>
                  <a:srgbClr val="FFFF00"/>
                </a:highlight>
              </a:rPr>
              <a:t>Dừng 1A 19/7</a:t>
            </a:r>
          </a:p>
        </p:txBody>
      </p:sp>
    </p:spTree>
    <p:extLst>
      <p:ext uri="{BB962C8B-B14F-4D97-AF65-F5344CB8AC3E}">
        <p14:creationId xmlns:p14="http://schemas.microsoft.com/office/powerpoint/2010/main" val="21935916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0821" y="1046103"/>
            <a:ext cx="11929374" cy="5276080"/>
          </a:xfrm>
        </p:spPr>
        <p:txBody>
          <a:bodyPr>
            <a:noAutofit/>
          </a:bodyPr>
          <a:lstStyle/>
          <a:p>
            <a:pPr marL="0" indent="0" algn="just">
              <a:buNone/>
            </a:pPr>
            <a:r>
              <a:rPr lang="vi-VN" b="0" i="0">
                <a:effectLst/>
                <a:latin typeface="+mj-lt"/>
              </a:rPr>
              <a:t>Căn cứ vào thời gian, ngân sách được chia thành ngân sách dài hạn và ngân sách ngắn hạn.</a:t>
            </a:r>
          </a:p>
          <a:p>
            <a:pPr algn="just"/>
            <a:r>
              <a:rPr lang="vi-VN" b="1" i="0">
                <a:effectLst/>
                <a:latin typeface="+mj-lt"/>
              </a:rPr>
              <a:t>Ngân </a:t>
            </a:r>
            <a:r>
              <a:rPr lang="en-US" b="1" err="1"/>
              <a:t>sách</a:t>
            </a:r>
            <a:r>
              <a:rPr lang="vi-VN" b="1" i="0">
                <a:effectLst/>
                <a:latin typeface="+mj-lt"/>
              </a:rPr>
              <a:t> dài hạn</a:t>
            </a:r>
            <a:r>
              <a:rPr lang="vi-VN" b="0" i="0">
                <a:effectLst/>
                <a:latin typeface="+mj-lt"/>
              </a:rPr>
              <a:t> là toàn bộ ngân sách dự tính cho các hoạt động của tổ chức trong thời hạn dài (vài năm). Đối với dự án thì ngân sách dài hạn xác định tổng ngân sách cho toàn bộ vòng đời dự án.</a:t>
            </a:r>
          </a:p>
          <a:p>
            <a:pPr algn="just"/>
            <a:r>
              <a:rPr lang="vi-VN" b="1" i="0">
                <a:effectLst/>
              </a:rPr>
              <a:t>Ngân sách ngắn hạn</a:t>
            </a:r>
            <a:r>
              <a:rPr lang="vi-VN" b="0" i="0">
                <a:effectLst/>
              </a:rPr>
              <a:t> là sự cụ thể hóa ngân sách dài hạn trong khoảng thời gian ngắn hơn </a:t>
            </a:r>
            <a:r>
              <a:rPr lang="en-US" b="0" i="0">
                <a:effectLst/>
              </a:rPr>
              <a:t>(</a:t>
            </a:r>
            <a:r>
              <a:rPr lang="vi-VN" b="0" i="0">
                <a:effectLst/>
              </a:rPr>
              <a:t>quý, tháng</a:t>
            </a:r>
            <a:r>
              <a:rPr lang="en-US" b="0" i="0">
                <a:effectLst/>
              </a:rPr>
              <a:t>,…)</a:t>
            </a:r>
            <a:r>
              <a:rPr lang="vi-VN" b="0" i="0">
                <a:effectLst/>
              </a:rPr>
              <a:t>. Ngân sách ngắn hạn mô tả chi tiết các khoản chi phí về nhân công, </a:t>
            </a:r>
            <a:r>
              <a:rPr lang="en-US" b="0" i="0" err="1">
                <a:effectLst/>
              </a:rPr>
              <a:t>cơ</a:t>
            </a:r>
            <a:r>
              <a:rPr lang="en-US" b="0" i="0">
                <a:effectLst/>
              </a:rPr>
              <a:t> </a:t>
            </a:r>
            <a:r>
              <a:rPr lang="en-US" b="0" i="0" err="1">
                <a:effectLst/>
              </a:rPr>
              <a:t>sở</a:t>
            </a:r>
            <a:r>
              <a:rPr lang="en-US" b="0" i="0">
                <a:effectLst/>
              </a:rPr>
              <a:t> </a:t>
            </a:r>
            <a:r>
              <a:rPr lang="en-US" b="0" i="0" err="1">
                <a:effectLst/>
              </a:rPr>
              <a:t>vật</a:t>
            </a:r>
            <a:r>
              <a:rPr lang="en-US" b="0" i="0">
                <a:effectLst/>
              </a:rPr>
              <a:t> </a:t>
            </a:r>
            <a:r>
              <a:rPr lang="en-US" b="0" i="0" err="1">
                <a:effectLst/>
              </a:rPr>
              <a:t>chất</a:t>
            </a:r>
            <a:r>
              <a:rPr lang="vi-VN" b="0" i="0">
                <a:effectLst/>
              </a:rPr>
              <a:t> và chi phí khác cho từng nhiệm vụ, công việc. </a:t>
            </a:r>
          </a:p>
        </p:txBody>
      </p:sp>
      <p:sp>
        <p:nvSpPr>
          <p:cNvPr id="3" name="Title 2"/>
          <p:cNvSpPr>
            <a:spLocks noGrp="1"/>
          </p:cNvSpPr>
          <p:nvPr>
            <p:ph type="title" idx="4294967295"/>
          </p:nvPr>
        </p:nvSpPr>
        <p:spPr/>
        <p:txBody>
          <a:bodyPr/>
          <a:lstStyle/>
          <a:p>
            <a:r>
              <a:rPr lang="en-US"/>
              <a:t>4. </a:t>
            </a:r>
            <a:r>
              <a:rPr lang="en-US" err="1"/>
              <a:t>Tài</a:t>
            </a:r>
            <a:r>
              <a:rPr lang="en-US"/>
              <a:t> </a:t>
            </a:r>
            <a:r>
              <a:rPr lang="en-US" err="1"/>
              <a:t>chính</a:t>
            </a:r>
            <a:r>
              <a:rPr lang="en-US"/>
              <a:t>, </a:t>
            </a:r>
            <a:r>
              <a:rPr lang="en-US" err="1"/>
              <a:t>dự</a:t>
            </a:r>
            <a:r>
              <a:rPr lang="en-US"/>
              <a:t> </a:t>
            </a:r>
            <a:r>
              <a:rPr lang="en-US" err="1"/>
              <a:t>toán</a:t>
            </a:r>
            <a:r>
              <a:rPr lang="en-US"/>
              <a:t> </a:t>
            </a:r>
            <a:r>
              <a:rPr lang="en-US" err="1"/>
              <a:t>ngân</a:t>
            </a:r>
            <a:r>
              <a:rPr lang="en-US"/>
              <a:t> </a:t>
            </a:r>
            <a:r>
              <a:rPr lang="en-US" err="1"/>
              <a:t>sách</a:t>
            </a:r>
            <a:endParaRPr lang="en-US"/>
          </a:p>
        </p:txBody>
      </p:sp>
      <p:sp>
        <p:nvSpPr>
          <p:cNvPr id="4" name="Slide Number Placeholder 3"/>
          <p:cNvSpPr>
            <a:spLocks noGrp="1"/>
          </p:cNvSpPr>
          <p:nvPr>
            <p:ph type="sldNum" sz="quarter" idx="12"/>
          </p:nvPr>
        </p:nvSpPr>
        <p:spPr/>
        <p:txBody>
          <a:bodyPr/>
          <a:lstStyle/>
          <a:p>
            <a:fld id="{6E9BC5F3-20C3-46D3-932D-BAE27B3FCC69}" type="slidenum">
              <a:rPr lang="en-US" smtClean="0"/>
              <a:pPr/>
              <a:t>16</a:t>
            </a:fld>
            <a:endParaRPr lang="en-US"/>
          </a:p>
        </p:txBody>
      </p:sp>
    </p:spTree>
    <p:extLst>
      <p:ext uri="{BB962C8B-B14F-4D97-AF65-F5344CB8AC3E}">
        <p14:creationId xmlns:p14="http://schemas.microsoft.com/office/powerpoint/2010/main" val="38610077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0821" y="1112363"/>
            <a:ext cx="11929374" cy="5276080"/>
          </a:xfrm>
        </p:spPr>
        <p:txBody>
          <a:bodyPr>
            <a:normAutofit fontScale="92500" lnSpcReduction="20000"/>
          </a:bodyPr>
          <a:lstStyle/>
          <a:p>
            <a:pPr algn="just"/>
            <a:r>
              <a:rPr lang="vi-VN" sz="3500" b="0" i="0">
                <a:effectLst/>
              </a:rPr>
              <a:t>Lập kế hoạch dự án (Project Planning) là quá trình tiến hành sắp xếp công việc, phân chia nhiệm vụ, lên kế hoạch mục tiêu và đề ra các chiến lược trước khi bắt tay vào thực </a:t>
            </a:r>
            <a:r>
              <a:rPr lang="en-US" sz="3500" b="0" i="0" err="1">
                <a:effectLst/>
              </a:rPr>
              <a:t>hiện</a:t>
            </a:r>
            <a:r>
              <a:rPr lang="vi-VN" sz="3500" b="0" i="0">
                <a:effectLst/>
              </a:rPr>
              <a:t> dự án. </a:t>
            </a:r>
            <a:endParaRPr lang="en-US" sz="3500" b="0" i="0">
              <a:effectLst/>
            </a:endParaRPr>
          </a:p>
          <a:p>
            <a:pPr algn="just"/>
            <a:r>
              <a:rPr lang="vi-VN" sz="3500" b="0" i="0">
                <a:effectLst/>
              </a:rPr>
              <a:t>Lập kế hoạch cho dự án rất quan trọng đối với mỗi nhà </a:t>
            </a:r>
            <a:r>
              <a:rPr lang="en-US" sz="3500" err="1"/>
              <a:t>lãnh</a:t>
            </a:r>
            <a:r>
              <a:rPr lang="en-US" sz="3500"/>
              <a:t> </a:t>
            </a:r>
            <a:r>
              <a:rPr lang="en-US" sz="3500" err="1"/>
              <a:t>đạo</a:t>
            </a:r>
            <a:r>
              <a:rPr lang="vi-VN" sz="3500" b="0" i="0">
                <a:effectLst/>
              </a:rPr>
              <a:t> </a:t>
            </a:r>
            <a:r>
              <a:rPr lang="en-US" sz="3500" b="0" i="0" err="1">
                <a:effectLst/>
              </a:rPr>
              <a:t>của</a:t>
            </a:r>
            <a:r>
              <a:rPr lang="en-US" sz="3500" b="0" i="0">
                <a:effectLst/>
              </a:rPr>
              <a:t> </a:t>
            </a:r>
            <a:r>
              <a:rPr lang="en-US" sz="3500" b="0" i="0" err="1">
                <a:effectLst/>
              </a:rPr>
              <a:t>tổ</a:t>
            </a:r>
            <a:r>
              <a:rPr lang="en-US" sz="3500" b="0" i="0">
                <a:effectLst/>
              </a:rPr>
              <a:t> </a:t>
            </a:r>
            <a:r>
              <a:rPr lang="en-US" sz="3500" b="0" i="0" err="1">
                <a:effectLst/>
              </a:rPr>
              <a:t>chức</a:t>
            </a:r>
            <a:r>
              <a:rPr lang="en-US" sz="3500" b="0" i="0">
                <a:effectLst/>
              </a:rPr>
              <a:t> / </a:t>
            </a:r>
            <a:r>
              <a:rPr lang="vi-VN" sz="3500" b="0" i="0">
                <a:effectLst/>
              </a:rPr>
              <a:t>doanh nghiệp nói chung và người quản lý dự án nói riêng. Điều này sẽ giúp từng cá nhân nắm bắt được nhiệm vụ cụ thể đồng thời các nhà quản lý cũng dễ dàng xử lý các tranh chấp liên quan đến nghĩa vụ nếu có.</a:t>
            </a:r>
          </a:p>
          <a:p>
            <a:pPr marL="0" indent="0">
              <a:buNone/>
            </a:pPr>
            <a:br>
              <a:rPr lang="vi-VN"/>
            </a:br>
            <a:endParaRPr lang="en-US"/>
          </a:p>
        </p:txBody>
      </p:sp>
      <p:sp>
        <p:nvSpPr>
          <p:cNvPr id="3" name="Title 2"/>
          <p:cNvSpPr>
            <a:spLocks noGrp="1"/>
          </p:cNvSpPr>
          <p:nvPr>
            <p:ph type="title" idx="4294967295"/>
          </p:nvPr>
        </p:nvSpPr>
        <p:spPr/>
        <p:txBody>
          <a:bodyPr/>
          <a:lstStyle/>
          <a:p>
            <a:r>
              <a:rPr lang="en-US"/>
              <a:t>5. </a:t>
            </a:r>
            <a:r>
              <a:rPr lang="en-US" err="1"/>
              <a:t>Lập</a:t>
            </a:r>
            <a:r>
              <a:rPr lang="en-US"/>
              <a:t> </a:t>
            </a:r>
            <a:r>
              <a:rPr lang="en-US" err="1"/>
              <a:t>kế</a:t>
            </a:r>
            <a:r>
              <a:rPr lang="en-US"/>
              <a:t> </a:t>
            </a:r>
            <a:r>
              <a:rPr lang="en-US" err="1"/>
              <a:t>hoạch</a:t>
            </a:r>
            <a:endParaRPr lang="en-US"/>
          </a:p>
        </p:txBody>
      </p:sp>
      <p:sp>
        <p:nvSpPr>
          <p:cNvPr id="4" name="Slide Number Placeholder 3"/>
          <p:cNvSpPr>
            <a:spLocks noGrp="1"/>
          </p:cNvSpPr>
          <p:nvPr>
            <p:ph type="sldNum" sz="quarter" idx="12"/>
          </p:nvPr>
        </p:nvSpPr>
        <p:spPr/>
        <p:txBody>
          <a:bodyPr/>
          <a:lstStyle/>
          <a:p>
            <a:fld id="{6E9BC5F3-20C3-46D3-932D-BAE27B3FCC69}" type="slidenum">
              <a:rPr lang="en-US" smtClean="0"/>
              <a:pPr/>
              <a:t>17</a:t>
            </a:fld>
            <a:endParaRPr lang="en-US"/>
          </a:p>
        </p:txBody>
      </p:sp>
    </p:spTree>
    <p:extLst>
      <p:ext uri="{BB962C8B-B14F-4D97-AF65-F5344CB8AC3E}">
        <p14:creationId xmlns:p14="http://schemas.microsoft.com/office/powerpoint/2010/main" val="42397013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0821" y="1112363"/>
            <a:ext cx="11929374" cy="5276080"/>
          </a:xfrm>
        </p:spPr>
        <p:txBody>
          <a:bodyPr>
            <a:noAutofit/>
          </a:bodyPr>
          <a:lstStyle/>
          <a:p>
            <a:pPr algn="just"/>
            <a:r>
              <a:rPr lang="vi-VN" b="0" i="0">
                <a:effectLst/>
              </a:rPr>
              <a:t>Bất kỳ dự án nào, dù lớn hay nhỏ, đều có khả năng rất phức tạp. Việc chia nhỏ tất cả các nội dung cần thiết cho một kế hoạch dự án sẽ dễ dàng hơn nhiều bằng cách xem xét dự án của bạn theo các giai đoạn. </a:t>
            </a:r>
            <a:r>
              <a:rPr lang="en-US" err="1"/>
              <a:t>Để</a:t>
            </a:r>
            <a:r>
              <a:rPr lang="vi-VN" b="0" i="0">
                <a:effectLst/>
              </a:rPr>
              <a:t> </a:t>
            </a:r>
            <a:r>
              <a:rPr lang="en-US" b="0" i="0">
                <a:effectLst/>
              </a:rPr>
              <a:t>q</a:t>
            </a:r>
            <a:r>
              <a:rPr lang="vi-VN" b="0" i="0">
                <a:effectLst/>
              </a:rPr>
              <a:t>uản lý </a:t>
            </a:r>
            <a:r>
              <a:rPr lang="en-US" b="0" i="0">
                <a:effectLst/>
              </a:rPr>
              <a:t>d</a:t>
            </a:r>
            <a:r>
              <a:rPr lang="vi-VN" b="0" i="0">
                <a:effectLst/>
              </a:rPr>
              <a:t>ự án</a:t>
            </a:r>
            <a:r>
              <a:rPr lang="en-US" b="0" i="0">
                <a:effectLst/>
              </a:rPr>
              <a:t> </a:t>
            </a:r>
            <a:r>
              <a:rPr lang="en-US" b="0" i="0" err="1">
                <a:effectLst/>
              </a:rPr>
              <a:t>hiệu</a:t>
            </a:r>
            <a:r>
              <a:rPr lang="en-US" b="0" i="0">
                <a:effectLst/>
              </a:rPr>
              <a:t> </a:t>
            </a:r>
            <a:r>
              <a:rPr lang="en-US" b="0" i="0" err="1">
                <a:effectLst/>
              </a:rPr>
              <a:t>quả</a:t>
            </a:r>
            <a:r>
              <a:rPr lang="vi-VN" b="0" i="0">
                <a:effectLst/>
              </a:rPr>
              <a:t>, trong Sách Kiến thức Quản lý Dự án (PMBOK), đã xác định 5 giai đoạn của một dự án</a:t>
            </a:r>
            <a:r>
              <a:rPr lang="en-US" b="0" i="0">
                <a:effectLst/>
              </a:rPr>
              <a:t> </a:t>
            </a:r>
            <a:r>
              <a:rPr lang="en-US" b="0" i="0" err="1">
                <a:effectLst/>
              </a:rPr>
              <a:t>như</a:t>
            </a:r>
            <a:r>
              <a:rPr lang="en-US" b="0" i="0">
                <a:effectLst/>
              </a:rPr>
              <a:t> </a:t>
            </a:r>
            <a:r>
              <a:rPr lang="en-US" b="0" i="0" err="1">
                <a:effectLst/>
              </a:rPr>
              <a:t>sau</a:t>
            </a:r>
            <a:r>
              <a:rPr lang="vi-VN" b="0" i="0">
                <a:effectLst/>
              </a:rPr>
              <a:t>:</a:t>
            </a:r>
            <a:endParaRPr lang="en-US" b="0" i="0">
              <a:effectLst/>
            </a:endParaRPr>
          </a:p>
          <a:p>
            <a:pPr marL="0" indent="0" algn="just">
              <a:buNone/>
            </a:pPr>
            <a:r>
              <a:rPr lang="en-US" sz="1600" err="1"/>
              <a:t>Tham</a:t>
            </a:r>
            <a:r>
              <a:rPr lang="en-US" sz="1600"/>
              <a:t> </a:t>
            </a:r>
            <a:r>
              <a:rPr lang="en-US" sz="1600" err="1"/>
              <a:t>khảo</a:t>
            </a:r>
            <a:r>
              <a:rPr lang="en-US" sz="1600"/>
              <a:t>: </a:t>
            </a:r>
            <a:r>
              <a:rPr lang="en-US" sz="1600">
                <a:hlinkClick r:id="rId2"/>
              </a:rPr>
              <a:t>https://www.projectmanager.com/guides/project-planning</a:t>
            </a:r>
            <a:endParaRPr lang="en-US" sz="1600"/>
          </a:p>
          <a:p>
            <a:pPr marL="514350" indent="-514350" algn="just">
              <a:buFont typeface="+mj-lt"/>
              <a:buAutoNum type="arabicPeriod"/>
            </a:pPr>
            <a:r>
              <a:rPr lang="en-US" b="1" i="0">
                <a:effectLst/>
              </a:rPr>
              <a:t>Initiation</a:t>
            </a:r>
            <a:r>
              <a:rPr lang="en-US" b="0" i="0">
                <a:effectLst/>
              </a:rPr>
              <a:t>:</a:t>
            </a:r>
            <a:r>
              <a:rPr lang="vi-VN" b="0" i="0">
                <a:effectLst/>
              </a:rPr>
              <a:t> </a:t>
            </a:r>
            <a:r>
              <a:rPr lang="en-US"/>
              <a:t>Giai </a:t>
            </a:r>
            <a:r>
              <a:rPr lang="en-US" err="1"/>
              <a:t>đoạn</a:t>
            </a:r>
            <a:r>
              <a:rPr lang="en-US"/>
              <a:t> b</a:t>
            </a:r>
            <a:r>
              <a:rPr lang="vi-VN" b="0" i="0">
                <a:effectLst/>
              </a:rPr>
              <a:t>ắt đầu một dự án, trong đó các mục tiêu </a:t>
            </a:r>
            <a:r>
              <a:rPr lang="en-US" b="0" i="0" err="1">
                <a:effectLst/>
              </a:rPr>
              <a:t>cần</a:t>
            </a:r>
            <a:r>
              <a:rPr lang="en-US" b="0" i="0">
                <a:effectLst/>
              </a:rPr>
              <a:t> </a:t>
            </a:r>
            <a:r>
              <a:rPr lang="en-US" b="0" i="0" err="1">
                <a:effectLst/>
              </a:rPr>
              <a:t>phải</a:t>
            </a:r>
            <a:r>
              <a:rPr lang="en-US" b="0" i="0">
                <a:effectLst/>
              </a:rPr>
              <a:t> </a:t>
            </a:r>
            <a:r>
              <a:rPr lang="vi-VN" b="0" i="0">
                <a:effectLst/>
              </a:rPr>
              <a:t>được xác định thông qua </a:t>
            </a:r>
            <a:r>
              <a:rPr lang="en-US" b="0" i="0" err="1">
                <a:effectLst/>
              </a:rPr>
              <a:t>hoạt</a:t>
            </a:r>
            <a:r>
              <a:rPr lang="en-US" b="0" i="0">
                <a:effectLst/>
              </a:rPr>
              <a:t> </a:t>
            </a:r>
            <a:r>
              <a:rPr lang="en-US" err="1"/>
              <a:t>động</a:t>
            </a:r>
            <a:r>
              <a:rPr lang="en-US"/>
              <a:t> </a:t>
            </a:r>
            <a:r>
              <a:rPr lang="en-US" b="0" i="0" err="1">
                <a:effectLst/>
              </a:rPr>
              <a:t>nghiệp</a:t>
            </a:r>
            <a:r>
              <a:rPr lang="en-US" b="0" i="0">
                <a:effectLst/>
              </a:rPr>
              <a:t> </a:t>
            </a:r>
            <a:r>
              <a:rPr lang="en-US" b="0" i="0" err="1">
                <a:effectLst/>
              </a:rPr>
              <a:t>vụ</a:t>
            </a:r>
            <a:r>
              <a:rPr lang="vi-VN" b="0" i="0">
                <a:effectLst/>
              </a:rPr>
              <a:t> và tính thực tế của dự án được xác định bởi một nghiên cứu khả thi.</a:t>
            </a:r>
            <a:r>
              <a:rPr lang="en-US" b="0" i="0">
                <a:effectLst/>
              </a:rPr>
              <a:t> </a:t>
            </a:r>
          </a:p>
          <a:p>
            <a:pPr algn="just"/>
            <a:br>
              <a:rPr lang="vi-VN"/>
            </a:br>
            <a:endParaRPr lang="en-US"/>
          </a:p>
        </p:txBody>
      </p:sp>
      <p:sp>
        <p:nvSpPr>
          <p:cNvPr id="3" name="Title 2"/>
          <p:cNvSpPr>
            <a:spLocks noGrp="1"/>
          </p:cNvSpPr>
          <p:nvPr>
            <p:ph type="title" idx="4294967295"/>
          </p:nvPr>
        </p:nvSpPr>
        <p:spPr/>
        <p:txBody>
          <a:bodyPr/>
          <a:lstStyle/>
          <a:p>
            <a:r>
              <a:rPr lang="en-US"/>
              <a:t>5. </a:t>
            </a:r>
            <a:r>
              <a:rPr lang="en-US" err="1"/>
              <a:t>Lập</a:t>
            </a:r>
            <a:r>
              <a:rPr lang="en-US"/>
              <a:t> </a:t>
            </a:r>
            <a:r>
              <a:rPr lang="en-US" err="1"/>
              <a:t>kế</a:t>
            </a:r>
            <a:r>
              <a:rPr lang="en-US"/>
              <a:t> </a:t>
            </a:r>
            <a:r>
              <a:rPr lang="en-US" err="1"/>
              <a:t>hoạch</a:t>
            </a:r>
            <a:endParaRPr lang="en-US"/>
          </a:p>
        </p:txBody>
      </p:sp>
      <p:sp>
        <p:nvSpPr>
          <p:cNvPr id="4" name="Slide Number Placeholder 3"/>
          <p:cNvSpPr>
            <a:spLocks noGrp="1"/>
          </p:cNvSpPr>
          <p:nvPr>
            <p:ph type="sldNum" sz="quarter" idx="12"/>
          </p:nvPr>
        </p:nvSpPr>
        <p:spPr/>
        <p:txBody>
          <a:bodyPr/>
          <a:lstStyle/>
          <a:p>
            <a:fld id="{6E9BC5F3-20C3-46D3-932D-BAE27B3FCC69}" type="slidenum">
              <a:rPr lang="en-US" smtClean="0"/>
              <a:pPr/>
              <a:t>18</a:t>
            </a:fld>
            <a:endParaRPr lang="en-US"/>
          </a:p>
        </p:txBody>
      </p:sp>
    </p:spTree>
    <p:extLst>
      <p:ext uri="{BB962C8B-B14F-4D97-AF65-F5344CB8AC3E}">
        <p14:creationId xmlns:p14="http://schemas.microsoft.com/office/powerpoint/2010/main" val="13431708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0821" y="1112363"/>
            <a:ext cx="11929374" cy="5276080"/>
          </a:xfrm>
        </p:spPr>
        <p:txBody>
          <a:bodyPr>
            <a:noAutofit/>
          </a:bodyPr>
          <a:lstStyle/>
          <a:p>
            <a:pPr marL="514350" indent="-514350" algn="just">
              <a:buFont typeface="+mj-lt"/>
              <a:buAutoNum type="arabicPeriod" startAt="2"/>
            </a:pPr>
            <a:r>
              <a:rPr lang="en-US" b="1" i="0">
                <a:effectLst/>
              </a:rPr>
              <a:t>Planning</a:t>
            </a:r>
            <a:r>
              <a:rPr lang="vi-VN" b="0" i="0">
                <a:effectLst/>
              </a:rPr>
              <a:t>: Trong giai đoạn lập kế hoạch dự án, phạm vi của dự án được xác định bởi </a:t>
            </a:r>
            <a:r>
              <a:rPr lang="en-US" b="0" i="0" err="1">
                <a:effectLst/>
              </a:rPr>
              <a:t>bảng</a:t>
            </a:r>
            <a:r>
              <a:rPr lang="en-US" b="0" i="0">
                <a:effectLst/>
              </a:rPr>
              <a:t> </a:t>
            </a:r>
            <a:r>
              <a:rPr lang="vi-VN" b="0" i="0">
                <a:effectLst/>
              </a:rPr>
              <a:t>cấu trúc phân chia công việc (</a:t>
            </a:r>
            <a:r>
              <a:rPr lang="en-US" b="0" i="0">
                <a:effectLst/>
              </a:rPr>
              <a:t>W</a:t>
            </a:r>
            <a:r>
              <a:rPr lang="vi-VN" b="0" i="0">
                <a:effectLst/>
              </a:rPr>
              <a:t>ork </a:t>
            </a:r>
            <a:r>
              <a:rPr lang="en-US" b="0" i="0">
                <a:effectLst/>
              </a:rPr>
              <a:t>B</a:t>
            </a:r>
            <a:r>
              <a:rPr lang="vi-VN" b="0" i="0">
                <a:effectLst/>
              </a:rPr>
              <a:t>reakdown </a:t>
            </a:r>
            <a:r>
              <a:rPr lang="en-US" b="0" i="0">
                <a:effectLst/>
              </a:rPr>
              <a:t>S</a:t>
            </a:r>
            <a:r>
              <a:rPr lang="vi-VN" b="0" i="0">
                <a:effectLst/>
              </a:rPr>
              <a:t>tructure </a:t>
            </a:r>
            <a:r>
              <a:rPr lang="en-US" b="0" i="0">
                <a:effectLst/>
              </a:rPr>
              <a:t>_ </a:t>
            </a:r>
            <a:r>
              <a:rPr lang="vi-VN" b="0" i="0">
                <a:effectLst/>
              </a:rPr>
              <a:t>WBS) và phương pháp để quản lý dự án được quyết định. Chi phí, chất lượng và nguồn lực được ước tính, và một lịch trình dự án với các mốc quan trọng và sự phụ thuộc của nhiệm vụ được xác định. Sản phẩm bàn giao chính của giai đoạn này là </a:t>
            </a:r>
            <a:r>
              <a:rPr lang="en-US" b="0" i="0" err="1">
                <a:effectLst/>
              </a:rPr>
              <a:t>bản</a:t>
            </a:r>
            <a:r>
              <a:rPr lang="en-US" b="0" i="0">
                <a:effectLst/>
              </a:rPr>
              <a:t> </a:t>
            </a:r>
            <a:r>
              <a:rPr lang="vi-VN" b="0" i="0">
                <a:effectLst/>
              </a:rPr>
              <a:t>kế hoạch dự án của bạn.</a:t>
            </a:r>
            <a:endParaRPr lang="en-US" b="0" i="0">
              <a:effectLst/>
            </a:endParaRPr>
          </a:p>
          <a:p>
            <a:pPr marL="0" indent="0" algn="just">
              <a:buNone/>
            </a:pPr>
            <a:r>
              <a:rPr lang="en-US" b="1" err="1"/>
              <a:t>Câu</a:t>
            </a:r>
            <a:r>
              <a:rPr lang="en-US" b="1"/>
              <a:t> </a:t>
            </a:r>
            <a:r>
              <a:rPr lang="en-US" b="1" err="1"/>
              <a:t>hỏi</a:t>
            </a:r>
            <a:r>
              <a:rPr lang="en-US" b="1"/>
              <a:t>:</a:t>
            </a:r>
            <a:r>
              <a:rPr lang="en-US"/>
              <a:t> </a:t>
            </a:r>
            <a:r>
              <a:rPr lang="en-US" err="1"/>
              <a:t>có</a:t>
            </a:r>
            <a:r>
              <a:rPr lang="en-US"/>
              <a:t> </a:t>
            </a:r>
            <a:r>
              <a:rPr lang="en-US" err="1"/>
              <a:t>cần</a:t>
            </a:r>
            <a:r>
              <a:rPr lang="en-US"/>
              <a:t> </a:t>
            </a:r>
            <a:r>
              <a:rPr lang="en-US" err="1"/>
              <a:t>xác</a:t>
            </a:r>
            <a:r>
              <a:rPr lang="en-US"/>
              <a:t> </a:t>
            </a:r>
            <a:r>
              <a:rPr lang="en-US" err="1"/>
              <a:t>định</a:t>
            </a:r>
            <a:r>
              <a:rPr lang="en-US"/>
              <a:t> </a:t>
            </a:r>
            <a:r>
              <a:rPr lang="en-US" err="1"/>
              <a:t>các</a:t>
            </a:r>
            <a:r>
              <a:rPr lang="en-US"/>
              <a:t> </a:t>
            </a:r>
            <a:r>
              <a:rPr lang="en-US" err="1"/>
              <a:t>rủi</a:t>
            </a:r>
            <a:r>
              <a:rPr lang="en-US"/>
              <a:t> </a:t>
            </a:r>
            <a:r>
              <a:rPr lang="en-US" err="1"/>
              <a:t>ro</a:t>
            </a:r>
            <a:r>
              <a:rPr lang="en-US"/>
              <a:t> </a:t>
            </a:r>
            <a:r>
              <a:rPr lang="en-US" err="1"/>
              <a:t>trong</a:t>
            </a:r>
            <a:r>
              <a:rPr lang="en-US"/>
              <a:t> </a:t>
            </a:r>
            <a:r>
              <a:rPr lang="en-US" err="1"/>
              <a:t>giai</a:t>
            </a:r>
            <a:r>
              <a:rPr lang="en-US"/>
              <a:t> </a:t>
            </a:r>
            <a:r>
              <a:rPr lang="en-US" err="1"/>
              <a:t>đoạn</a:t>
            </a:r>
            <a:r>
              <a:rPr lang="en-US"/>
              <a:t> </a:t>
            </a:r>
            <a:r>
              <a:rPr lang="en-US" err="1"/>
              <a:t>này</a:t>
            </a:r>
            <a:r>
              <a:rPr lang="en-US"/>
              <a:t> </a:t>
            </a:r>
            <a:r>
              <a:rPr lang="en-US" err="1"/>
              <a:t>không</a:t>
            </a:r>
            <a:r>
              <a:rPr lang="en-US"/>
              <a:t>?</a:t>
            </a:r>
            <a:endParaRPr lang="en-US" b="0" i="0">
              <a:effectLst/>
            </a:endParaRPr>
          </a:p>
          <a:p>
            <a:pPr marL="0" indent="0" algn="just">
              <a:buNone/>
            </a:pPr>
            <a:br>
              <a:rPr lang="vi-VN"/>
            </a:br>
            <a:endParaRPr lang="en-US"/>
          </a:p>
        </p:txBody>
      </p:sp>
      <p:sp>
        <p:nvSpPr>
          <p:cNvPr id="3" name="Title 2"/>
          <p:cNvSpPr>
            <a:spLocks noGrp="1"/>
          </p:cNvSpPr>
          <p:nvPr>
            <p:ph type="title" idx="4294967295"/>
          </p:nvPr>
        </p:nvSpPr>
        <p:spPr/>
        <p:txBody>
          <a:bodyPr/>
          <a:lstStyle/>
          <a:p>
            <a:r>
              <a:rPr lang="en-US"/>
              <a:t>5. </a:t>
            </a:r>
            <a:r>
              <a:rPr lang="en-US" err="1"/>
              <a:t>Lập</a:t>
            </a:r>
            <a:r>
              <a:rPr lang="en-US"/>
              <a:t> </a:t>
            </a:r>
            <a:r>
              <a:rPr lang="en-US" err="1"/>
              <a:t>kế</a:t>
            </a:r>
            <a:r>
              <a:rPr lang="en-US"/>
              <a:t> </a:t>
            </a:r>
            <a:r>
              <a:rPr lang="en-US" err="1"/>
              <a:t>hoạch</a:t>
            </a:r>
            <a:endParaRPr lang="en-US"/>
          </a:p>
        </p:txBody>
      </p:sp>
      <p:sp>
        <p:nvSpPr>
          <p:cNvPr id="4" name="Slide Number Placeholder 3"/>
          <p:cNvSpPr>
            <a:spLocks noGrp="1"/>
          </p:cNvSpPr>
          <p:nvPr>
            <p:ph type="sldNum" sz="quarter" idx="12"/>
          </p:nvPr>
        </p:nvSpPr>
        <p:spPr/>
        <p:txBody>
          <a:bodyPr/>
          <a:lstStyle/>
          <a:p>
            <a:fld id="{6E9BC5F3-20C3-46D3-932D-BAE27B3FCC69}" type="slidenum">
              <a:rPr lang="en-US" smtClean="0"/>
              <a:pPr/>
              <a:t>19</a:t>
            </a:fld>
            <a:endParaRPr lang="en-US"/>
          </a:p>
        </p:txBody>
      </p:sp>
    </p:spTree>
    <p:extLst>
      <p:ext uri="{BB962C8B-B14F-4D97-AF65-F5344CB8AC3E}">
        <p14:creationId xmlns:p14="http://schemas.microsoft.com/office/powerpoint/2010/main" val="3277330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2744" y="1112363"/>
            <a:ext cx="10618836" cy="5335729"/>
          </a:xfrm>
        </p:spPr>
        <p:txBody>
          <a:bodyPr>
            <a:normAutofit fontScale="92500" lnSpcReduction="10000"/>
          </a:bodyPr>
          <a:lstStyle/>
          <a:p>
            <a:pPr marL="514350" indent="-514350">
              <a:buFont typeface="+mj-lt"/>
              <a:buAutoNum type="arabicPeriod"/>
            </a:pPr>
            <a:r>
              <a:rPr lang="en-US" err="1"/>
              <a:t>Tổng</a:t>
            </a:r>
            <a:r>
              <a:rPr lang="en-US"/>
              <a:t> </a:t>
            </a:r>
            <a:r>
              <a:rPr lang="en-US" err="1"/>
              <a:t>quan</a:t>
            </a:r>
            <a:r>
              <a:rPr lang="en-US"/>
              <a:t> </a:t>
            </a:r>
            <a:r>
              <a:rPr lang="en-US" err="1"/>
              <a:t>về</a:t>
            </a:r>
            <a:r>
              <a:rPr lang="en-US"/>
              <a:t> </a:t>
            </a:r>
            <a:r>
              <a:rPr lang="en-US" err="1"/>
              <a:t>quản</a:t>
            </a:r>
            <a:r>
              <a:rPr lang="en-US"/>
              <a:t> </a:t>
            </a:r>
            <a:r>
              <a:rPr lang="en-US" err="1"/>
              <a:t>lý</a:t>
            </a:r>
            <a:r>
              <a:rPr lang="en-US"/>
              <a:t> </a:t>
            </a:r>
            <a:r>
              <a:rPr lang="en-US" err="1"/>
              <a:t>dự</a:t>
            </a:r>
            <a:r>
              <a:rPr lang="en-US"/>
              <a:t> </a:t>
            </a:r>
            <a:r>
              <a:rPr lang="en-US" err="1"/>
              <a:t>án</a:t>
            </a:r>
            <a:endParaRPr lang="en-US"/>
          </a:p>
          <a:p>
            <a:pPr marL="514350" indent="-514350">
              <a:buFont typeface="+mj-lt"/>
              <a:buAutoNum type="arabicPeriod"/>
            </a:pPr>
            <a:r>
              <a:rPr lang="en-US" err="1"/>
              <a:t>Phân</a:t>
            </a:r>
            <a:r>
              <a:rPr lang="en-US"/>
              <a:t> </a:t>
            </a:r>
            <a:r>
              <a:rPr lang="en-US" err="1"/>
              <a:t>tích</a:t>
            </a:r>
            <a:r>
              <a:rPr lang="en-US"/>
              <a:t> chi </a:t>
            </a:r>
            <a:r>
              <a:rPr lang="en-US" err="1"/>
              <a:t>phí</a:t>
            </a:r>
            <a:endParaRPr lang="en-US"/>
          </a:p>
          <a:p>
            <a:pPr marL="514350" indent="-514350">
              <a:buFont typeface="+mj-lt"/>
              <a:buAutoNum type="arabicPeriod"/>
            </a:pPr>
            <a:r>
              <a:rPr lang="en-US"/>
              <a:t>Vai </a:t>
            </a:r>
            <a:r>
              <a:rPr lang="en-US" err="1"/>
              <a:t>trò</a:t>
            </a:r>
            <a:r>
              <a:rPr lang="en-US"/>
              <a:t>, </a:t>
            </a:r>
            <a:r>
              <a:rPr lang="en-US" err="1"/>
              <a:t>trách</a:t>
            </a:r>
            <a:r>
              <a:rPr lang="en-US"/>
              <a:t> </a:t>
            </a:r>
            <a:r>
              <a:rPr lang="en-US" err="1"/>
              <a:t>nhiệm</a:t>
            </a:r>
            <a:r>
              <a:rPr lang="en-US"/>
              <a:t> </a:t>
            </a:r>
            <a:r>
              <a:rPr lang="en-US" err="1"/>
              <a:t>và</a:t>
            </a:r>
            <a:r>
              <a:rPr lang="en-US"/>
              <a:t> </a:t>
            </a:r>
            <a:r>
              <a:rPr lang="en-US" err="1"/>
              <a:t>giải</a:t>
            </a:r>
            <a:r>
              <a:rPr lang="en-US"/>
              <a:t> </a:t>
            </a:r>
            <a:r>
              <a:rPr lang="en-US" err="1"/>
              <a:t>trình</a:t>
            </a:r>
            <a:endParaRPr lang="en-US"/>
          </a:p>
          <a:p>
            <a:pPr marL="514350" indent="-514350">
              <a:buFont typeface="+mj-lt"/>
              <a:buAutoNum type="arabicPeriod"/>
            </a:pPr>
            <a:r>
              <a:rPr lang="en-US" err="1"/>
              <a:t>Tài</a:t>
            </a:r>
            <a:r>
              <a:rPr lang="en-US"/>
              <a:t> </a:t>
            </a:r>
            <a:r>
              <a:rPr lang="en-US" err="1"/>
              <a:t>chính</a:t>
            </a:r>
            <a:r>
              <a:rPr lang="en-US"/>
              <a:t>, </a:t>
            </a:r>
            <a:r>
              <a:rPr lang="en-US" err="1"/>
              <a:t>dự</a:t>
            </a:r>
            <a:r>
              <a:rPr lang="en-US"/>
              <a:t> </a:t>
            </a:r>
            <a:r>
              <a:rPr lang="en-US" err="1"/>
              <a:t>toán</a:t>
            </a:r>
            <a:r>
              <a:rPr lang="en-US"/>
              <a:t> </a:t>
            </a:r>
            <a:r>
              <a:rPr lang="en-US" err="1"/>
              <a:t>ngân</a:t>
            </a:r>
            <a:r>
              <a:rPr lang="en-US"/>
              <a:t> </a:t>
            </a:r>
            <a:r>
              <a:rPr lang="en-US" err="1"/>
              <a:t>sách</a:t>
            </a:r>
            <a:endParaRPr lang="en-US"/>
          </a:p>
          <a:p>
            <a:pPr marL="514350" indent="-514350">
              <a:buFont typeface="+mj-lt"/>
              <a:buAutoNum type="arabicPeriod"/>
            </a:pPr>
            <a:r>
              <a:rPr lang="en-US" err="1"/>
              <a:t>Lập</a:t>
            </a:r>
            <a:r>
              <a:rPr lang="en-US"/>
              <a:t> </a:t>
            </a:r>
            <a:r>
              <a:rPr lang="en-US" err="1"/>
              <a:t>kế</a:t>
            </a:r>
            <a:r>
              <a:rPr lang="en-US"/>
              <a:t> </a:t>
            </a:r>
            <a:r>
              <a:rPr lang="en-US" err="1"/>
              <a:t>hoạch</a:t>
            </a:r>
            <a:endParaRPr lang="en-US"/>
          </a:p>
          <a:p>
            <a:pPr marL="514350" indent="-514350">
              <a:buFont typeface="+mj-lt"/>
              <a:buAutoNum type="arabicPeriod"/>
            </a:pPr>
            <a:r>
              <a:rPr lang="en-US" err="1"/>
              <a:t>Quản</a:t>
            </a:r>
            <a:r>
              <a:rPr lang="en-US"/>
              <a:t> </a:t>
            </a:r>
            <a:r>
              <a:rPr lang="en-US" err="1"/>
              <a:t>lý</a:t>
            </a:r>
            <a:r>
              <a:rPr lang="en-US"/>
              <a:t> </a:t>
            </a:r>
            <a:r>
              <a:rPr lang="en-US" err="1"/>
              <a:t>rủi</a:t>
            </a:r>
            <a:r>
              <a:rPr lang="en-US"/>
              <a:t> </a:t>
            </a:r>
            <a:r>
              <a:rPr lang="en-US" err="1"/>
              <a:t>ro</a:t>
            </a:r>
            <a:endParaRPr lang="en-US"/>
          </a:p>
          <a:p>
            <a:pPr marL="514350" indent="-514350">
              <a:buFont typeface="+mj-lt"/>
              <a:buAutoNum type="arabicPeriod"/>
            </a:pPr>
            <a:r>
              <a:rPr lang="en-US" err="1"/>
              <a:t>Kế</a:t>
            </a:r>
            <a:r>
              <a:rPr lang="en-US"/>
              <a:t> </a:t>
            </a:r>
            <a:r>
              <a:rPr lang="en-US" err="1"/>
              <a:t>hoạch</a:t>
            </a:r>
            <a:r>
              <a:rPr lang="en-US"/>
              <a:t> </a:t>
            </a:r>
            <a:r>
              <a:rPr lang="en-US" err="1"/>
              <a:t>triển</a:t>
            </a:r>
            <a:r>
              <a:rPr lang="en-US"/>
              <a:t> </a:t>
            </a:r>
            <a:r>
              <a:rPr lang="en-US" err="1"/>
              <a:t>khai</a:t>
            </a:r>
            <a:endParaRPr lang="en-US"/>
          </a:p>
          <a:p>
            <a:pPr marL="514350" indent="-514350">
              <a:buFont typeface="+mj-lt"/>
              <a:buAutoNum type="arabicPeriod"/>
            </a:pPr>
            <a:r>
              <a:rPr lang="en-US"/>
              <a:t>Theo </a:t>
            </a:r>
            <a:r>
              <a:rPr lang="en-US" err="1"/>
              <a:t>dõi</a:t>
            </a:r>
            <a:r>
              <a:rPr lang="en-US"/>
              <a:t> </a:t>
            </a:r>
            <a:r>
              <a:rPr lang="en-US" err="1"/>
              <a:t>tiến</a:t>
            </a:r>
            <a:r>
              <a:rPr lang="en-US"/>
              <a:t> </a:t>
            </a:r>
            <a:r>
              <a:rPr lang="en-US" err="1"/>
              <a:t>độ</a:t>
            </a:r>
            <a:endParaRPr lang="en-US"/>
          </a:p>
          <a:p>
            <a:pPr marL="514350" indent="-514350">
              <a:buFont typeface="+mj-lt"/>
              <a:buAutoNum type="arabicPeriod"/>
            </a:pPr>
            <a:r>
              <a:rPr lang="en-US" err="1"/>
              <a:t>Bài</a:t>
            </a:r>
            <a:r>
              <a:rPr lang="en-US"/>
              <a:t> </a:t>
            </a:r>
            <a:r>
              <a:rPr lang="en-US" err="1"/>
              <a:t>học</a:t>
            </a:r>
            <a:r>
              <a:rPr lang="en-US"/>
              <a:t> </a:t>
            </a:r>
            <a:r>
              <a:rPr lang="en-US" err="1"/>
              <a:t>kinh</a:t>
            </a:r>
            <a:r>
              <a:rPr lang="en-US"/>
              <a:t> </a:t>
            </a:r>
            <a:r>
              <a:rPr lang="en-US" err="1"/>
              <a:t>nghiệm</a:t>
            </a:r>
            <a:endParaRPr lang="en-US"/>
          </a:p>
          <a:p>
            <a:pPr marL="0" indent="0">
              <a:buNone/>
            </a:pPr>
            <a:endParaRPr lang="en-US"/>
          </a:p>
        </p:txBody>
      </p:sp>
      <p:sp>
        <p:nvSpPr>
          <p:cNvPr id="3" name="Title 2"/>
          <p:cNvSpPr>
            <a:spLocks noGrp="1"/>
          </p:cNvSpPr>
          <p:nvPr>
            <p:ph type="title" idx="4294967295"/>
          </p:nvPr>
        </p:nvSpPr>
        <p:spPr/>
        <p:txBody>
          <a:bodyPr/>
          <a:lstStyle/>
          <a:p>
            <a:r>
              <a:rPr lang="en-US" err="1"/>
              <a:t>Nội</a:t>
            </a:r>
            <a:r>
              <a:rPr lang="en-US"/>
              <a:t> dung</a:t>
            </a:r>
          </a:p>
        </p:txBody>
      </p:sp>
      <p:sp>
        <p:nvSpPr>
          <p:cNvPr id="4" name="Slide Number Placeholder 3"/>
          <p:cNvSpPr>
            <a:spLocks noGrp="1"/>
          </p:cNvSpPr>
          <p:nvPr>
            <p:ph type="sldNum" sz="quarter" idx="12"/>
          </p:nvPr>
        </p:nvSpPr>
        <p:spPr/>
        <p:txBody>
          <a:bodyPr/>
          <a:lstStyle/>
          <a:p>
            <a:fld id="{6E9BC5F3-20C3-46D3-932D-BAE27B3FCC69}" type="slidenum">
              <a:rPr lang="en-US" smtClean="0"/>
              <a:pPr/>
              <a:t>2</a:t>
            </a:fld>
            <a:endParaRPr lang="en-US"/>
          </a:p>
        </p:txBody>
      </p:sp>
    </p:spTree>
    <p:extLst>
      <p:ext uri="{BB962C8B-B14F-4D97-AF65-F5344CB8AC3E}">
        <p14:creationId xmlns:p14="http://schemas.microsoft.com/office/powerpoint/2010/main" val="3515652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0821" y="1112363"/>
            <a:ext cx="11929374" cy="5276080"/>
          </a:xfrm>
        </p:spPr>
        <p:txBody>
          <a:bodyPr>
            <a:noAutofit/>
          </a:bodyPr>
          <a:lstStyle/>
          <a:p>
            <a:pPr marL="514350" indent="-514350" algn="just">
              <a:buFont typeface="+mj-lt"/>
              <a:buAutoNum type="arabicPeriod" startAt="3"/>
            </a:pPr>
            <a:r>
              <a:rPr lang="en-US" b="1" i="0" err="1">
                <a:effectLst/>
              </a:rPr>
              <a:t>Excution</a:t>
            </a:r>
            <a:r>
              <a:rPr lang="vi-VN" i="0">
                <a:effectLst/>
              </a:rPr>
              <a:t>: Các sản phẩm của dự án được hoàn thành trong giai đoạn này. Thông thường, giai đoạn này bắt đầu bằng một cuộc họp khởi động và tiếp theo là các cuộc họp nhóm thường xuyên và báo cáo tình trạng trong khi dự án đang được thực hiện.</a:t>
            </a:r>
            <a:r>
              <a:rPr lang="en-US" i="0">
                <a:effectLst/>
              </a:rPr>
              <a:t> </a:t>
            </a:r>
          </a:p>
          <a:p>
            <a:pPr marL="514350" indent="-514350" algn="just">
              <a:buFont typeface="+mj-lt"/>
              <a:buAutoNum type="arabicPeriod" startAt="3"/>
            </a:pPr>
            <a:r>
              <a:rPr lang="en-US" b="1" i="0">
                <a:effectLst/>
              </a:rPr>
              <a:t>Monitoring &amp; Controlling</a:t>
            </a:r>
            <a:r>
              <a:rPr lang="en-US" i="0">
                <a:effectLst/>
              </a:rPr>
              <a:t> (</a:t>
            </a:r>
            <a:r>
              <a:rPr lang="vi-VN" i="0">
                <a:effectLst/>
              </a:rPr>
              <a:t>Giám sát &amp; Kiểm soát</a:t>
            </a:r>
            <a:r>
              <a:rPr lang="en-US" i="0">
                <a:effectLst/>
              </a:rPr>
              <a:t>)</a:t>
            </a:r>
            <a:r>
              <a:rPr lang="vi-VN" i="0">
                <a:effectLst/>
              </a:rPr>
              <a:t>: Giai đoạn này được thực hiện song song với giai đoạn thực hiện dự án. Các số liệu về tiến độ và hiệu suất được đo lường để giữ cho tiến độ của dự án phù hợp với kế hoạch dự án.</a:t>
            </a:r>
            <a:r>
              <a:rPr lang="en-US" i="0">
                <a:effectLst/>
              </a:rPr>
              <a:t> </a:t>
            </a:r>
            <a:r>
              <a:rPr lang="en-US" i="0" err="1">
                <a:effectLst/>
              </a:rPr>
              <a:t>Mọi</a:t>
            </a:r>
            <a:r>
              <a:rPr lang="en-US" i="0">
                <a:effectLst/>
              </a:rPr>
              <a:t> </a:t>
            </a:r>
            <a:r>
              <a:rPr lang="en-US" i="0" err="1">
                <a:effectLst/>
              </a:rPr>
              <a:t>điều</a:t>
            </a:r>
            <a:r>
              <a:rPr lang="en-US" i="0">
                <a:effectLst/>
              </a:rPr>
              <a:t> </a:t>
            </a:r>
            <a:r>
              <a:rPr lang="en-US" i="0" err="1">
                <a:effectLst/>
              </a:rPr>
              <a:t>chỉnh</a:t>
            </a:r>
            <a:r>
              <a:rPr lang="en-US" i="0">
                <a:effectLst/>
              </a:rPr>
              <a:t> </a:t>
            </a:r>
            <a:r>
              <a:rPr lang="en-US" i="0" err="1">
                <a:effectLst/>
              </a:rPr>
              <a:t>hoạt</a:t>
            </a:r>
            <a:r>
              <a:rPr lang="en-US" i="0">
                <a:effectLst/>
              </a:rPr>
              <a:t> </a:t>
            </a:r>
            <a:r>
              <a:rPr lang="en-US" i="0" err="1">
                <a:effectLst/>
              </a:rPr>
              <a:t>động</a:t>
            </a:r>
            <a:r>
              <a:rPr lang="en-US" i="0">
                <a:effectLst/>
              </a:rPr>
              <a:t> </a:t>
            </a:r>
            <a:r>
              <a:rPr lang="en-US" i="0" err="1">
                <a:effectLst/>
              </a:rPr>
              <a:t>có</a:t>
            </a:r>
            <a:r>
              <a:rPr lang="en-US" i="0">
                <a:effectLst/>
              </a:rPr>
              <a:t> </a:t>
            </a:r>
            <a:r>
              <a:rPr lang="en-US" i="0" err="1">
                <a:effectLst/>
              </a:rPr>
              <a:t>giai</a:t>
            </a:r>
            <a:r>
              <a:rPr lang="en-US" i="0">
                <a:effectLst/>
              </a:rPr>
              <a:t> </a:t>
            </a:r>
            <a:r>
              <a:rPr lang="en-US" i="0" err="1">
                <a:effectLst/>
              </a:rPr>
              <a:t>đoạn</a:t>
            </a:r>
            <a:r>
              <a:rPr lang="en-US" i="0">
                <a:effectLst/>
              </a:rPr>
              <a:t> </a:t>
            </a:r>
            <a:r>
              <a:rPr lang="en-US" i="0" err="1">
                <a:effectLst/>
              </a:rPr>
              <a:t>này</a:t>
            </a:r>
            <a:r>
              <a:rPr lang="en-US" i="0">
                <a:effectLst/>
              </a:rPr>
              <a:t>.</a:t>
            </a:r>
          </a:p>
        </p:txBody>
      </p:sp>
      <p:sp>
        <p:nvSpPr>
          <p:cNvPr id="3" name="Title 2"/>
          <p:cNvSpPr>
            <a:spLocks noGrp="1"/>
          </p:cNvSpPr>
          <p:nvPr>
            <p:ph type="title" idx="4294967295"/>
          </p:nvPr>
        </p:nvSpPr>
        <p:spPr/>
        <p:txBody>
          <a:bodyPr/>
          <a:lstStyle/>
          <a:p>
            <a:r>
              <a:rPr lang="en-US"/>
              <a:t>5. </a:t>
            </a:r>
            <a:r>
              <a:rPr lang="en-US" err="1"/>
              <a:t>Lập</a:t>
            </a:r>
            <a:r>
              <a:rPr lang="en-US"/>
              <a:t> </a:t>
            </a:r>
            <a:r>
              <a:rPr lang="en-US" err="1"/>
              <a:t>kế</a:t>
            </a:r>
            <a:r>
              <a:rPr lang="en-US"/>
              <a:t> </a:t>
            </a:r>
            <a:r>
              <a:rPr lang="en-US" err="1"/>
              <a:t>hoạch</a:t>
            </a:r>
            <a:endParaRPr lang="en-US"/>
          </a:p>
        </p:txBody>
      </p:sp>
      <p:sp>
        <p:nvSpPr>
          <p:cNvPr id="4" name="Slide Number Placeholder 3"/>
          <p:cNvSpPr>
            <a:spLocks noGrp="1"/>
          </p:cNvSpPr>
          <p:nvPr>
            <p:ph type="sldNum" sz="quarter" idx="12"/>
          </p:nvPr>
        </p:nvSpPr>
        <p:spPr/>
        <p:txBody>
          <a:bodyPr/>
          <a:lstStyle/>
          <a:p>
            <a:fld id="{6E9BC5F3-20C3-46D3-932D-BAE27B3FCC69}" type="slidenum">
              <a:rPr lang="en-US" smtClean="0"/>
              <a:pPr/>
              <a:t>20</a:t>
            </a:fld>
            <a:endParaRPr lang="en-US"/>
          </a:p>
        </p:txBody>
      </p:sp>
    </p:spTree>
    <p:extLst>
      <p:ext uri="{BB962C8B-B14F-4D97-AF65-F5344CB8AC3E}">
        <p14:creationId xmlns:p14="http://schemas.microsoft.com/office/powerpoint/2010/main" val="34375538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0821" y="1112363"/>
            <a:ext cx="11929374" cy="5276080"/>
          </a:xfrm>
        </p:spPr>
        <p:txBody>
          <a:bodyPr>
            <a:noAutofit/>
          </a:bodyPr>
          <a:lstStyle/>
          <a:p>
            <a:pPr marL="514350" indent="-514350" algn="just">
              <a:buFont typeface="+mj-lt"/>
              <a:buAutoNum type="arabicPeriod" startAt="5"/>
            </a:pPr>
            <a:r>
              <a:rPr lang="en-US" b="1" i="0">
                <a:effectLst/>
              </a:rPr>
              <a:t>Closure</a:t>
            </a:r>
            <a:r>
              <a:rPr lang="vi-VN" i="0">
                <a:effectLst/>
              </a:rPr>
              <a:t>: Dự án được hoàn thành khi các bên liên quan nhận được sản phẩm bàn giao cuối cùng. Các nguồn lực được giải phóng, hợp đồng được </a:t>
            </a:r>
            <a:r>
              <a:rPr lang="en-US" i="0" err="1">
                <a:effectLst/>
              </a:rPr>
              <a:t>hoàn</a:t>
            </a:r>
            <a:r>
              <a:rPr lang="en-US" i="0">
                <a:effectLst/>
              </a:rPr>
              <a:t> </a:t>
            </a:r>
            <a:r>
              <a:rPr lang="en-US" i="0" err="1">
                <a:effectLst/>
              </a:rPr>
              <a:t>thành</a:t>
            </a:r>
            <a:r>
              <a:rPr lang="vi-VN" i="0">
                <a:effectLst/>
              </a:rPr>
              <a:t> và lý tưởng nhất là sẽ có sự đánh giá về những thành công và thất bại.</a:t>
            </a:r>
            <a:endParaRPr lang="en-US" i="0">
              <a:effectLst/>
            </a:endParaRPr>
          </a:p>
          <a:p>
            <a:pPr algn="just"/>
            <a:endParaRPr lang="en-US" i="0">
              <a:effectLst/>
            </a:endParaRPr>
          </a:p>
        </p:txBody>
      </p:sp>
      <p:sp>
        <p:nvSpPr>
          <p:cNvPr id="3" name="Title 2"/>
          <p:cNvSpPr>
            <a:spLocks noGrp="1"/>
          </p:cNvSpPr>
          <p:nvPr>
            <p:ph type="title" idx="4294967295"/>
          </p:nvPr>
        </p:nvSpPr>
        <p:spPr/>
        <p:txBody>
          <a:bodyPr/>
          <a:lstStyle/>
          <a:p>
            <a:r>
              <a:rPr lang="en-US"/>
              <a:t>5. </a:t>
            </a:r>
            <a:r>
              <a:rPr lang="en-US" err="1"/>
              <a:t>Lập</a:t>
            </a:r>
            <a:r>
              <a:rPr lang="en-US"/>
              <a:t> </a:t>
            </a:r>
            <a:r>
              <a:rPr lang="en-US" err="1"/>
              <a:t>kế</a:t>
            </a:r>
            <a:r>
              <a:rPr lang="en-US"/>
              <a:t> </a:t>
            </a:r>
            <a:r>
              <a:rPr lang="en-US" err="1"/>
              <a:t>hoạch</a:t>
            </a:r>
            <a:endParaRPr lang="en-US"/>
          </a:p>
        </p:txBody>
      </p:sp>
      <p:sp>
        <p:nvSpPr>
          <p:cNvPr id="4" name="Slide Number Placeholder 3"/>
          <p:cNvSpPr>
            <a:spLocks noGrp="1"/>
          </p:cNvSpPr>
          <p:nvPr>
            <p:ph type="sldNum" sz="quarter" idx="12"/>
          </p:nvPr>
        </p:nvSpPr>
        <p:spPr/>
        <p:txBody>
          <a:bodyPr/>
          <a:lstStyle/>
          <a:p>
            <a:fld id="{6E9BC5F3-20C3-46D3-932D-BAE27B3FCC69}" type="slidenum">
              <a:rPr lang="en-US" smtClean="0"/>
              <a:pPr/>
              <a:t>21</a:t>
            </a:fld>
            <a:endParaRPr lang="en-US"/>
          </a:p>
        </p:txBody>
      </p:sp>
    </p:spTree>
    <p:extLst>
      <p:ext uri="{BB962C8B-B14F-4D97-AF65-F5344CB8AC3E}">
        <p14:creationId xmlns:p14="http://schemas.microsoft.com/office/powerpoint/2010/main" val="16679947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0821" y="1112363"/>
            <a:ext cx="11929374" cy="5276080"/>
          </a:xfrm>
        </p:spPr>
        <p:txBody>
          <a:bodyPr>
            <a:noAutofit/>
          </a:bodyPr>
          <a:lstStyle/>
          <a:p>
            <a:pPr marL="0" indent="0" algn="just">
              <a:buNone/>
            </a:pPr>
            <a:r>
              <a:rPr lang="vi-VN" b="1" i="0">
                <a:effectLst/>
              </a:rPr>
              <a:t>Việc lập kế hoạch</a:t>
            </a:r>
            <a:r>
              <a:rPr lang="en-US" b="1" i="0">
                <a:effectLst/>
              </a:rPr>
              <a:t> </a:t>
            </a:r>
            <a:r>
              <a:rPr lang="en-US" b="1" i="0" err="1">
                <a:effectLst/>
              </a:rPr>
              <a:t>cho</a:t>
            </a:r>
            <a:r>
              <a:rPr lang="en-US" b="1" i="0">
                <a:effectLst/>
              </a:rPr>
              <a:t> </a:t>
            </a:r>
            <a:r>
              <a:rPr lang="en-US" b="1" i="0" err="1">
                <a:effectLst/>
              </a:rPr>
              <a:t>dự</a:t>
            </a:r>
            <a:r>
              <a:rPr lang="en-US" b="1" i="0">
                <a:effectLst/>
              </a:rPr>
              <a:t> </a:t>
            </a:r>
            <a:r>
              <a:rPr lang="en-US" b="1" i="0" err="1">
                <a:effectLst/>
              </a:rPr>
              <a:t>án</a:t>
            </a:r>
            <a:r>
              <a:rPr lang="vi-VN" b="0" i="0">
                <a:effectLst/>
              </a:rPr>
              <a:t> đòi hỏi tính logic, sự sáng tạo và khả năng </a:t>
            </a:r>
            <a:r>
              <a:rPr lang="en-US" b="0" i="0" err="1">
                <a:effectLst/>
              </a:rPr>
              <a:t>tiếp</a:t>
            </a:r>
            <a:r>
              <a:rPr lang="en-US" b="0" i="0">
                <a:effectLst/>
              </a:rPr>
              <a:t> </a:t>
            </a:r>
            <a:r>
              <a:rPr lang="en-US" b="0" i="0" err="1">
                <a:effectLst/>
              </a:rPr>
              <a:t>nhận</a:t>
            </a:r>
            <a:r>
              <a:rPr lang="en-US" b="0" i="0">
                <a:effectLst/>
              </a:rPr>
              <a:t> tri </a:t>
            </a:r>
            <a:r>
              <a:rPr lang="en-US" b="0" i="0" err="1">
                <a:effectLst/>
              </a:rPr>
              <a:t>thức</a:t>
            </a:r>
            <a:r>
              <a:rPr lang="vi-VN" b="0" i="0">
                <a:effectLst/>
              </a:rPr>
              <a:t>. Quá trình này thường bao gồm các bước:</a:t>
            </a:r>
          </a:p>
          <a:p>
            <a:pPr lvl="1" algn="just"/>
            <a:r>
              <a:rPr lang="vi-VN" sz="3200" b="0" i="0">
                <a:effectLst/>
              </a:rPr>
              <a:t>Xác định mục tiêu</a:t>
            </a:r>
            <a:r>
              <a:rPr lang="en-US" sz="3200" b="0" i="0">
                <a:effectLst/>
              </a:rPr>
              <a:t>; </a:t>
            </a:r>
            <a:r>
              <a:rPr lang="vi-VN" sz="3200" b="0" i="0">
                <a:effectLst/>
              </a:rPr>
              <a:t>Phân tích hiện trạng</a:t>
            </a:r>
            <a:r>
              <a:rPr lang="en-US" sz="3200" b="0" i="0">
                <a:effectLst/>
              </a:rPr>
              <a:t>; </a:t>
            </a:r>
            <a:r>
              <a:rPr lang="en-US" sz="3200" b="0" i="0" err="1">
                <a:effectLst/>
              </a:rPr>
              <a:t>Chọn</a:t>
            </a:r>
            <a:r>
              <a:rPr lang="vi-VN" sz="3200" b="0" i="0">
                <a:effectLst/>
              </a:rPr>
              <a:t> chiến lược</a:t>
            </a:r>
            <a:r>
              <a:rPr lang="en-US" sz="3200" b="0" i="0">
                <a:effectLst/>
              </a:rPr>
              <a:t> </a:t>
            </a:r>
            <a:r>
              <a:rPr lang="en-US" sz="3200" b="0" i="0" err="1">
                <a:effectLst/>
              </a:rPr>
              <a:t>quản</a:t>
            </a:r>
            <a:r>
              <a:rPr lang="en-US" sz="3200" b="0" i="0">
                <a:effectLst/>
              </a:rPr>
              <a:t> </a:t>
            </a:r>
            <a:r>
              <a:rPr lang="en-US" sz="3200" b="0" i="0" err="1">
                <a:effectLst/>
              </a:rPr>
              <a:t>lý</a:t>
            </a:r>
            <a:r>
              <a:rPr lang="en-US" sz="3200" b="0" i="0">
                <a:effectLst/>
              </a:rPr>
              <a:t>.</a:t>
            </a:r>
            <a:endParaRPr lang="vi-VN" sz="3200" b="0" i="0">
              <a:effectLst/>
            </a:endParaRPr>
          </a:p>
          <a:p>
            <a:pPr lvl="1" algn="just"/>
            <a:r>
              <a:rPr lang="vi-VN" sz="3200" b="0" i="0">
                <a:effectLst/>
              </a:rPr>
              <a:t>Lập kế hoạch hoạt động</a:t>
            </a:r>
            <a:r>
              <a:rPr lang="en-US" sz="3200"/>
              <a:t>: </a:t>
            </a:r>
            <a:r>
              <a:rPr lang="en-US" sz="3200" err="1"/>
              <a:t>tạo</a:t>
            </a:r>
            <a:r>
              <a:rPr lang="en-US" sz="3200"/>
              <a:t> WBS </a:t>
            </a:r>
            <a:r>
              <a:rPr lang="en-US" sz="3200" err="1"/>
              <a:t>cho</a:t>
            </a:r>
            <a:r>
              <a:rPr lang="en-US" sz="3200"/>
              <a:t> </a:t>
            </a:r>
            <a:r>
              <a:rPr lang="en-US" sz="3200" err="1"/>
              <a:t>dự</a:t>
            </a:r>
            <a:r>
              <a:rPr lang="en-US" sz="3200"/>
              <a:t> </a:t>
            </a:r>
            <a:r>
              <a:rPr lang="en-US" sz="3200" err="1"/>
              <a:t>án</a:t>
            </a:r>
            <a:r>
              <a:rPr lang="en-US" sz="3200"/>
              <a:t>.</a:t>
            </a:r>
            <a:endParaRPr lang="vi-VN" sz="3200" b="0" i="0">
              <a:effectLst/>
            </a:endParaRPr>
          </a:p>
          <a:p>
            <a:pPr lvl="1" algn="just"/>
            <a:r>
              <a:rPr lang="vi-VN" sz="3200" b="0" i="0">
                <a:effectLst/>
              </a:rPr>
              <a:t>Phân công trách nhiệm</a:t>
            </a:r>
            <a:r>
              <a:rPr lang="en-US" sz="3200" b="0" i="0">
                <a:effectLst/>
              </a:rPr>
              <a:t>: </a:t>
            </a:r>
            <a:r>
              <a:rPr lang="en-US" sz="3200" b="0" i="0" err="1">
                <a:effectLst/>
              </a:rPr>
              <a:t>giao</a:t>
            </a:r>
            <a:r>
              <a:rPr lang="en-US" sz="3200" b="0" i="0">
                <a:effectLst/>
              </a:rPr>
              <a:t> </a:t>
            </a:r>
            <a:r>
              <a:rPr lang="en-US" sz="3200" b="0" i="0" err="1">
                <a:effectLst/>
              </a:rPr>
              <a:t>trách</a:t>
            </a:r>
            <a:r>
              <a:rPr lang="en-US" sz="3200" b="0" i="0">
                <a:effectLst/>
              </a:rPr>
              <a:t> </a:t>
            </a:r>
            <a:r>
              <a:rPr lang="en-US" sz="3200" b="0" i="0" err="1">
                <a:effectLst/>
              </a:rPr>
              <a:t>nhiệm</a:t>
            </a:r>
            <a:r>
              <a:rPr lang="en-US" sz="3200" b="0" i="0">
                <a:effectLst/>
              </a:rPr>
              <a:t> </a:t>
            </a:r>
            <a:r>
              <a:rPr lang="en-US" sz="3200" b="0" i="0" err="1">
                <a:effectLst/>
              </a:rPr>
              <a:t>cho</a:t>
            </a:r>
            <a:r>
              <a:rPr lang="en-US" sz="3200" b="0" i="0">
                <a:effectLst/>
              </a:rPr>
              <a:t> </a:t>
            </a:r>
            <a:r>
              <a:rPr lang="en-US" sz="3200" b="0" i="0" err="1">
                <a:effectLst/>
              </a:rPr>
              <a:t>nhân</a:t>
            </a:r>
            <a:r>
              <a:rPr lang="en-US" sz="3200" b="0" i="0">
                <a:effectLst/>
              </a:rPr>
              <a:t> </a:t>
            </a:r>
            <a:r>
              <a:rPr lang="en-US" sz="3200" b="0" i="0" err="1">
                <a:effectLst/>
              </a:rPr>
              <a:t>sự</a:t>
            </a:r>
            <a:r>
              <a:rPr lang="en-US" sz="3200" b="0" i="0">
                <a:effectLst/>
              </a:rPr>
              <a:t>.</a:t>
            </a:r>
            <a:endParaRPr lang="vi-VN" sz="3200" b="0" i="0">
              <a:effectLst/>
            </a:endParaRPr>
          </a:p>
          <a:p>
            <a:pPr lvl="1" algn="just"/>
            <a:r>
              <a:rPr lang="vi-VN" sz="3200" b="0" i="0">
                <a:effectLst/>
              </a:rPr>
              <a:t>Lập kế hoạch thời gian</a:t>
            </a:r>
            <a:r>
              <a:rPr lang="en-US" sz="3200" b="0" i="0">
                <a:effectLst/>
              </a:rPr>
              <a:t>: </a:t>
            </a:r>
            <a:r>
              <a:rPr lang="en-US" sz="3200" b="0" i="0" err="1">
                <a:effectLst/>
              </a:rPr>
              <a:t>ấn</a:t>
            </a:r>
            <a:r>
              <a:rPr lang="en-US" sz="3200" b="0" i="0">
                <a:effectLst/>
              </a:rPr>
              <a:t> </a:t>
            </a:r>
            <a:r>
              <a:rPr lang="en-US" sz="3200" b="0" i="0" err="1">
                <a:effectLst/>
              </a:rPr>
              <a:t>định</a:t>
            </a:r>
            <a:r>
              <a:rPr lang="en-US" sz="3200" b="0" i="0">
                <a:effectLst/>
              </a:rPr>
              <a:t> </a:t>
            </a:r>
            <a:r>
              <a:rPr lang="en-US" sz="3200" b="0" i="0" err="1">
                <a:effectLst/>
              </a:rPr>
              <a:t>thời</a:t>
            </a:r>
            <a:r>
              <a:rPr lang="en-US" sz="3200" b="0" i="0">
                <a:effectLst/>
              </a:rPr>
              <a:t> </a:t>
            </a:r>
            <a:r>
              <a:rPr lang="en-US" sz="3200" b="0" i="0" err="1">
                <a:effectLst/>
              </a:rPr>
              <a:t>gian</a:t>
            </a:r>
            <a:r>
              <a:rPr lang="en-US" sz="3200"/>
              <a:t>.</a:t>
            </a:r>
            <a:endParaRPr lang="vi-VN" sz="3200" b="0" i="0">
              <a:effectLst/>
            </a:endParaRPr>
          </a:p>
          <a:p>
            <a:pPr lvl="1" algn="just"/>
            <a:r>
              <a:rPr lang="vi-VN" sz="3200" b="0" i="0">
                <a:effectLst/>
              </a:rPr>
              <a:t>Lập kế hoạch nguồn lực</a:t>
            </a:r>
            <a:r>
              <a:rPr lang="en-US" sz="3200" b="0" i="0">
                <a:effectLst/>
              </a:rPr>
              <a:t>: </a:t>
            </a:r>
            <a:r>
              <a:rPr lang="en-US" sz="3200" b="0" i="0" err="1">
                <a:effectLst/>
              </a:rPr>
              <a:t>phân</a:t>
            </a:r>
            <a:r>
              <a:rPr lang="en-US" sz="3200" b="0" i="0">
                <a:effectLst/>
              </a:rPr>
              <a:t> </a:t>
            </a:r>
            <a:r>
              <a:rPr lang="en-US" sz="3200" b="0" i="0" err="1">
                <a:effectLst/>
              </a:rPr>
              <a:t>bổ</a:t>
            </a:r>
            <a:r>
              <a:rPr lang="en-US" sz="3200" b="0" i="0">
                <a:effectLst/>
              </a:rPr>
              <a:t> </a:t>
            </a:r>
            <a:r>
              <a:rPr lang="en-US" sz="3200" b="0" i="0" err="1">
                <a:effectLst/>
              </a:rPr>
              <a:t>nguồn</a:t>
            </a:r>
            <a:r>
              <a:rPr lang="en-US" sz="3200" b="0" i="0">
                <a:effectLst/>
              </a:rPr>
              <a:t> </a:t>
            </a:r>
            <a:r>
              <a:rPr lang="en-US" sz="3200" b="0" i="0" err="1">
                <a:effectLst/>
              </a:rPr>
              <a:t>lực</a:t>
            </a:r>
            <a:r>
              <a:rPr lang="en-US" sz="3200" b="0" i="0">
                <a:effectLst/>
              </a:rPr>
              <a:t> (</a:t>
            </a:r>
            <a:r>
              <a:rPr lang="en-US" sz="3200" b="0" i="0" err="1">
                <a:effectLst/>
              </a:rPr>
              <a:t>tiền</a:t>
            </a:r>
            <a:r>
              <a:rPr lang="en-US" sz="3200" b="0" i="0">
                <a:effectLst/>
              </a:rPr>
              <a:t>, </a:t>
            </a:r>
            <a:r>
              <a:rPr lang="en-US" sz="3200" b="0" i="0" err="1">
                <a:effectLst/>
              </a:rPr>
              <a:t>máy</a:t>
            </a:r>
            <a:r>
              <a:rPr lang="en-US" sz="3200" b="0" i="0">
                <a:effectLst/>
              </a:rPr>
              <a:t> </a:t>
            </a:r>
            <a:r>
              <a:rPr lang="en-US" sz="3200" b="0" i="0" err="1">
                <a:effectLst/>
              </a:rPr>
              <a:t>móc</a:t>
            </a:r>
            <a:r>
              <a:rPr lang="en-US" sz="3200" b="0" i="0">
                <a:effectLst/>
              </a:rPr>
              <a:t>, …) </a:t>
            </a:r>
            <a:r>
              <a:rPr lang="en-US" sz="3200" b="0" i="0" err="1">
                <a:effectLst/>
              </a:rPr>
              <a:t>cho</a:t>
            </a:r>
            <a:r>
              <a:rPr lang="en-US" sz="3200" b="0" i="0">
                <a:effectLst/>
              </a:rPr>
              <a:t> </a:t>
            </a:r>
            <a:r>
              <a:rPr lang="en-US" sz="3200" b="0" i="0" err="1">
                <a:effectLst/>
              </a:rPr>
              <a:t>các</a:t>
            </a:r>
            <a:r>
              <a:rPr lang="en-US" sz="3200" b="0" i="0">
                <a:effectLst/>
              </a:rPr>
              <a:t> </a:t>
            </a:r>
            <a:r>
              <a:rPr lang="en-US" sz="3200" b="0" i="0" err="1">
                <a:effectLst/>
              </a:rPr>
              <a:t>hoạt</a:t>
            </a:r>
            <a:r>
              <a:rPr lang="en-US" sz="3200" b="0" i="0">
                <a:effectLst/>
              </a:rPr>
              <a:t> </a:t>
            </a:r>
            <a:r>
              <a:rPr lang="en-US" sz="3200" b="0" i="0" err="1">
                <a:effectLst/>
              </a:rPr>
              <a:t>động</a:t>
            </a:r>
            <a:endParaRPr lang="vi-VN" sz="3200" b="0" i="0">
              <a:effectLst/>
            </a:endParaRPr>
          </a:p>
          <a:p>
            <a:pPr marL="0" indent="0" algn="just">
              <a:buNone/>
            </a:pPr>
            <a:endParaRPr lang="en-US" i="0">
              <a:effectLst/>
            </a:endParaRPr>
          </a:p>
        </p:txBody>
      </p:sp>
      <p:sp>
        <p:nvSpPr>
          <p:cNvPr id="3" name="Title 2"/>
          <p:cNvSpPr>
            <a:spLocks noGrp="1"/>
          </p:cNvSpPr>
          <p:nvPr>
            <p:ph type="title" idx="4294967295"/>
          </p:nvPr>
        </p:nvSpPr>
        <p:spPr/>
        <p:txBody>
          <a:bodyPr/>
          <a:lstStyle/>
          <a:p>
            <a:r>
              <a:rPr lang="en-US"/>
              <a:t>5. </a:t>
            </a:r>
            <a:r>
              <a:rPr lang="en-US" err="1"/>
              <a:t>Lập</a:t>
            </a:r>
            <a:r>
              <a:rPr lang="en-US"/>
              <a:t> </a:t>
            </a:r>
            <a:r>
              <a:rPr lang="en-US" err="1"/>
              <a:t>kế</a:t>
            </a:r>
            <a:r>
              <a:rPr lang="en-US"/>
              <a:t> </a:t>
            </a:r>
            <a:r>
              <a:rPr lang="en-US" err="1"/>
              <a:t>hoạch</a:t>
            </a:r>
            <a:endParaRPr lang="en-US"/>
          </a:p>
        </p:txBody>
      </p:sp>
      <p:sp>
        <p:nvSpPr>
          <p:cNvPr id="4" name="Slide Number Placeholder 3"/>
          <p:cNvSpPr>
            <a:spLocks noGrp="1"/>
          </p:cNvSpPr>
          <p:nvPr>
            <p:ph type="sldNum" sz="quarter" idx="12"/>
          </p:nvPr>
        </p:nvSpPr>
        <p:spPr/>
        <p:txBody>
          <a:bodyPr/>
          <a:lstStyle/>
          <a:p>
            <a:fld id="{6E9BC5F3-20C3-46D3-932D-BAE27B3FCC69}" type="slidenum">
              <a:rPr lang="en-US" smtClean="0"/>
              <a:pPr/>
              <a:t>22</a:t>
            </a:fld>
            <a:endParaRPr lang="en-US"/>
          </a:p>
        </p:txBody>
      </p:sp>
    </p:spTree>
    <p:extLst>
      <p:ext uri="{BB962C8B-B14F-4D97-AF65-F5344CB8AC3E}">
        <p14:creationId xmlns:p14="http://schemas.microsoft.com/office/powerpoint/2010/main" val="13307869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0821" y="1112363"/>
            <a:ext cx="11929374" cy="5276080"/>
          </a:xfrm>
        </p:spPr>
        <p:txBody>
          <a:bodyPr>
            <a:noAutofit/>
          </a:bodyPr>
          <a:lstStyle/>
          <a:p>
            <a:pPr marL="0" indent="0" algn="just">
              <a:buNone/>
            </a:pPr>
            <a:r>
              <a:rPr lang="vi-VN" b="1" i="0">
                <a:effectLst/>
              </a:rPr>
              <a:t>Mô hình 5W 1H 2C 5M</a:t>
            </a:r>
            <a:r>
              <a:rPr lang="en-US" b="1" i="0">
                <a:effectLst/>
              </a:rPr>
              <a:t>:</a:t>
            </a:r>
            <a:r>
              <a:rPr lang="vi-VN" b="0" i="0">
                <a:effectLst/>
              </a:rPr>
              <a:t> </a:t>
            </a:r>
            <a:r>
              <a:rPr lang="en-US" b="0" i="0">
                <a:effectLst/>
              </a:rPr>
              <a:t>là mô h</a:t>
            </a:r>
            <a:r>
              <a:rPr lang="vi-VN" b="0" i="0">
                <a:effectLst/>
              </a:rPr>
              <a:t>được sử dụng phổ biến hiện nay. </a:t>
            </a:r>
            <a:r>
              <a:rPr lang="en-US" b="0" i="0" err="1">
                <a:effectLst/>
              </a:rPr>
              <a:t>Mô</a:t>
            </a:r>
            <a:r>
              <a:rPr lang="en-US" b="0" i="0">
                <a:effectLst/>
              </a:rPr>
              <a:t> </a:t>
            </a:r>
            <a:r>
              <a:rPr lang="en-US" b="0" i="0" err="1">
                <a:effectLst/>
              </a:rPr>
              <a:t>hình</a:t>
            </a:r>
            <a:r>
              <a:rPr lang="vi-VN" b="0" i="0">
                <a:effectLst/>
              </a:rPr>
              <a:t> này khá tiện lợi và phù hợp để thực hành kỹ năng </a:t>
            </a:r>
            <a:r>
              <a:rPr lang="en-US" b="0" i="0" err="1">
                <a:effectLst/>
              </a:rPr>
              <a:t>lập</a:t>
            </a:r>
            <a:r>
              <a:rPr lang="en-US" b="0" i="0">
                <a:effectLst/>
              </a:rPr>
              <a:t> </a:t>
            </a:r>
            <a:r>
              <a:rPr lang="vi-VN" b="0" i="0">
                <a:effectLst/>
              </a:rPr>
              <a:t>kế hoạch. Mỗi người cần tự trả lời những câu hỏi như:</a:t>
            </a:r>
          </a:p>
          <a:p>
            <a:pPr algn="just"/>
            <a:r>
              <a:rPr lang="vi-VN" b="1" i="0">
                <a:solidFill>
                  <a:srgbClr val="FF0000"/>
                </a:solidFill>
                <a:effectLst/>
              </a:rPr>
              <a:t>5 W bao gồm: Why - What - Where - When - Who</a:t>
            </a:r>
            <a:endParaRPr lang="vi-VN" b="0" i="0">
              <a:solidFill>
                <a:srgbClr val="FF0000"/>
              </a:solidFill>
              <a:effectLst/>
            </a:endParaRPr>
          </a:p>
          <a:p>
            <a:pPr algn="just">
              <a:buFont typeface="Arial" panose="020B0604020202020204" pitchFamily="34" charset="0"/>
              <a:buChar char="•"/>
            </a:pPr>
            <a:r>
              <a:rPr lang="vi-VN" sz="2400" b="1" i="0">
                <a:effectLst/>
              </a:rPr>
              <a:t>Why </a:t>
            </a:r>
            <a:r>
              <a:rPr lang="vi-VN" sz="2400" b="0" i="1">
                <a:effectLst/>
              </a:rPr>
              <a:t>(Mục tiêu công việc)</a:t>
            </a:r>
            <a:r>
              <a:rPr lang="vi-VN" sz="2400" b="0" i="0">
                <a:effectLst/>
              </a:rPr>
              <a:t>: Tại sao cần xây dựng kế hoạch này?</a:t>
            </a:r>
          </a:p>
          <a:p>
            <a:pPr algn="just">
              <a:buFont typeface="Arial" panose="020B0604020202020204" pitchFamily="34" charset="0"/>
              <a:buChar char="•"/>
            </a:pPr>
            <a:r>
              <a:rPr lang="vi-VN" sz="2400" b="1" i="0">
                <a:effectLst/>
              </a:rPr>
              <a:t>What</a:t>
            </a:r>
            <a:r>
              <a:rPr lang="vi-VN" sz="2400" b="0" i="0">
                <a:effectLst/>
              </a:rPr>
              <a:t> </a:t>
            </a:r>
            <a:r>
              <a:rPr lang="vi-VN" sz="2400" b="0" i="1">
                <a:effectLst/>
              </a:rPr>
              <a:t>(Danh sách công việc)</a:t>
            </a:r>
            <a:r>
              <a:rPr lang="vi-VN" sz="2400" b="0" i="0">
                <a:effectLst/>
              </a:rPr>
              <a:t>: </a:t>
            </a:r>
            <a:r>
              <a:rPr lang="en-US" sz="2400" b="0" i="0" err="1">
                <a:effectLst/>
              </a:rPr>
              <a:t>gồm</a:t>
            </a:r>
            <a:r>
              <a:rPr lang="vi-VN" sz="2400" b="0" i="0">
                <a:effectLst/>
              </a:rPr>
              <a:t> những nhiệm vụ nào? </a:t>
            </a:r>
          </a:p>
          <a:p>
            <a:pPr algn="just">
              <a:buFont typeface="Arial" panose="020B0604020202020204" pitchFamily="34" charset="0"/>
              <a:buChar char="•"/>
            </a:pPr>
            <a:r>
              <a:rPr lang="vi-VN" sz="2400" b="1" i="0">
                <a:effectLst/>
              </a:rPr>
              <a:t>Where</a:t>
            </a:r>
            <a:r>
              <a:rPr lang="vi-VN" sz="2400" b="0" i="0">
                <a:effectLst/>
              </a:rPr>
              <a:t> </a:t>
            </a:r>
            <a:r>
              <a:rPr lang="vi-VN" sz="2400" b="0" i="1">
                <a:effectLst/>
              </a:rPr>
              <a:t>(Địa điểm thực hiện)</a:t>
            </a:r>
            <a:r>
              <a:rPr lang="vi-VN" sz="2400" b="0" i="0">
                <a:effectLst/>
              </a:rPr>
              <a:t>: công việc trên sẽ được thực hiện ở đâu? </a:t>
            </a:r>
          </a:p>
          <a:p>
            <a:pPr algn="just">
              <a:buFont typeface="Arial" panose="020B0604020202020204" pitchFamily="34" charset="0"/>
              <a:buChar char="•"/>
            </a:pPr>
            <a:r>
              <a:rPr lang="vi-VN" sz="2400" b="1" i="0">
                <a:effectLst/>
              </a:rPr>
              <a:t>When</a:t>
            </a:r>
            <a:r>
              <a:rPr lang="vi-VN" sz="2400" b="0" i="0">
                <a:effectLst/>
              </a:rPr>
              <a:t> </a:t>
            </a:r>
            <a:r>
              <a:rPr lang="vi-VN" sz="2400" b="0" i="1">
                <a:effectLst/>
              </a:rPr>
              <a:t>(Thời gian thực hiện)</a:t>
            </a:r>
            <a:r>
              <a:rPr lang="vi-VN" sz="2400" b="0" i="0">
                <a:effectLst/>
              </a:rPr>
              <a:t>: </a:t>
            </a:r>
            <a:r>
              <a:rPr lang="en-US" sz="2400" b="0" i="0" err="1">
                <a:effectLst/>
              </a:rPr>
              <a:t>thời</a:t>
            </a:r>
            <a:r>
              <a:rPr lang="en-US" sz="2400" b="0" i="0">
                <a:effectLst/>
              </a:rPr>
              <a:t> </a:t>
            </a:r>
            <a:r>
              <a:rPr lang="en-US" sz="2400" b="0" i="0" err="1">
                <a:effectLst/>
              </a:rPr>
              <a:t>gian</a:t>
            </a:r>
            <a:r>
              <a:rPr lang="en-US" sz="2400" b="0" i="0">
                <a:effectLst/>
              </a:rPr>
              <a:t> </a:t>
            </a:r>
            <a:r>
              <a:rPr lang="en-US" sz="2400" b="0" i="0" err="1">
                <a:effectLst/>
              </a:rPr>
              <a:t>bắt</a:t>
            </a:r>
            <a:r>
              <a:rPr lang="en-US" sz="2400" b="0" i="0">
                <a:effectLst/>
              </a:rPr>
              <a:t> </a:t>
            </a:r>
            <a:r>
              <a:rPr lang="en-US" sz="2400" b="0" i="0" err="1">
                <a:effectLst/>
              </a:rPr>
              <a:t>đầu</a:t>
            </a:r>
            <a:r>
              <a:rPr lang="en-US" sz="2400" b="0" i="0">
                <a:effectLst/>
              </a:rPr>
              <a:t>, </a:t>
            </a:r>
            <a:r>
              <a:rPr lang="vi-VN" sz="2400" b="0" i="0">
                <a:effectLst/>
              </a:rPr>
              <a:t>hoàn thành?</a:t>
            </a:r>
          </a:p>
          <a:p>
            <a:pPr algn="just">
              <a:buFont typeface="Arial" panose="020B0604020202020204" pitchFamily="34" charset="0"/>
              <a:buChar char="•"/>
            </a:pPr>
            <a:r>
              <a:rPr lang="vi-VN" sz="2400" b="1" i="0">
                <a:effectLst/>
              </a:rPr>
              <a:t>Who</a:t>
            </a:r>
            <a:r>
              <a:rPr lang="vi-VN" sz="2400" b="0" i="0">
                <a:effectLst/>
              </a:rPr>
              <a:t> </a:t>
            </a:r>
            <a:r>
              <a:rPr lang="vi-VN" sz="2400" b="0" i="1">
                <a:effectLst/>
              </a:rPr>
              <a:t>(Ai chịu trách nhiệm)</a:t>
            </a:r>
            <a:r>
              <a:rPr lang="vi-VN" sz="2400" b="0" i="0">
                <a:effectLst/>
              </a:rPr>
              <a:t>: Ai là người đảm trách</a:t>
            </a:r>
            <a:r>
              <a:rPr lang="en-US" sz="2400" b="0" i="0">
                <a:effectLst/>
              </a:rPr>
              <a:t>,</a:t>
            </a:r>
            <a:r>
              <a:rPr lang="vi-VN" sz="2400" b="0" i="0">
                <a:effectLst/>
              </a:rPr>
              <a:t> có cần sự giúp đỡ từ ai không?</a:t>
            </a:r>
          </a:p>
        </p:txBody>
      </p:sp>
      <p:sp>
        <p:nvSpPr>
          <p:cNvPr id="3" name="Title 2"/>
          <p:cNvSpPr>
            <a:spLocks noGrp="1"/>
          </p:cNvSpPr>
          <p:nvPr>
            <p:ph type="title" idx="4294967295"/>
          </p:nvPr>
        </p:nvSpPr>
        <p:spPr/>
        <p:txBody>
          <a:bodyPr/>
          <a:lstStyle/>
          <a:p>
            <a:r>
              <a:rPr lang="en-US"/>
              <a:t>5. </a:t>
            </a:r>
            <a:r>
              <a:rPr lang="en-US" err="1"/>
              <a:t>Lập</a:t>
            </a:r>
            <a:r>
              <a:rPr lang="en-US"/>
              <a:t> </a:t>
            </a:r>
            <a:r>
              <a:rPr lang="en-US" err="1"/>
              <a:t>kế</a:t>
            </a:r>
            <a:r>
              <a:rPr lang="en-US"/>
              <a:t> </a:t>
            </a:r>
            <a:r>
              <a:rPr lang="en-US" err="1"/>
              <a:t>hoạch</a:t>
            </a:r>
            <a:endParaRPr lang="en-US"/>
          </a:p>
        </p:txBody>
      </p:sp>
      <p:sp>
        <p:nvSpPr>
          <p:cNvPr id="4" name="Slide Number Placeholder 3"/>
          <p:cNvSpPr>
            <a:spLocks noGrp="1"/>
          </p:cNvSpPr>
          <p:nvPr>
            <p:ph type="sldNum" sz="quarter" idx="12"/>
          </p:nvPr>
        </p:nvSpPr>
        <p:spPr/>
        <p:txBody>
          <a:bodyPr/>
          <a:lstStyle/>
          <a:p>
            <a:fld id="{6E9BC5F3-20C3-46D3-932D-BAE27B3FCC69}" type="slidenum">
              <a:rPr lang="en-US" smtClean="0"/>
              <a:pPr/>
              <a:t>23</a:t>
            </a:fld>
            <a:endParaRPr lang="en-US"/>
          </a:p>
        </p:txBody>
      </p:sp>
      <p:sp>
        <p:nvSpPr>
          <p:cNvPr id="5" name="TextBox 4">
            <a:extLst>
              <a:ext uri="{FF2B5EF4-FFF2-40B4-BE49-F238E27FC236}">
                <a16:creationId xmlns:a16="http://schemas.microsoft.com/office/drawing/2014/main" id="{B391C95D-5F36-F493-DC58-9B0F475B70B1}"/>
              </a:ext>
            </a:extLst>
          </p:cNvPr>
          <p:cNvSpPr txBox="1"/>
          <p:nvPr/>
        </p:nvSpPr>
        <p:spPr>
          <a:xfrm>
            <a:off x="9724103" y="3136490"/>
            <a:ext cx="2336092" cy="369332"/>
          </a:xfrm>
          <a:prstGeom prst="rect">
            <a:avLst/>
          </a:prstGeom>
          <a:noFill/>
        </p:spPr>
        <p:txBody>
          <a:bodyPr wrap="square" rtlCol="0">
            <a:spAutoFit/>
          </a:bodyPr>
          <a:lstStyle/>
          <a:p>
            <a:r>
              <a:rPr lang="en-US">
                <a:highlight>
                  <a:srgbClr val="FFFF00"/>
                </a:highlight>
              </a:rPr>
              <a:t>1B</a:t>
            </a:r>
          </a:p>
        </p:txBody>
      </p:sp>
    </p:spTree>
    <p:extLst>
      <p:ext uri="{BB962C8B-B14F-4D97-AF65-F5344CB8AC3E}">
        <p14:creationId xmlns:p14="http://schemas.microsoft.com/office/powerpoint/2010/main" val="3705022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0821" y="1112363"/>
            <a:ext cx="11929374" cy="5276080"/>
          </a:xfrm>
        </p:spPr>
        <p:txBody>
          <a:bodyPr>
            <a:noAutofit/>
          </a:bodyPr>
          <a:lstStyle/>
          <a:p>
            <a:pPr algn="just"/>
            <a:r>
              <a:rPr lang="vi-VN" b="1" i="0">
                <a:solidFill>
                  <a:srgbClr val="FF0000"/>
                </a:solidFill>
                <a:effectLst/>
              </a:rPr>
              <a:t>1 H - How</a:t>
            </a:r>
            <a:r>
              <a:rPr lang="vi-VN" b="0" i="0">
                <a:solidFill>
                  <a:srgbClr val="333333"/>
                </a:solidFill>
                <a:effectLst/>
              </a:rPr>
              <a:t> (Cách thức thực hiện): Thực hiện như thế nào? Bằng phương thức, </a:t>
            </a:r>
            <a:r>
              <a:rPr lang="en-US" b="0" i="0" err="1">
                <a:solidFill>
                  <a:srgbClr val="333333"/>
                </a:solidFill>
                <a:effectLst/>
              </a:rPr>
              <a:t>chiến</a:t>
            </a:r>
            <a:r>
              <a:rPr lang="en-US" b="0" i="0">
                <a:solidFill>
                  <a:srgbClr val="333333"/>
                </a:solidFill>
                <a:effectLst/>
              </a:rPr>
              <a:t> </a:t>
            </a:r>
            <a:r>
              <a:rPr lang="en-US" b="0" i="0" err="1">
                <a:solidFill>
                  <a:srgbClr val="333333"/>
                </a:solidFill>
                <a:effectLst/>
              </a:rPr>
              <a:t>lược</a:t>
            </a:r>
            <a:r>
              <a:rPr lang="en-US" b="0" i="0">
                <a:solidFill>
                  <a:srgbClr val="333333"/>
                </a:solidFill>
                <a:effectLst/>
              </a:rPr>
              <a:t> </a:t>
            </a:r>
            <a:r>
              <a:rPr lang="vi-VN" b="0" i="0">
                <a:solidFill>
                  <a:srgbClr val="333333"/>
                </a:solidFill>
                <a:effectLst/>
              </a:rPr>
              <a:t>nào cho phù hợp?</a:t>
            </a:r>
            <a:endParaRPr lang="en-US" b="1" i="0">
              <a:solidFill>
                <a:srgbClr val="FF0000"/>
              </a:solidFill>
              <a:effectLst/>
            </a:endParaRPr>
          </a:p>
          <a:p>
            <a:pPr algn="just"/>
            <a:r>
              <a:rPr lang="vi-VN" b="1" i="0">
                <a:solidFill>
                  <a:srgbClr val="FF0000"/>
                </a:solidFill>
                <a:effectLst/>
              </a:rPr>
              <a:t>2 C bao gồm: Control - Check</a:t>
            </a:r>
            <a:endParaRPr lang="vi-VN" b="0" i="0">
              <a:solidFill>
                <a:srgbClr val="FF0000"/>
              </a:solidFill>
              <a:effectLst/>
            </a:endParaRPr>
          </a:p>
          <a:p>
            <a:pPr algn="just">
              <a:buFont typeface="Arial" panose="020B0604020202020204" pitchFamily="34" charset="0"/>
              <a:buChar char="•"/>
            </a:pPr>
            <a:r>
              <a:rPr lang="vi-VN" sz="2800" b="1" i="0">
                <a:effectLst/>
              </a:rPr>
              <a:t>Control</a:t>
            </a:r>
            <a:r>
              <a:rPr lang="vi-VN" sz="2800" b="0" i="0">
                <a:effectLst/>
              </a:rPr>
              <a:t> </a:t>
            </a:r>
            <a:r>
              <a:rPr lang="vi-VN" sz="2800" b="0" i="1">
                <a:effectLst/>
              </a:rPr>
              <a:t>(Phương pháp kiểm soát)</a:t>
            </a:r>
            <a:r>
              <a:rPr lang="vi-VN" sz="2800" b="0" i="0">
                <a:effectLst/>
              </a:rPr>
              <a:t>: Các nhiệm vụ nào cần được kiểm soát? Kiểm soát như thế nào? Tiêu chuẩn đánh giá kết quả công việc?</a:t>
            </a:r>
          </a:p>
          <a:p>
            <a:pPr algn="just">
              <a:buFont typeface="Arial" panose="020B0604020202020204" pitchFamily="34" charset="0"/>
              <a:buChar char="•"/>
            </a:pPr>
            <a:r>
              <a:rPr lang="vi-VN" sz="2800" b="1" i="0">
                <a:effectLst/>
              </a:rPr>
              <a:t>Check</a:t>
            </a:r>
            <a:r>
              <a:rPr lang="vi-VN" sz="2800" b="0" i="0">
                <a:effectLst/>
              </a:rPr>
              <a:t> </a:t>
            </a:r>
            <a:r>
              <a:rPr lang="vi-VN" sz="2800" b="0" i="1">
                <a:effectLst/>
              </a:rPr>
              <a:t>(Phương pháp kiểm tra)</a:t>
            </a:r>
            <a:r>
              <a:rPr lang="vi-VN" sz="2800" b="0" i="0">
                <a:effectLst/>
              </a:rPr>
              <a:t>: Những nội dung nào cần kiểm tra, kiểm tra bao lâu một lần? Lưu ý gì thực hiện kiểm tra? Cần ghi chú lại để đưa các thông tin này cho nhóm nếu kế hoạch được thực hiện theo </a:t>
            </a:r>
            <a:r>
              <a:rPr lang="en-US" sz="2800" err="1"/>
              <a:t>nhóm</a:t>
            </a:r>
            <a:r>
              <a:rPr lang="vi-VN" sz="2800" b="0" i="0">
                <a:effectLst/>
              </a:rPr>
              <a:t>.</a:t>
            </a:r>
          </a:p>
          <a:p>
            <a:pPr marL="0" indent="0" algn="just">
              <a:buNone/>
            </a:pPr>
            <a:endParaRPr lang="en-US" i="0">
              <a:effectLst/>
            </a:endParaRPr>
          </a:p>
        </p:txBody>
      </p:sp>
      <p:sp>
        <p:nvSpPr>
          <p:cNvPr id="3" name="Title 2"/>
          <p:cNvSpPr>
            <a:spLocks noGrp="1"/>
          </p:cNvSpPr>
          <p:nvPr>
            <p:ph type="title" idx="4294967295"/>
          </p:nvPr>
        </p:nvSpPr>
        <p:spPr/>
        <p:txBody>
          <a:bodyPr/>
          <a:lstStyle/>
          <a:p>
            <a:r>
              <a:rPr lang="en-US"/>
              <a:t>5. </a:t>
            </a:r>
            <a:r>
              <a:rPr lang="en-US" err="1"/>
              <a:t>Lập</a:t>
            </a:r>
            <a:r>
              <a:rPr lang="en-US"/>
              <a:t> </a:t>
            </a:r>
            <a:r>
              <a:rPr lang="en-US" err="1"/>
              <a:t>kế</a:t>
            </a:r>
            <a:r>
              <a:rPr lang="en-US"/>
              <a:t> </a:t>
            </a:r>
            <a:r>
              <a:rPr lang="en-US" err="1"/>
              <a:t>hoạch</a:t>
            </a:r>
            <a:endParaRPr lang="en-US"/>
          </a:p>
        </p:txBody>
      </p:sp>
      <p:sp>
        <p:nvSpPr>
          <p:cNvPr id="4" name="Slide Number Placeholder 3"/>
          <p:cNvSpPr>
            <a:spLocks noGrp="1"/>
          </p:cNvSpPr>
          <p:nvPr>
            <p:ph type="sldNum" sz="quarter" idx="12"/>
          </p:nvPr>
        </p:nvSpPr>
        <p:spPr/>
        <p:txBody>
          <a:bodyPr/>
          <a:lstStyle/>
          <a:p>
            <a:fld id="{6E9BC5F3-20C3-46D3-932D-BAE27B3FCC69}" type="slidenum">
              <a:rPr lang="en-US" smtClean="0"/>
              <a:pPr/>
              <a:t>24</a:t>
            </a:fld>
            <a:endParaRPr lang="en-US"/>
          </a:p>
        </p:txBody>
      </p:sp>
    </p:spTree>
    <p:extLst>
      <p:ext uri="{BB962C8B-B14F-4D97-AF65-F5344CB8AC3E}">
        <p14:creationId xmlns:p14="http://schemas.microsoft.com/office/powerpoint/2010/main" val="27592192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0821" y="1112363"/>
            <a:ext cx="11929374" cy="5276080"/>
          </a:xfrm>
        </p:spPr>
        <p:txBody>
          <a:bodyPr>
            <a:noAutofit/>
          </a:bodyPr>
          <a:lstStyle/>
          <a:p>
            <a:pPr algn="just"/>
            <a:r>
              <a:rPr lang="vi-VN" b="1" i="0">
                <a:solidFill>
                  <a:srgbClr val="FF0000"/>
                </a:solidFill>
                <a:effectLst/>
              </a:rPr>
              <a:t>5 M bao gồm: Man - Money - Material - Machine - Method</a:t>
            </a:r>
            <a:endParaRPr lang="vi-VN" b="0" i="0">
              <a:solidFill>
                <a:srgbClr val="FF0000"/>
              </a:solidFill>
              <a:effectLst/>
            </a:endParaRPr>
          </a:p>
          <a:p>
            <a:pPr algn="just">
              <a:buFont typeface="Arial" panose="020B0604020202020204" pitchFamily="34" charset="0"/>
              <a:buChar char="•"/>
            </a:pPr>
            <a:r>
              <a:rPr lang="vi-VN" sz="2800" b="1" i="0">
                <a:effectLst/>
              </a:rPr>
              <a:t>Man</a:t>
            </a:r>
            <a:r>
              <a:rPr lang="vi-VN" sz="2800" b="0" i="0">
                <a:effectLst/>
              </a:rPr>
              <a:t> </a:t>
            </a:r>
            <a:r>
              <a:rPr lang="vi-VN" sz="2800" b="0" i="1">
                <a:effectLst/>
              </a:rPr>
              <a:t>(Nhân lực)</a:t>
            </a:r>
            <a:r>
              <a:rPr lang="vi-VN" sz="2800" b="0" i="0">
                <a:effectLst/>
              </a:rPr>
              <a:t>: Người đảm nhận nhiệm vụ có đ</a:t>
            </a:r>
            <a:r>
              <a:rPr lang="en-US" sz="2800"/>
              <a:t>ủ</a:t>
            </a:r>
            <a:r>
              <a:rPr lang="vi-VN" sz="2800" b="0" i="0">
                <a:effectLst/>
              </a:rPr>
              <a:t> </a:t>
            </a:r>
            <a:r>
              <a:rPr lang="en-US" sz="2800" b="0" i="0" err="1">
                <a:effectLst/>
              </a:rPr>
              <a:t>yêu</a:t>
            </a:r>
            <a:r>
              <a:rPr lang="en-US" sz="2800" b="0" i="0">
                <a:effectLst/>
              </a:rPr>
              <a:t> </a:t>
            </a:r>
            <a:r>
              <a:rPr lang="en-US" sz="2800" b="0" i="0" err="1">
                <a:effectLst/>
              </a:rPr>
              <a:t>cầu</a:t>
            </a:r>
            <a:r>
              <a:rPr lang="vi-VN" sz="2800" b="0" i="0">
                <a:effectLst/>
              </a:rPr>
              <a:t> về trình độ, kinh nghiệm, kỹ năng,... hay không.</a:t>
            </a:r>
          </a:p>
          <a:p>
            <a:pPr algn="just">
              <a:buFont typeface="Arial" panose="020B0604020202020204" pitchFamily="34" charset="0"/>
              <a:buChar char="•"/>
            </a:pPr>
            <a:r>
              <a:rPr lang="vi-VN" sz="2800" b="1" i="0">
                <a:effectLst/>
              </a:rPr>
              <a:t>Money</a:t>
            </a:r>
            <a:r>
              <a:rPr lang="vi-VN" sz="2800" b="0" i="0">
                <a:effectLst/>
              </a:rPr>
              <a:t> </a:t>
            </a:r>
            <a:r>
              <a:rPr lang="vi-VN" sz="2800" b="0" i="1">
                <a:effectLst/>
              </a:rPr>
              <a:t>(Ngân sách)</a:t>
            </a:r>
            <a:r>
              <a:rPr lang="vi-VN" sz="2800" b="0" i="0">
                <a:effectLst/>
              </a:rPr>
              <a:t>: Chi phí cho nhiệm vụ này là bao nhiêu? Kỳ hạn giải ngân là khi nào? </a:t>
            </a:r>
          </a:p>
          <a:p>
            <a:pPr algn="just">
              <a:buFont typeface="Arial" panose="020B0604020202020204" pitchFamily="34" charset="0"/>
              <a:buChar char="•"/>
            </a:pPr>
            <a:r>
              <a:rPr lang="vi-VN" sz="2800" b="1" i="0">
                <a:effectLst/>
              </a:rPr>
              <a:t>Material</a:t>
            </a:r>
            <a:r>
              <a:rPr lang="vi-VN" sz="2800" b="0" i="0">
                <a:effectLst/>
              </a:rPr>
              <a:t> </a:t>
            </a:r>
            <a:r>
              <a:rPr lang="vi-VN" sz="2800" b="0" i="1">
                <a:effectLst/>
              </a:rPr>
              <a:t>(</a:t>
            </a:r>
            <a:r>
              <a:rPr lang="en-US" sz="2800" i="1" err="1"/>
              <a:t>Nguyên</a:t>
            </a:r>
            <a:r>
              <a:rPr lang="en-US" sz="2800" i="1"/>
              <a:t> – </a:t>
            </a:r>
            <a:r>
              <a:rPr lang="en-US" sz="2800" i="1" err="1"/>
              <a:t>nhiên</a:t>
            </a:r>
            <a:r>
              <a:rPr lang="en-US" sz="2800" i="1"/>
              <a:t> - </a:t>
            </a:r>
            <a:r>
              <a:rPr lang="en-US" sz="2800" i="1" err="1"/>
              <a:t>vật</a:t>
            </a:r>
            <a:r>
              <a:rPr lang="en-US" sz="2800" i="1"/>
              <a:t> </a:t>
            </a:r>
            <a:r>
              <a:rPr lang="en-US" sz="2800" i="1" err="1"/>
              <a:t>liệu</a:t>
            </a:r>
            <a:r>
              <a:rPr lang="vi-VN" sz="2800" b="0" i="1">
                <a:effectLst/>
              </a:rPr>
              <a:t>)</a:t>
            </a:r>
            <a:r>
              <a:rPr lang="vi-VN" sz="2800" b="0" i="0">
                <a:effectLst/>
              </a:rPr>
              <a:t>:</a:t>
            </a:r>
            <a:r>
              <a:rPr lang="en-US" sz="2800" b="0" i="0">
                <a:effectLst/>
              </a:rPr>
              <a:t> </a:t>
            </a:r>
            <a:r>
              <a:rPr lang="en-US" sz="2800"/>
              <a:t>C</a:t>
            </a:r>
            <a:r>
              <a:rPr lang="en-US" sz="2800" b="0" i="0">
                <a:effectLst/>
              </a:rPr>
              <a:t>ung </a:t>
            </a:r>
            <a:r>
              <a:rPr lang="en-US" sz="2800" b="0" i="0" err="1">
                <a:effectLst/>
              </a:rPr>
              <a:t>ứng</a:t>
            </a:r>
            <a:r>
              <a:rPr lang="en-US" sz="2800" b="0" i="0">
                <a:effectLst/>
              </a:rPr>
              <a:t> </a:t>
            </a:r>
            <a:r>
              <a:rPr lang="en-US" sz="2800" b="0" i="0" err="1">
                <a:effectLst/>
              </a:rPr>
              <a:t>nguyên</a:t>
            </a:r>
            <a:r>
              <a:rPr lang="en-US" sz="2800" b="0" i="0">
                <a:effectLst/>
              </a:rPr>
              <a:t> </a:t>
            </a:r>
            <a:r>
              <a:rPr lang="en-US" sz="2800" b="0" i="0" err="1">
                <a:effectLst/>
              </a:rPr>
              <a:t>nhiên</a:t>
            </a:r>
            <a:r>
              <a:rPr lang="en-US" sz="2800" b="0" i="0">
                <a:effectLst/>
              </a:rPr>
              <a:t> </a:t>
            </a:r>
            <a:r>
              <a:rPr lang="en-US" sz="2800" b="0" i="0" err="1">
                <a:effectLst/>
              </a:rPr>
              <a:t>vật</a:t>
            </a:r>
            <a:r>
              <a:rPr lang="en-US" sz="2800" b="0" i="0">
                <a:effectLst/>
              </a:rPr>
              <a:t> </a:t>
            </a:r>
            <a:r>
              <a:rPr lang="en-US" sz="2800" b="0" i="0" err="1">
                <a:effectLst/>
              </a:rPr>
              <a:t>liệu</a:t>
            </a:r>
            <a:r>
              <a:rPr lang="en-US" sz="2800" b="0" i="0">
                <a:effectLst/>
              </a:rPr>
              <a:t> </a:t>
            </a:r>
            <a:r>
              <a:rPr lang="en-US" sz="2800" b="0" i="0" err="1">
                <a:effectLst/>
              </a:rPr>
              <a:t>ra</a:t>
            </a:r>
            <a:r>
              <a:rPr lang="en-US" sz="2800" b="0" i="0">
                <a:effectLst/>
              </a:rPr>
              <a:t> </a:t>
            </a:r>
            <a:r>
              <a:rPr lang="en-US" sz="2800" b="0" i="0" err="1">
                <a:effectLst/>
              </a:rPr>
              <a:t>sao</a:t>
            </a:r>
            <a:r>
              <a:rPr lang="vi-VN" sz="2800" b="0" i="0">
                <a:effectLst/>
              </a:rPr>
              <a:t>? </a:t>
            </a:r>
          </a:p>
          <a:p>
            <a:pPr algn="just">
              <a:buFont typeface="Arial" panose="020B0604020202020204" pitchFamily="34" charset="0"/>
              <a:buChar char="•"/>
            </a:pPr>
            <a:r>
              <a:rPr lang="vi-VN" sz="2800" b="1" i="0">
                <a:effectLst/>
              </a:rPr>
              <a:t>Machine</a:t>
            </a:r>
            <a:r>
              <a:rPr lang="vi-VN" sz="2800" b="0" i="0">
                <a:effectLst/>
              </a:rPr>
              <a:t> </a:t>
            </a:r>
            <a:r>
              <a:rPr lang="vi-VN" sz="2800" b="0" i="1">
                <a:effectLst/>
              </a:rPr>
              <a:t>(Máy móc)</a:t>
            </a:r>
            <a:r>
              <a:rPr lang="vi-VN" sz="2800" b="0" i="0">
                <a:effectLst/>
              </a:rPr>
              <a:t>: Các thiết bị kỹ thuật hiện tại có phù hợp với yêu cầu của nhiệm vụ không? Kỹ thuật, máy móc nào cần được áp dụng?</a:t>
            </a:r>
          </a:p>
          <a:p>
            <a:pPr algn="just">
              <a:buFont typeface="Arial" panose="020B0604020202020204" pitchFamily="34" charset="0"/>
              <a:buChar char="•"/>
            </a:pPr>
            <a:r>
              <a:rPr lang="vi-VN" sz="2800" b="1" i="0">
                <a:effectLst/>
              </a:rPr>
              <a:t>Method</a:t>
            </a:r>
            <a:r>
              <a:rPr lang="vi-VN" sz="2800" b="0" i="0">
                <a:effectLst/>
              </a:rPr>
              <a:t> </a:t>
            </a:r>
            <a:r>
              <a:rPr lang="vi-VN" sz="2800" b="0" i="1">
                <a:effectLst/>
              </a:rPr>
              <a:t>(Phương pháp</a:t>
            </a:r>
            <a:r>
              <a:rPr lang="vi-VN" sz="2800" b="0" i="0">
                <a:effectLst/>
              </a:rPr>
              <a:t>): Phương pháp vận hành nhân sự như thế nào để tối ưu?</a:t>
            </a:r>
          </a:p>
          <a:p>
            <a:pPr marL="0" indent="0" algn="just">
              <a:buNone/>
            </a:pPr>
            <a:endParaRPr lang="en-US" i="0">
              <a:effectLst/>
            </a:endParaRPr>
          </a:p>
        </p:txBody>
      </p:sp>
      <p:sp>
        <p:nvSpPr>
          <p:cNvPr id="3" name="Title 2"/>
          <p:cNvSpPr>
            <a:spLocks noGrp="1"/>
          </p:cNvSpPr>
          <p:nvPr>
            <p:ph type="title" idx="4294967295"/>
          </p:nvPr>
        </p:nvSpPr>
        <p:spPr/>
        <p:txBody>
          <a:bodyPr/>
          <a:lstStyle/>
          <a:p>
            <a:r>
              <a:rPr lang="en-US"/>
              <a:t>5. </a:t>
            </a:r>
            <a:r>
              <a:rPr lang="en-US" err="1"/>
              <a:t>Lập</a:t>
            </a:r>
            <a:r>
              <a:rPr lang="en-US"/>
              <a:t> </a:t>
            </a:r>
            <a:r>
              <a:rPr lang="en-US" err="1"/>
              <a:t>kế</a:t>
            </a:r>
            <a:r>
              <a:rPr lang="en-US"/>
              <a:t> </a:t>
            </a:r>
            <a:r>
              <a:rPr lang="en-US" err="1"/>
              <a:t>hoạch</a:t>
            </a:r>
            <a:endParaRPr lang="en-US"/>
          </a:p>
        </p:txBody>
      </p:sp>
      <p:sp>
        <p:nvSpPr>
          <p:cNvPr id="4" name="Slide Number Placeholder 3"/>
          <p:cNvSpPr>
            <a:spLocks noGrp="1"/>
          </p:cNvSpPr>
          <p:nvPr>
            <p:ph type="sldNum" sz="quarter" idx="12"/>
          </p:nvPr>
        </p:nvSpPr>
        <p:spPr/>
        <p:txBody>
          <a:bodyPr/>
          <a:lstStyle/>
          <a:p>
            <a:fld id="{6E9BC5F3-20C3-46D3-932D-BAE27B3FCC69}" type="slidenum">
              <a:rPr lang="en-US" smtClean="0"/>
              <a:pPr/>
              <a:t>25</a:t>
            </a:fld>
            <a:endParaRPr lang="en-US"/>
          </a:p>
        </p:txBody>
      </p:sp>
    </p:spTree>
    <p:extLst>
      <p:ext uri="{BB962C8B-B14F-4D97-AF65-F5344CB8AC3E}">
        <p14:creationId xmlns:p14="http://schemas.microsoft.com/office/powerpoint/2010/main" val="32059757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p:txBody>
          <a:bodyPr/>
          <a:lstStyle/>
          <a:p>
            <a:r>
              <a:rPr lang="en-US"/>
              <a:t>5. </a:t>
            </a:r>
            <a:r>
              <a:rPr lang="en-US" err="1"/>
              <a:t>Lập</a:t>
            </a:r>
            <a:r>
              <a:rPr lang="en-US"/>
              <a:t> </a:t>
            </a:r>
            <a:r>
              <a:rPr lang="en-US" err="1"/>
              <a:t>kế</a:t>
            </a:r>
            <a:r>
              <a:rPr lang="en-US"/>
              <a:t> </a:t>
            </a:r>
            <a:r>
              <a:rPr lang="en-US" err="1"/>
              <a:t>hoạch</a:t>
            </a:r>
            <a:endParaRPr lang="en-US"/>
          </a:p>
        </p:txBody>
      </p:sp>
      <p:sp>
        <p:nvSpPr>
          <p:cNvPr id="4" name="Slide Number Placeholder 3"/>
          <p:cNvSpPr>
            <a:spLocks noGrp="1"/>
          </p:cNvSpPr>
          <p:nvPr>
            <p:ph type="sldNum" sz="quarter" idx="12"/>
          </p:nvPr>
        </p:nvSpPr>
        <p:spPr/>
        <p:txBody>
          <a:bodyPr/>
          <a:lstStyle/>
          <a:p>
            <a:fld id="{6E9BC5F3-20C3-46D3-932D-BAE27B3FCC69}" type="slidenum">
              <a:rPr lang="en-US" smtClean="0"/>
              <a:pPr/>
              <a:t>26</a:t>
            </a:fld>
            <a:endParaRPr lang="en-US"/>
          </a:p>
        </p:txBody>
      </p:sp>
      <p:pic>
        <p:nvPicPr>
          <p:cNvPr id="8" name="Picture 7">
            <a:extLst>
              <a:ext uri="{FF2B5EF4-FFF2-40B4-BE49-F238E27FC236}">
                <a16:creationId xmlns:a16="http://schemas.microsoft.com/office/drawing/2014/main" id="{83B6506C-A03A-C246-D011-FD3BF32EFA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4423" y="1342733"/>
            <a:ext cx="10034158" cy="4636035"/>
          </a:xfrm>
          <a:prstGeom prst="rect">
            <a:avLst/>
          </a:prstGeom>
        </p:spPr>
      </p:pic>
    </p:spTree>
    <p:extLst>
      <p:ext uri="{BB962C8B-B14F-4D97-AF65-F5344CB8AC3E}">
        <p14:creationId xmlns:p14="http://schemas.microsoft.com/office/powerpoint/2010/main" val="13615691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0821" y="1112363"/>
            <a:ext cx="11929374" cy="5276080"/>
          </a:xfrm>
        </p:spPr>
        <p:txBody>
          <a:bodyPr>
            <a:noAutofit/>
          </a:bodyPr>
          <a:lstStyle/>
          <a:p>
            <a:pPr algn="just"/>
            <a:r>
              <a:rPr lang="vi-VN" b="0" i="0">
                <a:effectLst/>
              </a:rPr>
              <a:t>Lập kế hoạch có thể áp dụng trong nhiều lĩnh vực khác nhau, từ </a:t>
            </a:r>
            <a:r>
              <a:rPr lang="vi-VN" b="0" i="0" strike="noStrike">
                <a:effectLst/>
              </a:rPr>
              <a:t>quản lý thời gian</a:t>
            </a:r>
            <a:r>
              <a:rPr lang="vi-VN" b="0" i="0">
                <a:effectLst/>
              </a:rPr>
              <a:t> cá nhân</a:t>
            </a:r>
            <a:r>
              <a:rPr lang="en-US" b="0" i="0">
                <a:effectLst/>
              </a:rPr>
              <a:t>,</a:t>
            </a:r>
            <a:r>
              <a:rPr lang="vi-VN" b="0" i="0">
                <a:effectLst/>
              </a:rPr>
              <a:t> công việc hàng ngày, dự án n</a:t>
            </a:r>
            <a:r>
              <a:rPr lang="en-US" b="0" i="0" err="1">
                <a:effectLst/>
              </a:rPr>
              <a:t>hỏ</a:t>
            </a:r>
            <a:r>
              <a:rPr lang="vi-VN" b="0" i="0">
                <a:effectLst/>
              </a:rPr>
              <a:t>, </a:t>
            </a:r>
            <a:r>
              <a:rPr lang="en-US" err="1"/>
              <a:t>đến</a:t>
            </a:r>
            <a:r>
              <a:rPr lang="en-US"/>
              <a:t> </a:t>
            </a:r>
            <a:r>
              <a:rPr lang="en-US" b="0" i="0" err="1">
                <a:effectLst/>
              </a:rPr>
              <a:t>dự</a:t>
            </a:r>
            <a:r>
              <a:rPr lang="en-US" b="0" i="0">
                <a:effectLst/>
              </a:rPr>
              <a:t> </a:t>
            </a:r>
            <a:r>
              <a:rPr lang="en-US" b="0" i="0" err="1">
                <a:effectLst/>
              </a:rPr>
              <a:t>án</a:t>
            </a:r>
            <a:r>
              <a:rPr lang="en-US" b="0" i="0">
                <a:effectLst/>
              </a:rPr>
              <a:t> </a:t>
            </a:r>
            <a:r>
              <a:rPr lang="en-US" b="0" i="0" err="1">
                <a:effectLst/>
              </a:rPr>
              <a:t>lớn</a:t>
            </a:r>
            <a:r>
              <a:rPr lang="vi-VN" b="0" i="0">
                <a:effectLst/>
              </a:rPr>
              <a:t>. Một kế hoạch tốt giúp đảm bảo sự tổ chức, hiệu suất và tiến bộ trong việc đạt được mục tiêu đã đề ra.</a:t>
            </a:r>
            <a:endParaRPr lang="en-US" b="0" i="0">
              <a:effectLst/>
            </a:endParaRPr>
          </a:p>
          <a:p>
            <a:pPr marL="0" indent="0" algn="just">
              <a:buNone/>
            </a:pPr>
            <a:r>
              <a:rPr lang="en-US" b="1" i="0" err="1">
                <a:effectLst/>
              </a:rPr>
              <a:t>Bài</a:t>
            </a:r>
            <a:r>
              <a:rPr lang="en-US" b="1" i="0">
                <a:effectLst/>
              </a:rPr>
              <a:t> </a:t>
            </a:r>
            <a:r>
              <a:rPr lang="en-US" b="1" i="0" err="1">
                <a:effectLst/>
              </a:rPr>
              <a:t>tập</a:t>
            </a:r>
            <a:r>
              <a:rPr lang="en-US" i="0">
                <a:effectLst/>
              </a:rPr>
              <a:t>:</a:t>
            </a:r>
          </a:p>
          <a:p>
            <a:pPr algn="just"/>
            <a:r>
              <a:rPr lang="en-US" err="1"/>
              <a:t>Sinh</a:t>
            </a:r>
            <a:r>
              <a:rPr lang="en-US"/>
              <a:t> </a:t>
            </a:r>
            <a:r>
              <a:rPr lang="en-US" err="1"/>
              <a:t>viên</a:t>
            </a:r>
            <a:r>
              <a:rPr lang="en-US"/>
              <a:t> </a:t>
            </a:r>
            <a:r>
              <a:rPr lang="en-US" err="1"/>
              <a:t>lập</a:t>
            </a:r>
            <a:r>
              <a:rPr lang="en-US"/>
              <a:t> </a:t>
            </a:r>
            <a:r>
              <a:rPr lang="en-US" err="1"/>
              <a:t>một</a:t>
            </a:r>
            <a:r>
              <a:rPr lang="en-US"/>
              <a:t> </a:t>
            </a:r>
            <a:r>
              <a:rPr lang="en-US" err="1"/>
              <a:t>kế</a:t>
            </a:r>
            <a:r>
              <a:rPr lang="en-US"/>
              <a:t> </a:t>
            </a:r>
            <a:r>
              <a:rPr lang="en-US" err="1"/>
              <a:t>hoạch</a:t>
            </a:r>
            <a:r>
              <a:rPr lang="en-US"/>
              <a:t> </a:t>
            </a:r>
            <a:r>
              <a:rPr lang="en-US" err="1"/>
              <a:t>cho</a:t>
            </a:r>
            <a:r>
              <a:rPr lang="en-US"/>
              <a:t> </a:t>
            </a:r>
            <a:r>
              <a:rPr lang="en-US" err="1"/>
              <a:t>một</a:t>
            </a:r>
            <a:r>
              <a:rPr lang="en-US"/>
              <a:t> </a:t>
            </a:r>
            <a:r>
              <a:rPr lang="en-US" err="1"/>
              <a:t>buổi</a:t>
            </a:r>
            <a:r>
              <a:rPr lang="en-US"/>
              <a:t> Seminar </a:t>
            </a:r>
            <a:r>
              <a:rPr lang="en-US" err="1"/>
              <a:t>của</a:t>
            </a:r>
            <a:r>
              <a:rPr lang="en-US"/>
              <a:t> </a:t>
            </a:r>
            <a:r>
              <a:rPr lang="en-US" err="1"/>
              <a:t>nhóm</a:t>
            </a:r>
            <a:r>
              <a:rPr lang="en-US"/>
              <a:t> (</a:t>
            </a:r>
            <a:r>
              <a:rPr lang="en-US" err="1"/>
              <a:t>nhóm</a:t>
            </a:r>
            <a:r>
              <a:rPr lang="en-US"/>
              <a:t> </a:t>
            </a:r>
            <a:r>
              <a:rPr lang="en-US" err="1"/>
              <a:t>có</a:t>
            </a:r>
            <a:r>
              <a:rPr lang="en-US"/>
              <a:t> 5 </a:t>
            </a:r>
            <a:r>
              <a:rPr lang="en-US" err="1"/>
              <a:t>sinh</a:t>
            </a:r>
            <a:r>
              <a:rPr lang="en-US"/>
              <a:t> </a:t>
            </a:r>
            <a:r>
              <a:rPr lang="en-US" err="1"/>
              <a:t>viên</a:t>
            </a:r>
            <a:r>
              <a:rPr lang="en-US"/>
              <a:t>) </a:t>
            </a:r>
            <a:r>
              <a:rPr lang="en-US" err="1"/>
              <a:t>trước</a:t>
            </a:r>
            <a:r>
              <a:rPr lang="en-US"/>
              <a:t> </a:t>
            </a:r>
            <a:r>
              <a:rPr lang="en-US" err="1"/>
              <a:t>lớp</a:t>
            </a:r>
            <a:r>
              <a:rPr lang="en-US"/>
              <a:t>.</a:t>
            </a:r>
          </a:p>
          <a:p>
            <a:pPr algn="just"/>
            <a:r>
              <a:rPr lang="en-US" err="1"/>
              <a:t>Tạo</a:t>
            </a:r>
            <a:r>
              <a:rPr lang="en-US"/>
              <a:t> </a:t>
            </a:r>
            <a:r>
              <a:rPr lang="en-US" b="0" i="0">
                <a:effectLst/>
              </a:rPr>
              <a:t>W</a:t>
            </a:r>
            <a:r>
              <a:rPr lang="vi-VN" b="0" i="0">
                <a:effectLst/>
              </a:rPr>
              <a:t>ork </a:t>
            </a:r>
            <a:r>
              <a:rPr lang="en-US" b="0" i="0">
                <a:effectLst/>
              </a:rPr>
              <a:t>B</a:t>
            </a:r>
            <a:r>
              <a:rPr lang="vi-VN" b="0" i="0">
                <a:effectLst/>
              </a:rPr>
              <a:t>reakdown </a:t>
            </a:r>
            <a:r>
              <a:rPr lang="en-US" b="0" i="0">
                <a:effectLst/>
              </a:rPr>
              <a:t>S</a:t>
            </a:r>
            <a:r>
              <a:rPr lang="vi-VN" b="0" i="0">
                <a:effectLst/>
              </a:rPr>
              <a:t>tructure </a:t>
            </a:r>
            <a:r>
              <a:rPr lang="en-US" b="0" i="0">
                <a:effectLst/>
              </a:rPr>
              <a:t>_ </a:t>
            </a:r>
            <a:r>
              <a:rPr lang="vi-VN" b="0" i="0">
                <a:effectLst/>
              </a:rPr>
              <a:t>WBS</a:t>
            </a:r>
            <a:r>
              <a:rPr lang="en-US" b="0" i="0">
                <a:effectLst/>
              </a:rPr>
              <a:t> </a:t>
            </a:r>
            <a:r>
              <a:rPr lang="en-US" b="0" i="0" err="1">
                <a:effectLst/>
              </a:rPr>
              <a:t>cho</a:t>
            </a:r>
            <a:r>
              <a:rPr lang="en-US" b="0" i="0">
                <a:effectLst/>
              </a:rPr>
              <a:t> </a:t>
            </a:r>
            <a:r>
              <a:rPr lang="en-US" b="0" i="0" err="1">
                <a:effectLst/>
              </a:rPr>
              <a:t>kế</a:t>
            </a:r>
            <a:r>
              <a:rPr lang="en-US" b="0" i="0">
                <a:effectLst/>
              </a:rPr>
              <a:t> </a:t>
            </a:r>
            <a:r>
              <a:rPr lang="en-US" b="0" i="0" err="1">
                <a:effectLst/>
              </a:rPr>
              <a:t>hoạch</a:t>
            </a:r>
            <a:r>
              <a:rPr lang="en-US" b="0" i="0">
                <a:effectLst/>
              </a:rPr>
              <a:t> </a:t>
            </a:r>
            <a:r>
              <a:rPr lang="en-US" b="0" i="0" err="1">
                <a:effectLst/>
              </a:rPr>
              <a:t>trên</a:t>
            </a:r>
            <a:r>
              <a:rPr lang="en-US" b="0" i="0">
                <a:effectLst/>
              </a:rPr>
              <a:t>.</a:t>
            </a:r>
            <a:endParaRPr lang="en-US"/>
          </a:p>
          <a:p>
            <a:pPr marL="0" indent="0" algn="just">
              <a:buNone/>
            </a:pPr>
            <a:endParaRPr lang="vi-VN" b="0" i="0">
              <a:effectLst/>
            </a:endParaRPr>
          </a:p>
          <a:p>
            <a:pPr algn="just"/>
            <a:endParaRPr lang="en-US" i="0">
              <a:effectLst/>
            </a:endParaRPr>
          </a:p>
        </p:txBody>
      </p:sp>
      <p:sp>
        <p:nvSpPr>
          <p:cNvPr id="3" name="Title 2"/>
          <p:cNvSpPr>
            <a:spLocks noGrp="1"/>
          </p:cNvSpPr>
          <p:nvPr>
            <p:ph type="title" idx="4294967295"/>
          </p:nvPr>
        </p:nvSpPr>
        <p:spPr/>
        <p:txBody>
          <a:bodyPr/>
          <a:lstStyle/>
          <a:p>
            <a:r>
              <a:rPr lang="en-US"/>
              <a:t>5. </a:t>
            </a:r>
            <a:r>
              <a:rPr lang="en-US" err="1"/>
              <a:t>Lập</a:t>
            </a:r>
            <a:r>
              <a:rPr lang="en-US"/>
              <a:t> </a:t>
            </a:r>
            <a:r>
              <a:rPr lang="en-US" err="1"/>
              <a:t>kế</a:t>
            </a:r>
            <a:r>
              <a:rPr lang="en-US"/>
              <a:t> </a:t>
            </a:r>
            <a:r>
              <a:rPr lang="en-US" err="1"/>
              <a:t>hoạch</a:t>
            </a:r>
            <a:endParaRPr lang="en-US"/>
          </a:p>
        </p:txBody>
      </p:sp>
      <p:sp>
        <p:nvSpPr>
          <p:cNvPr id="4" name="Slide Number Placeholder 3"/>
          <p:cNvSpPr>
            <a:spLocks noGrp="1"/>
          </p:cNvSpPr>
          <p:nvPr>
            <p:ph type="sldNum" sz="quarter" idx="12"/>
          </p:nvPr>
        </p:nvSpPr>
        <p:spPr/>
        <p:txBody>
          <a:bodyPr/>
          <a:lstStyle/>
          <a:p>
            <a:fld id="{6E9BC5F3-20C3-46D3-932D-BAE27B3FCC69}" type="slidenum">
              <a:rPr lang="en-US" smtClean="0"/>
              <a:pPr/>
              <a:t>27</a:t>
            </a:fld>
            <a:endParaRPr lang="en-US"/>
          </a:p>
        </p:txBody>
      </p:sp>
    </p:spTree>
    <p:extLst>
      <p:ext uri="{BB962C8B-B14F-4D97-AF65-F5344CB8AC3E}">
        <p14:creationId xmlns:p14="http://schemas.microsoft.com/office/powerpoint/2010/main" val="6263309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C3E87EF-8C5C-137A-8882-C9E0D48FC6DA}"/>
              </a:ext>
            </a:extLst>
          </p:cNvPr>
          <p:cNvSpPr>
            <a:spLocks noGrp="1"/>
          </p:cNvSpPr>
          <p:nvPr>
            <p:ph type="sldNum" sz="quarter" idx="12"/>
          </p:nvPr>
        </p:nvSpPr>
        <p:spPr/>
        <p:txBody>
          <a:bodyPr/>
          <a:lstStyle/>
          <a:p>
            <a:fld id="{6E9BC5F3-20C3-46D3-932D-BAE27B3FCC69}" type="slidenum">
              <a:rPr lang="en-US" smtClean="0"/>
              <a:pPr/>
              <a:t>28</a:t>
            </a:fld>
            <a:endParaRPr lang="en-US"/>
          </a:p>
        </p:txBody>
      </p:sp>
      <p:sp>
        <p:nvSpPr>
          <p:cNvPr id="4" name="Title 3">
            <a:extLst>
              <a:ext uri="{FF2B5EF4-FFF2-40B4-BE49-F238E27FC236}">
                <a16:creationId xmlns:a16="http://schemas.microsoft.com/office/drawing/2014/main" id="{5D902776-9E1E-61C2-4CBA-022513013D37}"/>
              </a:ext>
            </a:extLst>
          </p:cNvPr>
          <p:cNvSpPr>
            <a:spLocks noGrp="1"/>
          </p:cNvSpPr>
          <p:nvPr>
            <p:ph type="title" idx="4294967295"/>
          </p:nvPr>
        </p:nvSpPr>
        <p:spPr/>
        <p:txBody>
          <a:bodyPr/>
          <a:lstStyle/>
          <a:p>
            <a:r>
              <a:rPr lang="en-US"/>
              <a:t>5. </a:t>
            </a:r>
            <a:r>
              <a:rPr lang="en-US" err="1"/>
              <a:t>Lập</a:t>
            </a:r>
            <a:r>
              <a:rPr lang="en-US"/>
              <a:t> </a:t>
            </a:r>
            <a:r>
              <a:rPr lang="en-US" err="1"/>
              <a:t>kế</a:t>
            </a:r>
            <a:r>
              <a:rPr lang="en-US"/>
              <a:t> </a:t>
            </a:r>
            <a:r>
              <a:rPr lang="en-US" err="1"/>
              <a:t>hoạch</a:t>
            </a:r>
            <a:endParaRPr lang="en-US"/>
          </a:p>
        </p:txBody>
      </p:sp>
      <p:pic>
        <p:nvPicPr>
          <p:cNvPr id="6" name="Picture 5">
            <a:extLst>
              <a:ext uri="{FF2B5EF4-FFF2-40B4-BE49-F238E27FC236}">
                <a16:creationId xmlns:a16="http://schemas.microsoft.com/office/drawing/2014/main" id="{24FECC2D-F38B-C820-839A-6D8E6B7E48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874" y="1192696"/>
            <a:ext cx="12025848" cy="5115339"/>
          </a:xfrm>
          <a:prstGeom prst="rect">
            <a:avLst/>
          </a:prstGeom>
        </p:spPr>
      </p:pic>
      <p:sp>
        <p:nvSpPr>
          <p:cNvPr id="7" name="TextBox 6">
            <a:extLst>
              <a:ext uri="{FF2B5EF4-FFF2-40B4-BE49-F238E27FC236}">
                <a16:creationId xmlns:a16="http://schemas.microsoft.com/office/drawing/2014/main" id="{36F39E1F-2A11-3B1D-8897-3281E724021A}"/>
              </a:ext>
            </a:extLst>
          </p:cNvPr>
          <p:cNvSpPr txBox="1"/>
          <p:nvPr/>
        </p:nvSpPr>
        <p:spPr>
          <a:xfrm>
            <a:off x="13362" y="1046924"/>
            <a:ext cx="5274256" cy="1077218"/>
          </a:xfrm>
          <a:prstGeom prst="rect">
            <a:avLst/>
          </a:prstGeom>
          <a:noFill/>
        </p:spPr>
        <p:txBody>
          <a:bodyPr wrap="square" rtlCol="0">
            <a:spAutoFit/>
          </a:bodyPr>
          <a:lstStyle/>
          <a:p>
            <a:r>
              <a:rPr lang="en-US" sz="3200" err="1">
                <a:latin typeface="Times New Roman" panose="02020603050405020304" pitchFamily="18" charset="0"/>
                <a:cs typeface="Times New Roman" panose="02020603050405020304" pitchFamily="18" charset="0"/>
              </a:rPr>
              <a:t>Tham</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khảo</a:t>
            </a:r>
            <a:r>
              <a:rPr lang="en-US" sz="3200">
                <a:latin typeface="Times New Roman" panose="02020603050405020304" pitchFamily="18" charset="0"/>
                <a:cs typeface="Times New Roman" panose="02020603050405020304" pitchFamily="18" charset="0"/>
              </a:rPr>
              <a:t> WBS </a:t>
            </a:r>
            <a:r>
              <a:rPr lang="en-US" sz="3200" err="1">
                <a:latin typeface="Times New Roman" panose="02020603050405020304" pitchFamily="18" charset="0"/>
                <a:cs typeface="Times New Roman" panose="02020603050405020304" pitchFamily="18" charset="0"/>
              </a:rPr>
              <a:t>mẫu</a:t>
            </a:r>
            <a:r>
              <a:rPr lang="en-US" sz="3200">
                <a:latin typeface="Times New Roman" panose="02020603050405020304" pitchFamily="18" charset="0"/>
                <a:cs typeface="Times New Roman" panose="02020603050405020304" pitchFamily="18" charset="0"/>
              </a:rPr>
              <a:t>:</a:t>
            </a:r>
          </a:p>
          <a:p>
            <a:r>
              <a:rPr lang="en-US" sz="3200">
                <a:solidFill>
                  <a:srgbClr val="FF0000"/>
                </a:solidFill>
                <a:latin typeface="Times New Roman" panose="02020603050405020304" pitchFamily="18" charset="0"/>
                <a:cs typeface="Times New Roman" panose="02020603050405020304" pitchFamily="18" charset="0"/>
              </a:rPr>
              <a:t>Sinh viên tự học qua ví dụ.</a:t>
            </a:r>
          </a:p>
        </p:txBody>
      </p:sp>
    </p:spTree>
    <p:extLst>
      <p:ext uri="{BB962C8B-B14F-4D97-AF65-F5344CB8AC3E}">
        <p14:creationId xmlns:p14="http://schemas.microsoft.com/office/powerpoint/2010/main" val="19423961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C3E87EF-8C5C-137A-8882-C9E0D48FC6DA}"/>
              </a:ext>
            </a:extLst>
          </p:cNvPr>
          <p:cNvSpPr>
            <a:spLocks noGrp="1"/>
          </p:cNvSpPr>
          <p:nvPr>
            <p:ph type="sldNum" sz="quarter" idx="12"/>
          </p:nvPr>
        </p:nvSpPr>
        <p:spPr/>
        <p:txBody>
          <a:bodyPr/>
          <a:lstStyle/>
          <a:p>
            <a:fld id="{6E9BC5F3-20C3-46D3-932D-BAE27B3FCC69}" type="slidenum">
              <a:rPr lang="en-US" smtClean="0"/>
              <a:pPr/>
              <a:t>29</a:t>
            </a:fld>
            <a:endParaRPr lang="en-US"/>
          </a:p>
        </p:txBody>
      </p:sp>
      <p:sp>
        <p:nvSpPr>
          <p:cNvPr id="4" name="Title 3">
            <a:extLst>
              <a:ext uri="{FF2B5EF4-FFF2-40B4-BE49-F238E27FC236}">
                <a16:creationId xmlns:a16="http://schemas.microsoft.com/office/drawing/2014/main" id="{5D902776-9E1E-61C2-4CBA-022513013D37}"/>
              </a:ext>
            </a:extLst>
          </p:cNvPr>
          <p:cNvSpPr>
            <a:spLocks noGrp="1"/>
          </p:cNvSpPr>
          <p:nvPr>
            <p:ph type="title" idx="4294967295"/>
          </p:nvPr>
        </p:nvSpPr>
        <p:spPr/>
        <p:txBody>
          <a:bodyPr/>
          <a:lstStyle/>
          <a:p>
            <a:r>
              <a:rPr lang="en-US"/>
              <a:t>5. </a:t>
            </a:r>
            <a:r>
              <a:rPr lang="en-US" err="1"/>
              <a:t>Lập</a:t>
            </a:r>
            <a:r>
              <a:rPr lang="en-US"/>
              <a:t> </a:t>
            </a:r>
            <a:r>
              <a:rPr lang="en-US" err="1"/>
              <a:t>kế</a:t>
            </a:r>
            <a:r>
              <a:rPr lang="en-US"/>
              <a:t> </a:t>
            </a:r>
            <a:r>
              <a:rPr lang="en-US" err="1"/>
              <a:t>hoạch</a:t>
            </a:r>
            <a:endParaRPr lang="en-US"/>
          </a:p>
        </p:txBody>
      </p:sp>
      <p:sp>
        <p:nvSpPr>
          <p:cNvPr id="7" name="TextBox 6">
            <a:extLst>
              <a:ext uri="{FF2B5EF4-FFF2-40B4-BE49-F238E27FC236}">
                <a16:creationId xmlns:a16="http://schemas.microsoft.com/office/drawing/2014/main" id="{36F39E1F-2A11-3B1D-8897-3281E724021A}"/>
              </a:ext>
            </a:extLst>
          </p:cNvPr>
          <p:cNvSpPr txBox="1"/>
          <p:nvPr/>
        </p:nvSpPr>
        <p:spPr>
          <a:xfrm>
            <a:off x="13362" y="1046924"/>
            <a:ext cx="5274256" cy="584775"/>
          </a:xfrm>
          <a:prstGeom prst="rect">
            <a:avLst/>
          </a:prstGeom>
          <a:noFill/>
        </p:spPr>
        <p:txBody>
          <a:bodyPr wrap="square" rtlCol="0">
            <a:spAutoFit/>
          </a:bodyPr>
          <a:lstStyle/>
          <a:p>
            <a:r>
              <a:rPr lang="en-US" sz="3200" err="1">
                <a:latin typeface="Times New Roman" panose="02020603050405020304" pitchFamily="18" charset="0"/>
                <a:cs typeface="Times New Roman" panose="02020603050405020304" pitchFamily="18" charset="0"/>
              </a:rPr>
              <a:t>Tham</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khảo</a:t>
            </a:r>
            <a:r>
              <a:rPr lang="en-US" sz="3200">
                <a:latin typeface="Times New Roman" panose="02020603050405020304" pitchFamily="18" charset="0"/>
                <a:cs typeface="Times New Roman" panose="02020603050405020304" pitchFamily="18" charset="0"/>
              </a:rPr>
              <a:t> Ví </a:t>
            </a:r>
            <a:r>
              <a:rPr lang="en-US" sz="3200" err="1">
                <a:latin typeface="Times New Roman" panose="02020603050405020304" pitchFamily="18" charset="0"/>
                <a:cs typeface="Times New Roman" panose="02020603050405020304" pitchFamily="18" charset="0"/>
              </a:rPr>
              <a:t>dụ</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mẫu</a:t>
            </a:r>
            <a:r>
              <a:rPr lang="en-US" sz="3200">
                <a:latin typeface="Times New Roman" panose="02020603050405020304" pitchFamily="18" charset="0"/>
                <a:cs typeface="Times New Roman" panose="02020603050405020304" pitchFamily="18" charset="0"/>
              </a:rPr>
              <a:t>:</a:t>
            </a:r>
          </a:p>
        </p:txBody>
      </p:sp>
      <p:pic>
        <p:nvPicPr>
          <p:cNvPr id="5" name="Picture 4">
            <a:extLst>
              <a:ext uri="{FF2B5EF4-FFF2-40B4-BE49-F238E27FC236}">
                <a16:creationId xmlns:a16="http://schemas.microsoft.com/office/drawing/2014/main" id="{2B4153D3-A45B-FA94-5262-4B1D089529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39" y="1908315"/>
            <a:ext cx="12167861" cy="4240693"/>
          </a:xfrm>
          <a:prstGeom prst="rect">
            <a:avLst/>
          </a:prstGeom>
        </p:spPr>
      </p:pic>
    </p:spTree>
    <p:extLst>
      <p:ext uri="{BB962C8B-B14F-4D97-AF65-F5344CB8AC3E}">
        <p14:creationId xmlns:p14="http://schemas.microsoft.com/office/powerpoint/2010/main" val="30924797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0821" y="1112363"/>
            <a:ext cx="11929374" cy="5276080"/>
          </a:xfrm>
        </p:spPr>
        <p:txBody>
          <a:bodyPr>
            <a:normAutofit/>
          </a:bodyPr>
          <a:lstStyle/>
          <a:p>
            <a:pPr marL="0" indent="0" algn="just">
              <a:buNone/>
            </a:pPr>
            <a:r>
              <a:rPr lang="en-US" err="1"/>
              <a:t>Sinh</a:t>
            </a:r>
            <a:r>
              <a:rPr lang="en-US"/>
              <a:t> </a:t>
            </a:r>
            <a:r>
              <a:rPr lang="en-US" err="1"/>
              <a:t>viên</a:t>
            </a:r>
            <a:r>
              <a:rPr lang="en-US"/>
              <a:t> </a:t>
            </a:r>
            <a:r>
              <a:rPr lang="en-US" err="1"/>
              <a:t>cần</a:t>
            </a:r>
            <a:r>
              <a:rPr lang="en-US"/>
              <a:t> </a:t>
            </a:r>
            <a:r>
              <a:rPr lang="en-US" err="1"/>
              <a:t>hiểu</a:t>
            </a:r>
            <a:r>
              <a:rPr lang="en-US"/>
              <a:t> </a:t>
            </a:r>
            <a:r>
              <a:rPr lang="en-US" err="1"/>
              <a:t>rõ</a:t>
            </a:r>
            <a:r>
              <a:rPr lang="en-US"/>
              <a:t> </a:t>
            </a:r>
            <a:r>
              <a:rPr lang="en-US" err="1"/>
              <a:t>các</a:t>
            </a:r>
            <a:r>
              <a:rPr lang="en-US"/>
              <a:t> </a:t>
            </a:r>
            <a:r>
              <a:rPr lang="en-US" err="1"/>
              <a:t>thuật</a:t>
            </a:r>
            <a:r>
              <a:rPr lang="en-US"/>
              <a:t> </a:t>
            </a:r>
            <a:r>
              <a:rPr lang="en-US" err="1"/>
              <a:t>ngữ</a:t>
            </a:r>
            <a:r>
              <a:rPr lang="en-US"/>
              <a:t> </a:t>
            </a:r>
            <a:r>
              <a:rPr lang="en-US" err="1"/>
              <a:t>sau</a:t>
            </a:r>
            <a:r>
              <a:rPr lang="en-US"/>
              <a:t>:</a:t>
            </a:r>
          </a:p>
          <a:p>
            <a:pPr algn="just"/>
            <a:r>
              <a:rPr lang="en-US" err="1"/>
              <a:t>Dự</a:t>
            </a:r>
            <a:r>
              <a:rPr lang="en-US"/>
              <a:t> </a:t>
            </a:r>
            <a:r>
              <a:rPr lang="en-US" err="1"/>
              <a:t>án</a:t>
            </a:r>
            <a:r>
              <a:rPr lang="en-US"/>
              <a:t> </a:t>
            </a:r>
            <a:r>
              <a:rPr lang="en-US" err="1"/>
              <a:t>là</a:t>
            </a:r>
            <a:r>
              <a:rPr lang="en-US"/>
              <a:t> </a:t>
            </a:r>
            <a:r>
              <a:rPr lang="en-US" err="1"/>
              <a:t>gì</a:t>
            </a:r>
            <a:r>
              <a:rPr lang="en-US"/>
              <a:t>?</a:t>
            </a:r>
          </a:p>
          <a:p>
            <a:pPr algn="just"/>
            <a:r>
              <a:rPr lang="en-US" err="1"/>
              <a:t>Quản</a:t>
            </a:r>
            <a:r>
              <a:rPr lang="en-US"/>
              <a:t> </a:t>
            </a:r>
            <a:r>
              <a:rPr lang="en-US" err="1"/>
              <a:t>lý</a:t>
            </a:r>
            <a:r>
              <a:rPr lang="en-US"/>
              <a:t> dự án là </a:t>
            </a:r>
            <a:r>
              <a:rPr lang="en-US" err="1"/>
              <a:t>gì</a:t>
            </a:r>
            <a:r>
              <a:rPr lang="en-US"/>
              <a:t>?</a:t>
            </a:r>
          </a:p>
        </p:txBody>
      </p:sp>
      <p:sp>
        <p:nvSpPr>
          <p:cNvPr id="3" name="Title 2"/>
          <p:cNvSpPr>
            <a:spLocks noGrp="1"/>
          </p:cNvSpPr>
          <p:nvPr>
            <p:ph type="title" idx="4294967295"/>
          </p:nvPr>
        </p:nvSpPr>
        <p:spPr/>
        <p:txBody>
          <a:bodyPr/>
          <a:lstStyle/>
          <a:p>
            <a:r>
              <a:rPr lang="en-US"/>
              <a:t>1. </a:t>
            </a:r>
            <a:r>
              <a:rPr lang="en-US" err="1"/>
              <a:t>Tổng</a:t>
            </a:r>
            <a:r>
              <a:rPr lang="en-US"/>
              <a:t> </a:t>
            </a:r>
            <a:r>
              <a:rPr lang="en-US" err="1"/>
              <a:t>quan</a:t>
            </a:r>
            <a:r>
              <a:rPr lang="en-US"/>
              <a:t> </a:t>
            </a:r>
            <a:r>
              <a:rPr lang="en-US" err="1"/>
              <a:t>về</a:t>
            </a:r>
            <a:r>
              <a:rPr lang="en-US"/>
              <a:t> </a:t>
            </a:r>
            <a:r>
              <a:rPr lang="en-US" err="1"/>
              <a:t>quản</a:t>
            </a:r>
            <a:r>
              <a:rPr lang="en-US"/>
              <a:t> </a:t>
            </a:r>
            <a:r>
              <a:rPr lang="en-US" err="1"/>
              <a:t>lý</a:t>
            </a:r>
            <a:r>
              <a:rPr lang="en-US"/>
              <a:t> </a:t>
            </a:r>
            <a:r>
              <a:rPr lang="en-US" err="1"/>
              <a:t>dự</a:t>
            </a:r>
            <a:r>
              <a:rPr lang="en-US"/>
              <a:t> </a:t>
            </a:r>
            <a:r>
              <a:rPr lang="en-US" err="1"/>
              <a:t>án</a:t>
            </a:r>
            <a:endParaRPr lang="en-US"/>
          </a:p>
        </p:txBody>
      </p:sp>
      <p:sp>
        <p:nvSpPr>
          <p:cNvPr id="4" name="Slide Number Placeholder 3"/>
          <p:cNvSpPr>
            <a:spLocks noGrp="1"/>
          </p:cNvSpPr>
          <p:nvPr>
            <p:ph type="sldNum" sz="quarter" idx="12"/>
          </p:nvPr>
        </p:nvSpPr>
        <p:spPr/>
        <p:txBody>
          <a:bodyPr/>
          <a:lstStyle/>
          <a:p>
            <a:fld id="{6E9BC5F3-20C3-46D3-932D-BAE27B3FCC69}" type="slidenum">
              <a:rPr lang="en-US" smtClean="0"/>
              <a:pPr/>
              <a:t>3</a:t>
            </a:fld>
            <a:endParaRPr lang="en-US"/>
          </a:p>
        </p:txBody>
      </p:sp>
    </p:spTree>
    <p:extLst>
      <p:ext uri="{BB962C8B-B14F-4D97-AF65-F5344CB8AC3E}">
        <p14:creationId xmlns:p14="http://schemas.microsoft.com/office/powerpoint/2010/main" val="1785143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0821" y="1112363"/>
            <a:ext cx="11929374" cy="5276080"/>
          </a:xfrm>
        </p:spPr>
        <p:txBody>
          <a:bodyPr>
            <a:noAutofit/>
          </a:bodyPr>
          <a:lstStyle/>
          <a:p>
            <a:pPr algn="just"/>
            <a:r>
              <a:rPr lang="vi-VN" b="1"/>
              <a:t>Rủi ro</a:t>
            </a:r>
            <a:r>
              <a:rPr lang="vi-VN"/>
              <a:t> </a:t>
            </a:r>
            <a:r>
              <a:rPr lang="en-US"/>
              <a:t>(Risk) </a:t>
            </a:r>
            <a:r>
              <a:rPr lang="vi-VN"/>
              <a:t>là bất kỳ sự kiện bất ngờ nào </a:t>
            </a:r>
            <a:r>
              <a:rPr lang="en-US" err="1"/>
              <a:t>đó</a:t>
            </a:r>
            <a:r>
              <a:rPr lang="en-US"/>
              <a:t> </a:t>
            </a:r>
            <a:r>
              <a:rPr lang="vi-VN"/>
              <a:t>có thể ảnh hưởng đến dự án của bạn</a:t>
            </a:r>
            <a:r>
              <a:rPr lang="en-US"/>
              <a:t>, </a:t>
            </a:r>
            <a:r>
              <a:rPr lang="en-US" err="1"/>
              <a:t>làm</a:t>
            </a:r>
            <a:r>
              <a:rPr lang="en-US"/>
              <a:t> </a:t>
            </a:r>
            <a:r>
              <a:rPr lang="en-US" err="1"/>
              <a:t>cho</a:t>
            </a:r>
            <a:r>
              <a:rPr lang="en-US"/>
              <a:t> </a:t>
            </a:r>
            <a:r>
              <a:rPr lang="en-US" err="1"/>
              <a:t>dự</a:t>
            </a:r>
            <a:r>
              <a:rPr lang="en-US"/>
              <a:t> </a:t>
            </a:r>
            <a:r>
              <a:rPr lang="en-US" err="1"/>
              <a:t>án</a:t>
            </a:r>
            <a:r>
              <a:rPr lang="en-US"/>
              <a:t> </a:t>
            </a:r>
            <a:r>
              <a:rPr lang="en-US" err="1"/>
              <a:t>trở</a:t>
            </a:r>
            <a:r>
              <a:rPr lang="en-US"/>
              <a:t> </a:t>
            </a:r>
            <a:r>
              <a:rPr lang="en-US" err="1"/>
              <a:t>nên</a:t>
            </a:r>
            <a:r>
              <a:rPr lang="vi-VN"/>
              <a:t> xấu hơn. Rủi ro có thể ảnh hưởng đến mọi thứ: con người, </a:t>
            </a:r>
            <a:r>
              <a:rPr lang="en-US" err="1"/>
              <a:t>thời</a:t>
            </a:r>
            <a:r>
              <a:rPr lang="en-US"/>
              <a:t> </a:t>
            </a:r>
            <a:r>
              <a:rPr lang="en-US" err="1"/>
              <a:t>gian</a:t>
            </a:r>
            <a:r>
              <a:rPr lang="en-US"/>
              <a:t>, </a:t>
            </a:r>
            <a:r>
              <a:rPr lang="vi-VN"/>
              <a:t>quy trình, công nghệ và tài nguyên.</a:t>
            </a:r>
            <a:endParaRPr lang="en-US"/>
          </a:p>
          <a:p>
            <a:pPr algn="just"/>
            <a:r>
              <a:rPr lang="vi-VN"/>
              <a:t>Mỗi dự án đều có một số mức độ rủi ro. Có một số loại rủi ro như rủi ro phạm vi, rủi ro kỹ thuật và rủi ro lịch trình, </a:t>
            </a:r>
            <a:r>
              <a:rPr lang="en-US" err="1"/>
              <a:t>rủi</a:t>
            </a:r>
            <a:r>
              <a:rPr lang="en-US"/>
              <a:t> </a:t>
            </a:r>
            <a:r>
              <a:rPr lang="en-US" err="1"/>
              <a:t>ro</a:t>
            </a:r>
            <a:r>
              <a:rPr lang="en-US"/>
              <a:t> </a:t>
            </a:r>
            <a:r>
              <a:rPr lang="en-US" err="1"/>
              <a:t>về</a:t>
            </a:r>
            <a:r>
              <a:rPr lang="en-US"/>
              <a:t> </a:t>
            </a:r>
            <a:r>
              <a:rPr lang="en-US" err="1"/>
              <a:t>tài</a:t>
            </a:r>
            <a:r>
              <a:rPr lang="en-US"/>
              <a:t> </a:t>
            </a:r>
            <a:r>
              <a:rPr lang="en-US" err="1"/>
              <a:t>chính</a:t>
            </a:r>
            <a:r>
              <a:rPr lang="en-US"/>
              <a:t> </a:t>
            </a:r>
            <a:r>
              <a:rPr lang="en-US" err="1"/>
              <a:t>hoặc</a:t>
            </a:r>
            <a:r>
              <a:rPr lang="en-US"/>
              <a:t> </a:t>
            </a:r>
            <a:r>
              <a:rPr lang="vi-VN"/>
              <a:t>những loại </a:t>
            </a:r>
            <a:r>
              <a:rPr lang="vi-VN">
                <a:solidFill>
                  <a:srgbClr val="FF0000"/>
                </a:solidFill>
              </a:rPr>
              <a:t>rủi ro </a:t>
            </a:r>
            <a:r>
              <a:rPr lang="en-US" err="1">
                <a:solidFill>
                  <a:srgbClr val="FF0000"/>
                </a:solidFill>
              </a:rPr>
              <a:t>tiềm</a:t>
            </a:r>
            <a:r>
              <a:rPr lang="en-US">
                <a:solidFill>
                  <a:srgbClr val="FF0000"/>
                </a:solidFill>
              </a:rPr>
              <a:t> </a:t>
            </a:r>
            <a:r>
              <a:rPr lang="en-US" err="1">
                <a:solidFill>
                  <a:srgbClr val="FF0000"/>
                </a:solidFill>
              </a:rPr>
              <a:t>ẩn</a:t>
            </a:r>
            <a:r>
              <a:rPr lang="en-US">
                <a:solidFill>
                  <a:srgbClr val="FF0000"/>
                </a:solidFill>
              </a:rPr>
              <a:t> </a:t>
            </a:r>
            <a:r>
              <a:rPr lang="vi-VN">
                <a:solidFill>
                  <a:srgbClr val="FF0000"/>
                </a:solidFill>
              </a:rPr>
              <a:t>khác</a:t>
            </a:r>
            <a:r>
              <a:rPr lang="vi-VN"/>
              <a:t>. Ngay cả khi kế hoạch dự án của bạn là kỹ lưỡng, </a:t>
            </a:r>
            <a:r>
              <a:rPr lang="en-US" err="1"/>
              <a:t>cũng</a:t>
            </a:r>
            <a:r>
              <a:rPr lang="en-US"/>
              <a:t> </a:t>
            </a:r>
            <a:r>
              <a:rPr lang="en-US" err="1"/>
              <a:t>có</a:t>
            </a:r>
            <a:r>
              <a:rPr lang="en-US"/>
              <a:t> </a:t>
            </a:r>
            <a:r>
              <a:rPr lang="en-US" err="1"/>
              <a:t>khả</a:t>
            </a:r>
            <a:r>
              <a:rPr lang="en-US"/>
              <a:t> </a:t>
            </a:r>
            <a:r>
              <a:rPr lang="en-US" err="1"/>
              <a:t>năng</a:t>
            </a:r>
            <a:r>
              <a:rPr lang="en-US"/>
              <a:t> </a:t>
            </a:r>
            <a:r>
              <a:rPr lang="en-US" err="1"/>
              <a:t>xảy</a:t>
            </a:r>
            <a:r>
              <a:rPr lang="en-US"/>
              <a:t> </a:t>
            </a:r>
            <a:r>
              <a:rPr lang="en-US" err="1"/>
              <a:t>ra</a:t>
            </a:r>
            <a:r>
              <a:rPr lang="en-US"/>
              <a:t> </a:t>
            </a:r>
            <a:r>
              <a:rPr lang="en-US" err="1"/>
              <a:t>rủi</a:t>
            </a:r>
            <a:r>
              <a:rPr lang="en-US"/>
              <a:t> </a:t>
            </a:r>
            <a:r>
              <a:rPr lang="en-US" err="1"/>
              <a:t>ro</a:t>
            </a:r>
            <a:r>
              <a:rPr lang="vi-VN"/>
              <a:t>. Do đó, bạn cần </a:t>
            </a:r>
            <a:r>
              <a:rPr lang="en-US" err="1"/>
              <a:t>chuẩn</a:t>
            </a:r>
            <a:r>
              <a:rPr lang="en-US"/>
              <a:t> </a:t>
            </a:r>
            <a:r>
              <a:rPr lang="en-US" err="1"/>
              <a:t>bị</a:t>
            </a:r>
            <a:r>
              <a:rPr lang="en-US"/>
              <a:t> </a:t>
            </a:r>
            <a:r>
              <a:rPr lang="en-US" err="1"/>
              <a:t>kế</a:t>
            </a:r>
            <a:r>
              <a:rPr lang="en-US"/>
              <a:t> </a:t>
            </a:r>
            <a:r>
              <a:rPr lang="en-US" err="1"/>
              <a:t>hoạch</a:t>
            </a:r>
            <a:r>
              <a:rPr lang="en-US"/>
              <a:t> </a:t>
            </a:r>
            <a:r>
              <a:rPr lang="en-US" err="1"/>
              <a:t>linh</a:t>
            </a:r>
            <a:r>
              <a:rPr lang="en-US"/>
              <a:t> </a:t>
            </a:r>
            <a:r>
              <a:rPr lang="en-US" err="1"/>
              <a:t>hoạt</a:t>
            </a:r>
            <a:r>
              <a:rPr lang="en-US"/>
              <a:t> </a:t>
            </a:r>
            <a:r>
              <a:rPr lang="en-US" err="1"/>
              <a:t>để</a:t>
            </a:r>
            <a:r>
              <a:rPr lang="en-US"/>
              <a:t> </a:t>
            </a:r>
            <a:r>
              <a:rPr lang="en-US" err="1"/>
              <a:t>thích</a:t>
            </a:r>
            <a:r>
              <a:rPr lang="en-US"/>
              <a:t> </a:t>
            </a:r>
            <a:r>
              <a:rPr lang="en-US" err="1"/>
              <a:t>ứng</a:t>
            </a:r>
            <a:r>
              <a:rPr lang="en-US"/>
              <a:t> </a:t>
            </a:r>
            <a:r>
              <a:rPr lang="en-US" err="1"/>
              <a:t>với</a:t>
            </a:r>
            <a:r>
              <a:rPr lang="en-US"/>
              <a:t> </a:t>
            </a:r>
            <a:r>
              <a:rPr lang="en-US" err="1"/>
              <a:t>rủi</a:t>
            </a:r>
            <a:r>
              <a:rPr lang="en-US"/>
              <a:t> ro.</a:t>
            </a:r>
          </a:p>
        </p:txBody>
      </p:sp>
      <p:sp>
        <p:nvSpPr>
          <p:cNvPr id="3" name="Title 2"/>
          <p:cNvSpPr>
            <a:spLocks noGrp="1"/>
          </p:cNvSpPr>
          <p:nvPr>
            <p:ph type="title" idx="4294967295"/>
          </p:nvPr>
        </p:nvSpPr>
        <p:spPr/>
        <p:txBody>
          <a:bodyPr/>
          <a:lstStyle/>
          <a:p>
            <a:r>
              <a:rPr lang="en-US"/>
              <a:t>6. </a:t>
            </a:r>
            <a:r>
              <a:rPr lang="en-US" err="1"/>
              <a:t>Quản</a:t>
            </a:r>
            <a:r>
              <a:rPr lang="en-US"/>
              <a:t> </a:t>
            </a:r>
            <a:r>
              <a:rPr lang="en-US" err="1"/>
              <a:t>lý</a:t>
            </a:r>
            <a:r>
              <a:rPr lang="en-US"/>
              <a:t> </a:t>
            </a:r>
            <a:r>
              <a:rPr lang="en-US" err="1"/>
              <a:t>rủi</a:t>
            </a:r>
            <a:r>
              <a:rPr lang="en-US"/>
              <a:t> </a:t>
            </a:r>
            <a:r>
              <a:rPr lang="en-US" err="1"/>
              <a:t>ro</a:t>
            </a:r>
            <a:endParaRPr lang="en-US"/>
          </a:p>
        </p:txBody>
      </p:sp>
      <p:sp>
        <p:nvSpPr>
          <p:cNvPr id="4" name="Slide Number Placeholder 3"/>
          <p:cNvSpPr>
            <a:spLocks noGrp="1"/>
          </p:cNvSpPr>
          <p:nvPr>
            <p:ph type="sldNum" sz="quarter" idx="12"/>
          </p:nvPr>
        </p:nvSpPr>
        <p:spPr/>
        <p:txBody>
          <a:bodyPr/>
          <a:lstStyle/>
          <a:p>
            <a:fld id="{6E9BC5F3-20C3-46D3-932D-BAE27B3FCC69}" type="slidenum">
              <a:rPr lang="en-US" smtClean="0"/>
              <a:pPr/>
              <a:t>30</a:t>
            </a:fld>
            <a:endParaRPr lang="en-US"/>
          </a:p>
        </p:txBody>
      </p:sp>
    </p:spTree>
    <p:extLst>
      <p:ext uri="{BB962C8B-B14F-4D97-AF65-F5344CB8AC3E}">
        <p14:creationId xmlns:p14="http://schemas.microsoft.com/office/powerpoint/2010/main" val="42686919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0821" y="1112363"/>
            <a:ext cx="11929374" cy="5276080"/>
          </a:xfrm>
        </p:spPr>
        <p:txBody>
          <a:bodyPr>
            <a:noAutofit/>
          </a:bodyPr>
          <a:lstStyle/>
          <a:p>
            <a:pPr algn="just"/>
            <a:r>
              <a:rPr lang="vi-VN"/>
              <a:t>Có nhiều cách để chuẩn bị cho rủi ro, chẳng hạn như phát triển kế hoạch quản lý thay đổi</a:t>
            </a:r>
            <a:r>
              <a:rPr lang="en-US"/>
              <a:t> </a:t>
            </a:r>
            <a:r>
              <a:rPr lang="en-US" err="1"/>
              <a:t>linh</a:t>
            </a:r>
            <a:r>
              <a:rPr lang="en-US"/>
              <a:t> </a:t>
            </a:r>
            <a:r>
              <a:rPr lang="en-US" err="1"/>
              <a:t>hoạt</a:t>
            </a:r>
            <a:r>
              <a:rPr lang="vi-VN"/>
              <a:t>, nhưng hiện tại, điều quan trọng nhất cần làm là </a:t>
            </a:r>
            <a:r>
              <a:rPr lang="en-US" err="1"/>
              <a:t>có</a:t>
            </a:r>
            <a:r>
              <a:rPr lang="en-US"/>
              <a:t> </a:t>
            </a:r>
            <a:r>
              <a:rPr lang="en-US" err="1"/>
              <a:t>công</a:t>
            </a:r>
            <a:r>
              <a:rPr lang="en-US"/>
              <a:t> </a:t>
            </a:r>
            <a:r>
              <a:rPr lang="en-US" err="1"/>
              <a:t>cụ</a:t>
            </a:r>
            <a:r>
              <a:rPr lang="en-US"/>
              <a:t> </a:t>
            </a:r>
            <a:r>
              <a:rPr lang="vi-VN"/>
              <a:t>theo dõi tiến độ của </a:t>
            </a:r>
            <a:r>
              <a:rPr lang="en-US" err="1"/>
              <a:t>dự</a:t>
            </a:r>
            <a:r>
              <a:rPr lang="en-US"/>
              <a:t> </a:t>
            </a:r>
            <a:r>
              <a:rPr lang="en-US" err="1"/>
              <a:t>án</a:t>
            </a:r>
            <a:r>
              <a:rPr lang="vi-VN"/>
              <a:t> trong suốt giai đoạn thực hiện bằng cách sử dụng báo cáo tình trạng dự án và/hoặc phần mềm lập kế hoạch dự án để theo dõi rủi ro.</a:t>
            </a:r>
            <a:endParaRPr lang="en-US"/>
          </a:p>
          <a:p>
            <a:pPr algn="just"/>
            <a:r>
              <a:rPr lang="en-US"/>
              <a:t>Q</a:t>
            </a:r>
            <a:r>
              <a:rPr lang="vi-VN"/>
              <a:t>uản lý rủi ro được định nghĩa là quá trình </a:t>
            </a:r>
            <a:r>
              <a:rPr lang="vi-VN" u="sng">
                <a:solidFill>
                  <a:srgbClr val="FF0000"/>
                </a:solidFill>
              </a:rPr>
              <a:t>xác định</a:t>
            </a:r>
            <a:r>
              <a:rPr lang="vi-VN"/>
              <a:t>, </a:t>
            </a:r>
            <a:r>
              <a:rPr lang="vi-VN" u="sng">
                <a:solidFill>
                  <a:srgbClr val="FF0000"/>
                </a:solidFill>
              </a:rPr>
              <a:t>theo dõi</a:t>
            </a:r>
            <a:r>
              <a:rPr lang="vi-VN"/>
              <a:t> và </a:t>
            </a:r>
            <a:r>
              <a:rPr lang="en-US" u="sng" err="1">
                <a:solidFill>
                  <a:srgbClr val="FF0000"/>
                </a:solidFill>
              </a:rPr>
              <a:t>xử</a:t>
            </a:r>
            <a:r>
              <a:rPr lang="vi-VN" u="sng">
                <a:solidFill>
                  <a:srgbClr val="FF0000"/>
                </a:solidFill>
              </a:rPr>
              <a:t> lý các rủi ro</a:t>
            </a:r>
            <a:r>
              <a:rPr lang="vi-VN"/>
              <a:t> nhằm giảm thiểu tác động tiêu cực mà chúng có thể gây ra cho </a:t>
            </a:r>
            <a:r>
              <a:rPr lang="en-US" err="1"/>
              <a:t>dự</a:t>
            </a:r>
            <a:r>
              <a:rPr lang="en-US"/>
              <a:t> </a:t>
            </a:r>
            <a:r>
              <a:rPr lang="en-US" err="1"/>
              <a:t>án</a:t>
            </a:r>
            <a:r>
              <a:rPr lang="vi-VN"/>
              <a:t>. Ví dụ </a:t>
            </a:r>
            <a:r>
              <a:rPr lang="en-US" err="1"/>
              <a:t>xác</a:t>
            </a:r>
            <a:r>
              <a:rPr lang="en-US"/>
              <a:t> </a:t>
            </a:r>
            <a:r>
              <a:rPr lang="en-US" err="1"/>
              <a:t>định</a:t>
            </a:r>
            <a:r>
              <a:rPr lang="en-US"/>
              <a:t> </a:t>
            </a:r>
            <a:r>
              <a:rPr lang="vi-VN"/>
              <a:t>các rủi ro </a:t>
            </a:r>
            <a:r>
              <a:rPr lang="en-US" err="1"/>
              <a:t>cho</a:t>
            </a:r>
            <a:r>
              <a:rPr lang="en-US"/>
              <a:t> </a:t>
            </a:r>
            <a:r>
              <a:rPr lang="en-US" err="1"/>
              <a:t>hệ</a:t>
            </a:r>
            <a:r>
              <a:rPr lang="en-US"/>
              <a:t> </a:t>
            </a:r>
            <a:r>
              <a:rPr lang="en-US" err="1"/>
              <a:t>thống</a:t>
            </a:r>
            <a:r>
              <a:rPr lang="en-US"/>
              <a:t> </a:t>
            </a:r>
            <a:r>
              <a:rPr lang="en-US" err="1"/>
              <a:t>máy</a:t>
            </a:r>
            <a:r>
              <a:rPr lang="en-US"/>
              <a:t> </a:t>
            </a:r>
            <a:r>
              <a:rPr lang="en-US" err="1"/>
              <a:t>chủ</a:t>
            </a:r>
            <a:r>
              <a:rPr lang="en-US"/>
              <a:t> </a:t>
            </a:r>
            <a:r>
              <a:rPr lang="vi-VN"/>
              <a:t>bao gồm vi phạm an </a:t>
            </a:r>
            <a:r>
              <a:rPr lang="en-US" err="1"/>
              <a:t>toàn</a:t>
            </a:r>
            <a:r>
              <a:rPr lang="vi-VN"/>
              <a:t> dữ liệu, tấn công mạng, lỗi hệ thống và thiên tai.</a:t>
            </a:r>
            <a:endParaRPr lang="en-US"/>
          </a:p>
        </p:txBody>
      </p:sp>
      <p:sp>
        <p:nvSpPr>
          <p:cNvPr id="3" name="Title 2"/>
          <p:cNvSpPr>
            <a:spLocks noGrp="1"/>
          </p:cNvSpPr>
          <p:nvPr>
            <p:ph type="title" idx="4294967295"/>
          </p:nvPr>
        </p:nvSpPr>
        <p:spPr/>
        <p:txBody>
          <a:bodyPr/>
          <a:lstStyle/>
          <a:p>
            <a:r>
              <a:rPr lang="en-US"/>
              <a:t>6. </a:t>
            </a:r>
            <a:r>
              <a:rPr lang="en-US" err="1"/>
              <a:t>Quản</a:t>
            </a:r>
            <a:r>
              <a:rPr lang="en-US"/>
              <a:t> </a:t>
            </a:r>
            <a:r>
              <a:rPr lang="en-US" err="1"/>
              <a:t>lý</a:t>
            </a:r>
            <a:r>
              <a:rPr lang="en-US"/>
              <a:t> </a:t>
            </a:r>
            <a:r>
              <a:rPr lang="en-US" err="1"/>
              <a:t>rủi</a:t>
            </a:r>
            <a:r>
              <a:rPr lang="en-US"/>
              <a:t> </a:t>
            </a:r>
            <a:r>
              <a:rPr lang="en-US" err="1"/>
              <a:t>ro</a:t>
            </a:r>
            <a:endParaRPr lang="en-US"/>
          </a:p>
        </p:txBody>
      </p:sp>
      <p:sp>
        <p:nvSpPr>
          <p:cNvPr id="4" name="Slide Number Placeholder 3"/>
          <p:cNvSpPr>
            <a:spLocks noGrp="1"/>
          </p:cNvSpPr>
          <p:nvPr>
            <p:ph type="sldNum" sz="quarter" idx="12"/>
          </p:nvPr>
        </p:nvSpPr>
        <p:spPr/>
        <p:txBody>
          <a:bodyPr/>
          <a:lstStyle/>
          <a:p>
            <a:fld id="{6E9BC5F3-20C3-46D3-932D-BAE27B3FCC69}" type="slidenum">
              <a:rPr lang="en-US" smtClean="0"/>
              <a:pPr/>
              <a:t>31</a:t>
            </a:fld>
            <a:endParaRPr lang="en-US"/>
          </a:p>
        </p:txBody>
      </p:sp>
    </p:spTree>
    <p:extLst>
      <p:ext uri="{BB962C8B-B14F-4D97-AF65-F5344CB8AC3E}">
        <p14:creationId xmlns:p14="http://schemas.microsoft.com/office/powerpoint/2010/main" val="19066546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0821" y="1112363"/>
            <a:ext cx="11929374" cy="5276080"/>
          </a:xfrm>
        </p:spPr>
        <p:txBody>
          <a:bodyPr>
            <a:normAutofit/>
          </a:bodyPr>
          <a:lstStyle/>
          <a:p>
            <a:pPr marL="0" indent="0" algn="just">
              <a:lnSpc>
                <a:spcPct val="107000"/>
              </a:lnSpc>
              <a:spcAft>
                <a:spcPts val="800"/>
              </a:spcAft>
              <a:buNone/>
            </a:pPr>
            <a:r>
              <a:rPr lang="en-US" kern="100">
                <a:effectLst/>
                <a:latin typeface="Times New Roman" panose="02020603050405020304" pitchFamily="18" charset="0"/>
                <a:ea typeface="Calibri" panose="020F0502020204030204" pitchFamily="34" charset="0"/>
                <a:cs typeface="Times New Roman" panose="02020603050405020304" pitchFamily="18" charset="0"/>
              </a:rPr>
              <a:t>Sau </a:t>
            </a:r>
            <a:r>
              <a:rPr lang="en-US" kern="100" err="1">
                <a:effectLst/>
                <a:latin typeface="Times New Roman" panose="02020603050405020304" pitchFamily="18" charset="0"/>
                <a:ea typeface="Calibri" panose="020F0502020204030204" pitchFamily="34" charset="0"/>
                <a:cs typeface="Times New Roman" panose="02020603050405020304" pitchFamily="18" charset="0"/>
              </a:rPr>
              <a:t>khi</a:t>
            </a:r>
            <a:r>
              <a:rPr lang="en-US"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err="1">
                <a:effectLst/>
                <a:latin typeface="Times New Roman" panose="02020603050405020304" pitchFamily="18" charset="0"/>
                <a:ea typeface="Calibri" panose="020F0502020204030204" pitchFamily="34" charset="0"/>
                <a:cs typeface="Times New Roman" panose="02020603050405020304" pitchFamily="18" charset="0"/>
              </a:rPr>
              <a:t>bản</a:t>
            </a:r>
            <a:r>
              <a:rPr lang="en-US"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err="1">
                <a:effectLst/>
                <a:latin typeface="Times New Roman" panose="02020603050405020304" pitchFamily="18" charset="0"/>
                <a:ea typeface="Calibri" panose="020F0502020204030204" pitchFamily="34" charset="0"/>
                <a:cs typeface="Times New Roman" panose="02020603050405020304" pitchFamily="18" charset="0"/>
              </a:rPr>
              <a:t>kế</a:t>
            </a:r>
            <a:r>
              <a:rPr lang="en-US"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err="1">
                <a:effectLst/>
                <a:latin typeface="Times New Roman" panose="02020603050405020304" pitchFamily="18" charset="0"/>
                <a:ea typeface="Calibri" panose="020F0502020204030204" pitchFamily="34" charset="0"/>
                <a:cs typeface="Times New Roman" panose="02020603050405020304" pitchFamily="18" charset="0"/>
              </a:rPr>
              <a:t>hoạch</a:t>
            </a:r>
            <a:r>
              <a:rPr lang="en-US"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err="1">
                <a:effectLst/>
                <a:latin typeface="Times New Roman" panose="02020603050405020304" pitchFamily="18" charset="0"/>
                <a:ea typeface="Calibri" panose="020F0502020204030204" pitchFamily="34" charset="0"/>
                <a:cs typeface="Times New Roman" panose="02020603050405020304" pitchFamily="18" charset="0"/>
              </a:rPr>
              <a:t>dự</a:t>
            </a:r>
            <a:r>
              <a:rPr lang="en-US"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err="1">
                <a:effectLst/>
                <a:latin typeface="Times New Roman" panose="02020603050405020304" pitchFamily="18" charset="0"/>
                <a:ea typeface="Calibri" panose="020F0502020204030204" pitchFamily="34" charset="0"/>
                <a:cs typeface="Times New Roman" panose="02020603050405020304" pitchFamily="18" charset="0"/>
              </a:rPr>
              <a:t>án</a:t>
            </a:r>
            <a:r>
              <a:rPr lang="en-US"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err="1">
                <a:effectLst/>
                <a:latin typeface="Times New Roman" panose="02020603050405020304" pitchFamily="18" charset="0"/>
                <a:ea typeface="Calibri" panose="020F0502020204030204" pitchFamily="34" charset="0"/>
                <a:cs typeface="Times New Roman" panose="02020603050405020304" pitchFamily="18" charset="0"/>
              </a:rPr>
              <a:t>cụ</a:t>
            </a:r>
            <a:r>
              <a:rPr lang="en-US"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err="1">
                <a:effectLst/>
                <a:latin typeface="Times New Roman" panose="02020603050405020304" pitchFamily="18" charset="0"/>
                <a:ea typeface="Calibri" panose="020F0502020204030204" pitchFamily="34" charset="0"/>
                <a:cs typeface="Times New Roman" panose="02020603050405020304" pitchFamily="18" charset="0"/>
              </a:rPr>
              <a:t>tạm</a:t>
            </a:r>
            <a:r>
              <a:rPr lang="en-US"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err="1">
                <a:effectLst/>
                <a:latin typeface="Times New Roman" panose="02020603050405020304" pitchFamily="18" charset="0"/>
                <a:ea typeface="Calibri" panose="020F0502020204030204" pitchFamily="34" charset="0"/>
                <a:cs typeface="Times New Roman" panose="02020603050405020304" pitchFamily="18" charset="0"/>
              </a:rPr>
              <a:t>dùng</a:t>
            </a:r>
            <a:r>
              <a:rPr lang="en-US" kern="100">
                <a:effectLst/>
                <a:latin typeface="Times New Roman" panose="02020603050405020304" pitchFamily="18" charset="0"/>
                <a:ea typeface="Calibri" panose="020F0502020204030204" pitchFamily="34" charset="0"/>
                <a:cs typeface="Times New Roman" panose="02020603050405020304" pitchFamily="18" charset="0"/>
              </a:rPr>
              <a:t> WBS), </a:t>
            </a:r>
            <a:r>
              <a:rPr lang="en-US" kern="10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err="1">
                <a:effectLst/>
                <a:latin typeface="Times New Roman" panose="02020603050405020304" pitchFamily="18" charset="0"/>
                <a:ea typeface="Calibri" panose="020F0502020204030204" pitchFamily="34" charset="0"/>
                <a:cs typeface="Times New Roman" panose="02020603050405020304" pitchFamily="18" charset="0"/>
              </a:rPr>
              <a:t>quản</a:t>
            </a:r>
            <a:r>
              <a:rPr lang="en-US"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err="1">
                <a:effectLst/>
                <a:latin typeface="Times New Roman" panose="02020603050405020304" pitchFamily="18" charset="0"/>
                <a:ea typeface="Calibri" panose="020F0502020204030204" pitchFamily="34" charset="0"/>
                <a:cs typeface="Times New Roman" panose="02020603050405020304" pitchFamily="18" charset="0"/>
              </a:rPr>
              <a:t>triển</a:t>
            </a:r>
            <a:r>
              <a:rPr lang="en-US"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err="1">
                <a:effectLst/>
                <a:latin typeface="Times New Roman" panose="02020603050405020304" pitchFamily="18" charset="0"/>
                <a:ea typeface="Calibri" panose="020F0502020204030204" pitchFamily="34" charset="0"/>
                <a:cs typeface="Times New Roman" panose="02020603050405020304" pitchFamily="18" charset="0"/>
              </a:rPr>
              <a:t>khai</a:t>
            </a:r>
            <a:r>
              <a:rPr lang="en-US"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err="1">
                <a:effectLst/>
                <a:latin typeface="Times New Roman" panose="02020603050405020304" pitchFamily="18" charset="0"/>
                <a:ea typeface="Calibri" panose="020F0502020204030204" pitchFamily="34" charset="0"/>
                <a:cs typeface="Times New Roman" panose="02020603050405020304" pitchFamily="18" charset="0"/>
              </a:rPr>
              <a:t>kế</a:t>
            </a:r>
            <a:r>
              <a:rPr lang="en-US"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err="1">
                <a:effectLst/>
                <a:latin typeface="Times New Roman" panose="02020603050405020304" pitchFamily="18" charset="0"/>
                <a:ea typeface="Calibri" panose="020F0502020204030204" pitchFamily="34" charset="0"/>
                <a:cs typeface="Times New Roman" panose="02020603050405020304" pitchFamily="18" charset="0"/>
              </a:rPr>
              <a:t>hoạch</a:t>
            </a:r>
            <a:r>
              <a:rPr lang="en-US"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err="1">
                <a:effectLst/>
                <a:latin typeface="Times New Roman" panose="02020603050405020304" pitchFamily="18" charset="0"/>
                <a:ea typeface="Calibri" panose="020F0502020204030204" pitchFamily="34" charset="0"/>
                <a:cs typeface="Times New Roman" panose="02020603050405020304" pitchFamily="18" charset="0"/>
              </a:rPr>
              <a:t>công</a:t>
            </a:r>
            <a:r>
              <a:rPr lang="en-US"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err="1">
                <a:effectLst/>
                <a:latin typeface="Times New Roman" panose="02020603050405020304" pitchFamily="18" charset="0"/>
                <a:ea typeface="Calibri" panose="020F0502020204030204" pitchFamily="34" charset="0"/>
                <a:cs typeface="Times New Roman" panose="02020603050405020304" pitchFamily="18" charset="0"/>
              </a:rPr>
              <a:t>việc</a:t>
            </a:r>
            <a:r>
              <a:rPr lang="en-US"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err="1">
                <a:effectLst/>
                <a:latin typeface="Times New Roman" panose="02020603050405020304" pitchFamily="18" charset="0"/>
                <a:ea typeface="Calibri" panose="020F0502020204030204" pitchFamily="34" charset="0"/>
                <a:cs typeface="Times New Roman" panose="02020603050405020304" pitchFamily="18" charset="0"/>
              </a:rPr>
              <a:t>sau</a:t>
            </a:r>
            <a:r>
              <a:rPr lang="en-US" kern="100">
                <a:effectLst/>
                <a:latin typeface="Times New Roman" panose="02020603050405020304" pitchFamily="18" charset="0"/>
                <a:ea typeface="Calibri" panose="020F0502020204030204" pitchFamily="34" charset="0"/>
                <a:cs typeface="Times New Roman" panose="02020603050405020304" pitchFamily="18" charset="0"/>
              </a:rPr>
              <a:t>:</a:t>
            </a:r>
          </a:p>
          <a:p>
            <a:pPr algn="just">
              <a:lnSpc>
                <a:spcPct val="107000"/>
              </a:lnSpc>
              <a:spcAft>
                <a:spcPts val="800"/>
              </a:spcAft>
            </a:pPr>
            <a:r>
              <a:rPr lang="en-US" kern="100">
                <a:effectLst/>
                <a:latin typeface="Times New Roman" panose="02020603050405020304" pitchFamily="18" charset="0"/>
                <a:ea typeface="Calibri" panose="020F0502020204030204" pitchFamily="34" charset="0"/>
                <a:cs typeface="Times New Roman" panose="02020603050405020304" pitchFamily="18" charset="0"/>
              </a:rPr>
              <a:t>Tổ chức </a:t>
            </a:r>
            <a:r>
              <a:rPr lang="en-US" kern="100" err="1">
                <a:effectLst/>
                <a:latin typeface="Times New Roman" panose="02020603050405020304" pitchFamily="18" charset="0"/>
                <a:ea typeface="Calibri" panose="020F0502020204030204" pitchFamily="34" charset="0"/>
                <a:cs typeface="Times New Roman" panose="02020603050405020304" pitchFamily="18" charset="0"/>
              </a:rPr>
              <a:t>truyền</a:t>
            </a:r>
            <a:r>
              <a:rPr lang="en-US"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err="1">
                <a:effectLst/>
                <a:latin typeface="Times New Roman" panose="02020603050405020304" pitchFamily="18" charset="0"/>
                <a:ea typeface="Calibri" panose="020F0502020204030204" pitchFamily="34" charset="0"/>
                <a:cs typeface="Times New Roman" panose="02020603050405020304" pitchFamily="18" charset="0"/>
              </a:rPr>
              <a:t>kế</a:t>
            </a:r>
            <a:r>
              <a:rPr lang="en-US"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err="1">
                <a:effectLst/>
                <a:latin typeface="Times New Roman" panose="02020603050405020304" pitchFamily="18" charset="0"/>
                <a:ea typeface="Calibri" panose="020F0502020204030204" pitchFamily="34" charset="0"/>
                <a:cs typeface="Times New Roman" panose="02020603050405020304" pitchFamily="18" charset="0"/>
              </a:rPr>
              <a:t>hoạch</a:t>
            </a:r>
            <a:r>
              <a:rPr lang="en-US"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err="1">
                <a:effectLst/>
                <a:latin typeface="Times New Roman" panose="02020603050405020304" pitchFamily="18" charset="0"/>
                <a:ea typeface="Calibri" panose="020F0502020204030204" pitchFamily="34" charset="0"/>
                <a:cs typeface="Times New Roman" panose="02020603050405020304" pitchFamily="18" charset="0"/>
              </a:rPr>
              <a:t>dự</a:t>
            </a:r>
            <a:r>
              <a:rPr lang="en-US"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err="1">
                <a:effectLst/>
                <a:latin typeface="Times New Roman" panose="02020603050405020304" pitchFamily="18" charset="0"/>
                <a:ea typeface="Calibri" panose="020F0502020204030204" pitchFamily="34" charset="0"/>
                <a:cs typeface="Times New Roman" panose="02020603050405020304" pitchFamily="18" charset="0"/>
              </a:rPr>
              <a:t>án</a:t>
            </a:r>
            <a:r>
              <a:rPr lang="en-US"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err="1">
                <a:effectLst/>
                <a:latin typeface="Times New Roman" panose="02020603050405020304" pitchFamily="18" charset="0"/>
                <a:ea typeface="Calibri" panose="020F0502020204030204" pitchFamily="34" charset="0"/>
                <a:cs typeface="Times New Roman" panose="02020603050405020304" pitchFamily="18" charset="0"/>
              </a:rPr>
              <a:t>đến</a:t>
            </a:r>
            <a:r>
              <a:rPr lang="en-US"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err="1">
                <a:effectLst/>
                <a:latin typeface="Times New Roman" panose="02020603050405020304" pitchFamily="18" charset="0"/>
                <a:ea typeface="Calibri" panose="020F0502020204030204" pitchFamily="34" charset="0"/>
                <a:cs typeface="Times New Roman" panose="02020603050405020304" pitchFamily="18" charset="0"/>
              </a:rPr>
              <a:t>cá</a:t>
            </a:r>
            <a:r>
              <a:rPr lang="en-US"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err="1">
                <a:effectLst/>
                <a:latin typeface="Times New Roman" panose="02020603050405020304" pitchFamily="18" charset="0"/>
                <a:ea typeface="Calibri" panose="020F0502020204030204" pitchFamily="34" charset="0"/>
                <a:cs typeface="Times New Roman" panose="02020603050405020304" pitchFamily="18" charset="0"/>
              </a:rPr>
              <a:t>nhân</a:t>
            </a:r>
            <a:r>
              <a:rPr lang="en-US"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err="1">
                <a:effectLst/>
                <a:latin typeface="Times New Roman" panose="02020603050405020304" pitchFamily="18" charset="0"/>
                <a:ea typeface="Calibri" panose="020F0502020204030204" pitchFamily="34" charset="0"/>
                <a:cs typeface="Times New Roman" panose="02020603050405020304" pitchFamily="18" charset="0"/>
              </a:rPr>
              <a:t>nhóm</a:t>
            </a:r>
            <a:r>
              <a:rPr lang="en-US"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err="1">
                <a:effectLst/>
                <a:latin typeface="Times New Roman" panose="02020603050405020304" pitchFamily="18" charset="0"/>
                <a:ea typeface="Calibri" panose="020F0502020204030204" pitchFamily="34" charset="0"/>
                <a:cs typeface="Times New Roman" panose="02020603050405020304" pitchFamily="18" charset="0"/>
              </a:rPr>
              <a:t>làm</a:t>
            </a:r>
            <a:r>
              <a:rPr lang="en-US"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err="1">
                <a:effectLst/>
                <a:latin typeface="Times New Roman" panose="02020603050405020304" pitchFamily="18" charset="0"/>
                <a:ea typeface="Calibri" panose="020F0502020204030204" pitchFamily="34" charset="0"/>
                <a:cs typeface="Times New Roman" panose="02020603050405020304" pitchFamily="18" charset="0"/>
              </a:rPr>
              <a:t>việc</a:t>
            </a:r>
            <a:r>
              <a:rPr lang="en-US"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err="1">
                <a:effectLst/>
                <a:latin typeface="Times New Roman" panose="02020603050405020304" pitchFamily="18" charset="0"/>
                <a:ea typeface="Calibri" panose="020F0502020204030204" pitchFamily="34" charset="0"/>
                <a:cs typeface="Times New Roman" panose="02020603050405020304" pitchFamily="18" charset="0"/>
              </a:rPr>
              <a:t>họ</a:t>
            </a:r>
            <a:r>
              <a:rPr lang="en-US"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err="1">
                <a:effectLst/>
                <a:latin typeface="Times New Roman" panose="02020603050405020304" pitchFamily="18" charset="0"/>
                <a:ea typeface="Calibri" panose="020F0502020204030204" pitchFamily="34" charset="0"/>
                <a:cs typeface="Times New Roman" panose="02020603050405020304" pitchFamily="18" charset="0"/>
              </a:rPr>
              <a:t>hiểu</a:t>
            </a:r>
            <a:r>
              <a:rPr lang="en-US"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err="1">
                <a:effectLst/>
                <a:latin typeface="Times New Roman" panose="02020603050405020304" pitchFamily="18" charset="0"/>
                <a:ea typeface="Calibri" panose="020F0502020204030204" pitchFamily="34" charset="0"/>
                <a:cs typeface="Times New Roman" panose="02020603050405020304" pitchFamily="18" charset="0"/>
              </a:rPr>
              <a:t>trách</a:t>
            </a:r>
            <a:r>
              <a:rPr lang="en-US"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err="1">
                <a:effectLst/>
                <a:latin typeface="Times New Roman" panose="02020603050405020304" pitchFamily="18" charset="0"/>
                <a:ea typeface="Calibri" panose="020F0502020204030204" pitchFamily="34" charset="0"/>
                <a:cs typeface="Times New Roman" panose="02020603050405020304" pitchFamily="18" charset="0"/>
              </a:rPr>
              <a:t>nhiệm</a:t>
            </a:r>
            <a:r>
              <a:rPr lang="en-US"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err="1">
                <a:effectLst/>
                <a:latin typeface="Times New Roman" panose="02020603050405020304" pitchFamily="18" charset="0"/>
                <a:ea typeface="Calibri" panose="020F0502020204030204" pitchFamily="34" charset="0"/>
                <a:cs typeface="Times New Roman" panose="02020603050405020304" pitchFamily="18" charset="0"/>
              </a:rPr>
              <a:t>mà</a:t>
            </a:r>
            <a:r>
              <a:rPr lang="en-US"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err="1">
                <a:effectLst/>
                <a:latin typeface="Times New Roman" panose="02020603050405020304" pitchFamily="18" charset="0"/>
                <a:ea typeface="Calibri" panose="020F0502020204030204" pitchFamily="34" charset="0"/>
                <a:cs typeface="Times New Roman" panose="02020603050405020304" pitchFamily="18" charset="0"/>
              </a:rPr>
              <a:t>họ</a:t>
            </a:r>
            <a:r>
              <a:rPr lang="en-US"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err="1">
                <a:effectLst/>
                <a:latin typeface="Times New Roman" panose="02020603050405020304" pitchFamily="18" charset="0"/>
                <a:ea typeface="Calibri" panose="020F0502020204030204" pitchFamily="34" charset="0"/>
                <a:cs typeface="Times New Roman" panose="02020603050405020304" pitchFamily="18" charset="0"/>
              </a:rPr>
              <a:t>cần</a:t>
            </a:r>
            <a:r>
              <a:rPr lang="en-US"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kern="100">
                <a:effectLst/>
                <a:latin typeface="Times New Roman" panose="02020603050405020304" pitchFamily="18" charset="0"/>
                <a:ea typeface="Calibri" panose="020F0502020204030204" pitchFamily="34" charset="0"/>
                <a:cs typeface="Times New Roman" panose="02020603050405020304" pitchFamily="18" charset="0"/>
              </a:rPr>
              <a:t>. </a:t>
            </a:r>
          </a:p>
          <a:p>
            <a:pPr algn="just">
              <a:lnSpc>
                <a:spcPct val="107000"/>
              </a:lnSpc>
              <a:spcAft>
                <a:spcPts val="800"/>
              </a:spcAft>
            </a:pPr>
            <a:r>
              <a:rPr lang="en-US" kern="10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err="1">
                <a:effectLst/>
                <a:latin typeface="Times New Roman" panose="02020603050405020304" pitchFamily="18" charset="0"/>
                <a:ea typeface="Calibri" panose="020F0502020204030204" pitchFamily="34" charset="0"/>
                <a:cs typeface="Times New Roman" panose="02020603050405020304" pitchFamily="18" charset="0"/>
              </a:rPr>
              <a:t>nối</a:t>
            </a:r>
            <a:r>
              <a:rPr lang="en-US"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err="1">
                <a:effectLst/>
                <a:latin typeface="Times New Roman" panose="02020603050405020304" pitchFamily="18" charset="0"/>
                <a:ea typeface="Calibri" panose="020F0502020204030204" pitchFamily="34" charset="0"/>
                <a:cs typeface="Times New Roman" panose="02020603050405020304" pitchFamily="18" charset="0"/>
              </a:rPr>
              <a:t>giao</a:t>
            </a:r>
            <a:r>
              <a:rPr lang="en-US"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err="1">
                <a:effectLst/>
                <a:latin typeface="Times New Roman" panose="02020603050405020304" pitchFamily="18" charset="0"/>
                <a:ea typeface="Calibri" panose="020F0502020204030204" pitchFamily="34" charset="0"/>
                <a:cs typeface="Times New Roman" panose="02020603050405020304" pitchFamily="18" charset="0"/>
              </a:rPr>
              <a:t>tiếp</a:t>
            </a:r>
            <a:r>
              <a:rPr lang="en-US"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err="1">
                <a:effectLst/>
                <a:latin typeface="Times New Roman" panose="02020603050405020304" pitchFamily="18" charset="0"/>
                <a:ea typeface="Calibri" panose="020F0502020204030204" pitchFamily="34" charset="0"/>
                <a:cs typeface="Times New Roman" panose="02020603050405020304" pitchFamily="18" charset="0"/>
              </a:rPr>
              <a:t>giữa</a:t>
            </a:r>
            <a:r>
              <a:rPr lang="en-US"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err="1">
                <a:effectLst/>
                <a:latin typeface="Times New Roman" panose="02020603050405020304" pitchFamily="18" charset="0"/>
                <a:ea typeface="Calibri" panose="020F0502020204030204" pitchFamily="34" charset="0"/>
                <a:cs typeface="Times New Roman" panose="02020603050405020304" pitchFamily="18" charset="0"/>
              </a:rPr>
              <a:t>thành</a:t>
            </a:r>
            <a:r>
              <a:rPr lang="en-US"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err="1">
                <a:effectLst/>
                <a:latin typeface="Times New Roman" panose="02020603050405020304" pitchFamily="18" charset="0"/>
                <a:ea typeface="Calibri" panose="020F0502020204030204" pitchFamily="34" charset="0"/>
                <a:cs typeface="Times New Roman" panose="02020603050405020304" pitchFamily="18" charset="0"/>
              </a:rPr>
              <a:t>viên</a:t>
            </a:r>
            <a:r>
              <a:rPr lang="en-US"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err="1">
                <a:effectLst/>
                <a:latin typeface="Times New Roman" panose="02020603050405020304" pitchFamily="18" charset="0"/>
                <a:ea typeface="Calibri" panose="020F0502020204030204" pitchFamily="34" charset="0"/>
                <a:cs typeface="Times New Roman" panose="02020603050405020304" pitchFamily="18" charset="0"/>
              </a:rPr>
              <a:t>tham</a:t>
            </a:r>
            <a:r>
              <a:rPr lang="en-US"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err="1">
                <a:effectLst/>
                <a:latin typeface="Times New Roman" panose="02020603050405020304" pitchFamily="18" charset="0"/>
                <a:ea typeface="Calibri" panose="020F0502020204030204" pitchFamily="34" charset="0"/>
                <a:cs typeface="Times New Roman" panose="02020603050405020304" pitchFamily="18" charset="0"/>
              </a:rPr>
              <a:t>gia</a:t>
            </a:r>
            <a:r>
              <a:rPr lang="en-US"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err="1">
                <a:effectLst/>
                <a:latin typeface="Times New Roman" panose="02020603050405020304" pitchFamily="18" charset="0"/>
                <a:ea typeface="Calibri" panose="020F0502020204030204" pitchFamily="34" charset="0"/>
                <a:cs typeface="Times New Roman" panose="02020603050405020304" pitchFamily="18" charset="0"/>
              </a:rPr>
              <a:t>dự</a:t>
            </a:r>
            <a:r>
              <a:rPr lang="en-US"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err="1">
                <a:effectLst/>
                <a:latin typeface="Times New Roman" panose="02020603050405020304" pitchFamily="18" charset="0"/>
                <a:ea typeface="Calibri" panose="020F0502020204030204" pitchFamily="34" charset="0"/>
                <a:cs typeface="Times New Roman" panose="02020603050405020304" pitchFamily="18" charset="0"/>
              </a:rPr>
              <a:t>án</a:t>
            </a:r>
            <a:r>
              <a:rPr lang="en-US"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err="1">
                <a:effectLst/>
                <a:latin typeface="Times New Roman" panose="02020603050405020304" pitchFamily="18" charset="0"/>
                <a:ea typeface="Calibri" panose="020F0502020204030204" pitchFamily="34" charset="0"/>
                <a:cs typeface="Times New Roman" panose="02020603050405020304" pitchFamily="18" charset="0"/>
              </a:rPr>
              <a:t>lập</a:t>
            </a:r>
            <a:r>
              <a:rPr lang="en-US"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err="1">
                <a:effectLst/>
                <a:latin typeface="Times New Roman" panose="02020603050405020304" pitchFamily="18" charset="0"/>
                <a:ea typeface="Calibri" panose="020F0502020204030204" pitchFamily="34" charset="0"/>
                <a:cs typeface="Times New Roman" panose="02020603050405020304" pitchFamily="18" charset="0"/>
              </a:rPr>
              <a:t>kênh</a:t>
            </a:r>
            <a:r>
              <a:rPr lang="en-US"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err="1">
                <a:effectLst/>
                <a:latin typeface="Times New Roman" panose="02020603050405020304" pitchFamily="18" charset="0"/>
                <a:ea typeface="Calibri" panose="020F0502020204030204" pitchFamily="34" charset="0"/>
                <a:cs typeface="Times New Roman" panose="02020603050405020304" pitchFamily="18" charset="0"/>
              </a:rPr>
              <a:t>truyền</a:t>
            </a:r>
            <a:r>
              <a:rPr lang="en-US"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err="1">
                <a:effectLst/>
                <a:latin typeface="Times New Roman" panose="02020603050405020304" pitchFamily="18" charset="0"/>
                <a:ea typeface="Calibri" panose="020F0502020204030204" pitchFamily="34" charset="0"/>
                <a:cs typeface="Times New Roman" panose="02020603050405020304" pitchFamily="18" charset="0"/>
              </a:rPr>
              <a:t>báo</a:t>
            </a:r>
            <a:r>
              <a:rPr lang="en-US"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err="1">
                <a:effectLst/>
                <a:latin typeface="Times New Roman" panose="02020603050405020304" pitchFamily="18" charset="0"/>
                <a:ea typeface="Calibri" panose="020F0502020204030204" pitchFamily="34" charset="0"/>
                <a:cs typeface="Times New Roman" panose="02020603050405020304" pitchFamily="18" charset="0"/>
              </a:rPr>
              <a:t>cáo</a:t>
            </a:r>
            <a:r>
              <a:rPr lang="en-US"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err="1">
                <a:effectLst/>
                <a:latin typeface="Times New Roman" panose="02020603050405020304" pitchFamily="18" charset="0"/>
                <a:ea typeface="Calibri" panose="020F0502020204030204" pitchFamily="34" charset="0"/>
                <a:cs typeface="Times New Roman" panose="02020603050405020304" pitchFamily="18" charset="0"/>
              </a:rPr>
              <a:t>quả</a:t>
            </a:r>
            <a:r>
              <a:rPr lang="en-US"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err="1">
                <a:effectLst/>
                <a:latin typeface="Times New Roman" panose="02020603050405020304" pitchFamily="18" charset="0"/>
                <a:ea typeface="Calibri" panose="020F0502020204030204" pitchFamily="34" charset="0"/>
                <a:cs typeface="Times New Roman" panose="02020603050405020304" pitchFamily="18" charset="0"/>
              </a:rPr>
              <a:t>định</a:t>
            </a:r>
            <a:r>
              <a:rPr lang="en-US"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err="1">
                <a:effectLst/>
                <a:latin typeface="Times New Roman" panose="02020603050405020304" pitchFamily="18" charset="0"/>
                <a:ea typeface="Calibri" panose="020F0502020204030204" pitchFamily="34" charset="0"/>
                <a:cs typeface="Times New Roman" panose="02020603050405020304" pitchFamily="18" charset="0"/>
              </a:rPr>
              <a:t>kỳ</a:t>
            </a:r>
            <a:r>
              <a:rPr lang="en-US" kern="100">
                <a:effectLst/>
                <a:latin typeface="Times New Roman" panose="02020603050405020304" pitchFamily="18" charset="0"/>
                <a:ea typeface="Calibri" panose="020F0502020204030204" pitchFamily="34" charset="0"/>
                <a:cs typeface="Times New Roman" panose="02020603050405020304" pitchFamily="18" charset="0"/>
              </a:rPr>
              <a:t>.</a:t>
            </a:r>
          </a:p>
          <a:p>
            <a:pPr algn="just">
              <a:lnSpc>
                <a:spcPct val="107000"/>
              </a:lnSpc>
              <a:spcAft>
                <a:spcPts val="800"/>
              </a:spcAft>
            </a:pPr>
            <a:r>
              <a:rPr lang="en-US" kern="100" err="1">
                <a:effectLst/>
                <a:latin typeface="Times New Roman" panose="02020603050405020304" pitchFamily="18" charset="0"/>
                <a:ea typeface="Calibri" panose="020F0502020204030204" pitchFamily="34" charset="0"/>
                <a:cs typeface="Times New Roman" panose="02020603050405020304" pitchFamily="18" charset="0"/>
              </a:rPr>
              <a:t>Kiểm</a:t>
            </a:r>
            <a:r>
              <a:rPr lang="en-US"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err="1">
                <a:effectLst/>
                <a:latin typeface="Times New Roman" panose="02020603050405020304" pitchFamily="18" charset="0"/>
                <a:ea typeface="Calibri" panose="020F0502020204030204" pitchFamily="34" charset="0"/>
                <a:cs typeface="Times New Roman" panose="02020603050405020304" pitchFamily="18" charset="0"/>
              </a:rPr>
              <a:t>soát</a:t>
            </a:r>
            <a:r>
              <a:rPr lang="en-US"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err="1">
                <a:effectLst/>
                <a:latin typeface="Times New Roman" panose="02020603050405020304" pitchFamily="18" charset="0"/>
                <a:ea typeface="Calibri" panose="020F0502020204030204" pitchFamily="34" charset="0"/>
                <a:cs typeface="Times New Roman" panose="02020603050405020304" pitchFamily="18" charset="0"/>
              </a:rPr>
              <a:t>yếu</a:t>
            </a:r>
            <a:r>
              <a:rPr lang="en-US"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err="1">
                <a:effectLst/>
                <a:latin typeface="Times New Roman" panose="02020603050405020304" pitchFamily="18" charset="0"/>
                <a:ea typeface="Calibri" panose="020F0502020204030204" pitchFamily="34" charset="0"/>
                <a:cs typeface="Times New Roman" panose="02020603050405020304" pitchFamily="18" charset="0"/>
              </a:rPr>
              <a:t>tố</a:t>
            </a:r>
            <a:r>
              <a:rPr lang="en-US"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err="1">
                <a:effectLst/>
                <a:latin typeface="Times New Roman" panose="02020603050405020304" pitchFamily="18" charset="0"/>
                <a:ea typeface="Calibri" panose="020F0502020204030204" pitchFamily="34" charset="0"/>
                <a:cs typeface="Times New Roman" panose="02020603050405020304" pitchFamily="18" charset="0"/>
              </a:rPr>
              <a:t>thời</a:t>
            </a:r>
            <a:r>
              <a:rPr lang="en-US"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err="1">
                <a:effectLst/>
                <a:latin typeface="Times New Roman" panose="02020603050405020304" pitchFamily="18" charset="0"/>
                <a:ea typeface="Calibri" panose="020F0502020204030204" pitchFamily="34" charset="0"/>
                <a:cs typeface="Times New Roman" panose="02020603050405020304" pitchFamily="18" charset="0"/>
              </a:rPr>
              <a:t>gian</a:t>
            </a:r>
            <a:r>
              <a:rPr lang="en-US" kern="100">
                <a:effectLst/>
                <a:latin typeface="Times New Roman" panose="02020603050405020304" pitchFamily="18" charset="0"/>
                <a:ea typeface="Calibri" panose="020F0502020204030204" pitchFamily="34" charset="0"/>
                <a:cs typeface="Times New Roman" panose="02020603050405020304" pitchFamily="18" charset="0"/>
              </a:rPr>
              <a:t>, chi </a:t>
            </a:r>
            <a:r>
              <a:rPr lang="en-US" kern="100" err="1">
                <a:effectLst/>
                <a:latin typeface="Times New Roman" panose="02020603050405020304" pitchFamily="18" charset="0"/>
                <a:ea typeface="Calibri" panose="020F0502020204030204" pitchFamily="34" charset="0"/>
                <a:cs typeface="Times New Roman" panose="02020603050405020304" pitchFamily="18" charset="0"/>
              </a:rPr>
              <a:t>phí</a:t>
            </a:r>
            <a:r>
              <a:rPr lang="en-US"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err="1">
                <a:effectLst/>
                <a:latin typeface="Times New Roman" panose="02020603050405020304" pitchFamily="18" charset="0"/>
                <a:ea typeface="Calibri" panose="020F0502020204030204" pitchFamily="34" charset="0"/>
                <a:cs typeface="Times New Roman" panose="02020603050405020304" pitchFamily="18" charset="0"/>
              </a:rPr>
              <a:t>nguồn</a:t>
            </a:r>
            <a:r>
              <a:rPr lang="en-US"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err="1">
                <a:effectLst/>
                <a:latin typeface="Times New Roman" panose="02020603050405020304" pitchFamily="18" charset="0"/>
                <a:ea typeface="Calibri" panose="020F0502020204030204" pitchFamily="34" charset="0"/>
                <a:cs typeface="Times New Roman" panose="02020603050405020304" pitchFamily="18" charset="0"/>
              </a:rPr>
              <a:t>lực</a:t>
            </a:r>
            <a:r>
              <a:rPr lang="en-US"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err="1">
                <a:effectLst/>
                <a:latin typeface="Times New Roman" panose="02020603050405020304" pitchFamily="18" charset="0"/>
                <a:ea typeface="Calibri" panose="020F0502020204030204" pitchFamily="34" charset="0"/>
                <a:cs typeface="Times New Roman" panose="02020603050405020304" pitchFamily="18" charset="0"/>
              </a:rPr>
              <a:t>dự</a:t>
            </a:r>
            <a:r>
              <a:rPr lang="en-US"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err="1">
                <a:effectLst/>
                <a:latin typeface="Times New Roman" panose="02020603050405020304" pitchFamily="18" charset="0"/>
                <a:ea typeface="Calibri" panose="020F0502020204030204" pitchFamily="34" charset="0"/>
                <a:cs typeface="Times New Roman" panose="02020603050405020304" pitchFamily="18" charset="0"/>
              </a:rPr>
              <a:t>án</a:t>
            </a:r>
            <a:r>
              <a:rPr lang="en-US"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err="1">
                <a:effectLst/>
                <a:latin typeface="Times New Roman" panose="02020603050405020304" pitchFamily="18" charset="0"/>
                <a:ea typeface="Calibri" panose="020F0502020204030204" pitchFamily="34" charset="0"/>
                <a:cs typeface="Times New Roman" panose="02020603050405020304" pitchFamily="18" charset="0"/>
              </a:rPr>
              <a:t>cách</a:t>
            </a:r>
            <a:r>
              <a:rPr lang="en-US"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err="1">
                <a:effectLst/>
                <a:latin typeface="Times New Roman" panose="02020603050405020304" pitchFamily="18" charset="0"/>
                <a:ea typeface="Calibri" panose="020F0502020204030204" pitchFamily="34" charset="0"/>
                <a:cs typeface="Times New Roman" panose="02020603050405020304" pitchFamily="18" charset="0"/>
              </a:rPr>
              <a:t>chặt</a:t>
            </a:r>
            <a:r>
              <a:rPr lang="en-US"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err="1">
                <a:effectLst/>
                <a:latin typeface="Times New Roman" panose="02020603050405020304" pitchFamily="18" charset="0"/>
                <a:ea typeface="Calibri" panose="020F0502020204030204" pitchFamily="34" charset="0"/>
                <a:cs typeface="Times New Roman" panose="02020603050405020304" pitchFamily="18" charset="0"/>
              </a:rPr>
              <a:t>chẽ</a:t>
            </a:r>
            <a:r>
              <a:rPr lang="en-US" kern="100">
                <a:effectLst/>
                <a:latin typeface="Times New Roman" panose="02020603050405020304" pitchFamily="18" charset="0"/>
                <a:ea typeface="Calibri" panose="020F0502020204030204" pitchFamily="34" charset="0"/>
                <a:cs typeface="Times New Roman" panose="02020603050405020304" pitchFamily="18" charset="0"/>
              </a:rPr>
              <a:t>.</a:t>
            </a:r>
          </a:p>
          <a:p>
            <a:pPr algn="just"/>
            <a:endParaRPr lang="en-US" sz="4800"/>
          </a:p>
        </p:txBody>
      </p:sp>
      <p:sp>
        <p:nvSpPr>
          <p:cNvPr id="3" name="Title 2"/>
          <p:cNvSpPr>
            <a:spLocks noGrp="1"/>
          </p:cNvSpPr>
          <p:nvPr>
            <p:ph type="title" idx="4294967295"/>
          </p:nvPr>
        </p:nvSpPr>
        <p:spPr/>
        <p:txBody>
          <a:bodyPr/>
          <a:lstStyle/>
          <a:p>
            <a:r>
              <a:rPr lang="en-US"/>
              <a:t>7. </a:t>
            </a:r>
            <a:r>
              <a:rPr lang="en-US" err="1"/>
              <a:t>Triển</a:t>
            </a:r>
            <a:r>
              <a:rPr lang="en-US"/>
              <a:t> </a:t>
            </a:r>
            <a:r>
              <a:rPr lang="en-US" err="1"/>
              <a:t>khai</a:t>
            </a:r>
            <a:r>
              <a:rPr lang="en-US"/>
              <a:t> </a:t>
            </a:r>
            <a:r>
              <a:rPr lang="en-US" err="1"/>
              <a:t>kế</a:t>
            </a:r>
            <a:r>
              <a:rPr lang="en-US"/>
              <a:t> </a:t>
            </a:r>
            <a:r>
              <a:rPr lang="en-US" err="1"/>
              <a:t>hoạch</a:t>
            </a:r>
            <a:endParaRPr lang="en-US"/>
          </a:p>
        </p:txBody>
      </p:sp>
      <p:sp>
        <p:nvSpPr>
          <p:cNvPr id="4" name="Slide Number Placeholder 3"/>
          <p:cNvSpPr>
            <a:spLocks noGrp="1"/>
          </p:cNvSpPr>
          <p:nvPr>
            <p:ph type="sldNum" sz="quarter" idx="12"/>
          </p:nvPr>
        </p:nvSpPr>
        <p:spPr/>
        <p:txBody>
          <a:bodyPr/>
          <a:lstStyle/>
          <a:p>
            <a:fld id="{6E9BC5F3-20C3-46D3-932D-BAE27B3FCC69}" type="slidenum">
              <a:rPr lang="en-US" smtClean="0"/>
              <a:pPr/>
              <a:t>32</a:t>
            </a:fld>
            <a:endParaRPr lang="en-US"/>
          </a:p>
        </p:txBody>
      </p:sp>
    </p:spTree>
    <p:extLst>
      <p:ext uri="{BB962C8B-B14F-4D97-AF65-F5344CB8AC3E}">
        <p14:creationId xmlns:p14="http://schemas.microsoft.com/office/powerpoint/2010/main" val="14010779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0821" y="1112363"/>
            <a:ext cx="11929374" cy="5276080"/>
          </a:xfrm>
        </p:spPr>
        <p:txBody>
          <a:bodyPr>
            <a:normAutofit/>
          </a:bodyPr>
          <a:lstStyle/>
          <a:p>
            <a:pPr marL="0" indent="0" algn="just">
              <a:buNone/>
            </a:pPr>
            <a:r>
              <a:rPr lang="en-US" b="1">
                <a:solidFill>
                  <a:srgbClr val="202124"/>
                </a:solidFill>
              </a:rPr>
              <a:t>Câu </a:t>
            </a:r>
            <a:r>
              <a:rPr lang="en-US" b="1" err="1">
                <a:solidFill>
                  <a:srgbClr val="202124"/>
                </a:solidFill>
              </a:rPr>
              <a:t>hỏi</a:t>
            </a:r>
            <a:r>
              <a:rPr lang="en-US">
                <a:solidFill>
                  <a:srgbClr val="202124"/>
                </a:solidFill>
              </a:rPr>
              <a:t>: </a:t>
            </a:r>
          </a:p>
          <a:p>
            <a:pPr marL="514350" indent="-514350" algn="just">
              <a:buFont typeface="+mj-lt"/>
              <a:buAutoNum type="arabicPeriod"/>
            </a:pPr>
            <a:r>
              <a:rPr lang="en-US">
                <a:solidFill>
                  <a:srgbClr val="FF0000"/>
                </a:solidFill>
              </a:rPr>
              <a:t>Ai </a:t>
            </a:r>
            <a:r>
              <a:rPr lang="en-US" err="1">
                <a:solidFill>
                  <a:srgbClr val="FF0000"/>
                </a:solidFill>
              </a:rPr>
              <a:t>là</a:t>
            </a:r>
            <a:r>
              <a:rPr lang="en-US">
                <a:solidFill>
                  <a:srgbClr val="FF0000"/>
                </a:solidFill>
              </a:rPr>
              <a:t> </a:t>
            </a:r>
            <a:r>
              <a:rPr lang="en-US" err="1">
                <a:solidFill>
                  <a:srgbClr val="FF0000"/>
                </a:solidFill>
              </a:rPr>
              <a:t>người</a:t>
            </a:r>
            <a:r>
              <a:rPr lang="en-US">
                <a:solidFill>
                  <a:srgbClr val="FF0000"/>
                </a:solidFill>
              </a:rPr>
              <a:t> </a:t>
            </a:r>
            <a:r>
              <a:rPr lang="en-US" err="1">
                <a:solidFill>
                  <a:srgbClr val="FF0000"/>
                </a:solidFill>
              </a:rPr>
              <a:t>triển</a:t>
            </a:r>
            <a:r>
              <a:rPr lang="en-US">
                <a:solidFill>
                  <a:srgbClr val="FF0000"/>
                </a:solidFill>
              </a:rPr>
              <a:t> </a:t>
            </a:r>
            <a:r>
              <a:rPr lang="en-US" err="1">
                <a:solidFill>
                  <a:srgbClr val="FF0000"/>
                </a:solidFill>
              </a:rPr>
              <a:t>khai</a:t>
            </a:r>
            <a:r>
              <a:rPr lang="en-US">
                <a:solidFill>
                  <a:srgbClr val="FF0000"/>
                </a:solidFill>
              </a:rPr>
              <a:t> </a:t>
            </a:r>
            <a:r>
              <a:rPr lang="en-US" err="1">
                <a:solidFill>
                  <a:srgbClr val="FF0000"/>
                </a:solidFill>
              </a:rPr>
              <a:t>kế</a:t>
            </a:r>
            <a:r>
              <a:rPr lang="en-US">
                <a:solidFill>
                  <a:srgbClr val="FF0000"/>
                </a:solidFill>
              </a:rPr>
              <a:t> </a:t>
            </a:r>
            <a:r>
              <a:rPr lang="en-US" err="1">
                <a:solidFill>
                  <a:srgbClr val="FF0000"/>
                </a:solidFill>
              </a:rPr>
              <a:t>hoạch</a:t>
            </a:r>
            <a:r>
              <a:rPr lang="en-US">
                <a:solidFill>
                  <a:srgbClr val="FF0000"/>
                </a:solidFill>
              </a:rPr>
              <a:t> </a:t>
            </a:r>
            <a:r>
              <a:rPr lang="en-US" err="1">
                <a:solidFill>
                  <a:srgbClr val="FF0000"/>
                </a:solidFill>
              </a:rPr>
              <a:t>cho</a:t>
            </a:r>
            <a:r>
              <a:rPr lang="en-US">
                <a:solidFill>
                  <a:srgbClr val="FF0000"/>
                </a:solidFill>
              </a:rPr>
              <a:t> </a:t>
            </a:r>
            <a:r>
              <a:rPr lang="en-US" err="1">
                <a:solidFill>
                  <a:srgbClr val="FF0000"/>
                </a:solidFill>
              </a:rPr>
              <a:t>dự</a:t>
            </a:r>
            <a:r>
              <a:rPr lang="en-US">
                <a:solidFill>
                  <a:srgbClr val="FF0000"/>
                </a:solidFill>
              </a:rPr>
              <a:t> </a:t>
            </a:r>
            <a:r>
              <a:rPr lang="en-US" err="1">
                <a:solidFill>
                  <a:srgbClr val="FF0000"/>
                </a:solidFill>
              </a:rPr>
              <a:t>án</a:t>
            </a:r>
            <a:r>
              <a:rPr lang="en-US">
                <a:solidFill>
                  <a:srgbClr val="FF0000"/>
                </a:solidFill>
              </a:rPr>
              <a:t>?. </a:t>
            </a:r>
          </a:p>
          <a:p>
            <a:pPr marL="514350" indent="-514350" algn="just">
              <a:buFont typeface="+mj-lt"/>
              <a:buAutoNum type="arabicPeriod"/>
            </a:pPr>
            <a:r>
              <a:rPr lang="en-US">
                <a:solidFill>
                  <a:srgbClr val="FF0000"/>
                </a:solidFill>
              </a:rPr>
              <a:t>Làm sao triển khai kế hoạch đến mọi người tham gia dự án?</a:t>
            </a:r>
          </a:p>
          <a:p>
            <a:pPr marL="514350" indent="-514350" algn="just">
              <a:buFont typeface="+mj-lt"/>
              <a:buAutoNum type="arabicPeriod"/>
            </a:pPr>
            <a:r>
              <a:rPr lang="en-US">
                <a:solidFill>
                  <a:srgbClr val="FF0000"/>
                </a:solidFill>
              </a:rPr>
              <a:t>Một bản kế hoạch thường xuyên bị thay đổi bởi khách hàng thì người quản lý dự án phải giải quyết như thế nào?</a:t>
            </a:r>
          </a:p>
          <a:p>
            <a:pPr marL="514350" indent="-514350" algn="just">
              <a:buFont typeface="+mj-lt"/>
              <a:buAutoNum type="arabicPeriod"/>
            </a:pPr>
            <a:r>
              <a:rPr lang="en-US">
                <a:solidFill>
                  <a:srgbClr val="FF0000"/>
                </a:solidFill>
              </a:rPr>
              <a:t>Cho biết các công cụ giúp triển khai kế hoạch hiệu quả?</a:t>
            </a:r>
          </a:p>
        </p:txBody>
      </p:sp>
      <p:sp>
        <p:nvSpPr>
          <p:cNvPr id="3" name="Title 2"/>
          <p:cNvSpPr>
            <a:spLocks noGrp="1"/>
          </p:cNvSpPr>
          <p:nvPr>
            <p:ph type="title" idx="4294967295"/>
          </p:nvPr>
        </p:nvSpPr>
        <p:spPr/>
        <p:txBody>
          <a:bodyPr/>
          <a:lstStyle/>
          <a:p>
            <a:r>
              <a:rPr lang="en-US"/>
              <a:t>7. </a:t>
            </a:r>
            <a:r>
              <a:rPr lang="en-US" err="1"/>
              <a:t>Triển</a:t>
            </a:r>
            <a:r>
              <a:rPr lang="en-US"/>
              <a:t> </a:t>
            </a:r>
            <a:r>
              <a:rPr lang="en-US" err="1"/>
              <a:t>khai</a:t>
            </a:r>
            <a:r>
              <a:rPr lang="en-US"/>
              <a:t> </a:t>
            </a:r>
            <a:r>
              <a:rPr lang="en-US" err="1"/>
              <a:t>kế</a:t>
            </a:r>
            <a:r>
              <a:rPr lang="en-US"/>
              <a:t> </a:t>
            </a:r>
            <a:r>
              <a:rPr lang="en-US" err="1"/>
              <a:t>hoạch</a:t>
            </a:r>
            <a:endParaRPr lang="en-US"/>
          </a:p>
        </p:txBody>
      </p:sp>
      <p:sp>
        <p:nvSpPr>
          <p:cNvPr id="4" name="Slide Number Placeholder 3"/>
          <p:cNvSpPr>
            <a:spLocks noGrp="1"/>
          </p:cNvSpPr>
          <p:nvPr>
            <p:ph type="sldNum" sz="quarter" idx="12"/>
          </p:nvPr>
        </p:nvSpPr>
        <p:spPr/>
        <p:txBody>
          <a:bodyPr/>
          <a:lstStyle/>
          <a:p>
            <a:fld id="{6E9BC5F3-20C3-46D3-932D-BAE27B3FCC69}" type="slidenum">
              <a:rPr lang="en-US" smtClean="0"/>
              <a:pPr/>
              <a:t>33</a:t>
            </a:fld>
            <a:endParaRPr lang="en-US"/>
          </a:p>
        </p:txBody>
      </p:sp>
    </p:spTree>
    <p:extLst>
      <p:ext uri="{BB962C8B-B14F-4D97-AF65-F5344CB8AC3E}">
        <p14:creationId xmlns:p14="http://schemas.microsoft.com/office/powerpoint/2010/main" val="24277157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0821" y="1112363"/>
            <a:ext cx="11929374" cy="5276080"/>
          </a:xfrm>
        </p:spPr>
        <p:txBody>
          <a:bodyPr>
            <a:normAutofit/>
          </a:bodyPr>
          <a:lstStyle/>
          <a:p>
            <a:pPr marL="0" indent="0" algn="just">
              <a:buNone/>
            </a:pPr>
            <a:r>
              <a:rPr lang="en-US" b="1"/>
              <a:t>Theo dõi</a:t>
            </a:r>
            <a:r>
              <a:rPr lang="vi-VN" b="1" i="0">
                <a:effectLst/>
              </a:rPr>
              <a:t> tiến độ dự án</a:t>
            </a:r>
            <a:r>
              <a:rPr lang="vi-VN" b="0" i="0">
                <a:effectLst/>
              </a:rPr>
              <a:t> là quá trình </a:t>
            </a:r>
            <a:r>
              <a:rPr lang="en-US" b="0" i="0">
                <a:effectLst/>
              </a:rPr>
              <a:t>ghi nhận</a:t>
            </a:r>
            <a:r>
              <a:rPr lang="vi-VN" b="0" i="0">
                <a:effectLst/>
              </a:rPr>
              <a:t> tất cả các hoạt động của dự án nhằm đảm bảo các công việc được hoàn thành đúng thời hạn. Quá trình </a:t>
            </a:r>
            <a:r>
              <a:rPr lang="en-US" b="0" i="0">
                <a:effectLst/>
              </a:rPr>
              <a:t>theo dõi</a:t>
            </a:r>
            <a:r>
              <a:rPr lang="vi-VN" b="0" i="0">
                <a:effectLst/>
              </a:rPr>
              <a:t> tiến độ bao gồm tất cả các hoạt động như: Lên kế hoạch tiến độ dự án</a:t>
            </a:r>
            <a:r>
              <a:rPr lang="en-US" b="0" i="0">
                <a:effectLst/>
              </a:rPr>
              <a:t> theo ngắn hạn (tuần, ngày…)</a:t>
            </a:r>
            <a:r>
              <a:rPr lang="vi-VN" b="0" i="0">
                <a:effectLst/>
              </a:rPr>
              <a:t>, theo dõi tiến trình thực hiện, so sánh kế hoạch với thực tế, điều chỉnh các công việc, quản lý rủi ro dự án,... Những công việc này </a:t>
            </a:r>
            <a:r>
              <a:rPr lang="en-US" b="0" i="0">
                <a:effectLst/>
              </a:rPr>
              <a:t>nhằm</a:t>
            </a:r>
            <a:r>
              <a:rPr lang="vi-VN" b="0" i="0">
                <a:effectLst/>
              </a:rPr>
              <a:t> với mục tiêu là đảm bảo dự án được hoàn thành đúng tiến độ</a:t>
            </a:r>
            <a:r>
              <a:rPr lang="en-US" b="0" i="0">
                <a:effectLst/>
              </a:rPr>
              <a:t> thời gian và trong giới hạn ngân sách</a:t>
            </a:r>
            <a:r>
              <a:rPr lang="vi-VN" b="0" i="0">
                <a:effectLst/>
              </a:rPr>
              <a:t>.</a:t>
            </a:r>
            <a:endParaRPr lang="en-US"/>
          </a:p>
        </p:txBody>
      </p:sp>
      <p:sp>
        <p:nvSpPr>
          <p:cNvPr id="3" name="Title 2"/>
          <p:cNvSpPr>
            <a:spLocks noGrp="1"/>
          </p:cNvSpPr>
          <p:nvPr>
            <p:ph type="title" idx="4294967295"/>
          </p:nvPr>
        </p:nvSpPr>
        <p:spPr/>
        <p:txBody>
          <a:bodyPr/>
          <a:lstStyle/>
          <a:p>
            <a:r>
              <a:rPr lang="en-US"/>
              <a:t>8. Theo </a:t>
            </a:r>
            <a:r>
              <a:rPr lang="en-US" err="1"/>
              <a:t>dõi</a:t>
            </a:r>
            <a:r>
              <a:rPr lang="en-US"/>
              <a:t> </a:t>
            </a:r>
            <a:r>
              <a:rPr lang="en-US" err="1"/>
              <a:t>tiến</a:t>
            </a:r>
            <a:r>
              <a:rPr lang="en-US"/>
              <a:t> </a:t>
            </a:r>
            <a:r>
              <a:rPr lang="en-US" err="1"/>
              <a:t>độ</a:t>
            </a:r>
            <a:endParaRPr lang="en-US"/>
          </a:p>
        </p:txBody>
      </p:sp>
      <p:sp>
        <p:nvSpPr>
          <p:cNvPr id="4" name="Slide Number Placeholder 3"/>
          <p:cNvSpPr>
            <a:spLocks noGrp="1"/>
          </p:cNvSpPr>
          <p:nvPr>
            <p:ph type="sldNum" sz="quarter" idx="12"/>
          </p:nvPr>
        </p:nvSpPr>
        <p:spPr/>
        <p:txBody>
          <a:bodyPr/>
          <a:lstStyle/>
          <a:p>
            <a:fld id="{6E9BC5F3-20C3-46D3-932D-BAE27B3FCC69}" type="slidenum">
              <a:rPr lang="en-US" smtClean="0"/>
              <a:pPr/>
              <a:t>34</a:t>
            </a:fld>
            <a:endParaRPr lang="en-US"/>
          </a:p>
        </p:txBody>
      </p:sp>
    </p:spTree>
    <p:extLst>
      <p:ext uri="{BB962C8B-B14F-4D97-AF65-F5344CB8AC3E}">
        <p14:creationId xmlns:p14="http://schemas.microsoft.com/office/powerpoint/2010/main" val="21336750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0821" y="1112363"/>
            <a:ext cx="11929374" cy="5276080"/>
          </a:xfrm>
        </p:spPr>
        <p:txBody>
          <a:bodyPr>
            <a:normAutofit/>
          </a:bodyPr>
          <a:lstStyle/>
          <a:p>
            <a:pPr marL="0" indent="0" algn="just">
              <a:buNone/>
            </a:pPr>
            <a:r>
              <a:rPr lang="en-US" b="1"/>
              <a:t>Theo dõi</a:t>
            </a:r>
            <a:r>
              <a:rPr lang="vi-VN" b="1" i="0">
                <a:effectLst/>
              </a:rPr>
              <a:t> tiến độ dự án</a:t>
            </a:r>
            <a:r>
              <a:rPr lang="vi-VN" b="0" i="0">
                <a:effectLst/>
              </a:rPr>
              <a:t> </a:t>
            </a:r>
            <a:r>
              <a:rPr lang="en-US" b="0" i="0">
                <a:effectLst/>
              </a:rPr>
              <a:t>có thể dẫn đến thay đổi kế hoạch thực hiện, thay đổi nguồn lực và phản ứng với các rủi ro, biến động khách quan.</a:t>
            </a:r>
          </a:p>
          <a:p>
            <a:pPr marL="0" indent="0" algn="just">
              <a:buNone/>
            </a:pPr>
            <a:r>
              <a:rPr lang="en-US" b="0" i="0">
                <a:effectLst/>
              </a:rPr>
              <a:t>Để theo dõi tiến độ dự án hiệu quả, việc sử dụng phần mềm / công cụ hỗ trợ là cần thiết, nhờ phần mềm mà người quản lý giám sát và kiểm soát được các diễn biến trong khi thực hiện dự án.</a:t>
            </a:r>
          </a:p>
          <a:p>
            <a:pPr marL="0" indent="0" algn="just">
              <a:buNone/>
            </a:pPr>
            <a:endParaRPr lang="en-US" b="1"/>
          </a:p>
          <a:p>
            <a:pPr marL="0" indent="0" algn="just">
              <a:buNone/>
            </a:pPr>
            <a:r>
              <a:rPr lang="en-US" b="1"/>
              <a:t>Câu hỏi</a:t>
            </a:r>
            <a:r>
              <a:rPr lang="en-US"/>
              <a:t>:</a:t>
            </a:r>
          </a:p>
          <a:p>
            <a:pPr marL="0" indent="0" algn="just">
              <a:buNone/>
            </a:pPr>
            <a:r>
              <a:rPr lang="en-US">
                <a:solidFill>
                  <a:srgbClr val="FF0000"/>
                </a:solidFill>
              </a:rPr>
              <a:t>Sinh viên cho biết 02 phần mềm giúp quản lý dự án và theo dõi tiến độ.</a:t>
            </a:r>
            <a:endParaRPr lang="en-US" i="0">
              <a:solidFill>
                <a:srgbClr val="FF0000"/>
              </a:solidFill>
              <a:effectLst/>
            </a:endParaRPr>
          </a:p>
          <a:p>
            <a:pPr marL="0" indent="0" algn="just">
              <a:buNone/>
            </a:pPr>
            <a:endParaRPr lang="en-US"/>
          </a:p>
        </p:txBody>
      </p:sp>
      <p:sp>
        <p:nvSpPr>
          <p:cNvPr id="3" name="Title 2"/>
          <p:cNvSpPr>
            <a:spLocks noGrp="1"/>
          </p:cNvSpPr>
          <p:nvPr>
            <p:ph type="title" idx="4294967295"/>
          </p:nvPr>
        </p:nvSpPr>
        <p:spPr/>
        <p:txBody>
          <a:bodyPr/>
          <a:lstStyle/>
          <a:p>
            <a:r>
              <a:rPr lang="en-US"/>
              <a:t>8. Theo </a:t>
            </a:r>
            <a:r>
              <a:rPr lang="en-US" err="1"/>
              <a:t>dõi</a:t>
            </a:r>
            <a:r>
              <a:rPr lang="en-US"/>
              <a:t> </a:t>
            </a:r>
            <a:r>
              <a:rPr lang="en-US" err="1"/>
              <a:t>tiến</a:t>
            </a:r>
            <a:r>
              <a:rPr lang="en-US"/>
              <a:t> </a:t>
            </a:r>
            <a:r>
              <a:rPr lang="en-US" err="1"/>
              <a:t>độ</a:t>
            </a:r>
            <a:endParaRPr lang="en-US"/>
          </a:p>
        </p:txBody>
      </p:sp>
      <p:sp>
        <p:nvSpPr>
          <p:cNvPr id="4" name="Slide Number Placeholder 3"/>
          <p:cNvSpPr>
            <a:spLocks noGrp="1"/>
          </p:cNvSpPr>
          <p:nvPr>
            <p:ph type="sldNum" sz="quarter" idx="12"/>
          </p:nvPr>
        </p:nvSpPr>
        <p:spPr/>
        <p:txBody>
          <a:bodyPr/>
          <a:lstStyle/>
          <a:p>
            <a:fld id="{6E9BC5F3-20C3-46D3-932D-BAE27B3FCC69}" type="slidenum">
              <a:rPr lang="en-US" smtClean="0"/>
              <a:pPr/>
              <a:t>35</a:t>
            </a:fld>
            <a:endParaRPr lang="en-US"/>
          </a:p>
        </p:txBody>
      </p:sp>
    </p:spTree>
    <p:extLst>
      <p:ext uri="{BB962C8B-B14F-4D97-AF65-F5344CB8AC3E}">
        <p14:creationId xmlns:p14="http://schemas.microsoft.com/office/powerpoint/2010/main" val="602353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p:txBody>
          <a:bodyPr/>
          <a:lstStyle/>
          <a:p>
            <a:r>
              <a:rPr lang="en-US"/>
              <a:t>9. </a:t>
            </a:r>
            <a:r>
              <a:rPr lang="en-US" err="1"/>
              <a:t>Bài</a:t>
            </a:r>
            <a:r>
              <a:rPr lang="en-US"/>
              <a:t> </a:t>
            </a:r>
            <a:r>
              <a:rPr lang="en-US" err="1"/>
              <a:t>học</a:t>
            </a:r>
            <a:r>
              <a:rPr lang="en-US"/>
              <a:t> </a:t>
            </a:r>
            <a:r>
              <a:rPr lang="en-US" err="1"/>
              <a:t>kinh</a:t>
            </a:r>
            <a:r>
              <a:rPr lang="en-US"/>
              <a:t> </a:t>
            </a:r>
            <a:r>
              <a:rPr lang="en-US" err="1"/>
              <a:t>nghiệm</a:t>
            </a:r>
            <a:endParaRPr lang="en-US"/>
          </a:p>
        </p:txBody>
      </p:sp>
      <p:sp>
        <p:nvSpPr>
          <p:cNvPr id="4" name="Slide Number Placeholder 3"/>
          <p:cNvSpPr>
            <a:spLocks noGrp="1"/>
          </p:cNvSpPr>
          <p:nvPr>
            <p:ph type="sldNum" sz="quarter" idx="12"/>
          </p:nvPr>
        </p:nvSpPr>
        <p:spPr/>
        <p:txBody>
          <a:bodyPr/>
          <a:lstStyle/>
          <a:p>
            <a:fld id="{6E9BC5F3-20C3-46D3-932D-BAE27B3FCC69}" type="slidenum">
              <a:rPr lang="en-US" smtClean="0"/>
              <a:pPr/>
              <a:t>36</a:t>
            </a:fld>
            <a:endParaRPr lang="en-US"/>
          </a:p>
        </p:txBody>
      </p:sp>
      <p:pic>
        <p:nvPicPr>
          <p:cNvPr id="10" name="Picture 9">
            <a:extLst>
              <a:ext uri="{FF2B5EF4-FFF2-40B4-BE49-F238E27FC236}">
                <a16:creationId xmlns:a16="http://schemas.microsoft.com/office/drawing/2014/main" id="{016A6491-1FF0-9A93-F5A5-8F7DCCF661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0205" y="1097278"/>
            <a:ext cx="5461098" cy="5266406"/>
          </a:xfrm>
          <a:prstGeom prst="rect">
            <a:avLst/>
          </a:prstGeom>
        </p:spPr>
      </p:pic>
      <p:sp>
        <p:nvSpPr>
          <p:cNvPr id="11" name="TextBox 10">
            <a:extLst>
              <a:ext uri="{FF2B5EF4-FFF2-40B4-BE49-F238E27FC236}">
                <a16:creationId xmlns:a16="http://schemas.microsoft.com/office/drawing/2014/main" id="{1DE19518-1E76-1B1F-F372-BDACDF441AB0}"/>
              </a:ext>
            </a:extLst>
          </p:cNvPr>
          <p:cNvSpPr txBox="1"/>
          <p:nvPr/>
        </p:nvSpPr>
        <p:spPr>
          <a:xfrm>
            <a:off x="192969" y="1392699"/>
            <a:ext cx="4772924" cy="1569660"/>
          </a:xfrm>
          <a:prstGeom prst="rect">
            <a:avLst/>
          </a:prstGeom>
          <a:noFill/>
        </p:spPr>
        <p:txBody>
          <a:bodyPr wrap="square" rtlCol="0">
            <a:spAutoFit/>
          </a:bodyPr>
          <a:lstStyle/>
          <a:p>
            <a:r>
              <a:rPr lang="en-US" sz="3200">
                <a:latin typeface="Times New Roman" panose="02020603050405020304" pitchFamily="18" charset="0"/>
                <a:cs typeface="Times New Roman" panose="02020603050405020304" pitchFamily="18" charset="0"/>
              </a:rPr>
              <a:t>Hình ảnh minh họa các kinh nghiệm trong quản lý dự án</a:t>
            </a:r>
          </a:p>
        </p:txBody>
      </p:sp>
    </p:spTree>
    <p:extLst>
      <p:ext uri="{BB962C8B-B14F-4D97-AF65-F5344CB8AC3E}">
        <p14:creationId xmlns:p14="http://schemas.microsoft.com/office/powerpoint/2010/main" val="16799898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0821" y="1112363"/>
            <a:ext cx="11929374" cy="5276080"/>
          </a:xfrm>
        </p:spPr>
        <p:txBody>
          <a:bodyPr>
            <a:normAutofit/>
          </a:bodyPr>
          <a:lstStyle/>
          <a:p>
            <a:pPr marL="0" indent="0" algn="just">
              <a:buNone/>
            </a:pPr>
            <a:r>
              <a:rPr lang="en-US"/>
              <a:t>N</a:t>
            </a:r>
            <a:r>
              <a:rPr lang="en-US" b="0" i="0">
                <a:effectLst/>
              </a:rPr>
              <a:t>hà quản lý cần thiết phải nắm rõ những yếu tố sau đây, đồng thời là những bài học kinh nghiệm thực tiễn từ những nhà quản lý dự án nổi tiếng giúp tránh khỏi những thiếu sót và sai lầm không đáng có khi triển khai một dự án mới.</a:t>
            </a:r>
          </a:p>
          <a:p>
            <a:pPr marL="971550" lvl="1" indent="-514350" algn="just">
              <a:buFont typeface="+mj-lt"/>
              <a:buAutoNum type="arabicPeriod"/>
            </a:pPr>
            <a:r>
              <a:rPr lang="en-US" sz="3200" i="0">
                <a:effectLst/>
              </a:rPr>
              <a:t>Giữ sự trao đổi thông suốt giữa các bên liên quan đến dự án</a:t>
            </a:r>
            <a:endParaRPr lang="en-US" sz="3200"/>
          </a:p>
          <a:p>
            <a:pPr marL="971550" lvl="1" indent="-514350" algn="just">
              <a:buFont typeface="+mj-lt"/>
              <a:buAutoNum type="arabicPeriod"/>
            </a:pPr>
            <a:r>
              <a:rPr lang="en-US" sz="3200" i="0">
                <a:effectLst/>
              </a:rPr>
              <a:t>Xác định rõ vai trò của các thành viên trong dự án</a:t>
            </a:r>
          </a:p>
          <a:p>
            <a:pPr marL="971550" lvl="1" indent="-514350" algn="just">
              <a:buFont typeface="+mj-lt"/>
              <a:buAutoNum type="arabicPeriod"/>
            </a:pPr>
            <a:r>
              <a:rPr lang="vi-VN" sz="3200" i="0">
                <a:effectLst/>
              </a:rPr>
              <a:t>Luôn chuẩn bị các phương án dự phòng rủi ro</a:t>
            </a:r>
            <a:endParaRPr lang="en-US" sz="3200"/>
          </a:p>
          <a:p>
            <a:pPr marL="971550" lvl="1" indent="-514350" algn="just">
              <a:buFont typeface="+mj-lt"/>
              <a:buAutoNum type="arabicPeriod"/>
            </a:pPr>
            <a:r>
              <a:rPr lang="en-US" sz="3200" i="0">
                <a:effectLst/>
              </a:rPr>
              <a:t>Xây dựng một bản kế hoạch làm việc rõ ràng</a:t>
            </a:r>
            <a:endParaRPr lang="en-US" sz="3200"/>
          </a:p>
        </p:txBody>
      </p:sp>
      <p:sp>
        <p:nvSpPr>
          <p:cNvPr id="3" name="Title 2"/>
          <p:cNvSpPr>
            <a:spLocks noGrp="1"/>
          </p:cNvSpPr>
          <p:nvPr>
            <p:ph type="title" idx="4294967295"/>
          </p:nvPr>
        </p:nvSpPr>
        <p:spPr/>
        <p:txBody>
          <a:bodyPr/>
          <a:lstStyle/>
          <a:p>
            <a:r>
              <a:rPr lang="en-US"/>
              <a:t>9. </a:t>
            </a:r>
            <a:r>
              <a:rPr lang="en-US" err="1"/>
              <a:t>Bài</a:t>
            </a:r>
            <a:r>
              <a:rPr lang="en-US"/>
              <a:t> </a:t>
            </a:r>
            <a:r>
              <a:rPr lang="en-US" err="1"/>
              <a:t>học</a:t>
            </a:r>
            <a:r>
              <a:rPr lang="en-US"/>
              <a:t> </a:t>
            </a:r>
            <a:r>
              <a:rPr lang="en-US" err="1"/>
              <a:t>kinh</a:t>
            </a:r>
            <a:r>
              <a:rPr lang="en-US"/>
              <a:t> </a:t>
            </a:r>
            <a:r>
              <a:rPr lang="en-US" err="1"/>
              <a:t>nghiệm</a:t>
            </a:r>
            <a:endParaRPr lang="en-US"/>
          </a:p>
        </p:txBody>
      </p:sp>
      <p:sp>
        <p:nvSpPr>
          <p:cNvPr id="4" name="Slide Number Placeholder 3"/>
          <p:cNvSpPr>
            <a:spLocks noGrp="1"/>
          </p:cNvSpPr>
          <p:nvPr>
            <p:ph type="sldNum" sz="quarter" idx="12"/>
          </p:nvPr>
        </p:nvSpPr>
        <p:spPr/>
        <p:txBody>
          <a:bodyPr/>
          <a:lstStyle/>
          <a:p>
            <a:fld id="{6E9BC5F3-20C3-46D3-932D-BAE27B3FCC69}" type="slidenum">
              <a:rPr lang="en-US" smtClean="0"/>
              <a:pPr/>
              <a:t>37</a:t>
            </a:fld>
            <a:endParaRPr lang="en-US"/>
          </a:p>
        </p:txBody>
      </p:sp>
    </p:spTree>
    <p:extLst>
      <p:ext uri="{BB962C8B-B14F-4D97-AF65-F5344CB8AC3E}">
        <p14:creationId xmlns:p14="http://schemas.microsoft.com/office/powerpoint/2010/main" val="10007966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0821" y="1112363"/>
            <a:ext cx="11929374" cy="5276080"/>
          </a:xfrm>
        </p:spPr>
        <p:txBody>
          <a:bodyPr>
            <a:normAutofit/>
          </a:bodyPr>
          <a:lstStyle/>
          <a:p>
            <a:pPr marL="971550" lvl="1" indent="-514350" algn="just">
              <a:buFont typeface="+mj-lt"/>
              <a:buAutoNum type="arabicPeriod" startAt="5"/>
            </a:pPr>
            <a:r>
              <a:rPr lang="en-US" sz="3200" i="0">
                <a:effectLst/>
              </a:rPr>
              <a:t>Luôn tài liệu hóa những thứ quan trọng</a:t>
            </a:r>
          </a:p>
          <a:p>
            <a:pPr marL="971550" lvl="1" indent="-514350" algn="just">
              <a:buFont typeface="+mj-lt"/>
              <a:buAutoNum type="arabicPeriod" startAt="5"/>
            </a:pPr>
            <a:r>
              <a:rPr lang="en-US" sz="3200" i="0">
                <a:effectLst/>
              </a:rPr>
              <a:t>Duy trì các cuộc họp định kỳ</a:t>
            </a:r>
            <a:endParaRPr lang="en-US" sz="3200"/>
          </a:p>
          <a:p>
            <a:pPr marL="971550" lvl="1" indent="-514350" algn="just">
              <a:buFont typeface="+mj-lt"/>
              <a:buAutoNum type="arabicPeriod" startAt="5"/>
            </a:pPr>
            <a:r>
              <a:rPr lang="en-US" sz="3200" i="0">
                <a:effectLst/>
              </a:rPr>
              <a:t>Ứng dụng công cụ hỗ trợ quản lý dự án</a:t>
            </a:r>
          </a:p>
          <a:p>
            <a:pPr marL="971550" lvl="1" indent="-514350" algn="just">
              <a:buFont typeface="+mj-lt"/>
              <a:buAutoNum type="arabicPeriod" startAt="5"/>
            </a:pPr>
            <a:r>
              <a:rPr lang="en-US" sz="3200" i="0">
                <a:effectLst/>
              </a:rPr>
              <a:t>Mạnh dạn nói có với sự thay đổi và cải tiến</a:t>
            </a:r>
            <a:endParaRPr lang="en-US" sz="3200"/>
          </a:p>
          <a:p>
            <a:pPr marL="0" indent="0" algn="just">
              <a:buNone/>
            </a:pPr>
            <a:endParaRPr lang="en-US" sz="3200"/>
          </a:p>
          <a:p>
            <a:pPr marL="0" indent="0" algn="just">
              <a:buNone/>
            </a:pPr>
            <a:r>
              <a:rPr lang="en-US" b="1"/>
              <a:t>Câu hỏi</a:t>
            </a:r>
            <a:r>
              <a:rPr lang="en-US"/>
              <a:t>:</a:t>
            </a:r>
          </a:p>
          <a:p>
            <a:pPr marL="0" indent="0" algn="just">
              <a:buNone/>
            </a:pPr>
            <a:r>
              <a:rPr lang="en-US" sz="3200">
                <a:solidFill>
                  <a:srgbClr val="FF0000"/>
                </a:solidFill>
              </a:rPr>
              <a:t>Sinh vi</a:t>
            </a:r>
            <a:r>
              <a:rPr lang="en-US">
                <a:solidFill>
                  <a:srgbClr val="FF0000"/>
                </a:solidFill>
              </a:rPr>
              <a:t>ên giải thích cho mục 4, 8.</a:t>
            </a:r>
            <a:endParaRPr lang="en-US" sz="3200">
              <a:solidFill>
                <a:srgbClr val="FF0000"/>
              </a:solidFill>
            </a:endParaRPr>
          </a:p>
        </p:txBody>
      </p:sp>
      <p:sp>
        <p:nvSpPr>
          <p:cNvPr id="3" name="Title 2"/>
          <p:cNvSpPr>
            <a:spLocks noGrp="1"/>
          </p:cNvSpPr>
          <p:nvPr>
            <p:ph type="title" idx="4294967295"/>
          </p:nvPr>
        </p:nvSpPr>
        <p:spPr/>
        <p:txBody>
          <a:bodyPr/>
          <a:lstStyle/>
          <a:p>
            <a:r>
              <a:rPr lang="en-US"/>
              <a:t>9. </a:t>
            </a:r>
            <a:r>
              <a:rPr lang="en-US" err="1"/>
              <a:t>Bài</a:t>
            </a:r>
            <a:r>
              <a:rPr lang="en-US"/>
              <a:t> </a:t>
            </a:r>
            <a:r>
              <a:rPr lang="en-US" err="1"/>
              <a:t>học</a:t>
            </a:r>
            <a:r>
              <a:rPr lang="en-US"/>
              <a:t> </a:t>
            </a:r>
            <a:r>
              <a:rPr lang="en-US" err="1"/>
              <a:t>kinh</a:t>
            </a:r>
            <a:r>
              <a:rPr lang="en-US"/>
              <a:t> </a:t>
            </a:r>
            <a:r>
              <a:rPr lang="en-US" err="1"/>
              <a:t>nghiệm</a:t>
            </a:r>
            <a:endParaRPr lang="en-US"/>
          </a:p>
        </p:txBody>
      </p:sp>
      <p:sp>
        <p:nvSpPr>
          <p:cNvPr id="4" name="Slide Number Placeholder 3"/>
          <p:cNvSpPr>
            <a:spLocks noGrp="1"/>
          </p:cNvSpPr>
          <p:nvPr>
            <p:ph type="sldNum" sz="quarter" idx="12"/>
          </p:nvPr>
        </p:nvSpPr>
        <p:spPr/>
        <p:txBody>
          <a:bodyPr/>
          <a:lstStyle/>
          <a:p>
            <a:fld id="{6E9BC5F3-20C3-46D3-932D-BAE27B3FCC69}" type="slidenum">
              <a:rPr lang="en-US" smtClean="0"/>
              <a:pPr/>
              <a:t>38</a:t>
            </a:fld>
            <a:endParaRPr lang="en-US"/>
          </a:p>
        </p:txBody>
      </p:sp>
    </p:spTree>
    <p:extLst>
      <p:ext uri="{BB962C8B-B14F-4D97-AF65-F5344CB8AC3E}">
        <p14:creationId xmlns:p14="http://schemas.microsoft.com/office/powerpoint/2010/main" val="8003038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0821" y="1112363"/>
            <a:ext cx="11929374" cy="5276080"/>
          </a:xfrm>
        </p:spPr>
        <p:txBody>
          <a:bodyPr>
            <a:normAutofit/>
          </a:bodyPr>
          <a:lstStyle/>
          <a:p>
            <a:pPr marL="0" indent="0" algn="just">
              <a:buNone/>
            </a:pPr>
            <a:r>
              <a:rPr lang="en-US" sz="3400"/>
              <a:t>Sinh viên cài đặt phần mềm </a:t>
            </a:r>
            <a:r>
              <a:rPr lang="en-US" sz="3400" b="1"/>
              <a:t>Microsoft Project</a:t>
            </a:r>
            <a:r>
              <a:rPr lang="en-US" sz="3400"/>
              <a:t> và thực hành Lab 5, Lab 6, Lab 7</a:t>
            </a:r>
          </a:p>
        </p:txBody>
      </p:sp>
      <p:sp>
        <p:nvSpPr>
          <p:cNvPr id="3" name="Title 2"/>
          <p:cNvSpPr>
            <a:spLocks noGrp="1"/>
          </p:cNvSpPr>
          <p:nvPr>
            <p:ph type="title" idx="4294967295"/>
          </p:nvPr>
        </p:nvSpPr>
        <p:spPr/>
        <p:txBody>
          <a:bodyPr/>
          <a:lstStyle/>
          <a:p>
            <a:r>
              <a:rPr lang="en-US"/>
              <a:t>Bài tập</a:t>
            </a:r>
          </a:p>
        </p:txBody>
      </p:sp>
      <p:sp>
        <p:nvSpPr>
          <p:cNvPr id="4" name="Slide Number Placeholder 3"/>
          <p:cNvSpPr>
            <a:spLocks noGrp="1"/>
          </p:cNvSpPr>
          <p:nvPr>
            <p:ph type="sldNum" sz="quarter" idx="12"/>
          </p:nvPr>
        </p:nvSpPr>
        <p:spPr/>
        <p:txBody>
          <a:bodyPr/>
          <a:lstStyle/>
          <a:p>
            <a:fld id="{6E9BC5F3-20C3-46D3-932D-BAE27B3FCC69}" type="slidenum">
              <a:rPr lang="en-US" smtClean="0"/>
              <a:pPr/>
              <a:t>39</a:t>
            </a:fld>
            <a:endParaRPr lang="en-US"/>
          </a:p>
        </p:txBody>
      </p:sp>
    </p:spTree>
    <p:extLst>
      <p:ext uri="{BB962C8B-B14F-4D97-AF65-F5344CB8AC3E}">
        <p14:creationId xmlns:p14="http://schemas.microsoft.com/office/powerpoint/2010/main" val="1177437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0821" y="1112363"/>
            <a:ext cx="11929374" cy="5276080"/>
          </a:xfrm>
        </p:spPr>
        <p:txBody>
          <a:bodyPr>
            <a:normAutofit/>
          </a:bodyPr>
          <a:lstStyle/>
          <a:p>
            <a:pPr marL="0" indent="0" algn="just">
              <a:buNone/>
            </a:pPr>
            <a:r>
              <a:rPr lang="vi-VN" b="1"/>
              <a:t>Dự án </a:t>
            </a:r>
            <a:r>
              <a:rPr lang="vi-VN"/>
              <a:t>là một nỗ lực </a:t>
            </a:r>
            <a:r>
              <a:rPr lang="en-US" err="1"/>
              <a:t>được</a:t>
            </a:r>
            <a:r>
              <a:rPr lang="vi-VN"/>
              <a:t> thực hiện để tạo ra một sản phẩm, dịch vụ hoặc kết quả </a:t>
            </a:r>
            <a:r>
              <a:rPr lang="en-US" err="1"/>
              <a:t>nào</a:t>
            </a:r>
            <a:r>
              <a:rPr lang="en-US"/>
              <a:t> </a:t>
            </a:r>
            <a:r>
              <a:rPr lang="en-US" err="1"/>
              <a:t>đó</a:t>
            </a:r>
            <a:r>
              <a:rPr lang="vi-VN"/>
              <a:t>. Một dự án được định nghĩa là </a:t>
            </a:r>
            <a:r>
              <a:rPr lang="en-US"/>
              <a:t>một </a:t>
            </a:r>
            <a:r>
              <a:rPr lang="en-US" err="1"/>
              <a:t>tập</a:t>
            </a:r>
            <a:r>
              <a:rPr lang="en-US"/>
              <a:t> </a:t>
            </a:r>
            <a:r>
              <a:rPr lang="en-US" err="1"/>
              <a:t>hợp</a:t>
            </a:r>
            <a:r>
              <a:rPr lang="en-US"/>
              <a:t> </a:t>
            </a:r>
            <a:r>
              <a:rPr lang="en-US" err="1"/>
              <a:t>các</a:t>
            </a:r>
            <a:r>
              <a:rPr lang="en-US"/>
              <a:t> </a:t>
            </a:r>
            <a:r>
              <a:rPr lang="en-US" err="1"/>
              <a:t>hoạt</a:t>
            </a:r>
            <a:r>
              <a:rPr lang="en-US"/>
              <a:t> </a:t>
            </a:r>
            <a:r>
              <a:rPr lang="en-US" err="1"/>
              <a:t>động</a:t>
            </a:r>
            <a:r>
              <a:rPr lang="en-US"/>
              <a:t>, </a:t>
            </a:r>
            <a:r>
              <a:rPr lang="vi-VN"/>
              <a:t>có thời gian bắt đầu và kết thúc để hoàn thành mục tiêu</a:t>
            </a:r>
            <a:r>
              <a:rPr lang="en-US"/>
              <a:t>.</a:t>
            </a:r>
          </a:p>
          <a:p>
            <a:pPr marL="0" indent="0" algn="just">
              <a:buNone/>
            </a:pPr>
            <a:r>
              <a:rPr lang="vi-VN" b="1" i="1"/>
              <a:t>Các đặc điểm chính của một dự án là:</a:t>
            </a:r>
            <a:r>
              <a:rPr lang="en-US" b="1" i="1"/>
              <a:t> </a:t>
            </a:r>
          </a:p>
          <a:p>
            <a:pPr algn="just"/>
            <a:r>
              <a:rPr lang="en-US"/>
              <a:t> </a:t>
            </a:r>
            <a:r>
              <a:rPr lang="en-US" err="1"/>
              <a:t>Dự</a:t>
            </a:r>
            <a:r>
              <a:rPr lang="en-US"/>
              <a:t> </a:t>
            </a:r>
            <a:r>
              <a:rPr lang="en-US" err="1"/>
              <a:t>án</a:t>
            </a:r>
            <a:r>
              <a:rPr lang="en-US"/>
              <a:t> </a:t>
            </a:r>
            <a:r>
              <a:rPr lang="vi-VN"/>
              <a:t>có một điểm bắt đầu và điểm kết thúc xác định</a:t>
            </a:r>
            <a:endParaRPr lang="en-US"/>
          </a:p>
          <a:p>
            <a:pPr algn="just"/>
            <a:r>
              <a:rPr lang="en-US"/>
              <a:t> </a:t>
            </a:r>
            <a:r>
              <a:rPr lang="en-US" err="1"/>
              <a:t>Dự</a:t>
            </a:r>
            <a:r>
              <a:rPr lang="en-US"/>
              <a:t> </a:t>
            </a:r>
            <a:r>
              <a:rPr lang="en-US" err="1"/>
              <a:t>án</a:t>
            </a:r>
            <a:r>
              <a:rPr lang="vi-VN"/>
              <a:t> đang cố gắng để đạt được một </a:t>
            </a:r>
            <a:r>
              <a:rPr lang="en-US" err="1"/>
              <a:t>mục</a:t>
            </a:r>
            <a:r>
              <a:rPr lang="en-US"/>
              <a:t> </a:t>
            </a:r>
            <a:r>
              <a:rPr lang="en-US" err="1"/>
              <a:t>tiêu</a:t>
            </a:r>
            <a:r>
              <a:rPr lang="en-US"/>
              <a:t> </a:t>
            </a:r>
            <a:r>
              <a:rPr lang="vi-VN"/>
              <a:t>mới</a:t>
            </a:r>
            <a:endParaRPr lang="en-US"/>
          </a:p>
          <a:p>
            <a:pPr algn="just"/>
            <a:r>
              <a:rPr lang="en-US"/>
              <a:t> </a:t>
            </a:r>
            <a:r>
              <a:rPr lang="vi-VN"/>
              <a:t>Dự án phải đáp ứng các yêu cầu của khách hàng hoặc các bên liên quan</a:t>
            </a:r>
            <a:endParaRPr lang="en-US"/>
          </a:p>
        </p:txBody>
      </p:sp>
      <p:sp>
        <p:nvSpPr>
          <p:cNvPr id="3" name="Title 2"/>
          <p:cNvSpPr>
            <a:spLocks noGrp="1"/>
          </p:cNvSpPr>
          <p:nvPr>
            <p:ph type="title" idx="4294967295"/>
          </p:nvPr>
        </p:nvSpPr>
        <p:spPr/>
        <p:txBody>
          <a:bodyPr/>
          <a:lstStyle/>
          <a:p>
            <a:r>
              <a:rPr lang="en-US"/>
              <a:t>1. </a:t>
            </a:r>
            <a:r>
              <a:rPr lang="en-US" err="1"/>
              <a:t>Tổng</a:t>
            </a:r>
            <a:r>
              <a:rPr lang="en-US"/>
              <a:t> </a:t>
            </a:r>
            <a:r>
              <a:rPr lang="en-US" err="1"/>
              <a:t>quan</a:t>
            </a:r>
            <a:r>
              <a:rPr lang="en-US"/>
              <a:t> </a:t>
            </a:r>
            <a:r>
              <a:rPr lang="en-US" err="1"/>
              <a:t>về</a:t>
            </a:r>
            <a:r>
              <a:rPr lang="en-US"/>
              <a:t> </a:t>
            </a:r>
            <a:r>
              <a:rPr lang="en-US" err="1"/>
              <a:t>quản</a:t>
            </a:r>
            <a:r>
              <a:rPr lang="en-US"/>
              <a:t> </a:t>
            </a:r>
            <a:r>
              <a:rPr lang="en-US" err="1"/>
              <a:t>lý</a:t>
            </a:r>
            <a:r>
              <a:rPr lang="en-US"/>
              <a:t> </a:t>
            </a:r>
            <a:r>
              <a:rPr lang="en-US" err="1"/>
              <a:t>dự</a:t>
            </a:r>
            <a:r>
              <a:rPr lang="en-US"/>
              <a:t> </a:t>
            </a:r>
            <a:r>
              <a:rPr lang="en-US" err="1"/>
              <a:t>án</a:t>
            </a:r>
            <a:endParaRPr lang="en-US"/>
          </a:p>
        </p:txBody>
      </p:sp>
      <p:sp>
        <p:nvSpPr>
          <p:cNvPr id="4" name="Slide Number Placeholder 3"/>
          <p:cNvSpPr>
            <a:spLocks noGrp="1"/>
          </p:cNvSpPr>
          <p:nvPr>
            <p:ph type="sldNum" sz="quarter" idx="12"/>
          </p:nvPr>
        </p:nvSpPr>
        <p:spPr/>
        <p:txBody>
          <a:bodyPr/>
          <a:lstStyle/>
          <a:p>
            <a:fld id="{6E9BC5F3-20C3-46D3-932D-BAE27B3FCC69}" type="slidenum">
              <a:rPr lang="en-US" smtClean="0"/>
              <a:pPr/>
              <a:t>4</a:t>
            </a:fld>
            <a:endParaRPr lang="en-US"/>
          </a:p>
        </p:txBody>
      </p:sp>
    </p:spTree>
    <p:extLst>
      <p:ext uri="{BB962C8B-B14F-4D97-AF65-F5344CB8AC3E}">
        <p14:creationId xmlns:p14="http://schemas.microsoft.com/office/powerpoint/2010/main" val="13086853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p:txBody>
          <a:bodyPr>
            <a:normAutofit/>
          </a:bodyPr>
          <a:lstStyle/>
          <a:p>
            <a:pPr algn="ctr"/>
            <a:r>
              <a:rPr lang="en-US"/>
              <a:t>Q/A</a:t>
            </a:r>
          </a:p>
        </p:txBody>
      </p:sp>
      <p:pic>
        <p:nvPicPr>
          <p:cNvPr id="3074" name="Picture 2" descr="Kết quả hình ảnh cho ques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0294" y="1129308"/>
            <a:ext cx="5160274" cy="5160275"/>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6E9BC5F3-20C3-46D3-932D-BAE27B3FCC69}" type="slidenum">
              <a:rPr lang="en-US" smtClean="0"/>
              <a:pPr/>
              <a:t>40</a:t>
            </a:fld>
            <a:endParaRPr lang="en-US"/>
          </a:p>
        </p:txBody>
      </p:sp>
    </p:spTree>
    <p:extLst>
      <p:ext uri="{BB962C8B-B14F-4D97-AF65-F5344CB8AC3E}">
        <p14:creationId xmlns:p14="http://schemas.microsoft.com/office/powerpoint/2010/main" val="2206099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0821" y="1112363"/>
            <a:ext cx="11929374" cy="5276080"/>
          </a:xfrm>
        </p:spPr>
        <p:txBody>
          <a:bodyPr>
            <a:normAutofit/>
          </a:bodyPr>
          <a:lstStyle/>
          <a:p>
            <a:pPr marL="0" indent="0" algn="just">
              <a:buNone/>
            </a:pPr>
            <a:r>
              <a:rPr lang="vi-VN"/>
              <a:t>Quản </a:t>
            </a:r>
            <a:r>
              <a:rPr lang="en-US" err="1"/>
              <a:t>lý</a:t>
            </a:r>
            <a:r>
              <a:rPr lang="vi-VN"/>
              <a:t> dự án là một </a:t>
            </a:r>
            <a:r>
              <a:rPr lang="en-US"/>
              <a:t>qui </a:t>
            </a:r>
            <a:r>
              <a:rPr lang="en-US" err="1"/>
              <a:t>trình</a:t>
            </a:r>
            <a:r>
              <a:rPr lang="en-US"/>
              <a:t> </a:t>
            </a:r>
            <a:r>
              <a:rPr lang="en-US" err="1"/>
              <a:t>kỷ</a:t>
            </a:r>
            <a:r>
              <a:rPr lang="en-US"/>
              <a:t> </a:t>
            </a:r>
            <a:r>
              <a:rPr lang="en-US" err="1"/>
              <a:t>luật</a:t>
            </a:r>
            <a:r>
              <a:rPr lang="en-US"/>
              <a:t> </a:t>
            </a:r>
            <a:r>
              <a:rPr lang="vi-VN"/>
              <a:t>để </a:t>
            </a:r>
            <a:r>
              <a:rPr lang="vi-VN" b="1"/>
              <a:t>lập kế hoạch</a:t>
            </a:r>
            <a:r>
              <a:rPr lang="vi-VN"/>
              <a:t>, </a:t>
            </a:r>
            <a:r>
              <a:rPr lang="vi-VN" b="1"/>
              <a:t>tổ chức</a:t>
            </a:r>
            <a:r>
              <a:rPr lang="vi-VN"/>
              <a:t>, </a:t>
            </a:r>
            <a:r>
              <a:rPr lang="vi-VN" b="1"/>
              <a:t>thúc đẩy và kiểm soát các nguồn lực</a:t>
            </a:r>
            <a:r>
              <a:rPr lang="vi-VN"/>
              <a:t> để đạt được các mục tiêu dự án cụ thể. </a:t>
            </a:r>
            <a:endParaRPr lang="en-US"/>
          </a:p>
          <a:p>
            <a:pPr marL="0" indent="0" algn="just">
              <a:buNone/>
            </a:pPr>
            <a:r>
              <a:rPr lang="vi-VN"/>
              <a:t>Mục </a:t>
            </a:r>
            <a:r>
              <a:rPr lang="en-US" err="1"/>
              <a:t>đích</a:t>
            </a:r>
            <a:r>
              <a:rPr lang="vi-VN"/>
              <a:t> của quản </a:t>
            </a:r>
            <a:r>
              <a:rPr lang="en-US" err="1"/>
              <a:t>lý</a:t>
            </a:r>
            <a:r>
              <a:rPr lang="vi-VN"/>
              <a:t> dự án là đạt được các mục tiêu và chỉ tiêu của dự án trong khi vẫn </a:t>
            </a:r>
            <a:r>
              <a:rPr lang="en-US" err="1"/>
              <a:t>bảo</a:t>
            </a:r>
            <a:r>
              <a:rPr lang="en-US"/>
              <a:t> </a:t>
            </a:r>
            <a:r>
              <a:rPr lang="en-US" err="1"/>
              <a:t>đảm</a:t>
            </a:r>
            <a:r>
              <a:rPr lang="en-US"/>
              <a:t> </a:t>
            </a:r>
            <a:r>
              <a:rPr lang="en-US" err="1"/>
              <a:t>được</a:t>
            </a:r>
            <a:r>
              <a:rPr lang="en-US"/>
              <a:t> 4 </a:t>
            </a:r>
            <a:r>
              <a:rPr lang="en-US" err="1"/>
              <a:t>yếu</a:t>
            </a:r>
            <a:r>
              <a:rPr lang="en-US"/>
              <a:t> </a:t>
            </a:r>
            <a:r>
              <a:rPr lang="en-US" err="1"/>
              <a:t>tố</a:t>
            </a:r>
            <a:r>
              <a:rPr lang="en-US"/>
              <a:t>:</a:t>
            </a:r>
            <a:r>
              <a:rPr lang="vi-VN"/>
              <a:t> </a:t>
            </a:r>
            <a:r>
              <a:rPr lang="vi-VN" b="1"/>
              <a:t>phạm vi</a:t>
            </a:r>
            <a:r>
              <a:rPr lang="vi-VN"/>
              <a:t>, </a:t>
            </a:r>
            <a:r>
              <a:rPr lang="vi-VN" b="1"/>
              <a:t>thời gian</a:t>
            </a:r>
            <a:r>
              <a:rPr lang="vi-VN"/>
              <a:t>, </a:t>
            </a:r>
            <a:r>
              <a:rPr lang="vi-VN" b="1"/>
              <a:t>chất lượng và chi phí của dự án</a:t>
            </a:r>
            <a:r>
              <a:rPr lang="vi-VN"/>
              <a:t>. </a:t>
            </a:r>
            <a:endParaRPr lang="en-US"/>
          </a:p>
          <a:p>
            <a:pPr marL="0" indent="0" algn="just">
              <a:buNone/>
            </a:pPr>
            <a:r>
              <a:rPr lang="en-US" err="1"/>
              <a:t>Quản</a:t>
            </a:r>
            <a:r>
              <a:rPr lang="en-US"/>
              <a:t> </a:t>
            </a:r>
            <a:r>
              <a:rPr lang="en-US" err="1"/>
              <a:t>lý</a:t>
            </a:r>
            <a:r>
              <a:rPr lang="en-US"/>
              <a:t> </a:t>
            </a:r>
            <a:r>
              <a:rPr lang="en-US" err="1"/>
              <a:t>dự</a:t>
            </a:r>
            <a:r>
              <a:rPr lang="en-US"/>
              <a:t> </a:t>
            </a:r>
            <a:r>
              <a:rPr lang="en-US" err="1"/>
              <a:t>án</a:t>
            </a:r>
            <a:r>
              <a:rPr lang="en-US"/>
              <a:t> </a:t>
            </a:r>
            <a:r>
              <a:rPr lang="vi-VN"/>
              <a:t>tạo điều kiện thuận lợi cho quy trình làm việc của dự án với sự cộng tác của </a:t>
            </a:r>
            <a:r>
              <a:rPr lang="en-US" err="1"/>
              <a:t>các</a:t>
            </a:r>
            <a:r>
              <a:rPr lang="en-US"/>
              <a:t> </a:t>
            </a:r>
            <a:r>
              <a:rPr lang="vi-VN"/>
              <a:t>nhóm trong một dự án.</a:t>
            </a:r>
            <a:endParaRPr lang="en-US"/>
          </a:p>
        </p:txBody>
      </p:sp>
      <p:sp>
        <p:nvSpPr>
          <p:cNvPr id="3" name="Title 2"/>
          <p:cNvSpPr>
            <a:spLocks noGrp="1"/>
          </p:cNvSpPr>
          <p:nvPr>
            <p:ph type="title" idx="4294967295"/>
          </p:nvPr>
        </p:nvSpPr>
        <p:spPr/>
        <p:txBody>
          <a:bodyPr/>
          <a:lstStyle/>
          <a:p>
            <a:r>
              <a:rPr lang="en-US"/>
              <a:t>1. </a:t>
            </a:r>
            <a:r>
              <a:rPr lang="en-US" err="1"/>
              <a:t>Tổng</a:t>
            </a:r>
            <a:r>
              <a:rPr lang="en-US"/>
              <a:t> </a:t>
            </a:r>
            <a:r>
              <a:rPr lang="en-US" err="1"/>
              <a:t>quan</a:t>
            </a:r>
            <a:r>
              <a:rPr lang="en-US"/>
              <a:t> </a:t>
            </a:r>
            <a:r>
              <a:rPr lang="en-US" err="1"/>
              <a:t>về</a:t>
            </a:r>
            <a:r>
              <a:rPr lang="en-US"/>
              <a:t> </a:t>
            </a:r>
            <a:r>
              <a:rPr lang="en-US" err="1"/>
              <a:t>quản</a:t>
            </a:r>
            <a:r>
              <a:rPr lang="en-US"/>
              <a:t> </a:t>
            </a:r>
            <a:r>
              <a:rPr lang="en-US" err="1"/>
              <a:t>lý</a:t>
            </a:r>
            <a:r>
              <a:rPr lang="en-US"/>
              <a:t> </a:t>
            </a:r>
            <a:r>
              <a:rPr lang="en-US" err="1"/>
              <a:t>dự</a:t>
            </a:r>
            <a:r>
              <a:rPr lang="en-US"/>
              <a:t> </a:t>
            </a:r>
            <a:r>
              <a:rPr lang="en-US" err="1"/>
              <a:t>án</a:t>
            </a:r>
            <a:endParaRPr lang="en-US"/>
          </a:p>
        </p:txBody>
      </p:sp>
      <p:sp>
        <p:nvSpPr>
          <p:cNvPr id="4" name="Slide Number Placeholder 3"/>
          <p:cNvSpPr>
            <a:spLocks noGrp="1"/>
          </p:cNvSpPr>
          <p:nvPr>
            <p:ph type="sldNum" sz="quarter" idx="12"/>
          </p:nvPr>
        </p:nvSpPr>
        <p:spPr/>
        <p:txBody>
          <a:bodyPr/>
          <a:lstStyle/>
          <a:p>
            <a:fld id="{6E9BC5F3-20C3-46D3-932D-BAE27B3FCC69}" type="slidenum">
              <a:rPr lang="en-US" smtClean="0"/>
              <a:pPr/>
              <a:t>5</a:t>
            </a:fld>
            <a:endParaRPr lang="en-US"/>
          </a:p>
        </p:txBody>
      </p:sp>
    </p:spTree>
    <p:extLst>
      <p:ext uri="{BB962C8B-B14F-4D97-AF65-F5344CB8AC3E}">
        <p14:creationId xmlns:p14="http://schemas.microsoft.com/office/powerpoint/2010/main" val="31216005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0821" y="1112363"/>
            <a:ext cx="11929374" cy="5276080"/>
          </a:xfrm>
        </p:spPr>
        <p:txBody>
          <a:bodyPr>
            <a:normAutofit/>
          </a:bodyPr>
          <a:lstStyle/>
          <a:p>
            <a:pPr marL="0" indent="0" algn="just">
              <a:buNone/>
            </a:pPr>
            <a:r>
              <a:rPr lang="en-US" b="1">
                <a:solidFill>
                  <a:srgbClr val="FF0000"/>
                </a:solidFill>
              </a:rPr>
              <a:t>4 </a:t>
            </a:r>
            <a:r>
              <a:rPr lang="en-US" b="1" err="1">
                <a:solidFill>
                  <a:srgbClr val="FF0000"/>
                </a:solidFill>
              </a:rPr>
              <a:t>yếu</a:t>
            </a:r>
            <a:r>
              <a:rPr lang="en-US" b="1">
                <a:solidFill>
                  <a:srgbClr val="FF0000"/>
                </a:solidFill>
              </a:rPr>
              <a:t> </a:t>
            </a:r>
            <a:r>
              <a:rPr lang="en-US" b="1" err="1">
                <a:solidFill>
                  <a:srgbClr val="FF0000"/>
                </a:solidFill>
              </a:rPr>
              <a:t>tố</a:t>
            </a:r>
            <a:r>
              <a:rPr lang="en-US" b="1">
                <a:solidFill>
                  <a:srgbClr val="FF0000"/>
                </a:solidFill>
              </a:rPr>
              <a:t> </a:t>
            </a:r>
            <a:r>
              <a:rPr lang="en-US" b="1" err="1">
                <a:solidFill>
                  <a:srgbClr val="FF0000"/>
                </a:solidFill>
              </a:rPr>
              <a:t>của</a:t>
            </a:r>
            <a:r>
              <a:rPr lang="en-US" b="1">
                <a:solidFill>
                  <a:srgbClr val="FF0000"/>
                </a:solidFill>
              </a:rPr>
              <a:t> </a:t>
            </a:r>
            <a:r>
              <a:rPr lang="en-US" b="1" err="1">
                <a:solidFill>
                  <a:srgbClr val="FF0000"/>
                </a:solidFill>
              </a:rPr>
              <a:t>một</a:t>
            </a:r>
            <a:r>
              <a:rPr lang="en-US" b="1">
                <a:solidFill>
                  <a:srgbClr val="FF0000"/>
                </a:solidFill>
              </a:rPr>
              <a:t> </a:t>
            </a:r>
            <a:r>
              <a:rPr lang="en-US" b="1" err="1">
                <a:solidFill>
                  <a:srgbClr val="FF0000"/>
                </a:solidFill>
              </a:rPr>
              <a:t>dự</a:t>
            </a:r>
            <a:r>
              <a:rPr lang="en-US" b="1">
                <a:solidFill>
                  <a:srgbClr val="FF0000"/>
                </a:solidFill>
              </a:rPr>
              <a:t> </a:t>
            </a:r>
            <a:r>
              <a:rPr lang="en-US" b="1" err="1">
                <a:solidFill>
                  <a:srgbClr val="FF0000"/>
                </a:solidFill>
              </a:rPr>
              <a:t>án</a:t>
            </a:r>
            <a:endParaRPr lang="en-US" b="1">
              <a:solidFill>
                <a:srgbClr val="FF0000"/>
              </a:solidFill>
            </a:endParaRPr>
          </a:p>
          <a:p>
            <a:pPr marL="0" indent="0" algn="just">
              <a:buNone/>
            </a:pPr>
            <a:endParaRPr lang="en-US"/>
          </a:p>
          <a:p>
            <a:pPr marL="0" indent="0" algn="just">
              <a:buNone/>
            </a:pPr>
            <a:endParaRPr lang="en-US"/>
          </a:p>
          <a:p>
            <a:pPr marL="0" indent="0" algn="just">
              <a:buNone/>
            </a:pPr>
            <a:endParaRPr lang="en-US"/>
          </a:p>
          <a:p>
            <a:pPr marL="0" indent="0" algn="just">
              <a:buNone/>
            </a:pPr>
            <a:r>
              <a:rPr lang="en-US" b="1" err="1"/>
              <a:t>Câu</a:t>
            </a:r>
            <a:r>
              <a:rPr lang="en-US" b="1"/>
              <a:t> </a:t>
            </a:r>
            <a:r>
              <a:rPr lang="en-US" b="1" err="1"/>
              <a:t>hỏi</a:t>
            </a:r>
            <a:r>
              <a:rPr lang="en-US"/>
              <a:t>:</a:t>
            </a:r>
          </a:p>
          <a:p>
            <a:pPr marL="0" indent="0" algn="just">
              <a:buNone/>
            </a:pPr>
            <a:r>
              <a:rPr lang="en-US">
                <a:solidFill>
                  <a:srgbClr val="FF0000"/>
                </a:solidFill>
              </a:rPr>
              <a:t>Theo </a:t>
            </a:r>
            <a:r>
              <a:rPr lang="en-US" err="1">
                <a:solidFill>
                  <a:srgbClr val="FF0000"/>
                </a:solidFill>
              </a:rPr>
              <a:t>bạn</a:t>
            </a:r>
            <a:r>
              <a:rPr lang="en-US">
                <a:solidFill>
                  <a:srgbClr val="FF0000"/>
                </a:solidFill>
              </a:rPr>
              <a:t>, </a:t>
            </a:r>
            <a:r>
              <a:rPr lang="en-US" err="1">
                <a:solidFill>
                  <a:srgbClr val="FF0000"/>
                </a:solidFill>
              </a:rPr>
              <a:t>Yếu</a:t>
            </a:r>
            <a:r>
              <a:rPr lang="en-US">
                <a:solidFill>
                  <a:srgbClr val="FF0000"/>
                </a:solidFill>
              </a:rPr>
              <a:t> </a:t>
            </a:r>
            <a:r>
              <a:rPr lang="en-US" err="1">
                <a:solidFill>
                  <a:srgbClr val="FF0000"/>
                </a:solidFill>
              </a:rPr>
              <a:t>tố</a:t>
            </a:r>
            <a:r>
              <a:rPr lang="en-US">
                <a:solidFill>
                  <a:srgbClr val="FF0000"/>
                </a:solidFill>
              </a:rPr>
              <a:t> </a:t>
            </a:r>
            <a:r>
              <a:rPr lang="en-US" err="1">
                <a:solidFill>
                  <a:srgbClr val="FF0000"/>
                </a:solidFill>
              </a:rPr>
              <a:t>nào</a:t>
            </a:r>
            <a:r>
              <a:rPr lang="en-US">
                <a:solidFill>
                  <a:srgbClr val="FF0000"/>
                </a:solidFill>
              </a:rPr>
              <a:t> </a:t>
            </a:r>
            <a:r>
              <a:rPr lang="en-US" err="1">
                <a:solidFill>
                  <a:srgbClr val="FF0000"/>
                </a:solidFill>
              </a:rPr>
              <a:t>quan</a:t>
            </a:r>
            <a:r>
              <a:rPr lang="en-US">
                <a:solidFill>
                  <a:srgbClr val="FF0000"/>
                </a:solidFill>
              </a:rPr>
              <a:t> </a:t>
            </a:r>
            <a:r>
              <a:rPr lang="en-US" err="1">
                <a:solidFill>
                  <a:srgbClr val="FF0000"/>
                </a:solidFill>
              </a:rPr>
              <a:t>trọng</a:t>
            </a:r>
            <a:r>
              <a:rPr lang="en-US">
                <a:solidFill>
                  <a:srgbClr val="FF0000"/>
                </a:solidFill>
              </a:rPr>
              <a:t> </a:t>
            </a:r>
            <a:r>
              <a:rPr lang="en-US" err="1">
                <a:solidFill>
                  <a:srgbClr val="FF0000"/>
                </a:solidFill>
              </a:rPr>
              <a:t>nhất</a:t>
            </a:r>
            <a:r>
              <a:rPr lang="en-US">
                <a:solidFill>
                  <a:srgbClr val="FF0000"/>
                </a:solidFill>
              </a:rPr>
              <a:t>?</a:t>
            </a:r>
          </a:p>
        </p:txBody>
      </p:sp>
      <p:sp>
        <p:nvSpPr>
          <p:cNvPr id="3" name="Title 2"/>
          <p:cNvSpPr>
            <a:spLocks noGrp="1"/>
          </p:cNvSpPr>
          <p:nvPr>
            <p:ph type="title" idx="4294967295"/>
          </p:nvPr>
        </p:nvSpPr>
        <p:spPr/>
        <p:txBody>
          <a:bodyPr/>
          <a:lstStyle/>
          <a:p>
            <a:r>
              <a:rPr lang="en-US"/>
              <a:t>1. </a:t>
            </a:r>
            <a:r>
              <a:rPr lang="en-US" err="1"/>
              <a:t>Tổng</a:t>
            </a:r>
            <a:r>
              <a:rPr lang="en-US"/>
              <a:t> </a:t>
            </a:r>
            <a:r>
              <a:rPr lang="en-US" err="1"/>
              <a:t>quan</a:t>
            </a:r>
            <a:r>
              <a:rPr lang="en-US"/>
              <a:t> </a:t>
            </a:r>
            <a:r>
              <a:rPr lang="en-US" err="1"/>
              <a:t>về</a:t>
            </a:r>
            <a:r>
              <a:rPr lang="en-US"/>
              <a:t> </a:t>
            </a:r>
            <a:r>
              <a:rPr lang="en-US" err="1"/>
              <a:t>quản</a:t>
            </a:r>
            <a:r>
              <a:rPr lang="en-US"/>
              <a:t> </a:t>
            </a:r>
            <a:r>
              <a:rPr lang="en-US" err="1"/>
              <a:t>lý</a:t>
            </a:r>
            <a:r>
              <a:rPr lang="en-US"/>
              <a:t> </a:t>
            </a:r>
            <a:r>
              <a:rPr lang="en-US" err="1"/>
              <a:t>dự</a:t>
            </a:r>
            <a:r>
              <a:rPr lang="en-US"/>
              <a:t> </a:t>
            </a:r>
            <a:r>
              <a:rPr lang="en-US" err="1"/>
              <a:t>án</a:t>
            </a:r>
            <a:endParaRPr lang="en-US"/>
          </a:p>
        </p:txBody>
      </p:sp>
      <p:sp>
        <p:nvSpPr>
          <p:cNvPr id="4" name="Slide Number Placeholder 3"/>
          <p:cNvSpPr>
            <a:spLocks noGrp="1"/>
          </p:cNvSpPr>
          <p:nvPr>
            <p:ph type="sldNum" sz="quarter" idx="12"/>
          </p:nvPr>
        </p:nvSpPr>
        <p:spPr/>
        <p:txBody>
          <a:bodyPr/>
          <a:lstStyle/>
          <a:p>
            <a:fld id="{6E9BC5F3-20C3-46D3-932D-BAE27B3FCC69}" type="slidenum">
              <a:rPr lang="en-US" smtClean="0"/>
              <a:pPr/>
              <a:t>6</a:t>
            </a:fld>
            <a:endParaRPr lang="en-US"/>
          </a:p>
        </p:txBody>
      </p:sp>
      <p:pic>
        <p:nvPicPr>
          <p:cNvPr id="7" name="Picture 6">
            <a:extLst>
              <a:ext uri="{FF2B5EF4-FFF2-40B4-BE49-F238E27FC236}">
                <a16:creationId xmlns:a16="http://schemas.microsoft.com/office/drawing/2014/main" id="{15988FD9-F8A1-2D71-5F4C-766068BC2E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7491" y="1104473"/>
            <a:ext cx="5525480" cy="5283135"/>
          </a:xfrm>
          <a:prstGeom prst="rect">
            <a:avLst/>
          </a:prstGeom>
        </p:spPr>
      </p:pic>
    </p:spTree>
    <p:extLst>
      <p:ext uri="{BB962C8B-B14F-4D97-AF65-F5344CB8AC3E}">
        <p14:creationId xmlns:p14="http://schemas.microsoft.com/office/powerpoint/2010/main" val="35389245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0821" y="1112363"/>
            <a:ext cx="11929374" cy="5276080"/>
          </a:xfrm>
        </p:spPr>
        <p:txBody>
          <a:bodyPr>
            <a:normAutofit/>
          </a:bodyPr>
          <a:lstStyle/>
          <a:p>
            <a:pPr marL="0" indent="0" algn="just">
              <a:buNone/>
            </a:pPr>
            <a:r>
              <a:rPr lang="en-US"/>
              <a:t>Chu </a:t>
            </a:r>
            <a:r>
              <a:rPr lang="en-US" err="1"/>
              <a:t>trình</a:t>
            </a:r>
            <a:r>
              <a:rPr lang="en-US"/>
              <a:t> </a:t>
            </a:r>
            <a:r>
              <a:rPr lang="en-US" err="1"/>
              <a:t>quản</a:t>
            </a:r>
            <a:r>
              <a:rPr lang="en-US"/>
              <a:t> </a:t>
            </a:r>
            <a:r>
              <a:rPr lang="en-US" err="1"/>
              <a:t>trị</a:t>
            </a:r>
            <a:r>
              <a:rPr lang="en-US"/>
              <a:t> </a:t>
            </a:r>
            <a:r>
              <a:rPr lang="en-US" err="1"/>
              <a:t>dự</a:t>
            </a:r>
            <a:r>
              <a:rPr lang="en-US"/>
              <a:t> </a:t>
            </a:r>
            <a:r>
              <a:rPr lang="en-US" err="1"/>
              <a:t>án</a:t>
            </a:r>
            <a:r>
              <a:rPr lang="en-US"/>
              <a:t> </a:t>
            </a:r>
          </a:p>
          <a:p>
            <a:pPr marL="0" indent="0" algn="just">
              <a:buNone/>
            </a:pPr>
            <a:r>
              <a:rPr lang="en-US" err="1"/>
              <a:t>gồm</a:t>
            </a:r>
            <a:r>
              <a:rPr lang="en-US"/>
              <a:t> 4 </a:t>
            </a:r>
            <a:r>
              <a:rPr lang="en-US" err="1"/>
              <a:t>giai</a:t>
            </a:r>
            <a:r>
              <a:rPr lang="en-US"/>
              <a:t> </a:t>
            </a:r>
            <a:r>
              <a:rPr lang="en-US" err="1"/>
              <a:t>đoạn</a:t>
            </a:r>
            <a:r>
              <a:rPr lang="en-US"/>
              <a:t> </a:t>
            </a:r>
            <a:r>
              <a:rPr lang="en-US" err="1"/>
              <a:t>như</a:t>
            </a:r>
            <a:r>
              <a:rPr lang="en-US"/>
              <a:t> </a:t>
            </a:r>
            <a:r>
              <a:rPr lang="en-US" err="1"/>
              <a:t>sau</a:t>
            </a:r>
            <a:r>
              <a:rPr lang="en-US"/>
              <a:t>:</a:t>
            </a:r>
          </a:p>
          <a:p>
            <a:pPr marL="0" indent="0" algn="just">
              <a:buNone/>
            </a:pPr>
            <a:endParaRPr lang="en-US"/>
          </a:p>
          <a:p>
            <a:pPr marL="0" indent="0" algn="just">
              <a:buNone/>
            </a:pPr>
            <a:endParaRPr lang="en-US"/>
          </a:p>
          <a:p>
            <a:pPr marL="0" indent="0" algn="just">
              <a:buNone/>
            </a:pPr>
            <a:endParaRPr lang="en-US"/>
          </a:p>
          <a:p>
            <a:pPr marL="0" indent="0" algn="just">
              <a:buNone/>
            </a:pPr>
            <a:r>
              <a:rPr lang="en-US" b="1" err="1"/>
              <a:t>Câu</a:t>
            </a:r>
            <a:r>
              <a:rPr lang="en-US" b="1"/>
              <a:t> </a:t>
            </a:r>
            <a:r>
              <a:rPr lang="en-US" b="1" err="1"/>
              <a:t>hỏi</a:t>
            </a:r>
            <a:r>
              <a:rPr lang="en-US"/>
              <a:t>:</a:t>
            </a:r>
          </a:p>
          <a:p>
            <a:pPr marL="0" indent="0" algn="just">
              <a:buNone/>
            </a:pPr>
            <a:r>
              <a:rPr lang="en-US">
                <a:solidFill>
                  <a:srgbClr val="FF0000"/>
                </a:solidFill>
              </a:rPr>
              <a:t>Giai </a:t>
            </a:r>
            <a:r>
              <a:rPr lang="en-US" err="1">
                <a:solidFill>
                  <a:srgbClr val="FF0000"/>
                </a:solidFill>
              </a:rPr>
              <a:t>đoạn</a:t>
            </a:r>
            <a:r>
              <a:rPr lang="en-US">
                <a:solidFill>
                  <a:srgbClr val="FF0000"/>
                </a:solidFill>
              </a:rPr>
              <a:t> </a:t>
            </a:r>
            <a:r>
              <a:rPr lang="en-US" err="1">
                <a:solidFill>
                  <a:srgbClr val="FF0000"/>
                </a:solidFill>
              </a:rPr>
              <a:t>nào</a:t>
            </a:r>
            <a:r>
              <a:rPr lang="en-US">
                <a:solidFill>
                  <a:srgbClr val="FF0000"/>
                </a:solidFill>
              </a:rPr>
              <a:t> </a:t>
            </a:r>
            <a:r>
              <a:rPr lang="en-US" err="1">
                <a:solidFill>
                  <a:srgbClr val="FF0000"/>
                </a:solidFill>
              </a:rPr>
              <a:t>là</a:t>
            </a:r>
            <a:r>
              <a:rPr lang="en-US">
                <a:solidFill>
                  <a:srgbClr val="FF0000"/>
                </a:solidFill>
              </a:rPr>
              <a:t> </a:t>
            </a:r>
            <a:r>
              <a:rPr lang="en-US" err="1">
                <a:solidFill>
                  <a:srgbClr val="FF0000"/>
                </a:solidFill>
              </a:rPr>
              <a:t>quan</a:t>
            </a:r>
            <a:r>
              <a:rPr lang="en-US">
                <a:solidFill>
                  <a:srgbClr val="FF0000"/>
                </a:solidFill>
              </a:rPr>
              <a:t> </a:t>
            </a:r>
            <a:r>
              <a:rPr lang="en-US" err="1">
                <a:solidFill>
                  <a:srgbClr val="FF0000"/>
                </a:solidFill>
              </a:rPr>
              <a:t>trọng</a:t>
            </a:r>
            <a:r>
              <a:rPr lang="en-US">
                <a:solidFill>
                  <a:srgbClr val="FF0000"/>
                </a:solidFill>
              </a:rPr>
              <a:t> </a:t>
            </a:r>
            <a:r>
              <a:rPr lang="en-US" err="1">
                <a:solidFill>
                  <a:srgbClr val="FF0000"/>
                </a:solidFill>
              </a:rPr>
              <a:t>nhất</a:t>
            </a:r>
            <a:r>
              <a:rPr lang="en-US">
                <a:solidFill>
                  <a:srgbClr val="FF0000"/>
                </a:solidFill>
              </a:rPr>
              <a:t>?</a:t>
            </a:r>
          </a:p>
        </p:txBody>
      </p:sp>
      <p:sp>
        <p:nvSpPr>
          <p:cNvPr id="3" name="Title 2"/>
          <p:cNvSpPr>
            <a:spLocks noGrp="1"/>
          </p:cNvSpPr>
          <p:nvPr>
            <p:ph type="title" idx="4294967295"/>
          </p:nvPr>
        </p:nvSpPr>
        <p:spPr/>
        <p:txBody>
          <a:bodyPr/>
          <a:lstStyle/>
          <a:p>
            <a:r>
              <a:rPr lang="en-US"/>
              <a:t>1. </a:t>
            </a:r>
            <a:r>
              <a:rPr lang="en-US" err="1"/>
              <a:t>Tổng</a:t>
            </a:r>
            <a:r>
              <a:rPr lang="en-US"/>
              <a:t> </a:t>
            </a:r>
            <a:r>
              <a:rPr lang="en-US" err="1"/>
              <a:t>quan</a:t>
            </a:r>
            <a:r>
              <a:rPr lang="en-US"/>
              <a:t> </a:t>
            </a:r>
            <a:r>
              <a:rPr lang="en-US" err="1"/>
              <a:t>về</a:t>
            </a:r>
            <a:r>
              <a:rPr lang="en-US"/>
              <a:t> </a:t>
            </a:r>
            <a:r>
              <a:rPr lang="en-US" err="1"/>
              <a:t>quản</a:t>
            </a:r>
            <a:r>
              <a:rPr lang="en-US"/>
              <a:t> </a:t>
            </a:r>
            <a:r>
              <a:rPr lang="en-US" err="1"/>
              <a:t>lý</a:t>
            </a:r>
            <a:r>
              <a:rPr lang="en-US"/>
              <a:t> </a:t>
            </a:r>
            <a:r>
              <a:rPr lang="en-US" err="1"/>
              <a:t>dự</a:t>
            </a:r>
            <a:r>
              <a:rPr lang="en-US"/>
              <a:t> </a:t>
            </a:r>
            <a:r>
              <a:rPr lang="en-US" err="1"/>
              <a:t>án</a:t>
            </a:r>
            <a:endParaRPr lang="en-US"/>
          </a:p>
        </p:txBody>
      </p:sp>
      <p:sp>
        <p:nvSpPr>
          <p:cNvPr id="4" name="Slide Number Placeholder 3"/>
          <p:cNvSpPr>
            <a:spLocks noGrp="1"/>
          </p:cNvSpPr>
          <p:nvPr>
            <p:ph type="sldNum" sz="quarter" idx="12"/>
          </p:nvPr>
        </p:nvSpPr>
        <p:spPr/>
        <p:txBody>
          <a:bodyPr/>
          <a:lstStyle/>
          <a:p>
            <a:fld id="{6E9BC5F3-20C3-46D3-932D-BAE27B3FCC69}" type="slidenum">
              <a:rPr lang="en-US" smtClean="0"/>
              <a:pPr/>
              <a:t>7</a:t>
            </a:fld>
            <a:endParaRPr lang="en-US"/>
          </a:p>
        </p:txBody>
      </p:sp>
      <p:graphicFrame>
        <p:nvGraphicFramePr>
          <p:cNvPr id="5" name="Diagram 4">
            <a:extLst>
              <a:ext uri="{FF2B5EF4-FFF2-40B4-BE49-F238E27FC236}">
                <a16:creationId xmlns:a16="http://schemas.microsoft.com/office/drawing/2014/main" id="{7513E5A7-774D-1A6A-69C3-3ADA6944562C}"/>
              </a:ext>
            </a:extLst>
          </p:cNvPr>
          <p:cNvGraphicFramePr/>
          <p:nvPr/>
        </p:nvGraphicFramePr>
        <p:xfrm>
          <a:off x="4496904" y="1052714"/>
          <a:ext cx="7668592" cy="53953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135293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0821" y="1112363"/>
            <a:ext cx="11929374" cy="5276080"/>
          </a:xfrm>
        </p:spPr>
        <p:txBody>
          <a:bodyPr>
            <a:normAutofit lnSpcReduction="10000"/>
          </a:bodyPr>
          <a:lstStyle/>
          <a:p>
            <a:pPr marL="0" indent="0" algn="just">
              <a:buNone/>
            </a:pPr>
            <a:r>
              <a:rPr lang="vi-VN" b="0" i="0">
                <a:effectLst/>
              </a:rPr>
              <a:t>Phân tích chi phí đôi khi được gọi là Phân tích lợi ích - chi phí</a:t>
            </a:r>
            <a:r>
              <a:rPr lang="en-US" b="0" i="0">
                <a:effectLst/>
              </a:rPr>
              <a:t> (Cost Benefit Analysis _ CBA)</a:t>
            </a:r>
            <a:r>
              <a:rPr lang="vi-VN" b="0" i="0">
                <a:effectLst/>
              </a:rPr>
              <a:t>, là một quá trình có hệ thống để tính toán và so sánh lợi ích và chi phí của một dự </a:t>
            </a:r>
            <a:r>
              <a:rPr lang="vi-VN"/>
              <a:t>án </a:t>
            </a:r>
            <a:r>
              <a:rPr lang="en-US" err="1"/>
              <a:t>cần</a:t>
            </a:r>
            <a:r>
              <a:rPr lang="en-US"/>
              <a:t> </a:t>
            </a:r>
            <a:r>
              <a:rPr lang="en-US" err="1"/>
              <a:t>thực</a:t>
            </a:r>
            <a:r>
              <a:rPr lang="en-US"/>
              <a:t> </a:t>
            </a:r>
            <a:r>
              <a:rPr lang="en-US" err="1"/>
              <a:t>hiện</a:t>
            </a:r>
            <a:r>
              <a:rPr lang="vi-VN"/>
              <a:t>. </a:t>
            </a:r>
            <a:r>
              <a:rPr lang="en-US" err="1"/>
              <a:t>Phân</a:t>
            </a:r>
            <a:r>
              <a:rPr lang="en-US"/>
              <a:t> </a:t>
            </a:r>
            <a:r>
              <a:rPr lang="en-US" err="1"/>
              <a:t>tích</a:t>
            </a:r>
            <a:r>
              <a:rPr lang="en-US"/>
              <a:t> chi </a:t>
            </a:r>
            <a:r>
              <a:rPr lang="en-US" err="1"/>
              <a:t>phí</a:t>
            </a:r>
            <a:r>
              <a:rPr lang="vi-VN"/>
              <a:t> có mục đích: </a:t>
            </a:r>
            <a:r>
              <a:rPr lang="en-US"/>
              <a:t>đ</a:t>
            </a:r>
            <a:r>
              <a:rPr lang="vi-VN"/>
              <a:t>ể xác định có nên ra quyết định đầu tư hay không </a:t>
            </a:r>
            <a:r>
              <a:rPr lang="en-US"/>
              <a:t>(c</a:t>
            </a:r>
            <a:r>
              <a:rPr lang="vi-VN"/>
              <a:t>ung cấp một cơ sở để so sánh dự án</a:t>
            </a:r>
            <a:r>
              <a:rPr lang="en-US"/>
              <a:t>)</a:t>
            </a:r>
          </a:p>
          <a:p>
            <a:pPr marL="0" indent="0" algn="just">
              <a:buNone/>
            </a:pPr>
            <a:endParaRPr lang="en-US" b="1"/>
          </a:p>
          <a:p>
            <a:pPr marL="0" indent="0" algn="just">
              <a:buNone/>
            </a:pPr>
            <a:r>
              <a:rPr lang="en-US" b="1" err="1"/>
              <a:t>Ví</a:t>
            </a:r>
            <a:r>
              <a:rPr lang="en-US" b="1"/>
              <a:t> </a:t>
            </a:r>
            <a:r>
              <a:rPr lang="en-US" b="1" err="1"/>
              <a:t>dụ</a:t>
            </a:r>
            <a:r>
              <a:rPr lang="en-US"/>
              <a:t>: </a:t>
            </a:r>
            <a:r>
              <a:rPr lang="en-US" err="1"/>
              <a:t>có</a:t>
            </a:r>
            <a:r>
              <a:rPr lang="en-US"/>
              <a:t> </a:t>
            </a:r>
            <a:r>
              <a:rPr lang="en-US" err="1"/>
              <a:t>nên</a:t>
            </a:r>
            <a:r>
              <a:rPr lang="en-US"/>
              <a:t> </a:t>
            </a:r>
            <a:r>
              <a:rPr lang="en-US" err="1"/>
              <a:t>đầu</a:t>
            </a:r>
            <a:r>
              <a:rPr lang="en-US"/>
              <a:t> </a:t>
            </a:r>
            <a:r>
              <a:rPr lang="en-US" err="1"/>
              <a:t>tư</a:t>
            </a:r>
            <a:r>
              <a:rPr lang="en-US"/>
              <a:t> </a:t>
            </a:r>
            <a:r>
              <a:rPr lang="en-US" err="1"/>
              <a:t>tiền</a:t>
            </a:r>
            <a:r>
              <a:rPr lang="en-US"/>
              <a:t> </a:t>
            </a:r>
            <a:r>
              <a:rPr lang="en-US" err="1"/>
              <a:t>bạc</a:t>
            </a:r>
            <a:r>
              <a:rPr lang="en-US"/>
              <a:t> </a:t>
            </a:r>
            <a:r>
              <a:rPr lang="en-US" err="1"/>
              <a:t>để</a:t>
            </a:r>
            <a:r>
              <a:rPr lang="en-US"/>
              <a:t> </a:t>
            </a:r>
            <a:r>
              <a:rPr lang="en-US" err="1"/>
              <a:t>phát</a:t>
            </a:r>
            <a:r>
              <a:rPr lang="en-US"/>
              <a:t> </a:t>
            </a:r>
            <a:r>
              <a:rPr lang="en-US" err="1"/>
              <a:t>triển</a:t>
            </a:r>
            <a:r>
              <a:rPr lang="en-US"/>
              <a:t> </a:t>
            </a:r>
            <a:r>
              <a:rPr lang="en-US" err="1"/>
              <a:t>một</a:t>
            </a:r>
            <a:r>
              <a:rPr lang="en-US"/>
              <a:t> </a:t>
            </a:r>
            <a:r>
              <a:rPr lang="en-US" err="1"/>
              <a:t>phần</a:t>
            </a:r>
            <a:r>
              <a:rPr lang="en-US"/>
              <a:t> </a:t>
            </a:r>
            <a:r>
              <a:rPr lang="en-US" err="1"/>
              <a:t>mềm</a:t>
            </a:r>
            <a:r>
              <a:rPr lang="en-US"/>
              <a:t> </a:t>
            </a:r>
            <a:r>
              <a:rPr lang="en-US" err="1"/>
              <a:t>quản</a:t>
            </a:r>
            <a:r>
              <a:rPr lang="en-US"/>
              <a:t> </a:t>
            </a:r>
            <a:r>
              <a:rPr lang="en-US" err="1"/>
              <a:t>lý</a:t>
            </a:r>
            <a:r>
              <a:rPr lang="en-US"/>
              <a:t> </a:t>
            </a:r>
            <a:r>
              <a:rPr lang="en-US" err="1"/>
              <a:t>nhân</a:t>
            </a:r>
            <a:r>
              <a:rPr lang="en-US"/>
              <a:t> </a:t>
            </a:r>
            <a:r>
              <a:rPr lang="en-US" err="1"/>
              <a:t>sự</a:t>
            </a:r>
            <a:r>
              <a:rPr lang="en-US"/>
              <a:t> hay </a:t>
            </a:r>
            <a:r>
              <a:rPr lang="en-US" err="1"/>
              <a:t>không</a:t>
            </a:r>
            <a:r>
              <a:rPr lang="en-US"/>
              <a:t>?. </a:t>
            </a:r>
            <a:r>
              <a:rPr lang="en-US" err="1"/>
              <a:t>Có</a:t>
            </a:r>
            <a:r>
              <a:rPr lang="en-US"/>
              <a:t> </a:t>
            </a:r>
            <a:r>
              <a:rPr lang="en-US" err="1"/>
              <a:t>nên</a:t>
            </a:r>
            <a:r>
              <a:rPr lang="en-US"/>
              <a:t> </a:t>
            </a:r>
            <a:r>
              <a:rPr lang="en-US" err="1"/>
              <a:t>đầu</a:t>
            </a:r>
            <a:r>
              <a:rPr lang="en-US"/>
              <a:t> </a:t>
            </a:r>
            <a:r>
              <a:rPr lang="en-US" err="1"/>
              <a:t>tư</a:t>
            </a:r>
            <a:r>
              <a:rPr lang="en-US"/>
              <a:t> </a:t>
            </a:r>
            <a:r>
              <a:rPr lang="en-US" err="1"/>
              <a:t>thuê</a:t>
            </a:r>
            <a:r>
              <a:rPr lang="en-US"/>
              <a:t> </a:t>
            </a:r>
            <a:r>
              <a:rPr lang="en-US" err="1"/>
              <a:t>phần</a:t>
            </a:r>
            <a:r>
              <a:rPr lang="en-US"/>
              <a:t> </a:t>
            </a:r>
            <a:r>
              <a:rPr lang="en-US" err="1"/>
              <a:t>mềm</a:t>
            </a:r>
            <a:r>
              <a:rPr lang="en-US"/>
              <a:t> </a:t>
            </a:r>
            <a:r>
              <a:rPr lang="en-US" err="1"/>
              <a:t>quản</a:t>
            </a:r>
            <a:r>
              <a:rPr lang="en-US"/>
              <a:t> </a:t>
            </a:r>
            <a:r>
              <a:rPr lang="en-US" err="1"/>
              <a:t>lý</a:t>
            </a:r>
            <a:r>
              <a:rPr lang="en-US"/>
              <a:t> </a:t>
            </a:r>
            <a:r>
              <a:rPr lang="en-US" err="1"/>
              <a:t>kho</a:t>
            </a:r>
            <a:r>
              <a:rPr lang="en-US"/>
              <a:t> </a:t>
            </a:r>
            <a:r>
              <a:rPr lang="en-US" err="1"/>
              <a:t>hàng</a:t>
            </a:r>
            <a:r>
              <a:rPr lang="en-US"/>
              <a:t> hay </a:t>
            </a:r>
            <a:r>
              <a:rPr lang="en-US" err="1"/>
              <a:t>không</a:t>
            </a:r>
            <a:r>
              <a:rPr lang="en-US"/>
              <a:t>?.</a:t>
            </a:r>
          </a:p>
        </p:txBody>
      </p:sp>
      <p:sp>
        <p:nvSpPr>
          <p:cNvPr id="3" name="Title 2"/>
          <p:cNvSpPr>
            <a:spLocks noGrp="1"/>
          </p:cNvSpPr>
          <p:nvPr>
            <p:ph type="title" idx="4294967295"/>
          </p:nvPr>
        </p:nvSpPr>
        <p:spPr/>
        <p:txBody>
          <a:bodyPr/>
          <a:lstStyle/>
          <a:p>
            <a:r>
              <a:rPr lang="en-US"/>
              <a:t>2. </a:t>
            </a:r>
            <a:r>
              <a:rPr lang="en-US" err="1"/>
              <a:t>Phân</a:t>
            </a:r>
            <a:r>
              <a:rPr lang="en-US"/>
              <a:t> </a:t>
            </a:r>
            <a:r>
              <a:rPr lang="en-US" err="1"/>
              <a:t>tích</a:t>
            </a:r>
            <a:r>
              <a:rPr lang="en-US"/>
              <a:t> chi </a:t>
            </a:r>
            <a:r>
              <a:rPr lang="en-US" err="1"/>
              <a:t>phí</a:t>
            </a:r>
            <a:endParaRPr lang="en-US"/>
          </a:p>
        </p:txBody>
      </p:sp>
      <p:sp>
        <p:nvSpPr>
          <p:cNvPr id="4" name="Slide Number Placeholder 3"/>
          <p:cNvSpPr>
            <a:spLocks noGrp="1"/>
          </p:cNvSpPr>
          <p:nvPr>
            <p:ph type="sldNum" sz="quarter" idx="12"/>
          </p:nvPr>
        </p:nvSpPr>
        <p:spPr/>
        <p:txBody>
          <a:bodyPr/>
          <a:lstStyle/>
          <a:p>
            <a:fld id="{6E9BC5F3-20C3-46D3-932D-BAE27B3FCC69}" type="slidenum">
              <a:rPr lang="en-US" smtClean="0"/>
              <a:pPr/>
              <a:t>8</a:t>
            </a:fld>
            <a:endParaRPr lang="en-US"/>
          </a:p>
        </p:txBody>
      </p:sp>
    </p:spTree>
    <p:extLst>
      <p:ext uri="{BB962C8B-B14F-4D97-AF65-F5344CB8AC3E}">
        <p14:creationId xmlns:p14="http://schemas.microsoft.com/office/powerpoint/2010/main" val="4084506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0821" y="1112363"/>
            <a:ext cx="11929374" cy="5276080"/>
          </a:xfrm>
        </p:spPr>
        <p:txBody>
          <a:bodyPr>
            <a:noAutofit/>
          </a:bodyPr>
          <a:lstStyle/>
          <a:p>
            <a:pPr marL="0" indent="0" algn="just">
              <a:lnSpc>
                <a:spcPct val="107000"/>
              </a:lnSpc>
              <a:spcAft>
                <a:spcPts val="800"/>
              </a:spcAft>
              <a:buNone/>
            </a:pPr>
            <a:r>
              <a:rPr lang="en-US" err="1">
                <a:effectLst/>
                <a:latin typeface="Times New Roman" panose="02020603050405020304" pitchFamily="18" charset="0"/>
                <a:ea typeface="Calibri" panose="020F0502020204030204" pitchFamily="34" charset="0"/>
                <a:cs typeface="Times New Roman" panose="02020603050405020304" pitchFamily="18" charset="0"/>
              </a:rPr>
              <a:t>Phân</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tích</a:t>
            </a:r>
            <a:r>
              <a:rPr lang="en-US">
                <a:effectLst/>
                <a:latin typeface="Times New Roman" panose="02020603050405020304" pitchFamily="18" charset="0"/>
                <a:ea typeface="Calibri" panose="020F0502020204030204" pitchFamily="34" charset="0"/>
                <a:cs typeface="Times New Roman" panose="02020603050405020304" pitchFamily="18" charset="0"/>
              </a:rPr>
              <a:t> chi </a:t>
            </a:r>
            <a:r>
              <a:rPr lang="en-US" err="1">
                <a:effectLst/>
                <a:latin typeface="Times New Roman" panose="02020603050405020304" pitchFamily="18" charset="0"/>
                <a:ea typeface="Calibri" panose="020F0502020204030204" pitchFamily="34" charset="0"/>
                <a:cs typeface="Times New Roman" panose="02020603050405020304" pitchFamily="18" charset="0"/>
              </a:rPr>
              <a:t>phí</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ước</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tính</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a:effectLst/>
                <a:latin typeface="Times New Roman" panose="02020603050405020304" pitchFamily="18" charset="0"/>
                <a:ea typeface="Calibri" panose="020F0502020204030204" pitchFamily="34" charset="0"/>
                <a:cs typeface="Times New Roman" panose="02020603050405020304" pitchFamily="18" charset="0"/>
              </a:rPr>
              <a:t> chi </a:t>
            </a:r>
            <a:r>
              <a:rPr lang="en-US" err="1">
                <a:effectLst/>
                <a:latin typeface="Times New Roman" panose="02020603050405020304" pitchFamily="18" charset="0"/>
                <a:ea typeface="Calibri" panose="020F0502020204030204" pitchFamily="34" charset="0"/>
                <a:cs typeface="Times New Roman" panose="02020603050405020304" pitchFamily="18" charset="0"/>
              </a:rPr>
              <a:t>phí</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và</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lợi</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ích</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quyết</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định</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nhằm</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tìm</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ra</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giải</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pháp</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thay</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thế</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hiệu</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quả</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nhất</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về</a:t>
            </a:r>
            <a:r>
              <a:rPr lang="en-US">
                <a:effectLst/>
                <a:latin typeface="Times New Roman" panose="02020603050405020304" pitchFamily="18" charset="0"/>
                <a:ea typeface="Calibri" panose="020F0502020204030204" pitchFamily="34" charset="0"/>
                <a:cs typeface="Times New Roman" panose="02020603050405020304" pitchFamily="18" charset="0"/>
              </a:rPr>
              <a:t> chi </a:t>
            </a:r>
            <a:r>
              <a:rPr lang="en-US" err="1">
                <a:effectLst/>
                <a:latin typeface="Times New Roman" panose="02020603050405020304" pitchFamily="18" charset="0"/>
                <a:ea typeface="Calibri" panose="020F0502020204030204" pitchFamily="34" charset="0"/>
                <a:cs typeface="Times New Roman" panose="02020603050405020304" pitchFamily="18" charset="0"/>
              </a:rPr>
              <a:t>phí</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a:effectLst/>
                <a:latin typeface="Times New Roman" panose="02020603050405020304" pitchFamily="18" charset="0"/>
                <a:ea typeface="Calibri" panose="020F0502020204030204" pitchFamily="34" charset="0"/>
                <a:cs typeface="Times New Roman" panose="02020603050405020304" pitchFamily="18" charset="0"/>
              </a:rPr>
              <a:t> CBA </a:t>
            </a:r>
            <a:r>
              <a:rPr lang="en-US" err="1">
                <a:effectLst/>
                <a:latin typeface="Times New Roman" panose="02020603050405020304" pitchFamily="18" charset="0"/>
                <a:ea typeface="Calibri" panose="020F0502020204030204" pitchFamily="34" charset="0"/>
                <a:cs typeface="Times New Roman" panose="02020603050405020304" pitchFamily="18" charset="0"/>
              </a:rPr>
              <a:t>hiệu</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quả</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cần</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phải</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đánh</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giá</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a:effectLst/>
                <a:latin typeface="Times New Roman" panose="02020603050405020304" pitchFamily="18" charset="0"/>
                <a:ea typeface="Calibri" panose="020F0502020204030204" pitchFamily="34" charset="0"/>
                <a:cs typeface="Times New Roman" panose="02020603050405020304" pitchFamily="18" charset="0"/>
              </a:rPr>
              <a:t> chi </a:t>
            </a:r>
            <a:r>
              <a:rPr lang="en-US" err="1">
                <a:effectLst/>
                <a:latin typeface="Times New Roman" panose="02020603050405020304" pitchFamily="18" charset="0"/>
                <a:ea typeface="Calibri" panose="020F0502020204030204" pitchFamily="34" charset="0"/>
                <a:cs typeface="Times New Roman" panose="02020603050405020304" pitchFamily="18" charset="0"/>
              </a:rPr>
              <a:t>phí</a:t>
            </a:r>
            <a:r>
              <a:rPr lang="en-US">
                <a:ea typeface="Calibri" panose="020F0502020204030204" pitchFamily="34" charset="0"/>
              </a:rPr>
              <a:t> </a:t>
            </a:r>
            <a:r>
              <a:rPr lang="en-US" err="1">
                <a:ea typeface="Calibri" panose="020F0502020204030204" pitchFamily="34" charset="0"/>
              </a:rPr>
              <a:t>sau</a:t>
            </a:r>
            <a:r>
              <a:rPr lang="en-US">
                <a:effectLst/>
                <a:latin typeface="Times New Roman" panose="02020603050405020304" pitchFamily="18" charset="0"/>
                <a:ea typeface="Calibri" panose="020F0502020204030204" pitchFamily="34" charset="0"/>
                <a:cs typeface="Times New Roman" panose="02020603050405020304" pitchFamily="18" charset="0"/>
              </a:rPr>
              <a:t>:</a:t>
            </a:r>
            <a:endParaRPr lang="en-US" b="1">
              <a:effectLst/>
              <a:latin typeface="Times New Roman" panose="02020603050405020304" pitchFamily="18" charset="0"/>
              <a:ea typeface="Calibri" panose="020F0502020204030204" pitchFamily="34" charset="0"/>
              <a:cs typeface="Times New Roman" panose="02020603050405020304" pitchFamily="18" charset="0"/>
            </a:endParaRPr>
          </a:p>
          <a:p>
            <a:pPr lvl="2">
              <a:lnSpc>
                <a:spcPct val="107000"/>
              </a:lnSpc>
              <a:spcAft>
                <a:spcPts val="800"/>
              </a:spcAft>
            </a:pPr>
            <a:r>
              <a:rPr lang="en-US" sz="320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b="1">
                <a:effectLst/>
                <a:latin typeface="Times New Roman" panose="02020603050405020304" pitchFamily="18" charset="0"/>
                <a:ea typeface="Calibri" panose="020F0502020204030204" pitchFamily="34" charset="0"/>
                <a:cs typeface="Times New Roman" panose="02020603050405020304" pitchFamily="18" charset="0"/>
              </a:rPr>
              <a:t>Chi </a:t>
            </a:r>
            <a:r>
              <a:rPr lang="en-US" sz="3200" b="1" err="1">
                <a:effectLst/>
                <a:latin typeface="Times New Roman" panose="02020603050405020304" pitchFamily="18" charset="0"/>
                <a:ea typeface="Calibri" panose="020F0502020204030204" pitchFamily="34" charset="0"/>
                <a:cs typeface="Times New Roman" panose="02020603050405020304" pitchFamily="18" charset="0"/>
              </a:rPr>
              <a:t>phí</a:t>
            </a:r>
            <a:r>
              <a:rPr lang="en-US" sz="3200" b="1">
                <a:effectLst/>
                <a:latin typeface="Times New Roman" panose="02020603050405020304" pitchFamily="18" charset="0"/>
                <a:ea typeface="Calibri" panose="020F0502020204030204" pitchFamily="34" charset="0"/>
                <a:cs typeface="Times New Roman" panose="02020603050405020304" pitchFamily="18" charset="0"/>
              </a:rPr>
              <a:t> </a:t>
            </a:r>
            <a:r>
              <a:rPr lang="en-US" sz="3200" b="1" err="1">
                <a:effectLst/>
                <a:latin typeface="Times New Roman" panose="02020603050405020304" pitchFamily="18" charset="0"/>
                <a:ea typeface="Calibri" panose="020F0502020204030204" pitchFamily="34" charset="0"/>
                <a:cs typeface="Times New Roman" panose="02020603050405020304" pitchFamily="18" charset="0"/>
              </a:rPr>
              <a:t>trực</a:t>
            </a:r>
            <a:r>
              <a:rPr lang="en-US" sz="3200" b="1">
                <a:effectLst/>
                <a:latin typeface="Times New Roman" panose="02020603050405020304" pitchFamily="18" charset="0"/>
                <a:ea typeface="Calibri" panose="020F0502020204030204" pitchFamily="34" charset="0"/>
                <a:cs typeface="Times New Roman" panose="02020603050405020304" pitchFamily="18" charset="0"/>
              </a:rPr>
              <a:t> </a:t>
            </a:r>
            <a:r>
              <a:rPr lang="en-US" sz="3200" b="1" err="1">
                <a:effectLst/>
                <a:latin typeface="Times New Roman" panose="02020603050405020304" pitchFamily="18" charset="0"/>
                <a:ea typeface="Calibri" panose="020F0502020204030204" pitchFamily="34" charset="0"/>
                <a:cs typeface="Times New Roman" panose="02020603050405020304" pitchFamily="18" charset="0"/>
              </a:rPr>
              <a:t>tiếp</a:t>
            </a:r>
            <a:r>
              <a:rPr lang="en-US" sz="320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err="1">
                <a:effectLst/>
                <a:latin typeface="Times New Roman" panose="02020603050405020304" pitchFamily="18" charset="0"/>
                <a:ea typeface="Calibri" panose="020F0502020204030204" pitchFamily="34" charset="0"/>
                <a:cs typeface="Times New Roman" panose="02020603050405020304" pitchFamily="18" charset="0"/>
              </a:rPr>
              <a:t>tiền</a:t>
            </a:r>
            <a:r>
              <a:rPr lang="en-US" sz="320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err="1">
                <a:effectLst/>
                <a:latin typeface="Times New Roman" panose="02020603050405020304" pitchFamily="18" charset="0"/>
                <a:ea typeface="Calibri" panose="020F0502020204030204" pitchFamily="34" charset="0"/>
                <a:cs typeface="Times New Roman" panose="02020603050405020304" pitchFamily="18" charset="0"/>
              </a:rPr>
              <a:t>mua</a:t>
            </a:r>
            <a:r>
              <a:rPr lang="en-US" sz="320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320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err="1">
                <a:effectLst/>
                <a:latin typeface="Times New Roman" panose="02020603050405020304" pitchFamily="18" charset="0"/>
                <a:ea typeface="Calibri" panose="020F0502020204030204" pitchFamily="34" charset="0"/>
                <a:cs typeface="Times New Roman" panose="02020603050405020304" pitchFamily="18" charset="0"/>
              </a:rPr>
              <a:t>bị</a:t>
            </a:r>
            <a:r>
              <a:rPr lang="en-US" sz="320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err="1">
                <a:effectLst/>
                <a:latin typeface="Times New Roman" panose="02020603050405020304" pitchFamily="18" charset="0"/>
                <a:ea typeface="Calibri" panose="020F0502020204030204" pitchFamily="34" charset="0"/>
                <a:cs typeface="Times New Roman" panose="02020603050405020304" pitchFamily="18" charset="0"/>
              </a:rPr>
              <a:t>máy</a:t>
            </a:r>
            <a:r>
              <a:rPr lang="en-US" sz="320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err="1">
                <a:effectLst/>
                <a:latin typeface="Times New Roman" panose="02020603050405020304" pitchFamily="18" charset="0"/>
                <a:ea typeface="Calibri" panose="020F0502020204030204" pitchFamily="34" charset="0"/>
                <a:cs typeface="Times New Roman" panose="02020603050405020304" pitchFamily="18" charset="0"/>
              </a:rPr>
              <a:t>móc</a:t>
            </a:r>
            <a:r>
              <a:rPr lang="en-US" sz="3200">
                <a:effectLst/>
                <a:latin typeface="Times New Roman" panose="02020603050405020304" pitchFamily="18" charset="0"/>
                <a:ea typeface="Calibri" panose="020F0502020204030204" pitchFamily="34" charset="0"/>
                <a:cs typeface="Times New Roman" panose="02020603050405020304" pitchFamily="18" charset="0"/>
              </a:rPr>
              <a:t>, …</a:t>
            </a:r>
          </a:p>
          <a:p>
            <a:pPr lvl="2">
              <a:lnSpc>
                <a:spcPct val="107000"/>
              </a:lnSpc>
              <a:spcAft>
                <a:spcPts val="800"/>
              </a:spcAft>
            </a:pPr>
            <a:r>
              <a:rPr lang="en-US" sz="320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b="1">
                <a:effectLst/>
                <a:latin typeface="Times New Roman" panose="02020603050405020304" pitchFamily="18" charset="0"/>
                <a:ea typeface="Calibri" panose="020F0502020204030204" pitchFamily="34" charset="0"/>
                <a:cs typeface="Times New Roman" panose="02020603050405020304" pitchFamily="18" charset="0"/>
              </a:rPr>
              <a:t>Chi </a:t>
            </a:r>
            <a:r>
              <a:rPr lang="en-US" sz="3200" b="1" err="1">
                <a:effectLst/>
                <a:latin typeface="Times New Roman" panose="02020603050405020304" pitchFamily="18" charset="0"/>
                <a:ea typeface="Calibri" panose="020F0502020204030204" pitchFamily="34" charset="0"/>
                <a:cs typeface="Times New Roman" panose="02020603050405020304" pitchFamily="18" charset="0"/>
              </a:rPr>
              <a:t>phí</a:t>
            </a:r>
            <a:r>
              <a:rPr lang="en-US" sz="3200" b="1">
                <a:effectLst/>
                <a:latin typeface="Times New Roman" panose="02020603050405020304" pitchFamily="18" charset="0"/>
                <a:ea typeface="Calibri" panose="020F0502020204030204" pitchFamily="34" charset="0"/>
                <a:cs typeface="Times New Roman" panose="02020603050405020304" pitchFamily="18" charset="0"/>
              </a:rPr>
              <a:t> </a:t>
            </a:r>
            <a:r>
              <a:rPr lang="en-US" sz="3200" b="1" err="1">
                <a:effectLst/>
                <a:latin typeface="Times New Roman" panose="02020603050405020304" pitchFamily="18" charset="0"/>
                <a:ea typeface="Calibri" panose="020F0502020204030204" pitchFamily="34" charset="0"/>
                <a:cs typeface="Times New Roman" panose="02020603050405020304" pitchFamily="18" charset="0"/>
              </a:rPr>
              <a:t>gián</a:t>
            </a:r>
            <a:r>
              <a:rPr lang="en-US" sz="3200" b="1">
                <a:effectLst/>
                <a:latin typeface="Times New Roman" panose="02020603050405020304" pitchFamily="18" charset="0"/>
                <a:ea typeface="Calibri" panose="020F0502020204030204" pitchFamily="34" charset="0"/>
                <a:cs typeface="Times New Roman" panose="02020603050405020304" pitchFamily="18" charset="0"/>
              </a:rPr>
              <a:t> </a:t>
            </a:r>
            <a:r>
              <a:rPr lang="en-US" sz="3200" b="1" err="1">
                <a:effectLst/>
                <a:latin typeface="Times New Roman" panose="02020603050405020304" pitchFamily="18" charset="0"/>
                <a:ea typeface="Calibri" panose="020F0502020204030204" pitchFamily="34" charset="0"/>
                <a:cs typeface="Times New Roman" panose="02020603050405020304" pitchFamily="18" charset="0"/>
              </a:rPr>
              <a:t>tiếp</a:t>
            </a:r>
            <a:r>
              <a:rPr lang="en-US" sz="320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err="1">
                <a:effectLst/>
                <a:latin typeface="Times New Roman" panose="02020603050405020304" pitchFamily="18" charset="0"/>
                <a:ea typeface="Calibri" panose="020F0502020204030204" pitchFamily="34" charset="0"/>
                <a:cs typeface="Times New Roman" panose="02020603050405020304" pitchFamily="18" charset="0"/>
              </a:rPr>
              <a:t>thuế</a:t>
            </a:r>
            <a:r>
              <a:rPr lang="en-US" sz="320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err="1">
                <a:effectLst/>
                <a:latin typeface="Times New Roman" panose="02020603050405020304" pitchFamily="18" charset="0"/>
                <a:ea typeface="Calibri" panose="020F0502020204030204" pitchFamily="34" charset="0"/>
                <a:cs typeface="Times New Roman" panose="02020603050405020304" pitchFamily="18" charset="0"/>
              </a:rPr>
              <a:t>lương</a:t>
            </a:r>
            <a:r>
              <a:rPr lang="en-US" sz="3200">
                <a:effectLst/>
                <a:latin typeface="Times New Roman" panose="02020603050405020304" pitchFamily="18" charset="0"/>
                <a:ea typeface="Calibri" panose="020F0502020204030204" pitchFamily="34" charset="0"/>
                <a:cs typeface="Times New Roman" panose="02020603050405020304" pitchFamily="18" charset="0"/>
              </a:rPr>
              <a:t>, chi </a:t>
            </a:r>
            <a:r>
              <a:rPr lang="en-US" sz="3200" err="1">
                <a:effectLst/>
                <a:latin typeface="Times New Roman" panose="02020603050405020304" pitchFamily="18" charset="0"/>
                <a:ea typeface="Calibri" panose="020F0502020204030204" pitchFamily="34" charset="0"/>
                <a:cs typeface="Times New Roman" panose="02020603050405020304" pitchFamily="18" charset="0"/>
              </a:rPr>
              <a:t>phí</a:t>
            </a:r>
            <a:r>
              <a:rPr lang="en-US" sz="320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err="1">
                <a:effectLst/>
                <a:latin typeface="Times New Roman" panose="02020603050405020304" pitchFamily="18" charset="0"/>
                <a:ea typeface="Calibri" panose="020F0502020204030204" pitchFamily="34" charset="0"/>
                <a:cs typeface="Times New Roman" panose="02020603050405020304" pitchFamily="18" charset="0"/>
              </a:rPr>
              <a:t>quản</a:t>
            </a:r>
            <a:r>
              <a:rPr lang="en-US" sz="320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3200">
                <a:effectLst/>
                <a:latin typeface="Times New Roman" panose="02020603050405020304" pitchFamily="18" charset="0"/>
                <a:ea typeface="Calibri" panose="020F0502020204030204" pitchFamily="34" charset="0"/>
                <a:cs typeface="Times New Roman" panose="02020603050405020304" pitchFamily="18" charset="0"/>
              </a:rPr>
              <a:t>,… </a:t>
            </a:r>
          </a:p>
          <a:p>
            <a:pPr lvl="2">
              <a:lnSpc>
                <a:spcPct val="107000"/>
              </a:lnSpc>
              <a:spcAft>
                <a:spcPts val="800"/>
              </a:spcAft>
            </a:pPr>
            <a:r>
              <a:rPr lang="en-US" sz="320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b="1">
                <a:effectLst/>
                <a:latin typeface="Times New Roman" panose="02020603050405020304" pitchFamily="18" charset="0"/>
                <a:ea typeface="Calibri" panose="020F0502020204030204" pitchFamily="34" charset="0"/>
                <a:cs typeface="Times New Roman" panose="02020603050405020304" pitchFamily="18" charset="0"/>
              </a:rPr>
              <a:t>Chi </a:t>
            </a:r>
            <a:r>
              <a:rPr lang="en-US" sz="3200" b="1" err="1">
                <a:effectLst/>
                <a:latin typeface="Times New Roman" panose="02020603050405020304" pitchFamily="18" charset="0"/>
                <a:ea typeface="Calibri" panose="020F0502020204030204" pitchFamily="34" charset="0"/>
                <a:cs typeface="Times New Roman" panose="02020603050405020304" pitchFamily="18" charset="0"/>
              </a:rPr>
              <a:t>phí</a:t>
            </a:r>
            <a:r>
              <a:rPr lang="en-US" sz="3200" b="1">
                <a:effectLst/>
                <a:latin typeface="Times New Roman" panose="02020603050405020304" pitchFamily="18" charset="0"/>
                <a:ea typeface="Calibri" panose="020F0502020204030204" pitchFamily="34" charset="0"/>
                <a:cs typeface="Times New Roman" panose="02020603050405020304" pitchFamily="18" charset="0"/>
              </a:rPr>
              <a:t> </a:t>
            </a:r>
            <a:r>
              <a:rPr lang="en-US" sz="3200" b="1" err="1">
                <a:effectLst/>
                <a:latin typeface="Times New Roman" panose="02020603050405020304" pitchFamily="18" charset="0"/>
                <a:ea typeface="Calibri" panose="020F0502020204030204" pitchFamily="34" charset="0"/>
                <a:cs typeface="Times New Roman" panose="02020603050405020304" pitchFamily="18" charset="0"/>
              </a:rPr>
              <a:t>vô</a:t>
            </a:r>
            <a:r>
              <a:rPr lang="en-US" sz="3200" b="1">
                <a:effectLst/>
                <a:latin typeface="Times New Roman" panose="02020603050405020304" pitchFamily="18" charset="0"/>
                <a:ea typeface="Calibri" panose="020F0502020204030204" pitchFamily="34" charset="0"/>
                <a:cs typeface="Times New Roman" panose="02020603050405020304" pitchFamily="18" charset="0"/>
              </a:rPr>
              <a:t> </a:t>
            </a:r>
            <a:r>
              <a:rPr lang="en-US" sz="3200" b="1" err="1">
                <a:effectLst/>
                <a:latin typeface="Times New Roman" panose="02020603050405020304" pitchFamily="18" charset="0"/>
                <a:ea typeface="Calibri" panose="020F0502020204030204" pitchFamily="34" charset="0"/>
                <a:cs typeface="Times New Roman" panose="02020603050405020304" pitchFamily="18" charset="0"/>
              </a:rPr>
              <a:t>hình</a:t>
            </a:r>
            <a:r>
              <a:rPr lang="en-US" sz="320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err="1">
                <a:effectLst/>
                <a:latin typeface="Times New Roman" panose="02020603050405020304" pitchFamily="18" charset="0"/>
                <a:ea typeface="Calibri" panose="020F0502020204030204" pitchFamily="34" charset="0"/>
                <a:cs typeface="Times New Roman" panose="02020603050405020304" pitchFamily="18" charset="0"/>
              </a:rPr>
              <a:t>quảng</a:t>
            </a:r>
            <a:r>
              <a:rPr lang="en-US" sz="320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err="1">
                <a:effectLst/>
                <a:latin typeface="Times New Roman" panose="02020603050405020304" pitchFamily="18" charset="0"/>
                <a:ea typeface="Calibri" panose="020F0502020204030204" pitchFamily="34" charset="0"/>
                <a:cs typeface="Times New Roman" panose="02020603050405020304" pitchFamily="18" charset="0"/>
              </a:rPr>
              <a:t>cáo</a:t>
            </a:r>
            <a:r>
              <a:rPr lang="en-US" sz="320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err="1">
                <a:effectLst/>
                <a:latin typeface="Times New Roman" panose="02020603050405020304" pitchFamily="18" charset="0"/>
                <a:ea typeface="Calibri" panose="020F0502020204030204" pitchFamily="34" charset="0"/>
                <a:cs typeface="Times New Roman" panose="02020603050405020304" pitchFamily="18" charset="0"/>
              </a:rPr>
              <a:t>tài</a:t>
            </a:r>
            <a:r>
              <a:rPr lang="en-US" sz="320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err="1">
                <a:effectLst/>
                <a:latin typeface="Times New Roman" panose="02020603050405020304" pitchFamily="18" charset="0"/>
                <a:ea typeface="Calibri" panose="020F0502020204030204" pitchFamily="34" charset="0"/>
                <a:cs typeface="Times New Roman" panose="02020603050405020304" pitchFamily="18" charset="0"/>
              </a:rPr>
              <a:t>trợ</a:t>
            </a:r>
            <a:r>
              <a:rPr lang="en-US" sz="3200">
                <a:effectLst/>
                <a:latin typeface="Times New Roman" panose="02020603050405020304" pitchFamily="18" charset="0"/>
                <a:ea typeface="Calibri" panose="020F0502020204030204" pitchFamily="34" charset="0"/>
                <a:cs typeface="Times New Roman" panose="02020603050405020304" pitchFamily="18" charset="0"/>
              </a:rPr>
              <a:t> …</a:t>
            </a:r>
          </a:p>
          <a:p>
            <a:pPr lvl="2">
              <a:lnSpc>
                <a:spcPct val="107000"/>
              </a:lnSpc>
              <a:spcAft>
                <a:spcPts val="800"/>
              </a:spcAft>
            </a:pPr>
            <a:r>
              <a:rPr lang="en-US" sz="320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b="1">
                <a:effectLst/>
                <a:latin typeface="Times New Roman" panose="02020603050405020304" pitchFamily="18" charset="0"/>
                <a:ea typeface="Calibri" panose="020F0502020204030204" pitchFamily="34" charset="0"/>
                <a:cs typeface="Times New Roman" panose="02020603050405020304" pitchFamily="18" charset="0"/>
              </a:rPr>
              <a:t>Chi </a:t>
            </a:r>
            <a:r>
              <a:rPr lang="en-US" sz="3200" b="1" err="1">
                <a:effectLst/>
                <a:latin typeface="Times New Roman" panose="02020603050405020304" pitchFamily="18" charset="0"/>
                <a:ea typeface="Calibri" panose="020F0502020204030204" pitchFamily="34" charset="0"/>
                <a:cs typeface="Times New Roman" panose="02020603050405020304" pitchFamily="18" charset="0"/>
              </a:rPr>
              <a:t>phí</a:t>
            </a:r>
            <a:r>
              <a:rPr lang="en-US" sz="3200" b="1">
                <a:effectLst/>
                <a:latin typeface="Times New Roman" panose="02020603050405020304" pitchFamily="18" charset="0"/>
                <a:ea typeface="Calibri" panose="020F0502020204030204" pitchFamily="34" charset="0"/>
                <a:cs typeface="Times New Roman" panose="02020603050405020304" pitchFamily="18" charset="0"/>
              </a:rPr>
              <a:t> </a:t>
            </a:r>
            <a:r>
              <a:rPr lang="en-US" sz="3200" b="1" err="1">
                <a:effectLst/>
                <a:latin typeface="Times New Roman" panose="02020603050405020304" pitchFamily="18" charset="0"/>
                <a:ea typeface="Calibri" panose="020F0502020204030204" pitchFamily="34" charset="0"/>
                <a:cs typeface="Times New Roman" panose="02020603050405020304" pitchFamily="18" charset="0"/>
              </a:rPr>
              <a:t>cơ</a:t>
            </a:r>
            <a:r>
              <a:rPr lang="en-US" sz="3200" b="1">
                <a:effectLst/>
                <a:latin typeface="Times New Roman" panose="02020603050405020304" pitchFamily="18" charset="0"/>
                <a:ea typeface="Calibri" panose="020F0502020204030204" pitchFamily="34" charset="0"/>
                <a:cs typeface="Times New Roman" panose="02020603050405020304" pitchFamily="18" charset="0"/>
              </a:rPr>
              <a:t> </a:t>
            </a:r>
            <a:r>
              <a:rPr lang="en-US" sz="3200" b="1" err="1">
                <a:effectLst/>
                <a:latin typeface="Times New Roman" panose="02020603050405020304" pitchFamily="18" charset="0"/>
                <a:ea typeface="Calibri" panose="020F0502020204030204" pitchFamily="34" charset="0"/>
                <a:cs typeface="Times New Roman" panose="02020603050405020304" pitchFamily="18" charset="0"/>
              </a:rPr>
              <a:t>hội</a:t>
            </a:r>
            <a:r>
              <a:rPr lang="en-US" sz="320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err="1">
                <a:effectLst/>
                <a:latin typeface="Times New Roman" panose="02020603050405020304" pitchFamily="18" charset="0"/>
                <a:ea typeface="Calibri" panose="020F0502020204030204" pitchFamily="34" charset="0"/>
                <a:cs typeface="Times New Roman" panose="02020603050405020304" pitchFamily="18" charset="0"/>
              </a:rPr>
              <a:t>tài</a:t>
            </a:r>
            <a:r>
              <a:rPr lang="en-US" sz="320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err="1">
                <a:effectLst/>
                <a:latin typeface="Times New Roman" panose="02020603050405020304" pitchFamily="18" charset="0"/>
                <a:ea typeface="Calibri" panose="020F0502020204030204" pitchFamily="34" charset="0"/>
                <a:cs typeface="Times New Roman" panose="02020603050405020304" pitchFamily="18" charset="0"/>
              </a:rPr>
              <a:t>trợ</a:t>
            </a:r>
            <a:r>
              <a:rPr lang="en-US" sz="320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320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err="1">
                <a:effectLst/>
                <a:latin typeface="Times New Roman" panose="02020603050405020304" pitchFamily="18" charset="0"/>
                <a:ea typeface="Calibri" panose="020F0502020204030204" pitchFamily="34" charset="0"/>
                <a:cs typeface="Times New Roman" panose="02020603050405020304" pitchFamily="18" charset="0"/>
              </a:rPr>
              <a:t>thiện</a:t>
            </a:r>
            <a:r>
              <a:rPr lang="en-US" sz="320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err="1">
                <a:effectLst/>
                <a:latin typeface="Times New Roman" panose="02020603050405020304" pitchFamily="18" charset="0"/>
                <a:ea typeface="Calibri" panose="020F0502020204030204" pitchFamily="34" charset="0"/>
                <a:cs typeface="Times New Roman" panose="02020603050405020304" pitchFamily="18" charset="0"/>
              </a:rPr>
              <a:t>mua</a:t>
            </a:r>
            <a:r>
              <a:rPr lang="en-US" sz="320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err="1">
                <a:effectLst/>
                <a:latin typeface="Times New Roman" panose="02020603050405020304" pitchFamily="18" charset="0"/>
                <a:ea typeface="Calibri" panose="020F0502020204030204" pitchFamily="34" charset="0"/>
                <a:cs typeface="Times New Roman" panose="02020603050405020304" pitchFamily="18" charset="0"/>
              </a:rPr>
              <a:t>trái</a:t>
            </a:r>
            <a:r>
              <a:rPr lang="en-US" sz="320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err="1">
                <a:effectLst/>
                <a:latin typeface="Times New Roman" panose="02020603050405020304" pitchFamily="18" charset="0"/>
                <a:ea typeface="Calibri" panose="020F0502020204030204" pitchFamily="34" charset="0"/>
                <a:cs typeface="Times New Roman" panose="02020603050405020304" pitchFamily="18" charset="0"/>
              </a:rPr>
              <a:t>phiếu</a:t>
            </a:r>
            <a:r>
              <a:rPr lang="en-US" sz="3200">
                <a:effectLst/>
                <a:latin typeface="Times New Roman" panose="02020603050405020304" pitchFamily="18" charset="0"/>
                <a:ea typeface="Calibri" panose="020F0502020204030204" pitchFamily="34" charset="0"/>
                <a:cs typeface="Times New Roman" panose="02020603050405020304" pitchFamily="18" charset="0"/>
              </a:rPr>
              <a:t>, …</a:t>
            </a:r>
          </a:p>
          <a:p>
            <a:pPr lvl="2">
              <a:lnSpc>
                <a:spcPct val="107000"/>
              </a:lnSpc>
              <a:spcAft>
                <a:spcPts val="800"/>
              </a:spcAft>
            </a:pPr>
            <a:r>
              <a:rPr lang="en-US" sz="320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b="1">
                <a:effectLst/>
                <a:latin typeface="Times New Roman" panose="02020603050405020304" pitchFamily="18" charset="0"/>
                <a:ea typeface="Calibri" panose="020F0502020204030204" pitchFamily="34" charset="0"/>
                <a:cs typeface="Times New Roman" panose="02020603050405020304" pitchFamily="18" charset="0"/>
              </a:rPr>
              <a:t>Chi </a:t>
            </a:r>
            <a:r>
              <a:rPr lang="en-US" sz="3200" b="1" err="1">
                <a:effectLst/>
                <a:latin typeface="Times New Roman" panose="02020603050405020304" pitchFamily="18" charset="0"/>
                <a:ea typeface="Calibri" panose="020F0502020204030204" pitchFamily="34" charset="0"/>
                <a:cs typeface="Times New Roman" panose="02020603050405020304" pitchFamily="18" charset="0"/>
              </a:rPr>
              <a:t>phí</a:t>
            </a:r>
            <a:r>
              <a:rPr lang="en-US" sz="3200" b="1">
                <a:effectLst/>
                <a:latin typeface="Times New Roman" panose="02020603050405020304" pitchFamily="18" charset="0"/>
                <a:ea typeface="Calibri" panose="020F0502020204030204" pitchFamily="34" charset="0"/>
                <a:cs typeface="Times New Roman" panose="02020603050405020304" pitchFamily="18" charset="0"/>
              </a:rPr>
              <a:t> </a:t>
            </a:r>
            <a:r>
              <a:rPr lang="en-US" sz="3200" b="1" err="1">
                <a:effectLst/>
                <a:latin typeface="Times New Roman" panose="02020603050405020304" pitchFamily="18" charset="0"/>
                <a:ea typeface="Calibri" panose="020F0502020204030204" pitchFamily="34" charset="0"/>
                <a:cs typeface="Times New Roman" panose="02020603050405020304" pitchFamily="18" charset="0"/>
              </a:rPr>
              <a:t>rủi</a:t>
            </a:r>
            <a:r>
              <a:rPr lang="en-US" sz="3200" b="1">
                <a:effectLst/>
                <a:latin typeface="Times New Roman" panose="02020603050405020304" pitchFamily="18" charset="0"/>
                <a:ea typeface="Calibri" panose="020F0502020204030204" pitchFamily="34" charset="0"/>
                <a:cs typeface="Times New Roman" panose="02020603050405020304" pitchFamily="18" charset="0"/>
              </a:rPr>
              <a:t> </a:t>
            </a:r>
            <a:r>
              <a:rPr lang="en-US" sz="3200" b="1" err="1">
                <a:effectLst/>
                <a:latin typeface="Times New Roman" panose="02020603050405020304" pitchFamily="18" charset="0"/>
                <a:ea typeface="Calibri" panose="020F0502020204030204" pitchFamily="34" charset="0"/>
                <a:cs typeface="Times New Roman" panose="02020603050405020304" pitchFamily="18" charset="0"/>
              </a:rPr>
              <a:t>ro</a:t>
            </a:r>
            <a:r>
              <a:rPr lang="en-US" sz="3200" b="1">
                <a:effectLst/>
                <a:latin typeface="Times New Roman" panose="02020603050405020304" pitchFamily="18" charset="0"/>
                <a:ea typeface="Calibri" panose="020F0502020204030204" pitchFamily="34" charset="0"/>
                <a:cs typeface="Times New Roman" panose="02020603050405020304" pitchFamily="18" charset="0"/>
              </a:rPr>
              <a:t> </a:t>
            </a:r>
            <a:r>
              <a:rPr lang="en-US" sz="3200" b="1" err="1">
                <a:effectLst/>
                <a:latin typeface="Times New Roman" panose="02020603050405020304" pitchFamily="18" charset="0"/>
                <a:ea typeface="Calibri" panose="020F0502020204030204" pitchFamily="34" charset="0"/>
                <a:cs typeface="Times New Roman" panose="02020603050405020304" pitchFamily="18" charset="0"/>
              </a:rPr>
              <a:t>tiềm</a:t>
            </a:r>
            <a:r>
              <a:rPr lang="en-US" sz="3200" b="1">
                <a:effectLst/>
                <a:latin typeface="Times New Roman" panose="02020603050405020304" pitchFamily="18" charset="0"/>
                <a:ea typeface="Calibri" panose="020F0502020204030204" pitchFamily="34" charset="0"/>
                <a:cs typeface="Times New Roman" panose="02020603050405020304" pitchFamily="18" charset="0"/>
              </a:rPr>
              <a:t> </a:t>
            </a:r>
            <a:r>
              <a:rPr lang="en-US" sz="3200" b="1" err="1">
                <a:effectLst/>
                <a:latin typeface="Times New Roman" panose="02020603050405020304" pitchFamily="18" charset="0"/>
                <a:ea typeface="Calibri" panose="020F0502020204030204" pitchFamily="34" charset="0"/>
                <a:cs typeface="Times New Roman" panose="02020603050405020304" pitchFamily="18" charset="0"/>
              </a:rPr>
              <a:t>tàng</a:t>
            </a:r>
            <a:r>
              <a:rPr lang="en-US" sz="320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err="1">
                <a:effectLst/>
                <a:latin typeface="Times New Roman" panose="02020603050405020304" pitchFamily="18" charset="0"/>
                <a:ea typeface="Calibri" panose="020F0502020204030204" pitchFamily="34" charset="0"/>
                <a:cs typeface="Times New Roman" panose="02020603050405020304" pitchFamily="18" charset="0"/>
              </a:rPr>
              <a:t>bồi</a:t>
            </a:r>
            <a:r>
              <a:rPr lang="en-US" sz="320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err="1">
                <a:effectLst/>
                <a:latin typeface="Times New Roman" panose="02020603050405020304" pitchFamily="18" charset="0"/>
                <a:ea typeface="Calibri" panose="020F0502020204030204" pitchFamily="34" charset="0"/>
                <a:cs typeface="Times New Roman" panose="02020603050405020304" pitchFamily="18" charset="0"/>
              </a:rPr>
              <a:t>thường</a:t>
            </a:r>
            <a:r>
              <a:rPr lang="en-US" sz="3200">
                <a:effectLst/>
                <a:latin typeface="Times New Roman" panose="02020603050405020304" pitchFamily="18" charset="0"/>
                <a:ea typeface="Calibri" panose="020F0502020204030204" pitchFamily="34" charset="0"/>
                <a:cs typeface="Times New Roman" panose="02020603050405020304" pitchFamily="18" charset="0"/>
              </a:rPr>
              <a:t> tai </a:t>
            </a:r>
            <a:r>
              <a:rPr lang="en-US" sz="3200" err="1">
                <a:effectLst/>
                <a:latin typeface="Times New Roman" panose="02020603050405020304" pitchFamily="18" charset="0"/>
                <a:ea typeface="Calibri" panose="020F0502020204030204" pitchFamily="34" charset="0"/>
                <a:cs typeface="Times New Roman" panose="02020603050405020304" pitchFamily="18" charset="0"/>
              </a:rPr>
              <a:t>nạn</a:t>
            </a:r>
            <a:r>
              <a:rPr lang="en-US" sz="320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err="1">
                <a:effectLst/>
                <a:latin typeface="Times New Roman" panose="02020603050405020304" pitchFamily="18" charset="0"/>
                <a:ea typeface="Calibri" panose="020F0502020204030204" pitchFamily="34" charset="0"/>
                <a:cs typeface="Times New Roman" panose="02020603050405020304" pitchFamily="18" charset="0"/>
              </a:rPr>
              <a:t>thiên</a:t>
            </a:r>
            <a:r>
              <a:rPr lang="en-US" sz="3200">
                <a:effectLst/>
                <a:latin typeface="Times New Roman" panose="02020603050405020304" pitchFamily="18" charset="0"/>
                <a:ea typeface="Calibri" panose="020F0502020204030204" pitchFamily="34" charset="0"/>
                <a:cs typeface="Times New Roman" panose="02020603050405020304" pitchFamily="18" charset="0"/>
              </a:rPr>
              <a:t> tai, … </a:t>
            </a:r>
          </a:p>
          <a:p>
            <a:pPr marL="0" indent="0">
              <a:lnSpc>
                <a:spcPct val="107000"/>
              </a:lnSpc>
              <a:spcAft>
                <a:spcPts val="800"/>
              </a:spcAft>
              <a:buNone/>
            </a:pPr>
            <a:r>
              <a:rPr lang="en-US">
                <a:effectLst/>
                <a:latin typeface="Times New Roman" panose="02020603050405020304" pitchFamily="18" charset="0"/>
                <a:ea typeface="Calibri" panose="020F0502020204030204" pitchFamily="34" charset="0"/>
                <a:cs typeface="Times New Roman" panose="02020603050405020304" pitchFamily="18" charset="0"/>
              </a:rPr>
              <a:t> </a:t>
            </a:r>
          </a:p>
          <a:p>
            <a:pPr marL="0" indent="0">
              <a:lnSpc>
                <a:spcPct val="107000"/>
              </a:lnSpc>
              <a:spcAft>
                <a:spcPts val="800"/>
              </a:spcAft>
              <a:buNone/>
            </a:pPr>
            <a:endParaRPr lang="en-US"/>
          </a:p>
        </p:txBody>
      </p:sp>
      <p:sp>
        <p:nvSpPr>
          <p:cNvPr id="3" name="Title 2"/>
          <p:cNvSpPr>
            <a:spLocks noGrp="1"/>
          </p:cNvSpPr>
          <p:nvPr>
            <p:ph type="title" idx="4294967295"/>
          </p:nvPr>
        </p:nvSpPr>
        <p:spPr/>
        <p:txBody>
          <a:bodyPr/>
          <a:lstStyle/>
          <a:p>
            <a:r>
              <a:rPr lang="en-US"/>
              <a:t>2. </a:t>
            </a:r>
            <a:r>
              <a:rPr lang="en-US" err="1"/>
              <a:t>Phân</a:t>
            </a:r>
            <a:r>
              <a:rPr lang="en-US"/>
              <a:t> </a:t>
            </a:r>
            <a:r>
              <a:rPr lang="en-US" err="1"/>
              <a:t>tích</a:t>
            </a:r>
            <a:r>
              <a:rPr lang="en-US"/>
              <a:t> chi </a:t>
            </a:r>
            <a:r>
              <a:rPr lang="en-US" err="1"/>
              <a:t>phí</a:t>
            </a:r>
            <a:endParaRPr lang="en-US"/>
          </a:p>
        </p:txBody>
      </p:sp>
      <p:sp>
        <p:nvSpPr>
          <p:cNvPr id="4" name="Slide Number Placeholder 3"/>
          <p:cNvSpPr>
            <a:spLocks noGrp="1"/>
          </p:cNvSpPr>
          <p:nvPr>
            <p:ph type="sldNum" sz="quarter" idx="12"/>
          </p:nvPr>
        </p:nvSpPr>
        <p:spPr/>
        <p:txBody>
          <a:bodyPr/>
          <a:lstStyle/>
          <a:p>
            <a:fld id="{6E9BC5F3-20C3-46D3-932D-BAE27B3FCC69}" type="slidenum">
              <a:rPr lang="en-US" smtClean="0"/>
              <a:pPr/>
              <a:t>9</a:t>
            </a:fld>
            <a:endParaRPr lang="en-US"/>
          </a:p>
        </p:txBody>
      </p:sp>
    </p:spTree>
    <p:extLst>
      <p:ext uri="{BB962C8B-B14F-4D97-AF65-F5344CB8AC3E}">
        <p14:creationId xmlns:p14="http://schemas.microsoft.com/office/powerpoint/2010/main" val="6717468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1560</TotalTime>
  <Words>3700</Words>
  <Application>Microsoft Office PowerPoint</Application>
  <PresentationFormat>Widescreen</PresentationFormat>
  <Paragraphs>242</Paragraphs>
  <Slides>40</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Calibri</vt:lpstr>
      <vt:lpstr>Courier New</vt:lpstr>
      <vt:lpstr>Tahoma</vt:lpstr>
      <vt:lpstr>Times New Roman</vt:lpstr>
      <vt:lpstr>Wingdings</vt:lpstr>
      <vt:lpstr>Office Theme</vt:lpstr>
      <vt:lpstr>Quản Lý Dự Án</vt:lpstr>
      <vt:lpstr>Nội dung</vt:lpstr>
      <vt:lpstr>1. Tổng quan về quản lý dự án</vt:lpstr>
      <vt:lpstr>1. Tổng quan về quản lý dự án</vt:lpstr>
      <vt:lpstr>1. Tổng quan về quản lý dự án</vt:lpstr>
      <vt:lpstr>1. Tổng quan về quản lý dự án</vt:lpstr>
      <vt:lpstr>1. Tổng quan về quản lý dự án</vt:lpstr>
      <vt:lpstr>2. Phân tích chi phí</vt:lpstr>
      <vt:lpstr>2. Phân tích chi phí</vt:lpstr>
      <vt:lpstr>2. Phân tích chi phí</vt:lpstr>
      <vt:lpstr>2. Phân tích chi phí</vt:lpstr>
      <vt:lpstr>3. Vai trò, trách nhiệm và giải trình</vt:lpstr>
      <vt:lpstr>3. Vai trò, trách nhiệm và giải trình</vt:lpstr>
      <vt:lpstr>4. Tài chính, dự toán ngân sách</vt:lpstr>
      <vt:lpstr>4. Tài chính, dự toán ngân sách</vt:lpstr>
      <vt:lpstr>4. Tài chính, dự toán ngân sách</vt:lpstr>
      <vt:lpstr>5. Lập kế hoạch</vt:lpstr>
      <vt:lpstr>5. Lập kế hoạch</vt:lpstr>
      <vt:lpstr>5. Lập kế hoạch</vt:lpstr>
      <vt:lpstr>5. Lập kế hoạch</vt:lpstr>
      <vt:lpstr>5. Lập kế hoạch</vt:lpstr>
      <vt:lpstr>5. Lập kế hoạch</vt:lpstr>
      <vt:lpstr>5. Lập kế hoạch</vt:lpstr>
      <vt:lpstr>5. Lập kế hoạch</vt:lpstr>
      <vt:lpstr>5. Lập kế hoạch</vt:lpstr>
      <vt:lpstr>5. Lập kế hoạch</vt:lpstr>
      <vt:lpstr>5. Lập kế hoạch</vt:lpstr>
      <vt:lpstr>5. Lập kế hoạch</vt:lpstr>
      <vt:lpstr>5. Lập kế hoạch</vt:lpstr>
      <vt:lpstr>6. Quản lý rủi ro</vt:lpstr>
      <vt:lpstr>6. Quản lý rủi ro</vt:lpstr>
      <vt:lpstr>7. Triển khai kế hoạch</vt:lpstr>
      <vt:lpstr>7. Triển khai kế hoạch</vt:lpstr>
      <vt:lpstr>8. Theo dõi tiến độ</vt:lpstr>
      <vt:lpstr>8. Theo dõi tiến độ</vt:lpstr>
      <vt:lpstr>9. Bài học kinh nghiệm</vt:lpstr>
      <vt:lpstr>9. Bài học kinh nghiệm</vt:lpstr>
      <vt:lpstr>9. Bài học kinh nghiệm</vt:lpstr>
      <vt:lpstr>Bài tập</vt:lpstr>
      <vt:lpstr>Q/A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Huy</dc:creator>
  <cp:lastModifiedBy>NAM HOANG</cp:lastModifiedBy>
  <cp:revision>97</cp:revision>
  <dcterms:created xsi:type="dcterms:W3CDTF">2016-05-19T07:14:34Z</dcterms:created>
  <dcterms:modified xsi:type="dcterms:W3CDTF">2024-07-19T02:05:49Z</dcterms:modified>
</cp:coreProperties>
</file>