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541" r:id="rId2"/>
    <p:sldId id="638" r:id="rId3"/>
    <p:sldId id="562" r:id="rId4"/>
    <p:sldId id="637" r:id="rId5"/>
    <p:sldId id="648" r:id="rId6"/>
    <p:sldId id="639" r:id="rId7"/>
    <p:sldId id="651" r:id="rId8"/>
    <p:sldId id="650" r:id="rId9"/>
    <p:sldId id="652" r:id="rId10"/>
    <p:sldId id="640" r:id="rId11"/>
    <p:sldId id="653" r:id="rId12"/>
    <p:sldId id="641" r:id="rId13"/>
    <p:sldId id="654" r:id="rId14"/>
    <p:sldId id="655" r:id="rId15"/>
    <p:sldId id="656" r:id="rId16"/>
    <p:sldId id="657" r:id="rId17"/>
    <p:sldId id="642" r:id="rId18"/>
    <p:sldId id="660" r:id="rId19"/>
    <p:sldId id="658" r:id="rId20"/>
    <p:sldId id="659" r:id="rId21"/>
    <p:sldId id="673" r:id="rId22"/>
    <p:sldId id="643" r:id="rId23"/>
    <p:sldId id="661" r:id="rId24"/>
    <p:sldId id="662" r:id="rId25"/>
    <p:sldId id="646" r:id="rId26"/>
    <p:sldId id="664" r:id="rId27"/>
    <p:sldId id="665" r:id="rId28"/>
    <p:sldId id="667" r:id="rId29"/>
    <p:sldId id="668" r:id="rId30"/>
    <p:sldId id="669" r:id="rId31"/>
    <p:sldId id="670" r:id="rId32"/>
    <p:sldId id="671" r:id="rId33"/>
    <p:sldId id="672" r:id="rId34"/>
    <p:sldId id="486" r:id="rId35"/>
    <p:sldId id="62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021" autoAdjust="0"/>
  </p:normalViewPr>
  <p:slideViewPr>
    <p:cSldViewPr>
      <p:cViewPr>
        <p:scale>
          <a:sx n="78" d="100"/>
          <a:sy n="78" d="100"/>
        </p:scale>
        <p:origin x="-1134" y="7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extBox 3"/>
          <p:cNvSpPr txBox="1"/>
          <p:nvPr userDrawn="1"/>
        </p:nvSpPr>
        <p:spPr>
          <a:xfrm>
            <a:off x="4072149" y="4397514"/>
            <a:ext cx="4290983" cy="615553"/>
          </a:xfrm>
          <a:prstGeom prst="rect">
            <a:avLst/>
          </a:prstGeom>
          <a:noFill/>
        </p:spPr>
        <p:txBody>
          <a:bodyPr wrap="none" rtlCol="0">
            <a:spAutoFit/>
          </a:bodyPr>
          <a:lstStyle/>
          <a:p>
            <a:r>
              <a:rPr lang="en-US" sz="3400" b="1" cap="small" baseline="0" dirty="0" smtClean="0">
                <a:solidFill>
                  <a:srgbClr val="FF5A33"/>
                </a:solidFill>
                <a:effectLst>
                  <a:outerShdw blurRad="38100" dist="38100" dir="2700000" algn="tl">
                    <a:srgbClr val="000000">
                      <a:alpha val="43137"/>
                    </a:srgbClr>
                  </a:outerShdw>
                </a:effectLst>
              </a:rPr>
              <a:t>Front-End Frameworks</a:t>
            </a:r>
            <a:endParaRPr lang="en-US" sz="3400" b="1" cap="small" baseline="0" dirty="0">
              <a:solidFill>
                <a:srgbClr val="FF5A33"/>
              </a:solidFill>
              <a:effectLst>
                <a:outerShdw blurRad="38100" dist="38100" dir="2700000" algn="tl">
                  <a:srgbClr val="000000">
                    <a:alpha val="43137"/>
                  </a:srgbClr>
                </a:outerShdw>
              </a:effectLst>
            </a:endParaRPr>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2" name="AutoShape 2" descr="Image result for bootstrap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bootstrap logo"/>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11"/>
          <p:cNvSpPr/>
          <p:nvPr userDrawn="1"/>
        </p:nvSpPr>
        <p:spPr>
          <a:xfrm>
            <a:off x="612775" y="2286000"/>
            <a:ext cx="2740025" cy="257466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2650939"/>
            <a:ext cx="2346198" cy="108286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6117" y="3668778"/>
            <a:ext cx="2011299" cy="535006"/>
          </a:xfrm>
          <a:prstGeom prst="rect">
            <a:avLst/>
          </a:prstGeom>
        </p:spPr>
      </p:pic>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3/21/2017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Bài</a:t>
            </a:r>
            <a:r>
              <a:rPr lang="en-US" dirty="0" smtClean="0"/>
              <a:t> 1: </a:t>
            </a:r>
            <a:r>
              <a:rPr lang="en-US" dirty="0" err="1" smtClean="0"/>
              <a:t>Giới</a:t>
            </a:r>
            <a:r>
              <a:rPr lang="en-US" dirty="0" smtClean="0"/>
              <a:t> </a:t>
            </a:r>
            <a:r>
              <a:rPr lang="en-US" dirty="0" err="1" smtClean="0"/>
              <a:t>thiệu</a:t>
            </a:r>
            <a:r>
              <a:rPr lang="en-US" dirty="0" smtClean="0"/>
              <a:t> Bootstrap</a:t>
            </a:r>
            <a:endParaRPr lang="en-US" dirty="0"/>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Áp</a:t>
            </a:r>
            <a:r>
              <a:rPr lang="en-US" dirty="0" smtClean="0"/>
              <a:t> </a:t>
            </a:r>
            <a:r>
              <a:rPr lang="en-US" dirty="0" err="1" smtClean="0"/>
              <a:t>dụng</a:t>
            </a:r>
            <a:r>
              <a:rPr lang="en-US" dirty="0" smtClean="0"/>
              <a:t> Bootstrap CSS</a:t>
            </a:r>
            <a:endParaRPr lang="en-US" dirty="0"/>
          </a:p>
        </p:txBody>
      </p:sp>
      <p:sp>
        <p:nvSpPr>
          <p:cNvPr id="3" name="Content Placeholder 2"/>
          <p:cNvSpPr>
            <a:spLocks noGrp="1"/>
          </p:cNvSpPr>
          <p:nvPr>
            <p:ph idx="1"/>
          </p:nvPr>
        </p:nvSpPr>
        <p:spPr/>
        <p:txBody>
          <a:bodyPr/>
          <a:lstStyle/>
          <a:p>
            <a:r>
              <a:rPr lang="en-US" dirty="0" err="1" smtClean="0"/>
              <a:t>Hãy</a:t>
            </a:r>
            <a:r>
              <a:rPr lang="en-US" dirty="0" smtClean="0"/>
              <a:t> </a:t>
            </a:r>
            <a:r>
              <a:rPr lang="en-US" dirty="0" err="1" smtClean="0"/>
              <a:t>sửa</a:t>
            </a:r>
            <a:r>
              <a:rPr lang="en-US" dirty="0" smtClean="0"/>
              <a:t> </a:t>
            </a:r>
            <a:r>
              <a:rPr lang="en-US" dirty="0" err="1" smtClean="0"/>
              <a:t>nội</a:t>
            </a:r>
            <a:r>
              <a:rPr lang="en-US" dirty="0" smtClean="0"/>
              <a:t> dung </a:t>
            </a:r>
            <a:r>
              <a:rPr lang="en-US" dirty="0" err="1" smtClean="0"/>
              <a:t>trang</a:t>
            </a:r>
            <a:r>
              <a:rPr lang="en-US" dirty="0" smtClean="0"/>
              <a:t> web index.html </a:t>
            </a:r>
            <a:r>
              <a:rPr lang="en-US" dirty="0" err="1" smtClean="0"/>
              <a:t>như</a:t>
            </a:r>
            <a:r>
              <a:rPr lang="en-US" dirty="0" smtClean="0"/>
              <a:t> </a:t>
            </a:r>
            <a:r>
              <a:rPr lang="en-US" dirty="0" err="1" smtClean="0"/>
              <a:t>sau</a:t>
            </a:r>
            <a:r>
              <a:rPr lang="en-US" dirty="0" smtClean="0"/>
              <a:t>, </a:t>
            </a:r>
            <a:r>
              <a:rPr lang="en-US" dirty="0" err="1" smtClean="0"/>
              <a:t>chạy</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kết</a:t>
            </a:r>
            <a:r>
              <a:rPr lang="en-US" dirty="0" smtClean="0"/>
              <a:t> </a:t>
            </a:r>
            <a:r>
              <a:rPr lang="en-US" dirty="0" err="1" smtClean="0"/>
              <a:t>quả</a:t>
            </a:r>
            <a:endParaRPr lang="en-US" dirty="0" smtClean="0"/>
          </a:p>
          <a:p>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63817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352" y="3733800"/>
            <a:ext cx="39243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lowchart: Document 3"/>
          <p:cNvSpPr/>
          <p:nvPr/>
        </p:nvSpPr>
        <p:spPr>
          <a:xfrm>
            <a:off x="990600" y="4495800"/>
            <a:ext cx="3505200" cy="1914525"/>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FF0000"/>
                </a:solidFill>
              </a:rPr>
              <a:t>c</a:t>
            </a:r>
            <a:r>
              <a:rPr lang="en-US" sz="2400" b="1" dirty="0" smtClean="0">
                <a:solidFill>
                  <a:srgbClr val="FF0000"/>
                </a:solidFill>
              </a:rPr>
              <a:t>ontainer</a:t>
            </a:r>
            <a:r>
              <a:rPr lang="en-US" sz="2400" dirty="0" smtClean="0"/>
              <a:t>, </a:t>
            </a:r>
            <a:r>
              <a:rPr lang="en-US" sz="2400" b="1" dirty="0" smtClean="0">
                <a:solidFill>
                  <a:srgbClr val="FF0000"/>
                </a:solidFill>
              </a:rPr>
              <a:t>alert-info</a:t>
            </a:r>
            <a:r>
              <a:rPr lang="en-US" sz="2400" dirty="0" smtClean="0"/>
              <a:t>, </a:t>
            </a:r>
            <a:r>
              <a:rPr lang="en-US" sz="2400" b="1" dirty="0" err="1" smtClean="0">
                <a:solidFill>
                  <a:srgbClr val="FF0000"/>
                </a:solidFill>
              </a:rPr>
              <a:t>btn</a:t>
            </a:r>
            <a:r>
              <a:rPr lang="en-US" sz="2400" dirty="0" smtClean="0">
                <a:solidFill>
                  <a:srgbClr val="FF0000"/>
                </a:solidFill>
              </a:rPr>
              <a:t> </a:t>
            </a:r>
            <a:r>
              <a:rPr lang="en-US" sz="2400" dirty="0" err="1" smtClean="0"/>
              <a:t>và</a:t>
            </a:r>
            <a:r>
              <a:rPr lang="en-US" sz="2400" dirty="0" smtClean="0"/>
              <a:t> </a:t>
            </a:r>
            <a:r>
              <a:rPr lang="en-US" sz="2400" b="1" dirty="0" err="1" smtClean="0">
                <a:solidFill>
                  <a:srgbClr val="FF0000"/>
                </a:solidFill>
              </a:rPr>
              <a:t>btn</a:t>
            </a:r>
            <a:r>
              <a:rPr lang="en-US" sz="2400" b="1" dirty="0" smtClean="0">
                <a:solidFill>
                  <a:srgbClr val="FF0000"/>
                </a:solidFill>
              </a:rPr>
              <a:t>-default</a:t>
            </a:r>
            <a:r>
              <a:rPr lang="en-US" sz="2400" dirty="0" smtClean="0"/>
              <a:t> </a:t>
            </a:r>
            <a:r>
              <a:rPr lang="en-US" sz="2400" dirty="0" err="1" smtClean="0"/>
              <a:t>là</a:t>
            </a:r>
            <a:r>
              <a:rPr lang="en-US" sz="2400" dirty="0" smtClean="0"/>
              <a:t> </a:t>
            </a:r>
            <a:r>
              <a:rPr lang="en-US" sz="2400" dirty="0" err="1" smtClean="0"/>
              <a:t>gì</a:t>
            </a:r>
            <a:r>
              <a:rPr lang="en-US" sz="2400" dirty="0" smtClean="0"/>
              <a:t>?</a:t>
            </a:r>
            <a:endParaRPr lang="en-US" sz="2400" dirty="0"/>
          </a:p>
        </p:txBody>
      </p:sp>
    </p:spTree>
    <p:extLst>
      <p:ext uri="{BB962C8B-B14F-4D97-AF65-F5344CB8AC3E}">
        <p14:creationId xmlns:p14="http://schemas.microsoft.com/office/powerpoint/2010/main" val="214303011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4953000"/>
            <a:ext cx="3084114" cy="646331"/>
          </a:xfrm>
          <a:prstGeom prst="rect">
            <a:avLst/>
          </a:prstGeom>
          <a:noFill/>
        </p:spPr>
        <p:txBody>
          <a:bodyPr wrap="none" rtlCol="0">
            <a:spAutoFit/>
          </a:bodyPr>
          <a:lstStyle/>
          <a:p>
            <a:r>
              <a:rPr lang="en-US" dirty="0" smtClean="0">
                <a:solidFill>
                  <a:schemeClr val="bg1"/>
                </a:solidFill>
              </a:rPr>
              <a:t>Download Bootstrap, </a:t>
            </a:r>
            <a:r>
              <a:rPr lang="en-US" dirty="0" err="1" smtClean="0">
                <a:solidFill>
                  <a:schemeClr val="bg1"/>
                </a:solidFill>
              </a:rPr>
              <a:t>nhúng</a:t>
            </a:r>
            <a:r>
              <a:rPr lang="en-US" dirty="0" smtClean="0">
                <a:solidFill>
                  <a:schemeClr val="bg1"/>
                </a:solidFill>
              </a:rPr>
              <a:t> </a:t>
            </a:r>
            <a:r>
              <a:rPr lang="en-US" dirty="0" err="1" smtClean="0">
                <a:solidFill>
                  <a:schemeClr val="bg1"/>
                </a:solidFill>
              </a:rPr>
              <a:t>và</a:t>
            </a:r>
            <a:endParaRPr lang="en-US" dirty="0" smtClean="0">
              <a:solidFill>
                <a:schemeClr val="bg1"/>
              </a:solidFill>
            </a:endParaRPr>
          </a:p>
          <a:p>
            <a:r>
              <a:rPr lang="en-US" dirty="0" err="1" smtClean="0">
                <a:solidFill>
                  <a:schemeClr val="bg1"/>
                </a:solidFill>
              </a:rPr>
              <a:t>tái</a:t>
            </a:r>
            <a:r>
              <a:rPr lang="en-US" dirty="0" smtClean="0">
                <a:solidFill>
                  <a:schemeClr val="bg1"/>
                </a:solidFill>
              </a:rPr>
              <a:t> </a:t>
            </a:r>
            <a:r>
              <a:rPr lang="en-US" dirty="0" err="1" smtClean="0">
                <a:solidFill>
                  <a:schemeClr val="bg1"/>
                </a:solidFill>
              </a:rPr>
              <a:t>hiện</a:t>
            </a:r>
            <a:r>
              <a:rPr lang="en-US" dirty="0" smtClean="0">
                <a:solidFill>
                  <a:schemeClr val="bg1"/>
                </a:solidFill>
              </a:rPr>
              <a:t> </a:t>
            </a:r>
            <a:r>
              <a:rPr lang="en-US" dirty="0" err="1" smtClean="0">
                <a:solidFill>
                  <a:schemeClr val="bg1"/>
                </a:solidFill>
              </a:rPr>
              <a:t>ví</a:t>
            </a:r>
            <a:r>
              <a:rPr lang="en-US" dirty="0" smtClean="0">
                <a:solidFill>
                  <a:schemeClr val="bg1"/>
                </a:solidFill>
              </a:rPr>
              <a:t> </a:t>
            </a:r>
            <a:r>
              <a:rPr lang="en-US" dirty="0" err="1" smtClean="0">
                <a:solidFill>
                  <a:schemeClr val="bg1"/>
                </a:solidFill>
              </a:rPr>
              <a:t>dụ</a:t>
            </a:r>
            <a:r>
              <a:rPr lang="en-US" dirty="0" smtClean="0">
                <a:solidFill>
                  <a:schemeClr val="bg1"/>
                </a:solidFill>
              </a:rPr>
              <a:t> slide </a:t>
            </a:r>
            <a:r>
              <a:rPr lang="en-US" dirty="0" err="1" smtClean="0">
                <a:solidFill>
                  <a:schemeClr val="bg1"/>
                </a:solidFill>
              </a:rPr>
              <a:t>trước</a:t>
            </a:r>
            <a:endParaRPr lang="en-US" dirty="0">
              <a:solidFill>
                <a:schemeClr val="bg1"/>
              </a:solidFill>
            </a:endParaRPr>
          </a:p>
        </p:txBody>
      </p:sp>
    </p:spTree>
    <p:extLst>
      <p:ext uri="{BB962C8B-B14F-4D97-AF65-F5344CB8AC3E}">
        <p14:creationId xmlns:p14="http://schemas.microsoft.com/office/powerpoint/2010/main" val="318371462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Class Selector</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thấy</a:t>
            </a:r>
            <a:r>
              <a:rPr lang="en-US" dirty="0" smtClean="0"/>
              <a:t> Bootstrap </a:t>
            </a:r>
            <a:r>
              <a:rPr lang="en-US" dirty="0" err="1" smtClean="0"/>
              <a:t>cung</a:t>
            </a:r>
            <a:r>
              <a:rPr lang="en-US" dirty="0" smtClean="0"/>
              <a:t> </a:t>
            </a:r>
            <a:r>
              <a:rPr lang="en-US" dirty="0" err="1" smtClean="0"/>
              <a:t>cấp</a:t>
            </a:r>
            <a:r>
              <a:rPr lang="en-US" dirty="0" smtClean="0"/>
              <a:t> </a:t>
            </a:r>
            <a:r>
              <a:rPr lang="en-US" dirty="0" err="1" smtClean="0"/>
              <a:t>danh</a:t>
            </a:r>
            <a:r>
              <a:rPr lang="en-US" dirty="0" smtClean="0"/>
              <a:t> </a:t>
            </a:r>
            <a:r>
              <a:rPr lang="en-US" dirty="0" err="1" smtClean="0"/>
              <a:t>sách</a:t>
            </a:r>
            <a:r>
              <a:rPr lang="en-US" dirty="0" smtClean="0"/>
              <a:t> CSS class selector. </a:t>
            </a:r>
            <a:r>
              <a:rPr lang="en-US" dirty="0" err="1" smtClean="0"/>
              <a:t>Chúng</a:t>
            </a:r>
            <a:r>
              <a:rPr lang="en-US" dirty="0" smtClean="0"/>
              <a:t> ta </a:t>
            </a:r>
            <a:r>
              <a:rPr lang="en-US" dirty="0" err="1" smtClean="0"/>
              <a:t>chỉ</a:t>
            </a:r>
            <a:r>
              <a:rPr lang="en-US" dirty="0" smtClean="0"/>
              <a:t> </a:t>
            </a:r>
            <a:r>
              <a:rPr lang="en-US" dirty="0" err="1" smtClean="0"/>
              <a:t>việc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và</a:t>
            </a:r>
            <a:r>
              <a:rPr lang="en-US" dirty="0" smtClean="0"/>
              <a:t> </a:t>
            </a:r>
            <a:r>
              <a:rPr lang="en-US" dirty="0" err="1" smtClean="0"/>
              <a:t>áp</a:t>
            </a:r>
            <a:r>
              <a:rPr lang="en-US" dirty="0" smtClean="0"/>
              <a:t> </a:t>
            </a:r>
            <a:r>
              <a:rPr lang="en-US" dirty="0" err="1" smtClean="0"/>
              <a:t>dụng</a:t>
            </a:r>
            <a:r>
              <a:rPr lang="en-US" dirty="0" smtClean="0"/>
              <a:t> </a:t>
            </a:r>
            <a:r>
              <a:rPr lang="en-US" dirty="0" err="1" smtClean="0"/>
              <a:t>nó</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thẻ</a:t>
            </a:r>
            <a:r>
              <a:rPr lang="en-US" dirty="0" smtClean="0"/>
              <a:t> </a:t>
            </a:r>
            <a:r>
              <a:rPr lang="en-US" dirty="0" err="1" smtClean="0"/>
              <a:t>phù</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mong</a:t>
            </a:r>
            <a:r>
              <a:rPr lang="en-US" dirty="0" smtClean="0"/>
              <a:t> </a:t>
            </a:r>
            <a:r>
              <a:rPr lang="en-US" dirty="0" err="1" smtClean="0"/>
              <a:t>muốn</a:t>
            </a:r>
            <a:r>
              <a:rPr lang="en-US" dirty="0" smtClean="0"/>
              <a:t>.</a:t>
            </a:r>
          </a:p>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class selector </a:t>
            </a:r>
            <a:r>
              <a:rPr lang="en-US" dirty="0" err="1" smtClean="0"/>
              <a:t>sau</a:t>
            </a:r>
            <a:endParaRPr lang="en-US" dirty="0" smtClean="0"/>
          </a:p>
          <a:p>
            <a:pPr lvl="1"/>
            <a:r>
              <a:rPr lang="en-US" dirty="0" smtClean="0"/>
              <a:t>.</a:t>
            </a:r>
            <a:r>
              <a:rPr lang="en-US" dirty="0" smtClean="0">
                <a:solidFill>
                  <a:srgbClr val="FF0000"/>
                </a:solidFill>
              </a:rPr>
              <a:t>container</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khung</a:t>
            </a:r>
            <a:r>
              <a:rPr lang="en-US" dirty="0" smtClean="0"/>
              <a:t> </a:t>
            </a:r>
            <a:r>
              <a:rPr lang="en-US" dirty="0" err="1" smtClean="0"/>
              <a:t>chứa</a:t>
            </a:r>
            <a:endParaRPr lang="en-US" dirty="0" smtClean="0"/>
          </a:p>
          <a:p>
            <a:pPr lvl="1"/>
            <a:r>
              <a:rPr lang="en-US" dirty="0" smtClean="0"/>
              <a:t>.</a:t>
            </a:r>
            <a:r>
              <a:rPr lang="en-US" dirty="0" smtClean="0">
                <a:solidFill>
                  <a:srgbClr val="FF0000"/>
                </a:solidFill>
              </a:rPr>
              <a:t>alert-info</a:t>
            </a:r>
            <a:r>
              <a:rPr lang="en-US" dirty="0" smtClean="0"/>
              <a:t>: </a:t>
            </a:r>
            <a:r>
              <a:rPr lang="en-US" dirty="0" err="1" smtClean="0"/>
              <a:t>làm</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thông</a:t>
            </a:r>
            <a:r>
              <a:rPr lang="en-US" dirty="0" smtClean="0"/>
              <a:t> </a:t>
            </a:r>
            <a:r>
              <a:rPr lang="en-US" dirty="0" err="1" smtClean="0"/>
              <a:t>báo</a:t>
            </a:r>
            <a:endParaRPr lang="en-US" dirty="0" smtClean="0"/>
          </a:p>
          <a:p>
            <a:pPr lvl="1"/>
            <a:r>
              <a:rPr lang="en-US" dirty="0" smtClean="0"/>
              <a:t>.</a:t>
            </a:r>
            <a:r>
              <a:rPr lang="en-US" dirty="0" err="1" smtClean="0">
                <a:solidFill>
                  <a:srgbClr val="FF0000"/>
                </a:solidFill>
              </a:rPr>
              <a:t>btn</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nút</a:t>
            </a:r>
            <a:endParaRPr lang="en-US" dirty="0" smtClean="0"/>
          </a:p>
          <a:p>
            <a:pPr lvl="1"/>
            <a:r>
              <a:rPr lang="en-US" dirty="0" smtClean="0"/>
              <a:t>.</a:t>
            </a:r>
            <a:r>
              <a:rPr lang="en-US" dirty="0" err="1" smtClean="0">
                <a:solidFill>
                  <a:srgbClr val="FF0000"/>
                </a:solidFill>
              </a:rPr>
              <a:t>btn</a:t>
            </a:r>
            <a:r>
              <a:rPr lang="en-US" dirty="0" smtClean="0">
                <a:solidFill>
                  <a:srgbClr val="FF0000"/>
                </a:solidFill>
              </a:rPr>
              <a:t>-default</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nút</a:t>
            </a:r>
            <a:endParaRPr lang="en-US" dirty="0" smtClean="0"/>
          </a:p>
          <a:p>
            <a:r>
              <a:rPr lang="en-US" dirty="0" err="1" smtClean="0"/>
              <a:t>Hàng</a:t>
            </a:r>
            <a:r>
              <a:rPr lang="en-US" dirty="0" smtClean="0"/>
              <a:t> </a:t>
            </a:r>
            <a:r>
              <a:rPr lang="en-US" dirty="0" err="1" smtClean="0"/>
              <a:t>trăm</a:t>
            </a:r>
            <a:r>
              <a:rPr lang="en-US" dirty="0" smtClean="0"/>
              <a:t> class selector </a:t>
            </a:r>
            <a:r>
              <a:rPr lang="en-US" dirty="0" err="1" smtClean="0"/>
              <a:t>với</a:t>
            </a:r>
            <a:r>
              <a:rPr lang="en-US" dirty="0" smtClean="0"/>
              <a:t> </a:t>
            </a:r>
            <a:r>
              <a:rPr lang="en-US" dirty="0" err="1" smtClean="0"/>
              <a:t>công</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đang</a:t>
            </a:r>
            <a:r>
              <a:rPr lang="en-US" dirty="0" smtClean="0"/>
              <a:t> </a:t>
            </a:r>
            <a:r>
              <a:rPr lang="en-US" dirty="0" err="1" smtClean="0"/>
              <a:t>đợi</a:t>
            </a:r>
            <a:r>
              <a:rPr lang="en-US" dirty="0" smtClean="0"/>
              <a:t> </a:t>
            </a:r>
            <a:r>
              <a:rPr lang="en-US" dirty="0" err="1" smtClean="0"/>
              <a:t>chúng</a:t>
            </a:r>
            <a:r>
              <a:rPr lang="en-US" dirty="0" smtClean="0"/>
              <a:t> ta </a:t>
            </a:r>
            <a:r>
              <a:rPr lang="en-US" dirty="0" err="1" smtClean="0"/>
              <a:t>khai</a:t>
            </a:r>
            <a:r>
              <a:rPr lang="en-US" dirty="0" smtClean="0"/>
              <a:t> </a:t>
            </a:r>
            <a:r>
              <a:rPr lang="en-US" dirty="0" err="1" smtClean="0"/>
              <a:t>thác</a:t>
            </a:r>
            <a:endParaRPr lang="en-US" dirty="0"/>
          </a:p>
        </p:txBody>
      </p:sp>
    </p:spTree>
    <p:extLst>
      <p:ext uri="{BB962C8B-B14F-4D97-AF65-F5344CB8AC3E}">
        <p14:creationId xmlns:p14="http://schemas.microsoft.com/office/powerpoint/2010/main" val="20778317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Grid </a:t>
            </a:r>
            <a:r>
              <a:rPr lang="vi-VN" dirty="0" smtClean="0"/>
              <a:t>System</a:t>
            </a:r>
            <a:endParaRPr lang="en-US" dirty="0"/>
          </a:p>
        </p:txBody>
      </p:sp>
      <p:sp>
        <p:nvSpPr>
          <p:cNvPr id="3" name="Content Placeholder 2"/>
          <p:cNvSpPr>
            <a:spLocks noGrp="1"/>
          </p:cNvSpPr>
          <p:nvPr>
            <p:ph idx="1"/>
          </p:nvPr>
        </p:nvSpPr>
        <p:spPr/>
        <p:txBody>
          <a:bodyPr>
            <a:normAutofit/>
          </a:bodyPr>
          <a:lstStyle/>
          <a:p>
            <a:r>
              <a:rPr lang="vi-VN" dirty="0"/>
              <a:t>Bootstrap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class selector </a:t>
            </a:r>
            <a:r>
              <a:rPr lang="en-US" dirty="0" err="1" smtClean="0"/>
              <a:t>giúp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dưới</a:t>
            </a:r>
            <a:r>
              <a:rPr lang="en-US" dirty="0" smtClean="0"/>
              <a:t> </a:t>
            </a:r>
            <a:r>
              <a:rPr lang="en-US" dirty="0" err="1" smtClean="0"/>
              <a:t>dạng</a:t>
            </a:r>
            <a:r>
              <a:rPr lang="vi-VN" dirty="0" smtClean="0"/>
              <a:t> </a:t>
            </a:r>
            <a:r>
              <a:rPr lang="vi-VN" dirty="0"/>
              <a:t>hệ thống lưới </a:t>
            </a:r>
            <a:r>
              <a:rPr lang="vi-VN" dirty="0" smtClean="0"/>
              <a:t>tương </a:t>
            </a:r>
            <a:r>
              <a:rPr lang="vi-VN" dirty="0"/>
              <a:t>thích với hầu hết các thiết bị di </a:t>
            </a:r>
            <a:r>
              <a:rPr lang="vi-VN" dirty="0" smtClean="0"/>
              <a:t>động.</a:t>
            </a:r>
            <a:endParaRPr lang="en-US" dirty="0" smtClean="0"/>
          </a:p>
          <a:p>
            <a:r>
              <a:rPr lang="vi-VN" dirty="0" smtClean="0"/>
              <a:t>Hệ </a:t>
            </a:r>
            <a:r>
              <a:rPr lang="vi-VN" dirty="0"/>
              <a:t>thống này được chia thành 12 cột tương thích với mọi kích thước khung nhìn của các thiết </a:t>
            </a:r>
            <a:r>
              <a:rPr lang="vi-VN" dirty="0" smtClean="0"/>
              <a:t>bị</a:t>
            </a:r>
            <a:endParaRPr lang="en-US" dirty="0" smtClean="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51173"/>
            <a:ext cx="69627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209800" y="3339084"/>
            <a:ext cx="1371600" cy="612648"/>
          </a:xfrm>
          <a:prstGeom prst="wedgeRoundRectCallout">
            <a:avLst>
              <a:gd name="adj1" fmla="val -42166"/>
              <a:gd name="adj2" fmla="val 8240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Ô </a:t>
            </a:r>
            <a:r>
              <a:rPr lang="en-US" dirty="0" smtClean="0">
                <a:solidFill>
                  <a:srgbClr val="FF0000"/>
                </a:solidFill>
              </a:rPr>
              <a:t>.col-md-8 </a:t>
            </a:r>
            <a:r>
              <a:rPr lang="en-US" dirty="0" err="1" smtClean="0"/>
              <a:t>chứa</a:t>
            </a:r>
            <a:r>
              <a:rPr lang="en-US" dirty="0" smtClean="0"/>
              <a:t> 8 </a:t>
            </a:r>
            <a:r>
              <a:rPr lang="en-US" dirty="0" err="1" smtClean="0"/>
              <a:t>cột</a:t>
            </a:r>
            <a:endParaRPr lang="en-US" dirty="0"/>
          </a:p>
        </p:txBody>
      </p:sp>
      <p:sp>
        <p:nvSpPr>
          <p:cNvPr id="7" name="Rounded Rectangular Callout 6"/>
          <p:cNvSpPr/>
          <p:nvPr/>
        </p:nvSpPr>
        <p:spPr>
          <a:xfrm>
            <a:off x="6505575" y="3276600"/>
            <a:ext cx="1371600" cy="612648"/>
          </a:xfrm>
          <a:prstGeom prst="wedgeRoundRectCallout">
            <a:avLst>
              <a:gd name="adj1" fmla="val -42166"/>
              <a:gd name="adj2" fmla="val 8240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Ô </a:t>
            </a:r>
            <a:r>
              <a:rPr lang="en-US" dirty="0">
                <a:solidFill>
                  <a:srgbClr val="FF0000"/>
                </a:solidFill>
              </a:rPr>
              <a:t>.</a:t>
            </a:r>
            <a:r>
              <a:rPr lang="en-US" dirty="0" smtClean="0">
                <a:solidFill>
                  <a:srgbClr val="FF0000"/>
                </a:solidFill>
              </a:rPr>
              <a:t>col-md-4 </a:t>
            </a:r>
            <a:r>
              <a:rPr lang="en-US" dirty="0" err="1" smtClean="0"/>
              <a:t>chứa</a:t>
            </a:r>
            <a:r>
              <a:rPr lang="en-US" dirty="0" smtClean="0"/>
              <a:t> 4 </a:t>
            </a:r>
            <a:r>
              <a:rPr lang="en-US" dirty="0" err="1" smtClean="0"/>
              <a:t>cột</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95800"/>
            <a:ext cx="2686050" cy="2190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6267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1000"/>
                                        <p:tgtEl>
                                          <p:spTgt spid="6148"/>
                                        </p:tgtEl>
                                      </p:cBhvr>
                                    </p:animEffect>
                                    <p:anim calcmode="lin" valueType="num">
                                      <p:cBhvr>
                                        <p:cTn id="8" dur="1000" fill="hold"/>
                                        <p:tgtEl>
                                          <p:spTgt spid="6148"/>
                                        </p:tgtEl>
                                        <p:attrNameLst>
                                          <p:attrName>ppt_x</p:attrName>
                                        </p:attrNameLst>
                                      </p:cBhvr>
                                      <p:tavLst>
                                        <p:tav tm="0">
                                          <p:val>
                                            <p:strVal val="#ppt_x"/>
                                          </p:val>
                                        </p:tav>
                                        <p:tav tm="100000">
                                          <p:val>
                                            <p:strVal val="#ppt_x"/>
                                          </p:val>
                                        </p:tav>
                                      </p:tavLst>
                                    </p:anim>
                                    <p:anim calcmode="lin" valueType="num">
                                      <p:cBhvr>
                                        <p:cTn id="9"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Grid </a:t>
            </a:r>
            <a:r>
              <a:rPr lang="vi-VN" dirty="0" smtClean="0"/>
              <a:t>System</a:t>
            </a:r>
            <a:endParaRPr lang="en-US" dirty="0"/>
          </a:p>
        </p:txBody>
      </p:sp>
      <p:sp>
        <p:nvSpPr>
          <p:cNvPr id="3" name="Content Placeholder 2"/>
          <p:cNvSpPr>
            <a:spLocks noGrp="1"/>
          </p:cNvSpPr>
          <p:nvPr>
            <p:ph idx="1"/>
          </p:nvPr>
        </p:nvSpPr>
        <p:spPr/>
        <p:txBody>
          <a:bodyPr>
            <a:normAutofit/>
          </a:bodyPr>
          <a:lstStyle/>
          <a:p>
            <a:r>
              <a:rPr lang="en-US" dirty="0" smtClean="0"/>
              <a:t>.</a:t>
            </a:r>
            <a:r>
              <a:rPr lang="en-US" b="1" dirty="0" smtClean="0">
                <a:solidFill>
                  <a:srgbClr val="FF0000"/>
                </a:solidFill>
              </a:rPr>
              <a:t>row</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vi-VN" dirty="0" smtClean="0"/>
              <a:t>để nhóm </a:t>
            </a:r>
            <a:r>
              <a:rPr lang="vi-VN" dirty="0"/>
              <a:t>các </a:t>
            </a:r>
            <a:r>
              <a:rPr lang="en-US" dirty="0" smtClean="0"/>
              <a:t>ô </a:t>
            </a:r>
            <a:r>
              <a:rPr lang="vi-VN" dirty="0" smtClean="0"/>
              <a:t>theo </a:t>
            </a:r>
            <a:r>
              <a:rPr lang="vi-VN" dirty="0"/>
              <a:t>hàng ngang</a:t>
            </a:r>
            <a:r>
              <a:rPr lang="vi-VN" dirty="0" smtClean="0"/>
              <a:t>.</a:t>
            </a:r>
            <a:endParaRPr lang="en-US" dirty="0" smtClean="0"/>
          </a:p>
          <a:p>
            <a:r>
              <a:rPr lang="en-US" dirty="0" smtClean="0"/>
              <a:t>.</a:t>
            </a:r>
            <a:r>
              <a:rPr lang="en-US" b="1" dirty="0" smtClean="0">
                <a:solidFill>
                  <a:srgbClr val="FF0000"/>
                </a:solidFill>
              </a:rPr>
              <a:t>col-md-n</a:t>
            </a:r>
            <a:r>
              <a:rPr lang="en-US" dirty="0" smtClean="0">
                <a:solidFill>
                  <a:srgbClr val="FF0000"/>
                </a:solidFill>
              </a:rPr>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tạo</a:t>
            </a:r>
            <a:r>
              <a:rPr lang="en-US" dirty="0" smtClean="0"/>
              <a:t> ô </a:t>
            </a:r>
            <a:r>
              <a:rPr lang="en-US" dirty="0" err="1" smtClean="0"/>
              <a:t>chứa</a:t>
            </a:r>
            <a:r>
              <a:rPr lang="en-US" dirty="0" smtClean="0"/>
              <a:t> n </a:t>
            </a:r>
            <a:r>
              <a:rPr lang="en-US" dirty="0" err="1" smtClean="0"/>
              <a:t>cột</a:t>
            </a:r>
            <a:r>
              <a:rPr lang="en-US" dirty="0" smtClean="0"/>
              <a:t> (</a:t>
            </a:r>
            <a:r>
              <a:rPr lang="en-US" dirty="0" err="1" smtClean="0"/>
              <a:t>tối</a:t>
            </a:r>
            <a:r>
              <a:rPr lang="en-US" dirty="0" smtClean="0"/>
              <a:t> </a:t>
            </a:r>
            <a:r>
              <a:rPr lang="en-US" dirty="0" err="1" smtClean="0"/>
              <a:t>đa</a:t>
            </a:r>
            <a:r>
              <a:rPr lang="en-US" dirty="0" smtClean="0"/>
              <a:t> 12).</a:t>
            </a:r>
          </a:p>
          <a:p>
            <a:r>
              <a:rPr lang="en-US" dirty="0" err="1" smtClean="0"/>
              <a:t>Để</a:t>
            </a:r>
            <a:r>
              <a:rPr lang="en-US" dirty="0" smtClean="0"/>
              <a:t> </a:t>
            </a:r>
            <a:r>
              <a:rPr lang="en-US" dirty="0" err="1" smtClean="0"/>
              <a:t>tương</a:t>
            </a:r>
            <a:r>
              <a:rPr lang="en-US" dirty="0" smtClean="0"/>
              <a:t> </a:t>
            </a:r>
            <a:r>
              <a:rPr lang="en-US" dirty="0" err="1" smtClean="0"/>
              <a:t>thích</a:t>
            </a:r>
            <a:r>
              <a:rPr lang="en-US" dirty="0" smtClean="0"/>
              <a:t> </a:t>
            </a:r>
            <a:r>
              <a:rPr lang="en-US" dirty="0" err="1" smtClean="0"/>
              <a:t>cho</a:t>
            </a:r>
            <a:r>
              <a:rPr lang="en-US" dirty="0" smtClean="0"/>
              <a:t> </a:t>
            </a:r>
            <a:r>
              <a:rPr lang="en-US" dirty="0" err="1" smtClean="0"/>
              <a:t>từng</a:t>
            </a:r>
            <a:r>
              <a:rPr lang="en-US" dirty="0" smtClean="0"/>
              <a:t> </a:t>
            </a:r>
            <a:r>
              <a:rPr lang="en-US" dirty="0" err="1" smtClean="0"/>
              <a:t>loại</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khác</a:t>
            </a:r>
            <a:r>
              <a:rPr lang="en-US" dirty="0" smtClean="0"/>
              <a:t> </a:t>
            </a:r>
            <a:r>
              <a:rPr lang="en-US" dirty="0" err="1" smtClean="0"/>
              <a:t>nhau</a:t>
            </a:r>
            <a:r>
              <a:rPr lang="en-US" dirty="0" smtClean="0"/>
              <a:t>, Bootstrap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class selector chia </a:t>
            </a:r>
            <a:r>
              <a:rPr lang="en-US" dirty="0" err="1" smtClean="0"/>
              <a:t>cột</a:t>
            </a:r>
            <a:r>
              <a:rPr lang="en-US" dirty="0" smtClean="0"/>
              <a:t> </a:t>
            </a:r>
            <a:r>
              <a:rPr lang="en-US" dirty="0" err="1" smtClean="0"/>
              <a:t>khác</a:t>
            </a:r>
            <a:r>
              <a:rPr lang="en-US" dirty="0" smtClean="0"/>
              <a:t> </a:t>
            </a:r>
            <a:r>
              <a:rPr lang="en-US" dirty="0" err="1" smtClean="0"/>
              <a:t>nhau</a:t>
            </a:r>
            <a:endParaRPr lang="en-US" dirty="0" smtClean="0"/>
          </a:p>
          <a:p>
            <a:pPr lvl="1"/>
            <a:r>
              <a:rPr lang="en-US" dirty="0" smtClean="0"/>
              <a:t>.col-</a:t>
            </a:r>
            <a:r>
              <a:rPr lang="en-US" b="1" dirty="0" err="1" smtClean="0">
                <a:solidFill>
                  <a:srgbClr val="FF0000"/>
                </a:solidFill>
              </a:rPr>
              <a:t>xs</a:t>
            </a:r>
            <a:r>
              <a:rPr lang="en-US" dirty="0" smtClean="0"/>
              <a:t>-n: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mobile</a:t>
            </a:r>
          </a:p>
          <a:p>
            <a:pPr lvl="1"/>
            <a:r>
              <a:rPr lang="en-US" dirty="0" smtClean="0"/>
              <a:t>.col-</a:t>
            </a:r>
            <a:r>
              <a:rPr lang="en-US" b="1" dirty="0" err="1">
                <a:solidFill>
                  <a:srgbClr val="FF0000"/>
                </a:solidFill>
              </a:rPr>
              <a:t>sm</a:t>
            </a:r>
            <a:r>
              <a:rPr lang="en-US" dirty="0" smtClean="0"/>
              <a:t>-n: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máy</a:t>
            </a:r>
            <a:r>
              <a:rPr lang="en-US" dirty="0" smtClean="0"/>
              <a:t> </a:t>
            </a:r>
            <a:r>
              <a:rPr lang="en-US" dirty="0" err="1" smtClean="0"/>
              <a:t>tính</a:t>
            </a:r>
            <a:r>
              <a:rPr lang="en-US" dirty="0" smtClean="0"/>
              <a:t> </a:t>
            </a:r>
            <a:r>
              <a:rPr lang="en-US" dirty="0" err="1" smtClean="0"/>
              <a:t>bảng</a:t>
            </a:r>
            <a:endParaRPr lang="en-US" dirty="0" smtClean="0"/>
          </a:p>
          <a:p>
            <a:pPr lvl="1"/>
            <a:r>
              <a:rPr lang="en-US" dirty="0" smtClean="0"/>
              <a:t>.col-</a:t>
            </a:r>
            <a:r>
              <a:rPr lang="en-US" b="1" dirty="0">
                <a:solidFill>
                  <a:srgbClr val="FF0000"/>
                </a:solidFill>
              </a:rPr>
              <a:t>md</a:t>
            </a:r>
            <a:r>
              <a:rPr lang="en-US" dirty="0" smtClean="0"/>
              <a:t>-n: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màn</a:t>
            </a:r>
            <a:r>
              <a:rPr lang="en-US" dirty="0" smtClean="0"/>
              <a:t> </a:t>
            </a:r>
            <a:r>
              <a:rPr lang="en-US" dirty="0" err="1" smtClean="0"/>
              <a:t>hình</a:t>
            </a:r>
            <a:r>
              <a:rPr lang="en-US" dirty="0" smtClean="0"/>
              <a:t> desktop</a:t>
            </a:r>
          </a:p>
          <a:p>
            <a:pPr lvl="1"/>
            <a:r>
              <a:rPr lang="en-US" dirty="0" smtClean="0"/>
              <a:t>.col-</a:t>
            </a:r>
            <a:r>
              <a:rPr lang="en-US" b="1" dirty="0" err="1">
                <a:solidFill>
                  <a:srgbClr val="FF0000"/>
                </a:solidFill>
              </a:rPr>
              <a:t>lg</a:t>
            </a:r>
            <a:r>
              <a:rPr lang="en-US" dirty="0" smtClean="0"/>
              <a:t>-n: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màn</a:t>
            </a:r>
            <a:r>
              <a:rPr lang="en-US" dirty="0" smtClean="0"/>
              <a:t> </a:t>
            </a:r>
            <a:r>
              <a:rPr lang="en-US" dirty="0" err="1" smtClean="0"/>
              <a:t>hình</a:t>
            </a:r>
            <a:r>
              <a:rPr lang="en-US" dirty="0" smtClean="0"/>
              <a:t> </a:t>
            </a:r>
            <a:r>
              <a:rPr lang="en-US" dirty="0" err="1" smtClean="0"/>
              <a:t>lớn</a:t>
            </a:r>
            <a:endParaRPr lang="vi-VN" dirty="0"/>
          </a:p>
        </p:txBody>
      </p:sp>
    </p:spTree>
    <p:extLst>
      <p:ext uri="{BB962C8B-B14F-4D97-AF65-F5344CB8AC3E}">
        <p14:creationId xmlns:p14="http://schemas.microsoft.com/office/powerpoint/2010/main" val="32267436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Grid </a:t>
            </a:r>
            <a:r>
              <a:rPr lang="vi-VN" dirty="0" smtClean="0"/>
              <a:t>System</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69627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48050"/>
            <a:ext cx="3340045" cy="2724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3276600"/>
            <a:ext cx="36671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rot="10800000">
            <a:off x="1676400" y="2590800"/>
            <a:ext cx="484632" cy="6858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Down Arrow 9"/>
          <p:cNvSpPr/>
          <p:nvPr/>
        </p:nvSpPr>
        <p:spPr>
          <a:xfrm rot="16200000">
            <a:off x="4267200" y="3709417"/>
            <a:ext cx="484632" cy="6858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981875" y="2895600"/>
            <a:ext cx="1863459" cy="369332"/>
          </a:xfrm>
          <a:prstGeom prst="rect">
            <a:avLst/>
          </a:prstGeom>
          <a:noFill/>
        </p:spPr>
        <p:txBody>
          <a:bodyPr wrap="none" rtlCol="0">
            <a:spAutoFit/>
          </a:bodyPr>
          <a:lstStyle/>
          <a:p>
            <a:r>
              <a:rPr lang="en-US" dirty="0" smtClean="0"/>
              <a:t>View </a:t>
            </a:r>
            <a:r>
              <a:rPr lang="en-US" dirty="0" err="1" smtClean="0"/>
              <a:t>với</a:t>
            </a:r>
            <a:r>
              <a:rPr lang="en-US" dirty="0" smtClean="0"/>
              <a:t> </a:t>
            </a:r>
            <a:r>
              <a:rPr lang="en-US" dirty="0" err="1" smtClean="0"/>
              <a:t>máy</a:t>
            </a:r>
            <a:r>
              <a:rPr lang="en-US" dirty="0" smtClean="0"/>
              <a:t> </a:t>
            </a:r>
            <a:r>
              <a:rPr lang="en-US" dirty="0" err="1" smtClean="0"/>
              <a:t>tính</a:t>
            </a:r>
            <a:endParaRPr lang="en-US" dirty="0"/>
          </a:p>
        </p:txBody>
      </p:sp>
      <p:sp>
        <p:nvSpPr>
          <p:cNvPr id="12" name="TextBox 11"/>
          <p:cNvSpPr txBox="1"/>
          <p:nvPr/>
        </p:nvSpPr>
        <p:spPr>
          <a:xfrm rot="5400000">
            <a:off x="3663803" y="4815853"/>
            <a:ext cx="1691425" cy="369332"/>
          </a:xfrm>
          <a:prstGeom prst="rect">
            <a:avLst/>
          </a:prstGeom>
          <a:noFill/>
        </p:spPr>
        <p:txBody>
          <a:bodyPr wrap="none" rtlCol="0">
            <a:spAutoFit/>
          </a:bodyPr>
          <a:lstStyle/>
          <a:p>
            <a:r>
              <a:rPr lang="en-US" dirty="0" smtClean="0"/>
              <a:t>View </a:t>
            </a:r>
            <a:r>
              <a:rPr lang="en-US" dirty="0" err="1" smtClean="0"/>
              <a:t>với</a:t>
            </a:r>
            <a:r>
              <a:rPr lang="en-US" dirty="0" smtClean="0"/>
              <a:t> mobile</a:t>
            </a:r>
            <a:endParaRPr lang="en-US" dirty="0"/>
          </a:p>
        </p:txBody>
      </p:sp>
      <p:sp>
        <p:nvSpPr>
          <p:cNvPr id="8" name="Rectangle 7"/>
          <p:cNvSpPr/>
          <p:nvPr/>
        </p:nvSpPr>
        <p:spPr>
          <a:xfrm>
            <a:off x="304800" y="6368903"/>
            <a:ext cx="8520730" cy="461665"/>
          </a:xfrm>
          <a:prstGeom prst="rect">
            <a:avLst/>
          </a:prstGeom>
          <a:noFill/>
        </p:spPr>
        <p:txBody>
          <a:bodyPr wrap="none" lIns="91440" tIns="45720" rIns="91440" bIns="45720">
            <a:spAutoFit/>
          </a:bodyPr>
          <a:lstStyle/>
          <a:p>
            <a:pPr algn="ct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Nếu</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sử</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dụng</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.col-</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xs</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thì</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view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trên</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loại</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thiết</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bị</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sẽ</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như</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thế</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nào</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6485423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layout</a:t>
            </a:r>
            <a:endParaRPr lang="en-US" dirty="0"/>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5736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58010" y="1839206"/>
            <a:ext cx="2251450" cy="369332"/>
          </a:xfrm>
          <a:prstGeom prst="rect">
            <a:avLst/>
          </a:prstGeom>
          <a:noFill/>
        </p:spPr>
        <p:txBody>
          <a:bodyPr wrap="none" rtlCol="0">
            <a:spAutoFit/>
          </a:bodyPr>
          <a:lstStyle/>
          <a:p>
            <a:r>
              <a:rPr lang="en-US" dirty="0" smtClean="0"/>
              <a:t>&lt;header class=“row”&gt;</a:t>
            </a:r>
            <a:endParaRPr lang="en-US" dirty="0"/>
          </a:p>
        </p:txBody>
      </p:sp>
      <p:sp>
        <p:nvSpPr>
          <p:cNvPr id="7" name="TextBox 6"/>
          <p:cNvSpPr txBox="1"/>
          <p:nvPr/>
        </p:nvSpPr>
        <p:spPr>
          <a:xfrm>
            <a:off x="3724242" y="2590800"/>
            <a:ext cx="1918987" cy="369332"/>
          </a:xfrm>
          <a:prstGeom prst="rect">
            <a:avLst/>
          </a:prstGeom>
          <a:noFill/>
        </p:spPr>
        <p:txBody>
          <a:bodyPr wrap="none" rtlCol="0">
            <a:spAutoFit/>
          </a:bodyPr>
          <a:lstStyle/>
          <a:p>
            <a:r>
              <a:rPr lang="en-US" dirty="0" smtClean="0"/>
              <a:t>&lt;</a:t>
            </a:r>
            <a:r>
              <a:rPr lang="en-US" dirty="0" err="1" smtClean="0"/>
              <a:t>nav</a:t>
            </a:r>
            <a:r>
              <a:rPr lang="en-US" dirty="0" smtClean="0"/>
              <a:t> class=“row”&gt;</a:t>
            </a:r>
            <a:endParaRPr lang="en-US" dirty="0"/>
          </a:p>
        </p:txBody>
      </p:sp>
      <p:sp>
        <p:nvSpPr>
          <p:cNvPr id="8" name="TextBox 7"/>
          <p:cNvSpPr txBox="1"/>
          <p:nvPr/>
        </p:nvSpPr>
        <p:spPr>
          <a:xfrm rot="5400000">
            <a:off x="-31378" y="4042434"/>
            <a:ext cx="2413289" cy="369332"/>
          </a:xfrm>
          <a:prstGeom prst="rect">
            <a:avLst/>
          </a:prstGeom>
          <a:noFill/>
        </p:spPr>
        <p:txBody>
          <a:bodyPr wrap="none" rtlCol="0">
            <a:spAutoFit/>
          </a:bodyPr>
          <a:lstStyle/>
          <a:p>
            <a:r>
              <a:rPr lang="en-US" dirty="0" smtClean="0"/>
              <a:t>&lt;aside class=“col-xs-2”&gt;</a:t>
            </a:r>
            <a:endParaRPr lang="en-US" dirty="0"/>
          </a:p>
        </p:txBody>
      </p:sp>
      <p:sp>
        <p:nvSpPr>
          <p:cNvPr id="9" name="TextBox 8"/>
          <p:cNvSpPr txBox="1"/>
          <p:nvPr/>
        </p:nvSpPr>
        <p:spPr>
          <a:xfrm rot="5400000">
            <a:off x="6750422" y="4042434"/>
            <a:ext cx="2413289" cy="369332"/>
          </a:xfrm>
          <a:prstGeom prst="rect">
            <a:avLst/>
          </a:prstGeom>
          <a:noFill/>
        </p:spPr>
        <p:txBody>
          <a:bodyPr wrap="none" rtlCol="0">
            <a:spAutoFit/>
          </a:bodyPr>
          <a:lstStyle/>
          <a:p>
            <a:r>
              <a:rPr lang="en-US" dirty="0" smtClean="0"/>
              <a:t>&lt;aside </a:t>
            </a:r>
            <a:r>
              <a:rPr lang="en-US" dirty="0"/>
              <a:t>class=“col-xs-2”</a:t>
            </a:r>
            <a:r>
              <a:rPr lang="en-US" dirty="0" smtClean="0"/>
              <a:t>&gt;</a:t>
            </a:r>
            <a:endParaRPr lang="en-US" dirty="0"/>
          </a:p>
        </p:txBody>
      </p:sp>
      <p:sp>
        <p:nvSpPr>
          <p:cNvPr id="10" name="TextBox 9"/>
          <p:cNvSpPr txBox="1"/>
          <p:nvPr/>
        </p:nvSpPr>
        <p:spPr>
          <a:xfrm>
            <a:off x="3429000" y="4042434"/>
            <a:ext cx="2509470" cy="369332"/>
          </a:xfrm>
          <a:prstGeom prst="rect">
            <a:avLst/>
          </a:prstGeom>
          <a:noFill/>
        </p:spPr>
        <p:txBody>
          <a:bodyPr wrap="none" rtlCol="0">
            <a:spAutoFit/>
          </a:bodyPr>
          <a:lstStyle/>
          <a:p>
            <a:r>
              <a:rPr lang="en-US" dirty="0" smtClean="0"/>
              <a:t>&lt;article </a:t>
            </a:r>
            <a:r>
              <a:rPr lang="en-US" dirty="0"/>
              <a:t>class=“</a:t>
            </a:r>
            <a:r>
              <a:rPr lang="en-US" dirty="0" smtClean="0"/>
              <a:t>col-xs-8”&gt;</a:t>
            </a:r>
            <a:endParaRPr lang="en-US" dirty="0"/>
          </a:p>
        </p:txBody>
      </p:sp>
      <p:sp>
        <p:nvSpPr>
          <p:cNvPr id="11" name="TextBox 10"/>
          <p:cNvSpPr txBox="1"/>
          <p:nvPr/>
        </p:nvSpPr>
        <p:spPr>
          <a:xfrm>
            <a:off x="3600971" y="6248400"/>
            <a:ext cx="2165529" cy="369332"/>
          </a:xfrm>
          <a:prstGeom prst="rect">
            <a:avLst/>
          </a:prstGeom>
          <a:noFill/>
        </p:spPr>
        <p:txBody>
          <a:bodyPr wrap="none" rtlCol="0">
            <a:spAutoFit/>
          </a:bodyPr>
          <a:lstStyle/>
          <a:p>
            <a:r>
              <a:rPr lang="en-US" dirty="0" smtClean="0"/>
              <a:t>&lt;footer class=“row”&gt;</a:t>
            </a:r>
            <a:endParaRPr lang="en-US" dirty="0"/>
          </a:p>
        </p:txBody>
      </p:sp>
    </p:spTree>
    <p:extLst>
      <p:ext uri="{BB962C8B-B14F-4D97-AF65-F5344CB8AC3E}">
        <p14:creationId xmlns:p14="http://schemas.microsoft.com/office/powerpoint/2010/main" val="10005819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HTML &amp; CSS </a:t>
            </a:r>
            <a:r>
              <a:rPr lang="en-US" dirty="0" err="1" smtClean="0"/>
              <a:t>của</a:t>
            </a:r>
            <a:r>
              <a:rPr lang="en-US" dirty="0" smtClean="0"/>
              <a:t> layout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105150"/>
            <a:ext cx="51435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90600"/>
            <a:ext cx="305752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ular Callout 9"/>
          <p:cNvSpPr/>
          <p:nvPr/>
        </p:nvSpPr>
        <p:spPr>
          <a:xfrm>
            <a:off x="2209800" y="1676400"/>
            <a:ext cx="2667000" cy="990600"/>
          </a:xfrm>
          <a:prstGeom prst="wedgeRoundRectCallout">
            <a:avLst>
              <a:gd name="adj1" fmla="val 71429"/>
              <a:gd name="adj2" fmla="val -30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CSS </a:t>
            </a:r>
            <a:r>
              <a:rPr lang="en-US" dirty="0" err="1" smtClean="0"/>
              <a:t>này</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và</a:t>
            </a:r>
            <a:r>
              <a:rPr lang="en-US" dirty="0" smtClean="0"/>
              <a:t> </a:t>
            </a:r>
            <a:r>
              <a:rPr lang="en-US" dirty="0" err="1" smtClean="0"/>
              <a:t>màu</a:t>
            </a:r>
            <a:r>
              <a:rPr lang="en-US" dirty="0" smtClean="0"/>
              <a:t> </a:t>
            </a:r>
            <a:r>
              <a:rPr lang="en-US" dirty="0" err="1" smtClean="0"/>
              <a:t>nền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hộp</a:t>
            </a:r>
            <a:r>
              <a:rPr lang="en-US" dirty="0" smtClean="0"/>
              <a:t> </a:t>
            </a:r>
            <a:r>
              <a:rPr lang="en-US" dirty="0" err="1" smtClean="0"/>
              <a:t>trong</a:t>
            </a:r>
            <a:r>
              <a:rPr lang="en-US" dirty="0" smtClean="0"/>
              <a:t> layout</a:t>
            </a:r>
            <a:endParaRPr lang="en-US" dirty="0"/>
          </a:p>
        </p:txBody>
      </p:sp>
    </p:spTree>
    <p:extLst>
      <p:ext uri="{BB962C8B-B14F-4D97-AF65-F5344CB8AC3E}">
        <p14:creationId xmlns:p14="http://schemas.microsoft.com/office/powerpoint/2010/main" val="42661846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5181600"/>
            <a:ext cx="1562031" cy="369332"/>
          </a:xfrm>
          <a:prstGeom prst="rect">
            <a:avLst/>
          </a:prstGeom>
          <a:noFill/>
        </p:spPr>
        <p:txBody>
          <a:bodyPr wrap="none" rtlCol="0">
            <a:spAutoFit/>
          </a:bodyPr>
          <a:lstStyle/>
          <a:p>
            <a:r>
              <a:rPr lang="en-US" dirty="0" err="1" smtClean="0">
                <a:solidFill>
                  <a:schemeClr val="bg1"/>
                </a:solidFill>
              </a:rPr>
              <a:t>Thiet</a:t>
            </a:r>
            <a:r>
              <a:rPr lang="en-US" dirty="0" smtClean="0">
                <a:solidFill>
                  <a:schemeClr val="bg1"/>
                </a:solidFill>
              </a:rPr>
              <a:t> </a:t>
            </a:r>
            <a:r>
              <a:rPr lang="en-US" dirty="0" err="1" smtClean="0">
                <a:solidFill>
                  <a:schemeClr val="bg1"/>
                </a:solidFill>
              </a:rPr>
              <a:t>ke</a:t>
            </a:r>
            <a:r>
              <a:rPr lang="en-US" dirty="0" smtClean="0">
                <a:solidFill>
                  <a:schemeClr val="bg1"/>
                </a:solidFill>
              </a:rPr>
              <a:t> layout</a:t>
            </a:r>
            <a:endParaRPr lang="en-US" dirty="0">
              <a:solidFill>
                <a:schemeClr val="bg1"/>
              </a:solidFill>
            </a:endParaRPr>
          </a:p>
        </p:txBody>
      </p:sp>
      <p:grpSp>
        <p:nvGrpSpPr>
          <p:cNvPr id="3" name="Group 2"/>
          <p:cNvGrpSpPr/>
          <p:nvPr/>
        </p:nvGrpSpPr>
        <p:grpSpPr>
          <a:xfrm>
            <a:off x="2000215" y="3810000"/>
            <a:ext cx="1066800" cy="1066800"/>
            <a:chOff x="609600" y="304800"/>
            <a:chExt cx="1066800" cy="1066800"/>
          </a:xfrm>
        </p:grpSpPr>
        <p:sp>
          <p:nvSpPr>
            <p:cNvPr id="2" name="Rectangle 1"/>
            <p:cNvSpPr/>
            <p:nvPr/>
          </p:nvSpPr>
          <p:spPr>
            <a:xfrm>
              <a:off x="609600" y="533400"/>
              <a:ext cx="10668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p:cNvSpPr/>
            <p:nvPr/>
          </p:nvSpPr>
          <p:spPr>
            <a:xfrm>
              <a:off x="609600" y="609600"/>
              <a:ext cx="838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450848" y="609600"/>
              <a:ext cx="225552"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609600" y="1219200"/>
              <a:ext cx="10668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09600" y="304800"/>
              <a:ext cx="1066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3887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lưới</a:t>
            </a:r>
            <a:r>
              <a:rPr lang="en-US" dirty="0" smtClean="0"/>
              <a:t> </a:t>
            </a:r>
            <a:r>
              <a:rPr lang="en-US" dirty="0" err="1" smtClean="0"/>
              <a:t>với</a:t>
            </a:r>
            <a:r>
              <a:rPr lang="en-US" dirty="0" smtClean="0"/>
              <a:t> </a:t>
            </a:r>
            <a:r>
              <a:rPr lang="en-US" dirty="0" err="1" smtClean="0"/>
              <a:t>nhiều</a:t>
            </a:r>
            <a:r>
              <a:rPr lang="en-US" dirty="0" smtClean="0"/>
              <a:t> </a:t>
            </a:r>
            <a:r>
              <a:rPr lang="en-US" dirty="0" err="1" smtClean="0"/>
              <a:t>thiết</a:t>
            </a:r>
            <a:r>
              <a:rPr lang="en-US" dirty="0" smtClean="0"/>
              <a:t> </a:t>
            </a:r>
            <a:r>
              <a:rPr lang="en-US" dirty="0" err="1" smtClean="0"/>
              <a:t>bị</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36" y="2209800"/>
            <a:ext cx="7217664" cy="39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620768" y="1600200"/>
            <a:ext cx="4066032" cy="839724"/>
          </a:xfrm>
          <a:prstGeom prst="wedgeRoundRectCallout">
            <a:avLst>
              <a:gd name="adj1" fmla="val -68490"/>
              <a:gd name="adj2" fmla="val 680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Trên</a:t>
            </a:r>
            <a:r>
              <a:rPr lang="en-US" dirty="0" smtClean="0"/>
              <a:t> mobile: </a:t>
            </a:r>
            <a:r>
              <a:rPr lang="en-US" dirty="0" err="1" smtClean="0"/>
              <a:t>chiếm</a:t>
            </a:r>
            <a:r>
              <a:rPr lang="en-US" dirty="0" smtClean="0"/>
              <a:t> </a:t>
            </a:r>
            <a:r>
              <a:rPr lang="en-US" dirty="0" err="1" smtClean="0"/>
              <a:t>toàn</a:t>
            </a:r>
            <a:r>
              <a:rPr lang="en-US" dirty="0" smtClean="0"/>
              <a:t> </a:t>
            </a:r>
            <a:r>
              <a:rPr lang="en-US" dirty="0" err="1" smtClean="0"/>
              <a:t>màn</a:t>
            </a:r>
            <a:r>
              <a:rPr lang="en-US" dirty="0" smtClean="0"/>
              <a:t> </a:t>
            </a:r>
            <a:r>
              <a:rPr lang="en-US" dirty="0" err="1" smtClean="0"/>
              <a:t>hình</a:t>
            </a:r>
            <a:endParaRPr lang="en-US" dirty="0" smtClean="0"/>
          </a:p>
          <a:p>
            <a:pPr algn="ctr"/>
            <a:r>
              <a:rPr lang="en-US" dirty="0" err="1" smtClean="0"/>
              <a:t>Trên</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chỉ</a:t>
            </a:r>
            <a:r>
              <a:rPr lang="en-US" dirty="0" smtClean="0"/>
              <a:t> </a:t>
            </a:r>
            <a:r>
              <a:rPr lang="en-US" dirty="0" err="1" smtClean="0"/>
              <a:t>chiếm</a:t>
            </a:r>
            <a:r>
              <a:rPr lang="en-US" dirty="0" smtClean="0"/>
              <a:t> 8 </a:t>
            </a:r>
            <a:r>
              <a:rPr lang="en-US" dirty="0" err="1" smtClean="0"/>
              <a:t>cột</a:t>
            </a:r>
            <a:endParaRPr lang="en-US" dirty="0"/>
          </a:p>
        </p:txBody>
      </p:sp>
      <p:sp>
        <p:nvSpPr>
          <p:cNvPr id="6" name="Rounded Rectangular Callout 5"/>
          <p:cNvSpPr/>
          <p:nvPr/>
        </p:nvSpPr>
        <p:spPr>
          <a:xfrm>
            <a:off x="4620768" y="5867400"/>
            <a:ext cx="4066032" cy="839724"/>
          </a:xfrm>
          <a:prstGeom prst="wedgeRoundRectCallout">
            <a:avLst>
              <a:gd name="adj1" fmla="val -75387"/>
              <a:gd name="adj2" fmla="val -727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luôn</a:t>
            </a:r>
            <a:r>
              <a:rPr lang="en-US" dirty="0" smtClean="0"/>
              <a:t> </a:t>
            </a:r>
            <a:r>
              <a:rPr lang="en-US" dirty="0" err="1" smtClean="0"/>
              <a:t>chiếm</a:t>
            </a:r>
            <a:r>
              <a:rPr lang="en-US" dirty="0" smtClean="0"/>
              <a:t> ½ </a:t>
            </a:r>
            <a:r>
              <a:rPr lang="en-US" dirty="0" err="1" smtClean="0"/>
              <a:t>màn</a:t>
            </a:r>
            <a:r>
              <a:rPr lang="en-US" dirty="0" smtClean="0"/>
              <a:t> </a:t>
            </a:r>
            <a:r>
              <a:rPr lang="en-US" dirty="0" err="1" smtClean="0"/>
              <a:t>hình</a:t>
            </a:r>
            <a:endParaRPr lang="en-US" dirty="0"/>
          </a:p>
        </p:txBody>
      </p:sp>
    </p:spTree>
    <p:extLst>
      <p:ext uri="{BB962C8B-B14F-4D97-AF65-F5344CB8AC3E}">
        <p14:creationId xmlns:p14="http://schemas.microsoft.com/office/powerpoint/2010/main" val="96397706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err="1" smtClean="0"/>
              <a:t>Hiểu</a:t>
            </a:r>
            <a:r>
              <a:rPr lang="en-US" dirty="0" smtClean="0"/>
              <a:t> Bootstrap</a:t>
            </a:r>
            <a:endParaRPr lang="vi-VN" dirty="0"/>
          </a:p>
          <a:p>
            <a:pPr>
              <a:buFont typeface="Wingdings" pitchFamily="2" charset="2"/>
              <a:buChar char="¤"/>
            </a:pPr>
            <a:r>
              <a:rPr lang="en-US" dirty="0" err="1" smtClean="0"/>
              <a:t>Nắm</a:t>
            </a:r>
            <a:r>
              <a:rPr lang="en-US" dirty="0" smtClean="0"/>
              <a:t> </a:t>
            </a:r>
            <a:r>
              <a:rPr lang="en-US" dirty="0" err="1" smtClean="0"/>
              <a:t>vững</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lưới</a:t>
            </a:r>
            <a:endParaRPr lang="en-US" dirty="0" smtClean="0"/>
          </a:p>
          <a:p>
            <a:pPr>
              <a:buFont typeface="Wingdings" pitchFamily="2" charset="2"/>
              <a:buChar char="¤"/>
            </a:pPr>
            <a:r>
              <a:rPr lang="en-US" dirty="0" err="1" smtClean="0"/>
              <a:t>Biết</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vi-VN" dirty="0" smtClean="0"/>
              <a:t> </a:t>
            </a:r>
            <a:r>
              <a:rPr lang="vi-VN" dirty="0"/>
              <a:t>layout</a:t>
            </a:r>
          </a:p>
          <a:p>
            <a:pPr>
              <a:buFont typeface="Wingdings" pitchFamily="2" charset="2"/>
              <a:buChar char="¤"/>
            </a:pPr>
            <a:r>
              <a:rPr lang="en-US" dirty="0" err="1" smtClean="0"/>
              <a:t>Sử</a:t>
            </a:r>
            <a:r>
              <a:rPr lang="en-US" dirty="0" smtClean="0"/>
              <a:t> </a:t>
            </a:r>
            <a:r>
              <a:rPr lang="en-US" dirty="0" err="1" smtClean="0"/>
              <a:t>dụng</a:t>
            </a:r>
            <a:r>
              <a:rPr lang="en-US" dirty="0" smtClean="0"/>
              <a:t> n</a:t>
            </a:r>
            <a:r>
              <a:rPr lang="vi-VN" dirty="0" smtClean="0"/>
              <a:t>av</a:t>
            </a:r>
            <a:r>
              <a:rPr lang="en-US" dirty="0" smtClean="0"/>
              <a:t>bar </a:t>
            </a:r>
            <a:r>
              <a:rPr lang="en-US" dirty="0" err="1" smtClean="0"/>
              <a:t>để</a:t>
            </a:r>
            <a:r>
              <a:rPr lang="en-US" dirty="0" smtClean="0"/>
              <a:t> </a:t>
            </a:r>
            <a:r>
              <a:rPr lang="en-US" dirty="0" err="1" smtClean="0"/>
              <a:t>xây</a:t>
            </a:r>
            <a:r>
              <a:rPr lang="en-US" dirty="0" smtClean="0"/>
              <a:t> </a:t>
            </a:r>
            <a:r>
              <a:rPr lang="en-US" dirty="0" err="1" smtClean="0"/>
              <a:t>xây</a:t>
            </a:r>
            <a:r>
              <a:rPr lang="en-US" dirty="0" smtClean="0"/>
              <a:t> </a:t>
            </a:r>
            <a:r>
              <a:rPr lang="en-US" dirty="0" err="1" smtClean="0"/>
              <a:t>dựng</a:t>
            </a:r>
            <a:r>
              <a:rPr lang="en-US" dirty="0" smtClean="0"/>
              <a:t> menu</a:t>
            </a:r>
            <a:endParaRPr lang="en-US" dirty="0"/>
          </a:p>
          <a:p>
            <a:pPr>
              <a:buFont typeface="Wingdings" pitchFamily="2" charset="2"/>
              <a:buChar char="¤"/>
            </a:pPr>
            <a:r>
              <a:rPr lang="en-US" dirty="0" err="1"/>
              <a:t>Sử</a:t>
            </a:r>
            <a:r>
              <a:rPr lang="en-US" dirty="0"/>
              <a:t> </a:t>
            </a:r>
            <a:r>
              <a:rPr lang="en-US" dirty="0" err="1"/>
              <a:t>dụng</a:t>
            </a:r>
            <a:r>
              <a:rPr lang="en-US" dirty="0"/>
              <a:t> </a:t>
            </a:r>
            <a:r>
              <a:rPr lang="vi-VN" dirty="0"/>
              <a:t>Glyphicons</a:t>
            </a:r>
            <a:endParaRPr lang="en-US" dirty="0"/>
          </a:p>
          <a:p>
            <a:pPr>
              <a:buFont typeface="Wingdings" pitchFamily="2" charset="2"/>
              <a:buChar char="¤"/>
            </a:pPr>
            <a:r>
              <a:rPr lang="en-US" dirty="0" err="1" smtClean="0"/>
              <a:t>Sử</a:t>
            </a:r>
            <a:r>
              <a:rPr lang="en-US" dirty="0" smtClean="0"/>
              <a:t> </a:t>
            </a:r>
            <a:r>
              <a:rPr lang="en-US" dirty="0" err="1" smtClean="0"/>
              <a:t>dụng</a:t>
            </a:r>
            <a:r>
              <a:rPr lang="en-US" dirty="0" smtClean="0"/>
              <a:t> </a:t>
            </a:r>
            <a:r>
              <a:rPr lang="vi-VN" dirty="0" smtClean="0"/>
              <a:t>Panel</a:t>
            </a:r>
            <a:endParaRPr lang="en-US" dirty="0" smtClean="0"/>
          </a:p>
          <a:p>
            <a:pPr>
              <a:buFont typeface="Wingdings" pitchFamily="2" charset="2"/>
              <a:buChar char="¤"/>
            </a:pPr>
            <a:r>
              <a:rPr lang="en-US" dirty="0" err="1" smtClean="0"/>
              <a:t>Sử</a:t>
            </a:r>
            <a:r>
              <a:rPr lang="en-US" dirty="0" smtClean="0"/>
              <a:t> </a:t>
            </a:r>
            <a:r>
              <a:rPr lang="en-US" dirty="0" err="1" smtClean="0"/>
              <a:t>dụng</a:t>
            </a:r>
            <a:r>
              <a:rPr lang="en-US" dirty="0" smtClean="0"/>
              <a:t> List Group</a:t>
            </a:r>
          </a:p>
        </p:txBody>
      </p:sp>
    </p:spTree>
    <p:extLst>
      <p:ext uri="{BB962C8B-B14F-4D97-AF65-F5344CB8AC3E}">
        <p14:creationId xmlns:p14="http://schemas.microsoft.com/office/powerpoint/2010/main" val="408209026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en-US" dirty="0" err="1" smtClean="0"/>
              <a:t>Dịch</a:t>
            </a:r>
            <a:r>
              <a:rPr lang="en-US" dirty="0" smtClean="0"/>
              <a:t> </a:t>
            </a:r>
            <a:r>
              <a:rPr lang="en-US" dirty="0" err="1"/>
              <a:t>chuyển</a:t>
            </a:r>
            <a:r>
              <a:rPr lang="en-US" dirty="0"/>
              <a:t> </a:t>
            </a:r>
            <a:r>
              <a:rPr lang="en-US" dirty="0" err="1" smtClean="0"/>
              <a:t>cột</a:t>
            </a:r>
            <a:endParaRPr lang="en-US" dirty="0" smtClean="0"/>
          </a:p>
          <a:p>
            <a:pPr lvl="1"/>
            <a:r>
              <a:rPr lang="en-US" dirty="0" smtClean="0"/>
              <a:t>.col-</a:t>
            </a:r>
            <a:r>
              <a:rPr lang="en-US" dirty="0" err="1" smtClean="0"/>
              <a:t>xs</a:t>
            </a:r>
            <a:r>
              <a:rPr lang="en-US" dirty="0" smtClean="0"/>
              <a:t>-offset-n: </a:t>
            </a:r>
            <a:r>
              <a:rPr lang="en-US" dirty="0" err="1" smtClean="0"/>
              <a:t>dịch</a:t>
            </a:r>
            <a:r>
              <a:rPr lang="en-US" dirty="0" smtClean="0"/>
              <a:t> </a:t>
            </a:r>
            <a:r>
              <a:rPr lang="en-US" dirty="0" err="1" smtClean="0"/>
              <a:t>phải</a:t>
            </a:r>
            <a:r>
              <a:rPr lang="en-US" dirty="0" smtClean="0"/>
              <a:t> n </a:t>
            </a:r>
            <a:r>
              <a:rPr lang="en-US" dirty="0" err="1" smtClean="0"/>
              <a:t>cột</a:t>
            </a:r>
            <a:endParaRPr lang="en-US" dirty="0" smtClean="0"/>
          </a:p>
          <a:p>
            <a:pPr lvl="1"/>
            <a:r>
              <a:rPr lang="en-US" dirty="0"/>
              <a:t>.</a:t>
            </a:r>
            <a:r>
              <a:rPr lang="en-US" dirty="0" smtClean="0"/>
              <a:t>col-</a:t>
            </a:r>
            <a:r>
              <a:rPr lang="en-US" dirty="0" err="1" smtClean="0"/>
              <a:t>sm</a:t>
            </a:r>
            <a:r>
              <a:rPr lang="en-US" dirty="0" smtClean="0"/>
              <a:t>-offset-n</a:t>
            </a:r>
            <a:r>
              <a:rPr lang="en-US" dirty="0"/>
              <a:t> : </a:t>
            </a:r>
            <a:r>
              <a:rPr lang="en-US" dirty="0" err="1"/>
              <a:t>dịch</a:t>
            </a:r>
            <a:r>
              <a:rPr lang="en-US" dirty="0"/>
              <a:t> </a:t>
            </a:r>
            <a:r>
              <a:rPr lang="en-US" dirty="0" err="1"/>
              <a:t>phải</a:t>
            </a:r>
            <a:r>
              <a:rPr lang="en-US" dirty="0"/>
              <a:t> n </a:t>
            </a:r>
            <a:r>
              <a:rPr lang="en-US" dirty="0" err="1"/>
              <a:t>cột</a:t>
            </a:r>
            <a:endParaRPr lang="en-US" dirty="0"/>
          </a:p>
          <a:p>
            <a:pPr lvl="1"/>
            <a:r>
              <a:rPr lang="en-US" dirty="0"/>
              <a:t>.</a:t>
            </a:r>
            <a:r>
              <a:rPr lang="en-US" dirty="0" smtClean="0"/>
              <a:t>col-md-offset-n</a:t>
            </a:r>
            <a:r>
              <a:rPr lang="en-US" dirty="0"/>
              <a:t> : </a:t>
            </a:r>
            <a:r>
              <a:rPr lang="en-US" dirty="0" err="1"/>
              <a:t>dịch</a:t>
            </a:r>
            <a:r>
              <a:rPr lang="en-US" dirty="0"/>
              <a:t> </a:t>
            </a:r>
            <a:r>
              <a:rPr lang="en-US" dirty="0" err="1"/>
              <a:t>phải</a:t>
            </a:r>
            <a:r>
              <a:rPr lang="en-US" dirty="0"/>
              <a:t> n </a:t>
            </a:r>
            <a:r>
              <a:rPr lang="en-US" dirty="0" err="1"/>
              <a:t>cột</a:t>
            </a:r>
            <a:endParaRPr lang="en-US" dirty="0"/>
          </a:p>
          <a:p>
            <a:pPr lvl="1"/>
            <a:r>
              <a:rPr lang="en-US" dirty="0"/>
              <a:t>.</a:t>
            </a:r>
            <a:r>
              <a:rPr lang="en-US" dirty="0" smtClean="0"/>
              <a:t>col-</a:t>
            </a:r>
            <a:r>
              <a:rPr lang="en-US" dirty="0" err="1" smtClean="0"/>
              <a:t>lg</a:t>
            </a:r>
            <a:r>
              <a:rPr lang="en-US" dirty="0" smtClean="0"/>
              <a:t>-offset-n</a:t>
            </a:r>
            <a:r>
              <a:rPr lang="en-US" dirty="0"/>
              <a:t> : </a:t>
            </a:r>
            <a:r>
              <a:rPr lang="en-US" dirty="0" err="1"/>
              <a:t>dịch</a:t>
            </a:r>
            <a:r>
              <a:rPr lang="en-US" dirty="0"/>
              <a:t> </a:t>
            </a:r>
            <a:r>
              <a:rPr lang="en-US" dirty="0" err="1"/>
              <a:t>phải</a:t>
            </a:r>
            <a:r>
              <a:rPr lang="en-US" dirty="0"/>
              <a:t> n </a:t>
            </a:r>
            <a:r>
              <a:rPr lang="en-US" dirty="0" err="1"/>
              <a:t>cột</a:t>
            </a:r>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3476625"/>
            <a:ext cx="87344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5599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Bài</a:t>
            </a:r>
            <a:r>
              <a:rPr lang="en-US" dirty="0" smtClean="0"/>
              <a:t> 1 (</a:t>
            </a:r>
            <a:r>
              <a:rPr lang="en-US" dirty="0" err="1" smtClean="0"/>
              <a:t>Phần</a:t>
            </a:r>
            <a:r>
              <a:rPr lang="en-US" dirty="0" smtClean="0"/>
              <a:t> 2)</a:t>
            </a:r>
            <a:endParaRPr lang="en-US" dirty="0"/>
          </a:p>
        </p:txBody>
      </p:sp>
    </p:spTree>
    <p:extLst>
      <p:ext uri="{BB962C8B-B14F-4D97-AF65-F5344CB8AC3E}">
        <p14:creationId xmlns:p14="http://schemas.microsoft.com/office/powerpoint/2010/main" val="41209952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Navs </a:t>
            </a:r>
            <a:r>
              <a:rPr lang="vi-VN" dirty="0" smtClean="0"/>
              <a:t>menu</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 y="1143000"/>
            <a:ext cx="8615363" cy="513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786437" y="1855048"/>
            <a:ext cx="1447800" cy="612648"/>
          </a:xfrm>
          <a:prstGeom prst="wedgeRoundRectCallout">
            <a:avLst>
              <a:gd name="adj1" fmla="val -39500"/>
              <a:gd name="adj2" fmla="val 784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Navbar</a:t>
            </a:r>
            <a:endParaRPr lang="en-US" dirty="0"/>
          </a:p>
        </p:txBody>
      </p:sp>
    </p:spTree>
    <p:extLst>
      <p:ext uri="{BB962C8B-B14F-4D97-AF65-F5344CB8AC3E}">
        <p14:creationId xmlns:p14="http://schemas.microsoft.com/office/powerpoint/2010/main" val="11317335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Navs menu</a:t>
            </a:r>
            <a:endParaRPr lang="en-US" dirty="0"/>
          </a:p>
        </p:txBody>
      </p:sp>
      <p:sp>
        <p:nvSpPr>
          <p:cNvPr id="3" name="Content Placeholder 2"/>
          <p:cNvSpPr>
            <a:spLocks noGrp="1"/>
          </p:cNvSpPr>
          <p:nvPr>
            <p:ph idx="1"/>
          </p:nvPr>
        </p:nvSpPr>
        <p:spPr/>
        <p:txBody>
          <a:bodyPr/>
          <a:lstStyle/>
          <a:p>
            <a:r>
              <a:rPr lang="en-US" dirty="0" err="1" smtClean="0"/>
              <a:t>Vào</a:t>
            </a:r>
            <a:r>
              <a:rPr lang="en-US" dirty="0"/>
              <a:t> http://getbootstrap.com/components</a:t>
            </a:r>
            <a:r>
              <a:rPr lang="en-US" dirty="0" smtClean="0"/>
              <a:t>/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hình</a:t>
            </a:r>
            <a:r>
              <a:rPr lang="en-US" dirty="0" smtClean="0"/>
              <a:t> </a:t>
            </a:r>
            <a:r>
              <a:rPr lang="en-US" dirty="0" err="1" smtClean="0"/>
              <a:t>sau</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mã</a:t>
            </a:r>
            <a:r>
              <a:rPr lang="en-US" dirty="0" smtClean="0"/>
              <a:t> </a:t>
            </a:r>
            <a:r>
              <a:rPr lang="en-US" dirty="0" err="1" smtClean="0"/>
              <a:t>của</a:t>
            </a:r>
            <a:r>
              <a:rPr lang="en-US" dirty="0" smtClean="0"/>
              <a:t> </a:t>
            </a:r>
            <a:r>
              <a:rPr lang="en-US" dirty="0" err="1" smtClean="0"/>
              <a:t>navbar</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87" y="2334768"/>
            <a:ext cx="8629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6172200" y="4773168"/>
            <a:ext cx="1219200" cy="304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 name="Rounded Rectangular Callout 6"/>
          <p:cNvSpPr/>
          <p:nvPr/>
        </p:nvSpPr>
        <p:spPr>
          <a:xfrm>
            <a:off x="5257800" y="5715000"/>
            <a:ext cx="2590800" cy="762000"/>
          </a:xfrm>
          <a:prstGeom prst="wedgeRoundRectCallout">
            <a:avLst>
              <a:gd name="adj1" fmla="val -52833"/>
              <a:gd name="adj2" fmla="val -10267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Chép</a:t>
            </a:r>
            <a:r>
              <a:rPr lang="en-US" dirty="0" smtClean="0"/>
              <a:t> </a:t>
            </a:r>
            <a:r>
              <a:rPr lang="en-US" dirty="0" err="1" smtClean="0"/>
              <a:t>mã</a:t>
            </a:r>
            <a:r>
              <a:rPr lang="en-US" dirty="0" smtClean="0"/>
              <a:t> </a:t>
            </a:r>
            <a:r>
              <a:rPr lang="en-US" dirty="0" err="1" smtClean="0"/>
              <a:t>navbar</a:t>
            </a:r>
            <a:r>
              <a:rPr lang="en-US" dirty="0" smtClean="0"/>
              <a:t> </a:t>
            </a:r>
            <a:r>
              <a:rPr lang="en-US" dirty="0" err="1" smtClean="0"/>
              <a:t>và</a:t>
            </a:r>
            <a:r>
              <a:rPr lang="en-US" dirty="0" smtClean="0"/>
              <a:t> </a:t>
            </a:r>
            <a:r>
              <a:rPr lang="en-US" dirty="0" err="1" smtClean="0"/>
              <a:t>dán</a:t>
            </a:r>
            <a:r>
              <a:rPr lang="en-US" dirty="0" smtClean="0"/>
              <a:t> </a:t>
            </a:r>
            <a:r>
              <a:rPr lang="en-US" dirty="0" err="1" smtClean="0"/>
              <a:t>vào</a:t>
            </a:r>
            <a:r>
              <a:rPr lang="en-US" dirty="0" smtClean="0"/>
              <a:t> &lt;</a:t>
            </a:r>
            <a:r>
              <a:rPr lang="en-US" dirty="0" err="1" smtClean="0"/>
              <a:t>nav</a:t>
            </a:r>
            <a:r>
              <a:rPr lang="en-US" dirty="0" smtClean="0"/>
              <a:t>&gt; </a:t>
            </a:r>
            <a:r>
              <a:rPr lang="en-US" dirty="0" err="1" smtClean="0"/>
              <a:t>của</a:t>
            </a:r>
            <a:r>
              <a:rPr lang="en-US" dirty="0" smtClean="0"/>
              <a:t> layout</a:t>
            </a:r>
            <a:endParaRPr lang="en-US" dirty="0"/>
          </a:p>
        </p:txBody>
      </p:sp>
    </p:spTree>
    <p:extLst>
      <p:ext uri="{BB962C8B-B14F-4D97-AF65-F5344CB8AC3E}">
        <p14:creationId xmlns:p14="http://schemas.microsoft.com/office/powerpoint/2010/main" val="3358043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Navs menu</a:t>
            </a:r>
            <a:endParaRPr lang="en-US" dirty="0"/>
          </a:p>
        </p:txBody>
      </p:sp>
      <p:sp>
        <p:nvSpPr>
          <p:cNvPr id="3" name="Content Placeholder 2"/>
          <p:cNvSpPr>
            <a:spLocks noGrp="1"/>
          </p:cNvSpPr>
          <p:nvPr>
            <p:ph idx="1"/>
          </p:nvPr>
        </p:nvSpPr>
        <p:spPr>
          <a:xfrm>
            <a:off x="457200" y="1066800"/>
            <a:ext cx="8229600" cy="5638800"/>
          </a:xfrm>
        </p:spPr>
        <p:txBody>
          <a:bodyPr>
            <a:normAutofit/>
          </a:bodyPr>
          <a:lstStyle/>
          <a:p>
            <a:r>
              <a:rPr lang="en-US" dirty="0" err="1" smtClean="0"/>
              <a:t>Cấu</a:t>
            </a:r>
            <a:r>
              <a:rPr lang="en-US" dirty="0" smtClean="0"/>
              <a:t> </a:t>
            </a:r>
            <a:r>
              <a:rPr lang="en-US" dirty="0" err="1" smtClean="0"/>
              <a:t>trúc</a:t>
            </a:r>
            <a:r>
              <a:rPr lang="en-US" dirty="0" smtClean="0"/>
              <a:t> </a:t>
            </a:r>
            <a:r>
              <a:rPr lang="en-US" dirty="0" err="1" smtClean="0"/>
              <a:t>mã</a:t>
            </a:r>
            <a:r>
              <a:rPr lang="en-US" dirty="0" smtClean="0"/>
              <a:t> </a:t>
            </a:r>
            <a:r>
              <a:rPr lang="en-US" dirty="0" err="1" smtClean="0"/>
              <a:t>của</a:t>
            </a:r>
            <a:r>
              <a:rPr lang="en-US" dirty="0" smtClean="0"/>
              <a:t> </a:t>
            </a:r>
            <a:r>
              <a:rPr lang="en-US" dirty="0" err="1" smtClean="0"/>
              <a:t>navbar</a:t>
            </a:r>
            <a:endParaRPr lang="en-US" dirty="0" smtClean="0"/>
          </a:p>
          <a:p>
            <a:endParaRPr lang="en-US" dirty="0"/>
          </a:p>
          <a:p>
            <a:endParaRPr lang="en-US" dirty="0" smtClean="0"/>
          </a:p>
          <a:p>
            <a:endParaRPr lang="en-US" dirty="0"/>
          </a:p>
          <a:p>
            <a:endParaRPr lang="en-US" dirty="0" smtClean="0"/>
          </a:p>
          <a:p>
            <a:endParaRPr lang="en-US" dirty="0"/>
          </a:p>
          <a:p>
            <a:r>
              <a:rPr lang="en-US" dirty="0" err="1" smtClean="0"/>
              <a:t>Hiệu</a:t>
            </a:r>
            <a:r>
              <a:rPr lang="en-US" dirty="0" smtClean="0"/>
              <a:t> </a:t>
            </a:r>
            <a:r>
              <a:rPr lang="en-US" dirty="0" err="1" smtClean="0"/>
              <a:t>chỉnh</a:t>
            </a:r>
            <a:r>
              <a:rPr lang="en-US" dirty="0" smtClean="0"/>
              <a:t> </a:t>
            </a:r>
            <a:r>
              <a:rPr lang="en-US" dirty="0" err="1" smtClean="0"/>
              <a:t>mã</a:t>
            </a:r>
            <a:r>
              <a:rPr lang="en-US" dirty="0" smtClean="0"/>
              <a:t> </a:t>
            </a:r>
            <a:r>
              <a:rPr lang="en-US" dirty="0" err="1" smtClean="0"/>
              <a:t>theo</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sau</a:t>
            </a:r>
            <a:endParaRPr lang="en-US" dirty="0" smtClean="0"/>
          </a:p>
          <a:p>
            <a:pPr lvl="1"/>
            <a:r>
              <a:rPr lang="en-US" dirty="0" err="1" smtClean="0"/>
              <a:t>Xóa</a:t>
            </a:r>
            <a:r>
              <a:rPr lang="en-US" dirty="0" smtClean="0"/>
              <a:t> </a:t>
            </a:r>
            <a:r>
              <a:rPr lang="en-US" dirty="0" err="1" smtClean="0"/>
              <a:t>thẻ</a:t>
            </a:r>
            <a:r>
              <a:rPr lang="en-US" dirty="0" smtClean="0"/>
              <a:t> &lt;form&gt;…&lt;/form&gt;</a:t>
            </a:r>
          </a:p>
          <a:p>
            <a:pPr lvl="1"/>
            <a:r>
              <a:rPr lang="en-US" dirty="0" err="1" smtClean="0"/>
              <a:t>Thêm</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và</a:t>
            </a:r>
            <a:r>
              <a:rPr lang="en-US" dirty="0" smtClean="0"/>
              <a:t> </a:t>
            </a:r>
            <a:r>
              <a:rPr lang="en-US" dirty="0" err="1" smtClean="0"/>
              <a:t>sửa</a:t>
            </a:r>
            <a:r>
              <a:rPr lang="en-US" dirty="0" smtClean="0"/>
              <a:t> </a:t>
            </a:r>
            <a:r>
              <a:rPr lang="en-US" dirty="0" err="1" smtClean="0"/>
              <a:t>đổi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trong</a:t>
            </a:r>
            <a:r>
              <a:rPr lang="en-US" dirty="0" smtClean="0"/>
              <a:t> menu </a:t>
            </a:r>
            <a:r>
              <a:rPr lang="en-US" dirty="0" err="1" smtClean="0"/>
              <a:t>và</a:t>
            </a:r>
            <a:r>
              <a:rPr lang="en-US" dirty="0" smtClean="0"/>
              <a:t> sub-menu </a:t>
            </a:r>
            <a:r>
              <a:rPr lang="en-US" dirty="0" err="1" smtClean="0"/>
              <a:t>như</a:t>
            </a:r>
            <a:r>
              <a:rPr lang="en-US" dirty="0" smtClean="0"/>
              <a:t> slide </a:t>
            </a:r>
            <a:r>
              <a:rPr lang="en-US" dirty="0" err="1" smtClean="0"/>
              <a:t>trước</a:t>
            </a:r>
            <a:endParaRPr lang="en-US" dirty="0" smtClean="0"/>
          </a:p>
          <a:p>
            <a:pPr lvl="1"/>
            <a:r>
              <a:rPr lang="en-US" dirty="0" smtClean="0"/>
              <a:t>Override </a:t>
            </a:r>
            <a:r>
              <a:rPr lang="en-US" b="1" dirty="0" smtClean="0"/>
              <a:t>.</a:t>
            </a:r>
            <a:r>
              <a:rPr lang="en-US" b="1" dirty="0" err="1" smtClean="0"/>
              <a:t>navbar</a:t>
            </a:r>
            <a:r>
              <a:rPr lang="en-US" b="1" dirty="0" smtClean="0"/>
              <a:t>{margin-bottom:0px}</a:t>
            </a:r>
            <a:r>
              <a:rPr lang="en-US" dirty="0" smtClean="0"/>
              <a:t> </a:t>
            </a:r>
            <a:r>
              <a:rPr lang="en-US" dirty="0" err="1" smtClean="0"/>
              <a:t>để</a:t>
            </a:r>
            <a:r>
              <a:rPr lang="en-US" dirty="0" smtClean="0"/>
              <a:t> </a:t>
            </a:r>
            <a:r>
              <a:rPr lang="en-US" dirty="0" err="1" smtClean="0"/>
              <a:t>bỏ</a:t>
            </a:r>
            <a:r>
              <a:rPr lang="en-US" dirty="0" smtClean="0"/>
              <a:t> </a:t>
            </a:r>
            <a:r>
              <a:rPr lang="en-US" dirty="0" err="1" smtClean="0"/>
              <a:t>lề</a:t>
            </a:r>
            <a:r>
              <a:rPr lang="en-US" dirty="0" smtClean="0"/>
              <a:t> </a:t>
            </a:r>
            <a:r>
              <a:rPr lang="en-US" dirty="0" err="1" smtClean="0"/>
              <a:t>dưới</a:t>
            </a:r>
            <a:r>
              <a:rPr lang="en-US" dirty="0" smtClean="0"/>
              <a:t> </a:t>
            </a:r>
            <a:r>
              <a:rPr lang="en-US" dirty="0" err="1" smtClean="0"/>
              <a:t>của</a:t>
            </a:r>
            <a:r>
              <a:rPr lang="en-US" dirty="0" smtClean="0"/>
              <a:t> </a:t>
            </a:r>
            <a:r>
              <a:rPr lang="en-US" dirty="0" err="1" smtClean="0"/>
              <a:t>thanh</a:t>
            </a:r>
            <a:r>
              <a:rPr lang="en-US" dirty="0" smtClean="0"/>
              <a:t> menu</a:t>
            </a: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19250"/>
            <a:ext cx="66960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6733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Glyphicons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839200" cy="513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133600" y="3657600"/>
            <a:ext cx="5334000" cy="612648"/>
          </a:xfrm>
          <a:prstGeom prst="wedgeRoundRectCallout">
            <a:avLst>
              <a:gd name="adj1" fmla="val -56988"/>
              <a:gd name="adj2" fmla="val -5093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&lt;span class=“</a:t>
            </a:r>
            <a:r>
              <a:rPr lang="en-US" b="1" dirty="0" err="1">
                <a:solidFill>
                  <a:srgbClr val="FF0000"/>
                </a:solidFill>
              </a:rPr>
              <a:t>glyphicon</a:t>
            </a:r>
            <a:r>
              <a:rPr lang="en-US" b="1" dirty="0">
                <a:solidFill>
                  <a:srgbClr val="FF0000"/>
                </a:solidFill>
              </a:rPr>
              <a:t> </a:t>
            </a:r>
            <a:r>
              <a:rPr lang="en-US" b="1" dirty="0" err="1">
                <a:solidFill>
                  <a:srgbClr val="FF0000"/>
                </a:solidFill>
              </a:rPr>
              <a:t>glyphicon</a:t>
            </a:r>
            <a:r>
              <a:rPr lang="en-US" b="1" dirty="0">
                <a:solidFill>
                  <a:srgbClr val="FF0000"/>
                </a:solidFill>
              </a:rPr>
              <a:t>-music</a:t>
            </a:r>
            <a:r>
              <a:rPr lang="en-US" b="1" dirty="0" smtClean="0"/>
              <a:t>”&gt;&lt;/span&gt;</a:t>
            </a:r>
            <a:endParaRPr lang="en-US" b="1" dirty="0"/>
          </a:p>
        </p:txBody>
      </p:sp>
    </p:spTree>
    <p:extLst>
      <p:ext uri="{BB962C8B-B14F-4D97-AF65-F5344CB8AC3E}">
        <p14:creationId xmlns:p14="http://schemas.microsoft.com/office/powerpoint/2010/main" val="272845658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28" y="1524000"/>
            <a:ext cx="8803672" cy="505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vi-VN" dirty="0"/>
              <a:t>Glyphicons</a:t>
            </a:r>
            <a:endParaRPr lang="en-US" dirty="0"/>
          </a:p>
        </p:txBody>
      </p:sp>
      <p:sp>
        <p:nvSpPr>
          <p:cNvPr id="5" name="Rounded Rectangular Callout 4"/>
          <p:cNvSpPr/>
          <p:nvPr/>
        </p:nvSpPr>
        <p:spPr>
          <a:xfrm>
            <a:off x="390144" y="1066800"/>
            <a:ext cx="8372856" cy="1524000"/>
          </a:xfrm>
          <a:prstGeom prst="wedgeRoundRectCallout">
            <a:avLst>
              <a:gd name="adj1" fmla="val 9083"/>
              <a:gd name="adj2" fmla="val 10796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vi-VN" dirty="0"/>
              <a:t>&lt;a href</a:t>
            </a:r>
            <a:r>
              <a:rPr lang="vi-VN" dirty="0" smtClean="0"/>
              <a:t>="#"&gt;</a:t>
            </a:r>
            <a:endParaRPr lang="en-US" dirty="0" smtClean="0"/>
          </a:p>
          <a:p>
            <a:pPr lvl="1"/>
            <a:r>
              <a:rPr lang="vi-VN" b="1" dirty="0" smtClean="0">
                <a:solidFill>
                  <a:srgbClr val="FF0000"/>
                </a:solidFill>
              </a:rPr>
              <a:t>&lt;</a:t>
            </a:r>
            <a:r>
              <a:rPr lang="vi-VN" b="1" dirty="0">
                <a:solidFill>
                  <a:srgbClr val="FF0000"/>
                </a:solidFill>
              </a:rPr>
              <a:t>span class="glyphicon glyphicon-log-in"&gt;&lt;/span&gt; </a:t>
            </a:r>
            <a:endParaRPr lang="en-US" b="1" dirty="0" smtClean="0">
              <a:solidFill>
                <a:srgbClr val="FF0000"/>
              </a:solidFill>
            </a:endParaRPr>
          </a:p>
          <a:p>
            <a:pPr lvl="1"/>
            <a:r>
              <a:rPr lang="vi-VN" dirty="0" smtClean="0"/>
              <a:t>Đăng nhập</a:t>
            </a:r>
            <a:endParaRPr lang="en-US" dirty="0" smtClean="0"/>
          </a:p>
          <a:p>
            <a:r>
              <a:rPr lang="vi-VN" dirty="0" smtClean="0"/>
              <a:t>&lt;/</a:t>
            </a:r>
            <a:r>
              <a:rPr lang="vi-VN" dirty="0"/>
              <a:t>a&gt;</a:t>
            </a:r>
            <a:endParaRPr lang="en-US" dirty="0"/>
          </a:p>
        </p:txBody>
      </p:sp>
    </p:spTree>
    <p:extLst>
      <p:ext uri="{BB962C8B-B14F-4D97-AF65-F5344CB8AC3E}">
        <p14:creationId xmlns:p14="http://schemas.microsoft.com/office/powerpoint/2010/main" val="31174198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5366266"/>
            <a:ext cx="3259418" cy="369332"/>
          </a:xfrm>
          <a:prstGeom prst="rect">
            <a:avLst/>
          </a:prstGeom>
          <a:noFill/>
        </p:spPr>
        <p:txBody>
          <a:bodyPr wrap="none" rtlCol="0">
            <a:spAutoFit/>
          </a:bodyPr>
          <a:lstStyle/>
          <a:p>
            <a:r>
              <a:rPr lang="en-US" dirty="0" err="1" smtClean="0">
                <a:solidFill>
                  <a:schemeClr val="bg1"/>
                </a:solidFill>
              </a:rPr>
              <a:t>Bổ</a:t>
            </a:r>
            <a:r>
              <a:rPr lang="en-US" dirty="0" smtClean="0">
                <a:solidFill>
                  <a:schemeClr val="bg1"/>
                </a:solidFill>
              </a:rPr>
              <a:t> sung menu </a:t>
            </a:r>
            <a:r>
              <a:rPr lang="en-US" dirty="0" err="1" smtClean="0">
                <a:solidFill>
                  <a:schemeClr val="bg1"/>
                </a:solidFill>
              </a:rPr>
              <a:t>có</a:t>
            </a:r>
            <a:r>
              <a:rPr lang="en-US" dirty="0" smtClean="0">
                <a:solidFill>
                  <a:schemeClr val="bg1"/>
                </a:solidFill>
              </a:rPr>
              <a:t> icon </a:t>
            </a:r>
            <a:r>
              <a:rPr lang="en-US" dirty="0" err="1" smtClean="0">
                <a:solidFill>
                  <a:schemeClr val="bg1"/>
                </a:solidFill>
              </a:rPr>
              <a:t>vào</a:t>
            </a:r>
            <a:r>
              <a:rPr lang="en-US" dirty="0" smtClean="0">
                <a:solidFill>
                  <a:schemeClr val="bg1"/>
                </a:solidFill>
              </a:rPr>
              <a:t> layout</a:t>
            </a:r>
            <a:endParaRPr lang="en-US" dirty="0">
              <a:solidFill>
                <a:schemeClr val="bg1"/>
              </a:solidFill>
            </a:endParaRPr>
          </a:p>
        </p:txBody>
      </p:sp>
    </p:spTree>
    <p:extLst>
      <p:ext uri="{BB962C8B-B14F-4D97-AF65-F5344CB8AC3E}">
        <p14:creationId xmlns:p14="http://schemas.microsoft.com/office/powerpoint/2010/main" val="41913795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Group</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3" y="4114800"/>
            <a:ext cx="26955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143000"/>
            <a:ext cx="59817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4329684" y="3124200"/>
            <a:ext cx="484632" cy="7620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60942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Group Link</a:t>
            </a:r>
            <a:endParaRPr lang="en-US" dirty="0"/>
          </a:p>
        </p:txBody>
      </p:sp>
      <p:sp>
        <p:nvSpPr>
          <p:cNvPr id="4" name="Down Arrow 3"/>
          <p:cNvSpPr/>
          <p:nvPr/>
        </p:nvSpPr>
        <p:spPr>
          <a:xfrm>
            <a:off x="4329684" y="2971800"/>
            <a:ext cx="484632" cy="7620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4038600"/>
            <a:ext cx="26860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95375"/>
            <a:ext cx="6858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2602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a:buFont typeface="Wingdings" pitchFamily="2" charset="2"/>
              <a:buChar char="&amp;"/>
            </a:pPr>
            <a:r>
              <a:rPr lang="vi-VN" dirty="0" smtClean="0"/>
              <a:t>Tổng </a:t>
            </a:r>
            <a:r>
              <a:rPr lang="vi-VN" dirty="0"/>
              <a:t>quan về twitter</a:t>
            </a:r>
          </a:p>
          <a:p>
            <a:pPr>
              <a:buFont typeface="Wingdings" pitchFamily="2" charset="2"/>
              <a:buChar char="&amp;"/>
            </a:pPr>
            <a:r>
              <a:rPr lang="en-US" dirty="0" smtClean="0"/>
              <a:t>N</a:t>
            </a:r>
            <a:r>
              <a:rPr lang="vi-VN" dirty="0" smtClean="0"/>
              <a:t>húng </a:t>
            </a:r>
            <a:r>
              <a:rPr lang="vi-VN" dirty="0"/>
              <a:t>Bootstrap vào website</a:t>
            </a:r>
          </a:p>
          <a:p>
            <a:pPr>
              <a:buFont typeface="Wingdings" pitchFamily="2" charset="2"/>
              <a:buChar char="&amp;"/>
            </a:pPr>
            <a:r>
              <a:rPr lang="vi-VN" dirty="0"/>
              <a:t>Grid System</a:t>
            </a:r>
          </a:p>
          <a:p>
            <a:pPr>
              <a:buFont typeface="Wingdings" pitchFamily="2" charset="2"/>
              <a:buChar char="&amp;"/>
            </a:pPr>
            <a:r>
              <a:rPr lang="vi-VN" dirty="0"/>
              <a:t>Xây dựng layout</a:t>
            </a:r>
          </a:p>
          <a:p>
            <a:pPr>
              <a:buFont typeface="Wingdings" pitchFamily="2" charset="2"/>
              <a:buChar char="&amp;"/>
            </a:pPr>
            <a:r>
              <a:rPr lang="vi-VN" dirty="0" smtClean="0"/>
              <a:t>Navs menu</a:t>
            </a:r>
            <a:endParaRPr lang="en-US" dirty="0" smtClean="0"/>
          </a:p>
          <a:p>
            <a:pPr>
              <a:buFont typeface="Wingdings" pitchFamily="2" charset="2"/>
              <a:buChar char="&amp;"/>
            </a:pPr>
            <a:r>
              <a:rPr lang="vi-VN" dirty="0"/>
              <a:t>Glyphicons</a:t>
            </a:r>
            <a:endParaRPr lang="en-US" dirty="0"/>
          </a:p>
          <a:p>
            <a:pPr>
              <a:buFont typeface="Wingdings" pitchFamily="2" charset="2"/>
              <a:buChar char="&amp;"/>
            </a:pPr>
            <a:r>
              <a:rPr lang="vi-VN" dirty="0" smtClean="0"/>
              <a:t>Panel</a:t>
            </a:r>
            <a:endParaRPr lang="en-US" dirty="0" smtClean="0"/>
          </a:p>
          <a:p>
            <a:pPr>
              <a:buFont typeface="Wingdings" pitchFamily="2" charset="2"/>
              <a:buChar char="&amp;"/>
            </a:pPr>
            <a:r>
              <a:rPr lang="en-US" dirty="0" smtClean="0"/>
              <a:t>List Group</a:t>
            </a:r>
            <a:endParaRPr lang="vi-VN" dirty="0"/>
          </a:p>
        </p:txBody>
      </p:sp>
    </p:spTree>
    <p:extLst>
      <p:ext uri="{BB962C8B-B14F-4D97-AF65-F5344CB8AC3E}">
        <p14:creationId xmlns:p14="http://schemas.microsoft.com/office/powerpoint/2010/main" val="8950854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Panel</a:t>
            </a:r>
            <a:endParaRPr lang="en-US" dirty="0"/>
          </a:p>
        </p:txBody>
      </p:sp>
      <p:sp>
        <p:nvSpPr>
          <p:cNvPr id="3" name="Content Placeholder 2"/>
          <p:cNvSpPr>
            <a:spLocks noGrp="1"/>
          </p:cNvSpPr>
          <p:nvPr>
            <p:ph idx="1"/>
          </p:nvPr>
        </p:nvSpPr>
        <p:spPr>
          <a:xfrm>
            <a:off x="457200" y="3848100"/>
            <a:ext cx="8229600" cy="2705100"/>
          </a:xfrm>
        </p:spPr>
        <p:txBody>
          <a:bodyPr>
            <a:normAutofit/>
          </a:bodyPr>
          <a:lstStyle/>
          <a:p>
            <a:r>
              <a:rPr lang="en-US" dirty="0" smtClean="0"/>
              <a:t>.panel: </a:t>
            </a:r>
            <a:r>
              <a:rPr lang="en-US" dirty="0" err="1" smtClean="0"/>
              <a:t>khung</a:t>
            </a:r>
            <a:r>
              <a:rPr lang="en-US" dirty="0" smtClean="0"/>
              <a:t> </a:t>
            </a:r>
            <a:r>
              <a:rPr lang="en-US" dirty="0" err="1" smtClean="0"/>
              <a:t>chứa</a:t>
            </a:r>
            <a:endParaRPr lang="en-US" dirty="0" smtClean="0"/>
          </a:p>
          <a:p>
            <a:r>
              <a:rPr lang="en-US" dirty="0" smtClean="0"/>
              <a:t>.panel-default: </a:t>
            </a:r>
            <a:r>
              <a:rPr lang="en-US" dirty="0" err="1" smtClean="0"/>
              <a:t>kiểu</a:t>
            </a:r>
            <a:endParaRPr lang="en-US" dirty="0" smtClean="0"/>
          </a:p>
          <a:p>
            <a:r>
              <a:rPr lang="en-US" dirty="0" smtClean="0"/>
              <a:t>.panel-heading: </a:t>
            </a:r>
            <a:r>
              <a:rPr lang="en-US" dirty="0" err="1" smtClean="0"/>
              <a:t>phần</a:t>
            </a:r>
            <a:r>
              <a:rPr lang="en-US" dirty="0" smtClean="0"/>
              <a:t> </a:t>
            </a:r>
            <a:r>
              <a:rPr lang="en-US" dirty="0" err="1" smtClean="0"/>
              <a:t>đầu</a:t>
            </a:r>
            <a:endParaRPr lang="en-US" dirty="0" smtClean="0"/>
          </a:p>
          <a:p>
            <a:r>
              <a:rPr lang="en-US" dirty="0" smtClean="0"/>
              <a:t>.panel-body: </a:t>
            </a:r>
            <a:r>
              <a:rPr lang="en-US" dirty="0" err="1" smtClean="0"/>
              <a:t>phần</a:t>
            </a:r>
            <a:r>
              <a:rPr lang="en-US" dirty="0" smtClean="0"/>
              <a:t> </a:t>
            </a:r>
            <a:r>
              <a:rPr lang="en-US" dirty="0" err="1" smtClean="0"/>
              <a:t>thân</a:t>
            </a:r>
            <a:endParaRPr lang="en-US" dirty="0" smtClean="0"/>
          </a:p>
          <a:p>
            <a:r>
              <a:rPr lang="en-US" dirty="0" smtClean="0"/>
              <a:t>.panel-footer: </a:t>
            </a:r>
            <a:r>
              <a:rPr lang="en-US" dirty="0" err="1" smtClean="0"/>
              <a:t>phần</a:t>
            </a:r>
            <a:r>
              <a:rPr lang="en-US" dirty="0" smtClean="0"/>
              <a:t> </a:t>
            </a:r>
            <a:r>
              <a:rPr lang="en-US" dirty="0" err="1" smtClean="0"/>
              <a:t>chân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52397"/>
            <a:ext cx="36290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40005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4343400" y="2133600"/>
            <a:ext cx="647700"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9550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panel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447800"/>
            <a:ext cx="266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884" y="1457325"/>
            <a:ext cx="26670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4419600"/>
            <a:ext cx="267652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457325"/>
            <a:ext cx="266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650" y="4429125"/>
            <a:ext cx="26479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2884" y="4419600"/>
            <a:ext cx="2667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74829" y="2805684"/>
            <a:ext cx="1499000" cy="369332"/>
          </a:xfrm>
          <a:prstGeom prst="rect">
            <a:avLst/>
          </a:prstGeom>
          <a:noFill/>
        </p:spPr>
        <p:txBody>
          <a:bodyPr wrap="none" rtlCol="0">
            <a:spAutoFit/>
          </a:bodyPr>
          <a:lstStyle/>
          <a:p>
            <a:r>
              <a:rPr lang="en-US" dirty="0" smtClean="0"/>
              <a:t>.panel-default</a:t>
            </a:r>
            <a:endParaRPr lang="en-US" dirty="0"/>
          </a:p>
        </p:txBody>
      </p:sp>
      <p:sp>
        <p:nvSpPr>
          <p:cNvPr id="11" name="TextBox 10"/>
          <p:cNvSpPr txBox="1"/>
          <p:nvPr/>
        </p:nvSpPr>
        <p:spPr>
          <a:xfrm>
            <a:off x="3875738" y="2781300"/>
            <a:ext cx="1570815" cy="369332"/>
          </a:xfrm>
          <a:prstGeom prst="rect">
            <a:avLst/>
          </a:prstGeom>
          <a:noFill/>
        </p:spPr>
        <p:txBody>
          <a:bodyPr wrap="none" rtlCol="0">
            <a:spAutoFit/>
          </a:bodyPr>
          <a:lstStyle/>
          <a:p>
            <a:r>
              <a:rPr lang="en-US" dirty="0" smtClean="0"/>
              <a:t>.panel-primary</a:t>
            </a:r>
            <a:endParaRPr lang="en-US" dirty="0"/>
          </a:p>
        </p:txBody>
      </p:sp>
      <p:sp>
        <p:nvSpPr>
          <p:cNvPr id="12" name="TextBox 11"/>
          <p:cNvSpPr txBox="1"/>
          <p:nvPr/>
        </p:nvSpPr>
        <p:spPr>
          <a:xfrm>
            <a:off x="6537154" y="2805684"/>
            <a:ext cx="1537600" cy="369332"/>
          </a:xfrm>
          <a:prstGeom prst="rect">
            <a:avLst/>
          </a:prstGeom>
          <a:noFill/>
        </p:spPr>
        <p:txBody>
          <a:bodyPr wrap="none" rtlCol="0">
            <a:spAutoFit/>
          </a:bodyPr>
          <a:lstStyle/>
          <a:p>
            <a:r>
              <a:rPr lang="en-US" dirty="0" smtClean="0"/>
              <a:t>.panel-success</a:t>
            </a:r>
            <a:endParaRPr lang="en-US" dirty="0"/>
          </a:p>
        </p:txBody>
      </p:sp>
      <p:sp>
        <p:nvSpPr>
          <p:cNvPr id="13" name="TextBox 12"/>
          <p:cNvSpPr txBox="1"/>
          <p:nvPr/>
        </p:nvSpPr>
        <p:spPr>
          <a:xfrm>
            <a:off x="1330914" y="5763054"/>
            <a:ext cx="1196353" cy="369332"/>
          </a:xfrm>
          <a:prstGeom prst="rect">
            <a:avLst/>
          </a:prstGeom>
          <a:noFill/>
        </p:spPr>
        <p:txBody>
          <a:bodyPr wrap="none" rtlCol="0">
            <a:spAutoFit/>
          </a:bodyPr>
          <a:lstStyle/>
          <a:p>
            <a:r>
              <a:rPr lang="en-US" dirty="0" smtClean="0"/>
              <a:t>.panel-info</a:t>
            </a:r>
            <a:endParaRPr lang="en-US" dirty="0"/>
          </a:p>
        </p:txBody>
      </p:sp>
      <p:sp>
        <p:nvSpPr>
          <p:cNvPr id="14" name="TextBox 13"/>
          <p:cNvSpPr txBox="1"/>
          <p:nvPr/>
        </p:nvSpPr>
        <p:spPr>
          <a:xfrm>
            <a:off x="3914947" y="5762625"/>
            <a:ext cx="1492396" cy="369332"/>
          </a:xfrm>
          <a:prstGeom prst="rect">
            <a:avLst/>
          </a:prstGeom>
          <a:noFill/>
        </p:spPr>
        <p:txBody>
          <a:bodyPr wrap="none" rtlCol="0">
            <a:spAutoFit/>
          </a:bodyPr>
          <a:lstStyle/>
          <a:p>
            <a:r>
              <a:rPr lang="en-US" dirty="0" smtClean="0"/>
              <a:t>.panel-danger</a:t>
            </a:r>
            <a:endParaRPr lang="en-US" dirty="0"/>
          </a:p>
        </p:txBody>
      </p:sp>
      <p:sp>
        <p:nvSpPr>
          <p:cNvPr id="15" name="TextBox 14"/>
          <p:cNvSpPr txBox="1"/>
          <p:nvPr/>
        </p:nvSpPr>
        <p:spPr>
          <a:xfrm>
            <a:off x="6508780" y="5763054"/>
            <a:ext cx="1594347" cy="369332"/>
          </a:xfrm>
          <a:prstGeom prst="rect">
            <a:avLst/>
          </a:prstGeom>
          <a:noFill/>
        </p:spPr>
        <p:txBody>
          <a:bodyPr wrap="none" rtlCol="0">
            <a:spAutoFit/>
          </a:bodyPr>
          <a:lstStyle/>
          <a:p>
            <a:r>
              <a:rPr lang="en-US" dirty="0" smtClean="0"/>
              <a:t>.panel-warning</a:t>
            </a:r>
            <a:endParaRPr lang="en-US" dirty="0"/>
          </a:p>
        </p:txBody>
      </p:sp>
    </p:spTree>
    <p:extLst>
      <p:ext uri="{BB962C8B-B14F-4D97-AF65-F5344CB8AC3E}">
        <p14:creationId xmlns:p14="http://schemas.microsoft.com/office/powerpoint/2010/main" val="1626215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hợp</a:t>
            </a:r>
            <a:r>
              <a:rPr lang="en-US" dirty="0" smtClean="0"/>
              <a:t> Panel </a:t>
            </a:r>
            <a:r>
              <a:rPr lang="en-US" dirty="0" err="1" smtClean="0"/>
              <a:t>và</a:t>
            </a:r>
            <a:r>
              <a:rPr lang="en-US" dirty="0" smtClean="0"/>
              <a:t> List Group</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95775"/>
            <a:ext cx="2724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990600"/>
            <a:ext cx="73628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329684" y="3276600"/>
            <a:ext cx="484632" cy="7620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lowchart: Document 3"/>
          <p:cNvSpPr/>
          <p:nvPr/>
        </p:nvSpPr>
        <p:spPr>
          <a:xfrm>
            <a:off x="609600" y="3810000"/>
            <a:ext cx="2514600" cy="16002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err="1" smtClean="0"/>
              <a:t>Thay</a:t>
            </a:r>
            <a:r>
              <a:rPr lang="en-US" sz="2000" b="1" dirty="0" smtClean="0"/>
              <a:t> .panel-body </a:t>
            </a:r>
            <a:r>
              <a:rPr lang="en-US" sz="2000" b="1" dirty="0" err="1" smtClean="0"/>
              <a:t>bằng</a:t>
            </a:r>
            <a:r>
              <a:rPr lang="en-US" sz="2000" b="1" dirty="0" smtClean="0"/>
              <a:t> .list-group</a:t>
            </a:r>
            <a:endParaRPr lang="en-US" sz="2000" b="1" dirty="0"/>
          </a:p>
        </p:txBody>
      </p:sp>
    </p:spTree>
    <p:extLst>
      <p:ext uri="{BB962C8B-B14F-4D97-AF65-F5344CB8AC3E}">
        <p14:creationId xmlns:p14="http://schemas.microsoft.com/office/powerpoint/2010/main" val="8239526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Thảo</a:t>
            </a:r>
            <a:r>
              <a:rPr lang="en-US" dirty="0" smtClean="0"/>
              <a:t> </a:t>
            </a:r>
            <a:r>
              <a:rPr lang="en-US" dirty="0" err="1" smtClean="0"/>
              <a:t>luận</a:t>
            </a:r>
            <a:r>
              <a:rPr lang="en-US" dirty="0" smtClean="0"/>
              <a:t> </a:t>
            </a:r>
            <a:r>
              <a:rPr lang="en-US" dirty="0" err="1" smtClean="0"/>
              <a:t>về</a:t>
            </a:r>
            <a:r>
              <a:rPr lang="en-US" dirty="0" smtClean="0"/>
              <a:t> layout</a:t>
            </a:r>
            <a:endParaRPr lang="en-US" dirty="0"/>
          </a:p>
        </p:txBody>
      </p:sp>
      <p:sp>
        <p:nvSpPr>
          <p:cNvPr id="3" name="Content Placeholder 2"/>
          <p:cNvSpPr>
            <a:spLocks noGrp="1"/>
          </p:cNvSpPr>
          <p:nvPr>
            <p:ph idx="1"/>
          </p:nvPr>
        </p:nvSpPr>
        <p:spPr>
          <a:xfrm>
            <a:off x="457200" y="6019800"/>
            <a:ext cx="8229600" cy="762000"/>
          </a:xfrm>
        </p:spPr>
        <p:txBody>
          <a:bodyPr>
            <a:normAutofit fontScale="70000" lnSpcReduction="20000"/>
          </a:bodyPr>
          <a:lstStyle/>
          <a:p>
            <a:r>
              <a:rPr lang="en-US" dirty="0" err="1" smtClean="0"/>
              <a:t>Hãy</a:t>
            </a:r>
            <a:r>
              <a:rPr lang="en-US" dirty="0" smtClean="0"/>
              <a:t> </a:t>
            </a:r>
            <a:r>
              <a:rPr lang="en-US" dirty="0" err="1" smtClean="0"/>
              <a:t>liệt</a:t>
            </a:r>
            <a:r>
              <a:rPr lang="en-US" dirty="0" smtClean="0"/>
              <a:t> </a:t>
            </a:r>
            <a:r>
              <a:rPr lang="en-US" dirty="0" err="1" smtClean="0"/>
              <a:t>kê</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giao</a:t>
            </a:r>
            <a:r>
              <a:rPr lang="en-US" dirty="0" smtClean="0"/>
              <a:t> </a:t>
            </a:r>
            <a:r>
              <a:rPr lang="en-US" dirty="0" err="1" smtClean="0"/>
              <a:t>diện</a:t>
            </a:r>
            <a:r>
              <a:rPr lang="en-US" dirty="0" smtClean="0"/>
              <a:t> bootstrap </a:t>
            </a:r>
            <a:r>
              <a:rPr lang="en-US" dirty="0" err="1" smtClean="0"/>
              <a:t>đã</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Nêu</a:t>
            </a:r>
            <a:r>
              <a:rPr lang="en-US" dirty="0" smtClean="0"/>
              <a:t> </a:t>
            </a:r>
            <a:r>
              <a:rPr lang="en-US" dirty="0" err="1" smtClean="0"/>
              <a:t>ra</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để</a:t>
            </a:r>
            <a:r>
              <a:rPr lang="en-US" dirty="0" smtClean="0"/>
              <a:t> </a:t>
            </a:r>
            <a:r>
              <a:rPr lang="en-US" dirty="0" err="1" smtClean="0"/>
              <a:t>hoàn</a:t>
            </a:r>
            <a:r>
              <a:rPr lang="en-US" dirty="0" smtClean="0"/>
              <a:t> </a:t>
            </a:r>
            <a:r>
              <a:rPr lang="en-US" dirty="0" err="1" smtClean="0"/>
              <a:t>thiện</a:t>
            </a:r>
            <a:r>
              <a:rPr lang="en-US" dirty="0" smtClean="0"/>
              <a:t> layout ở </a:t>
            </a:r>
            <a:r>
              <a:rPr lang="en-US" dirty="0" err="1" smtClean="0"/>
              <a:t>trên</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41731"/>
            <a:ext cx="8610600" cy="500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2037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 nội dung bài học</a:t>
            </a:r>
            <a:endParaRPr lang="en-US" dirty="0"/>
          </a:p>
        </p:txBody>
      </p:sp>
      <p:sp>
        <p:nvSpPr>
          <p:cNvPr id="48130" name="Content Placeholder 1"/>
          <p:cNvSpPr>
            <a:spLocks noGrp="1"/>
          </p:cNvSpPr>
          <p:nvPr>
            <p:ph idx="1"/>
          </p:nvPr>
        </p:nvSpPr>
        <p:spPr/>
        <p:txBody>
          <a:bodyPr>
            <a:normAutofit/>
          </a:bodyPr>
          <a:lstStyle/>
          <a:p>
            <a:pPr>
              <a:buFont typeface="Wingdings" pitchFamily="2" charset="2"/>
              <a:buChar char="þ"/>
            </a:pPr>
            <a:r>
              <a:rPr lang="vi-VN" dirty="0"/>
              <a:t>Tổng quan về twitter</a:t>
            </a:r>
          </a:p>
          <a:p>
            <a:pPr>
              <a:buFont typeface="Wingdings" pitchFamily="2" charset="2"/>
              <a:buChar char="þ"/>
            </a:pPr>
            <a:r>
              <a:rPr lang="en-US" dirty="0"/>
              <a:t>N</a:t>
            </a:r>
            <a:r>
              <a:rPr lang="vi-VN" dirty="0"/>
              <a:t>húng Bootstrap vào website</a:t>
            </a:r>
          </a:p>
          <a:p>
            <a:pPr>
              <a:buFont typeface="Wingdings" pitchFamily="2" charset="2"/>
              <a:buChar char="þ"/>
            </a:pPr>
            <a:r>
              <a:rPr lang="vi-VN" dirty="0"/>
              <a:t>Grid System</a:t>
            </a:r>
          </a:p>
          <a:p>
            <a:pPr>
              <a:buFont typeface="Wingdings" pitchFamily="2" charset="2"/>
              <a:buChar char="þ"/>
            </a:pPr>
            <a:r>
              <a:rPr lang="vi-VN" dirty="0"/>
              <a:t>Xây dựng layout</a:t>
            </a:r>
          </a:p>
          <a:p>
            <a:pPr>
              <a:buFont typeface="Wingdings" pitchFamily="2" charset="2"/>
              <a:buChar char="þ"/>
            </a:pPr>
            <a:r>
              <a:rPr lang="vi-VN" dirty="0"/>
              <a:t>Navs menu</a:t>
            </a:r>
            <a:endParaRPr lang="en-US" dirty="0"/>
          </a:p>
          <a:p>
            <a:pPr>
              <a:buFont typeface="Wingdings" pitchFamily="2" charset="2"/>
              <a:buChar char="þ"/>
            </a:pPr>
            <a:r>
              <a:rPr lang="vi-VN" dirty="0"/>
              <a:t>Glyphicons</a:t>
            </a:r>
            <a:endParaRPr lang="en-US" dirty="0"/>
          </a:p>
          <a:p>
            <a:pPr>
              <a:buFont typeface="Wingdings" pitchFamily="2" charset="2"/>
              <a:buChar char="þ"/>
            </a:pPr>
            <a:r>
              <a:rPr lang="vi-VN" dirty="0"/>
              <a:t>Panel</a:t>
            </a:r>
            <a:endParaRPr lang="en-US" dirty="0"/>
          </a:p>
          <a:p>
            <a:pPr>
              <a:buFont typeface="Wingdings" pitchFamily="2" charset="2"/>
              <a:buChar char="þ"/>
            </a:pPr>
            <a:r>
              <a:rPr lang="en-US" dirty="0"/>
              <a:t>List Group</a:t>
            </a:r>
            <a:endParaRPr lang="vi-VN"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Tổng quan về </a:t>
            </a:r>
            <a:r>
              <a:rPr lang="en-US" dirty="0" smtClean="0"/>
              <a:t>bootstrap</a:t>
            </a:r>
            <a:endParaRPr lang="en-US" dirty="0"/>
          </a:p>
        </p:txBody>
      </p:sp>
      <p:sp>
        <p:nvSpPr>
          <p:cNvPr id="3" name="Content Placeholder 2"/>
          <p:cNvSpPr>
            <a:spLocks noGrp="1"/>
          </p:cNvSpPr>
          <p:nvPr>
            <p:ph idx="1"/>
          </p:nvPr>
        </p:nvSpPr>
        <p:spPr/>
        <p:txBody>
          <a:bodyPr>
            <a:normAutofit lnSpcReduction="10000"/>
          </a:bodyPr>
          <a:lstStyle/>
          <a:p>
            <a:r>
              <a:rPr lang="vi-VN" dirty="0"/>
              <a:t>Bootstrap là một framework cho phép những nhà phát triển thiết kế một trang web reponsive nhanh chóng dễ </a:t>
            </a:r>
            <a:r>
              <a:rPr lang="vi-VN" dirty="0" smtClean="0"/>
              <a:t>dàng</a:t>
            </a:r>
            <a:endParaRPr lang="en-US" dirty="0" smtClean="0"/>
          </a:p>
          <a:p>
            <a:r>
              <a:rPr lang="vi-VN" dirty="0"/>
              <a:t>Bootstrap được xây dựng dựa trên nền tảng HTML templates, CSS templates và Javascript cơ bản để hình thành nên những </a:t>
            </a:r>
            <a:r>
              <a:rPr lang="vi-VN" dirty="0" smtClean="0"/>
              <a:t>mẫu</a:t>
            </a:r>
            <a:r>
              <a:rPr lang="en-US" dirty="0" smtClean="0"/>
              <a:t> </a:t>
            </a:r>
            <a:r>
              <a:rPr lang="en-US" dirty="0" err="1" smtClean="0"/>
              <a:t>giao</a:t>
            </a:r>
            <a:r>
              <a:rPr lang="en-US" dirty="0" smtClean="0"/>
              <a:t> </a:t>
            </a:r>
            <a:r>
              <a:rPr lang="en-US" dirty="0" err="1" smtClean="0"/>
              <a:t>diện</a:t>
            </a:r>
            <a:r>
              <a:rPr lang="vi-VN" dirty="0" smtClean="0"/>
              <a:t> </a:t>
            </a:r>
            <a:r>
              <a:rPr lang="vi-VN" dirty="0"/>
              <a:t>thiết kế có </a:t>
            </a:r>
            <a:r>
              <a:rPr lang="vi-VN" dirty="0" smtClean="0"/>
              <a:t>sẵn</a:t>
            </a:r>
            <a:endParaRPr lang="en-US" dirty="0" smtClean="0"/>
          </a:p>
          <a:p>
            <a:r>
              <a:rPr lang="vi-VN" dirty="0"/>
              <a:t>Bootstrap được Mark Otto và Jacob Thornton cùng nhau phát triển lên tại </a:t>
            </a:r>
            <a:r>
              <a:rPr lang="vi-VN" dirty="0" smtClean="0"/>
              <a:t>Twitter</a:t>
            </a:r>
            <a:endParaRPr lang="en-US" dirty="0" smtClean="0"/>
          </a:p>
          <a:p>
            <a:r>
              <a:rPr lang="vi-VN" dirty="0"/>
              <a:t>Bootstrap </a:t>
            </a:r>
            <a:r>
              <a:rPr lang="vi-VN" dirty="0" smtClean="0"/>
              <a:t>góp </a:t>
            </a:r>
            <a:r>
              <a:rPr lang="vi-VN" dirty="0"/>
              <a:t>phần thúc đẩy công việc của những nhà phát triển và lập trình được nhanh hơn, tiện lợi và đồng bộ hơn</a:t>
            </a:r>
            <a:endParaRPr lang="en-US" dirty="0"/>
          </a:p>
        </p:txBody>
      </p:sp>
    </p:spTree>
    <p:extLst>
      <p:ext uri="{BB962C8B-B14F-4D97-AF65-F5344CB8AC3E}">
        <p14:creationId xmlns:p14="http://schemas.microsoft.com/office/powerpoint/2010/main" val="11529570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Bootstrap</a:t>
            </a:r>
            <a:endParaRPr lang="en-US" dirty="0"/>
          </a:p>
        </p:txBody>
      </p:sp>
      <p:sp>
        <p:nvSpPr>
          <p:cNvPr id="3" name="Content Placeholder 2"/>
          <p:cNvSpPr>
            <a:spLocks noGrp="1"/>
          </p:cNvSpPr>
          <p:nvPr>
            <p:ph idx="1"/>
          </p:nvPr>
        </p:nvSpPr>
        <p:spPr>
          <a:xfrm>
            <a:off x="457200" y="1066800"/>
            <a:ext cx="8229600" cy="5181600"/>
          </a:xfrm>
        </p:spPr>
        <p:txBody>
          <a:bodyPr>
            <a:normAutofit fontScale="92500" lnSpcReduction="20000"/>
          </a:bodyPr>
          <a:lstStyle/>
          <a:p>
            <a:pPr fontAlgn="base"/>
            <a:r>
              <a:rPr lang="vi-VN" dirty="0"/>
              <a:t>Bootstrap giúp các nhà thiết kế website có thể giảm bớt được thời gian trong việc thiết kế website. Khi sử dụng Bootstrap, bạn có thể hạn chế được thời gian bỏ ra để viết code cho giao diện vì trong thư viện của nó đã có sẵn những đoạn mã có thể chèn vào trong website.</a:t>
            </a:r>
          </a:p>
          <a:p>
            <a:pPr fontAlgn="base"/>
            <a:r>
              <a:rPr lang="vi-VN" dirty="0"/>
              <a:t>Khi sử dụng Bootstrap bạn hoàn toàn có thể tùy biến được giao diện theo ý muốn của mình với hệ thống Grid System mặc định bao gồm 12 </a:t>
            </a:r>
            <a:r>
              <a:rPr lang="en-US" dirty="0" smtClean="0"/>
              <a:t>c</a:t>
            </a:r>
            <a:r>
              <a:rPr lang="vi-VN" dirty="0" smtClean="0"/>
              <a:t>ột </a:t>
            </a:r>
            <a:r>
              <a:rPr lang="vi-VN" dirty="0"/>
              <a:t>cùng với độ rộng 940px được tích hợp sẵn trong Bootstrap.</a:t>
            </a:r>
          </a:p>
          <a:p>
            <a:pPr fontAlgn="base"/>
            <a:r>
              <a:rPr lang="vi-VN" dirty="0"/>
              <a:t>Ngày nay, khi mà xu hướng phát triển website tương thích với mọi thiết bị thì Bootstrap nổi lên như 1 Framework cung cấp sẵn reponsive css  phù hợp với mọi thiết bị như SmartPhone, tablets, dextop</a:t>
            </a:r>
            <a:r>
              <a:rPr lang="vi-VN" dirty="0" smtClean="0"/>
              <a:t>…..</a:t>
            </a:r>
            <a:endParaRPr lang="vi-VN" dirty="0"/>
          </a:p>
        </p:txBody>
      </p:sp>
    </p:spTree>
    <p:extLst>
      <p:ext uri="{BB962C8B-B14F-4D97-AF65-F5344CB8AC3E}">
        <p14:creationId xmlns:p14="http://schemas.microsoft.com/office/powerpoint/2010/main" val="20883581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vi-VN" dirty="0"/>
              <a:t>húng Bootstrap vào website</a:t>
            </a:r>
          </a:p>
        </p:txBody>
      </p:sp>
      <p:sp>
        <p:nvSpPr>
          <p:cNvPr id="3" name="Content Placeholder 2"/>
          <p:cNvSpPr>
            <a:spLocks noGrp="1"/>
          </p:cNvSpPr>
          <p:nvPr>
            <p:ph idx="1"/>
          </p:nvPr>
        </p:nvSpPr>
        <p:spPr/>
        <p:txBody>
          <a:bodyPr/>
          <a:lstStyle/>
          <a:p>
            <a:r>
              <a:rPr lang="en-US" dirty="0" err="1" smtClean="0"/>
              <a:t>Vào</a:t>
            </a:r>
            <a:r>
              <a:rPr lang="en-US" dirty="0" smtClean="0"/>
              <a:t> website: </a:t>
            </a:r>
            <a:r>
              <a:rPr lang="en-US" dirty="0"/>
              <a:t>http://getbootstrap.com/getting-started/ </a:t>
            </a:r>
            <a:r>
              <a:rPr lang="en-US" dirty="0" err="1" smtClean="0"/>
              <a:t>và</a:t>
            </a:r>
            <a:r>
              <a:rPr lang="en-US" dirty="0" smtClean="0"/>
              <a:t> </a:t>
            </a:r>
            <a:r>
              <a:rPr lang="en-US" dirty="0" err="1" smtClean="0"/>
              <a:t>nhấp</a:t>
            </a:r>
            <a:r>
              <a:rPr lang="en-US" dirty="0" smtClean="0"/>
              <a:t> </a:t>
            </a:r>
            <a:r>
              <a:rPr lang="en-US" dirty="0" err="1" smtClean="0"/>
              <a:t>vào</a:t>
            </a:r>
            <a:r>
              <a:rPr lang="en-US" dirty="0" smtClean="0"/>
              <a:t> </a:t>
            </a:r>
            <a:r>
              <a:rPr lang="en-US" dirty="0" err="1" smtClean="0"/>
              <a:t>nút</a:t>
            </a:r>
            <a:r>
              <a:rPr lang="en-US" dirty="0" smtClean="0"/>
              <a:t> [Download </a:t>
            </a:r>
            <a:r>
              <a:rPr lang="en-US" dirty="0" err="1" smtClean="0"/>
              <a:t>Boostrap</a:t>
            </a:r>
            <a:r>
              <a:rPr lang="en-US" dirty="0" smtClean="0"/>
              <a:t>]</a:t>
            </a:r>
          </a:p>
          <a:p>
            <a:endParaRPr lang="en-US" b="1" dirty="0"/>
          </a:p>
          <a:p>
            <a:endParaRPr lang="en-US" b="1" dirty="0" smtClean="0"/>
          </a:p>
          <a:p>
            <a:endParaRPr lang="en-US" b="1" dirty="0"/>
          </a:p>
          <a:p>
            <a:endParaRPr lang="en-US" b="1" dirty="0" smtClean="0"/>
          </a:p>
          <a:p>
            <a:endParaRPr lang="en-US" b="1" dirty="0"/>
          </a:p>
          <a:p>
            <a:r>
              <a:rPr lang="en-US" dirty="0" err="1" smtClean="0"/>
              <a:t>Giải</a:t>
            </a:r>
            <a:r>
              <a:rPr lang="en-US" dirty="0" smtClean="0"/>
              <a:t> </a:t>
            </a:r>
            <a:r>
              <a:rPr lang="en-US" dirty="0" err="1" smtClean="0"/>
              <a:t>nén</a:t>
            </a:r>
            <a:endParaRPr lang="en-US" dirty="0"/>
          </a:p>
        </p:txBody>
      </p:sp>
      <p:pic>
        <p:nvPicPr>
          <p:cNvPr id="1026" name="Picture 2" descr="download-bootst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6675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bootstr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768096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316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vi-VN" dirty="0"/>
              <a:t>húng Bootstrap vào website</a:t>
            </a:r>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trang</a:t>
            </a:r>
            <a:r>
              <a:rPr lang="en-US" dirty="0" smtClean="0"/>
              <a:t> index.html </a:t>
            </a:r>
            <a:r>
              <a:rPr lang="en-US" dirty="0" err="1" smtClean="0"/>
              <a:t>và</a:t>
            </a:r>
            <a:r>
              <a:rPr lang="en-US" dirty="0" smtClean="0"/>
              <a:t> </a:t>
            </a:r>
            <a:r>
              <a:rPr lang="en-US" dirty="0" err="1" smtClean="0"/>
              <a:t>chép</a:t>
            </a:r>
            <a:r>
              <a:rPr lang="en-US" dirty="0" smtClean="0"/>
              <a:t> </a:t>
            </a:r>
            <a:r>
              <a:rPr lang="en-US" dirty="0" err="1" smtClean="0"/>
              <a:t>nội</a:t>
            </a:r>
            <a:r>
              <a:rPr lang="en-US" dirty="0" smtClean="0"/>
              <a:t> dung HTML </a:t>
            </a:r>
            <a:r>
              <a:rPr lang="en-US" dirty="0" err="1" smtClean="0"/>
              <a:t>của</a:t>
            </a:r>
            <a:r>
              <a:rPr lang="en-US" dirty="0" smtClean="0"/>
              <a:t> </a:t>
            </a:r>
            <a:r>
              <a:rPr lang="en-US" dirty="0" err="1" smtClean="0"/>
              <a:t>phần</a:t>
            </a:r>
            <a:r>
              <a:rPr lang="en-US" dirty="0" smtClean="0"/>
              <a:t> </a:t>
            </a:r>
            <a:r>
              <a:rPr lang="en-US" b="1" dirty="0" smtClean="0"/>
              <a:t>Basic Template </a:t>
            </a:r>
            <a:r>
              <a:rPr lang="en-US" dirty="0" err="1" smtClean="0"/>
              <a:t>như</a:t>
            </a:r>
            <a:r>
              <a:rPr lang="en-US" dirty="0" smtClean="0"/>
              <a:t> </a:t>
            </a:r>
            <a:r>
              <a:rPr lang="en-US" dirty="0" err="1" smtClean="0"/>
              <a:t>hình</a:t>
            </a:r>
            <a:r>
              <a:rPr lang="en-US" dirty="0" smtClean="0"/>
              <a:t> </a:t>
            </a:r>
            <a:r>
              <a:rPr lang="en-US" dirty="0" err="1" smtClean="0"/>
              <a:t>dưới</a:t>
            </a:r>
            <a:r>
              <a:rPr lang="en-US" dirty="0" smtClean="0"/>
              <a:t> </a:t>
            </a:r>
            <a:r>
              <a:rPr lang="en-US" dirty="0" err="1" smtClean="0"/>
              <a:t>vào</a:t>
            </a:r>
            <a:r>
              <a:rPr lang="en-US" dirty="0" smtClean="0"/>
              <a:t> </a:t>
            </a:r>
            <a:r>
              <a:rPr lang="en-US" dirty="0" err="1" smtClean="0"/>
              <a:t>trang</a:t>
            </a:r>
            <a:r>
              <a:rPr lang="en-US" dirty="0" smtClean="0"/>
              <a:t> index.html</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5257800" y="4419600"/>
            <a:ext cx="2133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459128">
            <a:off x="5368575" y="4992535"/>
            <a:ext cx="1591013" cy="369332"/>
          </a:xfrm>
          <a:prstGeom prst="rect">
            <a:avLst/>
          </a:prstGeom>
          <a:noFill/>
        </p:spPr>
        <p:txBody>
          <a:bodyPr wrap="none" rtlCol="0">
            <a:spAutoFit/>
          </a:bodyPr>
          <a:lstStyle/>
          <a:p>
            <a:r>
              <a:rPr lang="en-US" dirty="0" err="1" smtClean="0"/>
              <a:t>Chép</a:t>
            </a:r>
            <a:r>
              <a:rPr lang="en-US" dirty="0" smtClean="0"/>
              <a:t> </a:t>
            </a:r>
            <a:r>
              <a:rPr lang="en-US" dirty="0" err="1" smtClean="0"/>
              <a:t>mã</a:t>
            </a:r>
            <a:r>
              <a:rPr lang="en-US" dirty="0" smtClean="0"/>
              <a:t> ở </a:t>
            </a:r>
            <a:r>
              <a:rPr lang="en-US" dirty="0" err="1" smtClean="0"/>
              <a:t>đây</a:t>
            </a:r>
            <a:endParaRPr lang="en-US" dirty="0"/>
          </a:p>
        </p:txBody>
      </p:sp>
    </p:spTree>
    <p:extLst>
      <p:ext uri="{BB962C8B-B14F-4D97-AF65-F5344CB8AC3E}">
        <p14:creationId xmlns:p14="http://schemas.microsoft.com/office/powerpoint/2010/main" val="22084104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
            </a:r>
            <a:r>
              <a:rPr lang="vi-VN" smtClean="0"/>
              <a:t>húng Bootstrap vào website</a:t>
            </a:r>
            <a:endParaRPr lang="vi-VN" dirty="0"/>
          </a:p>
        </p:txBody>
      </p:sp>
      <p:sp>
        <p:nvSpPr>
          <p:cNvPr id="6" name="Content Placeholder 5"/>
          <p:cNvSpPr>
            <a:spLocks noGrp="1"/>
          </p:cNvSpPr>
          <p:nvPr>
            <p:ph idx="1"/>
          </p:nvPr>
        </p:nvSpPr>
        <p:spPr/>
        <p:txBody>
          <a:bodyPr/>
          <a:lstStyle/>
          <a:p>
            <a:r>
              <a:rPr lang="en-US" dirty="0" err="1" smtClean="0"/>
              <a:t>Mã</a:t>
            </a:r>
            <a:r>
              <a:rPr lang="en-US" dirty="0" smtClean="0"/>
              <a:t> HTML </a:t>
            </a:r>
            <a:r>
              <a:rPr lang="en-US" dirty="0" err="1" smtClean="0"/>
              <a:t>của</a:t>
            </a:r>
            <a:r>
              <a:rPr lang="en-US" dirty="0" smtClean="0"/>
              <a:t> </a:t>
            </a:r>
            <a:r>
              <a:rPr lang="en-US" dirty="0" err="1" smtClean="0"/>
              <a:t>trang</a:t>
            </a:r>
            <a:r>
              <a:rPr lang="en-US" dirty="0" smtClean="0"/>
              <a:t> index.html</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71625"/>
            <a:ext cx="86106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705" y="1066800"/>
            <a:ext cx="2536695" cy="15573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487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
            </a:r>
            <a:r>
              <a:rPr lang="vi-VN" smtClean="0"/>
              <a:t>húng Bootstrap vào website</a:t>
            </a:r>
            <a:endParaRPr lang="vi-VN" dirty="0"/>
          </a:p>
        </p:txBody>
      </p:sp>
      <p:sp>
        <p:nvSpPr>
          <p:cNvPr id="6" name="Content Placeholder 5"/>
          <p:cNvSpPr>
            <a:spLocks noGrp="1"/>
          </p:cNvSpPr>
          <p:nvPr>
            <p:ph idx="1"/>
          </p:nvPr>
        </p:nvSpPr>
        <p:spPr>
          <a:xfrm>
            <a:off x="457200" y="1066800"/>
            <a:ext cx="5943600" cy="5257800"/>
          </a:xfrm>
        </p:spPr>
        <p:txBody>
          <a:bodyPr/>
          <a:lstStyle/>
          <a:p>
            <a:r>
              <a:rPr lang="en-US" dirty="0" err="1" smtClean="0"/>
              <a:t>Không</a:t>
            </a:r>
            <a:r>
              <a:rPr lang="en-US" dirty="0" smtClean="0"/>
              <a:t> </a:t>
            </a:r>
            <a:r>
              <a:rPr lang="en-US" dirty="0" err="1" smtClean="0"/>
              <a:t>xét</a:t>
            </a:r>
            <a:r>
              <a:rPr lang="en-US" dirty="0" smtClean="0"/>
              <a:t> IE 9- </a:t>
            </a:r>
            <a:r>
              <a:rPr lang="en-US" dirty="0" err="1" smtClean="0"/>
              <a:t>và</a:t>
            </a:r>
            <a:r>
              <a:rPr lang="en-US" dirty="0" smtClean="0"/>
              <a:t> download </a:t>
            </a:r>
            <a:r>
              <a:rPr lang="en-US" dirty="0" err="1" smtClean="0"/>
              <a:t>jquery</a:t>
            </a:r>
            <a:r>
              <a:rPr lang="en-US" dirty="0" smtClean="0"/>
              <a:t> </a:t>
            </a:r>
            <a:r>
              <a:rPr lang="en-US" dirty="0" err="1" smtClean="0"/>
              <a:t>về</a:t>
            </a:r>
            <a:r>
              <a:rPr lang="en-US" dirty="0" smtClean="0"/>
              <a:t> local </a:t>
            </a:r>
            <a:r>
              <a:rPr lang="en-US" dirty="0" err="1" smtClean="0"/>
              <a:t>thì</a:t>
            </a:r>
            <a:r>
              <a:rPr lang="en-US" dirty="0" smtClean="0"/>
              <a:t> </a:t>
            </a:r>
            <a:r>
              <a:rPr lang="en-US" dirty="0" err="1" smtClean="0"/>
              <a:t>mã</a:t>
            </a:r>
            <a:r>
              <a:rPr lang="en-US" dirty="0" smtClean="0"/>
              <a:t> </a:t>
            </a:r>
            <a:r>
              <a:rPr lang="en-US" dirty="0" err="1" smtClean="0"/>
              <a:t>của</a:t>
            </a:r>
            <a:r>
              <a:rPr lang="en-US" dirty="0" smtClean="0"/>
              <a:t> </a:t>
            </a:r>
            <a:r>
              <a:rPr lang="en-US" dirty="0" err="1" smtClean="0"/>
              <a:t>trang</a:t>
            </a:r>
            <a:r>
              <a:rPr lang="en-US" dirty="0" smtClean="0"/>
              <a:t> index.html </a:t>
            </a:r>
            <a:r>
              <a:rPr lang="en-US" dirty="0" err="1" smtClean="0"/>
              <a:t>đơn</a:t>
            </a:r>
            <a:r>
              <a:rPr lang="en-US" dirty="0" smtClean="0"/>
              <a:t> </a:t>
            </a:r>
            <a:r>
              <a:rPr lang="en-US" dirty="0" err="1" smtClean="0"/>
              <a:t>giản</a:t>
            </a:r>
            <a:r>
              <a:rPr lang="en-US" dirty="0" smtClean="0"/>
              <a:t> </a:t>
            </a:r>
            <a:r>
              <a:rPr lang="en-US" dirty="0" err="1" smtClean="0"/>
              <a:t>như</a:t>
            </a:r>
            <a:r>
              <a:rPr lang="en-US" dirty="0" smtClean="0"/>
              <a:t> </a:t>
            </a:r>
            <a:r>
              <a:rPr lang="en-US" dirty="0" err="1" smtClean="0"/>
              <a:t>sau</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05075"/>
            <a:ext cx="66770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74" y="990600"/>
            <a:ext cx="2418080"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971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8324</TotalTime>
  <Words>951</Words>
  <Application>Microsoft Office PowerPoint</Application>
  <PresentationFormat>On-screen Show (4:3)</PresentationFormat>
  <Paragraphs>150</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 Design</vt:lpstr>
      <vt:lpstr>PowerPoint Presentation</vt:lpstr>
      <vt:lpstr>Mục tiêu</vt:lpstr>
      <vt:lpstr>Nội dung</vt:lpstr>
      <vt:lpstr>Tổng quan về bootstrap</vt:lpstr>
      <vt:lpstr>Ưu điểm của Bootstrap</vt:lpstr>
      <vt:lpstr>Nhúng Bootstrap vào website</vt:lpstr>
      <vt:lpstr>Nhúng Bootstrap vào website</vt:lpstr>
      <vt:lpstr>Nhúng Bootstrap vào website</vt:lpstr>
      <vt:lpstr>Nhúng Bootstrap vào website</vt:lpstr>
      <vt:lpstr>Áp dụng Bootstrap CSS</vt:lpstr>
      <vt:lpstr>PowerPoint Presentation</vt:lpstr>
      <vt:lpstr>Bootstrap Class Selector</vt:lpstr>
      <vt:lpstr>Grid System</vt:lpstr>
      <vt:lpstr>Grid System</vt:lpstr>
      <vt:lpstr>Grid System</vt:lpstr>
      <vt:lpstr>Thiết kế layout</vt:lpstr>
      <vt:lpstr>Mã HTML &amp; CSS của layout</vt:lpstr>
      <vt:lpstr>PowerPoint Presentation</vt:lpstr>
      <vt:lpstr>Grid System</vt:lpstr>
      <vt:lpstr>Grid System</vt:lpstr>
      <vt:lpstr>PowerPoint Presentation</vt:lpstr>
      <vt:lpstr>Navs menu</vt:lpstr>
      <vt:lpstr>Navs menu</vt:lpstr>
      <vt:lpstr>Navs menu</vt:lpstr>
      <vt:lpstr>Glyphicons</vt:lpstr>
      <vt:lpstr>Glyphicons</vt:lpstr>
      <vt:lpstr>PowerPoint Presentation</vt:lpstr>
      <vt:lpstr>List Group</vt:lpstr>
      <vt:lpstr>List Group Link</vt:lpstr>
      <vt:lpstr>Panel</vt:lpstr>
      <vt:lpstr>Kiểu panel</vt:lpstr>
      <vt:lpstr>Kết hợp Panel và List Group</vt:lpstr>
      <vt:lpstr>Thảo luận về layout</vt:lpstr>
      <vt:lpstr>Tổng kết nội dung bài học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NghiemN</cp:lastModifiedBy>
  <cp:revision>1439</cp:revision>
  <dcterms:created xsi:type="dcterms:W3CDTF">2013-04-23T08:05:33Z</dcterms:created>
  <dcterms:modified xsi:type="dcterms:W3CDTF">2017-03-21T11:05:33Z</dcterms:modified>
</cp:coreProperties>
</file>