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0"/>
  </p:notesMasterIdLst>
  <p:sldIdLst>
    <p:sldId id="541" r:id="rId2"/>
    <p:sldId id="562" r:id="rId3"/>
    <p:sldId id="663" r:id="rId4"/>
    <p:sldId id="637" r:id="rId5"/>
    <p:sldId id="640" r:id="rId6"/>
    <p:sldId id="642" r:id="rId7"/>
    <p:sldId id="643" r:id="rId8"/>
    <p:sldId id="669" r:id="rId9"/>
    <p:sldId id="670" r:id="rId10"/>
    <p:sldId id="671" r:id="rId11"/>
    <p:sldId id="651" r:id="rId12"/>
    <p:sldId id="647" r:id="rId13"/>
    <p:sldId id="648" r:id="rId14"/>
    <p:sldId id="681" r:id="rId15"/>
    <p:sldId id="650" r:id="rId16"/>
    <p:sldId id="652" r:id="rId17"/>
    <p:sldId id="682" r:id="rId18"/>
    <p:sldId id="672" r:id="rId19"/>
    <p:sldId id="673" r:id="rId20"/>
    <p:sldId id="676" r:id="rId21"/>
    <p:sldId id="678" r:id="rId22"/>
    <p:sldId id="679" r:id="rId23"/>
    <p:sldId id="680" r:id="rId24"/>
    <p:sldId id="677" r:id="rId25"/>
    <p:sldId id="674" r:id="rId26"/>
    <p:sldId id="675" r:id="rId27"/>
    <p:sldId id="486" r:id="rId28"/>
    <p:sldId id="62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0000FF"/>
    <a:srgbClr val="FF3300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4235" autoAdjust="0"/>
  </p:normalViewPr>
  <p:slideViewPr>
    <p:cSldViewPr>
      <p:cViewPr>
        <p:scale>
          <a:sx n="78" d="100"/>
          <a:sy n="78" d="100"/>
        </p:scale>
        <p:origin x="-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MCV (</a:t>
            </a:r>
            <a:r>
              <a:rPr lang="vi-VN" dirty="0" smtClean="0"/>
              <a:t>Model, View, Controller</a:t>
            </a:r>
            <a:r>
              <a:rPr lang="en-US" dirty="0" smtClean="0"/>
              <a:t>):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vi-VN" dirty="0" smtClean="0"/>
              <a:t>Data-binding: đồng bộ dữ liệu giữa </a:t>
            </a:r>
            <a:r>
              <a:rPr lang="en-US" dirty="0" smtClean="0"/>
              <a:t>M</a:t>
            </a:r>
            <a:r>
              <a:rPr lang="vi-VN" dirty="0" smtClean="0"/>
              <a:t>odel và </a:t>
            </a:r>
            <a:r>
              <a:rPr lang="en-US" dirty="0" smtClean="0"/>
              <a:t>V</a:t>
            </a:r>
            <a:r>
              <a:rPr lang="vi-VN" dirty="0" smtClean="0"/>
              <a:t>iew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vi-VN" dirty="0" smtClean="0"/>
              <a:t>Scope: </a:t>
            </a:r>
            <a:r>
              <a:rPr lang="en-US" dirty="0" smtClean="0"/>
              <a:t>Phạm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vi-VN" dirty="0" smtClean="0"/>
              <a:t> kết nối giữa Controller và View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vi-VN" dirty="0" smtClean="0"/>
              <a:t>Controller: </a:t>
            </a:r>
            <a:r>
              <a:rPr lang="en-US" dirty="0" smtClean="0"/>
              <a:t>H</a:t>
            </a:r>
            <a:r>
              <a:rPr lang="vi-VN" dirty="0" smtClean="0"/>
              <a:t>àm xử 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scope</a:t>
            </a:r>
            <a:endParaRPr lang="vi-V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vi-VN" dirty="0" smtClean="0"/>
              <a:t>Directives: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endParaRPr lang="vi-V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vi-VN" dirty="0" smtClean="0"/>
              <a:t>Filters: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vi-V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vi-VN" dirty="0" smtClean="0"/>
              <a:t>Service: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AngularJS</a:t>
            </a:r>
            <a:r>
              <a:rPr lang="vi-VN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DI (</a:t>
            </a:r>
            <a:r>
              <a:rPr lang="vi-VN" dirty="0" smtClean="0"/>
              <a:t>Dependency Injection</a:t>
            </a:r>
            <a:r>
              <a:rPr lang="en-US" dirty="0" smtClean="0"/>
              <a:t>)</a:t>
            </a:r>
            <a:r>
              <a:rPr lang="vi-VN" dirty="0" smtClean="0"/>
              <a:t>: 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Controller, service,</a:t>
            </a:r>
            <a:r>
              <a:rPr lang="en-US" baseline="0" dirty="0" smtClean="0"/>
              <a:t> filter..</a:t>
            </a:r>
            <a:r>
              <a:rPr lang="vi-VN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vi-VN" dirty="0" smtClean="0"/>
              <a:t>Templates: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View</a:t>
            </a:r>
            <a:endParaRPr lang="vi-V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vi-VN" dirty="0" smtClean="0"/>
              <a:t>Routing: </a:t>
            </a:r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template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9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&lt;title&gt;Welcome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&lt;meta charset="utf-8"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&lt;h1&gt;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&lt;/h1&gt;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function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myfunc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($scope)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scope.welcome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"Welcome to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[]);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myfunc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0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&lt;meta charset="utf-8"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campus.image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width="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campus.width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&lt;div&gt;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campus.name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[]).controller('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scope.campus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name: "FPT Polytechnic HCM",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image: 'building.jpg',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300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1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ng-mousemove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="count = count + 1"&gt;Di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&lt;/h1&gt;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&lt;span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-bind="count"&gt;&lt;/span&gt;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scope.count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ng-mousemove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increaseCount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()"&gt;Di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&lt;/h1&gt;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&lt;span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-bind="count"&gt;&lt;/span&gt;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scope.count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scope.increaseCount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function 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scope.count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&lt;form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A:&lt;input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-model="a" size="3"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B:&lt;input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-model="b" size="3"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-click="tong()"&gt;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&lt;/button&gt;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-model="c" size="3"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function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($scope)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scope.tong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function 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&lt;/form&gt;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52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72149" y="4397514"/>
            <a:ext cx="42909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 Frameworks</a:t>
            </a:r>
            <a:endParaRPr lang="en-US" sz="3400" b="1" cap="small" baseline="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612775" y="2286000"/>
            <a:ext cx="2740025" cy="25746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0939"/>
            <a:ext cx="2346198" cy="1082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7" y="3668778"/>
            <a:ext cx="2011299" cy="5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8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4: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="../</a:t>
            </a:r>
            <a:r>
              <a:rPr lang="en-US" dirty="0" err="1"/>
              <a:t>js</a:t>
            </a:r>
            <a:r>
              <a:rPr lang="en-US" dirty="0"/>
              <a:t>/angular.min.js"&gt;&lt;/script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-app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endParaRPr lang="en-US" dirty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-controller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/>
              <a:t>vi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smtClean="0"/>
              <a:t>controller</a:t>
            </a:r>
            <a:endParaRPr lang="en-US" dirty="0"/>
          </a:p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{{</a:t>
            </a:r>
            <a:r>
              <a:rPr lang="en-US" dirty="0">
                <a:solidFill>
                  <a:srgbClr val="FF0000"/>
                </a:solidFill>
              </a:rPr>
              <a:t>welcome}}</a:t>
            </a:r>
          </a:p>
          <a:p>
            <a:pPr lvl="1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/>
              <a:t>welcome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b="1" dirty="0"/>
              <a:t>$scope</a:t>
            </a:r>
          </a:p>
          <a:p>
            <a:r>
              <a:rPr lang="en-US" dirty="0" err="1"/>
              <a:t>var</a:t>
            </a:r>
            <a:r>
              <a:rPr lang="en-US" dirty="0"/>
              <a:t> app = </a:t>
            </a:r>
            <a:r>
              <a:rPr lang="en-US" dirty="0" err="1"/>
              <a:t>angular.module</a:t>
            </a:r>
            <a:r>
              <a:rPr lang="en-US" dirty="0"/>
              <a:t>("</a:t>
            </a:r>
            <a:r>
              <a:rPr lang="en-US" dirty="0" err="1">
                <a:solidFill>
                  <a:srgbClr val="FF0000"/>
                </a:solidFill>
              </a:rPr>
              <a:t>myapp</a:t>
            </a:r>
            <a:r>
              <a:rPr lang="en-US" dirty="0"/>
              <a:t>", [])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module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endParaRPr lang="en-US" dirty="0"/>
          </a:p>
          <a:p>
            <a:r>
              <a:rPr lang="en-US" dirty="0" err="1"/>
              <a:t>app.controller</a:t>
            </a:r>
            <a:r>
              <a:rPr lang="en-US" dirty="0"/>
              <a:t>("</a:t>
            </a:r>
            <a:r>
              <a:rPr lang="en-US" dirty="0" err="1">
                <a:solidFill>
                  <a:srgbClr val="FF0000"/>
                </a:solidFill>
              </a:rPr>
              <a:t>myctrl</a:t>
            </a:r>
            <a:r>
              <a:rPr lang="en-US" dirty="0"/>
              <a:t>", </a:t>
            </a:r>
            <a:r>
              <a:rPr lang="en-US" dirty="0" err="1"/>
              <a:t>myfunc</a:t>
            </a:r>
            <a:r>
              <a:rPr lang="en-US" dirty="0"/>
              <a:t>);</a:t>
            </a:r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/>
              <a:t>myfunc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 smtClean="0"/>
              <a:t>myctrl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0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502920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 Download </a:t>
            </a:r>
            <a:r>
              <a:rPr lang="en-US" dirty="0" err="1" smtClean="0">
                <a:solidFill>
                  <a:schemeClr val="bg1"/>
                </a:solidFill>
              </a:rPr>
              <a:t>thư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76400"/>
            <a:ext cx="829838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191000" y="3505200"/>
            <a:ext cx="2133600" cy="612648"/>
          </a:xfrm>
          <a:prstGeom prst="wedgeRoundRectCallout">
            <a:avLst>
              <a:gd name="adj1" fmla="val -54753"/>
              <a:gd name="adj2" fmla="val 10031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991100" y="5047488"/>
            <a:ext cx="2362200" cy="612648"/>
          </a:xfrm>
          <a:prstGeom prst="wedgeRoundRectCallout">
            <a:avLst>
              <a:gd name="adj1" fmla="val 43332"/>
              <a:gd name="adj2" fmla="val -1066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myctrl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5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209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$scope.info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b="1" dirty="0" err="1"/>
              <a:t>f</a:t>
            </a:r>
            <a:r>
              <a:rPr lang="en-US" b="1" dirty="0" err="1" smtClean="0"/>
              <a:t>poly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“FPT Polytechnic”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ourse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“Welcome to </a:t>
            </a:r>
            <a:r>
              <a:rPr lang="en-US" dirty="0" err="1" smtClean="0"/>
              <a:t>AngularJS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{{</a:t>
            </a:r>
            <a:r>
              <a:rPr lang="en-US" b="1" dirty="0" err="1" smtClean="0"/>
              <a:t>info.fpoly</a:t>
            </a:r>
            <a:r>
              <a:rPr lang="en-US" b="1" dirty="0" smtClean="0"/>
              <a:t>}}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/>
              <a:t> </a:t>
            </a:r>
            <a:r>
              <a:rPr lang="en-US" dirty="0" smtClean="0"/>
              <a:t>Angular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fpoly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b="1" dirty="0" smtClean="0"/>
              <a:t>$scope.info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066800"/>
            <a:ext cx="79914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96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933450"/>
            <a:ext cx="809625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181600"/>
            <a:ext cx="3505200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0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1600200"/>
          </a:xfrm>
        </p:spPr>
        <p:txBody>
          <a:bodyPr>
            <a:normAutofit/>
          </a:bodyPr>
          <a:lstStyle/>
          <a:p>
            <a:r>
              <a:rPr lang="en-US" b="1" dirty="0" smtClean="0"/>
              <a:t>$scope.info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r>
              <a:rPr lang="en-US" b="1" dirty="0" smtClean="0"/>
              <a:t>{{info[0]}}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/>
              <a:t> </a:t>
            </a:r>
            <a:r>
              <a:rPr lang="en-US" dirty="0" smtClean="0"/>
              <a:t>Angular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$scope.info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66800"/>
            <a:ext cx="8001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11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3261360" cy="203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5105400"/>
            <a:ext cx="21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ảnh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lấy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</a:t>
            </a:r>
            <a:r>
              <a:rPr lang="en-US" dirty="0" smtClean="0">
                <a:solidFill>
                  <a:schemeClr val="bg1"/>
                </a:solidFill>
              </a:rPr>
              <a:t> $scope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2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smtClean="0"/>
              <a:t> 4 </a:t>
            </a:r>
            <a:r>
              <a:rPr lang="en-US" dirty="0" smtClean="0"/>
              <a:t>(</a:t>
            </a:r>
            <a:r>
              <a:rPr lang="en-US" dirty="0" err="1" smtClean="0"/>
              <a:t>Phần</a:t>
            </a:r>
            <a:r>
              <a:rPr lang="en-US" dirty="0" smtClean="0"/>
              <a:t>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0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view.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-bind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-model</a:t>
            </a:r>
            <a:r>
              <a:rPr lang="en-US" dirty="0" smtClean="0"/>
              <a:t>: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form.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b="1" i="1" dirty="0" smtClean="0"/>
              <a:t>2 </a:t>
            </a:r>
            <a:r>
              <a:rPr lang="en-US" b="1" i="1" dirty="0" err="1" smtClean="0"/>
              <a:t>chiều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khi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dữ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liệu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trên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điều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khiển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thay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đổi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thì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giá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trị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của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thuộc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tính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trong</a:t>
            </a:r>
            <a:r>
              <a:rPr lang="en-US" i="1" dirty="0" smtClean="0">
                <a:solidFill>
                  <a:srgbClr val="FF0000"/>
                </a:solidFill>
              </a:rPr>
              <a:t> $scope </a:t>
            </a:r>
            <a:r>
              <a:rPr lang="en-US" i="1" dirty="0" err="1" smtClean="0">
                <a:solidFill>
                  <a:srgbClr val="FF0000"/>
                </a:solidFill>
              </a:rPr>
              <a:t>cũng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bị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thay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đổi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theo.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08660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914400"/>
            <a:ext cx="3114675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81400"/>
          </a:xfrm>
        </p:spPr>
        <p:txBody>
          <a:bodyPr>
            <a:norm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$scope</a:t>
            </a:r>
            <a:r>
              <a:rPr lang="vi-VN" dirty="0" smtClean="0"/>
              <a:t> là một object (đối tượng) có nhiệm vụ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(Model)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vi-VN" dirty="0" smtClean="0"/>
              <a:t>giữa controller và view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vi-VN" i="1" dirty="0" smtClean="0">
                <a:solidFill>
                  <a:srgbClr val="FF0000"/>
                </a:solidFill>
              </a:rPr>
              <a:t>cầu nối giữa controller và view</a:t>
            </a:r>
          </a:p>
          <a:p>
            <a:r>
              <a:rPr lang="en-US" dirty="0" smtClean="0"/>
              <a:t>$scope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)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(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)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0600" y="1562100"/>
            <a:ext cx="1828800" cy="609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7000" y="1562100"/>
            <a:ext cx="1828800" cy="609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70960" y="1524000"/>
            <a:ext cx="1554480" cy="685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$scope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6"/>
            <a:endCxn id="5" idx="1"/>
          </p:cNvCxnSpPr>
          <p:nvPr/>
        </p:nvCxnSpPr>
        <p:spPr>
          <a:xfrm>
            <a:off x="5425440" y="1866900"/>
            <a:ext cx="10515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2"/>
          </p:cNvCxnSpPr>
          <p:nvPr/>
        </p:nvCxnSpPr>
        <p:spPr>
          <a:xfrm>
            <a:off x="2819400" y="1866900"/>
            <a:ext cx="1051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69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smtClean="0"/>
              <a:t>View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smtClean="0"/>
              <a:t>Model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smtClean="0"/>
              <a:t>Controller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Click</a:t>
            </a:r>
          </a:p>
          <a:p>
            <a:pPr lvl="1"/>
            <a:r>
              <a:rPr lang="en-US" dirty="0" smtClean="0"/>
              <a:t>Blur</a:t>
            </a:r>
          </a:p>
          <a:p>
            <a:pPr lvl="1"/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Check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script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6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981200"/>
          </a:xfrm>
        </p:spPr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HTML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$scope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7317074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4876800" y="5105400"/>
            <a:ext cx="3354674" cy="1524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231841"/>
            <a:ext cx="2958877" cy="96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172200" y="4529277"/>
            <a:ext cx="2438400" cy="612648"/>
          </a:xfrm>
          <a:prstGeom prst="wedgeRoundRectCallout">
            <a:avLst>
              <a:gd name="adj1" fmla="val -38278"/>
              <a:gd name="adj2" fmla="val 744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&lt;h1&gt;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ở slide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ở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$scope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64" y="2743200"/>
            <a:ext cx="7358674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9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5334000"/>
            <a:ext cx="281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ví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</a:t>
            </a:r>
            <a:r>
              <a:rPr lang="en-US" dirty="0" smtClean="0">
                <a:solidFill>
                  <a:schemeClr val="bg1"/>
                </a:solidFill>
              </a:rPr>
              <a:t> 2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kiện trong 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8862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-blur</a:t>
            </a:r>
          </a:p>
          <a:p>
            <a:pPr lvl="1"/>
            <a:r>
              <a:rPr lang="en-US" dirty="0" err="1"/>
              <a:t>ng</a:t>
            </a:r>
            <a:r>
              <a:rPr lang="en-US" dirty="0"/>
              <a:t>-focus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-change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-click</a:t>
            </a:r>
          </a:p>
          <a:p>
            <a:pPr lvl="1"/>
            <a:r>
              <a:rPr lang="en-US" dirty="0" err="1" smtClean="0"/>
              <a:t>ng-dblclick</a:t>
            </a:r>
            <a:endParaRPr lang="en-US" dirty="0" smtClean="0"/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-submit</a:t>
            </a:r>
            <a:endParaRPr lang="en-US" dirty="0"/>
          </a:p>
          <a:p>
            <a:r>
              <a:rPr lang="en-US" dirty="0" err="1" smtClean="0"/>
              <a:t>Phím</a:t>
            </a:r>
            <a:endParaRPr lang="en-US" dirty="0" smtClean="0"/>
          </a:p>
          <a:p>
            <a:pPr lvl="1"/>
            <a:r>
              <a:rPr lang="en-US" dirty="0" err="1" smtClean="0"/>
              <a:t>ng-keydown</a:t>
            </a:r>
            <a:endParaRPr lang="en-US" dirty="0" smtClean="0"/>
          </a:p>
          <a:p>
            <a:pPr lvl="1"/>
            <a:r>
              <a:rPr lang="en-US" dirty="0" err="1" smtClean="0"/>
              <a:t>ng-keypress</a:t>
            </a:r>
            <a:endParaRPr lang="en-US" dirty="0" smtClean="0"/>
          </a:p>
          <a:p>
            <a:pPr lvl="1"/>
            <a:r>
              <a:rPr lang="en-US" dirty="0" err="1" smtClean="0"/>
              <a:t>ng-keyup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1066800"/>
            <a:ext cx="3810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Chuột</a:t>
            </a:r>
            <a:endParaRPr lang="en-US" dirty="0" smtClean="0"/>
          </a:p>
          <a:p>
            <a:pPr lvl="1"/>
            <a:r>
              <a:rPr lang="en-US" dirty="0" err="1" smtClean="0"/>
              <a:t>ng-mousedown</a:t>
            </a:r>
            <a:endParaRPr lang="en-US" dirty="0" smtClean="0"/>
          </a:p>
          <a:p>
            <a:pPr lvl="1"/>
            <a:r>
              <a:rPr lang="en-US" dirty="0" err="1" smtClean="0"/>
              <a:t>ng-mouseenter</a:t>
            </a:r>
            <a:endParaRPr lang="en-US" dirty="0" smtClean="0"/>
          </a:p>
          <a:p>
            <a:pPr lvl="1"/>
            <a:r>
              <a:rPr lang="en-US" dirty="0" err="1" smtClean="0"/>
              <a:t>ng-mouseleave</a:t>
            </a:r>
            <a:endParaRPr lang="en-US" dirty="0" smtClean="0"/>
          </a:p>
          <a:p>
            <a:pPr lvl="1"/>
            <a:r>
              <a:rPr lang="en-US" dirty="0" err="1" smtClean="0"/>
              <a:t>ng-mousemove</a:t>
            </a:r>
            <a:endParaRPr lang="en-US" dirty="0" smtClean="0"/>
          </a:p>
          <a:p>
            <a:pPr lvl="1"/>
            <a:r>
              <a:rPr lang="en-US" dirty="0" err="1" smtClean="0"/>
              <a:t>ng-mouseover</a:t>
            </a:r>
            <a:endParaRPr lang="en-US" dirty="0" smtClean="0"/>
          </a:p>
          <a:p>
            <a:pPr lvl="1"/>
            <a:r>
              <a:rPr lang="en-US" dirty="0" err="1" smtClean="0"/>
              <a:t>ng-mouseup</a:t>
            </a:r>
            <a:endParaRPr lang="en-US" dirty="0" smtClean="0"/>
          </a:p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-paste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-copy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-cut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14587"/>
            <a:ext cx="74961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88" y="990600"/>
            <a:ext cx="45910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035296" y="2209800"/>
            <a:ext cx="3651504" cy="694754"/>
          </a:xfrm>
          <a:prstGeom prst="wedgeRoundRectCallout">
            <a:avLst>
              <a:gd name="adj1" fmla="val -46033"/>
              <a:gd name="adj2" fmla="val 804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ng</a:t>
            </a:r>
            <a:r>
              <a:rPr lang="en-US" b="1" dirty="0"/>
              <a:t>-model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</a:t>
            </a:r>
            <a:r>
              <a:rPr lang="en-US" dirty="0" smtClean="0"/>
              <a:t>scope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&lt;input&gt;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895600" y="3733800"/>
            <a:ext cx="3275027" cy="694754"/>
          </a:xfrm>
          <a:prstGeom prst="wedgeRoundRectCallout">
            <a:avLst>
              <a:gd name="adj1" fmla="val -44658"/>
              <a:gd name="adj2" fmla="val -748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ng</a:t>
            </a:r>
            <a:r>
              <a:rPr lang="en-US" b="1" dirty="0" smtClean="0"/>
              <a:t>-click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click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379535" y="5373432"/>
            <a:ext cx="3651504" cy="943810"/>
          </a:xfrm>
          <a:prstGeom prst="wedgeRoundRectCallout">
            <a:avLst>
              <a:gd name="adj1" fmla="val -48704"/>
              <a:gd name="adj2" fmla="val -722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Trong</a:t>
            </a:r>
            <a:r>
              <a:rPr lang="en-US" dirty="0" smtClean="0"/>
              <a:t> $scope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/>
              <a:t>username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/>
              <a:t>greeting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err="1" smtClean="0"/>
              <a:t>sayHello</a:t>
            </a:r>
            <a:r>
              <a:rPr lang="en-US" b="1" dirty="0" smtClean="0"/>
              <a:t>()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419600" y="1295400"/>
            <a:ext cx="1295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42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150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tổng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30765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6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 nội dung bài 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AngularJS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vi-VN" dirty="0"/>
              <a:t>Scope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vi-VN" dirty="0"/>
              <a:t>Model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vi-VN" dirty="0"/>
              <a:t>Expressions</a:t>
            </a:r>
          </a:p>
          <a:p>
            <a:pPr lvl="1">
              <a:buFont typeface="Wingdings" pitchFamily="2" charset="2"/>
              <a:buChar char="þ"/>
            </a:pPr>
            <a:r>
              <a:rPr lang="vi-VN" dirty="0"/>
              <a:t>DataBinding</a:t>
            </a:r>
          </a:p>
          <a:p>
            <a:pPr lvl="1">
              <a:buFont typeface="Wingdings" pitchFamily="2" charset="2"/>
              <a:buChar char="þ"/>
            </a:pPr>
            <a:r>
              <a:rPr lang="vi-VN" dirty="0"/>
              <a:t>Controller</a:t>
            </a:r>
          </a:p>
          <a:p>
            <a:pPr lvl="1">
              <a:buFont typeface="Wingdings" pitchFamily="2" charset="2"/>
              <a:buChar char="þ"/>
            </a:pPr>
            <a:r>
              <a:rPr lang="vi-VN" dirty="0"/>
              <a:t>Modules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smtClean="0"/>
              <a:t> MVC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endParaRPr lang="vi-VN" dirty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r>
              <a:rPr lang="vi-VN" dirty="0" smtClean="0"/>
              <a:t>Scope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r>
              <a:rPr lang="vi-VN" dirty="0" smtClean="0"/>
              <a:t>Model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r>
              <a:rPr lang="vi-VN" dirty="0" smtClean="0"/>
              <a:t>Expressions</a:t>
            </a:r>
            <a:endParaRPr lang="vi-VN" dirty="0"/>
          </a:p>
          <a:p>
            <a:pPr lvl="1">
              <a:buFont typeface="Wingdings" pitchFamily="2" charset="2"/>
              <a:buChar char="&amp;"/>
            </a:pPr>
            <a:r>
              <a:rPr lang="vi-VN" dirty="0"/>
              <a:t>DataBinding</a:t>
            </a:r>
          </a:p>
          <a:p>
            <a:pPr lvl="1">
              <a:buFont typeface="Wingdings" pitchFamily="2" charset="2"/>
              <a:buChar char="&amp;"/>
            </a:pPr>
            <a:r>
              <a:rPr lang="vi-VN" dirty="0"/>
              <a:t>Controller</a:t>
            </a:r>
          </a:p>
          <a:p>
            <a:pPr lvl="1">
              <a:buFont typeface="Wingdings" pitchFamily="2" charset="2"/>
              <a:buChar char="&amp;"/>
            </a:pPr>
            <a:r>
              <a:rPr lang="vi-VN" dirty="0" smtClean="0"/>
              <a:t>Modules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5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Angular</a:t>
            </a:r>
            <a:r>
              <a:rPr lang="en-US" dirty="0" smtClean="0"/>
              <a:t>JS</a:t>
            </a:r>
            <a:r>
              <a:rPr lang="vi-VN" dirty="0" smtClean="0"/>
              <a:t> là một Framework 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JavaScript.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  <a:r>
              <a:rPr lang="vi-VN" dirty="0" smtClean="0"/>
              <a:t> Single Page Application (SPA). </a:t>
            </a:r>
            <a:endParaRPr lang="en-US" dirty="0" smtClean="0"/>
          </a:p>
          <a:p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smtClean="0"/>
              <a:t>h</a:t>
            </a:r>
            <a:r>
              <a:rPr lang="vi-VN" dirty="0" smtClean="0"/>
              <a:t>oạt động dựa trên các thuộc tính </a:t>
            </a:r>
            <a:r>
              <a:rPr lang="vi-VN" dirty="0"/>
              <a:t>HTML </a:t>
            </a:r>
            <a:r>
              <a:rPr lang="vi-VN" dirty="0" smtClean="0"/>
              <a:t>mở rộng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.</a:t>
            </a:r>
          </a:p>
          <a:p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đ</a:t>
            </a:r>
            <a:r>
              <a:rPr lang="vi-VN" dirty="0" smtClean="0"/>
              <a:t>ược hàng ngàn các lập trình viên trên thế giới ưa chuộng và sử dụng.</a:t>
            </a:r>
            <a:endParaRPr lang="en-US" dirty="0" smtClean="0"/>
          </a:p>
          <a:p>
            <a:r>
              <a:rPr lang="vi-VN" dirty="0"/>
              <a:t>AngularJS tự động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vi-VN" dirty="0"/>
              <a:t>với các trình duyệt khác nhau</a:t>
            </a:r>
            <a:r>
              <a:rPr lang="en-US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5295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://freetuts.net/upload/tut_post/images/2014/11/09/200/cac-thanh-phan-cua-angular-j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058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728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Ưu và nhược điểm của 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smtClean="0"/>
              <a:t>Ưu điểm:</a:t>
            </a:r>
          </a:p>
          <a:p>
            <a:pPr lvl="1"/>
            <a:r>
              <a:rPr lang="vi-VN" dirty="0" smtClean="0"/>
              <a:t>Angular</a:t>
            </a:r>
            <a:r>
              <a:rPr lang="en-US" dirty="0" smtClean="0"/>
              <a:t>JS</a:t>
            </a:r>
            <a:r>
              <a:rPr lang="vi-VN" dirty="0" smtClean="0"/>
              <a:t> cho phép tạo ra các ứng dụng một cách đơn giản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vi-VN" dirty="0" smtClean="0"/>
              <a:t>Angular</a:t>
            </a:r>
            <a:r>
              <a:rPr lang="en-US" dirty="0" smtClean="0"/>
              <a:t>JS</a:t>
            </a:r>
            <a:r>
              <a:rPr lang="vi-VN" dirty="0" smtClean="0"/>
              <a:t> sử dụng data bind</a:t>
            </a:r>
            <a:r>
              <a:rPr lang="en-US" dirty="0" smtClean="0"/>
              <a:t> - </a:t>
            </a:r>
            <a:r>
              <a:rPr lang="vi-VN" dirty="0" smtClean="0"/>
              <a:t>liên kết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vi-VN" dirty="0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vi-VN" dirty="0" smtClean="0"/>
              <a:t> HTML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vi-VN" dirty="0" smtClean="0"/>
              <a:t>.</a:t>
            </a:r>
          </a:p>
          <a:p>
            <a:pPr lvl="1"/>
            <a:r>
              <a:rPr lang="vi-VN" dirty="0" smtClean="0"/>
              <a:t>Angular</a:t>
            </a:r>
            <a:r>
              <a:rPr lang="en-US" dirty="0" smtClean="0"/>
              <a:t>JS</a:t>
            </a:r>
            <a:r>
              <a:rPr lang="vi-VN" dirty="0" smtClean="0"/>
              <a:t> có thể chạy trên hầu hết các trình duyệt điện thoại thông minh.</a:t>
            </a:r>
          </a:p>
          <a:p>
            <a:r>
              <a:rPr lang="vi-VN" dirty="0" smtClean="0"/>
              <a:t>Nhược điểm:</a:t>
            </a:r>
          </a:p>
          <a:p>
            <a:pPr lvl="1"/>
            <a:r>
              <a:rPr lang="vi-VN" dirty="0" smtClean="0"/>
              <a:t>Không an toàn: Được phát triển từ javascript nên nó không an toàn, phía máy chủ phải thường xuyên xác nhận quyền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vi-VN" dirty="0" smtClean="0"/>
              <a:t>.</a:t>
            </a:r>
          </a:p>
          <a:p>
            <a:pPr lvl="1"/>
            <a:r>
              <a:rPr lang="vi-VN" dirty="0" smtClean="0"/>
              <a:t>Phụ thuộc: Nếu người dùng vô hiệu hóa javascript thì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SEO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081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4192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Angular: https</a:t>
            </a:r>
            <a:r>
              <a:rPr lang="en-US" dirty="0"/>
              <a:t>://angularjs.org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Nhúng</a:t>
            </a:r>
            <a:r>
              <a:rPr lang="en-US" dirty="0" smtClean="0"/>
              <a:t> &lt;script </a:t>
            </a:r>
            <a:r>
              <a:rPr lang="en-US" dirty="0" err="1"/>
              <a:t>src</a:t>
            </a:r>
            <a:r>
              <a:rPr lang="en-US" dirty="0" smtClean="0"/>
              <a:t>="angular.min.js</a:t>
            </a:r>
            <a:r>
              <a:rPr lang="en-US" dirty="0"/>
              <a:t>"&gt;&lt;/script</a:t>
            </a:r>
            <a:r>
              <a:rPr lang="en-US" dirty="0" smtClean="0"/>
              <a:t>&gt;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19488"/>
            <a:ext cx="1540494" cy="166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33650"/>
            <a:ext cx="59436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6629400" y="4350544"/>
            <a:ext cx="762000" cy="18216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6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Angular.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HTML, CSS </a:t>
            </a:r>
            <a:r>
              <a:rPr lang="en-US" dirty="0" err="1" smtClean="0"/>
              <a:t>và</a:t>
            </a:r>
            <a:r>
              <a:rPr lang="en-US" dirty="0" smtClean="0"/>
              <a:t> JavaScript</a:t>
            </a:r>
          </a:p>
          <a:p>
            <a:pPr lvl="1"/>
            <a:r>
              <a:rPr lang="en-US" dirty="0" err="1" smtClean="0"/>
              <a:t>NetBean</a:t>
            </a:r>
            <a:endParaRPr lang="en-US" dirty="0" smtClean="0"/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Dreamweaver</a:t>
            </a:r>
          </a:p>
          <a:p>
            <a:pPr lvl="1"/>
            <a:r>
              <a:rPr lang="en-US" dirty="0" smtClean="0"/>
              <a:t>Notepad++</a:t>
            </a:r>
          </a:p>
          <a:p>
            <a:pPr lvl="1"/>
            <a:r>
              <a:rPr lang="en-US" dirty="0" smtClean="0"/>
              <a:t>Visual Studio</a:t>
            </a:r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webserver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8 (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1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762000" y="1295400"/>
            <a:ext cx="6167501" cy="5105400"/>
          </a:xfrm>
          <a:prstGeom prst="foldedCorner">
            <a:avLst>
              <a:gd name="adj" fmla="val 44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/>
              <a:t>hương trình AngularJS đầu tiên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61" y="1371600"/>
            <a:ext cx="589603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90600"/>
            <a:ext cx="34385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13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8633</TotalTime>
  <Words>1622</Words>
  <Application>Microsoft Office PowerPoint</Application>
  <PresentationFormat>On-screen Show (4:3)</PresentationFormat>
  <Paragraphs>273</Paragraphs>
  <Slides>28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Custom Design</vt:lpstr>
      <vt:lpstr>PowerPoint Presentation</vt:lpstr>
      <vt:lpstr>Mục tiêu</vt:lpstr>
      <vt:lpstr>Nội dung</vt:lpstr>
      <vt:lpstr>Giới thiệu AngularJS</vt:lpstr>
      <vt:lpstr>Các thành phần của AngularJS</vt:lpstr>
      <vt:lpstr>Ưu và nhược điểm của AngularJS</vt:lpstr>
      <vt:lpstr>Cài đặt môi trường</vt:lpstr>
      <vt:lpstr>Công cụ lập trình</vt:lpstr>
      <vt:lpstr>Chương trình AngularJS đầu tiên</vt:lpstr>
      <vt:lpstr>Các thành phần trong ví dụ</vt:lpstr>
      <vt:lpstr>PowerPoint Presentation</vt:lpstr>
      <vt:lpstr>Viết mã thu gọn</vt:lpstr>
      <vt:lpstr>Buộc dữ liệu đối tượng</vt:lpstr>
      <vt:lpstr>Buộc dữ liệu đối tượng</vt:lpstr>
      <vt:lpstr>Buộc dữ liệu mảng</vt:lpstr>
      <vt:lpstr>PowerPoint Presentation</vt:lpstr>
      <vt:lpstr>PowerPoint Presentation</vt:lpstr>
      <vt:lpstr>Buộc dữ liệu</vt:lpstr>
      <vt:lpstr>Mô hình MVC</vt:lpstr>
      <vt:lpstr>Sự kiện</vt:lpstr>
      <vt:lpstr>Điều khiển sự kiện</vt:lpstr>
      <vt:lpstr>Gọi phương thức</vt:lpstr>
      <vt:lpstr>PowerPoint Presentation</vt:lpstr>
      <vt:lpstr>Sự kiện trong AngularJS</vt:lpstr>
      <vt:lpstr>Ví dụ xử lý sự kiện</vt:lpstr>
      <vt:lpstr>PowerPoint Presentation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1470</cp:revision>
  <dcterms:created xsi:type="dcterms:W3CDTF">2013-04-23T08:05:33Z</dcterms:created>
  <dcterms:modified xsi:type="dcterms:W3CDTF">2017-03-15T07:46:01Z</dcterms:modified>
</cp:coreProperties>
</file>