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562" r:id="rId3"/>
    <p:sldId id="640" r:id="rId4"/>
    <p:sldId id="638" r:id="rId5"/>
    <p:sldId id="639" r:id="rId6"/>
    <p:sldId id="644" r:id="rId7"/>
    <p:sldId id="669" r:id="rId8"/>
    <p:sldId id="670" r:id="rId9"/>
    <p:sldId id="674" r:id="rId10"/>
    <p:sldId id="637" r:id="rId11"/>
    <p:sldId id="642" r:id="rId12"/>
    <p:sldId id="646" r:id="rId13"/>
    <p:sldId id="645" r:id="rId14"/>
    <p:sldId id="643" r:id="rId15"/>
    <p:sldId id="648" r:id="rId16"/>
    <p:sldId id="647" r:id="rId17"/>
    <p:sldId id="649" r:id="rId18"/>
    <p:sldId id="650" r:id="rId19"/>
    <p:sldId id="651" r:id="rId20"/>
    <p:sldId id="672" r:id="rId21"/>
    <p:sldId id="652" r:id="rId22"/>
    <p:sldId id="653" r:id="rId23"/>
    <p:sldId id="654" r:id="rId24"/>
    <p:sldId id="655" r:id="rId25"/>
    <p:sldId id="656" r:id="rId26"/>
    <p:sldId id="657" r:id="rId27"/>
    <p:sldId id="661" r:id="rId28"/>
    <p:sldId id="662" r:id="rId29"/>
    <p:sldId id="671" r:id="rId30"/>
    <p:sldId id="660" r:id="rId31"/>
    <p:sldId id="667" r:id="rId32"/>
    <p:sldId id="663" r:id="rId33"/>
    <p:sldId id="664" r:id="rId34"/>
    <p:sldId id="665" r:id="rId35"/>
    <p:sldId id="666" r:id="rId36"/>
    <p:sldId id="673" r:id="rId37"/>
    <p:sldId id="486" r:id="rId38"/>
    <p:sldId id="62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434" autoAdjust="0"/>
  </p:normalViewPr>
  <p:slideViewPr>
    <p:cSldViewPr>
      <p:cViewPr>
        <p:scale>
          <a:sx n="78" d="100"/>
          <a:sy n="78" d="100"/>
        </p:scale>
        <p:origin x="-11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/jquery.min.js"&gt;&lt;/script&gt;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&lt;link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/bootstrap.min.css"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class="container"&gt;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&lt;label&gt;Username&lt;/label&gt;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user.username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&lt;label&gt;Password&lt;/label&gt;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user.password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type="password"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&lt;button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-click="login()" class="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-default"&gt;Login&lt;/button&gt;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scope.login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scope.user.username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scope.user.password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/1.3.2/angular.min.js"&gt;&lt;/script&gt;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-model="name"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-model-options="{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'blur'}"&gt;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$scope.name = "Võ Thị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Sáu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/jquery.min.js"&gt;&lt;/script&gt;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&lt;link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/bootstrap.min.css"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class="container"&gt;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&lt;label&gt;Username&lt;/label&gt;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user.username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&lt;label&gt;Password&lt;/label&gt;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user.password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type="password"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class="checkbox"&gt;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user.remember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type="checkbox"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Remember me?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&lt;button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-click="login()" class="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-default"&gt;Login&lt;/button&gt;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scope.login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scope.user.remember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/jquery.min.js"&gt;&lt;/script&gt;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&lt;link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/bootstrap.min.css"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class="container"&gt;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&lt;label&gt;Username&lt;/label&gt;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user.username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&lt;label&gt;Password&lt;/label&gt;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user.password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type="password" class="form-control"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class="checkbox"&gt;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&lt;label&gt;Remember me?&lt;/label&gt;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&lt;input name="remember"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user.remember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value="Yes" type="radio"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Yes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&lt;input name="remember"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user.remember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value="No" type="radio"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&lt;button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-click="login()" class="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-default"&gt;Login&lt;/button&gt;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scope.login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scope.user.remember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&lt;input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required&gt;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&lt;span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-hide="frmUser.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.$valid"&gt;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lòng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&lt;/span&gt;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&lt;label&gt;Email&lt;/label&gt;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&lt;input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txtEmail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-model="email" type="email"&gt;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&lt;span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-hide="frmUser.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txtEmail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.$valid"&gt;Email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&lt;/span&gt;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 ng-show="frmUser.$valid"&gt;Chúc mừng bạn đã nhập đúng &lt;/h3&gt;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&lt;style&gt;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input.ng-invalid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background-color: red;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form.ng-pristine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background-color: yellow;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&lt;/style&gt;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&lt;label&gt;Email&lt;/label&gt;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&lt;input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txtEmail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-model="email" type="email" required&gt;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&lt;span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-hide="frmUser.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txtEmail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.$valid"&gt;Email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&lt;/span&gt;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vi-V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 ng-show="frmUser.$valid"&gt;Chúc mừng bạn đã nhập đúng &lt;/h3&gt;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myForm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&lt;input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myPrime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-model="prime" prime-number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&lt;span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-show="myForm.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myPrime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.$invalid"&gt;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&lt;/span&gt;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app.directive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function 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require: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ngModel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link: function (scope, element,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function validate(value) {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for (var i = 2; i &lt; parseInt(value) ; i++)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if (value % i == 0)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setValidity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false);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return value;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setValidity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true);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return value;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parsers.push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(validate);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9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6: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form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checkbox </a:t>
            </a:r>
            <a:r>
              <a:rPr lang="en-US" dirty="0" err="1" smtClean="0"/>
              <a:t>và</a:t>
            </a:r>
            <a:r>
              <a:rPr lang="en-US" dirty="0" smtClean="0"/>
              <a:t>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checkbox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-model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checkbox </a:t>
            </a:r>
            <a:r>
              <a:rPr lang="en-US" dirty="0" err="1" smtClean="0"/>
              <a:t>vào</a:t>
            </a:r>
            <a:r>
              <a:rPr lang="en-US" dirty="0" smtClean="0"/>
              <a:t> $scope</a:t>
            </a:r>
          </a:p>
          <a:p>
            <a:pPr marL="457200" lvl="1" indent="0">
              <a:buNone/>
            </a:pPr>
            <a:r>
              <a:rPr lang="da-DK" dirty="0"/>
              <a:t>&lt;input type="checkbox" </a:t>
            </a:r>
            <a:r>
              <a:rPr lang="da-DK" dirty="0">
                <a:solidFill>
                  <a:srgbClr val="FF0000"/>
                </a:solidFill>
              </a:rPr>
              <a:t>ng-model</a:t>
            </a:r>
            <a:r>
              <a:rPr lang="da-DK" dirty="0"/>
              <a:t>="gender" </a:t>
            </a:r>
            <a:r>
              <a:rPr lang="da-DK" dirty="0" smtClean="0"/>
              <a:t>/&gt;</a:t>
            </a:r>
          </a:p>
          <a:p>
            <a:pPr marL="457200" lvl="1" indent="0">
              <a:buNone/>
            </a:pPr>
            <a:r>
              <a:rPr lang="da-DK" i="1" dirty="0" smtClean="0">
                <a:solidFill>
                  <a:srgbClr val="0000FF"/>
                </a:solidFill>
              </a:rPr>
              <a:t>$scope.gender sẽ có giá trị true (nếu có chọn) hoặc false nếu không chọn</a:t>
            </a:r>
          </a:p>
          <a:p>
            <a:r>
              <a:rPr lang="da-DK" dirty="0" smtClean="0"/>
              <a:t>Với radio thị chỉ </a:t>
            </a:r>
            <a:r>
              <a:rPr lang="en-US" dirty="0" err="1"/>
              <a:t>ng</a:t>
            </a:r>
            <a:r>
              <a:rPr lang="en-US" dirty="0"/>
              <a:t>-model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radio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smtClean="0"/>
              <a:t>scope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type="radio" value="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" 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-model</a:t>
            </a:r>
            <a:r>
              <a:rPr lang="en-US" dirty="0"/>
              <a:t>="gender" </a:t>
            </a:r>
            <a:r>
              <a:rPr lang="en-US" dirty="0" smtClean="0"/>
              <a:t>/&gt;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type="radio" value="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" 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-model</a:t>
            </a:r>
            <a:r>
              <a:rPr lang="en-US" dirty="0"/>
              <a:t>="gender" </a:t>
            </a:r>
            <a:r>
              <a:rPr lang="en-US" dirty="0" smtClean="0"/>
              <a:t>/&gt;</a:t>
            </a:r>
          </a:p>
          <a:p>
            <a:pPr marL="457200" lvl="1" indent="0">
              <a:buNone/>
            </a:pPr>
            <a:r>
              <a:rPr lang="da-DK" i="1" dirty="0">
                <a:solidFill>
                  <a:srgbClr val="0000FF"/>
                </a:solidFill>
              </a:rPr>
              <a:t>$scope.gender sẽ có giá trị </a:t>
            </a:r>
            <a:r>
              <a:rPr lang="da-DK" i="1" dirty="0" smtClean="0">
                <a:solidFill>
                  <a:srgbClr val="0000FF"/>
                </a:solidFill>
              </a:rPr>
              <a:t>1 hoặc 2 tùy thuộc vào radio nào được chọn</a:t>
            </a:r>
          </a:p>
          <a:p>
            <a:r>
              <a:rPr lang="da-DK" sz="3200" dirty="0" smtClean="0"/>
              <a:t>Chỉ thị </a:t>
            </a:r>
            <a:r>
              <a:rPr lang="da-DK" sz="3200" b="1" dirty="0" smtClean="0"/>
              <a:t>ng-checked</a:t>
            </a:r>
            <a:r>
              <a:rPr lang="da-DK" sz="3200" dirty="0" smtClean="0"/>
              <a:t>=”expr” sẽ chọn radio hay không tùy vào giá trị của biểu thức expr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152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05150"/>
            <a:ext cx="3562350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345668"/>
            <a:ext cx="24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thuộc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r>
              <a:rPr lang="en-US" dirty="0" smtClean="0">
                <a:solidFill>
                  <a:schemeClr val="bg1"/>
                </a:solidFill>
              </a:rPr>
              <a:t> checkbox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257800"/>
            <a:ext cx="273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trị</a:t>
            </a:r>
            <a:r>
              <a:rPr lang="en-US" dirty="0" smtClean="0">
                <a:solidFill>
                  <a:schemeClr val="bg1"/>
                </a:solidFill>
              </a:rPr>
              <a:t> radio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chọn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" y="2724150"/>
            <a:ext cx="3619500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1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@</a:t>
            </a:r>
            <a:r>
              <a:rPr lang="en-US" dirty="0" err="1" smtClean="0"/>
              <a:t>ng</a:t>
            </a:r>
            <a:r>
              <a:rPr lang="en-US" dirty="0" smtClean="0"/>
              <a:t>-checked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752600"/>
          </a:xfrm>
        </p:spPr>
        <p:txBody>
          <a:bodyPr>
            <a:normAutofit/>
          </a:bodyPr>
          <a:lstStyle/>
          <a:p>
            <a:r>
              <a:rPr lang="da-DK" sz="3200" dirty="0" smtClean="0"/>
              <a:t>Chỉ thị </a:t>
            </a:r>
            <a:r>
              <a:rPr lang="da-DK" sz="3200" b="1" dirty="0" smtClean="0"/>
              <a:t>ng-checked</a:t>
            </a:r>
            <a:r>
              <a:rPr lang="da-DK" sz="3200" dirty="0" smtClean="0"/>
              <a:t>=”expr” sẽ chọn radio/checkbox nếu giá trị của biểu thức expr là true, ngược lại sẽ bỏ chọn</a:t>
            </a:r>
            <a:endParaRPr lang="da-DK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95750"/>
            <a:ext cx="5524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2895600"/>
            <a:ext cx="4848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 Arrow 3"/>
          <p:cNvSpPr/>
          <p:nvPr/>
        </p:nvSpPr>
        <p:spPr>
          <a:xfrm>
            <a:off x="4043934" y="3381375"/>
            <a:ext cx="484632" cy="48920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dropdown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2743200"/>
          </a:xfrm>
        </p:spPr>
        <p:txBody>
          <a:bodyPr/>
          <a:lstStyle/>
          <a:p>
            <a:r>
              <a:rPr lang="en-US" dirty="0" err="1" smtClean="0"/>
              <a:t>DropdownList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$scope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-model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$scope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-options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-repeat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dropdown list.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31" y="1066800"/>
            <a:ext cx="4324738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5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/>
              <a:t>dropdown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-repeat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28800"/>
            <a:ext cx="68008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4230624" y="3790188"/>
            <a:ext cx="914400" cy="400050"/>
          </a:xfrm>
          <a:prstGeom prst="borderCallout1">
            <a:avLst>
              <a:gd name="adj1" fmla="val -11726"/>
              <a:gd name="adj2" fmla="val 55667"/>
              <a:gd name="adj3" fmla="val -125214"/>
              <a:gd name="adj4" fmla="val 31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629400" y="3390900"/>
            <a:ext cx="914400" cy="400050"/>
          </a:xfrm>
          <a:prstGeom prst="borderCallout1">
            <a:avLst>
              <a:gd name="adj1" fmla="val 18750"/>
              <a:gd name="adj2" fmla="val -8333"/>
              <a:gd name="adj3" fmla="val -33786"/>
              <a:gd name="adj4" fmla="val -1156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dropdown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-options</a:t>
            </a:r>
            <a:r>
              <a:rPr lang="en-US" dirty="0" smtClean="0"/>
              <a:t>=“</a:t>
            </a:r>
            <a:r>
              <a:rPr lang="en-US" b="1" i="1" dirty="0" smtClean="0"/>
              <a:t>label</a:t>
            </a:r>
            <a:r>
              <a:rPr lang="en-US" dirty="0" smtClean="0"/>
              <a:t> for </a:t>
            </a:r>
            <a:r>
              <a:rPr lang="en-US" b="1" i="1" dirty="0" smtClean="0"/>
              <a:t>value</a:t>
            </a:r>
            <a:r>
              <a:rPr lang="en-US" dirty="0" smtClean="0"/>
              <a:t> in array”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&lt;option value=“</a:t>
            </a:r>
            <a:r>
              <a:rPr lang="en-US" b="1" i="1" dirty="0" smtClean="0"/>
              <a:t>value</a:t>
            </a:r>
            <a:r>
              <a:rPr lang="en-US" dirty="0" smtClean="0"/>
              <a:t>”&gt;</a:t>
            </a:r>
            <a:r>
              <a:rPr lang="en-US" b="1" i="1" dirty="0" smtClean="0"/>
              <a:t>label</a:t>
            </a:r>
            <a:r>
              <a:rPr lang="en-US" dirty="0" smtClean="0"/>
              <a:t>&lt;/option&gt;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38225"/>
            <a:ext cx="68103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8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@</a:t>
            </a:r>
            <a:r>
              <a:rPr lang="en-US" dirty="0" err="1" smtClean="0"/>
              <a:t>ng</a:t>
            </a:r>
            <a:r>
              <a:rPr lang="en-US" dirty="0" smtClean="0"/>
              <a:t>-repeat &amp; </a:t>
            </a:r>
            <a:r>
              <a:rPr lang="en-US" dirty="0" err="1" smtClean="0"/>
              <a:t>ng</a:t>
            </a:r>
            <a:r>
              <a:rPr lang="en-US" dirty="0" smtClean="0"/>
              <a:t>-options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00200"/>
          </a:xfrm>
        </p:spPr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-repeat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-options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-repeat</a:t>
            </a:r>
            <a:r>
              <a:rPr lang="en-US" dirty="0" smtClean="0"/>
              <a:t> value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option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text</a:t>
            </a:r>
          </a:p>
          <a:p>
            <a:pPr lvl="1"/>
            <a:r>
              <a:rPr lang="en-US" dirty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-options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mảng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47676" y="4032766"/>
            <a:ext cx="408622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2743200"/>
            <a:ext cx="52482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07518"/>
            <a:ext cx="5410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0875" y="6107668"/>
            <a:ext cx="269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</a:t>
            </a:r>
            <a:r>
              <a:rPr lang="en-US" sz="2400" dirty="0" err="1" smtClean="0"/>
              <a:t>scope.country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1152" y="3542228"/>
            <a:ext cx="325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</a:t>
            </a:r>
            <a:r>
              <a:rPr lang="en-US" sz="2400" dirty="0" err="1" smtClean="0"/>
              <a:t>scope.country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object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Elbow Connector 5"/>
          <p:cNvCxnSpPr>
            <a:stCxn id="8194" idx="2"/>
            <a:endCxn id="8195" idx="1"/>
          </p:cNvCxnSpPr>
          <p:nvPr/>
        </p:nvCxnSpPr>
        <p:spPr>
          <a:xfrm flipV="1">
            <a:off x="2085974" y="3128963"/>
            <a:ext cx="890589" cy="1394340"/>
          </a:xfrm>
          <a:prstGeom prst="bentConnector5">
            <a:avLst>
              <a:gd name="adj1" fmla="val 25668"/>
              <a:gd name="adj2" fmla="val 100100"/>
              <a:gd name="adj3" fmla="val 743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8194" idx="2"/>
            <a:endCxn id="8196" idx="1"/>
          </p:cNvCxnSpPr>
          <p:nvPr/>
        </p:nvCxnSpPr>
        <p:spPr>
          <a:xfrm>
            <a:off x="2085974" y="4523303"/>
            <a:ext cx="809626" cy="984290"/>
          </a:xfrm>
          <a:prstGeom prst="bentConnector5">
            <a:avLst>
              <a:gd name="adj1" fmla="val 28235"/>
              <a:gd name="adj2" fmla="val 99961"/>
              <a:gd name="adj3" fmla="val 717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dropdown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-options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object </a:t>
            </a:r>
            <a:r>
              <a:rPr lang="en-US" dirty="0" err="1" smtClean="0"/>
              <a:t>vào</a:t>
            </a:r>
            <a:r>
              <a:rPr lang="en-US" dirty="0" smtClean="0"/>
              <a:t> dropdown list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5029200"/>
            <a:ext cx="29146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58" y="2152650"/>
            <a:ext cx="3670936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4972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9218" idx="0"/>
            <a:endCxn id="9220" idx="2"/>
          </p:cNvCxnSpPr>
          <p:nvPr/>
        </p:nvCxnSpPr>
        <p:spPr>
          <a:xfrm flipV="1">
            <a:off x="3400425" y="43815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220" idx="0"/>
            <a:endCxn id="9219" idx="2"/>
          </p:cNvCxnSpPr>
          <p:nvPr/>
        </p:nvCxnSpPr>
        <p:spPr>
          <a:xfrm flipV="1">
            <a:off x="3400425" y="3048000"/>
            <a:ext cx="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6019800" y="3276600"/>
            <a:ext cx="2667000" cy="2819400"/>
          </a:xfrm>
          <a:prstGeom prst="foldedCorner">
            <a:avLst>
              <a:gd name="adj" fmla="val 66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Ở </a:t>
            </a:r>
            <a:r>
              <a:rPr lang="en-US" sz="2000" dirty="0" err="1" smtClean="0"/>
              <a:t>đây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X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Y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n</a:t>
            </a:r>
            <a:r>
              <a:rPr lang="en-US" sz="2000" dirty="0" err="1" smtClean="0"/>
              <a:t>g</a:t>
            </a:r>
            <a:r>
              <a:rPr lang="en-US" sz="2000" dirty="0" smtClean="0"/>
              <a:t>-model=“prop”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2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dropdown list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32" y="990600"/>
            <a:ext cx="2908936" cy="99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82" y="3493479"/>
            <a:ext cx="3312036" cy="298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33625"/>
            <a:ext cx="5334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10243" idx="0"/>
            <a:endCxn id="10244" idx="2"/>
          </p:cNvCxnSpPr>
          <p:nvPr/>
        </p:nvCxnSpPr>
        <p:spPr>
          <a:xfrm flipV="1">
            <a:off x="3352800" y="3048000"/>
            <a:ext cx="0" cy="445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244" idx="0"/>
            <a:endCxn id="10242" idx="2"/>
          </p:cNvCxnSpPr>
          <p:nvPr/>
        </p:nvCxnSpPr>
        <p:spPr>
          <a:xfrm flipV="1">
            <a:off x="3352800" y="1986812"/>
            <a:ext cx="0" cy="34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5008818" y="3352800"/>
            <a:ext cx="3677982" cy="1752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3493478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</a:t>
            </a:r>
            <a:r>
              <a:rPr lang="en-US" sz="2400" b="1" dirty="0" err="1" smtClean="0"/>
              <a:t>g</a:t>
            </a:r>
            <a:r>
              <a:rPr lang="en-US" sz="2400" b="1" dirty="0" smtClean="0"/>
              <a:t>-model </a:t>
            </a:r>
            <a:r>
              <a:rPr lang="en-US" sz="2400" b="1" dirty="0" err="1" smtClean="0"/>
              <a:t>sẽ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buộc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trị</a:t>
            </a:r>
            <a:r>
              <a:rPr lang="en-US" sz="2400" b="1" dirty="0" smtClean="0"/>
              <a:t> </a:t>
            </a:r>
          </a:p>
          <a:p>
            <a:r>
              <a:rPr lang="en-US" sz="2400" b="1" dirty="0" err="1" smtClean="0"/>
              <a:t>của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mục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được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chọn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</a:p>
          <a:p>
            <a:r>
              <a:rPr lang="en-US" sz="2400" b="1" dirty="0" err="1" smtClean="0"/>
              <a:t>nghĩa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một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tượng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258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form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DropdownList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6 </a:t>
            </a:r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HTML 5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form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ype=“email”</a:t>
            </a:r>
          </a:p>
          <a:p>
            <a:pPr lvl="1"/>
            <a:r>
              <a:rPr lang="en-US" dirty="0" smtClean="0"/>
              <a:t>..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</a:t>
            </a:r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endParaRPr lang="en-US" dirty="0" smtClean="0"/>
          </a:p>
          <a:p>
            <a:pPr lvl="1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58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form.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CSS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72025"/>
            <a:ext cx="28860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990600"/>
            <a:ext cx="69246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5524308" y="5105400"/>
            <a:ext cx="2919838" cy="1295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24308" y="5156537"/>
            <a:ext cx="2919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Nhập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theo</a:t>
            </a:r>
            <a:r>
              <a:rPr lang="en-US" sz="2000" b="1" dirty="0" smtClean="0"/>
              <a:t> </a:t>
            </a:r>
          </a:p>
          <a:p>
            <a:r>
              <a:rPr lang="en-US" sz="2000" b="1" dirty="0" err="1" smtClean="0"/>
              <a:t>dõi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điều</a:t>
            </a:r>
            <a:r>
              <a:rPr lang="en-US" sz="2000" b="1" dirty="0" smtClean="0"/>
              <a:t> </a:t>
            </a:r>
          </a:p>
          <a:p>
            <a:r>
              <a:rPr lang="en-US" sz="2000" b="1" dirty="0" err="1" smtClean="0"/>
              <a:t>khiển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form</a:t>
            </a:r>
            <a:endParaRPr lang="en-US" sz="2000" b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200400" y="5753100"/>
            <a:ext cx="2323908" cy="183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2895600" y="5753100"/>
            <a:ext cx="2628708" cy="36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4114800" y="5753100"/>
            <a:ext cx="1409508" cy="775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$valid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tên</a:t>
            </a:r>
            <a:r>
              <a:rPr lang="en-US" dirty="0" smtClean="0"/>
              <a:t> form&gt;.&lt;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&gt;.$valid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frmUser.</a:t>
            </a:r>
            <a:r>
              <a:rPr lang="en-US" dirty="0" err="1" smtClean="0"/>
              <a:t>txtName</a:t>
            </a:r>
            <a:r>
              <a:rPr lang="en-US" dirty="0" smtClean="0"/>
              <a:t>.$valid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</a:t>
            </a:r>
          </a:p>
          <a:p>
            <a:r>
              <a:rPr lang="en-US" dirty="0" smtClean="0"/>
              <a:t>Form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form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$valid </a:t>
            </a:r>
            <a:r>
              <a:rPr lang="en-US" dirty="0" err="1" smtClean="0"/>
              <a:t>của</a:t>
            </a:r>
            <a:r>
              <a:rPr lang="en-US" dirty="0" smtClean="0"/>
              <a:t> form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tên</a:t>
            </a:r>
            <a:r>
              <a:rPr lang="en-US" dirty="0" smtClean="0"/>
              <a:t> form&gt;.$valid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143000"/>
            <a:ext cx="81438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7720"/>
            <a:ext cx="24955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17720"/>
            <a:ext cx="2667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17720"/>
            <a:ext cx="24384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2050" idx="2"/>
            <a:endCxn id="2052" idx="0"/>
          </p:cNvCxnSpPr>
          <p:nvPr/>
        </p:nvCxnSpPr>
        <p:spPr>
          <a:xfrm rot="5400000">
            <a:off x="2906078" y="2951797"/>
            <a:ext cx="617220" cy="27146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50" idx="2"/>
            <a:endCxn id="2054" idx="0"/>
          </p:cNvCxnSpPr>
          <p:nvPr/>
        </p:nvCxnSpPr>
        <p:spPr>
          <a:xfrm flipH="1">
            <a:off x="4572000" y="4000500"/>
            <a:ext cx="1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050" idx="2"/>
            <a:endCxn id="2053" idx="0"/>
          </p:cNvCxnSpPr>
          <p:nvPr/>
        </p:nvCxnSpPr>
        <p:spPr>
          <a:xfrm rot="16200000" flipH="1">
            <a:off x="5692140" y="2880360"/>
            <a:ext cx="617220" cy="28574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66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khiển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977035"/>
              </p:ext>
            </p:extLst>
          </p:nvPr>
        </p:nvGraphicFramePr>
        <p:xfrm>
          <a:off x="457200" y="10668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743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Thuộc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tính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Ý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nghĩa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Ví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dụ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$untouched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</a:t>
                      </a:r>
                      <a:r>
                        <a:rPr lang="vi-VN" sz="2800" dirty="0" smtClean="0">
                          <a:latin typeface="+mj-lt"/>
                        </a:rPr>
                        <a:t>hưa tác động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+mj-lt"/>
                        </a:rPr>
                        <a:t>frm1.txt1.$untouched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$touched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Đ</a:t>
                      </a:r>
                      <a:r>
                        <a:rPr lang="vi-VN" sz="2800" dirty="0" smtClean="0">
                          <a:latin typeface="+mj-lt"/>
                        </a:rPr>
                        <a:t>ã tác động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frm1.txt1.$touched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$pristine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</a:t>
                      </a:r>
                      <a:r>
                        <a:rPr lang="vi-VN" sz="2800" dirty="0" smtClean="0">
                          <a:latin typeface="+mj-lt"/>
                        </a:rPr>
                        <a:t>hưa có sửa chữa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frm1.txt1.$pristine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$dirty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Đ</a:t>
                      </a:r>
                      <a:r>
                        <a:rPr lang="vi-VN" sz="2800" dirty="0" smtClean="0">
                          <a:latin typeface="+mj-lt"/>
                        </a:rPr>
                        <a:t>ã có sửa chữa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frm1.txt1.$dirty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$invalid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</a:t>
                      </a:r>
                      <a:r>
                        <a:rPr lang="vi-VN" sz="2800" dirty="0" smtClean="0">
                          <a:latin typeface="+mj-lt"/>
                        </a:rPr>
                        <a:t>hưa hợp lệ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frm1.txt1.$invalid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$valid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Đ</a:t>
                      </a:r>
                      <a:r>
                        <a:rPr lang="vi-VN" sz="2800" dirty="0" smtClean="0">
                          <a:latin typeface="+mj-lt"/>
                        </a:rPr>
                        <a:t>ã hợp lệ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frm1.txt1.$valid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lded Corner 6"/>
          <p:cNvSpPr/>
          <p:nvPr/>
        </p:nvSpPr>
        <p:spPr>
          <a:xfrm>
            <a:off x="1600200" y="4953000"/>
            <a:ext cx="6019800" cy="1600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5105400"/>
            <a:ext cx="5674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&lt;span </a:t>
            </a:r>
            <a:r>
              <a:rPr lang="en-US" sz="2400" dirty="0" err="1" smtClean="0"/>
              <a:t>ng</a:t>
            </a:r>
            <a:r>
              <a:rPr lang="en-US" sz="2400" dirty="0" smtClean="0"/>
              <a:t>-show=“</a:t>
            </a:r>
            <a:r>
              <a:rPr lang="en-US" sz="2400" b="1" dirty="0" smtClean="0">
                <a:solidFill>
                  <a:schemeClr val="dk1"/>
                </a:solidFill>
              </a:rPr>
              <a:t>frmUser.</a:t>
            </a:r>
            <a:r>
              <a:rPr lang="en-US" sz="2400" b="1" dirty="0" err="1" smtClean="0">
                <a:solidFill>
                  <a:schemeClr val="dk1"/>
                </a:solidFill>
              </a:rPr>
              <a:t>txtName</a:t>
            </a:r>
            <a:r>
              <a:rPr lang="en-US" sz="2400" b="1" dirty="0" smtClean="0">
                <a:solidFill>
                  <a:schemeClr val="dk1"/>
                </a:solidFill>
              </a:rPr>
              <a:t>.$</a:t>
            </a:r>
            <a:r>
              <a:rPr lang="en-US" sz="2400" b="1" dirty="0">
                <a:solidFill>
                  <a:schemeClr val="dk1"/>
                </a:solidFill>
              </a:rPr>
              <a:t>dirty</a:t>
            </a:r>
            <a:r>
              <a:rPr lang="en-US" sz="2400" dirty="0" smtClean="0"/>
              <a:t>”&gt;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chữa</a:t>
            </a:r>
            <a:r>
              <a:rPr lang="en-US" sz="2400" dirty="0" smtClean="0"/>
              <a:t> </a:t>
            </a:r>
            <a:r>
              <a:rPr lang="en-US" sz="2400" dirty="0" err="1" smtClean="0"/>
              <a:t>họ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endParaRPr lang="en-US" sz="2400" dirty="0" smtClean="0"/>
          </a:p>
          <a:p>
            <a:r>
              <a:rPr lang="en-US" sz="2400" dirty="0" smtClean="0"/>
              <a:t>&lt;/span&gt;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58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88528"/>
              </p:ext>
            </p:extLst>
          </p:nvPr>
        </p:nvGraphicFramePr>
        <p:xfrm>
          <a:off x="457200" y="1066800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743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Thuộc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tính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Ý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nghĩa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Ví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dụ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$pristine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</a:t>
                      </a:r>
                      <a:r>
                        <a:rPr lang="vi-VN" sz="2800" dirty="0" smtClean="0">
                          <a:latin typeface="+mj-lt"/>
                        </a:rPr>
                        <a:t>hưa có sửa chữa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frm1.$pristine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$dirty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Đ</a:t>
                      </a:r>
                      <a:r>
                        <a:rPr lang="vi-VN" sz="2800" dirty="0" smtClean="0">
                          <a:latin typeface="+mj-lt"/>
                        </a:rPr>
                        <a:t>ã có sửa chữa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frm1.$dirty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$invalid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</a:t>
                      </a:r>
                      <a:r>
                        <a:rPr lang="vi-VN" sz="2800" dirty="0" smtClean="0">
                          <a:latin typeface="+mj-lt"/>
                        </a:rPr>
                        <a:t>hưa hợp lệ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frm1.$invalid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$valid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Đ</a:t>
                      </a:r>
                      <a:r>
                        <a:rPr lang="vi-VN" sz="2800" dirty="0" smtClean="0">
                          <a:latin typeface="+mj-lt"/>
                        </a:rPr>
                        <a:t>ã hợp lệ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frm1.$valid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$submitted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latin typeface="+mj-lt"/>
                        </a:rPr>
                        <a:t>Đã</a:t>
                      </a:r>
                      <a:r>
                        <a:rPr lang="en-US" sz="2800" baseline="0" dirty="0" smtClean="0">
                          <a:latin typeface="+mj-lt"/>
                        </a:rPr>
                        <a:t> </a:t>
                      </a:r>
                      <a:r>
                        <a:rPr lang="en-US" sz="2800" baseline="0" dirty="0" err="1" smtClean="0">
                          <a:latin typeface="+mj-lt"/>
                        </a:rPr>
                        <a:t>gửi</a:t>
                      </a:r>
                      <a:r>
                        <a:rPr lang="en-US" sz="2800" baseline="0" dirty="0" smtClean="0">
                          <a:latin typeface="+mj-lt"/>
                        </a:rPr>
                        <a:t> </a:t>
                      </a:r>
                      <a:r>
                        <a:rPr lang="en-US" sz="2800" baseline="0" dirty="0" err="1" smtClean="0">
                          <a:latin typeface="+mj-lt"/>
                        </a:rPr>
                        <a:t>dữ</a:t>
                      </a:r>
                      <a:r>
                        <a:rPr lang="en-US" sz="2800" baseline="0" dirty="0" smtClean="0">
                          <a:latin typeface="+mj-lt"/>
                        </a:rPr>
                        <a:t> </a:t>
                      </a:r>
                      <a:r>
                        <a:rPr lang="en-US" sz="2800" baseline="0" dirty="0" err="1" smtClean="0">
                          <a:latin typeface="+mj-lt"/>
                        </a:rPr>
                        <a:t>liệu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</a:t>
                      </a:r>
                      <a:r>
                        <a:rPr lang="en-US" sz="2800" dirty="0" smtClean="0"/>
                        <a:t>submitted</a:t>
                      </a:r>
                      <a:endParaRPr lang="en-US" sz="2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lded Corner 6"/>
          <p:cNvSpPr/>
          <p:nvPr/>
        </p:nvSpPr>
        <p:spPr>
          <a:xfrm>
            <a:off x="1600200" y="4953000"/>
            <a:ext cx="6019800" cy="1600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5105400"/>
            <a:ext cx="489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&lt;span </a:t>
            </a:r>
            <a:r>
              <a:rPr lang="en-US" sz="2400" dirty="0" err="1" smtClean="0"/>
              <a:t>ng</a:t>
            </a:r>
            <a:r>
              <a:rPr lang="en-US" sz="2400" dirty="0" smtClean="0"/>
              <a:t>-show=“</a:t>
            </a:r>
            <a:r>
              <a:rPr lang="en-US" sz="2400" b="1" dirty="0" err="1" smtClean="0">
                <a:solidFill>
                  <a:schemeClr val="dk1"/>
                </a:solidFill>
              </a:rPr>
              <a:t>frmUser</a:t>
            </a:r>
            <a:r>
              <a:rPr lang="en-US" sz="2400" b="1" dirty="0" smtClean="0">
                <a:solidFill>
                  <a:schemeClr val="dk1"/>
                </a:solidFill>
              </a:rPr>
              <a:t>.$</a:t>
            </a:r>
            <a:r>
              <a:rPr lang="en-US" sz="2400" b="1" dirty="0" smtClean="0"/>
              <a:t>pristine</a:t>
            </a:r>
            <a:r>
              <a:rPr lang="en-US" sz="2400" dirty="0" smtClean="0"/>
              <a:t>”&gt;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form</a:t>
            </a:r>
          </a:p>
          <a:p>
            <a:r>
              <a:rPr lang="en-US" sz="2400" dirty="0" smtClean="0"/>
              <a:t>&lt;/span&gt;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8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CSS class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override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nput.</a:t>
            </a:r>
            <a:r>
              <a:rPr lang="en-US" b="1" dirty="0" smtClean="0"/>
              <a:t>ng-invalid</a:t>
            </a:r>
            <a:r>
              <a:rPr lang="en-US" dirty="0" smtClean="0"/>
              <a:t>{} </a:t>
            </a:r>
          </a:p>
          <a:p>
            <a:pPr lvl="2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&lt;input&gt;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orm.</a:t>
            </a:r>
            <a:r>
              <a:rPr lang="en-US" b="1" dirty="0" smtClean="0"/>
              <a:t>ng-pristine</a:t>
            </a:r>
            <a:r>
              <a:rPr lang="en-US" dirty="0" smtClean="0"/>
              <a:t>{}</a:t>
            </a:r>
          </a:p>
          <a:p>
            <a:pPr lvl="2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@</a:t>
            </a:r>
            <a:r>
              <a:rPr lang="en-US" dirty="0" err="1" smtClean="0"/>
              <a:t>ng</a:t>
            </a:r>
            <a:r>
              <a:rPr lang="en-US" dirty="0" smtClean="0"/>
              <a:t>-model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@</a:t>
            </a:r>
            <a:r>
              <a:rPr lang="en-US" dirty="0" err="1" smtClean="0"/>
              <a:t>ng</a:t>
            </a:r>
            <a:r>
              <a:rPr lang="en-US" dirty="0" smtClean="0"/>
              <a:t>-model-options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@</a:t>
            </a:r>
            <a:r>
              <a:rPr lang="en-US" dirty="0" err="1" smtClean="0"/>
              <a:t>ng</a:t>
            </a:r>
            <a:r>
              <a:rPr lang="en-US" dirty="0" smtClean="0"/>
              <a:t>-checked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dropdownlist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@</a:t>
            </a:r>
            <a:r>
              <a:rPr lang="en-US" dirty="0" err="1" smtClean="0"/>
              <a:t>ng</a:t>
            </a:r>
            <a:r>
              <a:rPr lang="en-US" dirty="0" smtClean="0"/>
              <a:t>-repeat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@</a:t>
            </a:r>
            <a:r>
              <a:rPr lang="en-US" dirty="0" err="1" smtClean="0"/>
              <a:t>ng</a:t>
            </a:r>
            <a:r>
              <a:rPr lang="en-US" dirty="0" smtClean="0"/>
              <a:t>-options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form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Đ</a:t>
            </a:r>
            <a:r>
              <a:rPr lang="en-US" dirty="0" err="1" smtClean="0"/>
              <a:t>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990600" y="4876800"/>
            <a:ext cx="4754880" cy="1066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066800"/>
            <a:ext cx="73247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987291"/>
            <a:ext cx="4632960" cy="3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lowchart: Document 10"/>
          <p:cNvSpPr/>
          <p:nvPr/>
        </p:nvSpPr>
        <p:spPr>
          <a:xfrm>
            <a:off x="4724400" y="5360671"/>
            <a:ext cx="3733800" cy="1421129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92293"/>
            <a:ext cx="3352800" cy="92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143000"/>
            <a:ext cx="363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CSS </a:t>
            </a:r>
            <a:r>
              <a:rPr lang="en-US" sz="2400" b="1" dirty="0" err="1" smtClean="0">
                <a:solidFill>
                  <a:srgbClr val="FF0000"/>
                </a:solidFill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</a:rPr>
              <a:t> input </a:t>
            </a:r>
            <a:r>
              <a:rPr lang="en-US" sz="2400" b="1" dirty="0" err="1" smtClean="0">
                <a:solidFill>
                  <a:srgbClr val="FF0000"/>
                </a:solidFill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lỗi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981200"/>
            <a:ext cx="307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CSS </a:t>
            </a:r>
            <a:r>
              <a:rPr lang="en-US" sz="2400" b="1" dirty="0" err="1" smtClean="0">
                <a:solidFill>
                  <a:srgbClr val="FF0000"/>
                </a:solidFill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</a:rPr>
              <a:t> form </a:t>
            </a:r>
            <a:r>
              <a:rPr lang="en-US" sz="2400" b="1" dirty="0" err="1" smtClean="0">
                <a:solidFill>
                  <a:srgbClr val="FF0000"/>
                </a:solidFill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lỗi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200400" y="1373832"/>
            <a:ext cx="1371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00400" y="22120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216" y="5334000"/>
            <a:ext cx="197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class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19031"/>
              </p:ext>
            </p:extLst>
          </p:nvPr>
        </p:nvGraphicFramePr>
        <p:xfrm>
          <a:off x="457200" y="1463040"/>
          <a:ext cx="37724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679"/>
                <a:gridCol w="20227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Thuộc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tính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Ý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nghĩa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-untouched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</a:t>
                      </a:r>
                      <a:r>
                        <a:rPr lang="vi-VN" sz="2000" dirty="0" smtClean="0">
                          <a:latin typeface="+mj-lt"/>
                        </a:rPr>
                        <a:t>hưa tác động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000" dirty="0" smtClean="0">
                          <a:latin typeface="+mj-lt"/>
                        </a:rPr>
                        <a:t>touched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Đ</a:t>
                      </a:r>
                      <a:r>
                        <a:rPr lang="vi-VN" sz="2000" dirty="0" smtClean="0">
                          <a:latin typeface="+mj-lt"/>
                        </a:rPr>
                        <a:t>ã tác động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-pristine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</a:t>
                      </a:r>
                      <a:r>
                        <a:rPr lang="vi-VN" sz="2000" dirty="0" smtClean="0">
                          <a:latin typeface="+mj-lt"/>
                        </a:rPr>
                        <a:t>hưa có sửa chữa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-dirty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Đ</a:t>
                      </a:r>
                      <a:r>
                        <a:rPr lang="vi-VN" sz="2000" dirty="0" smtClean="0">
                          <a:latin typeface="+mj-lt"/>
                        </a:rPr>
                        <a:t>ã có sửa chữa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-invalid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</a:t>
                      </a:r>
                      <a:r>
                        <a:rPr lang="vi-VN" sz="2000" dirty="0" smtClean="0">
                          <a:latin typeface="+mj-lt"/>
                        </a:rPr>
                        <a:t>hưa hợp lệ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-valid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Đ</a:t>
                      </a:r>
                      <a:r>
                        <a:rPr lang="vi-VN" sz="2000" dirty="0" smtClean="0">
                          <a:latin typeface="+mj-lt"/>
                        </a:rPr>
                        <a:t>ã hợp lệ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-invalid-</a:t>
                      </a:r>
                      <a:r>
                        <a:rPr lang="en-US" sz="2000" b="1" i="1" dirty="0" smtClean="0">
                          <a:latin typeface="+mj-lt"/>
                        </a:rPr>
                        <a:t>key</a:t>
                      </a:r>
                      <a:endParaRPr lang="en-US" sz="2000" b="1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Chưa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hợp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lệ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="1" i="1" baseline="0" dirty="0" smtClean="0">
                          <a:latin typeface="+mj-lt"/>
                        </a:rPr>
                        <a:t>key</a:t>
                      </a:r>
                      <a:endParaRPr lang="en-US" sz="2000" b="1" i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-valid-</a:t>
                      </a:r>
                      <a:r>
                        <a:rPr lang="en-US" sz="2000" b="1" i="1" dirty="0" smtClean="0">
                          <a:latin typeface="+mj-lt"/>
                        </a:rPr>
                        <a:t>key</a:t>
                      </a:r>
                      <a:endParaRPr lang="en-US" sz="2000" b="1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Đ</a:t>
                      </a:r>
                      <a:r>
                        <a:rPr lang="vi-VN" sz="2000" dirty="0" smtClean="0">
                          <a:latin typeface="+mj-lt"/>
                        </a:rPr>
                        <a:t>ã hợp lệ</a:t>
                      </a:r>
                      <a:r>
                        <a:rPr lang="en-US" sz="2000" dirty="0" smtClean="0">
                          <a:latin typeface="+mj-lt"/>
                        </a:rPr>
                        <a:t> </a:t>
                      </a:r>
                      <a:r>
                        <a:rPr lang="en-US" sz="2000" b="1" i="1" dirty="0" smtClean="0">
                          <a:latin typeface="+mj-lt"/>
                        </a:rPr>
                        <a:t>key</a:t>
                      </a:r>
                      <a:endParaRPr lang="en-US" sz="2000" b="1" i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89958"/>
              </p:ext>
            </p:extLst>
          </p:nvPr>
        </p:nvGraphicFramePr>
        <p:xfrm>
          <a:off x="4876800" y="1463040"/>
          <a:ext cx="376313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345"/>
                <a:gridCol w="20227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Thuộc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tính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Ý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nghĩa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-pristine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</a:t>
                      </a:r>
                      <a:r>
                        <a:rPr lang="vi-VN" sz="2000" dirty="0" smtClean="0">
                          <a:latin typeface="+mj-lt"/>
                        </a:rPr>
                        <a:t>hưa có sửa chữa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-dirty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Đ</a:t>
                      </a:r>
                      <a:r>
                        <a:rPr lang="vi-VN" sz="2000" dirty="0" smtClean="0">
                          <a:latin typeface="+mj-lt"/>
                        </a:rPr>
                        <a:t>ã có sửa chữa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-invalid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</a:t>
                      </a:r>
                      <a:r>
                        <a:rPr lang="vi-VN" sz="2000" dirty="0" smtClean="0">
                          <a:latin typeface="+mj-lt"/>
                        </a:rPr>
                        <a:t>hưa hợp lệ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-valid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Đ</a:t>
                      </a:r>
                      <a:r>
                        <a:rPr lang="vi-VN" sz="2000" dirty="0" smtClean="0">
                          <a:latin typeface="+mj-lt"/>
                        </a:rPr>
                        <a:t>ã hợp lệ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</a:t>
                      </a:r>
                      <a:r>
                        <a:rPr lang="en-US" sz="2000" dirty="0" err="1" smtClean="0"/>
                        <a:t>ng</a:t>
                      </a:r>
                      <a:r>
                        <a:rPr lang="en-US" sz="2000" dirty="0" smtClean="0"/>
                        <a:t>-submitted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Đã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gửi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dữ</a:t>
                      </a:r>
                      <a:r>
                        <a:rPr lang="en-US" sz="2000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err="1" smtClean="0">
                          <a:latin typeface="+mj-lt"/>
                        </a:rPr>
                        <a:t>liệu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-invalid-</a:t>
                      </a:r>
                      <a:r>
                        <a:rPr lang="en-US" sz="2000" b="1" i="1" dirty="0" smtClean="0">
                          <a:latin typeface="+mj-lt"/>
                        </a:rPr>
                        <a:t>key</a:t>
                      </a:r>
                      <a:endParaRPr lang="en-US" sz="2000" b="1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</a:t>
                      </a:r>
                      <a:r>
                        <a:rPr lang="vi-VN" sz="2000" dirty="0" smtClean="0">
                          <a:latin typeface="+mj-lt"/>
                        </a:rPr>
                        <a:t>hưa hợp lệ</a:t>
                      </a:r>
                      <a:r>
                        <a:rPr lang="en-US" sz="2000" dirty="0" smtClean="0">
                          <a:latin typeface="+mj-lt"/>
                        </a:rPr>
                        <a:t> </a:t>
                      </a:r>
                      <a:r>
                        <a:rPr lang="en-US" sz="2000" b="1" i="1" dirty="0" smtClean="0">
                          <a:latin typeface="+mj-lt"/>
                        </a:rPr>
                        <a:t>key</a:t>
                      </a:r>
                      <a:endParaRPr lang="en-US" sz="2000" b="1" i="1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.</a:t>
                      </a:r>
                      <a:r>
                        <a:rPr lang="en-US" sz="2000" dirty="0" err="1" smtClean="0">
                          <a:latin typeface="+mj-lt"/>
                        </a:rPr>
                        <a:t>ng</a:t>
                      </a:r>
                      <a:r>
                        <a:rPr lang="en-US" sz="2000" dirty="0" smtClean="0">
                          <a:latin typeface="+mj-lt"/>
                        </a:rPr>
                        <a:t>-valid-</a:t>
                      </a:r>
                      <a:r>
                        <a:rPr lang="en-US" sz="2000" b="1" i="1" dirty="0" smtClean="0">
                          <a:latin typeface="+mj-lt"/>
                        </a:rPr>
                        <a:t>key</a:t>
                      </a:r>
                      <a:endParaRPr lang="en-US" sz="2000" b="1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Đ</a:t>
                      </a:r>
                      <a:r>
                        <a:rPr lang="vi-VN" sz="2000" dirty="0" smtClean="0">
                          <a:latin typeface="+mj-lt"/>
                        </a:rPr>
                        <a:t>ã hợp lệ</a:t>
                      </a:r>
                      <a:r>
                        <a:rPr lang="en-US" sz="2000" dirty="0" smtClean="0">
                          <a:latin typeface="+mj-lt"/>
                        </a:rPr>
                        <a:t> </a:t>
                      </a:r>
                      <a:r>
                        <a:rPr lang="en-US" sz="2000" b="1" i="1" dirty="0" smtClean="0">
                          <a:latin typeface="+mj-lt"/>
                        </a:rPr>
                        <a:t>key</a:t>
                      </a:r>
                      <a:endParaRPr lang="en-US" sz="2000" b="1" i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914400"/>
            <a:ext cx="3325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Trạng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thái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điều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khiển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914400"/>
            <a:ext cx="2472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Trạng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thái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form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457200" y="5181600"/>
            <a:ext cx="3733800" cy="1371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2761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input.ng-invalid{</a:t>
            </a:r>
          </a:p>
          <a:p>
            <a:r>
              <a:rPr lang="en-US" sz="2400" dirty="0" smtClean="0"/>
              <a:t>     background: gray;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Folded Corner 9"/>
          <p:cNvSpPr/>
          <p:nvPr/>
        </p:nvSpPr>
        <p:spPr>
          <a:xfrm>
            <a:off x="4876800" y="5193792"/>
            <a:ext cx="3733800" cy="1371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5269992"/>
            <a:ext cx="2768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form.ng-invalid{</a:t>
            </a:r>
          </a:p>
          <a:p>
            <a:r>
              <a:rPr lang="en-US" sz="2400" dirty="0" smtClean="0"/>
              <a:t>     background: pink;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9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Thuộc tính kiểm lỗi tùy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57400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@even-number.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3124200"/>
            <a:ext cx="7629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711952" y="5330952"/>
            <a:ext cx="1984248" cy="612648"/>
          </a:xfrm>
          <a:prstGeom prst="wedgeRoundRectCallout">
            <a:avLst>
              <a:gd name="adj1" fmla="val -49197"/>
              <a:gd name="adj2" fmla="val -927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9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</a:t>
            </a:r>
            <a:r>
              <a:rPr lang="en-US" dirty="0" smtClean="0"/>
              <a:t>[]);</a:t>
            </a:r>
          </a:p>
          <a:p>
            <a:r>
              <a:rPr lang="en-US" dirty="0" smtClean="0"/>
              <a:t>B2: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err="1" smtClean="0"/>
              <a:t>app.</a:t>
            </a:r>
            <a:r>
              <a:rPr lang="en-US" b="1" dirty="0" err="1" smtClean="0"/>
              <a:t>directive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</a:rPr>
              <a:t>evenNumber</a:t>
            </a:r>
            <a:r>
              <a:rPr lang="en-US" dirty="0"/>
              <a:t>', </a:t>
            </a:r>
            <a:r>
              <a:rPr lang="en-US" dirty="0">
                <a:solidFill>
                  <a:srgbClr val="0000FF"/>
                </a:solidFill>
              </a:rPr>
              <a:t>function () </a:t>
            </a:r>
            <a:r>
              <a:rPr lang="en-US" dirty="0" smtClean="0">
                <a:solidFill>
                  <a:srgbClr val="0000FF"/>
                </a:solidFill>
              </a:rPr>
              <a:t>{…}</a:t>
            </a:r>
            <a:r>
              <a:rPr lang="en-US" dirty="0" smtClean="0"/>
              <a:t>);</a:t>
            </a:r>
          </a:p>
          <a:p>
            <a:r>
              <a:rPr lang="en-US" dirty="0" smtClean="0"/>
              <a:t>B3: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/>
            <a:r>
              <a:rPr lang="en-US" dirty="0" smtClean="0"/>
              <a:t>&lt;input </a:t>
            </a:r>
            <a:r>
              <a:rPr lang="en-US" dirty="0" err="1" smtClean="0"/>
              <a:t>ng</a:t>
            </a:r>
            <a:r>
              <a:rPr lang="en-US" dirty="0" smtClean="0"/>
              <a:t>-model=“age” </a:t>
            </a:r>
            <a:r>
              <a:rPr lang="en-US" dirty="0" smtClean="0">
                <a:solidFill>
                  <a:srgbClr val="FF0000"/>
                </a:solidFill>
              </a:rPr>
              <a:t>even-number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evenNumber</a:t>
            </a:r>
            <a:r>
              <a:rPr lang="en-US" dirty="0" smtClean="0"/>
              <a:t> (</a:t>
            </a:r>
            <a:r>
              <a:rPr lang="en-US" dirty="0" err="1" smtClean="0"/>
              <a:t>theo</a:t>
            </a:r>
            <a:r>
              <a:rPr lang="en-US" dirty="0" smtClean="0"/>
              <a:t> 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camel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even-number (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evenNumber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2925"/>
            <a:ext cx="8229600" cy="24288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return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require </a:t>
            </a:r>
            <a:r>
              <a:rPr lang="en-US" dirty="0" err="1" smtClean="0"/>
              <a:t>và</a:t>
            </a:r>
            <a:r>
              <a:rPr lang="en-US" dirty="0" smtClean="0"/>
              <a:t> link</a:t>
            </a:r>
          </a:p>
          <a:p>
            <a:pPr lvl="1"/>
            <a:r>
              <a:rPr lang="en-US" b="1" dirty="0" smtClean="0"/>
              <a:t>require</a:t>
            </a:r>
            <a:r>
              <a:rPr lang="en-US" dirty="0" smtClean="0"/>
              <a:t>: ‘</a:t>
            </a:r>
            <a:r>
              <a:rPr lang="en-US" dirty="0" err="1" smtClean="0"/>
              <a:t>ngModel</a:t>
            </a:r>
            <a:r>
              <a:rPr lang="en-US" dirty="0" smtClean="0"/>
              <a:t>’</a:t>
            </a:r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ink</a:t>
            </a:r>
            <a:r>
              <a:rPr lang="en-US" dirty="0" smtClean="0"/>
              <a:t>: function(scope, element, </a:t>
            </a:r>
            <a:r>
              <a:rPr lang="en-US" dirty="0" err="1" smtClean="0"/>
              <a:t>attr</a:t>
            </a:r>
            <a:r>
              <a:rPr lang="en-US" dirty="0" smtClean="0"/>
              <a:t>, </a:t>
            </a:r>
            <a:r>
              <a:rPr lang="en-US" dirty="0" err="1" smtClean="0"/>
              <a:t>mCtrl</a:t>
            </a:r>
            <a:r>
              <a:rPr lang="en-US" dirty="0" smtClean="0"/>
              <a:t>).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fnValidate</a:t>
            </a:r>
            <a:r>
              <a:rPr lang="en-US" dirty="0" smtClean="0"/>
              <a:t>(value),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value.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914400"/>
            <a:ext cx="55340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9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72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nguyên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tố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-model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-model-options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-checked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dropdownlist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-repeat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-options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-model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$scope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 </a:t>
            </a:r>
            <a:r>
              <a:rPr lang="en-US" dirty="0" err="1" smtClean="0"/>
              <a:t>như</a:t>
            </a:r>
            <a:r>
              <a:rPr lang="en-US" dirty="0" smtClean="0"/>
              <a:t> input, select, </a:t>
            </a:r>
            <a:r>
              <a:rPr lang="en-US" dirty="0" err="1" smtClean="0"/>
              <a:t>textarea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$scope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$scope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&lt;input </a:t>
            </a:r>
            <a:r>
              <a:rPr lang="en-US" b="1" dirty="0" err="1"/>
              <a:t>ng</a:t>
            </a:r>
            <a:r>
              <a:rPr lang="en-US" b="1" dirty="0"/>
              <a:t>-model</a:t>
            </a:r>
            <a:r>
              <a:rPr lang="en-US" dirty="0"/>
              <a:t>=“name”&gt;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&lt;input&gt; </a:t>
            </a:r>
            <a:r>
              <a:rPr lang="en-US" dirty="0" err="1"/>
              <a:t>với</a:t>
            </a:r>
            <a:r>
              <a:rPr lang="en-US" dirty="0"/>
              <a:t> $scope.name.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$scope.name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&lt;input&gt;,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$scope.name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&lt;input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@</a:t>
            </a:r>
            <a:r>
              <a:rPr lang="en-US" dirty="0" err="1" smtClean="0"/>
              <a:t>ng</a:t>
            </a:r>
            <a:r>
              <a:rPr lang="en-US" dirty="0" smtClean="0"/>
              <a:t>-model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b="1" dirty="0" err="1" smtClean="0"/>
              <a:t>họ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$scope.name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b="1" i="1" dirty="0" err="1" smtClean="0"/>
              <a:t>ngay</a:t>
            </a:r>
            <a:r>
              <a:rPr lang="en-US" b="1" i="1" dirty="0" smtClean="0"/>
              <a:t> </a:t>
            </a:r>
            <a:r>
              <a:rPr lang="en-US" b="1" i="1" dirty="0" err="1" smtClean="0"/>
              <a:t>tức</a:t>
            </a:r>
            <a:r>
              <a:rPr lang="en-US" b="1" i="1" dirty="0" smtClean="0"/>
              <a:t> </a:t>
            </a:r>
            <a:r>
              <a:rPr lang="en-US" b="1" i="1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b="1" dirty="0" err="1" smtClean="0"/>
              <a:t>Họ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0293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243262" y="3814762"/>
            <a:ext cx="1600200" cy="612648"/>
          </a:xfrm>
          <a:prstGeom prst="wedgeRoundRectCallout">
            <a:avLst>
              <a:gd name="adj1" fmla="val -42833"/>
              <a:gd name="adj2" fmla="val -827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$scope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148262" y="1752600"/>
            <a:ext cx="1981200" cy="612648"/>
          </a:xfrm>
          <a:prstGeom prst="wedgeRoundRectCallout">
            <a:avLst>
              <a:gd name="adj1" fmla="val -51214"/>
              <a:gd name="adj2" fmla="val 903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$scope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310062" y="1066800"/>
            <a:ext cx="1981200" cy="612648"/>
          </a:xfrm>
          <a:prstGeom prst="wedgeRoundRectCallout">
            <a:avLst>
              <a:gd name="adj1" fmla="val -71521"/>
              <a:gd name="adj2" fmla="val 903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$scope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7600"/>
            <a:ext cx="29813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9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57550"/>
            <a:ext cx="3076575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257800"/>
            <a:ext cx="339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form </a:t>
            </a:r>
            <a:r>
              <a:rPr lang="en-US" dirty="0" err="1" smtClean="0">
                <a:solidFill>
                  <a:schemeClr val="bg1"/>
                </a:solidFill>
              </a:rPr>
              <a:t>đăng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/>
              <a:t>-</a:t>
            </a:r>
            <a:r>
              <a:rPr lang="en-US" dirty="0" smtClean="0"/>
              <a:t>model-options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ng</a:t>
            </a:r>
            <a:r>
              <a:rPr lang="en-US" dirty="0" smtClean="0"/>
              <a:t>-model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$scope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@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en-US" dirty="0" smtClean="0">
                <a:solidFill>
                  <a:srgbClr val="FF0000"/>
                </a:solidFill>
              </a:rPr>
              <a:t>-model-options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$scope</a:t>
            </a:r>
          </a:p>
          <a:p>
            <a:r>
              <a:rPr lang="en-US" i="1" dirty="0" err="1" smtClean="0"/>
              <a:t>Chú</a:t>
            </a:r>
            <a:r>
              <a:rPr lang="en-US" i="1" dirty="0" smtClean="0"/>
              <a:t> ý: @</a:t>
            </a:r>
            <a:r>
              <a:rPr lang="en-US" i="1" dirty="0" err="1" smtClean="0"/>
              <a:t>ng</a:t>
            </a:r>
            <a:r>
              <a:rPr lang="en-US" i="1" dirty="0" smtClean="0"/>
              <a:t>-model-options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giới</a:t>
            </a:r>
            <a:r>
              <a:rPr lang="en-US" i="1" dirty="0" smtClean="0"/>
              <a:t> </a:t>
            </a:r>
            <a:r>
              <a:rPr lang="en-US" i="1" dirty="0" err="1" smtClean="0"/>
              <a:t>thiệu</a:t>
            </a:r>
            <a:r>
              <a:rPr lang="en-US" i="1" dirty="0" smtClean="0"/>
              <a:t> </a:t>
            </a:r>
            <a:r>
              <a:rPr lang="en-US" i="1" dirty="0" err="1" smtClean="0"/>
              <a:t>từ</a:t>
            </a:r>
            <a:r>
              <a:rPr lang="en-US" i="1" dirty="0" smtClean="0"/>
              <a:t> </a:t>
            </a:r>
            <a:r>
              <a:rPr lang="en-US" i="1" dirty="0" err="1" smtClean="0"/>
              <a:t>AngularJS</a:t>
            </a:r>
            <a:r>
              <a:rPr lang="en-US" i="1" dirty="0" smtClean="0"/>
              <a:t> 1.3+</a:t>
            </a:r>
          </a:p>
          <a:p>
            <a:r>
              <a:rPr lang="en-US" i="1" dirty="0" err="1" smtClean="0"/>
              <a:t>Ví</a:t>
            </a:r>
            <a:r>
              <a:rPr lang="en-US" i="1" dirty="0" smtClean="0"/>
              <a:t> </a:t>
            </a:r>
            <a:r>
              <a:rPr lang="en-US" i="1" dirty="0" err="1" smtClean="0"/>
              <a:t>dụ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đây</a:t>
            </a:r>
            <a:r>
              <a:rPr lang="en-US" i="1" dirty="0" smtClean="0"/>
              <a:t> </a:t>
            </a:r>
            <a:r>
              <a:rPr lang="en-US" i="1" dirty="0" err="1" smtClean="0"/>
              <a:t>sẽ</a:t>
            </a:r>
            <a:r>
              <a:rPr lang="en-US" i="1" dirty="0" smtClean="0"/>
              <a:t> </a:t>
            </a:r>
            <a:r>
              <a:rPr lang="en-US" i="1" dirty="0" err="1" smtClean="0"/>
              <a:t>cập</a:t>
            </a:r>
            <a:r>
              <a:rPr lang="en-US" i="1" dirty="0" smtClean="0"/>
              <a:t> </a:t>
            </a:r>
            <a:r>
              <a:rPr lang="en-US" i="1" dirty="0" err="1" smtClean="0"/>
              <a:t>nhật</a:t>
            </a:r>
            <a:r>
              <a:rPr lang="en-US" i="1" dirty="0" smtClean="0"/>
              <a:t> </a:t>
            </a:r>
            <a:r>
              <a:rPr lang="en-US" i="1" dirty="0" err="1" smtClean="0"/>
              <a:t>dữ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$scope </a:t>
            </a:r>
            <a:r>
              <a:rPr lang="en-US" i="1" dirty="0" err="1" smtClean="0"/>
              <a:t>khi</a:t>
            </a:r>
            <a:r>
              <a:rPr lang="en-US" i="1" dirty="0" smtClean="0"/>
              <a:t> </a:t>
            </a:r>
            <a:r>
              <a:rPr lang="en-US" i="1" dirty="0" err="1" smtClean="0"/>
              <a:t>điều</a:t>
            </a:r>
            <a:r>
              <a:rPr lang="en-US" i="1" dirty="0" smtClean="0"/>
              <a:t> </a:t>
            </a:r>
            <a:r>
              <a:rPr lang="en-US" i="1" dirty="0" err="1" smtClean="0"/>
              <a:t>khiển</a:t>
            </a:r>
            <a:r>
              <a:rPr lang="en-US" i="1" dirty="0" smtClean="0"/>
              <a:t> </a:t>
            </a:r>
            <a:r>
              <a:rPr lang="en-US" i="1" dirty="0" err="1" smtClean="0"/>
              <a:t>mất</a:t>
            </a:r>
            <a:r>
              <a:rPr lang="en-US" i="1" dirty="0" smtClean="0"/>
              <a:t> focus</a:t>
            </a:r>
            <a:endParaRPr lang="en-US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4533900"/>
            <a:ext cx="60864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7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2" y="2781300"/>
            <a:ext cx="25050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2" y="3724275"/>
            <a:ext cx="24574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105400"/>
            <a:ext cx="384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dòng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Đã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nhập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10000" y="3105150"/>
            <a:ext cx="2590800" cy="612648"/>
          </a:xfrm>
          <a:prstGeom prst="wedgeRoundRectCallout">
            <a:avLst>
              <a:gd name="adj1" fmla="val -71881"/>
              <a:gd name="adj2" fmla="val -171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810000" y="4008501"/>
            <a:ext cx="2590800" cy="612648"/>
          </a:xfrm>
          <a:prstGeom prst="wedgeRoundRectCallout">
            <a:avLst>
              <a:gd name="adj1" fmla="val -71881"/>
              <a:gd name="adj2" fmla="val -171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-model-options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</a:t>
            </a:r>
            <a:r>
              <a:rPr lang="en-US" dirty="0" smtClean="0"/>
              <a:t>-model-options={</a:t>
            </a:r>
            <a:r>
              <a:rPr lang="en-US" dirty="0" err="1" smtClean="0">
                <a:solidFill>
                  <a:srgbClr val="FF0000"/>
                </a:solidFill>
              </a:rPr>
              <a:t>updateOn</a:t>
            </a:r>
            <a:r>
              <a:rPr lang="en-US" dirty="0" smtClean="0"/>
              <a:t>: ‘blur’}</a:t>
            </a:r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updateOn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$scope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Blur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click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focus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updateOn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debounce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$scope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-model-options</a:t>
            </a:r>
            <a:r>
              <a:rPr lang="en-US" dirty="0" smtClean="0"/>
              <a:t>={</a:t>
            </a:r>
            <a:r>
              <a:rPr lang="en-US" dirty="0" err="1" smtClean="0">
                <a:solidFill>
                  <a:srgbClr val="FF0000"/>
                </a:solidFill>
              </a:rPr>
              <a:t>debounce</a:t>
            </a:r>
            <a:r>
              <a:rPr lang="en-US" dirty="0" smtClean="0"/>
              <a:t>: 1000}</a:t>
            </a:r>
          </a:p>
          <a:p>
            <a:pPr lvl="2"/>
            <a:r>
              <a:rPr lang="en-US" dirty="0" err="1" smtClean="0"/>
              <a:t>Sau</a:t>
            </a:r>
            <a:r>
              <a:rPr lang="en-US" dirty="0" smtClean="0"/>
              <a:t> 1000 mi li </a:t>
            </a:r>
            <a:r>
              <a:rPr lang="en-US" dirty="0" err="1" smtClean="0"/>
              <a:t>giây</a:t>
            </a:r>
            <a:r>
              <a:rPr lang="en-US" dirty="0" smtClean="0"/>
              <a:t> (1 </a:t>
            </a:r>
            <a:r>
              <a:rPr lang="en-US" dirty="0" err="1" smtClean="0"/>
              <a:t>giây</a:t>
            </a:r>
            <a:r>
              <a:rPr lang="en-US" dirty="0" smtClean="0"/>
              <a:t>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$scope</a:t>
            </a:r>
          </a:p>
        </p:txBody>
      </p:sp>
    </p:spTree>
    <p:extLst>
      <p:ext uri="{BB962C8B-B14F-4D97-AF65-F5344CB8AC3E}">
        <p14:creationId xmlns:p14="http://schemas.microsoft.com/office/powerpoint/2010/main" val="7787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9130</TotalTime>
  <Words>3153</Words>
  <Application>Microsoft Office PowerPoint</Application>
  <PresentationFormat>On-screen Show (4:3)</PresentationFormat>
  <Paragraphs>488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Custom Design</vt:lpstr>
      <vt:lpstr>PowerPoint Presentation</vt:lpstr>
      <vt:lpstr>Mục tiêu</vt:lpstr>
      <vt:lpstr>Nội dung</vt:lpstr>
      <vt:lpstr>Chỉ thị ng-model</vt:lpstr>
      <vt:lpstr>Chỉ thị @ng-model</vt:lpstr>
      <vt:lpstr>PowerPoint Presentation</vt:lpstr>
      <vt:lpstr>Chỉ thị ng-model-options</vt:lpstr>
      <vt:lpstr>PowerPoint Presentation</vt:lpstr>
      <vt:lpstr>Chỉ thị ng-model-options</vt:lpstr>
      <vt:lpstr>Làm việc với checkbox và radio</vt:lpstr>
      <vt:lpstr>PowerPoint Presentation</vt:lpstr>
      <vt:lpstr>PowerPoint Presentation</vt:lpstr>
      <vt:lpstr>Chỉ thị @ng-checked</vt:lpstr>
      <vt:lpstr>Làm việc với dropdown list</vt:lpstr>
      <vt:lpstr>Đổ dữ liệu vào dropdown list</vt:lpstr>
      <vt:lpstr>Đổ dữ liệu vào dropdown list</vt:lpstr>
      <vt:lpstr>So sánh @ng-repeat &amp; ng-options</vt:lpstr>
      <vt:lpstr>Làm việc với dropdown list</vt:lpstr>
      <vt:lpstr>Làm việc với dropdown list</vt:lpstr>
      <vt:lpstr>PowerPoint Presentation</vt:lpstr>
      <vt:lpstr>Validation</vt:lpstr>
      <vt:lpstr>Validation</vt:lpstr>
      <vt:lpstr>Ví dụ kiểm lỗi</vt:lpstr>
      <vt:lpstr>Diễn giải ví dụ</vt:lpstr>
      <vt:lpstr>Thảo luận</vt:lpstr>
      <vt:lpstr>PowerPoint Presentation</vt:lpstr>
      <vt:lpstr>Các thuộc tính trạng thái lỗi điều khiển</vt:lpstr>
      <vt:lpstr>Các thuộc tính trạng thái lỗi form</vt:lpstr>
      <vt:lpstr>Định dạng trạng thái lỗi</vt:lpstr>
      <vt:lpstr>Trạng thái lỗi</vt:lpstr>
      <vt:lpstr>PowerPoint Presentation</vt:lpstr>
      <vt:lpstr>CSS class trạng thái</vt:lpstr>
      <vt:lpstr>Thuộc tính kiểm lỗi tùy biến</vt:lpstr>
      <vt:lpstr>Các bước định nghĩa chỉ thị kiểm lỗi</vt:lpstr>
      <vt:lpstr>Mã xử lý chỉ thị evenNumber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1459</cp:revision>
  <dcterms:created xsi:type="dcterms:W3CDTF">2013-04-23T08:05:33Z</dcterms:created>
  <dcterms:modified xsi:type="dcterms:W3CDTF">2017-03-15T07:46:47Z</dcterms:modified>
</cp:coreProperties>
</file>