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7" r:id="rId2"/>
    <p:sldId id="260" r:id="rId3"/>
    <p:sldId id="297" r:id="rId4"/>
    <p:sldId id="258" r:id="rId5"/>
    <p:sldId id="283" r:id="rId6"/>
    <p:sldId id="290" r:id="rId7"/>
    <p:sldId id="298" r:id="rId8"/>
    <p:sldId id="299" r:id="rId9"/>
    <p:sldId id="300" r:id="rId10"/>
    <p:sldId id="301" r:id="rId11"/>
    <p:sldId id="277"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Light" panose="020B0306030504020204" pitchFamily="34" charset="0"/>
      <p:regular r:id="rId22"/>
      <p:bold r:id="rId23"/>
      <p:italic r:id="rId24"/>
      <p:boldItalic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117L/TnvSO7wJI9XE6mrQEUqj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E25A4F-1A65-41BB-81C5-0ACB158F224B}">
  <a:tblStyle styleId="{B9E25A4F-1A65-41BB-81C5-0ACB158F22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5176" autoAdjust="0"/>
  </p:normalViewPr>
  <p:slideViewPr>
    <p:cSldViewPr snapToGrid="0">
      <p:cViewPr varScale="1">
        <p:scale>
          <a:sx n="70" d="100"/>
          <a:sy n="70" d="100"/>
        </p:scale>
        <p:origin x="11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dirty="0"/>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5015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dirty="0"/>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454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dirty="0"/>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Tại</a:t>
            </a:r>
            <a:r>
              <a:rPr lang="en-US" dirty="0"/>
              <a:t> </a:t>
            </a:r>
            <a:r>
              <a:rPr lang="en-US" dirty="0" err="1"/>
              <a:t>sao</a:t>
            </a:r>
            <a:r>
              <a:rPr lang="en-US" dirty="0"/>
              <a:t> </a:t>
            </a:r>
            <a:r>
              <a:rPr lang="en-US" dirty="0" err="1"/>
              <a:t>sử</a:t>
            </a:r>
            <a:r>
              <a:rPr lang="en-US" dirty="0"/>
              <a:t> </a:t>
            </a:r>
            <a:r>
              <a:rPr lang="en-US" dirty="0" err="1"/>
              <a:t>dụng</a:t>
            </a:r>
            <a:r>
              <a:rPr lang="en-US" dirty="0"/>
              <a:t> python </a:t>
            </a:r>
            <a:r>
              <a:rPr lang="en-US" dirty="0" err="1"/>
              <a:t>làm</a:t>
            </a:r>
            <a:r>
              <a:rPr lang="en-US" dirty="0"/>
              <a:t> </a:t>
            </a:r>
            <a:r>
              <a:rPr lang="en-US" dirty="0" err="1"/>
              <a:t>đồ</a:t>
            </a:r>
            <a:r>
              <a:rPr lang="en-US" dirty="0"/>
              <a:t> </a:t>
            </a:r>
            <a:r>
              <a:rPr lang="en-US" dirty="0" err="1"/>
              <a:t>án</a:t>
            </a:r>
            <a:r>
              <a:rPr lang="en-US" dirty="0"/>
              <a:t> </a:t>
            </a:r>
            <a:r>
              <a:rPr lang="en-US" dirty="0" err="1"/>
              <a:t>thay</a:t>
            </a:r>
            <a:r>
              <a:rPr lang="en-US" dirty="0"/>
              <a:t> </a:t>
            </a:r>
            <a:r>
              <a:rPr lang="en-US" dirty="0" err="1"/>
              <a:t>vì</a:t>
            </a:r>
            <a:r>
              <a:rPr lang="en-US" dirty="0"/>
              <a:t> C++</a:t>
            </a:r>
            <a:endParaRPr dirty="0"/>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07511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44767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404061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8992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dirty="0"/>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80988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mt="60000"/>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p:nvPr/>
        </p:nvSpPr>
        <p:spPr>
          <a:xfrm>
            <a:off x="1657350" y="564416"/>
            <a:ext cx="8099392"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2E75B5"/>
                </a:solidFill>
                <a:latin typeface="Tahoma"/>
                <a:ea typeface="Tahoma"/>
                <a:cs typeface="Tahoma"/>
                <a:sym typeface="Tahoma"/>
              </a:rPr>
              <a:t>TRƯỜNG ĐẠI HỌC CÔNG NGHỆ THÔNG TIN</a:t>
            </a:r>
            <a:endParaRPr dirty="0"/>
          </a:p>
          <a:p>
            <a:pPr marL="0" marR="0" lvl="0" indent="0" algn="ctr" rtl="0">
              <a:spcBef>
                <a:spcPts val="0"/>
              </a:spcBef>
              <a:spcAft>
                <a:spcPts val="0"/>
              </a:spcAft>
              <a:buNone/>
            </a:pPr>
            <a:r>
              <a:rPr lang="en-US" sz="2400" b="1" i="0" u="none" strike="noStrike" cap="none" dirty="0">
                <a:solidFill>
                  <a:srgbClr val="FFC000"/>
                </a:solidFill>
                <a:latin typeface="Tahoma"/>
                <a:ea typeface="Tahoma"/>
                <a:cs typeface="Tahoma"/>
                <a:sym typeface="Tahoma"/>
              </a:rPr>
              <a:t>KHOA KĨ THUẬT MÁY TÍNH</a:t>
            </a:r>
            <a:endParaRPr dirty="0"/>
          </a:p>
        </p:txBody>
      </p:sp>
      <p:sp>
        <p:nvSpPr>
          <p:cNvPr id="97" name="Google Shape;97;p2"/>
          <p:cNvSpPr txBox="1"/>
          <p:nvPr/>
        </p:nvSpPr>
        <p:spPr>
          <a:xfrm>
            <a:off x="3754422" y="2105342"/>
            <a:ext cx="62856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dirty="0">
                <a:solidFill>
                  <a:srgbClr val="FF0000"/>
                </a:solidFill>
                <a:latin typeface="Tahoma"/>
                <a:ea typeface="Tahoma"/>
                <a:cs typeface="Tahoma"/>
                <a:sym typeface="Tahoma"/>
              </a:rPr>
              <a:t>ĐỒ ÁN </a:t>
            </a:r>
            <a:r>
              <a:rPr lang="en-US" sz="4800" b="1" dirty="0">
                <a:solidFill>
                  <a:srgbClr val="FF0000"/>
                </a:solidFill>
                <a:latin typeface="Tahoma"/>
                <a:ea typeface="Tahoma"/>
                <a:cs typeface="Tahoma"/>
                <a:sym typeface="Tahoma"/>
              </a:rPr>
              <a:t>CUỐI KỲ</a:t>
            </a:r>
            <a:endParaRPr dirty="0"/>
          </a:p>
        </p:txBody>
      </p:sp>
      <p:sp>
        <p:nvSpPr>
          <p:cNvPr id="98" name="Google Shape;98;p2"/>
          <p:cNvSpPr txBox="1"/>
          <p:nvPr/>
        </p:nvSpPr>
        <p:spPr>
          <a:xfrm>
            <a:off x="4403738" y="6287255"/>
            <a:ext cx="466203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dirty="0" err="1">
                <a:solidFill>
                  <a:schemeClr val="dk1"/>
                </a:solidFill>
                <a:latin typeface="Times New Roman"/>
                <a:ea typeface="Times New Roman"/>
                <a:cs typeface="Times New Roman"/>
                <a:sym typeface="Times New Roman"/>
              </a:rPr>
              <a:t>Tp</a:t>
            </a:r>
            <a:r>
              <a:rPr lang="en-US" sz="1600" i="1" dirty="0">
                <a:solidFill>
                  <a:schemeClr val="dk1"/>
                </a:solidFill>
                <a:latin typeface="Times New Roman"/>
                <a:ea typeface="Times New Roman"/>
                <a:cs typeface="Times New Roman"/>
                <a:sym typeface="Times New Roman"/>
              </a:rPr>
              <a:t> </a:t>
            </a:r>
            <a:r>
              <a:rPr lang="en-US" sz="1600" i="1" dirty="0" err="1">
                <a:solidFill>
                  <a:schemeClr val="dk1"/>
                </a:solidFill>
                <a:latin typeface="Times New Roman"/>
                <a:ea typeface="Times New Roman"/>
                <a:cs typeface="Times New Roman"/>
                <a:sym typeface="Times New Roman"/>
              </a:rPr>
              <a:t>Hồ</a:t>
            </a:r>
            <a:r>
              <a:rPr lang="en-US" sz="1600" i="1" dirty="0">
                <a:solidFill>
                  <a:schemeClr val="dk1"/>
                </a:solidFill>
                <a:latin typeface="Times New Roman"/>
                <a:ea typeface="Times New Roman"/>
                <a:cs typeface="Times New Roman"/>
                <a:sym typeface="Times New Roman"/>
              </a:rPr>
              <a:t> Chí Minh, </a:t>
            </a:r>
            <a:r>
              <a:rPr lang="en-US" sz="1600" i="1" dirty="0" err="1">
                <a:solidFill>
                  <a:schemeClr val="dk1"/>
                </a:solidFill>
                <a:latin typeface="Times New Roman"/>
                <a:ea typeface="Times New Roman"/>
                <a:cs typeface="Times New Roman"/>
                <a:sym typeface="Times New Roman"/>
              </a:rPr>
              <a:t>ngày</a:t>
            </a:r>
            <a:r>
              <a:rPr lang="en-US" sz="1600" i="1" dirty="0">
                <a:solidFill>
                  <a:schemeClr val="dk1"/>
                </a:solidFill>
                <a:latin typeface="Times New Roman"/>
                <a:ea typeface="Times New Roman"/>
                <a:cs typeface="Times New Roman"/>
                <a:sym typeface="Times New Roman"/>
              </a:rPr>
              <a:t> 27 </a:t>
            </a:r>
            <a:r>
              <a:rPr lang="en-US" sz="1600" i="1" dirty="0" err="1">
                <a:solidFill>
                  <a:schemeClr val="dk1"/>
                </a:solidFill>
                <a:latin typeface="Times New Roman"/>
                <a:ea typeface="Times New Roman"/>
                <a:cs typeface="Times New Roman"/>
                <a:sym typeface="Times New Roman"/>
              </a:rPr>
              <a:t>tháng</a:t>
            </a:r>
            <a:r>
              <a:rPr lang="en-US" sz="1600" i="1" dirty="0">
                <a:solidFill>
                  <a:schemeClr val="dk1"/>
                </a:solidFill>
                <a:latin typeface="Times New Roman"/>
                <a:ea typeface="Times New Roman"/>
                <a:cs typeface="Times New Roman"/>
                <a:sym typeface="Times New Roman"/>
              </a:rPr>
              <a:t> 04 </a:t>
            </a:r>
            <a:r>
              <a:rPr lang="en-US" sz="1600" i="1" dirty="0" err="1">
                <a:solidFill>
                  <a:schemeClr val="dk1"/>
                </a:solidFill>
                <a:latin typeface="Times New Roman"/>
                <a:ea typeface="Times New Roman"/>
                <a:cs typeface="Times New Roman"/>
                <a:sym typeface="Times New Roman"/>
              </a:rPr>
              <a:t>năm</a:t>
            </a:r>
            <a:r>
              <a:rPr lang="en-US" sz="1600" i="1" dirty="0">
                <a:solidFill>
                  <a:schemeClr val="dk1"/>
                </a:solidFill>
                <a:latin typeface="Times New Roman"/>
                <a:ea typeface="Times New Roman"/>
                <a:cs typeface="Times New Roman"/>
                <a:sym typeface="Times New Roman"/>
              </a:rPr>
              <a:t> 2023</a:t>
            </a:r>
            <a:endParaRPr sz="1600" dirty="0"/>
          </a:p>
        </p:txBody>
      </p:sp>
      <p:sp>
        <p:nvSpPr>
          <p:cNvPr id="99" name="Google Shape;99;p2"/>
          <p:cNvSpPr txBox="1"/>
          <p:nvPr/>
        </p:nvSpPr>
        <p:spPr>
          <a:xfrm>
            <a:off x="2721197" y="4721015"/>
            <a:ext cx="337479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err="1">
                <a:solidFill>
                  <a:srgbClr val="2F5496"/>
                </a:solidFill>
                <a:latin typeface="Tahoma"/>
                <a:ea typeface="Tahoma"/>
                <a:cs typeface="Tahoma"/>
                <a:sym typeface="Tahoma"/>
              </a:rPr>
              <a:t>Giảng</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viên</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hướng</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dẫn</a:t>
            </a:r>
            <a:r>
              <a:rPr lang="en-US" sz="2000" dirty="0">
                <a:solidFill>
                  <a:srgbClr val="2F5496"/>
                </a:solidFill>
                <a:latin typeface="Tahoma"/>
                <a:ea typeface="Tahoma"/>
                <a:cs typeface="Tahoma"/>
                <a:sym typeface="Tahoma"/>
              </a:rPr>
              <a:t>:</a:t>
            </a:r>
            <a:endParaRPr sz="2000" dirty="0"/>
          </a:p>
          <a:p>
            <a:pPr marL="0" marR="0" lvl="0" indent="0" algn="l" rtl="0">
              <a:spcBef>
                <a:spcPts val="0"/>
              </a:spcBef>
              <a:spcAft>
                <a:spcPts val="0"/>
              </a:spcAft>
              <a:buNone/>
            </a:pPr>
            <a:r>
              <a:rPr lang="en-US" sz="2000" dirty="0" err="1">
                <a:solidFill>
                  <a:srgbClr val="2F5496"/>
                </a:solidFill>
                <a:latin typeface="Tahoma"/>
                <a:ea typeface="Tahoma"/>
                <a:cs typeface="Tahoma"/>
                <a:sym typeface="Tahoma"/>
              </a:rPr>
              <a:t>Sinh</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viên</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thực</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hiện</a:t>
            </a:r>
            <a:r>
              <a:rPr lang="en-US" sz="2000" dirty="0">
                <a:solidFill>
                  <a:srgbClr val="2F5496"/>
                </a:solidFill>
                <a:latin typeface="Tahoma"/>
                <a:ea typeface="Tahoma"/>
                <a:cs typeface="Tahoma"/>
                <a:sym typeface="Tahoma"/>
              </a:rPr>
              <a:t>: </a:t>
            </a:r>
            <a:endParaRPr sz="2000" dirty="0"/>
          </a:p>
        </p:txBody>
      </p:sp>
      <p:sp>
        <p:nvSpPr>
          <p:cNvPr id="100" name="Google Shape;100;p2"/>
          <p:cNvSpPr txBox="1"/>
          <p:nvPr/>
        </p:nvSpPr>
        <p:spPr>
          <a:xfrm>
            <a:off x="6734756" y="4721922"/>
            <a:ext cx="3540461"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err="1">
                <a:solidFill>
                  <a:srgbClr val="2F5496"/>
                </a:solidFill>
                <a:latin typeface="Tahoma"/>
                <a:ea typeface="Tahoma"/>
                <a:cs typeface="Tahoma"/>
                <a:sym typeface="Tahoma"/>
              </a:rPr>
              <a:t>ThS</a:t>
            </a:r>
            <a:r>
              <a:rPr lang="en-US" sz="2000" dirty="0">
                <a:solidFill>
                  <a:srgbClr val="2F5496"/>
                </a:solidFill>
                <a:latin typeface="Tahoma"/>
                <a:ea typeface="Tahoma"/>
                <a:cs typeface="Tahoma"/>
                <a:sym typeface="Tahoma"/>
              </a:rPr>
              <a:t> </a:t>
            </a:r>
            <a:r>
              <a:rPr lang="en-US" sz="2000" dirty="0" err="1">
                <a:solidFill>
                  <a:srgbClr val="2F5496"/>
                </a:solidFill>
                <a:latin typeface="Tahoma"/>
                <a:ea typeface="Tahoma"/>
                <a:cs typeface="Tahoma"/>
                <a:sym typeface="Tahoma"/>
              </a:rPr>
              <a:t>Trương</a:t>
            </a:r>
            <a:r>
              <a:rPr lang="en-US" sz="2000" dirty="0">
                <a:solidFill>
                  <a:srgbClr val="2F5496"/>
                </a:solidFill>
                <a:latin typeface="Tahoma"/>
                <a:ea typeface="Tahoma"/>
                <a:cs typeface="Tahoma"/>
                <a:sym typeface="Tahoma"/>
              </a:rPr>
              <a:t> Văn </a:t>
            </a:r>
            <a:r>
              <a:rPr lang="en-US" sz="2000" dirty="0" err="1">
                <a:solidFill>
                  <a:srgbClr val="2F5496"/>
                </a:solidFill>
                <a:latin typeface="Tahoma"/>
                <a:ea typeface="Tahoma"/>
                <a:cs typeface="Tahoma"/>
                <a:sym typeface="Tahoma"/>
              </a:rPr>
              <a:t>Cương</a:t>
            </a:r>
            <a:endParaRPr sz="2000" dirty="0">
              <a:solidFill>
                <a:srgbClr val="2F5496"/>
              </a:solidFill>
              <a:latin typeface="Tahoma"/>
              <a:ea typeface="Tahoma"/>
              <a:cs typeface="Tahoma"/>
              <a:sym typeface="Tahoma"/>
            </a:endParaRPr>
          </a:p>
          <a:p>
            <a:pPr marL="0" marR="0" lvl="0" indent="0" algn="l" rtl="0">
              <a:spcBef>
                <a:spcPts val="0"/>
              </a:spcBef>
              <a:spcAft>
                <a:spcPts val="0"/>
              </a:spcAft>
              <a:buNone/>
            </a:pPr>
            <a:r>
              <a:rPr lang="en-US" sz="2000" dirty="0">
                <a:solidFill>
                  <a:srgbClr val="2F5496"/>
                </a:solidFill>
                <a:latin typeface="Tahoma"/>
                <a:ea typeface="Tahoma"/>
                <a:cs typeface="Tahoma"/>
                <a:sym typeface="Tahoma"/>
              </a:rPr>
              <a:t>Trần Anh </a:t>
            </a:r>
            <a:r>
              <a:rPr lang="en-US" sz="2000" dirty="0" err="1">
                <a:solidFill>
                  <a:srgbClr val="2F5496"/>
                </a:solidFill>
                <a:latin typeface="Tahoma"/>
                <a:ea typeface="Tahoma"/>
                <a:cs typeface="Tahoma"/>
                <a:sym typeface="Tahoma"/>
              </a:rPr>
              <a:t>Tuấn</a:t>
            </a:r>
            <a:endParaRPr lang="en-US" sz="2000" dirty="0">
              <a:solidFill>
                <a:srgbClr val="2F5496"/>
              </a:solidFill>
              <a:latin typeface="Tahoma"/>
              <a:ea typeface="Tahoma"/>
              <a:cs typeface="Tahoma"/>
              <a:sym typeface="Tahoma"/>
            </a:endParaRPr>
          </a:p>
          <a:p>
            <a:pPr marL="0" marR="0" lvl="0" indent="0" algn="l" rtl="0">
              <a:spcBef>
                <a:spcPts val="0"/>
              </a:spcBef>
              <a:spcAft>
                <a:spcPts val="0"/>
              </a:spcAft>
              <a:buNone/>
            </a:pPr>
            <a:r>
              <a:rPr lang="en-US" sz="2000" dirty="0">
                <a:solidFill>
                  <a:srgbClr val="2F5496"/>
                </a:solidFill>
                <a:latin typeface="Tahoma"/>
                <a:ea typeface="Tahoma"/>
                <a:cs typeface="Tahoma"/>
                <a:sym typeface="Tahoma"/>
              </a:rPr>
              <a:t>Trần Văn Cường</a:t>
            </a:r>
            <a:endParaRPr sz="2000" dirty="0">
              <a:solidFill>
                <a:srgbClr val="2F5496"/>
              </a:solidFill>
              <a:latin typeface="Tahoma"/>
              <a:ea typeface="Tahoma"/>
              <a:cs typeface="Tahoma"/>
              <a:sym typeface="Tahoma"/>
            </a:endParaRPr>
          </a:p>
        </p:txBody>
      </p:sp>
      <p:sp>
        <p:nvSpPr>
          <p:cNvPr id="101" name="Google Shape;101;p2"/>
          <p:cNvSpPr txBox="1"/>
          <p:nvPr/>
        </p:nvSpPr>
        <p:spPr>
          <a:xfrm>
            <a:off x="333281" y="3420613"/>
            <a:ext cx="11525421" cy="535491"/>
          </a:xfrm>
          <a:prstGeom prst="rect">
            <a:avLst/>
          </a:prstGeom>
          <a:noFill/>
          <a:ln>
            <a:noFill/>
          </a:ln>
        </p:spPr>
        <p:txBody>
          <a:bodyPr spcFirstLastPara="1" wrap="square" lIns="91425" tIns="45700" rIns="91425" bIns="45700" anchor="t" anchorCtr="0">
            <a:spAutoFit/>
          </a:bodyPr>
          <a:lstStyle/>
          <a:p>
            <a:pPr marL="273685" marR="0" lvl="0" indent="-273685" algn="ctr" rtl="0">
              <a:lnSpc>
                <a:spcPct val="120000"/>
              </a:lnSpc>
              <a:spcBef>
                <a:spcPts val="0"/>
              </a:spcBef>
              <a:spcAft>
                <a:spcPts val="0"/>
              </a:spcAft>
              <a:buNone/>
            </a:pPr>
            <a:r>
              <a:rPr lang="en-US" sz="2400" b="1" dirty="0">
                <a:solidFill>
                  <a:srgbClr val="FF0000"/>
                </a:solidFill>
                <a:latin typeface="Tahoma"/>
                <a:ea typeface="Tahoma"/>
                <a:cs typeface="Tahoma"/>
                <a:sym typeface="Tahoma"/>
              </a:rPr>
              <a:t>ĐỀ TÀI: RÚT GỌN BẢNG TRẠNG THÁI VÀ HIỂN THỊ LÊN WEB BROWER</a:t>
            </a:r>
            <a:endParaRPr sz="2400" dirty="0">
              <a:solidFill>
                <a:srgbClr val="FF0000"/>
              </a:solidFill>
              <a:latin typeface="Tahoma"/>
              <a:ea typeface="Tahoma"/>
              <a:cs typeface="Tahoma"/>
              <a:sym typeface="Tahoma"/>
            </a:endParaRPr>
          </a:p>
        </p:txBody>
      </p:sp>
      <p:sp>
        <p:nvSpPr>
          <p:cNvPr id="102"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rot="10800000">
            <a:off x="8605520" y="20415"/>
            <a:ext cx="3586480" cy="71174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AutoShape 2" descr="Vector Logo] Trường Đại Học Công Nghệ Thông Tin ĐHQG TP.HCM - UIT -  Download Định Dạng EPS, SVG Cho AI, Corel » Hải Triều">
            <a:extLst>
              <a:ext uri="{FF2B5EF4-FFF2-40B4-BE49-F238E27FC236}">
                <a16:creationId xmlns:a16="http://schemas.microsoft.com/office/drawing/2014/main" id="{7E731985-10AB-4006-8D2E-FD2C6726D1D3}"/>
              </a:ext>
            </a:extLst>
          </p:cNvPr>
          <p:cNvSpPr>
            <a:spLocks noChangeAspect="1" noChangeArrowheads="1"/>
          </p:cNvSpPr>
          <p:nvPr/>
        </p:nvSpPr>
        <p:spPr bwMode="auto">
          <a:xfrm>
            <a:off x="684817" y="223887"/>
            <a:ext cx="2132813" cy="21328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7C96F1C-455D-9879-67E2-137112687DBB}"/>
              </a:ext>
            </a:extLst>
          </p:cNvPr>
          <p:cNvPicPr>
            <a:picLocks noChangeAspect="1"/>
          </p:cNvPicPr>
          <p:nvPr/>
        </p:nvPicPr>
        <p:blipFill>
          <a:blip r:embed="rId4"/>
          <a:stretch>
            <a:fillRect/>
          </a:stretch>
        </p:blipFill>
        <p:spPr>
          <a:xfrm>
            <a:off x="265959" y="223887"/>
            <a:ext cx="1306549" cy="1305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cs typeface="Calibri"/>
                <a:sym typeface="Calibri"/>
              </a:rPr>
              <a:t>I. THỰC NGHIỆM VÀ ĐÁNH GIÁ</a:t>
            </a:r>
            <a:endParaRPr sz="3800" dirty="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dirty="0"/>
          </a:p>
        </p:txBody>
      </p:sp>
    </p:spTree>
    <p:extLst>
      <p:ext uri="{BB962C8B-B14F-4D97-AF65-F5344CB8AC3E}">
        <p14:creationId xmlns:p14="http://schemas.microsoft.com/office/powerpoint/2010/main" val="687153554"/>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1"/>
        <p:cNvGrpSpPr/>
        <p:nvPr/>
      </p:nvGrpSpPr>
      <p:grpSpPr>
        <a:xfrm>
          <a:off x="0" y="0"/>
          <a:ext cx="0" cy="0"/>
          <a:chOff x="0" y="0"/>
          <a:chExt cx="0" cy="0"/>
        </a:xfrm>
      </p:grpSpPr>
      <p:pic>
        <p:nvPicPr>
          <p:cNvPr id="432" name="Google Shape;432;p22" descr="Ảnh có chứa văn bản&#10;&#10;Mô tả được tạo tự động"/>
          <p:cNvPicPr preferRelativeResize="0"/>
          <p:nvPr/>
        </p:nvPicPr>
        <p:blipFill rotWithShape="1">
          <a:blip r:embed="rId3">
            <a:alphaModFix/>
          </a:blip>
          <a:srcRect/>
          <a:stretch/>
        </p:blipFill>
        <p:spPr>
          <a:xfrm>
            <a:off x="0" y="-1143000"/>
            <a:ext cx="12192000" cy="91440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122"/>
        <p:cNvGrpSpPr/>
        <p:nvPr/>
      </p:nvGrpSpPr>
      <p:grpSpPr>
        <a:xfrm>
          <a:off x="0" y="0"/>
          <a:ext cx="0" cy="0"/>
          <a:chOff x="0" y="0"/>
          <a:chExt cx="0" cy="0"/>
        </a:xfrm>
      </p:grpSpPr>
      <p:grpSp>
        <p:nvGrpSpPr>
          <p:cNvPr id="123" name="Google Shape;123;p5"/>
          <p:cNvGrpSpPr/>
          <p:nvPr/>
        </p:nvGrpSpPr>
        <p:grpSpPr>
          <a:xfrm>
            <a:off x="1128863" y="815488"/>
            <a:ext cx="10684765" cy="5376300"/>
            <a:chOff x="1478383" y="794467"/>
            <a:chExt cx="10351335" cy="5376300"/>
          </a:xfrm>
        </p:grpSpPr>
        <p:sp>
          <p:nvSpPr>
            <p:cNvPr id="124"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5"/>
            <p:cNvSpPr/>
            <p:nvPr/>
          </p:nvSpPr>
          <p:spPr>
            <a:xfrm>
              <a:off x="7062594" y="1036078"/>
              <a:ext cx="4350063" cy="803545"/>
            </a:xfrm>
            <a:prstGeom prst="roundRect">
              <a:avLst>
                <a:gd name="adj" fmla="val 50000"/>
              </a:avLst>
            </a:prstGeom>
            <a:gradFill>
              <a:gsLst>
                <a:gs pos="0">
                  <a:srgbClr val="FCB117"/>
                </a:gs>
                <a:gs pos="10000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5">
              <a:hlinkClick r:id="rId4" action="ppaction://hlinksldjump"/>
            </p:cNvPr>
            <p:cNvSpPr/>
            <p:nvPr/>
          </p:nvSpPr>
          <p:spPr>
            <a:xfrm>
              <a:off x="7686340" y="2363659"/>
              <a:ext cx="4108946"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5">
              <a:hlinkClick r:id="" action="ppaction://noaction"/>
            </p:cNvPr>
            <p:cNvSpPr/>
            <p:nvPr/>
          </p:nvSpPr>
          <p:spPr>
            <a:xfrm>
              <a:off x="7720772" y="3841622"/>
              <a:ext cx="4108946"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5">
              <a:hlinkClick r:id="" action="ppaction://noaction"/>
            </p:cNvPr>
            <p:cNvSpPr/>
            <p:nvPr/>
          </p:nvSpPr>
          <p:spPr>
            <a:xfrm>
              <a:off x="7135667" y="5127253"/>
              <a:ext cx="4407370"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3885125" y="794467"/>
              <a:ext cx="2688152" cy="53763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5"/>
            <p:cNvSpPr/>
            <p:nvPr/>
          </p:nvSpPr>
          <p:spPr>
            <a:xfrm>
              <a:off x="5310723" y="1261625"/>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5"/>
            <p:cNvSpPr/>
            <p:nvPr/>
          </p:nvSpPr>
          <p:spPr>
            <a:xfrm>
              <a:off x="6206855" y="2589207"/>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6257163" y="4067170"/>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5383796" y="5352800"/>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 name="Google Shape;137;p5"/>
            <p:cNvCxnSpPr>
              <a:cxnSpLocks/>
              <a:stCxn id="132" idx="6"/>
              <a:endCxn id="126" idx="1"/>
            </p:cNvCxnSpPr>
            <p:nvPr/>
          </p:nvCxnSpPr>
          <p:spPr>
            <a:xfrm>
              <a:off x="5663172" y="1437850"/>
              <a:ext cx="1399422" cy="1"/>
            </a:xfrm>
            <a:prstGeom prst="straightConnector1">
              <a:avLst/>
            </a:prstGeom>
            <a:noFill/>
            <a:ln w="9525" cap="flat" cmpd="sng">
              <a:solidFill>
                <a:srgbClr val="BFBFBF"/>
              </a:solidFill>
              <a:prstDash val="solid"/>
              <a:miter lim="800000"/>
              <a:headEnd type="none" w="sm" len="sm"/>
              <a:tailEnd type="none" w="sm" len="sm"/>
            </a:ln>
          </p:spPr>
        </p:cxnSp>
        <p:cxnSp>
          <p:nvCxnSpPr>
            <p:cNvPr id="138" name="Google Shape;138;p5"/>
            <p:cNvCxnSpPr>
              <a:cxnSpLocks/>
              <a:stCxn id="133" idx="6"/>
              <a:endCxn id="127" idx="1"/>
            </p:cNvCxnSpPr>
            <p:nvPr/>
          </p:nvCxnSpPr>
          <p:spPr>
            <a:xfrm>
              <a:off x="6559304" y="2765432"/>
              <a:ext cx="1127036" cy="0"/>
            </a:xfrm>
            <a:prstGeom prst="straightConnector1">
              <a:avLst/>
            </a:prstGeom>
            <a:noFill/>
            <a:ln w="9525" cap="flat" cmpd="sng">
              <a:solidFill>
                <a:srgbClr val="BFBFBF"/>
              </a:solidFill>
              <a:prstDash val="solid"/>
              <a:miter lim="800000"/>
              <a:headEnd type="none" w="sm" len="sm"/>
              <a:tailEnd type="none" w="sm" len="sm"/>
            </a:ln>
          </p:spPr>
        </p:cxnSp>
        <p:cxnSp>
          <p:nvCxnSpPr>
            <p:cNvPr id="140" name="Google Shape;140;p5"/>
            <p:cNvCxnSpPr>
              <a:cxnSpLocks/>
              <a:stCxn id="135" idx="6"/>
              <a:endCxn id="129" idx="1"/>
            </p:cNvCxnSpPr>
            <p:nvPr/>
          </p:nvCxnSpPr>
          <p:spPr>
            <a:xfrm>
              <a:off x="6609612" y="4243395"/>
              <a:ext cx="1111160" cy="0"/>
            </a:xfrm>
            <a:prstGeom prst="straightConnector1">
              <a:avLst/>
            </a:prstGeom>
            <a:noFill/>
            <a:ln w="9525" cap="flat" cmpd="sng">
              <a:solidFill>
                <a:srgbClr val="BFBFBF"/>
              </a:solidFill>
              <a:prstDash val="solid"/>
              <a:miter lim="800000"/>
              <a:headEnd type="none" w="sm" len="sm"/>
              <a:tailEnd type="none" w="sm" len="sm"/>
            </a:ln>
          </p:spPr>
        </p:cxnSp>
        <p:cxnSp>
          <p:nvCxnSpPr>
            <p:cNvPr id="141" name="Google Shape;141;p5"/>
            <p:cNvCxnSpPr>
              <a:cxnSpLocks/>
              <a:stCxn id="136" idx="6"/>
              <a:endCxn id="130" idx="1"/>
            </p:cNvCxnSpPr>
            <p:nvPr/>
          </p:nvCxnSpPr>
          <p:spPr>
            <a:xfrm>
              <a:off x="5736245" y="5529025"/>
              <a:ext cx="1399422" cy="1"/>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5"/>
            <p:cNvSpPr/>
            <p:nvPr/>
          </p:nvSpPr>
          <p:spPr>
            <a:xfrm>
              <a:off x="7137466" y="111590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7761358" y="244348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5"/>
            <p:cNvSpPr/>
            <p:nvPr/>
          </p:nvSpPr>
          <p:spPr>
            <a:xfrm>
              <a:off x="7795791" y="392145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7210539" y="520708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3" name="Google Shape;153;p5" descr="Single gear"/>
            <p:cNvPicPr preferRelativeResize="0"/>
            <p:nvPr/>
          </p:nvPicPr>
          <p:blipFill rotWithShape="1">
            <a:blip r:embed="rId5">
              <a:alphaModFix/>
            </a:blip>
            <a:srcRect/>
            <a:stretch/>
          </p:blipFill>
          <p:spPr>
            <a:xfrm>
              <a:off x="2565919" y="4359281"/>
              <a:ext cx="360000" cy="360000"/>
            </a:xfrm>
            <a:prstGeom prst="rect">
              <a:avLst/>
            </a:prstGeom>
            <a:noFill/>
            <a:ln>
              <a:noFill/>
            </a:ln>
          </p:spPr>
        </p:pic>
        <p:pic>
          <p:nvPicPr>
            <p:cNvPr id="154" name="Google Shape;154;p5" descr="Stopwatch"/>
            <p:cNvPicPr preferRelativeResize="0"/>
            <p:nvPr/>
          </p:nvPicPr>
          <p:blipFill rotWithShape="1">
            <a:blip r:embed="rId6">
              <a:alphaModFix/>
            </a:blip>
            <a:srcRect/>
            <a:stretch/>
          </p:blipFill>
          <p:spPr>
            <a:xfrm>
              <a:off x="2207528" y="3954903"/>
              <a:ext cx="360000" cy="360000"/>
            </a:xfrm>
            <a:prstGeom prst="rect">
              <a:avLst/>
            </a:prstGeom>
            <a:noFill/>
            <a:ln>
              <a:noFill/>
            </a:ln>
          </p:spPr>
        </p:pic>
        <p:pic>
          <p:nvPicPr>
            <p:cNvPr id="155" name="Google Shape;155;p5" descr="Lightbulb"/>
            <p:cNvPicPr preferRelativeResize="0"/>
            <p:nvPr/>
          </p:nvPicPr>
          <p:blipFill rotWithShape="1">
            <a:blip r:embed="rId7">
              <a:alphaModFix/>
            </a:blip>
            <a:srcRect/>
            <a:stretch/>
          </p:blipFill>
          <p:spPr>
            <a:xfrm>
              <a:off x="3520599" y="4701357"/>
              <a:ext cx="360000" cy="360000"/>
            </a:xfrm>
            <a:prstGeom prst="rect">
              <a:avLst/>
            </a:prstGeom>
            <a:noFill/>
            <a:ln>
              <a:noFill/>
            </a:ln>
          </p:spPr>
        </p:pic>
        <p:pic>
          <p:nvPicPr>
            <p:cNvPr id="156" name="Google Shape;156;p5" descr="Head with Gears"/>
            <p:cNvPicPr preferRelativeResize="0"/>
            <p:nvPr/>
          </p:nvPicPr>
          <p:blipFill rotWithShape="1">
            <a:blip r:embed="rId8">
              <a:alphaModFix/>
            </a:blip>
            <a:srcRect/>
            <a:stretch/>
          </p:blipFill>
          <p:spPr>
            <a:xfrm>
              <a:off x="3010956" y="4633974"/>
              <a:ext cx="360000" cy="360000"/>
            </a:xfrm>
            <a:prstGeom prst="rect">
              <a:avLst/>
            </a:prstGeom>
            <a:noFill/>
            <a:ln>
              <a:noFill/>
            </a:ln>
          </p:spPr>
        </p:pic>
        <p:sp>
          <p:nvSpPr>
            <p:cNvPr id="157"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5" descr="Teacher"/>
            <p:cNvPicPr preferRelativeResize="0"/>
            <p:nvPr/>
          </p:nvPicPr>
          <p:blipFill rotWithShape="1">
            <a:blip r:embed="rId9">
              <a:alphaModFix/>
            </a:blip>
            <a:srcRect/>
            <a:stretch/>
          </p:blipFill>
          <p:spPr>
            <a:xfrm>
              <a:off x="3238822" y="1826809"/>
              <a:ext cx="914400" cy="914400"/>
            </a:xfrm>
            <a:prstGeom prst="rect">
              <a:avLst/>
            </a:prstGeom>
            <a:noFill/>
            <a:ln>
              <a:noFill/>
            </a:ln>
          </p:spPr>
        </p:pic>
        <p:sp>
          <p:nvSpPr>
            <p:cNvPr id="161" name="Google Shape;161;p5"/>
            <p:cNvSpPr txBox="1"/>
            <p:nvPr/>
          </p:nvSpPr>
          <p:spPr>
            <a:xfrm>
              <a:off x="2540581" y="2885587"/>
              <a:ext cx="231088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Open Sans"/>
                <a:ea typeface="Open Sans"/>
                <a:cs typeface="Open Sans"/>
                <a:sym typeface="Open Sans"/>
              </a:endParaRPr>
            </a:p>
          </p:txBody>
        </p:sp>
        <p:sp>
          <p:nvSpPr>
            <p:cNvPr id="162" name="Google Shape;162;p5"/>
            <p:cNvSpPr txBox="1"/>
            <p:nvPr/>
          </p:nvSpPr>
          <p:spPr>
            <a:xfrm>
              <a:off x="2607393" y="3007885"/>
              <a:ext cx="219170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A5A5A5"/>
                  </a:solidFill>
                  <a:latin typeface="Open Sans Light"/>
                  <a:ea typeface="Open Sans Light"/>
                  <a:cs typeface="Open Sans Light"/>
                  <a:sym typeface="Open Sans Light"/>
                </a:rPr>
                <a:t>NỘI DUNG BÁO CÁO</a:t>
              </a:r>
              <a:endParaRPr dirty="0"/>
            </a:p>
          </p:txBody>
        </p:sp>
        <p:sp>
          <p:nvSpPr>
            <p:cNvPr id="163" name="Google Shape;163;p5">
              <a:hlinkClick r:id="rId4" action="ppaction://hlinksldjump"/>
            </p:cNvPr>
            <p:cNvSpPr txBox="1"/>
            <p:nvPr/>
          </p:nvSpPr>
          <p:spPr>
            <a:xfrm>
              <a:off x="7791375" y="1260536"/>
              <a:ext cx="29552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rPr>
                <a:t>GIỚI THIỆU</a:t>
              </a:r>
              <a:endParaRPr sz="1800" b="1" dirty="0">
                <a:solidFill>
                  <a:srgbClr val="FF0000"/>
                </a:solidFill>
                <a:latin typeface="Arial"/>
                <a:ea typeface="Arial"/>
                <a:cs typeface="Arial"/>
                <a:sym typeface="Arial"/>
              </a:endParaRPr>
            </a:p>
          </p:txBody>
        </p:sp>
        <p:sp>
          <p:nvSpPr>
            <p:cNvPr id="164" name="Google Shape;164;p5"/>
            <p:cNvSpPr txBox="1"/>
            <p:nvPr/>
          </p:nvSpPr>
          <p:spPr>
            <a:xfrm>
              <a:off x="8405246" y="2565374"/>
              <a:ext cx="297297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Open Sans"/>
                  <a:ea typeface="Open Sans"/>
                  <a:cs typeface="Open Sans"/>
                  <a:sym typeface="Open Sans"/>
                </a:rPr>
                <a:t>CÔNG CỤ SỬ DỤNG</a:t>
              </a:r>
              <a:endParaRPr sz="1800" b="1" dirty="0">
                <a:solidFill>
                  <a:srgbClr val="FF0000"/>
                </a:solidFill>
              </a:endParaRPr>
            </a:p>
          </p:txBody>
        </p:sp>
        <p:sp>
          <p:nvSpPr>
            <p:cNvPr id="166" name="Google Shape;166;p5"/>
            <p:cNvSpPr txBox="1"/>
            <p:nvPr/>
          </p:nvSpPr>
          <p:spPr>
            <a:xfrm>
              <a:off x="8450445" y="4053297"/>
              <a:ext cx="26103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Arial"/>
                  <a:ea typeface="Arial"/>
                  <a:cs typeface="Arial"/>
                  <a:sym typeface="Arial"/>
                </a:rPr>
                <a:t>THUẬT TOÁN</a:t>
              </a:r>
              <a:endParaRPr sz="1800" b="1" dirty="0">
                <a:solidFill>
                  <a:srgbClr val="FF0000"/>
                </a:solidFill>
                <a:latin typeface="Arial"/>
                <a:ea typeface="Arial"/>
                <a:cs typeface="Arial"/>
                <a:sym typeface="Arial"/>
              </a:endParaRPr>
            </a:p>
          </p:txBody>
        </p:sp>
        <p:sp>
          <p:nvSpPr>
            <p:cNvPr id="167" name="Google Shape;167;p5"/>
            <p:cNvSpPr txBox="1"/>
            <p:nvPr/>
          </p:nvSpPr>
          <p:spPr>
            <a:xfrm>
              <a:off x="7816887" y="5343038"/>
              <a:ext cx="382074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FF0000"/>
                  </a:solidFill>
                  <a:latin typeface="Open Sans"/>
                  <a:ea typeface="Open Sans"/>
                  <a:cs typeface="Open Sans"/>
                  <a:sym typeface="Open Sans"/>
                </a:rPr>
                <a:t>THỰC NGHIỆM VÀ ĐÁNH GIÁ</a:t>
              </a:r>
              <a:endParaRPr sz="1800" b="1" dirty="0">
                <a:solidFill>
                  <a:srgbClr val="FF0000"/>
                </a:solidFill>
                <a:latin typeface="Open Sans Light"/>
                <a:ea typeface="Open Sans Light"/>
                <a:cs typeface="Open Sans Light"/>
                <a:sym typeface="Open Sans 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4248630"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cs typeface="Calibri"/>
                <a:sym typeface="Calibri"/>
              </a:rPr>
              <a:t>I. GIỚI THIỆU</a:t>
            </a:r>
            <a:endParaRPr sz="3800" dirty="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dirty="0"/>
          </a:p>
        </p:txBody>
      </p:sp>
      <p:sp>
        <p:nvSpPr>
          <p:cNvPr id="3" name="TextBox 2">
            <a:extLst>
              <a:ext uri="{FF2B5EF4-FFF2-40B4-BE49-F238E27FC236}">
                <a16:creationId xmlns:a16="http://schemas.microsoft.com/office/drawing/2014/main" id="{2613AE4A-54E4-5016-9B40-DABDA31B2B27}"/>
              </a:ext>
            </a:extLst>
          </p:cNvPr>
          <p:cNvSpPr txBox="1"/>
          <p:nvPr/>
        </p:nvSpPr>
        <p:spPr>
          <a:xfrm>
            <a:off x="979714" y="979714"/>
            <a:ext cx="5965372" cy="3477875"/>
          </a:xfrm>
          <a:prstGeom prst="rect">
            <a:avLst/>
          </a:prstGeom>
          <a:noFill/>
        </p:spPr>
        <p:txBody>
          <a:bodyPr wrap="square" rtlCol="0">
            <a:spAutoFit/>
          </a:bodyPr>
          <a:lstStyle/>
          <a:p>
            <a:pPr marL="342900" indent="-342900" algn="just">
              <a:buFontTx/>
              <a:buChar char="-"/>
            </a:pPr>
            <a:r>
              <a:rPr lang="en-US" sz="2000" dirty="0" err="1">
                <a:latin typeface="Calibri" panose="020F0502020204030204" pitchFamily="34" charset="0"/>
                <a:cs typeface="Calibri" panose="020F0502020204030204" pitchFamily="34" charset="0"/>
              </a:rPr>
              <a:t>Máy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hữu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một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mô</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toán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học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biểu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diễn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của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hệ</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trong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hữu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Từ</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mỗi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máy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thể</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chuyển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đổi</a:t>
            </a:r>
            <a:r>
              <a:rPr lang="en-US" sz="2000" dirty="0">
                <a:latin typeface="Calibri" panose="020F0502020204030204" pitchFamily="34" charset="0"/>
                <a:cs typeface="Calibri" panose="020F0502020204030204" pitchFamily="34" charset="0"/>
              </a:rPr>
              <a:t> qua 1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định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kiện,input</a:t>
            </a:r>
            <a:r>
              <a:rPr lang="en-US" sz="2000" dirty="0">
                <a:latin typeface="Calibri" panose="020F0502020204030204" pitchFamily="34" charset="0"/>
                <a:cs typeface="Calibri" panose="020F0502020204030204" pitchFamily="34" charset="0"/>
              </a:rPr>
              <a:t>.</a:t>
            </a:r>
          </a:p>
          <a:p>
            <a:pPr marL="342900" indent="-342900" algn="just">
              <a:buFontTx/>
              <a:buChar char="-"/>
            </a:pPr>
            <a:r>
              <a:rPr lang="en-US" sz="2000" dirty="0" err="1">
                <a:latin typeface="Calibri" panose="020F0502020204030204" pitchFamily="34" charset="0"/>
                <a:cs typeface="Calibri" panose="020F0502020204030204" pitchFamily="34" charset="0"/>
              </a:rPr>
              <a:t>Ứng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dụng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trong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trình</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lý</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ticket,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vật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trong</a:t>
            </a:r>
            <a:r>
              <a:rPr lang="en-US" sz="2000" dirty="0">
                <a:latin typeface="Calibri" panose="020F0502020204030204" pitchFamily="34" charset="0"/>
                <a:cs typeface="Calibri" panose="020F0502020204030204" pitchFamily="34" charset="0"/>
              </a:rPr>
              <a:t> game, ….</a:t>
            </a:r>
          </a:p>
          <a:p>
            <a:pPr marL="342900" indent="-342900" algn="just">
              <a:buFontTx/>
              <a:buChar char="-"/>
            </a:pPr>
            <a:r>
              <a:rPr lang="en-US" sz="2000" dirty="0" err="1">
                <a:latin typeface="Calibri" panose="020F0502020204030204" pitchFamily="34" charset="0"/>
                <a:cs typeface="Calibri" panose="020F0502020204030204" pitchFamily="34" charset="0"/>
              </a:rPr>
              <a:t>Đặc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biệt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thành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rất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phổ</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trong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thiết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kế</a:t>
            </a:r>
            <a:r>
              <a:rPr lang="en-US" sz="2000" dirty="0">
                <a:latin typeface="Calibri" panose="020F0502020204030204" pitchFamily="34" charset="0"/>
                <a:cs typeface="Calibri" panose="020F0502020204030204" pitchFamily="34" charset="0"/>
              </a:rPr>
              <a:t> vi </a:t>
            </a:r>
            <a:r>
              <a:rPr lang="en-US" sz="2000" dirty="0" err="1">
                <a:latin typeface="Calibri" panose="020F0502020204030204" pitchFamily="34" charset="0"/>
                <a:cs typeface="Calibri" panose="020F0502020204030204" pitchFamily="34" charset="0"/>
              </a:rPr>
              <a:t>mạch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dễ</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soát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quá</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hoạt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của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thiết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kế</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dễ</a:t>
            </a:r>
            <a:r>
              <a:rPr lang="en-US" sz="2000" dirty="0">
                <a:latin typeface="Calibri" panose="020F0502020204030204" pitchFamily="34" charset="0"/>
                <a:cs typeface="Calibri" panose="020F0502020204030204" pitchFamily="34" charset="0"/>
              </a:rPr>
              <a:t> debug </a:t>
            </a:r>
            <a:r>
              <a:rPr lang="en-US" sz="2000" dirty="0" err="1">
                <a:latin typeface="Calibri" panose="020F0502020204030204" pitchFamily="34" charset="0"/>
                <a:cs typeface="Calibri" panose="020F0502020204030204" pitchFamily="34" charset="0"/>
              </a:rPr>
              <a:t>hoạt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của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thiết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kế</a:t>
            </a:r>
            <a:r>
              <a:rPr lang="en-US" sz="2000"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AC9E2A1E-9D74-C626-6903-B129ABB165D7}"/>
              </a:ext>
            </a:extLst>
          </p:cNvPr>
          <p:cNvPicPr>
            <a:picLocks noChangeAspect="1"/>
          </p:cNvPicPr>
          <p:nvPr/>
        </p:nvPicPr>
        <p:blipFill>
          <a:blip r:embed="rId4"/>
          <a:stretch>
            <a:fillRect/>
          </a:stretch>
        </p:blipFill>
        <p:spPr>
          <a:xfrm>
            <a:off x="7043057" y="772360"/>
            <a:ext cx="5061857" cy="4492718"/>
          </a:xfrm>
          <a:prstGeom prst="rect">
            <a:avLst/>
          </a:prstGeom>
        </p:spPr>
      </p:pic>
    </p:spTree>
    <p:extLst>
      <p:ext uri="{BB962C8B-B14F-4D97-AF65-F5344CB8AC3E}">
        <p14:creationId xmlns:p14="http://schemas.microsoft.com/office/powerpoint/2010/main" val="362180946"/>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557600" y="220212"/>
            <a:ext cx="4961456"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cs typeface="Calibri"/>
                <a:sym typeface="Calibri"/>
              </a:rPr>
              <a:t>II. CÔNG CỤ SỬ DỤNG</a:t>
            </a:r>
            <a:endParaRPr sz="3800" dirty="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59BDB46B-CB21-A14C-BF0D-18D56FFCE4F5}"/>
              </a:ext>
            </a:extLst>
          </p:cNvPr>
          <p:cNvSpPr txBox="1"/>
          <p:nvPr/>
        </p:nvSpPr>
        <p:spPr>
          <a:xfrm>
            <a:off x="729341" y="897280"/>
            <a:ext cx="4876799"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1. NGÔN NGỮ LẬP TRÌNH PYTHON</a:t>
            </a:r>
          </a:p>
          <a:p>
            <a:pPr marL="457200" indent="-457200">
              <a:buAutoNum type="arabicPeriod"/>
            </a:pPr>
            <a:endParaRPr lang="en-US" sz="2400"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97EF863-5834-7CD1-CE7E-23353B388D69}"/>
              </a:ext>
            </a:extLst>
          </p:cNvPr>
          <p:cNvSpPr txBox="1"/>
          <p:nvPr/>
        </p:nvSpPr>
        <p:spPr>
          <a:xfrm>
            <a:off x="729340" y="1334351"/>
            <a:ext cx="7282546" cy="830997"/>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2. THƯ VIỆN,FRAMEWORK SỬ DỤNG TRONG PYTHON</a:t>
            </a:r>
          </a:p>
          <a:p>
            <a:endParaRPr lang="en-US" sz="24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F51FA23-8B4B-B699-F79E-916F5A1DB099}"/>
              </a:ext>
            </a:extLst>
          </p:cNvPr>
          <p:cNvSpPr txBox="1"/>
          <p:nvPr/>
        </p:nvSpPr>
        <p:spPr>
          <a:xfrm>
            <a:off x="729340" y="1771422"/>
            <a:ext cx="7282546"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3. CÔNG CỤ PHÁT TRIỂN GIAO DIỆN WEB (HTML,CSS)</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panose="020F0502020204030204" pitchFamily="34" charset="0"/>
                <a:ea typeface="Calibri"/>
                <a:cs typeface="Calibri" panose="020F0502020204030204" pitchFamily="34" charset="0"/>
                <a:sym typeface="Calibri"/>
              </a:rPr>
              <a:t>II. CÔNG CỤ SỬ DỤNG</a:t>
            </a:r>
            <a:endParaRPr lang="en-US" sz="3800" dirty="0">
              <a:latin typeface="Calibri" panose="020F0502020204030204" pitchFamily="34" charset="0"/>
              <a:cs typeface="Calibri" panose="020F0502020204030204" pitchFamily="34" charset="0"/>
            </a:endParaRPr>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pitchFamily="34" charset="0"/>
              <a:ea typeface="Calibri"/>
              <a:cs typeface="Calibri" panose="020F0502020204030204" pitchFamily="34" charset="0"/>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9" y="866801"/>
            <a:ext cx="6542088" cy="553957"/>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000" b="1" dirty="0">
                <a:solidFill>
                  <a:schemeClr val="dk1"/>
                </a:solidFill>
                <a:latin typeface="Calibri" panose="020F0502020204030204" pitchFamily="34" charset="0"/>
                <a:cs typeface="Calibri" panose="020F0502020204030204" pitchFamily="34" charset="0"/>
                <a:sym typeface="Calibri"/>
              </a:rPr>
              <a:t>1. NGÔN NGỮ LẬP TRÌNH PYTHON</a:t>
            </a:r>
            <a:endParaRPr lang="en-US" sz="3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EC25F62-6771-0081-C6FB-A45713C4E793}"/>
              </a:ext>
            </a:extLst>
          </p:cNvPr>
          <p:cNvSpPr txBox="1"/>
          <p:nvPr/>
        </p:nvSpPr>
        <p:spPr>
          <a:xfrm>
            <a:off x="939779" y="1668229"/>
            <a:ext cx="5842024" cy="3477875"/>
          </a:xfrm>
          <a:prstGeom prst="rect">
            <a:avLst/>
          </a:prstGeom>
          <a:noFill/>
        </p:spPr>
        <p:txBody>
          <a:bodyPr wrap="square" rtlCol="0">
            <a:spAutoFit/>
          </a:bodyPr>
          <a:lstStyle/>
          <a:p>
            <a:pPr marL="342900" indent="-342900" algn="just">
              <a:buFontTx/>
              <a:buChar char="-"/>
            </a:pPr>
            <a:r>
              <a:rPr lang="en-US" sz="2200" dirty="0">
                <a:latin typeface="Calibri" panose="020F0502020204030204" pitchFamily="34" charset="0"/>
                <a:cs typeface="Calibri" panose="020F0502020204030204" pitchFamily="34" charset="0"/>
              </a:rPr>
              <a:t>Python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ngôn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ngữ</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trình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cấp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cao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dễ</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sử</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dụng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học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dụng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rộng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rãi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trong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nhiều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lĩnh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vực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nhau</a:t>
            </a:r>
            <a:r>
              <a:rPr lang="en-US" sz="2200" dirty="0">
                <a:latin typeface="Calibri" panose="020F0502020204030204" pitchFamily="34" charset="0"/>
                <a:cs typeface="Calibri" panose="020F0502020204030204" pitchFamily="34" charset="0"/>
              </a:rPr>
              <a:t>.</a:t>
            </a:r>
          </a:p>
          <a:p>
            <a:pPr marL="342900" indent="-342900" algn="just">
              <a:buFontTx/>
              <a:buChar char="-"/>
            </a:pPr>
            <a:r>
              <a:rPr lang="en-US" sz="2200" dirty="0" err="1">
                <a:latin typeface="Calibri" panose="020F0502020204030204" pitchFamily="34" charset="0"/>
                <a:cs typeface="Calibri" panose="020F0502020204030204" pitchFamily="34" charset="0"/>
              </a:rPr>
              <a:t>Nhược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điểm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Tốc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độ</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thực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chậm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tiêu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thụ</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bộ</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nhớ</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lớn</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không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thích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hợp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triển</a:t>
            </a:r>
            <a:r>
              <a:rPr lang="en-US" sz="2200" dirty="0">
                <a:latin typeface="Calibri" panose="020F0502020204030204" pitchFamily="34" charset="0"/>
                <a:cs typeface="Calibri" panose="020F0502020204030204" pitchFamily="34" charset="0"/>
              </a:rPr>
              <a:t> game </a:t>
            </a:r>
            <a:r>
              <a:rPr lang="en-US" sz="2200" dirty="0" err="1">
                <a:latin typeface="Calibri" panose="020F0502020204030204" pitchFamily="34" charset="0"/>
                <a:cs typeface="Calibri" panose="020F0502020204030204" pitchFamily="34" charset="0"/>
              </a:rPr>
              <a:t>và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thiết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bị</a:t>
            </a:r>
            <a:r>
              <a:rPr lang="en-US" sz="2200" dirty="0">
                <a:latin typeface="Calibri" panose="020F0502020204030204" pitchFamily="34" charset="0"/>
                <a:cs typeface="Calibri" panose="020F0502020204030204" pitchFamily="34" charset="0"/>
              </a:rPr>
              <a:t> di </a:t>
            </a:r>
            <a:r>
              <a:rPr lang="en-US" sz="2200" dirty="0" err="1">
                <a:latin typeface="Calibri" panose="020F0502020204030204" pitchFamily="34" charset="0"/>
                <a:cs typeface="Calibri" panose="020F0502020204030204" pitchFamily="34" charset="0"/>
              </a:rPr>
              <a:t>động</a:t>
            </a:r>
            <a:r>
              <a:rPr lang="en-US" sz="2200" dirty="0">
                <a:latin typeface="Calibri" panose="020F0502020204030204" pitchFamily="34" charset="0"/>
                <a:cs typeface="Calibri" panose="020F0502020204030204" pitchFamily="34" charset="0"/>
              </a:rPr>
              <a:t>.</a:t>
            </a:r>
          </a:p>
          <a:p>
            <a:pPr marL="342900" indent="-342900" algn="just">
              <a:buFontTx/>
              <a:buChar char="-"/>
            </a:pP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dụng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lĩnh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vực</a:t>
            </a:r>
            <a:r>
              <a:rPr lang="en-US" sz="2200" dirty="0">
                <a:latin typeface="Calibri" panose="020F0502020204030204" pitchFamily="34" charset="0"/>
                <a:cs typeface="Calibri" panose="020F0502020204030204" pitchFamily="34" charset="0"/>
              </a:rPr>
              <a:t> : Khoa </a:t>
            </a:r>
            <a:r>
              <a:rPr lang="en-US" sz="2200" dirty="0" err="1">
                <a:latin typeface="Calibri" panose="020F0502020204030204" pitchFamily="34" charset="0"/>
                <a:cs typeface="Calibri" panose="020F0502020204030204" pitchFamily="34" charset="0"/>
              </a:rPr>
              <a:t>học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dữ</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liệu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trí</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tuệ</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tạo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triển</a:t>
            </a:r>
            <a:r>
              <a:rPr lang="en-US" sz="2200" dirty="0">
                <a:latin typeface="Calibri" panose="020F0502020204030204" pitchFamily="34" charset="0"/>
                <a:cs typeface="Calibri" panose="020F0502020204030204" pitchFamily="34" charset="0"/>
              </a:rPr>
              <a:t> web,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triển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phần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mềm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nhúng</a:t>
            </a:r>
            <a:r>
              <a:rPr lang="en-US" sz="2200" dirty="0">
                <a:latin typeface="Calibri" panose="020F0502020204030204" pitchFamily="34" charset="0"/>
                <a:cs typeface="Calibri" panose="020F0502020204030204" pitchFamily="34" charset="0"/>
              </a:rPr>
              <a:t>,…</a:t>
            </a:r>
          </a:p>
          <a:p>
            <a:pPr marL="342900" indent="-342900" algn="just">
              <a:buFontTx/>
              <a:buChar char="-"/>
            </a:pPr>
            <a:endParaRPr lang="en-US" sz="2200" dirty="0">
              <a:latin typeface="Calibri" panose="020F0502020204030204" pitchFamily="34" charset="0"/>
              <a:cs typeface="Calibri" panose="020F0502020204030204" pitchFamily="34" charset="0"/>
            </a:endParaRPr>
          </a:p>
        </p:txBody>
      </p:sp>
      <p:pic>
        <p:nvPicPr>
          <p:cNvPr id="9" name="Picture 8" descr="A picture containing text, screenshot, diagram, font&#10;&#10;Description automatically generated">
            <a:extLst>
              <a:ext uri="{FF2B5EF4-FFF2-40B4-BE49-F238E27FC236}">
                <a16:creationId xmlns:a16="http://schemas.microsoft.com/office/drawing/2014/main" id="{2B89B6E1-9AF3-5C2A-A30E-DC5B72E82508}"/>
              </a:ext>
            </a:extLst>
          </p:cNvPr>
          <p:cNvPicPr>
            <a:picLocks noChangeAspect="1"/>
          </p:cNvPicPr>
          <p:nvPr/>
        </p:nvPicPr>
        <p:blipFill>
          <a:blip r:embed="rId3"/>
          <a:stretch>
            <a:fillRect/>
          </a:stretch>
        </p:blipFill>
        <p:spPr>
          <a:xfrm>
            <a:off x="6977746" y="1451536"/>
            <a:ext cx="4937312" cy="4539663"/>
          </a:xfrm>
          <a:prstGeom prst="rect">
            <a:avLst/>
          </a:prstGeom>
        </p:spPr>
      </p:pic>
    </p:spTree>
    <p:extLst>
      <p:ext uri="{BB962C8B-B14F-4D97-AF65-F5344CB8AC3E}">
        <p14:creationId xmlns:p14="http://schemas.microsoft.com/office/powerpoint/2010/main" val="333891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ea typeface="Calibri"/>
                <a:cs typeface="Calibri"/>
                <a:sym typeface="Calibri"/>
              </a:rPr>
              <a:t>II. CÔNG CỤ SỬ DỤNG</a:t>
            </a:r>
            <a:endParaRPr lang="en-US" sz="3800" dirty="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dirty="0">
                <a:solidFill>
                  <a:schemeClr val="dk1"/>
                </a:solidFill>
                <a:latin typeface="Calibri"/>
                <a:cs typeface="Calibri"/>
                <a:sym typeface="Calibri"/>
              </a:rPr>
              <a:t>2. THƯ VIỆN, FRAMEWORK SỬ DỤNG</a:t>
            </a:r>
            <a:endParaRPr lang="en-US" sz="3200" dirty="0"/>
          </a:p>
        </p:txBody>
      </p:sp>
      <p:sp>
        <p:nvSpPr>
          <p:cNvPr id="3" name="TextBox 2">
            <a:extLst>
              <a:ext uri="{FF2B5EF4-FFF2-40B4-BE49-F238E27FC236}">
                <a16:creationId xmlns:a16="http://schemas.microsoft.com/office/drawing/2014/main" id="{D7B32F25-387C-E984-D8DF-8E14A746B3A7}"/>
              </a:ext>
            </a:extLst>
          </p:cNvPr>
          <p:cNvSpPr txBox="1"/>
          <p:nvPr/>
        </p:nvSpPr>
        <p:spPr>
          <a:xfrm>
            <a:off x="618810" y="2128604"/>
            <a:ext cx="6184761" cy="3477875"/>
          </a:xfrm>
          <a:prstGeom prst="rect">
            <a:avLst/>
          </a:prstGeom>
          <a:noFill/>
        </p:spPr>
        <p:txBody>
          <a:bodyPr wrap="square" rtlCol="0">
            <a:spAutoFit/>
          </a:bodyPr>
          <a:lstStyle/>
          <a:p>
            <a:pPr marL="342900" indent="-342900" algn="just">
              <a:buFontTx/>
              <a:buChar char="-"/>
            </a:pP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Pandas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là</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1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thư</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viện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mã</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nguồn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mở</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được</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phát</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triển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dựa</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trên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ngôn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ngữ</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python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bởi</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Wes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Mckinney</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năm</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2008.</a:t>
            </a:r>
          </a:p>
          <a:p>
            <a:pPr marL="342900" indent="-342900" algn="just">
              <a:buFontTx/>
              <a:buChar char="-"/>
            </a:pP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Pandas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thực</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hiện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phân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tích</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và</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thao</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tác</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dữ</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liệu</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bất</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kỳ</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loại</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xử</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lý</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phân</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tích</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lọc</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và</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tổng</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hợp</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dữ</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liệu</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a:t>
            </a:r>
          </a:p>
          <a:p>
            <a:pPr marL="342900" indent="-342900" algn="just">
              <a:buFontTx/>
              <a:buChar char="-"/>
            </a:pPr>
            <a:r>
              <a:rPr lang="en-US" sz="2000" b="0" i="0" dirty="0">
                <a:solidFill>
                  <a:srgbClr val="000000"/>
                </a:solidFill>
                <a:effectLst/>
                <a:latin typeface="Calibri" panose="020F0502020204030204" pitchFamily="34" charset="0"/>
                <a:cs typeface="Calibri" panose="020F0502020204030204" pitchFamily="34" charset="0"/>
              </a:rPr>
              <a:t>Trong </a:t>
            </a:r>
            <a:r>
              <a:rPr lang="en-US" sz="2000" b="0" i="0" dirty="0" err="1">
                <a:solidFill>
                  <a:srgbClr val="000000"/>
                </a:solidFill>
                <a:effectLst/>
                <a:latin typeface="Calibri" panose="020F0502020204030204" pitchFamily="34" charset="0"/>
                <a:cs typeface="Calibri" panose="020F0502020204030204" pitchFamily="34" charset="0"/>
              </a:rPr>
              <a:t>nghiên</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cứu</a:t>
            </a:r>
            <a:r>
              <a:rPr lang="en-US" sz="2000" b="0" i="0" dirty="0">
                <a:solidFill>
                  <a:srgbClr val="000000"/>
                </a:solidFill>
                <a:effectLst/>
                <a:latin typeface="Calibri" panose="020F0502020204030204" pitchFamily="34" charset="0"/>
                <a:cs typeface="Calibri" panose="020F0502020204030204" pitchFamily="34" charset="0"/>
              </a:rPr>
              <a:t> khoa </a:t>
            </a:r>
            <a:r>
              <a:rPr lang="en-US" sz="2000" b="0" i="0" dirty="0" err="1">
                <a:solidFill>
                  <a:srgbClr val="000000"/>
                </a:solidFill>
                <a:effectLst/>
                <a:latin typeface="Calibri" panose="020F0502020204030204" pitchFamily="34" charset="0"/>
                <a:cs typeface="Calibri" panose="020F0502020204030204" pitchFamily="34" charset="0"/>
              </a:rPr>
              <a:t>học</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dữ</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liệu</a:t>
            </a:r>
            <a:r>
              <a:rPr lang="en-US" sz="2000" b="0" i="0" dirty="0">
                <a:solidFill>
                  <a:srgbClr val="000000"/>
                </a:solidFill>
                <a:effectLst/>
                <a:latin typeface="Calibri" panose="020F0502020204030204" pitchFamily="34" charset="0"/>
                <a:cs typeface="Calibri" panose="020F0502020204030204" pitchFamily="34" charset="0"/>
              </a:rPr>
              <a:t>, Pandas </a:t>
            </a:r>
            <a:r>
              <a:rPr lang="en-US" sz="2000" b="0" i="0" dirty="0" err="1">
                <a:solidFill>
                  <a:srgbClr val="000000"/>
                </a:solidFill>
                <a:effectLst/>
                <a:latin typeface="Calibri" panose="020F0502020204030204" pitchFamily="34" charset="0"/>
                <a:cs typeface="Calibri" panose="020F0502020204030204" pitchFamily="34" charset="0"/>
              </a:rPr>
              <a:t>là</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một</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trong</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những</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công</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cụ</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quan</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trọng</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trong</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việc</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hỗ</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trợ</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xử</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lý</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và</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phân</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tích</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dữ</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liệu</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với</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mã</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nguồn</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mở</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nhanh</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mạnh</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linh</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hoạt</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và</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dễ</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sử</a:t>
            </a:r>
            <a:r>
              <a:rPr lang="en-US" sz="2000" b="0" i="0" dirty="0">
                <a:solidFill>
                  <a:srgbClr val="000000"/>
                </a:solidFill>
                <a:effectLst/>
                <a:latin typeface="Calibri" panose="020F0502020204030204" pitchFamily="34" charset="0"/>
                <a:cs typeface="Calibri" panose="020F0502020204030204" pitchFamily="34" charset="0"/>
              </a:rPr>
              <a:t> </a:t>
            </a:r>
            <a:r>
              <a:rPr lang="en-US" sz="2000" b="0" i="0" dirty="0" err="1">
                <a:solidFill>
                  <a:srgbClr val="000000"/>
                </a:solidFill>
                <a:effectLst/>
                <a:latin typeface="Calibri" panose="020F0502020204030204" pitchFamily="34" charset="0"/>
                <a:cs typeface="Calibri" panose="020F0502020204030204" pitchFamily="34" charset="0"/>
              </a:rPr>
              <a:t>dụng</a:t>
            </a:r>
            <a:r>
              <a:rPr lang="en-US" sz="2000" dirty="0">
                <a:latin typeface="Calibri" panose="020F0502020204030204" pitchFamily="34" charset="0"/>
                <a:cs typeface="Calibri" panose="020F0502020204030204" pitchFamily="34" charset="0"/>
              </a:rPr>
              <a:t>.</a:t>
            </a:r>
            <a:endPar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endParaRPr>
          </a:p>
          <a:p>
            <a:pPr marL="342900" indent="-342900" algn="just">
              <a:buFontTx/>
              <a:buChar char="-"/>
            </a:pPr>
            <a:endPar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endParaRPr>
          </a:p>
          <a:p>
            <a:pPr marL="342900" indent="-342900" algn="just">
              <a:buFontTx/>
              <a:buChar char="-"/>
            </a:pPr>
            <a:endPar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dirty="0">
                <a:solidFill>
                  <a:schemeClr val="tx1">
                    <a:lumMod val="75000"/>
                    <a:lumOff val="25000"/>
                  </a:schemeClr>
                </a:solidFill>
                <a:latin typeface="Calibri" panose="020F0502020204030204" pitchFamily="34" charset="0"/>
                <a:cs typeface="Calibri" panose="020F0502020204030204" pitchFamily="34" charset="0"/>
              </a:rPr>
              <a:t>a. </a:t>
            </a:r>
            <a:r>
              <a:rPr lang="en-US" sz="2800" b="1" dirty="0" err="1">
                <a:solidFill>
                  <a:schemeClr val="tx1">
                    <a:lumMod val="75000"/>
                    <a:lumOff val="25000"/>
                  </a:schemeClr>
                </a:solidFill>
                <a:latin typeface="Calibri" panose="020F0502020204030204" pitchFamily="34" charset="0"/>
                <a:cs typeface="Calibri" panose="020F0502020204030204" pitchFamily="34" charset="0"/>
              </a:rPr>
              <a:t>Thư</a:t>
            </a:r>
            <a:r>
              <a:rPr lang="en-US" sz="2800" b="1" dirty="0">
                <a:solidFill>
                  <a:schemeClr val="tx1">
                    <a:lumMod val="75000"/>
                    <a:lumOff val="25000"/>
                  </a:schemeClr>
                </a:solidFill>
                <a:latin typeface="Calibri" panose="020F0502020204030204" pitchFamily="34" charset="0"/>
                <a:cs typeface="Calibri" panose="020F0502020204030204" pitchFamily="34" charset="0"/>
              </a:rPr>
              <a:t> </a:t>
            </a:r>
            <a:r>
              <a:rPr lang="en-US" sz="2800" b="1" dirty="0" err="1">
                <a:solidFill>
                  <a:schemeClr val="tx1">
                    <a:lumMod val="75000"/>
                    <a:lumOff val="25000"/>
                  </a:schemeClr>
                </a:solidFill>
                <a:latin typeface="Calibri" panose="020F0502020204030204" pitchFamily="34" charset="0"/>
                <a:cs typeface="Calibri" panose="020F0502020204030204" pitchFamily="34" charset="0"/>
              </a:rPr>
              <a:t>viện</a:t>
            </a:r>
            <a:r>
              <a:rPr lang="en-US" sz="2800" b="1" dirty="0">
                <a:solidFill>
                  <a:schemeClr val="tx1">
                    <a:lumMod val="75000"/>
                    <a:lumOff val="25000"/>
                  </a:schemeClr>
                </a:solidFill>
                <a:latin typeface="Calibri" panose="020F0502020204030204" pitchFamily="34" charset="0"/>
                <a:cs typeface="Calibri" panose="020F0502020204030204" pitchFamily="34" charset="0"/>
              </a:rPr>
              <a:t> pandas</a:t>
            </a:r>
          </a:p>
        </p:txBody>
      </p:sp>
      <p:pic>
        <p:nvPicPr>
          <p:cNvPr id="9" name="Picture 8">
            <a:extLst>
              <a:ext uri="{FF2B5EF4-FFF2-40B4-BE49-F238E27FC236}">
                <a16:creationId xmlns:a16="http://schemas.microsoft.com/office/drawing/2014/main" id="{CC17AC6A-F4DB-901F-292C-6C69AE493565}"/>
              </a:ext>
            </a:extLst>
          </p:cNvPr>
          <p:cNvPicPr>
            <a:picLocks noChangeAspect="1"/>
          </p:cNvPicPr>
          <p:nvPr/>
        </p:nvPicPr>
        <p:blipFill>
          <a:blip r:embed="rId3"/>
          <a:stretch>
            <a:fillRect/>
          </a:stretch>
        </p:blipFill>
        <p:spPr>
          <a:xfrm>
            <a:off x="7064829" y="2128604"/>
            <a:ext cx="4844419" cy="3862595"/>
          </a:xfrm>
          <a:prstGeom prst="rect">
            <a:avLst/>
          </a:prstGeom>
        </p:spPr>
      </p:pic>
    </p:spTree>
    <p:extLst>
      <p:ext uri="{BB962C8B-B14F-4D97-AF65-F5344CB8AC3E}">
        <p14:creationId xmlns:p14="http://schemas.microsoft.com/office/powerpoint/2010/main" val="111260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ea typeface="Calibri"/>
                <a:cs typeface="Calibri"/>
                <a:sym typeface="Calibri"/>
              </a:rPr>
              <a:t>II. CÔNG CỤ SỬ DỤNG</a:t>
            </a:r>
            <a:endParaRPr lang="en-US" sz="3800" dirty="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dirty="0">
                <a:solidFill>
                  <a:schemeClr val="dk1"/>
                </a:solidFill>
                <a:latin typeface="Calibri"/>
                <a:cs typeface="Calibri"/>
                <a:sym typeface="Calibri"/>
              </a:rPr>
              <a:t>2. THƯ VIỆN, FRAMEWORK SỬ DỤNG</a:t>
            </a:r>
            <a:endParaRPr lang="en-US" sz="3200" dirty="0"/>
          </a:p>
        </p:txBody>
      </p:sp>
      <p:sp>
        <p:nvSpPr>
          <p:cNvPr id="3" name="TextBox 2">
            <a:extLst>
              <a:ext uri="{FF2B5EF4-FFF2-40B4-BE49-F238E27FC236}">
                <a16:creationId xmlns:a16="http://schemas.microsoft.com/office/drawing/2014/main" id="{D7B32F25-387C-E984-D8DF-8E14A746B3A7}"/>
              </a:ext>
            </a:extLst>
          </p:cNvPr>
          <p:cNvSpPr txBox="1"/>
          <p:nvPr/>
        </p:nvSpPr>
        <p:spPr>
          <a:xfrm>
            <a:off x="618810" y="2128604"/>
            <a:ext cx="6184761" cy="3785652"/>
          </a:xfrm>
          <a:prstGeom prst="rect">
            <a:avLst/>
          </a:prstGeom>
          <a:noFill/>
        </p:spPr>
        <p:txBody>
          <a:bodyPr wrap="square" rtlCol="0">
            <a:spAutoFit/>
          </a:bodyPr>
          <a:lstStyle/>
          <a:p>
            <a:pPr marL="342900" indent="-342900" algn="just">
              <a:buFontTx/>
              <a:buChar char="-"/>
            </a:pPr>
            <a:r>
              <a:rPr lang="vi-VN" sz="2000" dirty="0">
                <a:latin typeface="Calibri" panose="020F0502020204030204" pitchFamily="34" charset="0"/>
                <a:cs typeface="Calibri" panose="020F0502020204030204" pitchFamily="34" charset="0"/>
              </a:rPr>
              <a:t>Flask là một framework web của Python, còn được coi là một microframework bởi nó không yêu cầu các công cụ hoặc thư viện cụ thể</a:t>
            </a:r>
            <a:r>
              <a:rPr lang="en-US" sz="2000" dirty="0">
                <a:latin typeface="Calibri" panose="020F0502020204030204" pitchFamily="34" charset="0"/>
                <a:cs typeface="Calibri" panose="020F0502020204030204" pitchFamily="34" charset="0"/>
              </a:rPr>
              <a:t>.</a:t>
            </a:r>
          </a:p>
          <a:p>
            <a:pPr marL="342900" indent="-342900" algn="just">
              <a:buFontTx/>
              <a:buChar char="-"/>
            </a:pPr>
            <a:r>
              <a:rPr lang="vi-VN" sz="2000" dirty="0">
                <a:latin typeface="Calibri" panose="020F0502020204030204" pitchFamily="34" charset="0"/>
                <a:cs typeface="Calibri" panose="020F0502020204030204" pitchFamily="34" charset="0"/>
              </a:rPr>
              <a:t>Flask là một microframework bởi nó không yêu cầu các công cụ hoặc thư viện cụ thể, điều này mang đến cả ưu điểm và khuyết điểm cho người sử dụng.</a:t>
            </a:r>
            <a:endParaRPr lang="en-US" sz="2000" dirty="0">
              <a:latin typeface="Calibri" panose="020F0502020204030204" pitchFamily="34" charset="0"/>
              <a:cs typeface="Calibri" panose="020F0502020204030204" pitchFamily="34" charset="0"/>
            </a:endParaRPr>
          </a:p>
          <a:p>
            <a:pPr marL="342900" indent="-342900" algn="just">
              <a:buFontTx/>
              <a:buChar char="-"/>
            </a:pP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Ưu</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điểm:</a:t>
            </a:r>
            <a:r>
              <a:rPr lang="en-US" sz="2000" dirty="0" err="1">
                <a:latin typeface="Calibri" panose="020F0502020204030204" pitchFamily="34" charset="0"/>
                <a:cs typeface="Calibri" panose="020F0502020204030204" pitchFamily="34" charset="0"/>
              </a:rPr>
              <a:t>Flask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Framework </a:t>
            </a:r>
            <a:r>
              <a:rPr lang="en-US" sz="2000" dirty="0" err="1">
                <a:latin typeface="Calibri" panose="020F0502020204030204" pitchFamily="34" charset="0"/>
                <a:cs typeface="Calibri" panose="020F0502020204030204" pitchFamily="34" charset="0"/>
              </a:rPr>
              <a:t>nhẹ</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ít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thuộc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vào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nhật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dễ</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tìm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kiếm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lỗi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bảo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mật</a:t>
            </a:r>
            <a:r>
              <a:rPr lang="en-US" sz="2000" dirty="0">
                <a:latin typeface="Calibri" panose="020F0502020204030204" pitchFamily="34" charset="0"/>
                <a:cs typeface="Calibri" panose="020F0502020204030204" pitchFamily="34" charset="0"/>
              </a:rPr>
              <a:t>.</a:t>
            </a:r>
          </a:p>
          <a:p>
            <a:pPr marL="342900" indent="-342900" algn="just">
              <a:buFontTx/>
              <a:buChar char="-"/>
            </a:pP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Nhược</a:t>
            </a:r>
            <a:r>
              <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en-US" sz="2000" dirty="0" err="1">
                <a:solidFill>
                  <a:schemeClr val="tx1"/>
                </a:solidFill>
                <a:latin typeface="Calibri" panose="020F0502020204030204" pitchFamily="34" charset="0"/>
                <a:ea typeface="Arial" panose="020B0604020202020204" pitchFamily="34" charset="0"/>
                <a:cs typeface="Calibri" panose="020F0502020204030204" pitchFamily="34" charset="0"/>
              </a:rPr>
              <a:t>điểm:</a:t>
            </a:r>
            <a:r>
              <a:rPr lang="en-US" sz="2000" dirty="0" err="1">
                <a:latin typeface="Calibri" panose="020F0502020204030204" pitchFamily="34" charset="0"/>
                <a:cs typeface="Calibri" panose="020F0502020204030204" pitchFamily="34" charset="0"/>
              </a:rPr>
              <a:t>bạn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phải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tự</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thêm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thuộc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việc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thêm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plugin. Trong Flask, </a:t>
            </a:r>
            <a:r>
              <a:rPr lang="en-US" sz="2000" dirty="0" err="1">
                <a:latin typeface="Calibri" panose="020F0502020204030204" pitchFamily="34" charset="0"/>
                <a:cs typeface="Calibri" panose="020F0502020204030204" pitchFamily="34" charset="0"/>
              </a:rPr>
              <a:t>các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phuộc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Werkzeug</a:t>
            </a:r>
            <a:r>
              <a:rPr lang="en-US" sz="2000" dirty="0">
                <a:latin typeface="Calibri" panose="020F0502020204030204" pitchFamily="34" charset="0"/>
                <a:cs typeface="Calibri" panose="020F0502020204030204" pitchFamily="34" charset="0"/>
              </a:rPr>
              <a:t> WSGI </a:t>
            </a:r>
            <a:r>
              <a:rPr lang="en-US" sz="2000" dirty="0" err="1">
                <a:latin typeface="Calibri" panose="020F0502020204030204" pitchFamily="34" charset="0"/>
                <a:cs typeface="Calibri" panose="020F0502020204030204" pitchFamily="34" charset="0"/>
              </a:rPr>
              <a:t>và</a:t>
            </a:r>
            <a:r>
              <a:rPr lang="en-US" sz="2000" dirty="0">
                <a:latin typeface="Calibri" panose="020F0502020204030204" pitchFamily="34" charset="0"/>
                <a:cs typeface="Calibri" panose="020F0502020204030204" pitchFamily="34" charset="0"/>
              </a:rPr>
              <a:t> Jinja2…</a:t>
            </a:r>
            <a:endPar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endParaRPr>
          </a:p>
          <a:p>
            <a:pPr marL="342900" indent="-342900" algn="just">
              <a:buFontTx/>
              <a:buChar char="-"/>
            </a:pPr>
            <a:endParaRPr lang="en-US" sz="2000" dirty="0">
              <a:solidFill>
                <a:schemeClr val="tx1"/>
              </a:solidFill>
              <a:latin typeface="Calibri" panose="020F0502020204030204" pitchFamily="34" charset="0"/>
              <a:ea typeface="Arial" panose="020B060402020202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dirty="0">
                <a:solidFill>
                  <a:schemeClr val="tx1">
                    <a:lumMod val="75000"/>
                    <a:lumOff val="25000"/>
                  </a:schemeClr>
                </a:solidFill>
                <a:latin typeface="Calibri" panose="020F0502020204030204" pitchFamily="34" charset="0"/>
                <a:cs typeface="Calibri" panose="020F0502020204030204" pitchFamily="34" charset="0"/>
              </a:rPr>
              <a:t>a. Framework Flask</a:t>
            </a:r>
          </a:p>
        </p:txBody>
      </p:sp>
      <p:pic>
        <p:nvPicPr>
          <p:cNvPr id="6" name="Picture 5" descr="A black and white image of a flask&#10;&#10;Description automatically generated with low confidence">
            <a:extLst>
              <a:ext uri="{FF2B5EF4-FFF2-40B4-BE49-F238E27FC236}">
                <a16:creationId xmlns:a16="http://schemas.microsoft.com/office/drawing/2014/main" id="{9B4381BC-4ED9-7150-B894-3B441D3D3987}"/>
              </a:ext>
            </a:extLst>
          </p:cNvPr>
          <p:cNvPicPr>
            <a:picLocks noChangeAspect="1"/>
          </p:cNvPicPr>
          <p:nvPr/>
        </p:nvPicPr>
        <p:blipFill>
          <a:blip r:embed="rId3"/>
          <a:stretch>
            <a:fillRect/>
          </a:stretch>
        </p:blipFill>
        <p:spPr>
          <a:xfrm>
            <a:off x="7872049" y="2128604"/>
            <a:ext cx="3701141" cy="3305896"/>
          </a:xfrm>
          <a:prstGeom prst="rect">
            <a:avLst/>
          </a:prstGeom>
        </p:spPr>
      </p:pic>
    </p:spTree>
    <p:extLst>
      <p:ext uri="{BB962C8B-B14F-4D97-AF65-F5344CB8AC3E}">
        <p14:creationId xmlns:p14="http://schemas.microsoft.com/office/powerpoint/2010/main" val="10069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ea typeface="Calibri"/>
                <a:cs typeface="Calibri"/>
                <a:sym typeface="Calibri"/>
              </a:rPr>
              <a:t>II. CÔNG CỤ SỬ DỤNG</a:t>
            </a:r>
            <a:endParaRPr lang="en-US" sz="3800" dirty="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9314568"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dirty="0">
                <a:solidFill>
                  <a:schemeClr val="dk1"/>
                </a:solidFill>
                <a:latin typeface="Calibri"/>
                <a:cs typeface="Calibri"/>
                <a:sym typeface="Calibri"/>
              </a:rPr>
              <a:t>2. CÔNG CỤ PHÁT TRIỂN GIAO DIỆN WEB(HTML,CSS)</a:t>
            </a:r>
            <a:endParaRPr lang="en-US" sz="3200" dirty="0"/>
          </a:p>
        </p:txBody>
      </p:sp>
      <p:sp>
        <p:nvSpPr>
          <p:cNvPr id="9" name="TextBox 8">
            <a:extLst>
              <a:ext uri="{FF2B5EF4-FFF2-40B4-BE49-F238E27FC236}">
                <a16:creationId xmlns:a16="http://schemas.microsoft.com/office/drawing/2014/main" id="{D74FCDF6-F88E-000F-6657-1D293FD6ACC1}"/>
              </a:ext>
            </a:extLst>
          </p:cNvPr>
          <p:cNvSpPr txBox="1"/>
          <p:nvPr/>
        </p:nvSpPr>
        <p:spPr>
          <a:xfrm>
            <a:off x="983318" y="2105561"/>
            <a:ext cx="6636682" cy="1323439"/>
          </a:xfrm>
          <a:prstGeom prst="rect">
            <a:avLst/>
          </a:prstGeom>
          <a:noFill/>
        </p:spPr>
        <p:txBody>
          <a:bodyPr wrap="square" rtlCol="0">
            <a:spAutoFit/>
          </a:bodyPr>
          <a:lstStyle/>
          <a:p>
            <a:pPr marL="342900" indent="-342900">
              <a:buFontTx/>
              <a:buChar char="-"/>
            </a:pPr>
            <a:r>
              <a:rPr lang="en-US" sz="2000" dirty="0">
                <a:latin typeface="Calibri" panose="020F0502020204030204" pitchFamily="34" charset="0"/>
                <a:cs typeface="Calibri" panose="020F0502020204030204" pitchFamily="34" charset="0"/>
              </a:rPr>
              <a:t>HMTL (</a:t>
            </a:r>
            <a:r>
              <a:rPr lang="en-US" sz="2000" dirty="0">
                <a:solidFill>
                  <a:srgbClr val="C00000"/>
                </a:solidFill>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yper </a:t>
            </a:r>
            <a:r>
              <a:rPr lang="en-US" sz="2000" dirty="0">
                <a:solidFill>
                  <a:srgbClr val="C00000"/>
                </a:solidFill>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ext </a:t>
            </a:r>
            <a:r>
              <a:rPr lang="en-US" sz="2000" dirty="0">
                <a:solidFill>
                  <a:srgbClr val="C00000"/>
                </a:solidFill>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arkup </a:t>
            </a:r>
            <a:r>
              <a:rPr lang="en-US" sz="2000" dirty="0">
                <a:solidFill>
                  <a:srgbClr val="C00000"/>
                </a:solidFill>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anguage)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ngôn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đánh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dấu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bản</a:t>
            </a:r>
            <a:endParaRPr lang="en-US" sz="2000" dirty="0">
              <a:latin typeface="Calibri" panose="020F0502020204030204" pitchFamily="34" charset="0"/>
              <a:cs typeface="Calibri" panose="020F0502020204030204" pitchFamily="34" charset="0"/>
            </a:endParaRPr>
          </a:p>
          <a:p>
            <a:pPr marL="342900" indent="-342900">
              <a:buFontTx/>
              <a:buChar char="-"/>
            </a:pPr>
            <a:r>
              <a:rPr lang="en-US" sz="2000" dirty="0" err="1">
                <a:latin typeface="Calibri" panose="020F0502020204030204" pitchFamily="34" charset="0"/>
                <a:cs typeface="Calibri" panose="020F0502020204030204" pitchFamily="34" charset="0"/>
              </a:rPr>
              <a:t>Không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phải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ngôn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ngữ</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trình</a:t>
            </a:r>
            <a:r>
              <a:rPr lang="en-US" sz="2000" dirty="0">
                <a:latin typeface="Calibri" panose="020F0502020204030204" pitchFamily="34" charset="0"/>
                <a:cs typeface="Calibri" panose="020F0502020204030204" pitchFamily="34" charset="0"/>
              </a:rPr>
              <a:t>.</a:t>
            </a:r>
          </a:p>
          <a:p>
            <a:pPr marL="342900" indent="-342900">
              <a:buFontTx/>
              <a:buChar char="-"/>
            </a:pPr>
            <a:r>
              <a:rPr lang="en-US" sz="2000" dirty="0">
                <a:latin typeface="Calibri" panose="020F0502020204030204" pitchFamily="34" charset="0"/>
                <a:cs typeface="Calibri" panose="020F0502020204030204" pitchFamily="34" charset="0"/>
              </a:rPr>
              <a:t>HTML </a:t>
            </a:r>
            <a:r>
              <a:rPr lang="en-US" sz="2000" dirty="0" err="1">
                <a:latin typeface="Calibri" panose="020F0502020204030204" pitchFamily="34" charset="0"/>
                <a:cs typeface="Calibri" panose="020F0502020204030204" pitchFamily="34" charset="0"/>
              </a:rPr>
              <a:t>có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tác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dụng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tạo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cục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và</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định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trang</a:t>
            </a:r>
            <a:r>
              <a:rPr lang="en-US" sz="2000" dirty="0">
                <a:latin typeface="Calibri" panose="020F0502020204030204" pitchFamily="34" charset="0"/>
                <a:cs typeface="Calibri" panose="020F0502020204030204" pitchFamily="34" charset="0"/>
              </a:rPr>
              <a:t> web </a:t>
            </a:r>
          </a:p>
        </p:txBody>
      </p:sp>
      <p:pic>
        <p:nvPicPr>
          <p:cNvPr id="11" name="Picture 10" descr="A picture containing sketch, footwear, drawing, illustration&#10;&#10;Description automatically generated">
            <a:extLst>
              <a:ext uri="{FF2B5EF4-FFF2-40B4-BE49-F238E27FC236}">
                <a16:creationId xmlns:a16="http://schemas.microsoft.com/office/drawing/2014/main" id="{6D36108E-4FCC-3DBC-8478-46C09112D790}"/>
              </a:ext>
            </a:extLst>
          </p:cNvPr>
          <p:cNvPicPr>
            <a:picLocks noChangeAspect="1"/>
          </p:cNvPicPr>
          <p:nvPr/>
        </p:nvPicPr>
        <p:blipFill>
          <a:blip r:embed="rId3"/>
          <a:stretch>
            <a:fillRect/>
          </a:stretch>
        </p:blipFill>
        <p:spPr>
          <a:xfrm>
            <a:off x="7620000" y="1850571"/>
            <a:ext cx="4343399" cy="4376058"/>
          </a:xfrm>
          <a:prstGeom prst="rect">
            <a:avLst/>
          </a:prstGeom>
        </p:spPr>
      </p:pic>
      <p:sp>
        <p:nvSpPr>
          <p:cNvPr id="12" name="TextBox 11">
            <a:extLst>
              <a:ext uri="{FF2B5EF4-FFF2-40B4-BE49-F238E27FC236}">
                <a16:creationId xmlns:a16="http://schemas.microsoft.com/office/drawing/2014/main" id="{D2D30625-1B5B-784E-AC2E-21625221CE91}"/>
              </a:ext>
            </a:extLst>
          </p:cNvPr>
          <p:cNvSpPr txBox="1"/>
          <p:nvPr/>
        </p:nvSpPr>
        <p:spPr>
          <a:xfrm>
            <a:off x="1382485" y="1451536"/>
            <a:ext cx="5606143" cy="523220"/>
          </a:xfrm>
          <a:prstGeom prst="rect">
            <a:avLst/>
          </a:prstGeom>
          <a:noFill/>
        </p:spPr>
        <p:txBody>
          <a:bodyPr wrap="square" rtlCol="0">
            <a:spAutoFit/>
          </a:bodyPr>
          <a:lstStyle/>
          <a:p>
            <a:r>
              <a:rPr lang="en-US" sz="2800" b="1" dirty="0">
                <a:solidFill>
                  <a:schemeClr val="tx1">
                    <a:lumMod val="85000"/>
                    <a:lumOff val="15000"/>
                  </a:schemeClr>
                </a:solidFill>
                <a:latin typeface="Calibri" panose="020F0502020204030204" pitchFamily="34" charset="0"/>
                <a:cs typeface="Calibri" panose="020F0502020204030204" pitchFamily="34" charset="0"/>
              </a:rPr>
              <a:t>a. HTML</a:t>
            </a:r>
          </a:p>
        </p:txBody>
      </p:sp>
      <p:sp>
        <p:nvSpPr>
          <p:cNvPr id="14" name="TextBox 13">
            <a:extLst>
              <a:ext uri="{FF2B5EF4-FFF2-40B4-BE49-F238E27FC236}">
                <a16:creationId xmlns:a16="http://schemas.microsoft.com/office/drawing/2014/main" id="{F2044D48-8770-9D64-6162-A93F99F45AAB}"/>
              </a:ext>
            </a:extLst>
          </p:cNvPr>
          <p:cNvSpPr txBox="1"/>
          <p:nvPr/>
        </p:nvSpPr>
        <p:spPr>
          <a:xfrm>
            <a:off x="1382485" y="3537857"/>
            <a:ext cx="5486401"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b.</a:t>
            </a:r>
            <a:r>
              <a:rPr lang="en-US" sz="2800" b="1" dirty="0">
                <a:solidFill>
                  <a:schemeClr val="tx1">
                    <a:lumMod val="85000"/>
                    <a:lumOff val="15000"/>
                  </a:schemeClr>
                </a:solidFill>
                <a:latin typeface="Calibri" panose="020F0502020204030204" pitchFamily="34" charset="0"/>
                <a:cs typeface="Calibri" panose="020F0502020204030204" pitchFamily="34" charset="0"/>
              </a:rPr>
              <a:t>CSS</a:t>
            </a:r>
          </a:p>
        </p:txBody>
      </p:sp>
      <p:sp>
        <p:nvSpPr>
          <p:cNvPr id="15" name="TextBox 14">
            <a:extLst>
              <a:ext uri="{FF2B5EF4-FFF2-40B4-BE49-F238E27FC236}">
                <a16:creationId xmlns:a16="http://schemas.microsoft.com/office/drawing/2014/main" id="{AC509EAF-7E6A-EE17-F8AE-00E98B66288C}"/>
              </a:ext>
            </a:extLst>
          </p:cNvPr>
          <p:cNvSpPr txBox="1"/>
          <p:nvPr/>
        </p:nvSpPr>
        <p:spPr>
          <a:xfrm>
            <a:off x="1153886" y="4061077"/>
            <a:ext cx="6008914" cy="1938992"/>
          </a:xfrm>
          <a:prstGeom prst="rect">
            <a:avLst/>
          </a:prstGeom>
          <a:noFill/>
        </p:spPr>
        <p:txBody>
          <a:bodyPr wrap="square" rtlCol="0">
            <a:spAutoFit/>
          </a:bodyPr>
          <a:lstStyle/>
          <a:p>
            <a:pPr marL="285750" indent="-285750">
              <a:buFontTx/>
              <a:buChar char="-"/>
            </a:pPr>
            <a:r>
              <a:rPr lang="vi-VN" sz="2000" b="0" i="0" dirty="0">
                <a:solidFill>
                  <a:srgbClr val="1B1B1B"/>
                </a:solidFill>
                <a:effectLst/>
                <a:latin typeface="Calibri" panose="020F0502020204030204" pitchFamily="34" charset="0"/>
                <a:cs typeface="Calibri" panose="020F0502020204030204" pitchFamily="34" charset="0"/>
              </a:rPr>
              <a:t>CSS (Cascading Style Sheets) : định nghĩa về cách hiển thị của một tài liệu HTML.</a:t>
            </a:r>
            <a:endParaRPr lang="en-US" sz="2000" b="0" i="0" dirty="0">
              <a:solidFill>
                <a:srgbClr val="1B1B1B"/>
              </a:solidFill>
              <a:effectLst/>
              <a:latin typeface="Calibri" panose="020F0502020204030204" pitchFamily="34" charset="0"/>
              <a:cs typeface="Calibri" panose="020F0502020204030204" pitchFamily="34" charset="0"/>
            </a:endParaRPr>
          </a:p>
          <a:p>
            <a:pPr marL="285750" indent="-285750">
              <a:buFontTx/>
              <a:buChar char="-"/>
            </a:pPr>
            <a:r>
              <a:rPr lang="vi-VN" sz="2000" b="0" i="0" dirty="0">
                <a:solidFill>
                  <a:srgbClr val="1B1B1B"/>
                </a:solidFill>
                <a:effectLst/>
                <a:latin typeface="Calibri" panose="020F0502020204030204" pitchFamily="34" charset="0"/>
                <a:cs typeface="Calibri" panose="020F0502020204030204" pitchFamily="34" charset="0"/>
              </a:rPr>
              <a:t> CSS đặc biệt hữu ích trong việc thiết kế Web. Nó giúp cho người thiết kế dễ dàng áp đặt các phong cách đã được thiết kế lên bất kì page nào của website một cách nhanh chóng, đồng bộ.</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59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4248630"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C55A11"/>
                </a:solidFill>
                <a:latin typeface="Calibri"/>
                <a:cs typeface="Calibri"/>
                <a:sym typeface="Calibri"/>
              </a:rPr>
              <a:t>I. THUẬT TOÁN</a:t>
            </a:r>
            <a:endParaRPr sz="3800" dirty="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2086BA85-D435-4C39-2E20-D3FBD651785C}"/>
              </a:ext>
            </a:extLst>
          </p:cNvPr>
          <p:cNvSpPr txBox="1"/>
          <p:nvPr/>
        </p:nvSpPr>
        <p:spPr>
          <a:xfrm>
            <a:off x="914400" y="772360"/>
            <a:ext cx="4778829"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LƯU ĐỒ THUẬT TOÁN:</a:t>
            </a:r>
          </a:p>
        </p:txBody>
      </p:sp>
      <p:pic>
        <p:nvPicPr>
          <p:cNvPr id="14" name="Picture 13">
            <a:extLst>
              <a:ext uri="{FF2B5EF4-FFF2-40B4-BE49-F238E27FC236}">
                <a16:creationId xmlns:a16="http://schemas.microsoft.com/office/drawing/2014/main" id="{AF765BBD-AA7B-3001-78EA-447C069150C5}"/>
              </a:ext>
            </a:extLst>
          </p:cNvPr>
          <p:cNvPicPr>
            <a:picLocks noChangeAspect="1"/>
          </p:cNvPicPr>
          <p:nvPr/>
        </p:nvPicPr>
        <p:blipFill>
          <a:blip r:embed="rId4"/>
          <a:stretch>
            <a:fillRect/>
          </a:stretch>
        </p:blipFill>
        <p:spPr>
          <a:xfrm>
            <a:off x="2897543" y="1295580"/>
            <a:ext cx="5395428" cy="4732430"/>
          </a:xfrm>
          <a:prstGeom prst="rect">
            <a:avLst/>
          </a:prstGeom>
        </p:spPr>
      </p:pic>
    </p:spTree>
    <p:extLst>
      <p:ext uri="{BB962C8B-B14F-4D97-AF65-F5344CB8AC3E}">
        <p14:creationId xmlns:p14="http://schemas.microsoft.com/office/powerpoint/2010/main" val="510395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4" grpId="0"/>
    </p:bldLst>
  </p:timing>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TotalTime>
  <Words>734</Words>
  <Application>Microsoft Office PowerPoint</Application>
  <PresentationFormat>Widescreen</PresentationFormat>
  <Paragraphs>62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Open Sans Light</vt:lpstr>
      <vt:lpstr>Arial</vt:lpstr>
      <vt:lpstr>Calibri</vt:lpstr>
      <vt:lpstr>Open Sans</vt:lpstr>
      <vt:lpstr>Tahoma</vt:lpstr>
      <vt:lpstr>Times New Roman</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Trong  Thang</dc:creator>
  <cp:lastModifiedBy>Trần Văn Cường</cp:lastModifiedBy>
  <cp:revision>36</cp:revision>
  <dcterms:created xsi:type="dcterms:W3CDTF">2021-08-06T05:29:44Z</dcterms:created>
  <dcterms:modified xsi:type="dcterms:W3CDTF">2023-05-27T16:54:50Z</dcterms:modified>
</cp:coreProperties>
</file>