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7"/>
  </p:notesMasterIdLst>
  <p:sldIdLst>
    <p:sldId id="257" r:id="rId5"/>
    <p:sldId id="260" r:id="rId6"/>
    <p:sldId id="297" r:id="rId7"/>
    <p:sldId id="258" r:id="rId8"/>
    <p:sldId id="283" r:id="rId9"/>
    <p:sldId id="290" r:id="rId10"/>
    <p:sldId id="306" r:id="rId11"/>
    <p:sldId id="298" r:id="rId12"/>
    <p:sldId id="299" r:id="rId13"/>
    <p:sldId id="302" r:id="rId14"/>
    <p:sldId id="300" r:id="rId15"/>
    <p:sldId id="330" r:id="rId16"/>
    <p:sldId id="303" r:id="rId17"/>
    <p:sldId id="323" r:id="rId18"/>
    <p:sldId id="304" r:id="rId19"/>
    <p:sldId id="325" r:id="rId20"/>
    <p:sldId id="307" r:id="rId21"/>
    <p:sldId id="328" r:id="rId22"/>
    <p:sldId id="312" r:id="rId23"/>
    <p:sldId id="329" r:id="rId24"/>
    <p:sldId id="331" r:id="rId25"/>
    <p:sldId id="301" r:id="rId26"/>
    <p:sldId id="308" r:id="rId27"/>
    <p:sldId id="309" r:id="rId28"/>
    <p:sldId id="310" r:id="rId29"/>
    <p:sldId id="317" r:id="rId30"/>
    <p:sldId id="318" r:id="rId31"/>
    <p:sldId id="319" r:id="rId32"/>
    <p:sldId id="314" r:id="rId33"/>
    <p:sldId id="315" r:id="rId34"/>
    <p:sldId id="316" r:id="rId35"/>
    <p:sldId id="277" r:id="rId36"/>
  </p:sldIdLst>
  <p:sldSz cx="12192000" cy="6858000"/>
  <p:notesSz cx="6858000" cy="9144000"/>
  <p:embeddedFontLst>
    <p:embeddedFont>
      <p:font typeface="Calibri" panose="020F0502020204030204" pitchFamily="34"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B0306030504020204" pitchFamily="34" charset="0"/>
      <p:regular r:id="rId46"/>
      <p:bold r:id="rId47"/>
      <p:italic r:id="rId48"/>
      <p:boldItalic r:id="rId49"/>
    </p:embeddedFont>
    <p:embeddedFont>
      <p:font typeface="Tahoma" panose="020B0604030504040204" pitchFamily="3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j117L/TnvSO7wJI9XE6mrQEUqj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829C8-BF9A-480E-BA47-EE09A4139F57}" v="1057" dt="2023-05-29T17:59:02.638"/>
    <p1510:client id="{41FBA1F3-6D7C-4DAB-A6BA-9AD17CE6BCE4}" v="578" vWet="580" dt="2023-05-29T17:25:10.286"/>
  </p1510:revLst>
</p1510:revInfo>
</file>

<file path=ppt/tableStyles.xml><?xml version="1.0" encoding="utf-8"?>
<a:tblStyleLst xmlns:a="http://schemas.openxmlformats.org/drawingml/2006/main" def="{B9E25A4F-1A65-41BB-81C5-0ACB158F224B}">
  <a:tblStyle styleId="{B9E25A4F-1A65-41BB-81C5-0ACB158F22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7.fntdata"/><Relationship Id="rId5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1958748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80988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534942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42006045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87022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220673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41501562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241923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14051453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11413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3975957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33895448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05026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124819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253689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8644788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0" name="Google Shape;43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1445497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600"/>
              </a:spcBef>
              <a:spcAft>
                <a:spcPts val="0"/>
              </a:spcAft>
              <a:buNone/>
            </a:pPr>
            <a:endParaRPr lang="vi-VN"/>
          </a:p>
        </p:txBody>
      </p:sp>
      <p:sp>
        <p:nvSpPr>
          <p:cNvPr id="107" name="Google Shape;10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err="1"/>
              <a:t>Tại</a:t>
            </a:r>
            <a:r>
              <a:rPr lang="en-US"/>
              <a:t> </a:t>
            </a:r>
            <a:r>
              <a:rPr lang="en-US" err="1"/>
              <a:t>sao</a:t>
            </a:r>
            <a:r>
              <a:rPr lang="en-US"/>
              <a:t> </a:t>
            </a:r>
            <a:r>
              <a:rPr lang="en-US" err="1"/>
              <a:t>sử</a:t>
            </a:r>
            <a:r>
              <a:rPr lang="en-US"/>
              <a:t> </a:t>
            </a:r>
            <a:r>
              <a:rPr lang="en-US" err="1"/>
              <a:t>dụng</a:t>
            </a:r>
            <a:r>
              <a:rPr lang="en-US"/>
              <a:t> python </a:t>
            </a:r>
            <a:r>
              <a:rPr lang="en-US" err="1"/>
              <a:t>làm</a:t>
            </a:r>
            <a:r>
              <a:rPr lang="en-US"/>
              <a:t> </a:t>
            </a:r>
            <a:r>
              <a:rPr lang="en-US" err="1"/>
              <a:t>đồ</a:t>
            </a:r>
            <a:r>
              <a:rPr lang="en-US"/>
              <a:t> </a:t>
            </a:r>
            <a:r>
              <a:rPr lang="en-US" err="1"/>
              <a:t>án</a:t>
            </a:r>
            <a:r>
              <a:rPr lang="en-US"/>
              <a:t> </a:t>
            </a:r>
            <a:r>
              <a:rPr lang="en-US" err="1"/>
              <a:t>thay</a:t>
            </a:r>
            <a:r>
              <a:rPr lang="en-US"/>
              <a:t> </a:t>
            </a:r>
            <a:r>
              <a:rPr lang="en-US" err="1"/>
              <a:t>vì</a:t>
            </a:r>
            <a:r>
              <a:rPr lang="en-US"/>
              <a:t> C++</a:t>
            </a: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07511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447676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174503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404061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8992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êu đề và Nội dung" type="obj">
  <p:cSld name="OBJECT">
    <p:spTree>
      <p:nvGrpSpPr>
        <p:cNvPr id="1" name="Shape 15"/>
        <p:cNvGrpSpPr/>
        <p:nvPr/>
      </p:nvGrpSpPr>
      <p:grpSpPr>
        <a:xfrm>
          <a:off x="0" y="0"/>
          <a:ext cx="0" cy="0"/>
          <a:chOff x="0" y="0"/>
          <a:chExt cx="0" cy="0"/>
        </a:xfrm>
      </p:grpSpPr>
      <p:sp>
        <p:nvSpPr>
          <p:cNvPr id="16" name="Google Shape;1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êu đề và Văn bản Dọc"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êu đề Dọc và Văn bản"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êu đề Bản chiếu"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Đầu trang của Phần" type="secHead">
  <p:cSld name="SECTION_HEADER">
    <p:spTree>
      <p:nvGrpSpPr>
        <p:cNvPr id="1" name="Shape 27"/>
        <p:cNvGrpSpPr/>
        <p:nvPr/>
      </p:nvGrpSpPr>
      <p:grpSpPr>
        <a:xfrm>
          <a:off x="0" y="0"/>
          <a:ext cx="0" cy="0"/>
          <a:chOff x="0" y="0"/>
          <a:chExt cx="0" cy="0"/>
        </a:xfrm>
      </p:grpSpPr>
      <p:sp>
        <p:nvSpPr>
          <p:cNvPr id="28" name="Google Shape;28;p2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ai Nội dung" type="twoObj">
  <p:cSld name="TWO_OBJECTS">
    <p:spTree>
      <p:nvGrpSpPr>
        <p:cNvPr id="1" name="Shape 33"/>
        <p:cNvGrpSpPr/>
        <p:nvPr/>
      </p:nvGrpSpPr>
      <p:grpSpPr>
        <a:xfrm>
          <a:off x="0" y="0"/>
          <a:ext cx="0" cy="0"/>
          <a:chOff x="0" y="0"/>
          <a:chExt cx="0" cy="0"/>
        </a:xfrm>
      </p:grpSpPr>
      <p:sp>
        <p:nvSpPr>
          <p:cNvPr id="34" name="Google Shape;34;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hép so sánh" type="twoTxTwoObj">
  <p:cSld name="TWO_OBJECTS_WITH_TEXT">
    <p:spTree>
      <p:nvGrpSpPr>
        <p:cNvPr id="1" name="Shape 40"/>
        <p:cNvGrpSpPr/>
        <p:nvPr/>
      </p:nvGrpSpPr>
      <p:grpSpPr>
        <a:xfrm>
          <a:off x="0" y="0"/>
          <a:ext cx="0" cy="0"/>
          <a:chOff x="0" y="0"/>
          <a:chExt cx="0" cy="0"/>
        </a:xfrm>
      </p:grpSpPr>
      <p:sp>
        <p:nvSpPr>
          <p:cNvPr id="41" name="Google Shape;41;p2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ỉ Tiêu đề" type="titleOnly">
  <p:cSld name="TITLE_ONLY">
    <p:spTree>
      <p:nvGrpSpPr>
        <p:cNvPr id="1" name="Shape 49"/>
        <p:cNvGrpSpPr/>
        <p:nvPr/>
      </p:nvGrpSpPr>
      <p:grpSpPr>
        <a:xfrm>
          <a:off x="0" y="0"/>
          <a:ext cx="0" cy="0"/>
          <a:chOff x="0" y="0"/>
          <a:chExt cx="0" cy="0"/>
        </a:xfrm>
      </p:grpSpPr>
      <p:sp>
        <p:nvSpPr>
          <p:cNvPr id="50" name="Google Shape;5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54"/>
        <p:cNvGrpSpPr/>
        <p:nvPr/>
      </p:nvGrpSpPr>
      <p:grpSpPr>
        <a:xfrm>
          <a:off x="0" y="0"/>
          <a:ext cx="0" cy="0"/>
          <a:chOff x="0" y="0"/>
          <a:chExt cx="0" cy="0"/>
        </a:xfrm>
      </p:grpSpPr>
      <p:sp>
        <p:nvSpPr>
          <p:cNvPr id="55" name="Google Shape;5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ội dung với Chú thích"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nh với Chú thích"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 Target="slide4.xml"/><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alphaModFix amt="60000"/>
          </a:blip>
          <a:stretch>
            <a:fillRect/>
          </a:stretch>
        </a:blipFill>
        <a:effectLst/>
      </p:bgPr>
    </p:bg>
    <p:spTree>
      <p:nvGrpSpPr>
        <p:cNvPr id="1" name="Shape 94"/>
        <p:cNvGrpSpPr/>
        <p:nvPr/>
      </p:nvGrpSpPr>
      <p:grpSpPr>
        <a:xfrm>
          <a:off x="0" y="0"/>
          <a:ext cx="0" cy="0"/>
          <a:chOff x="0" y="0"/>
          <a:chExt cx="0" cy="0"/>
        </a:xfrm>
      </p:grpSpPr>
      <p:sp>
        <p:nvSpPr>
          <p:cNvPr id="95" name="Google Shape;95;p2"/>
          <p:cNvSpPr txBox="1"/>
          <p:nvPr/>
        </p:nvSpPr>
        <p:spPr>
          <a:xfrm>
            <a:off x="1657350" y="564416"/>
            <a:ext cx="8099392" cy="89251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2E75B5"/>
                </a:solidFill>
                <a:latin typeface="Tahoma"/>
                <a:ea typeface="Tahoma"/>
                <a:cs typeface="Tahoma"/>
                <a:sym typeface="Tahoma"/>
              </a:rPr>
              <a:t>TRƯỜNG ĐẠI HỌC CÔNG NGHỆ THÔNG TIN</a:t>
            </a:r>
            <a:endParaRPr/>
          </a:p>
          <a:p>
            <a:pPr marL="0" marR="0" lvl="0" indent="0" algn="ctr" rtl="0">
              <a:spcBef>
                <a:spcPts val="0"/>
              </a:spcBef>
              <a:spcAft>
                <a:spcPts val="0"/>
              </a:spcAft>
              <a:buNone/>
            </a:pPr>
            <a:r>
              <a:rPr lang="en-US" sz="2400" b="1" i="0" u="none" strike="noStrike" cap="none">
                <a:solidFill>
                  <a:srgbClr val="FFC000"/>
                </a:solidFill>
                <a:latin typeface="Tahoma"/>
                <a:ea typeface="Tahoma"/>
                <a:cs typeface="Tahoma"/>
                <a:sym typeface="Tahoma"/>
              </a:rPr>
              <a:t>KHOA KĨ THUẬT MÁY TÍNH</a:t>
            </a:r>
            <a:endParaRPr/>
          </a:p>
        </p:txBody>
      </p:sp>
      <p:sp>
        <p:nvSpPr>
          <p:cNvPr id="97" name="Google Shape;97;p2"/>
          <p:cNvSpPr txBox="1"/>
          <p:nvPr/>
        </p:nvSpPr>
        <p:spPr>
          <a:xfrm>
            <a:off x="3754422" y="2105342"/>
            <a:ext cx="6285695"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800" b="1" i="0" u="none" strike="noStrike" cap="none">
                <a:solidFill>
                  <a:srgbClr val="FF0000"/>
                </a:solidFill>
                <a:latin typeface="Tahoma"/>
                <a:ea typeface="Tahoma"/>
                <a:cs typeface="Tahoma"/>
                <a:sym typeface="Tahoma"/>
              </a:rPr>
              <a:t>ĐỒ ÁN </a:t>
            </a:r>
            <a:r>
              <a:rPr lang="en-US" sz="4800" b="1">
                <a:solidFill>
                  <a:srgbClr val="FF0000"/>
                </a:solidFill>
                <a:latin typeface="Tahoma"/>
                <a:ea typeface="Tahoma"/>
                <a:cs typeface="Tahoma"/>
                <a:sym typeface="Tahoma"/>
              </a:rPr>
              <a:t>CUỐI KỲ</a:t>
            </a:r>
            <a:endParaRPr/>
          </a:p>
        </p:txBody>
      </p:sp>
      <p:sp>
        <p:nvSpPr>
          <p:cNvPr id="98" name="Google Shape;98;p2"/>
          <p:cNvSpPr txBox="1"/>
          <p:nvPr/>
        </p:nvSpPr>
        <p:spPr>
          <a:xfrm>
            <a:off x="4403738" y="6287255"/>
            <a:ext cx="466203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err="1">
                <a:solidFill>
                  <a:schemeClr val="dk1"/>
                </a:solidFill>
                <a:latin typeface="Times New Roman"/>
                <a:ea typeface="Times New Roman"/>
                <a:cs typeface="Times New Roman"/>
                <a:sym typeface="Times New Roman"/>
              </a:rPr>
              <a:t>Tp</a:t>
            </a:r>
            <a:r>
              <a:rPr lang="en-US" sz="1600" i="1">
                <a:solidFill>
                  <a:schemeClr val="dk1"/>
                </a:solidFill>
                <a:latin typeface="Times New Roman"/>
                <a:ea typeface="Times New Roman"/>
                <a:cs typeface="Times New Roman"/>
                <a:sym typeface="Times New Roman"/>
              </a:rPr>
              <a:t> </a:t>
            </a:r>
            <a:r>
              <a:rPr lang="en-US" sz="1600" i="1" err="1">
                <a:solidFill>
                  <a:schemeClr val="dk1"/>
                </a:solidFill>
                <a:latin typeface="Times New Roman"/>
                <a:ea typeface="Times New Roman"/>
                <a:cs typeface="Times New Roman"/>
                <a:sym typeface="Times New Roman"/>
              </a:rPr>
              <a:t>Hồ</a:t>
            </a:r>
            <a:r>
              <a:rPr lang="en-US" sz="1600" i="1">
                <a:solidFill>
                  <a:schemeClr val="dk1"/>
                </a:solidFill>
                <a:latin typeface="Times New Roman"/>
                <a:ea typeface="Times New Roman"/>
                <a:cs typeface="Times New Roman"/>
                <a:sym typeface="Times New Roman"/>
              </a:rPr>
              <a:t> Chí Minh, </a:t>
            </a:r>
            <a:r>
              <a:rPr lang="en-US" sz="1600" i="1" err="1">
                <a:solidFill>
                  <a:schemeClr val="dk1"/>
                </a:solidFill>
                <a:latin typeface="Times New Roman"/>
                <a:ea typeface="Times New Roman"/>
                <a:cs typeface="Times New Roman"/>
                <a:sym typeface="Times New Roman"/>
              </a:rPr>
              <a:t>ngày</a:t>
            </a:r>
            <a:r>
              <a:rPr lang="en-US" sz="1600" i="1">
                <a:solidFill>
                  <a:schemeClr val="dk1"/>
                </a:solidFill>
                <a:latin typeface="Times New Roman"/>
                <a:ea typeface="Times New Roman"/>
                <a:cs typeface="Times New Roman"/>
                <a:sym typeface="Times New Roman"/>
              </a:rPr>
              <a:t> 27 </a:t>
            </a:r>
            <a:r>
              <a:rPr lang="en-US" sz="1600" i="1" err="1">
                <a:solidFill>
                  <a:schemeClr val="dk1"/>
                </a:solidFill>
                <a:latin typeface="Times New Roman"/>
                <a:ea typeface="Times New Roman"/>
                <a:cs typeface="Times New Roman"/>
                <a:sym typeface="Times New Roman"/>
              </a:rPr>
              <a:t>tháng</a:t>
            </a:r>
            <a:r>
              <a:rPr lang="en-US" sz="1600" i="1">
                <a:solidFill>
                  <a:schemeClr val="dk1"/>
                </a:solidFill>
                <a:latin typeface="Times New Roman"/>
                <a:ea typeface="Times New Roman"/>
                <a:cs typeface="Times New Roman"/>
                <a:sym typeface="Times New Roman"/>
              </a:rPr>
              <a:t> 04 </a:t>
            </a:r>
            <a:r>
              <a:rPr lang="en-US" sz="1600" i="1" err="1">
                <a:solidFill>
                  <a:schemeClr val="dk1"/>
                </a:solidFill>
                <a:latin typeface="Times New Roman"/>
                <a:ea typeface="Times New Roman"/>
                <a:cs typeface="Times New Roman"/>
                <a:sym typeface="Times New Roman"/>
              </a:rPr>
              <a:t>năm</a:t>
            </a:r>
            <a:r>
              <a:rPr lang="en-US" sz="1600" i="1">
                <a:solidFill>
                  <a:schemeClr val="dk1"/>
                </a:solidFill>
                <a:latin typeface="Times New Roman"/>
                <a:ea typeface="Times New Roman"/>
                <a:cs typeface="Times New Roman"/>
                <a:sym typeface="Times New Roman"/>
              </a:rPr>
              <a:t> 2023</a:t>
            </a:r>
            <a:endParaRPr sz="1600"/>
          </a:p>
        </p:txBody>
      </p:sp>
      <p:sp>
        <p:nvSpPr>
          <p:cNvPr id="99" name="Google Shape;99;p2"/>
          <p:cNvSpPr txBox="1"/>
          <p:nvPr/>
        </p:nvSpPr>
        <p:spPr>
          <a:xfrm>
            <a:off x="2721197" y="4721015"/>
            <a:ext cx="3374794"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err="1">
                <a:solidFill>
                  <a:srgbClr val="2F5496"/>
                </a:solidFill>
                <a:latin typeface="Tahoma"/>
                <a:ea typeface="Tahoma"/>
                <a:cs typeface="Tahoma"/>
                <a:sym typeface="Tahoma"/>
              </a:rPr>
              <a:t>Giảng</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viên</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hướng</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dẫn</a:t>
            </a:r>
            <a:r>
              <a:rPr lang="en-US" sz="2000">
                <a:solidFill>
                  <a:srgbClr val="2F5496"/>
                </a:solidFill>
                <a:latin typeface="Tahoma"/>
                <a:ea typeface="Tahoma"/>
                <a:cs typeface="Tahoma"/>
                <a:sym typeface="Tahoma"/>
              </a:rPr>
              <a:t>:</a:t>
            </a:r>
            <a:endParaRPr sz="2000"/>
          </a:p>
          <a:p>
            <a:pPr marL="0" marR="0" lvl="0" indent="0" algn="l" rtl="0">
              <a:spcBef>
                <a:spcPts val="0"/>
              </a:spcBef>
              <a:spcAft>
                <a:spcPts val="0"/>
              </a:spcAft>
              <a:buNone/>
            </a:pPr>
            <a:r>
              <a:rPr lang="en-US" sz="2000" err="1">
                <a:solidFill>
                  <a:srgbClr val="2F5496"/>
                </a:solidFill>
                <a:latin typeface="Tahoma"/>
                <a:ea typeface="Tahoma"/>
                <a:cs typeface="Tahoma"/>
                <a:sym typeface="Tahoma"/>
              </a:rPr>
              <a:t>Sinh</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viên</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thực</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hiện</a:t>
            </a:r>
            <a:r>
              <a:rPr lang="en-US" sz="2000">
                <a:solidFill>
                  <a:srgbClr val="2F5496"/>
                </a:solidFill>
                <a:latin typeface="Tahoma"/>
                <a:ea typeface="Tahoma"/>
                <a:cs typeface="Tahoma"/>
                <a:sym typeface="Tahoma"/>
              </a:rPr>
              <a:t>: </a:t>
            </a:r>
            <a:endParaRPr sz="2000"/>
          </a:p>
        </p:txBody>
      </p:sp>
      <p:sp>
        <p:nvSpPr>
          <p:cNvPr id="100" name="Google Shape;100;p2"/>
          <p:cNvSpPr txBox="1"/>
          <p:nvPr/>
        </p:nvSpPr>
        <p:spPr>
          <a:xfrm>
            <a:off x="6734756" y="4721922"/>
            <a:ext cx="3540461"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err="1">
                <a:solidFill>
                  <a:srgbClr val="2F5496"/>
                </a:solidFill>
                <a:latin typeface="Tahoma"/>
                <a:ea typeface="Tahoma"/>
                <a:cs typeface="Tahoma"/>
                <a:sym typeface="Tahoma"/>
              </a:rPr>
              <a:t>ThS</a:t>
            </a:r>
            <a:r>
              <a:rPr lang="en-US" sz="2000">
                <a:solidFill>
                  <a:srgbClr val="2F5496"/>
                </a:solidFill>
                <a:latin typeface="Tahoma"/>
                <a:ea typeface="Tahoma"/>
                <a:cs typeface="Tahoma"/>
                <a:sym typeface="Tahoma"/>
              </a:rPr>
              <a:t> </a:t>
            </a:r>
            <a:r>
              <a:rPr lang="en-US" sz="2000" err="1">
                <a:solidFill>
                  <a:srgbClr val="2F5496"/>
                </a:solidFill>
                <a:latin typeface="Tahoma"/>
                <a:ea typeface="Tahoma"/>
                <a:cs typeface="Tahoma"/>
                <a:sym typeface="Tahoma"/>
              </a:rPr>
              <a:t>Trương</a:t>
            </a:r>
            <a:r>
              <a:rPr lang="en-US" sz="2000">
                <a:solidFill>
                  <a:srgbClr val="2F5496"/>
                </a:solidFill>
                <a:latin typeface="Tahoma"/>
                <a:ea typeface="Tahoma"/>
                <a:cs typeface="Tahoma"/>
                <a:sym typeface="Tahoma"/>
              </a:rPr>
              <a:t> Văn </a:t>
            </a:r>
            <a:r>
              <a:rPr lang="en-US" sz="2000" err="1">
                <a:solidFill>
                  <a:srgbClr val="2F5496"/>
                </a:solidFill>
                <a:latin typeface="Tahoma"/>
                <a:ea typeface="Tahoma"/>
                <a:cs typeface="Tahoma"/>
                <a:sym typeface="Tahoma"/>
              </a:rPr>
              <a:t>Cương</a:t>
            </a:r>
            <a:endParaRPr sz="2000">
              <a:solidFill>
                <a:srgbClr val="2F5496"/>
              </a:solidFill>
              <a:latin typeface="Tahoma"/>
              <a:ea typeface="Tahoma"/>
              <a:cs typeface="Tahoma"/>
              <a:sym typeface="Tahoma"/>
            </a:endParaRPr>
          </a:p>
          <a:p>
            <a:pPr marL="0" marR="0" lvl="0" indent="0" algn="l" rtl="0">
              <a:spcBef>
                <a:spcPts val="0"/>
              </a:spcBef>
              <a:spcAft>
                <a:spcPts val="0"/>
              </a:spcAft>
              <a:buNone/>
            </a:pPr>
            <a:r>
              <a:rPr lang="en-US" sz="2000">
                <a:solidFill>
                  <a:srgbClr val="2F5496"/>
                </a:solidFill>
                <a:latin typeface="Tahoma"/>
                <a:ea typeface="Tahoma"/>
                <a:cs typeface="Tahoma"/>
                <a:sym typeface="Tahoma"/>
              </a:rPr>
              <a:t>Trần Anh </a:t>
            </a:r>
            <a:r>
              <a:rPr lang="en-US" sz="2000" err="1">
                <a:solidFill>
                  <a:srgbClr val="2F5496"/>
                </a:solidFill>
                <a:latin typeface="Tahoma"/>
                <a:ea typeface="Tahoma"/>
                <a:cs typeface="Tahoma"/>
                <a:sym typeface="Tahoma"/>
              </a:rPr>
              <a:t>Tuấn</a:t>
            </a:r>
            <a:endParaRPr lang="en-US" sz="2000">
              <a:solidFill>
                <a:srgbClr val="2F5496"/>
              </a:solidFill>
              <a:latin typeface="Tahoma"/>
              <a:ea typeface="Tahoma"/>
              <a:cs typeface="Tahoma"/>
              <a:sym typeface="Tahoma"/>
            </a:endParaRPr>
          </a:p>
          <a:p>
            <a:pPr marL="0" marR="0" lvl="0" indent="0" algn="l" rtl="0">
              <a:spcBef>
                <a:spcPts val="0"/>
              </a:spcBef>
              <a:spcAft>
                <a:spcPts val="0"/>
              </a:spcAft>
              <a:buNone/>
            </a:pPr>
            <a:r>
              <a:rPr lang="en-US" sz="2000">
                <a:solidFill>
                  <a:srgbClr val="2F5496"/>
                </a:solidFill>
                <a:latin typeface="Tahoma"/>
                <a:ea typeface="Tahoma"/>
                <a:cs typeface="Tahoma"/>
                <a:sym typeface="Tahoma"/>
              </a:rPr>
              <a:t>Trần Văn Cường</a:t>
            </a:r>
            <a:endParaRPr sz="2000">
              <a:solidFill>
                <a:srgbClr val="2F5496"/>
              </a:solidFill>
              <a:latin typeface="Tahoma"/>
              <a:ea typeface="Tahoma"/>
              <a:cs typeface="Tahoma"/>
              <a:sym typeface="Tahoma"/>
            </a:endParaRPr>
          </a:p>
        </p:txBody>
      </p:sp>
      <p:sp>
        <p:nvSpPr>
          <p:cNvPr id="101" name="Google Shape;101;p2"/>
          <p:cNvSpPr txBox="1"/>
          <p:nvPr/>
        </p:nvSpPr>
        <p:spPr>
          <a:xfrm>
            <a:off x="333281" y="3420613"/>
            <a:ext cx="11525421" cy="535491"/>
          </a:xfrm>
          <a:prstGeom prst="rect">
            <a:avLst/>
          </a:prstGeom>
          <a:noFill/>
          <a:ln>
            <a:noFill/>
          </a:ln>
        </p:spPr>
        <p:txBody>
          <a:bodyPr spcFirstLastPara="1" wrap="square" lIns="91425" tIns="45700" rIns="91425" bIns="45700" anchor="t" anchorCtr="0">
            <a:spAutoFit/>
          </a:bodyPr>
          <a:lstStyle/>
          <a:p>
            <a:pPr marL="273685" marR="0" lvl="0" indent="-273685" algn="ctr" rtl="0">
              <a:lnSpc>
                <a:spcPct val="120000"/>
              </a:lnSpc>
              <a:spcBef>
                <a:spcPts val="0"/>
              </a:spcBef>
              <a:spcAft>
                <a:spcPts val="0"/>
              </a:spcAft>
              <a:buNone/>
            </a:pPr>
            <a:r>
              <a:rPr lang="en-US" sz="2400" b="1">
                <a:solidFill>
                  <a:srgbClr val="FF0000"/>
                </a:solidFill>
                <a:latin typeface="Tahoma"/>
                <a:ea typeface="Tahoma"/>
                <a:cs typeface="Tahoma"/>
                <a:sym typeface="Tahoma"/>
              </a:rPr>
              <a:t>ĐỀ TÀI: RÚT GỌN BẢNG TRẠNG THÁI VÀ HIỂN THỊ LÊN WEB BROWER</a:t>
            </a:r>
            <a:endParaRPr sz="2400">
              <a:solidFill>
                <a:srgbClr val="FF0000"/>
              </a:solidFill>
              <a:latin typeface="Tahoma"/>
              <a:ea typeface="Tahoma"/>
              <a:cs typeface="Tahoma"/>
              <a:sym typeface="Tahoma"/>
            </a:endParaRPr>
          </a:p>
        </p:txBody>
      </p:sp>
      <p:sp>
        <p:nvSpPr>
          <p:cNvPr id="102" name="Google Shape;102;p2"/>
          <p:cNvSpPr/>
          <p:nvPr/>
        </p:nvSpPr>
        <p:spPr>
          <a:xfrm>
            <a:off x="0" y="0"/>
            <a:ext cx="12192000" cy="6858000"/>
          </a:xfrm>
          <a:prstGeom prst="frame">
            <a:avLst>
              <a:gd name="adj1" fmla="val 1885"/>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rot="10800000">
            <a:off x="8605520" y="20415"/>
            <a:ext cx="3586480" cy="71174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AutoShape 2" descr="Vector Logo] Trường Đại Học Công Nghệ Thông Tin ĐHQG TP.HCM - UIT -  Download Định Dạng EPS, SVG Cho AI, Corel » Hải Triều">
            <a:extLst>
              <a:ext uri="{FF2B5EF4-FFF2-40B4-BE49-F238E27FC236}">
                <a16:creationId xmlns:a16="http://schemas.microsoft.com/office/drawing/2014/main" id="{7E731985-10AB-4006-8D2E-FD2C6726D1D3}"/>
              </a:ext>
            </a:extLst>
          </p:cNvPr>
          <p:cNvSpPr>
            <a:spLocks noChangeAspect="1" noChangeArrowheads="1"/>
          </p:cNvSpPr>
          <p:nvPr/>
        </p:nvSpPr>
        <p:spPr bwMode="auto">
          <a:xfrm>
            <a:off x="684817" y="223887"/>
            <a:ext cx="2132813" cy="21328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37C96F1C-455D-9879-67E2-137112687DBB}"/>
              </a:ext>
            </a:extLst>
          </p:cNvPr>
          <p:cNvPicPr>
            <a:picLocks noChangeAspect="1"/>
          </p:cNvPicPr>
          <p:nvPr/>
        </p:nvPicPr>
        <p:blipFill>
          <a:blip r:embed="rId4"/>
          <a:stretch>
            <a:fillRect/>
          </a:stretch>
        </p:blipFill>
        <p:spPr>
          <a:xfrm>
            <a:off x="265959" y="223887"/>
            <a:ext cx="1306549" cy="1305252"/>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4248630"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III. THUẬT TOÁN</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a:p>
        </p:txBody>
      </p:sp>
      <p:sp>
        <p:nvSpPr>
          <p:cNvPr id="4" name="TextBox 3">
            <a:extLst>
              <a:ext uri="{FF2B5EF4-FFF2-40B4-BE49-F238E27FC236}">
                <a16:creationId xmlns:a16="http://schemas.microsoft.com/office/drawing/2014/main" id="{2086BA85-D435-4C39-2E20-D3FBD651785C}"/>
              </a:ext>
            </a:extLst>
          </p:cNvPr>
          <p:cNvSpPr txBox="1"/>
          <p:nvPr/>
        </p:nvSpPr>
        <p:spPr>
          <a:xfrm>
            <a:off x="914400" y="772360"/>
            <a:ext cx="5889171"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1. LƯU ĐỒ THUẬT TOÁN CHÍNH</a:t>
            </a:r>
          </a:p>
          <a:p>
            <a:r>
              <a:rPr lang="en-US" sz="2800" b="1">
                <a:latin typeface="Calibri" panose="020F0502020204030204" pitchFamily="34" charset="0"/>
                <a:cs typeface="Calibri" panose="020F0502020204030204" pitchFamily="34" charset="0"/>
              </a:rPr>
              <a:t>2. LƯU ĐỒ THUẬT TOÁN PHỤ</a:t>
            </a:r>
          </a:p>
        </p:txBody>
      </p:sp>
    </p:spTree>
    <p:extLst>
      <p:ext uri="{BB962C8B-B14F-4D97-AF65-F5344CB8AC3E}">
        <p14:creationId xmlns:p14="http://schemas.microsoft.com/office/powerpoint/2010/main" val="290641731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4778829"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1.LƯU ĐỒ THUẬT TOÁN CHÍNH </a:t>
            </a:r>
          </a:p>
        </p:txBody>
      </p:sp>
      <p:pic>
        <p:nvPicPr>
          <p:cNvPr id="5" name="Picture 4">
            <a:extLst>
              <a:ext uri="{FF2B5EF4-FFF2-40B4-BE49-F238E27FC236}">
                <a16:creationId xmlns:a16="http://schemas.microsoft.com/office/drawing/2014/main" id="{E714F4E5-085E-D4B2-51A5-954F053B938D}"/>
              </a:ext>
            </a:extLst>
          </p:cNvPr>
          <p:cNvPicPr>
            <a:picLocks noChangeAspect="1"/>
          </p:cNvPicPr>
          <p:nvPr/>
        </p:nvPicPr>
        <p:blipFill rotWithShape="1">
          <a:blip r:embed="rId3"/>
          <a:srcRect t="1035"/>
          <a:stretch/>
        </p:blipFill>
        <p:spPr>
          <a:xfrm>
            <a:off x="1883229" y="609600"/>
            <a:ext cx="8240485" cy="6248400"/>
          </a:xfrm>
          <a:prstGeom prst="rect">
            <a:avLst/>
          </a:prstGeom>
        </p:spPr>
      </p:pic>
    </p:spTree>
    <p:extLst>
      <p:ext uri="{BB962C8B-B14F-4D97-AF65-F5344CB8AC3E}">
        <p14:creationId xmlns:p14="http://schemas.microsoft.com/office/powerpoint/2010/main" val="510395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20D8064-9605-677F-42FC-5F8A43B4DD68}"/>
              </a:ext>
            </a:extLst>
          </p:cNvPr>
          <p:cNvPicPr>
            <a:picLocks noChangeAspect="1"/>
          </p:cNvPicPr>
          <p:nvPr/>
        </p:nvPicPr>
        <p:blipFill>
          <a:blip r:embed="rId2"/>
          <a:stretch>
            <a:fillRect/>
          </a:stretch>
        </p:blipFill>
        <p:spPr>
          <a:xfrm>
            <a:off x="1425678" y="1258529"/>
            <a:ext cx="9537290" cy="5599472"/>
          </a:xfrm>
          <a:prstGeom prst="rect">
            <a:avLst/>
          </a:prstGeom>
        </p:spPr>
      </p:pic>
      <p:sp>
        <p:nvSpPr>
          <p:cNvPr id="6" name="TextBox 5">
            <a:extLst>
              <a:ext uri="{FF2B5EF4-FFF2-40B4-BE49-F238E27FC236}">
                <a16:creationId xmlns:a16="http://schemas.microsoft.com/office/drawing/2014/main" id="{8AE7542D-DCCF-E100-26D3-ABE789D48021}"/>
              </a:ext>
            </a:extLst>
          </p:cNvPr>
          <p:cNvSpPr txBox="1"/>
          <p:nvPr/>
        </p:nvSpPr>
        <p:spPr>
          <a:xfrm>
            <a:off x="470516" y="168688"/>
            <a:ext cx="4543936" cy="523220"/>
          </a:xfrm>
          <a:prstGeom prst="rect">
            <a:avLst/>
          </a:prstGeom>
          <a:noFill/>
        </p:spPr>
        <p:txBody>
          <a:bodyPr wrap="square" rtlCol="0">
            <a:spAutoFit/>
          </a:bodyPr>
          <a:lstStyle/>
          <a:p>
            <a:r>
              <a:rPr lang="en-US" sz="2800" b="1" dirty="0" err="1">
                <a:latin typeface="Calibri" panose="020F0502020204030204" pitchFamily="34" charset="0"/>
                <a:cs typeface="Calibri" panose="020F0502020204030204" pitchFamily="34" charset="0"/>
              </a:rPr>
              <a:t>Ví</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dụ</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minh</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họa</a:t>
            </a:r>
            <a:r>
              <a:rPr lang="en-US" sz="2800" b="1" dirty="0">
                <a:latin typeface="Calibri" panose="020F0502020204030204" pitchFamily="34" charset="0"/>
                <a:cs typeface="Calibri" panose="020F0502020204030204" pitchFamily="34" charset="0"/>
              </a:rPr>
              <a:t>:</a:t>
            </a:r>
          </a:p>
        </p:txBody>
      </p:sp>
      <p:sp>
        <p:nvSpPr>
          <p:cNvPr id="7" name="Google Shape;110;p3">
            <a:extLst>
              <a:ext uri="{FF2B5EF4-FFF2-40B4-BE49-F238E27FC236}">
                <a16:creationId xmlns:a16="http://schemas.microsoft.com/office/drawing/2014/main" id="{4C01CC5E-2375-E3BF-DCF3-13BF39970443}"/>
              </a:ext>
            </a:extLst>
          </p:cNvPr>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27572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8001000" cy="954107"/>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2.LƯU ĐỒ THUẬT TOÁN PHỤ</a:t>
            </a:r>
          </a:p>
          <a:p>
            <a:r>
              <a:rPr lang="en-US" sz="2800" b="1" dirty="0">
                <a:latin typeface="Calibri" panose="020F0502020204030204" pitchFamily="34" charset="0"/>
                <a:cs typeface="Calibri" panose="020F0502020204030204" pitchFamily="34" charset="0"/>
              </a:rPr>
              <a:t>    a. </a:t>
            </a:r>
            <a:r>
              <a:rPr lang="en-US" sz="2800" b="1" dirty="0" err="1">
                <a:latin typeface="Calibri" panose="020F0502020204030204" pitchFamily="34" charset="0"/>
                <a:cs typeface="Calibri" panose="020F0502020204030204" pitchFamily="34" charset="0"/>
              </a:rPr>
              <a:t>Lưu</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đồ</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thuật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toán</a:t>
            </a:r>
            <a:r>
              <a:rPr lang="en-US" sz="2800" b="1" dirty="0">
                <a:latin typeface="Calibri" panose="020F0502020204030204" pitchFamily="34" charset="0"/>
                <a:cs typeface="Calibri" panose="020F0502020204030204" pitchFamily="34" charset="0"/>
              </a:rPr>
              <a:t> chia </a:t>
            </a:r>
            <a:r>
              <a:rPr lang="en-US" sz="2800" b="1" dirty="0" err="1">
                <a:latin typeface="Calibri" panose="020F0502020204030204" pitchFamily="34" charset="0"/>
                <a:cs typeface="Calibri" panose="020F0502020204030204" pitchFamily="34" charset="0"/>
              </a:rPr>
              <a:t>nhóm</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theo</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từng</a:t>
            </a:r>
            <a:r>
              <a:rPr lang="en-US" sz="2800" b="1" dirty="0">
                <a:latin typeface="Calibri" panose="020F0502020204030204" pitchFamily="34" charset="0"/>
                <a:cs typeface="Calibri" panose="020F0502020204030204" pitchFamily="34" charset="0"/>
              </a:rPr>
              <a:t> output</a:t>
            </a:r>
          </a:p>
        </p:txBody>
      </p:sp>
      <p:pic>
        <p:nvPicPr>
          <p:cNvPr id="12" name="Picture 11">
            <a:extLst>
              <a:ext uri="{FF2B5EF4-FFF2-40B4-BE49-F238E27FC236}">
                <a16:creationId xmlns:a16="http://schemas.microsoft.com/office/drawing/2014/main" id="{65876BA0-4CD9-EC77-FD23-9B1643404CB3}"/>
              </a:ext>
            </a:extLst>
          </p:cNvPr>
          <p:cNvPicPr>
            <a:picLocks noChangeAspect="1"/>
          </p:cNvPicPr>
          <p:nvPr/>
        </p:nvPicPr>
        <p:blipFill>
          <a:blip r:embed="rId3"/>
          <a:stretch>
            <a:fillRect/>
          </a:stretch>
        </p:blipFill>
        <p:spPr>
          <a:xfrm>
            <a:off x="2090058" y="1099459"/>
            <a:ext cx="7805056" cy="5682341"/>
          </a:xfrm>
          <a:prstGeom prst="rect">
            <a:avLst/>
          </a:prstGeom>
        </p:spPr>
      </p:pic>
    </p:spTree>
    <p:extLst>
      <p:ext uri="{BB962C8B-B14F-4D97-AF65-F5344CB8AC3E}">
        <p14:creationId xmlns:p14="http://schemas.microsoft.com/office/powerpoint/2010/main" val="376654219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36AB33A-F1B2-0CCF-6EEC-C275AEF6AB80}"/>
              </a:ext>
            </a:extLst>
          </p:cNvPr>
          <p:cNvPicPr>
            <a:picLocks noChangeAspect="1"/>
          </p:cNvPicPr>
          <p:nvPr/>
        </p:nvPicPr>
        <p:blipFill rotWithShape="1">
          <a:blip r:embed="rId2"/>
          <a:srcRect b="2509"/>
          <a:stretch/>
        </p:blipFill>
        <p:spPr>
          <a:xfrm>
            <a:off x="2315496" y="772360"/>
            <a:ext cx="7561007" cy="6085640"/>
          </a:xfrm>
          <a:prstGeom prst="rect">
            <a:avLst/>
          </a:prstGeom>
        </p:spPr>
      </p:pic>
      <p:sp>
        <p:nvSpPr>
          <p:cNvPr id="2" name="Google Shape;110;p3">
            <a:extLst>
              <a:ext uri="{FF2B5EF4-FFF2-40B4-BE49-F238E27FC236}">
                <a16:creationId xmlns:a16="http://schemas.microsoft.com/office/drawing/2014/main" id="{B56B09F4-BF07-6484-9ED3-0458DBAF1C45}"/>
              </a:ext>
            </a:extLst>
          </p:cNvPr>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741CE97-0B18-52C7-30ED-B8BD888A8390}"/>
              </a:ext>
            </a:extLst>
          </p:cNvPr>
          <p:cNvSpPr txBox="1"/>
          <p:nvPr/>
        </p:nvSpPr>
        <p:spPr>
          <a:xfrm>
            <a:off x="470516" y="168688"/>
            <a:ext cx="4543936" cy="523220"/>
          </a:xfrm>
          <a:prstGeom prst="rect">
            <a:avLst/>
          </a:prstGeom>
          <a:noFill/>
        </p:spPr>
        <p:txBody>
          <a:bodyPr wrap="square" rtlCol="0">
            <a:spAutoFit/>
          </a:bodyPr>
          <a:lstStyle/>
          <a:p>
            <a:r>
              <a:rPr lang="en-US" sz="2800" b="1" dirty="0" err="1">
                <a:latin typeface="Calibri" panose="020F0502020204030204" pitchFamily="34" charset="0"/>
                <a:cs typeface="Calibri" panose="020F0502020204030204" pitchFamily="34" charset="0"/>
              </a:rPr>
              <a:t>Kết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quả</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thực</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thi</a:t>
            </a:r>
            <a:r>
              <a:rPr lang="en-US" sz="28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2151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8001000"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b.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xác</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định</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nhóm</a:t>
            </a:r>
            <a:r>
              <a:rPr lang="en-US" sz="2800" b="1">
                <a:latin typeface="Calibri" panose="020F0502020204030204" pitchFamily="34" charset="0"/>
                <a:cs typeface="Calibri" panose="020F0502020204030204" pitchFamily="34" charset="0"/>
              </a:rPr>
              <a:t> TTKT</a:t>
            </a:r>
          </a:p>
        </p:txBody>
      </p:sp>
      <p:pic>
        <p:nvPicPr>
          <p:cNvPr id="18" name="Picture 17">
            <a:extLst>
              <a:ext uri="{FF2B5EF4-FFF2-40B4-BE49-F238E27FC236}">
                <a16:creationId xmlns:a16="http://schemas.microsoft.com/office/drawing/2014/main" id="{98FBF8A4-2F17-34BA-0679-BBA34AC2551C}"/>
              </a:ext>
            </a:extLst>
          </p:cNvPr>
          <p:cNvPicPr>
            <a:picLocks noChangeAspect="1"/>
          </p:cNvPicPr>
          <p:nvPr/>
        </p:nvPicPr>
        <p:blipFill>
          <a:blip r:embed="rId3"/>
          <a:stretch>
            <a:fillRect/>
          </a:stretch>
        </p:blipFill>
        <p:spPr>
          <a:xfrm>
            <a:off x="2253343" y="1122795"/>
            <a:ext cx="7783285" cy="5735205"/>
          </a:xfrm>
          <a:prstGeom prst="rect">
            <a:avLst/>
          </a:prstGeom>
        </p:spPr>
      </p:pic>
    </p:spTree>
    <p:extLst>
      <p:ext uri="{BB962C8B-B14F-4D97-AF65-F5344CB8AC3E}">
        <p14:creationId xmlns:p14="http://schemas.microsoft.com/office/powerpoint/2010/main" val="316819593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AA3C80-9E4D-A48E-B616-590952249A2A}"/>
              </a:ext>
            </a:extLst>
          </p:cNvPr>
          <p:cNvPicPr>
            <a:picLocks noChangeAspect="1"/>
          </p:cNvPicPr>
          <p:nvPr/>
        </p:nvPicPr>
        <p:blipFill>
          <a:blip r:embed="rId2"/>
          <a:stretch>
            <a:fillRect/>
          </a:stretch>
        </p:blipFill>
        <p:spPr>
          <a:xfrm>
            <a:off x="0" y="855406"/>
            <a:ext cx="6164826" cy="6002594"/>
          </a:xfrm>
          <a:prstGeom prst="rect">
            <a:avLst/>
          </a:prstGeom>
        </p:spPr>
      </p:pic>
      <p:pic>
        <p:nvPicPr>
          <p:cNvPr id="8" name="Picture 7">
            <a:extLst>
              <a:ext uri="{FF2B5EF4-FFF2-40B4-BE49-F238E27FC236}">
                <a16:creationId xmlns:a16="http://schemas.microsoft.com/office/drawing/2014/main" id="{1FF1CE83-E751-73EC-7507-15EC0582DDEB}"/>
              </a:ext>
            </a:extLst>
          </p:cNvPr>
          <p:cNvPicPr>
            <a:picLocks noChangeAspect="1"/>
          </p:cNvPicPr>
          <p:nvPr/>
        </p:nvPicPr>
        <p:blipFill>
          <a:blip r:embed="rId3"/>
          <a:stretch>
            <a:fillRect/>
          </a:stretch>
        </p:blipFill>
        <p:spPr>
          <a:xfrm>
            <a:off x="6164826" y="855406"/>
            <a:ext cx="6027174" cy="6002594"/>
          </a:xfrm>
          <a:prstGeom prst="rect">
            <a:avLst/>
          </a:prstGeom>
        </p:spPr>
      </p:pic>
      <p:sp>
        <p:nvSpPr>
          <p:cNvPr id="2" name="Google Shape;110;p3">
            <a:extLst>
              <a:ext uri="{FF2B5EF4-FFF2-40B4-BE49-F238E27FC236}">
                <a16:creationId xmlns:a16="http://schemas.microsoft.com/office/drawing/2014/main" id="{4D5C53F0-7425-7413-2A6D-39B1C194D0A2}"/>
              </a:ext>
            </a:extLst>
          </p:cNvPr>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AA9B3AA9-DEAA-BF1B-26BC-7EB876AEEC14}"/>
              </a:ext>
            </a:extLst>
          </p:cNvPr>
          <p:cNvSpPr txBox="1"/>
          <p:nvPr/>
        </p:nvSpPr>
        <p:spPr>
          <a:xfrm>
            <a:off x="470515" y="208914"/>
            <a:ext cx="3442723" cy="523220"/>
          </a:xfrm>
          <a:prstGeom prst="rect">
            <a:avLst/>
          </a:prstGeom>
          <a:noFill/>
        </p:spPr>
        <p:txBody>
          <a:bodyPr wrap="square" rtlCol="0">
            <a:spAutoFit/>
          </a:bodyPr>
          <a:lstStyle/>
          <a:p>
            <a:r>
              <a:rPr lang="en-US" sz="2800" b="1" dirty="0" err="1">
                <a:latin typeface="Calibri" panose="020F0502020204030204" pitchFamily="34" charset="0"/>
                <a:cs typeface="Calibri" panose="020F0502020204030204" pitchFamily="34" charset="0"/>
              </a:rPr>
              <a:t>Kết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quả</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thực</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thi</a:t>
            </a:r>
            <a:r>
              <a:rPr lang="en-US" sz="28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2756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6" y="168688"/>
            <a:ext cx="8967398"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c.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kiểm</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tra</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điều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kiện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và</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tách</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nhóm</a:t>
            </a:r>
            <a:endParaRPr lang="en-US" sz="2800" b="1">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41E4A4E-2156-28EE-1360-290BB59CDD1B}"/>
              </a:ext>
            </a:extLst>
          </p:cNvPr>
          <p:cNvPicPr>
            <a:picLocks noChangeAspect="1"/>
          </p:cNvPicPr>
          <p:nvPr/>
        </p:nvPicPr>
        <p:blipFill>
          <a:blip r:embed="rId3"/>
          <a:stretch>
            <a:fillRect/>
          </a:stretch>
        </p:blipFill>
        <p:spPr>
          <a:xfrm>
            <a:off x="2416630" y="1122795"/>
            <a:ext cx="7696199" cy="5735205"/>
          </a:xfrm>
          <a:prstGeom prst="rect">
            <a:avLst/>
          </a:prstGeom>
        </p:spPr>
      </p:pic>
    </p:spTree>
    <p:extLst>
      <p:ext uri="{BB962C8B-B14F-4D97-AF65-F5344CB8AC3E}">
        <p14:creationId xmlns:p14="http://schemas.microsoft.com/office/powerpoint/2010/main" val="391343257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p3">
            <a:extLst>
              <a:ext uri="{FF2B5EF4-FFF2-40B4-BE49-F238E27FC236}">
                <a16:creationId xmlns:a16="http://schemas.microsoft.com/office/drawing/2014/main" id="{B56B09F4-BF07-6484-9ED3-0458DBAF1C45}"/>
              </a:ext>
            </a:extLst>
          </p:cNvPr>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741CE97-0B18-52C7-30ED-B8BD888A8390}"/>
              </a:ext>
            </a:extLst>
          </p:cNvPr>
          <p:cNvSpPr txBox="1"/>
          <p:nvPr/>
        </p:nvSpPr>
        <p:spPr>
          <a:xfrm>
            <a:off x="470516" y="168688"/>
            <a:ext cx="4543936" cy="523220"/>
          </a:xfrm>
          <a:prstGeom prst="rect">
            <a:avLst/>
          </a:prstGeom>
          <a:noFill/>
        </p:spPr>
        <p:txBody>
          <a:bodyPr wrap="square" rtlCol="0">
            <a:spAutoFit/>
          </a:bodyPr>
          <a:lstStyle/>
          <a:p>
            <a:r>
              <a:rPr lang="en-US" sz="2800" b="1" dirty="0" err="1">
                <a:latin typeface="Calibri" panose="020F0502020204030204" pitchFamily="34" charset="0"/>
                <a:cs typeface="Calibri" panose="020F0502020204030204" pitchFamily="34" charset="0"/>
              </a:rPr>
              <a:t>Kết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quả</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thực</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thi</a:t>
            </a:r>
            <a:r>
              <a:rPr lang="en-US" sz="2800" b="1" dirty="0">
                <a:latin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037C87A0-99FF-8104-6B9C-0934B137EF12}"/>
              </a:ext>
            </a:extLst>
          </p:cNvPr>
          <p:cNvPicPr>
            <a:picLocks noChangeAspect="1"/>
          </p:cNvPicPr>
          <p:nvPr/>
        </p:nvPicPr>
        <p:blipFill>
          <a:blip r:embed="rId2"/>
          <a:stretch>
            <a:fillRect/>
          </a:stretch>
        </p:blipFill>
        <p:spPr>
          <a:xfrm>
            <a:off x="1858298" y="691908"/>
            <a:ext cx="8613058" cy="6166092"/>
          </a:xfrm>
          <a:prstGeom prst="rect">
            <a:avLst/>
          </a:prstGeom>
        </p:spPr>
      </p:pic>
    </p:spTree>
    <p:extLst>
      <p:ext uri="{BB962C8B-B14F-4D97-AF65-F5344CB8AC3E}">
        <p14:creationId xmlns:p14="http://schemas.microsoft.com/office/powerpoint/2010/main" val="623673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TextBox 3">
            <a:extLst>
              <a:ext uri="{FF2B5EF4-FFF2-40B4-BE49-F238E27FC236}">
                <a16:creationId xmlns:a16="http://schemas.microsoft.com/office/drawing/2014/main" id="{2086BA85-D435-4C39-2E20-D3FBD651785C}"/>
              </a:ext>
            </a:extLst>
          </p:cNvPr>
          <p:cNvSpPr txBox="1"/>
          <p:nvPr/>
        </p:nvSpPr>
        <p:spPr>
          <a:xfrm>
            <a:off x="470515" y="168688"/>
            <a:ext cx="10709113" cy="954107"/>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2.LƯU ĐỒ THUẬT TOÁN PHỤ</a:t>
            </a:r>
          </a:p>
          <a:p>
            <a:r>
              <a:rPr lang="en-US" sz="2800" b="1">
                <a:latin typeface="Calibri" panose="020F0502020204030204" pitchFamily="34" charset="0"/>
                <a:cs typeface="Calibri" panose="020F0502020204030204" pitchFamily="34" charset="0"/>
              </a:rPr>
              <a:t>    d. </a:t>
            </a:r>
            <a:r>
              <a:rPr lang="en-US" sz="2800" b="1" err="1">
                <a:latin typeface="Calibri" panose="020F0502020204030204" pitchFamily="34" charset="0"/>
                <a:cs typeface="Calibri" panose="020F0502020204030204" pitchFamily="34" charset="0"/>
              </a:rPr>
              <a:t>Lưu</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đồ</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thuật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toán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rút</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gọn</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trạng</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thái</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trong</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nhóm</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tương</a:t>
            </a:r>
            <a:r>
              <a:rPr lang="en-US" sz="2800" b="1">
                <a:latin typeface="Calibri" panose="020F0502020204030204" pitchFamily="34" charset="0"/>
                <a:cs typeface="Calibri" panose="020F0502020204030204" pitchFamily="34" charset="0"/>
              </a:rPr>
              <a:t> </a:t>
            </a:r>
            <a:r>
              <a:rPr lang="en-US" sz="2800" b="1" err="1">
                <a:latin typeface="Calibri" panose="020F0502020204030204" pitchFamily="34" charset="0"/>
                <a:cs typeface="Calibri" panose="020F0502020204030204" pitchFamily="34" charset="0"/>
              </a:rPr>
              <a:t>đương</a:t>
            </a:r>
            <a:endParaRPr lang="en-US" sz="2800" b="1">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38DD7A48-BAD2-5BEF-C708-BE4316319BDB}"/>
              </a:ext>
            </a:extLst>
          </p:cNvPr>
          <p:cNvPicPr>
            <a:picLocks noChangeAspect="1"/>
          </p:cNvPicPr>
          <p:nvPr/>
        </p:nvPicPr>
        <p:blipFill>
          <a:blip r:embed="rId3"/>
          <a:stretch>
            <a:fillRect/>
          </a:stretch>
        </p:blipFill>
        <p:spPr>
          <a:xfrm>
            <a:off x="2449286" y="1122795"/>
            <a:ext cx="7108371" cy="5735205"/>
          </a:xfrm>
          <a:prstGeom prst="rect">
            <a:avLst/>
          </a:prstGeom>
        </p:spPr>
      </p:pic>
    </p:spTree>
    <p:extLst>
      <p:ext uri="{BB962C8B-B14F-4D97-AF65-F5344CB8AC3E}">
        <p14:creationId xmlns:p14="http://schemas.microsoft.com/office/powerpoint/2010/main" val="1068453132"/>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122"/>
        <p:cNvGrpSpPr/>
        <p:nvPr/>
      </p:nvGrpSpPr>
      <p:grpSpPr>
        <a:xfrm>
          <a:off x="0" y="0"/>
          <a:ext cx="0" cy="0"/>
          <a:chOff x="0" y="0"/>
          <a:chExt cx="0" cy="0"/>
        </a:xfrm>
      </p:grpSpPr>
      <p:grpSp>
        <p:nvGrpSpPr>
          <p:cNvPr id="123" name="Google Shape;123;p5"/>
          <p:cNvGrpSpPr/>
          <p:nvPr/>
        </p:nvGrpSpPr>
        <p:grpSpPr>
          <a:xfrm>
            <a:off x="1128863" y="815488"/>
            <a:ext cx="10684765" cy="5376300"/>
            <a:chOff x="1478383" y="794467"/>
            <a:chExt cx="10351335" cy="5376300"/>
          </a:xfrm>
        </p:grpSpPr>
        <p:sp>
          <p:nvSpPr>
            <p:cNvPr id="124" name="Google Shape;124;p5"/>
            <p:cNvSpPr/>
            <p:nvPr/>
          </p:nvSpPr>
          <p:spPr>
            <a:xfrm>
              <a:off x="1478383" y="1277371"/>
              <a:ext cx="4446163" cy="4446163"/>
            </a:xfrm>
            <a:prstGeom prst="ellipse">
              <a:avLst/>
            </a:prstGeom>
            <a:solidFill>
              <a:srgbClr val="DDE1E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5"/>
            <p:cNvSpPr/>
            <p:nvPr/>
          </p:nvSpPr>
          <p:spPr>
            <a:xfrm>
              <a:off x="1850758" y="1649746"/>
              <a:ext cx="3701413" cy="3701413"/>
            </a:xfrm>
            <a:prstGeom prst="ellipse">
              <a:avLst/>
            </a:prstGeom>
            <a:gradFill>
              <a:gsLst>
                <a:gs pos="0">
                  <a:srgbClr val="DDE1E2"/>
                </a:gs>
                <a:gs pos="100000">
                  <a:srgbClr val="FFFFFF"/>
                </a:gs>
              </a:gsLst>
              <a:lin ang="16200000" scaled="0"/>
            </a:gradFill>
            <a:ln>
              <a:noFill/>
            </a:ln>
            <a:effectLst>
              <a:outerShdw blurRad="508000" dist="76200" dir="2700000" sx="102000" sy="102000" algn="tl" rotWithShape="0">
                <a:srgbClr val="595959">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5"/>
            <p:cNvSpPr/>
            <p:nvPr/>
          </p:nvSpPr>
          <p:spPr>
            <a:xfrm>
              <a:off x="7062594" y="1036078"/>
              <a:ext cx="4350063" cy="803545"/>
            </a:xfrm>
            <a:prstGeom prst="roundRect">
              <a:avLst>
                <a:gd name="adj" fmla="val 50000"/>
              </a:avLst>
            </a:prstGeom>
            <a:gradFill>
              <a:gsLst>
                <a:gs pos="0">
                  <a:srgbClr val="FCB117"/>
                </a:gs>
                <a:gs pos="100000">
                  <a:srgbClr val="FFDB3F"/>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5">
              <a:hlinkClick r:id="rId4" action="ppaction://hlinksldjump"/>
            </p:cNvPr>
            <p:cNvSpPr/>
            <p:nvPr/>
          </p:nvSpPr>
          <p:spPr>
            <a:xfrm>
              <a:off x="7686340" y="2363659"/>
              <a:ext cx="4108946" cy="803545"/>
            </a:xfrm>
            <a:prstGeom prst="roundRect">
              <a:avLst>
                <a:gd name="adj" fmla="val 50000"/>
              </a:avLst>
            </a:prstGeom>
            <a:gradFill>
              <a:gsLst>
                <a:gs pos="0">
                  <a:srgbClr val="F05222"/>
                </a:gs>
                <a:gs pos="100000">
                  <a:srgbClr val="FBA31A"/>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5">
              <a:hlinkClick r:id="" action="ppaction://noaction"/>
            </p:cNvPr>
            <p:cNvSpPr/>
            <p:nvPr/>
          </p:nvSpPr>
          <p:spPr>
            <a:xfrm>
              <a:off x="7720772" y="3841622"/>
              <a:ext cx="4108946" cy="803545"/>
            </a:xfrm>
            <a:prstGeom prst="roundRect">
              <a:avLst>
                <a:gd name="adj" fmla="val 50000"/>
              </a:avLst>
            </a:prstGeom>
            <a:gradFill>
              <a:gsLst>
                <a:gs pos="0">
                  <a:srgbClr val="473E8F"/>
                </a:gs>
                <a:gs pos="100000">
                  <a:srgbClr val="6957A1"/>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0" name="Google Shape;130;p5">
              <a:hlinkClick r:id="" action="ppaction://noaction"/>
            </p:cNvPr>
            <p:cNvSpPr/>
            <p:nvPr/>
          </p:nvSpPr>
          <p:spPr>
            <a:xfrm>
              <a:off x="7135667" y="5127253"/>
              <a:ext cx="4407370" cy="803545"/>
            </a:xfrm>
            <a:prstGeom prst="roundRect">
              <a:avLst>
                <a:gd name="adj" fmla="val 50000"/>
              </a:avLst>
            </a:prstGeom>
            <a:gradFill>
              <a:gsLst>
                <a:gs pos="0">
                  <a:srgbClr val="00AAA9"/>
                </a:gs>
                <a:gs pos="100000">
                  <a:srgbClr val="00AED0"/>
                </a:gs>
              </a:gsLst>
              <a:lin ang="135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1" name="Google Shape;131;p5"/>
            <p:cNvSpPr/>
            <p:nvPr/>
          </p:nvSpPr>
          <p:spPr>
            <a:xfrm>
              <a:off x="3885125" y="794467"/>
              <a:ext cx="2688152" cy="5376300"/>
            </a:xfrm>
            <a:custGeom>
              <a:avLst/>
              <a:gdLst/>
              <a:ahLst/>
              <a:cxnLst/>
              <a:rect l="l" t="t" r="r" b="b"/>
              <a:pathLst>
                <a:path w="2688152" h="5376300" extrusionOk="0">
                  <a:moveTo>
                    <a:pt x="0" y="0"/>
                  </a:moveTo>
                  <a:lnTo>
                    <a:pt x="2" y="0"/>
                  </a:lnTo>
                  <a:cubicBezTo>
                    <a:pt x="1484626" y="0"/>
                    <a:pt x="2688152" y="1203526"/>
                    <a:pt x="2688152" y="2688150"/>
                  </a:cubicBezTo>
                  <a:cubicBezTo>
                    <a:pt x="2688152" y="4172775"/>
                    <a:pt x="1484626" y="5376300"/>
                    <a:pt x="2" y="5376300"/>
                  </a:cubicBezTo>
                  <a:lnTo>
                    <a:pt x="0" y="5376300"/>
                  </a:lnTo>
                  <a:lnTo>
                    <a:pt x="0" y="5268071"/>
                  </a:lnTo>
                  <a:lnTo>
                    <a:pt x="186213" y="5258902"/>
                  </a:lnTo>
                  <a:cubicBezTo>
                    <a:pt x="1522494" y="5126571"/>
                    <a:pt x="2565270" y="4026109"/>
                    <a:pt x="2565270" y="2688151"/>
                  </a:cubicBezTo>
                  <a:cubicBezTo>
                    <a:pt x="2565270" y="1350193"/>
                    <a:pt x="1522494" y="249732"/>
                    <a:pt x="186213" y="117401"/>
                  </a:cubicBezTo>
                  <a:lnTo>
                    <a:pt x="0" y="108231"/>
                  </a:lnTo>
                  <a:close/>
                </a:path>
              </a:pathLst>
            </a:custGeom>
            <a:gradFill>
              <a:gsLst>
                <a:gs pos="0">
                  <a:srgbClr val="FFD63A"/>
                </a:gs>
                <a:gs pos="25000">
                  <a:srgbClr val="F4941D"/>
                </a:gs>
                <a:gs pos="50000">
                  <a:srgbClr val="C74399"/>
                </a:gs>
                <a:gs pos="75000">
                  <a:srgbClr val="60509C"/>
                </a:gs>
                <a:gs pos="100000">
                  <a:srgbClr val="00ACBE"/>
                </a:gs>
              </a:gsLst>
              <a:lin ang="5400000" scaled="0"/>
            </a:gradFill>
            <a:ln w="82550"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5"/>
            <p:cNvSpPr/>
            <p:nvPr/>
          </p:nvSpPr>
          <p:spPr>
            <a:xfrm>
              <a:off x="5310723" y="1261625"/>
              <a:ext cx="352449" cy="352449"/>
            </a:xfrm>
            <a:prstGeom prst="ellipse">
              <a:avLst/>
            </a:prstGeom>
            <a:solidFill>
              <a:srgbClr val="FFD539"/>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5"/>
            <p:cNvSpPr/>
            <p:nvPr/>
          </p:nvSpPr>
          <p:spPr>
            <a:xfrm>
              <a:off x="6206855" y="2589207"/>
              <a:ext cx="352449" cy="352449"/>
            </a:xfrm>
            <a:prstGeom prst="ellipse">
              <a:avLst/>
            </a:prstGeom>
            <a:solidFill>
              <a:srgbClr val="F9951F"/>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5"/>
            <p:cNvSpPr/>
            <p:nvPr/>
          </p:nvSpPr>
          <p:spPr>
            <a:xfrm>
              <a:off x="6257163" y="4067170"/>
              <a:ext cx="352449" cy="352449"/>
            </a:xfrm>
            <a:prstGeom prst="ellipse">
              <a:avLst/>
            </a:prstGeom>
            <a:solidFill>
              <a:srgbClr val="64539E"/>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5"/>
            <p:cNvSpPr/>
            <p:nvPr/>
          </p:nvSpPr>
          <p:spPr>
            <a:xfrm>
              <a:off x="5383796" y="5352800"/>
              <a:ext cx="352449" cy="352449"/>
            </a:xfrm>
            <a:prstGeom prst="ellipse">
              <a:avLst/>
            </a:prstGeom>
            <a:solidFill>
              <a:srgbClr val="00AECD"/>
            </a:solidFill>
            <a:ln>
              <a:noFill/>
            </a:ln>
            <a:effectLst>
              <a:outerShdw blurRad="254000" dist="38100" dir="2700000" sx="102000" sy="102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37" name="Google Shape;137;p5"/>
            <p:cNvCxnSpPr>
              <a:cxnSpLocks/>
              <a:stCxn id="132" idx="6"/>
              <a:endCxn id="126" idx="1"/>
            </p:cNvCxnSpPr>
            <p:nvPr/>
          </p:nvCxnSpPr>
          <p:spPr>
            <a:xfrm>
              <a:off x="5663172" y="1437850"/>
              <a:ext cx="1399422" cy="1"/>
            </a:xfrm>
            <a:prstGeom prst="straightConnector1">
              <a:avLst/>
            </a:prstGeom>
            <a:noFill/>
            <a:ln w="9525" cap="flat" cmpd="sng">
              <a:solidFill>
                <a:srgbClr val="BFBFBF"/>
              </a:solidFill>
              <a:prstDash val="solid"/>
              <a:miter lim="800000"/>
              <a:headEnd type="none" w="sm" len="sm"/>
              <a:tailEnd type="none" w="sm" len="sm"/>
            </a:ln>
          </p:spPr>
        </p:cxnSp>
        <p:cxnSp>
          <p:nvCxnSpPr>
            <p:cNvPr id="138" name="Google Shape;138;p5"/>
            <p:cNvCxnSpPr>
              <a:cxnSpLocks/>
              <a:stCxn id="133" idx="6"/>
              <a:endCxn id="127" idx="1"/>
            </p:cNvCxnSpPr>
            <p:nvPr/>
          </p:nvCxnSpPr>
          <p:spPr>
            <a:xfrm>
              <a:off x="6559304" y="2765432"/>
              <a:ext cx="1127036" cy="0"/>
            </a:xfrm>
            <a:prstGeom prst="straightConnector1">
              <a:avLst/>
            </a:prstGeom>
            <a:noFill/>
            <a:ln w="9525" cap="flat" cmpd="sng">
              <a:solidFill>
                <a:srgbClr val="BFBFBF"/>
              </a:solidFill>
              <a:prstDash val="solid"/>
              <a:miter lim="800000"/>
              <a:headEnd type="none" w="sm" len="sm"/>
              <a:tailEnd type="none" w="sm" len="sm"/>
            </a:ln>
          </p:spPr>
        </p:cxnSp>
        <p:cxnSp>
          <p:nvCxnSpPr>
            <p:cNvPr id="140" name="Google Shape;140;p5"/>
            <p:cNvCxnSpPr>
              <a:cxnSpLocks/>
              <a:stCxn id="135" idx="6"/>
              <a:endCxn id="129" idx="1"/>
            </p:cNvCxnSpPr>
            <p:nvPr/>
          </p:nvCxnSpPr>
          <p:spPr>
            <a:xfrm>
              <a:off x="6609612" y="4243395"/>
              <a:ext cx="1111160" cy="0"/>
            </a:xfrm>
            <a:prstGeom prst="straightConnector1">
              <a:avLst/>
            </a:prstGeom>
            <a:noFill/>
            <a:ln w="9525" cap="flat" cmpd="sng">
              <a:solidFill>
                <a:srgbClr val="BFBFBF"/>
              </a:solidFill>
              <a:prstDash val="solid"/>
              <a:miter lim="800000"/>
              <a:headEnd type="none" w="sm" len="sm"/>
              <a:tailEnd type="none" w="sm" len="sm"/>
            </a:ln>
          </p:spPr>
        </p:cxnSp>
        <p:cxnSp>
          <p:nvCxnSpPr>
            <p:cNvPr id="141" name="Google Shape;141;p5"/>
            <p:cNvCxnSpPr>
              <a:cxnSpLocks/>
              <a:stCxn id="136" idx="6"/>
              <a:endCxn id="130" idx="1"/>
            </p:cNvCxnSpPr>
            <p:nvPr/>
          </p:nvCxnSpPr>
          <p:spPr>
            <a:xfrm>
              <a:off x="5736245" y="5529025"/>
              <a:ext cx="1399422" cy="1"/>
            </a:xfrm>
            <a:prstGeom prst="straightConnector1">
              <a:avLst/>
            </a:prstGeom>
            <a:noFill/>
            <a:ln w="9525" cap="flat" cmpd="sng">
              <a:solidFill>
                <a:srgbClr val="BFBFBF"/>
              </a:solidFill>
              <a:prstDash val="solid"/>
              <a:miter lim="800000"/>
              <a:headEnd type="none" w="sm" len="sm"/>
              <a:tailEnd type="none" w="sm" len="sm"/>
            </a:ln>
          </p:spPr>
        </p:cxnSp>
        <p:sp>
          <p:nvSpPr>
            <p:cNvPr id="142" name="Google Shape;142;p5"/>
            <p:cNvSpPr/>
            <p:nvPr/>
          </p:nvSpPr>
          <p:spPr>
            <a:xfrm>
              <a:off x="7137466" y="111590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5"/>
            <p:cNvSpPr/>
            <p:nvPr/>
          </p:nvSpPr>
          <p:spPr>
            <a:xfrm>
              <a:off x="7761358" y="2443485"/>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5"/>
            <p:cNvSpPr/>
            <p:nvPr/>
          </p:nvSpPr>
          <p:spPr>
            <a:xfrm>
              <a:off x="7795791" y="392145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6" name="Google Shape;146;p5"/>
            <p:cNvSpPr/>
            <p:nvPr/>
          </p:nvSpPr>
          <p:spPr>
            <a:xfrm>
              <a:off x="7210539" y="5207080"/>
              <a:ext cx="643888" cy="643888"/>
            </a:xfrm>
            <a:prstGeom prst="ellipse">
              <a:avLst/>
            </a:prstGeom>
            <a:gradFill>
              <a:gsLst>
                <a:gs pos="0">
                  <a:srgbClr val="DDE1E2"/>
                </a:gs>
                <a:gs pos="100000">
                  <a:srgbClr val="FFFFFF"/>
                </a:gs>
              </a:gsLst>
              <a:lin ang="16200000" scaled="0"/>
            </a:gradFill>
            <a:ln>
              <a:noFill/>
            </a:ln>
            <a:effectLst>
              <a:outerShdw blurRad="330200" dist="63500" dir="2700000" sx="105999" sy="105999" algn="tl" rotWithShape="0">
                <a:srgbClr val="3F3F3F">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7" name="Google Shape;147;p5"/>
            <p:cNvSpPr/>
            <p:nvPr/>
          </p:nvSpPr>
          <p:spPr>
            <a:xfrm>
              <a:off x="1964415" y="1740532"/>
              <a:ext cx="3474097" cy="3474097"/>
            </a:xfrm>
            <a:prstGeom prst="ellipse">
              <a:avLst/>
            </a:prstGeom>
            <a:noFill/>
            <a:ln w="15875" cap="flat" cmpd="sng">
              <a:solidFill>
                <a:srgbClr val="BFBFBF"/>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8" name="Google Shape;148;p5"/>
            <p:cNvSpPr/>
            <p:nvPr/>
          </p:nvSpPr>
          <p:spPr>
            <a:xfrm>
              <a:off x="2018723" y="1793986"/>
              <a:ext cx="3367188" cy="3367188"/>
            </a:xfrm>
            <a:prstGeom prst="ellipse">
              <a:avLst/>
            </a:prstGeom>
            <a:noFill/>
            <a:ln w="15875" cap="flat" cmpd="sng">
              <a:solidFill>
                <a:srgbClr val="BFBFBF"/>
              </a:solidFill>
              <a:prstDash val="lgDashDot"/>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5"/>
            <p:cNvSpPr/>
            <p:nvPr/>
          </p:nvSpPr>
          <p:spPr>
            <a:xfrm>
              <a:off x="3642887" y="1712814"/>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5"/>
            <p:cNvSpPr/>
            <p:nvPr/>
          </p:nvSpPr>
          <p:spPr>
            <a:xfrm>
              <a:off x="3642887" y="5128127"/>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1" name="Google Shape;151;p5"/>
            <p:cNvSpPr/>
            <p:nvPr/>
          </p:nvSpPr>
          <p:spPr>
            <a:xfrm>
              <a:off x="536435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2" name="Google Shape;152;p5"/>
            <p:cNvSpPr/>
            <p:nvPr/>
          </p:nvSpPr>
          <p:spPr>
            <a:xfrm>
              <a:off x="1949728" y="3421529"/>
              <a:ext cx="112102" cy="112102"/>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53" name="Google Shape;153;p5" descr="Single gear"/>
            <p:cNvPicPr preferRelativeResize="0"/>
            <p:nvPr/>
          </p:nvPicPr>
          <p:blipFill rotWithShape="1">
            <a:blip r:embed="rId5">
              <a:alphaModFix/>
            </a:blip>
            <a:srcRect/>
            <a:stretch/>
          </p:blipFill>
          <p:spPr>
            <a:xfrm>
              <a:off x="2565919" y="4359281"/>
              <a:ext cx="360000" cy="360000"/>
            </a:xfrm>
            <a:prstGeom prst="rect">
              <a:avLst/>
            </a:prstGeom>
            <a:noFill/>
            <a:ln>
              <a:noFill/>
            </a:ln>
          </p:spPr>
        </p:pic>
        <p:pic>
          <p:nvPicPr>
            <p:cNvPr id="154" name="Google Shape;154;p5" descr="Stopwatch"/>
            <p:cNvPicPr preferRelativeResize="0"/>
            <p:nvPr/>
          </p:nvPicPr>
          <p:blipFill rotWithShape="1">
            <a:blip r:embed="rId6">
              <a:alphaModFix/>
            </a:blip>
            <a:srcRect/>
            <a:stretch/>
          </p:blipFill>
          <p:spPr>
            <a:xfrm>
              <a:off x="2207528" y="3954903"/>
              <a:ext cx="360000" cy="360000"/>
            </a:xfrm>
            <a:prstGeom prst="rect">
              <a:avLst/>
            </a:prstGeom>
            <a:noFill/>
            <a:ln>
              <a:noFill/>
            </a:ln>
          </p:spPr>
        </p:pic>
        <p:pic>
          <p:nvPicPr>
            <p:cNvPr id="155" name="Google Shape;155;p5" descr="Lightbulb"/>
            <p:cNvPicPr preferRelativeResize="0"/>
            <p:nvPr/>
          </p:nvPicPr>
          <p:blipFill rotWithShape="1">
            <a:blip r:embed="rId7">
              <a:alphaModFix/>
            </a:blip>
            <a:srcRect/>
            <a:stretch/>
          </p:blipFill>
          <p:spPr>
            <a:xfrm>
              <a:off x="3520599" y="4701357"/>
              <a:ext cx="360000" cy="360000"/>
            </a:xfrm>
            <a:prstGeom prst="rect">
              <a:avLst/>
            </a:prstGeom>
            <a:noFill/>
            <a:ln>
              <a:noFill/>
            </a:ln>
          </p:spPr>
        </p:pic>
        <p:pic>
          <p:nvPicPr>
            <p:cNvPr id="156" name="Google Shape;156;p5" descr="Head with Gears"/>
            <p:cNvPicPr preferRelativeResize="0"/>
            <p:nvPr/>
          </p:nvPicPr>
          <p:blipFill rotWithShape="1">
            <a:blip r:embed="rId8">
              <a:alphaModFix/>
            </a:blip>
            <a:srcRect/>
            <a:stretch/>
          </p:blipFill>
          <p:spPr>
            <a:xfrm>
              <a:off x="3010956" y="4633974"/>
              <a:ext cx="360000" cy="360000"/>
            </a:xfrm>
            <a:prstGeom prst="rect">
              <a:avLst/>
            </a:prstGeom>
            <a:noFill/>
            <a:ln>
              <a:noFill/>
            </a:ln>
          </p:spPr>
        </p:pic>
        <p:sp>
          <p:nvSpPr>
            <p:cNvPr id="157" name="Google Shape;157;p5"/>
            <p:cNvSpPr/>
            <p:nvPr/>
          </p:nvSpPr>
          <p:spPr>
            <a:xfrm>
              <a:off x="4041120" y="4826944"/>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4333200" y="4709737"/>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4591554" y="4545692"/>
              <a:ext cx="112102" cy="112102"/>
            </a:xfrm>
            <a:prstGeom prst="ellipse">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0" name="Google Shape;160;p5" descr="Teacher"/>
            <p:cNvPicPr preferRelativeResize="0"/>
            <p:nvPr/>
          </p:nvPicPr>
          <p:blipFill rotWithShape="1">
            <a:blip r:embed="rId9">
              <a:alphaModFix/>
            </a:blip>
            <a:srcRect/>
            <a:stretch/>
          </p:blipFill>
          <p:spPr>
            <a:xfrm>
              <a:off x="3238822" y="1826809"/>
              <a:ext cx="914400" cy="914400"/>
            </a:xfrm>
            <a:prstGeom prst="rect">
              <a:avLst/>
            </a:prstGeom>
            <a:noFill/>
            <a:ln>
              <a:noFill/>
            </a:ln>
          </p:spPr>
        </p:pic>
        <p:sp>
          <p:nvSpPr>
            <p:cNvPr id="161" name="Google Shape;161;p5"/>
            <p:cNvSpPr txBox="1"/>
            <p:nvPr/>
          </p:nvSpPr>
          <p:spPr>
            <a:xfrm>
              <a:off x="2540581" y="2885587"/>
              <a:ext cx="2310881"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400">
                <a:solidFill>
                  <a:srgbClr val="A5A5A5"/>
                </a:solidFill>
                <a:latin typeface="Open Sans"/>
                <a:ea typeface="Open Sans"/>
                <a:cs typeface="Open Sans"/>
                <a:sym typeface="Open Sans"/>
              </a:endParaRPr>
            </a:p>
          </p:txBody>
        </p:sp>
        <p:sp>
          <p:nvSpPr>
            <p:cNvPr id="162" name="Google Shape;162;p5"/>
            <p:cNvSpPr txBox="1"/>
            <p:nvPr/>
          </p:nvSpPr>
          <p:spPr>
            <a:xfrm>
              <a:off x="2607393" y="3007885"/>
              <a:ext cx="2191704" cy="95410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A5A5A5"/>
                  </a:solidFill>
                  <a:latin typeface="Open Sans Light"/>
                  <a:ea typeface="Open Sans Light"/>
                  <a:cs typeface="Open Sans Light"/>
                  <a:sym typeface="Open Sans Light"/>
                </a:rPr>
                <a:t>NỘI DUNG BÁO CÁO</a:t>
              </a:r>
              <a:endParaRPr/>
            </a:p>
          </p:txBody>
        </p:sp>
        <p:sp>
          <p:nvSpPr>
            <p:cNvPr id="163" name="Google Shape;163;p5">
              <a:hlinkClick r:id="rId4" action="ppaction://hlinksldjump"/>
            </p:cNvPr>
            <p:cNvSpPr txBox="1"/>
            <p:nvPr/>
          </p:nvSpPr>
          <p:spPr>
            <a:xfrm>
              <a:off x="7791375" y="1260536"/>
              <a:ext cx="295520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rPr>
                <a:t>GIỚI THIỆU</a:t>
              </a:r>
              <a:endParaRPr sz="1800" b="1">
                <a:solidFill>
                  <a:srgbClr val="FF0000"/>
                </a:solidFill>
                <a:latin typeface="Arial"/>
                <a:ea typeface="Arial"/>
                <a:cs typeface="Arial"/>
                <a:sym typeface="Arial"/>
              </a:endParaRPr>
            </a:p>
          </p:txBody>
        </p:sp>
        <p:sp>
          <p:nvSpPr>
            <p:cNvPr id="164" name="Google Shape;164;p5"/>
            <p:cNvSpPr txBox="1"/>
            <p:nvPr/>
          </p:nvSpPr>
          <p:spPr>
            <a:xfrm>
              <a:off x="8405246" y="2565374"/>
              <a:ext cx="2972979"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Open Sans"/>
                  <a:ea typeface="Open Sans"/>
                  <a:cs typeface="Open Sans"/>
                  <a:sym typeface="Open Sans"/>
                </a:rPr>
                <a:t>CÔNG CỤ SỬ DỤNG</a:t>
              </a:r>
              <a:endParaRPr sz="1800" b="1">
                <a:solidFill>
                  <a:srgbClr val="FF0000"/>
                </a:solidFill>
              </a:endParaRPr>
            </a:p>
          </p:txBody>
        </p:sp>
        <p:sp>
          <p:nvSpPr>
            <p:cNvPr id="166" name="Google Shape;166;p5"/>
            <p:cNvSpPr txBox="1"/>
            <p:nvPr/>
          </p:nvSpPr>
          <p:spPr>
            <a:xfrm>
              <a:off x="8450445" y="4053297"/>
              <a:ext cx="26103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Arial"/>
                  <a:ea typeface="Arial"/>
                  <a:cs typeface="Arial"/>
                  <a:sym typeface="Arial"/>
                </a:rPr>
                <a:t>THUẬT TOÁN</a:t>
              </a:r>
              <a:endParaRPr sz="1800" b="1">
                <a:solidFill>
                  <a:srgbClr val="FF0000"/>
                </a:solidFill>
                <a:latin typeface="Arial"/>
                <a:ea typeface="Arial"/>
                <a:cs typeface="Arial"/>
                <a:sym typeface="Arial"/>
              </a:endParaRPr>
            </a:p>
          </p:txBody>
        </p:sp>
        <p:sp>
          <p:nvSpPr>
            <p:cNvPr id="167" name="Google Shape;167;p5"/>
            <p:cNvSpPr txBox="1"/>
            <p:nvPr/>
          </p:nvSpPr>
          <p:spPr>
            <a:xfrm>
              <a:off x="7816887" y="5343038"/>
              <a:ext cx="3820743"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FF0000"/>
                  </a:solidFill>
                  <a:latin typeface="Open Sans"/>
                  <a:ea typeface="Open Sans"/>
                  <a:cs typeface="Open Sans"/>
                  <a:sym typeface="Open Sans"/>
                </a:rPr>
                <a:t>THỰC NGHIỆM VÀ ĐÁNH GIÁ</a:t>
              </a:r>
              <a:endParaRPr sz="1800" b="1">
                <a:solidFill>
                  <a:srgbClr val="FF0000"/>
                </a:solidFill>
                <a:latin typeface="Open Sans Light"/>
                <a:ea typeface="Open Sans Light"/>
                <a:cs typeface="Open Sans Light"/>
                <a:sym typeface="Open Sans Ligh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0;p3">
            <a:extLst>
              <a:ext uri="{FF2B5EF4-FFF2-40B4-BE49-F238E27FC236}">
                <a16:creationId xmlns:a16="http://schemas.microsoft.com/office/drawing/2014/main" id="{B56B09F4-BF07-6484-9ED3-0458DBAF1C45}"/>
              </a:ext>
            </a:extLst>
          </p:cNvPr>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TextBox 2">
            <a:extLst>
              <a:ext uri="{FF2B5EF4-FFF2-40B4-BE49-F238E27FC236}">
                <a16:creationId xmlns:a16="http://schemas.microsoft.com/office/drawing/2014/main" id="{9741CE97-0B18-52C7-30ED-B8BD888A8390}"/>
              </a:ext>
            </a:extLst>
          </p:cNvPr>
          <p:cNvSpPr txBox="1"/>
          <p:nvPr/>
        </p:nvSpPr>
        <p:spPr>
          <a:xfrm>
            <a:off x="470516" y="168688"/>
            <a:ext cx="4543936" cy="523220"/>
          </a:xfrm>
          <a:prstGeom prst="rect">
            <a:avLst/>
          </a:prstGeom>
          <a:noFill/>
        </p:spPr>
        <p:txBody>
          <a:bodyPr wrap="square" rtlCol="0">
            <a:spAutoFit/>
          </a:bodyPr>
          <a:lstStyle/>
          <a:p>
            <a:r>
              <a:rPr lang="en-US" sz="2800" b="1" dirty="0" err="1">
                <a:latin typeface="Calibri" panose="020F0502020204030204" pitchFamily="34" charset="0"/>
                <a:cs typeface="Calibri" panose="020F0502020204030204" pitchFamily="34" charset="0"/>
              </a:rPr>
              <a:t>Kết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quả</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thực</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thi</a:t>
            </a:r>
            <a:r>
              <a:rPr lang="en-US" sz="2800" b="1" dirty="0">
                <a:latin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1E5F2878-D0A8-35B7-BCE2-26D5A502E13E}"/>
              </a:ext>
            </a:extLst>
          </p:cNvPr>
          <p:cNvPicPr>
            <a:picLocks noChangeAspect="1"/>
          </p:cNvPicPr>
          <p:nvPr/>
        </p:nvPicPr>
        <p:blipFill>
          <a:blip r:embed="rId2"/>
          <a:stretch>
            <a:fillRect/>
          </a:stretch>
        </p:blipFill>
        <p:spPr>
          <a:xfrm>
            <a:off x="615188" y="772360"/>
            <a:ext cx="10764978" cy="6085640"/>
          </a:xfrm>
          <a:prstGeom prst="rect">
            <a:avLst/>
          </a:prstGeom>
        </p:spPr>
      </p:pic>
    </p:spTree>
    <p:extLst>
      <p:ext uri="{BB962C8B-B14F-4D97-AF65-F5344CB8AC3E}">
        <p14:creationId xmlns:p14="http://schemas.microsoft.com/office/powerpoint/2010/main" val="3347274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7FF45A-EB09-2600-CB29-1898A5FD4025}"/>
              </a:ext>
            </a:extLst>
          </p:cNvPr>
          <p:cNvPicPr>
            <a:picLocks noChangeAspect="1"/>
          </p:cNvPicPr>
          <p:nvPr/>
        </p:nvPicPr>
        <p:blipFill>
          <a:blip r:embed="rId2"/>
          <a:stretch>
            <a:fillRect/>
          </a:stretch>
        </p:blipFill>
        <p:spPr>
          <a:xfrm>
            <a:off x="1504336" y="1120877"/>
            <a:ext cx="8514736" cy="5737123"/>
          </a:xfrm>
          <a:prstGeom prst="rect">
            <a:avLst/>
          </a:prstGeom>
        </p:spPr>
      </p:pic>
      <p:sp>
        <p:nvSpPr>
          <p:cNvPr id="7" name="Google Shape;110;p3">
            <a:extLst>
              <a:ext uri="{FF2B5EF4-FFF2-40B4-BE49-F238E27FC236}">
                <a16:creationId xmlns:a16="http://schemas.microsoft.com/office/drawing/2014/main" id="{0F40B6D1-813C-9A2C-C1D8-ADD9FA264B93}"/>
              </a:ext>
            </a:extLst>
          </p:cNvPr>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 name="TextBox 7">
            <a:extLst>
              <a:ext uri="{FF2B5EF4-FFF2-40B4-BE49-F238E27FC236}">
                <a16:creationId xmlns:a16="http://schemas.microsoft.com/office/drawing/2014/main" id="{4E1FB40D-8072-36FD-0A49-9EB5C70F609F}"/>
              </a:ext>
            </a:extLst>
          </p:cNvPr>
          <p:cNvSpPr txBox="1"/>
          <p:nvPr/>
        </p:nvSpPr>
        <p:spPr>
          <a:xfrm>
            <a:off x="470516" y="168688"/>
            <a:ext cx="4543936" cy="523220"/>
          </a:xfrm>
          <a:prstGeom prst="rect">
            <a:avLst/>
          </a:prstGeom>
          <a:noFill/>
        </p:spPr>
        <p:txBody>
          <a:bodyPr wrap="square" rtlCol="0">
            <a:spAutoFit/>
          </a:bodyPr>
          <a:lstStyle/>
          <a:p>
            <a:r>
              <a:rPr lang="en-US" sz="2800" b="1" dirty="0" err="1">
                <a:latin typeface="Calibri" panose="020F0502020204030204" pitchFamily="34" charset="0"/>
                <a:cs typeface="Calibri" panose="020F0502020204030204" pitchFamily="34" charset="0"/>
              </a:rPr>
              <a:t>Kết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quả</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sau</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khi</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rút</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gọn</a:t>
            </a:r>
            <a:r>
              <a:rPr lang="en-US" sz="2800" b="1"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34627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descr="A screenshot of a table&#10;&#10;Description automatically generated with low confidence">
            <a:extLst>
              <a:ext uri="{FF2B5EF4-FFF2-40B4-BE49-F238E27FC236}">
                <a16:creationId xmlns:a16="http://schemas.microsoft.com/office/drawing/2014/main" id="{9AC0906E-5ABF-CCA6-784B-82967CABEFE6}"/>
              </a:ext>
            </a:extLst>
          </p:cNvPr>
          <p:cNvPicPr>
            <a:picLocks noChangeAspect="1"/>
          </p:cNvPicPr>
          <p:nvPr/>
        </p:nvPicPr>
        <p:blipFill>
          <a:blip r:embed="rId3"/>
          <a:stretch>
            <a:fillRect/>
          </a:stretch>
        </p:blipFill>
        <p:spPr>
          <a:xfrm>
            <a:off x="806245" y="885982"/>
            <a:ext cx="9930581" cy="5972018"/>
          </a:xfrm>
          <a:prstGeom prst="rect">
            <a:avLst/>
          </a:prstGeom>
        </p:spPr>
      </p:pic>
    </p:spTree>
    <p:extLst>
      <p:ext uri="{BB962C8B-B14F-4D97-AF65-F5344CB8AC3E}">
        <p14:creationId xmlns:p14="http://schemas.microsoft.com/office/powerpoint/2010/main" val="687153554"/>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7AF3DFAA-E2E6-1099-C0CD-B98D356E3726}"/>
              </a:ext>
            </a:extLst>
          </p:cNvPr>
          <p:cNvPicPr>
            <a:picLocks noChangeAspect="1"/>
          </p:cNvPicPr>
          <p:nvPr/>
        </p:nvPicPr>
        <p:blipFill>
          <a:blip r:embed="rId3"/>
          <a:stretch>
            <a:fillRect/>
          </a:stretch>
        </p:blipFill>
        <p:spPr>
          <a:xfrm>
            <a:off x="1651819" y="0"/>
            <a:ext cx="8249266" cy="6858000"/>
          </a:xfrm>
          <a:prstGeom prst="rect">
            <a:avLst/>
          </a:prstGeom>
        </p:spPr>
      </p:pic>
    </p:spTree>
    <p:extLst>
      <p:ext uri="{BB962C8B-B14F-4D97-AF65-F5344CB8AC3E}">
        <p14:creationId xmlns:p14="http://schemas.microsoft.com/office/powerpoint/2010/main" val="2056132022"/>
      </p:ext>
    </p:extLst>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03C21770-EEA3-0FA8-5E62-903B68A60E5C}"/>
              </a:ext>
            </a:extLst>
          </p:cNvPr>
          <p:cNvPicPr>
            <a:picLocks noChangeAspect="1"/>
          </p:cNvPicPr>
          <p:nvPr/>
        </p:nvPicPr>
        <p:blipFill>
          <a:blip r:embed="rId3"/>
          <a:stretch>
            <a:fillRect/>
          </a:stretch>
        </p:blipFill>
        <p:spPr>
          <a:xfrm>
            <a:off x="-1" y="1022555"/>
            <a:ext cx="12192001" cy="5835445"/>
          </a:xfrm>
          <a:prstGeom prst="rect">
            <a:avLst/>
          </a:prstGeom>
        </p:spPr>
      </p:pic>
    </p:spTree>
    <p:extLst>
      <p:ext uri="{BB962C8B-B14F-4D97-AF65-F5344CB8AC3E}">
        <p14:creationId xmlns:p14="http://schemas.microsoft.com/office/powerpoint/2010/main" val="3758636610"/>
      </p:ext>
    </p:extLst>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 name="Picture 5">
            <a:extLst>
              <a:ext uri="{FF2B5EF4-FFF2-40B4-BE49-F238E27FC236}">
                <a16:creationId xmlns:a16="http://schemas.microsoft.com/office/drawing/2014/main" id="{FDD305AF-47CE-C8EF-0DF2-1D52E15BAAAE}"/>
              </a:ext>
            </a:extLst>
          </p:cNvPr>
          <p:cNvPicPr>
            <a:picLocks noChangeAspect="1"/>
          </p:cNvPicPr>
          <p:nvPr/>
        </p:nvPicPr>
        <p:blipFill>
          <a:blip r:embed="rId3"/>
          <a:stretch>
            <a:fillRect/>
          </a:stretch>
        </p:blipFill>
        <p:spPr>
          <a:xfrm>
            <a:off x="42622" y="1278194"/>
            <a:ext cx="12149377" cy="5579806"/>
          </a:xfrm>
          <a:prstGeom prst="rect">
            <a:avLst/>
          </a:prstGeom>
        </p:spPr>
      </p:pic>
    </p:spTree>
    <p:extLst>
      <p:ext uri="{BB962C8B-B14F-4D97-AF65-F5344CB8AC3E}">
        <p14:creationId xmlns:p14="http://schemas.microsoft.com/office/powerpoint/2010/main" val="530872726"/>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60BE346-634A-D36D-3B59-871659100637}"/>
              </a:ext>
            </a:extLst>
          </p:cNvPr>
          <p:cNvPicPr>
            <a:picLocks noChangeAspect="1"/>
          </p:cNvPicPr>
          <p:nvPr/>
        </p:nvPicPr>
        <p:blipFill>
          <a:blip r:embed="rId3"/>
          <a:stretch>
            <a:fillRect/>
          </a:stretch>
        </p:blipFill>
        <p:spPr>
          <a:xfrm>
            <a:off x="0" y="926208"/>
            <a:ext cx="12192000" cy="5931791"/>
          </a:xfrm>
          <a:prstGeom prst="rect">
            <a:avLst/>
          </a:prstGeom>
        </p:spPr>
      </p:pic>
    </p:spTree>
    <p:extLst>
      <p:ext uri="{BB962C8B-B14F-4D97-AF65-F5344CB8AC3E}">
        <p14:creationId xmlns:p14="http://schemas.microsoft.com/office/powerpoint/2010/main" val="1062463242"/>
      </p:ext>
    </p:extLst>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B5CE752D-91DF-5783-4383-598661A671D5}"/>
              </a:ext>
            </a:extLst>
          </p:cNvPr>
          <p:cNvPicPr>
            <a:picLocks noChangeAspect="1"/>
          </p:cNvPicPr>
          <p:nvPr/>
        </p:nvPicPr>
        <p:blipFill>
          <a:blip r:embed="rId3"/>
          <a:stretch>
            <a:fillRect/>
          </a:stretch>
        </p:blipFill>
        <p:spPr>
          <a:xfrm>
            <a:off x="0" y="1042219"/>
            <a:ext cx="12103510" cy="5815782"/>
          </a:xfrm>
          <a:prstGeom prst="rect">
            <a:avLst/>
          </a:prstGeom>
        </p:spPr>
      </p:pic>
    </p:spTree>
    <p:extLst>
      <p:ext uri="{BB962C8B-B14F-4D97-AF65-F5344CB8AC3E}">
        <p14:creationId xmlns:p14="http://schemas.microsoft.com/office/powerpoint/2010/main" val="4044131703"/>
      </p:ext>
    </p:extLst>
  </p:cSld>
  <p:clrMapOvr>
    <a:masterClrMapping/>
  </p:clrMapOvr>
  <p:transition spd="med">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28169D28-6B79-DF99-39DD-D9A79D8C5E77}"/>
              </a:ext>
            </a:extLst>
          </p:cNvPr>
          <p:cNvPicPr>
            <a:picLocks noChangeAspect="1"/>
          </p:cNvPicPr>
          <p:nvPr/>
        </p:nvPicPr>
        <p:blipFill>
          <a:blip r:embed="rId3"/>
          <a:stretch>
            <a:fillRect/>
          </a:stretch>
        </p:blipFill>
        <p:spPr>
          <a:xfrm>
            <a:off x="0" y="1091381"/>
            <a:ext cx="12192000" cy="5766619"/>
          </a:xfrm>
          <a:prstGeom prst="rect">
            <a:avLst/>
          </a:prstGeom>
        </p:spPr>
      </p:pic>
    </p:spTree>
    <p:extLst>
      <p:ext uri="{BB962C8B-B14F-4D97-AF65-F5344CB8AC3E}">
        <p14:creationId xmlns:p14="http://schemas.microsoft.com/office/powerpoint/2010/main" val="2631128549"/>
      </p:ext>
    </p:extLst>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605E2B-E041-D760-8006-3767D18BBBB6}"/>
              </a:ext>
            </a:extLst>
          </p:cNvPr>
          <p:cNvSpPr txBox="1"/>
          <p:nvPr/>
        </p:nvSpPr>
        <p:spPr>
          <a:xfrm>
            <a:off x="1156138" y="926208"/>
            <a:ext cx="7147035" cy="553998"/>
          </a:xfrm>
          <a:prstGeom prst="rect">
            <a:avLst/>
          </a:prstGeom>
          <a:noFill/>
        </p:spPr>
        <p:txBody>
          <a:bodyPr wrap="square" rtlCol="0">
            <a:spAutoFit/>
          </a:bodyPr>
          <a:lstStyle/>
          <a:p>
            <a:r>
              <a:rPr lang="en-US" sz="3000" b="1" err="1">
                <a:effectLst/>
                <a:latin typeface="Calibri" panose="020F0502020204030204" pitchFamily="34" charset="0"/>
                <a:ea typeface="Arial" panose="020B0604020202020204" pitchFamily="34" charset="0"/>
                <a:cs typeface="Calibri" panose="020F0502020204030204" pitchFamily="34" charset="0"/>
              </a:rPr>
              <a:t>Điểm</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mạnh</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của</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chương</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trình</a:t>
            </a:r>
            <a:endParaRPr lang="en-US" sz="3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1E790-DEDB-6A74-4B50-B8A62E6C3B8B}"/>
              </a:ext>
            </a:extLst>
          </p:cNvPr>
          <p:cNvSpPr txBox="1"/>
          <p:nvPr/>
        </p:nvSpPr>
        <p:spPr>
          <a:xfrm>
            <a:off x="1156138" y="1520432"/>
            <a:ext cx="10436772" cy="2606676"/>
          </a:xfrm>
          <a:prstGeom prst="rect">
            <a:avLst/>
          </a:prstGeom>
          <a:noFill/>
        </p:spPr>
        <p:txBody>
          <a:bodyPr wrap="square" rtlCol="0">
            <a:spAutoFit/>
          </a:bodyPr>
          <a:lstStyle/>
          <a:p>
            <a:pPr algn="just">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1: </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Đối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thì</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thời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gian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rút</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gọn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nhanh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hơn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khoảng</a:t>
            </a:r>
            <a:r>
              <a:rPr lang="en-US" sz="2400">
                <a:effectLst/>
                <a:latin typeface="Calibri" panose="020F0502020204030204" pitchFamily="34" charset="0"/>
                <a:ea typeface="Arial" panose="020B0604020202020204" pitchFamily="34" charset="0"/>
                <a:cs typeface="Calibri" panose="020F0502020204030204" pitchFamily="34" charset="0"/>
              </a:rPr>
              <a:t> 18% so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cách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tiếp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cận</a:t>
            </a:r>
            <a:r>
              <a:rPr lang="en-US" sz="2400">
                <a:effectLst/>
                <a:latin typeface="Calibri" panose="020F0502020204030204" pitchFamily="34" charset="0"/>
                <a:ea typeface="Arial" panose="020B0604020202020204" pitchFamily="34" charset="0"/>
                <a:cs typeface="Calibri" panose="020F0502020204030204" pitchFamily="34" charset="0"/>
              </a:rPr>
              <a:t> 2.</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Độ</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chính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xác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của</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là</a:t>
            </a:r>
            <a:r>
              <a:rPr lang="en-US" sz="2400">
                <a:effectLst/>
                <a:latin typeface="Calibri" panose="020F0502020204030204" pitchFamily="34" charset="0"/>
                <a:ea typeface="Arial" panose="020B0604020202020204" pitchFamily="34" charset="0"/>
                <a:cs typeface="Calibri" panose="020F0502020204030204" pitchFamily="34" charset="0"/>
              </a:rPr>
              <a:t> 25/25 = 100%.</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Có</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thể</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chạy</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được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nếu</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thứ</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tự</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các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không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được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sắp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xếp</a:t>
            </a:r>
            <a:r>
              <a:rPr lang="en-US" sz="2400">
                <a:effectLst/>
                <a:latin typeface="Calibri" panose="020F0502020204030204" pitchFamily="34" charset="0"/>
                <a:ea typeface="Arial" panose="020B060402020202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9306AF9A-FEA3-0D4F-37DE-D8C07F48BA35}"/>
              </a:ext>
            </a:extLst>
          </p:cNvPr>
          <p:cNvSpPr txBox="1"/>
          <p:nvPr/>
        </p:nvSpPr>
        <p:spPr>
          <a:xfrm>
            <a:off x="1156138" y="4127108"/>
            <a:ext cx="10678510" cy="3010055"/>
          </a:xfrm>
          <a:prstGeom prst="rect">
            <a:avLst/>
          </a:prstGeom>
          <a:noFill/>
        </p:spPr>
        <p:txBody>
          <a:bodyPr wrap="square" rtlCol="0">
            <a:spAutoFit/>
          </a:bodyPr>
          <a:lstStyle/>
          <a:p>
            <a:pPr>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2:</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Ngoại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trừ</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thì</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còn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lại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hướng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tiếp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cận</a:t>
            </a:r>
            <a:r>
              <a:rPr lang="en-US" sz="2400">
                <a:effectLst/>
                <a:latin typeface="Calibri" panose="020F0502020204030204" pitchFamily="34" charset="0"/>
                <a:ea typeface="Arial" panose="020B0604020202020204" pitchFamily="34" charset="0"/>
                <a:cs typeface="Calibri" panose="020F0502020204030204" pitchFamily="34" charset="0"/>
              </a:rPr>
              <a:t> 2 </a:t>
            </a:r>
            <a:r>
              <a:rPr lang="en-US" sz="2400" err="1">
                <a:effectLst/>
                <a:latin typeface="Calibri" panose="020F0502020204030204" pitchFamily="34" charset="0"/>
                <a:ea typeface="Arial" panose="020B0604020202020204" pitchFamily="34" charset="0"/>
                <a:cs typeface="Calibri" panose="020F0502020204030204" pitchFamily="34" charset="0"/>
              </a:rPr>
              <a:t>đều</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có</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thời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gian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rút</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gọn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nhanh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hơn</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kể</a:t>
            </a:r>
            <a:r>
              <a:rPr lang="en-US" sz="2400">
                <a:effectLst/>
                <a:latin typeface="Calibri" panose="020F0502020204030204" pitchFamily="34" charset="0"/>
                <a:ea typeface="Arial" panose="020B0604020202020204" pitchFamily="34" charset="0"/>
                <a:cs typeface="Calibri" panose="020F0502020204030204" pitchFamily="34" charset="0"/>
              </a:rPr>
              <a:t> so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hướng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tiếp</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cận</a:t>
            </a:r>
            <a:r>
              <a:rPr lang="en-US" sz="2400">
                <a:effectLst/>
                <a:latin typeface="Calibri" panose="020F0502020204030204" pitchFamily="34" charset="0"/>
                <a:ea typeface="Arial" panose="020B0604020202020204" pitchFamily="34" charset="0"/>
                <a:cs typeface="Calibri" panose="020F0502020204030204" pitchFamily="34" charset="0"/>
              </a:rPr>
              <a:t> 1.</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Có</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thể</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chạy</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được</a:t>
            </a:r>
            <a:r>
              <a:rPr lang="en-US" sz="2400">
                <a:effectLst/>
                <a:latin typeface="Calibri" panose="020F0502020204030204" pitchFamily="34" charset="0"/>
                <a:ea typeface="Arial" panose="020B0604020202020204" pitchFamily="34" charset="0"/>
                <a:cs typeface="Calibri" panose="020F0502020204030204" pitchFamily="34" charset="0"/>
              </a:rPr>
              <a:t>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10 000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a:t>
            </a:r>
          </a:p>
          <a:p>
            <a:pPr marL="742950" lvl="1" indent="-285750" algn="just">
              <a:lnSpc>
                <a:spcPct val="115000"/>
              </a:lnSpc>
              <a:buFont typeface="Courier New" panose="02070309020205020404" pitchFamily="49" charset="0"/>
              <a:buChar char="o"/>
            </a:pPr>
            <a:r>
              <a:rPr lang="en-US" sz="2400" err="1">
                <a:effectLst/>
                <a:latin typeface="Calibri" panose="020F0502020204030204" pitchFamily="34" charset="0"/>
                <a:ea typeface="Arial" panose="020B0604020202020204" pitchFamily="34" charset="0"/>
                <a:cs typeface="Calibri" panose="020F0502020204030204" pitchFamily="34" charset="0"/>
              </a:rPr>
              <a:t>Độ</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chính</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xác</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của</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bộ</a:t>
            </a:r>
            <a:r>
              <a:rPr lang="en-US" sz="2400">
                <a:effectLst/>
                <a:latin typeface="Calibri" panose="020F0502020204030204" pitchFamily="34" charset="0"/>
                <a:ea typeface="Arial" panose="020B0604020202020204" pitchFamily="34" charset="0"/>
                <a:cs typeface="Calibri" panose="020F0502020204030204" pitchFamily="34" charset="0"/>
              </a:rPr>
              <a:t> 25 testcase </a:t>
            </a:r>
            <a:r>
              <a:rPr lang="en-US" sz="2400" err="1">
                <a:effectLst/>
                <a:latin typeface="Calibri" panose="020F0502020204030204" pitchFamily="34" charset="0"/>
                <a:ea typeface="Arial" panose="020B0604020202020204" pitchFamily="34" charset="0"/>
                <a:cs typeface="Calibri" panose="020F0502020204030204" pitchFamily="34" charset="0"/>
              </a:rPr>
              <a:t>với</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số</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lượng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trạng</a:t>
            </a:r>
            <a:r>
              <a:rPr lang="en-US" sz="2400">
                <a:effectLst/>
                <a:latin typeface="Calibri" panose="020F0502020204030204" pitchFamily="34" charset="0"/>
                <a:ea typeface="Arial" panose="020B0604020202020204" pitchFamily="34" charset="0"/>
                <a:cs typeface="Calibri" panose="020F0502020204030204" pitchFamily="34" charset="0"/>
              </a:rPr>
              <a:t> </a:t>
            </a:r>
            <a:r>
              <a:rPr lang="en-US" sz="2400" err="1">
                <a:effectLst/>
                <a:latin typeface="Calibri" panose="020F0502020204030204" pitchFamily="34" charset="0"/>
                <a:ea typeface="Arial" panose="020B0604020202020204" pitchFamily="34" charset="0"/>
                <a:cs typeface="Calibri" panose="020F0502020204030204" pitchFamily="34" charset="0"/>
              </a:rPr>
              <a:t>thái</a:t>
            </a:r>
            <a:r>
              <a:rPr lang="en-US" sz="2400">
                <a:effectLst/>
                <a:latin typeface="Calibri" panose="020F0502020204030204" pitchFamily="34" charset="0"/>
                <a:ea typeface="Arial" panose="020B0604020202020204" pitchFamily="34" charset="0"/>
                <a:cs typeface="Calibri" panose="020F0502020204030204" pitchFamily="34" charset="0"/>
              </a:rPr>
              <a:t> ≤ 30 </a:t>
            </a:r>
            <a:r>
              <a:rPr lang="en-US" sz="2400" err="1">
                <a:effectLst/>
                <a:latin typeface="Calibri" panose="020F0502020204030204" pitchFamily="34" charset="0"/>
                <a:ea typeface="Arial" panose="020B0604020202020204" pitchFamily="34" charset="0"/>
                <a:cs typeface="Calibri" panose="020F0502020204030204" pitchFamily="34" charset="0"/>
              </a:rPr>
              <a:t>là</a:t>
            </a:r>
            <a:r>
              <a:rPr lang="en-US" sz="2400">
                <a:effectLst/>
                <a:latin typeface="Calibri" panose="020F0502020204030204" pitchFamily="34" charset="0"/>
                <a:ea typeface="Arial" panose="020B0604020202020204" pitchFamily="34" charset="0"/>
                <a:cs typeface="Calibri" panose="020F0502020204030204" pitchFamily="34" charset="0"/>
              </a:rPr>
              <a:t> 25/25 = 100%.</a:t>
            </a: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4327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4248630"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 GIỚI THIỆU</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a:p>
        </p:txBody>
      </p:sp>
      <p:pic>
        <p:nvPicPr>
          <p:cNvPr id="4" name="Picture 3" descr="A picture containing electronics, circuit, electronic engineering, electronic component&#10;&#10;Description automatically generated">
            <a:extLst>
              <a:ext uri="{FF2B5EF4-FFF2-40B4-BE49-F238E27FC236}">
                <a16:creationId xmlns:a16="http://schemas.microsoft.com/office/drawing/2014/main" id="{0EEDE9F8-A9E4-3A7E-55AC-B070AF5EA594}"/>
              </a:ext>
            </a:extLst>
          </p:cNvPr>
          <p:cNvPicPr>
            <a:picLocks noChangeAspect="1"/>
          </p:cNvPicPr>
          <p:nvPr/>
        </p:nvPicPr>
        <p:blipFill>
          <a:blip r:embed="rId4"/>
          <a:stretch>
            <a:fillRect/>
          </a:stretch>
        </p:blipFill>
        <p:spPr>
          <a:xfrm>
            <a:off x="-1" y="1210606"/>
            <a:ext cx="6607278" cy="5686723"/>
          </a:xfrm>
          <a:prstGeom prst="rect">
            <a:avLst/>
          </a:prstGeom>
        </p:spPr>
      </p:pic>
      <p:pic>
        <p:nvPicPr>
          <p:cNvPr id="5" name="Picture 4" descr="A picture containing screenshot, circle, text, design&#10;&#10;Description automatically generated">
            <a:extLst>
              <a:ext uri="{FF2B5EF4-FFF2-40B4-BE49-F238E27FC236}">
                <a16:creationId xmlns:a16="http://schemas.microsoft.com/office/drawing/2014/main" id="{EC390990-DBAF-BB6A-D22C-14936F581593}"/>
              </a:ext>
            </a:extLst>
          </p:cNvPr>
          <p:cNvPicPr>
            <a:picLocks noChangeAspect="1"/>
          </p:cNvPicPr>
          <p:nvPr/>
        </p:nvPicPr>
        <p:blipFill>
          <a:blip r:embed="rId5"/>
          <a:stretch>
            <a:fillRect/>
          </a:stretch>
        </p:blipFill>
        <p:spPr>
          <a:xfrm>
            <a:off x="6892414" y="1210606"/>
            <a:ext cx="4994786" cy="5520213"/>
          </a:xfrm>
          <a:prstGeom prst="rect">
            <a:avLst/>
          </a:prstGeom>
        </p:spPr>
      </p:pic>
    </p:spTree>
    <p:extLst>
      <p:ext uri="{BB962C8B-B14F-4D97-AF65-F5344CB8AC3E}">
        <p14:creationId xmlns:p14="http://schemas.microsoft.com/office/powerpoint/2010/main" val="362180946"/>
      </p:ext>
    </p:extLst>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605E2B-E041-D760-8006-3767D18BBBB6}"/>
              </a:ext>
            </a:extLst>
          </p:cNvPr>
          <p:cNvSpPr txBox="1"/>
          <p:nvPr/>
        </p:nvSpPr>
        <p:spPr>
          <a:xfrm>
            <a:off x="1156138" y="926208"/>
            <a:ext cx="7147035" cy="553998"/>
          </a:xfrm>
          <a:prstGeom prst="rect">
            <a:avLst/>
          </a:prstGeom>
          <a:noFill/>
        </p:spPr>
        <p:txBody>
          <a:bodyPr wrap="square" rtlCol="0">
            <a:spAutoFit/>
          </a:bodyPr>
          <a:lstStyle/>
          <a:p>
            <a:r>
              <a:rPr lang="en-US" sz="3000" b="1" err="1">
                <a:effectLst/>
                <a:latin typeface="Calibri" panose="020F0502020204030204" pitchFamily="34" charset="0"/>
                <a:ea typeface="Arial" panose="020B0604020202020204" pitchFamily="34" charset="0"/>
                <a:cs typeface="Calibri" panose="020F0502020204030204" pitchFamily="34" charset="0"/>
              </a:rPr>
              <a:t>Điểm</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hạn</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chế</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của</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chương</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trình</a:t>
            </a:r>
            <a:endParaRPr lang="en-US" sz="3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1E790-DEDB-6A74-4B50-B8A62E6C3B8B}"/>
              </a:ext>
            </a:extLst>
          </p:cNvPr>
          <p:cNvSpPr txBox="1"/>
          <p:nvPr/>
        </p:nvSpPr>
        <p:spPr>
          <a:xfrm>
            <a:off x="1156138" y="1728188"/>
            <a:ext cx="10436772" cy="916854"/>
          </a:xfrm>
          <a:prstGeom prst="rect">
            <a:avLst/>
          </a:prstGeom>
          <a:noFill/>
        </p:spPr>
        <p:txBody>
          <a:bodyPr wrap="square" rtlCol="0">
            <a:spAutoFit/>
          </a:bodyPr>
          <a:lstStyle/>
          <a:p>
            <a:pPr algn="just">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1: </a:t>
            </a:r>
          </a:p>
          <a:p>
            <a:pPr marL="742950" lvl="1" indent="-285750" algn="just">
              <a:lnSpc>
                <a:spcPct val="115000"/>
              </a:lnSpc>
              <a:buFont typeface="Courier New" panose="02070309020205020404" pitchFamily="49" charset="0"/>
              <a:buChar char="o"/>
            </a:pPr>
            <a:r>
              <a:rPr lang="vi-VN" sz="2400">
                <a:effectLst/>
                <a:latin typeface="Calibri" panose="020F0502020204030204" pitchFamily="34" charset="0"/>
                <a:ea typeface="Arial" panose="020B0604020202020204" pitchFamily="34" charset="0"/>
                <a:cs typeface="Calibri" panose="020F0502020204030204" pitchFamily="34" charset="0"/>
              </a:rPr>
              <a:t>Code chưa thực sự tối ưu khi gặp số lượng testcase lớn (≥ 500).</a:t>
            </a:r>
            <a:endParaRPr lang="en-US" sz="2400">
              <a:effectLst/>
              <a:latin typeface="Calibri" panose="020F0502020204030204" pitchFamily="34" charset="0"/>
              <a:ea typeface="Arial" panose="020B060402020202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306AF9A-FEA3-0D4F-37DE-D8C07F48BA35}"/>
              </a:ext>
            </a:extLst>
          </p:cNvPr>
          <p:cNvSpPr txBox="1"/>
          <p:nvPr/>
        </p:nvSpPr>
        <p:spPr>
          <a:xfrm>
            <a:off x="1240221" y="3314700"/>
            <a:ext cx="10678510" cy="916854"/>
          </a:xfrm>
          <a:prstGeom prst="rect">
            <a:avLst/>
          </a:prstGeom>
          <a:noFill/>
        </p:spPr>
        <p:txBody>
          <a:bodyPr wrap="square" rtlCol="0">
            <a:spAutoFit/>
          </a:bodyPr>
          <a:lstStyle/>
          <a:p>
            <a:pPr>
              <a:lnSpc>
                <a:spcPct val="115000"/>
              </a:lnSpc>
            </a:pP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Hướng</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tiếp</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a:t>
            </a:r>
            <a:r>
              <a:rPr lang="en-US" sz="2400" b="1" u="sng" err="1">
                <a:solidFill>
                  <a:srgbClr val="FF0000"/>
                </a:solidFill>
                <a:effectLst/>
                <a:latin typeface="Calibri" panose="020F0502020204030204" pitchFamily="34" charset="0"/>
                <a:ea typeface="Arial" panose="020B0604020202020204" pitchFamily="34" charset="0"/>
                <a:cs typeface="Calibri" panose="020F0502020204030204" pitchFamily="34" charset="0"/>
              </a:rPr>
              <a:t>cận</a:t>
            </a:r>
            <a:r>
              <a:rPr lang="en-US" sz="2400" b="1" u="sng">
                <a:solidFill>
                  <a:srgbClr val="FF0000"/>
                </a:solidFill>
                <a:effectLst/>
                <a:latin typeface="Calibri" panose="020F0502020204030204" pitchFamily="34" charset="0"/>
                <a:ea typeface="Arial" panose="020B0604020202020204" pitchFamily="34" charset="0"/>
                <a:cs typeface="Calibri" panose="020F0502020204030204" pitchFamily="34" charset="0"/>
              </a:rPr>
              <a:t> 2:</a:t>
            </a:r>
          </a:p>
          <a:p>
            <a:pPr marL="742950" lvl="1" indent="-285750" algn="just">
              <a:lnSpc>
                <a:spcPct val="115000"/>
              </a:lnSpc>
              <a:buFont typeface="Courier New" panose="02070309020205020404" pitchFamily="49" charset="0"/>
              <a:buChar char="o"/>
            </a:pPr>
            <a:r>
              <a:rPr lang="vi-VN" sz="2400">
                <a:effectLst/>
                <a:latin typeface="Calibri" panose="020F0502020204030204" pitchFamily="34" charset="0"/>
                <a:ea typeface="Arial" panose="020B0604020202020204" pitchFamily="34" charset="0"/>
                <a:cs typeface="Calibri" panose="020F0502020204030204" pitchFamily="34" charset="0"/>
              </a:rPr>
              <a:t>Không thể chạy được nếu thứ tự các trạng thái không được sắp xếp.</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513209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470515" y="208914"/>
            <a:ext cx="7051514"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IV. THỰC NGHIỆM VÀ ĐÁNH GIÁ</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F605E2B-E041-D760-8006-3767D18BBBB6}"/>
              </a:ext>
            </a:extLst>
          </p:cNvPr>
          <p:cNvSpPr txBox="1"/>
          <p:nvPr/>
        </p:nvSpPr>
        <p:spPr>
          <a:xfrm>
            <a:off x="1156138" y="926208"/>
            <a:ext cx="7147035" cy="553998"/>
          </a:xfrm>
          <a:prstGeom prst="rect">
            <a:avLst/>
          </a:prstGeom>
          <a:noFill/>
        </p:spPr>
        <p:txBody>
          <a:bodyPr wrap="square" rtlCol="0">
            <a:spAutoFit/>
          </a:bodyPr>
          <a:lstStyle/>
          <a:p>
            <a:r>
              <a:rPr lang="en-US" sz="3000" b="1" err="1">
                <a:effectLst/>
                <a:latin typeface="Calibri" panose="020F0502020204030204" pitchFamily="34" charset="0"/>
                <a:ea typeface="Arial" panose="020B0604020202020204" pitchFamily="34" charset="0"/>
                <a:cs typeface="Calibri" panose="020F0502020204030204" pitchFamily="34" charset="0"/>
              </a:rPr>
              <a:t>Kết</a:t>
            </a:r>
            <a:r>
              <a:rPr lang="en-US" sz="3000" b="1">
                <a:effectLst/>
                <a:latin typeface="Calibri" panose="020F0502020204030204" pitchFamily="34" charset="0"/>
                <a:ea typeface="Arial" panose="020B0604020202020204" pitchFamily="34" charset="0"/>
                <a:cs typeface="Calibri" panose="020F0502020204030204" pitchFamily="34" charset="0"/>
              </a:rPr>
              <a:t> </a:t>
            </a:r>
            <a:r>
              <a:rPr lang="en-US" sz="3000" b="1" err="1">
                <a:effectLst/>
                <a:latin typeface="Calibri" panose="020F0502020204030204" pitchFamily="34" charset="0"/>
                <a:ea typeface="Arial" panose="020B0604020202020204" pitchFamily="34" charset="0"/>
                <a:cs typeface="Calibri" panose="020F0502020204030204" pitchFamily="34" charset="0"/>
              </a:rPr>
              <a:t>luận</a:t>
            </a:r>
            <a:endParaRPr lang="en-US" sz="300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1E790-DEDB-6A74-4B50-B8A62E6C3B8B}"/>
              </a:ext>
            </a:extLst>
          </p:cNvPr>
          <p:cNvSpPr txBox="1"/>
          <p:nvPr/>
        </p:nvSpPr>
        <p:spPr>
          <a:xfrm>
            <a:off x="1156138" y="1728188"/>
            <a:ext cx="10436772" cy="3889976"/>
          </a:xfrm>
          <a:prstGeom prst="rect">
            <a:avLst/>
          </a:prstGeom>
          <a:noFill/>
        </p:spPr>
        <p:txBody>
          <a:bodyPr wrap="square" rtlCol="0">
            <a:spAutoFit/>
          </a:bodyPr>
          <a:lstStyle/>
          <a:p>
            <a:pPr algn="just">
              <a:lnSpc>
                <a:spcPct val="115000"/>
              </a:lnSpc>
            </a:pPr>
            <a:r>
              <a:rPr lang="vi-VN" sz="2400" dirty="0">
                <a:effectLst/>
                <a:latin typeface="Calibri" panose="020F0502020204030204" pitchFamily="34" charset="0"/>
                <a:ea typeface="Arial" panose="020B0604020202020204" pitchFamily="34" charset="0"/>
                <a:cs typeface="Calibri" panose="020F0502020204030204" pitchFamily="34" charset="0"/>
              </a:rPr>
              <a:t>- Vì số lượng testcase chưa quá lớn để kiểm tra nên khi deploy sản phẩm lên website cho users sử dụng thì sẽ gặp một vài lỗi rút gọn.</a:t>
            </a:r>
          </a:p>
          <a:p>
            <a:pPr algn="just">
              <a:lnSpc>
                <a:spcPct val="115000"/>
              </a:lnSpc>
            </a:pPr>
            <a:r>
              <a:rPr lang="en-US" sz="2400" dirty="0">
                <a:effectLst/>
                <a:latin typeface="Calibri" panose="020F0502020204030204" pitchFamily="34" charset="0"/>
                <a:ea typeface="Arial" panose="020B0604020202020204" pitchFamily="34" charset="0"/>
                <a:cs typeface="Calibri" panose="020F0502020204030204" pitchFamily="34" charset="0"/>
              </a:rPr>
              <a:t>-  </a:t>
            </a:r>
            <a:r>
              <a:rPr lang="vi-VN" sz="2400" dirty="0">
                <a:effectLst/>
                <a:latin typeface="Calibri" panose="020F0502020204030204" pitchFamily="34" charset="0"/>
                <a:ea typeface="Arial" panose="020B0604020202020204" pitchFamily="34" charset="0"/>
                <a:cs typeface="Calibri" panose="020F0502020204030204" pitchFamily="34" charset="0"/>
              </a:rPr>
              <a:t>Hướng phát triển trong tương lai: </a:t>
            </a:r>
          </a:p>
          <a:p>
            <a:pPr algn="just">
              <a:lnSpc>
                <a:spcPct val="115000"/>
              </a:lnSpc>
            </a:pPr>
            <a:r>
              <a:rPr lang="en-US" sz="2400" dirty="0">
                <a:latin typeface="Calibri" panose="020F0502020204030204" pitchFamily="34" charset="0"/>
                <a:ea typeface="Arial" panose="020B0604020202020204" pitchFamily="34" charset="0"/>
                <a:cs typeface="Calibri" panose="020F0502020204030204" pitchFamily="34" charset="0"/>
              </a:rPr>
              <a:t>             </a:t>
            </a:r>
            <a:r>
              <a:rPr lang="vi-VN" sz="2400" dirty="0">
                <a:effectLst/>
                <a:latin typeface="Calibri" panose="020F0502020204030204" pitchFamily="34" charset="0"/>
                <a:ea typeface="Arial" panose="020B0604020202020204" pitchFamily="34" charset="0"/>
                <a:cs typeface="Calibri" panose="020F0502020204030204" pitchFamily="34" charset="0"/>
              </a:rPr>
              <a:t>+ Tối ưu hóa code để giảm thời gian rút gọn với số lượng trạng thái lớn.</a:t>
            </a:r>
            <a:endParaRPr lang="en-US" sz="2400" dirty="0">
              <a:effectLst/>
              <a:latin typeface="Calibri" panose="020F0502020204030204" pitchFamily="34" charset="0"/>
              <a:ea typeface="Arial" panose="020B0604020202020204" pitchFamily="34" charset="0"/>
              <a:cs typeface="Calibri" panose="020F0502020204030204" pitchFamily="34" charset="0"/>
            </a:endParaRPr>
          </a:p>
          <a:p>
            <a:pPr algn="just">
              <a:lnSpc>
                <a:spcPct val="115000"/>
              </a:lnSpc>
            </a:pPr>
            <a:r>
              <a:rPr lang="en-US" sz="2400" dirty="0">
                <a:effectLst/>
                <a:latin typeface="Calibri" panose="020F0502020204030204" pitchFamily="34" charset="0"/>
                <a:ea typeface="Arial" panose="020B0604020202020204" pitchFamily="34" charset="0"/>
                <a:cs typeface="Calibri" panose="020F0502020204030204" pitchFamily="34" charset="0"/>
              </a:rPr>
              <a:t>             </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Rút</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gọn</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bảng</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trạng</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thái</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dựa</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trên</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nhiều</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dữ</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liệu</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đầu</a:t>
            </a:r>
            <a:r>
              <a:rPr lang="en-US" sz="2400" dirty="0">
                <a:latin typeface="Calibri" panose="020F0502020204030204" pitchFamily="34" charset="0"/>
                <a:ea typeface="Arial" panose="020B0604020202020204" pitchFamily="34" charset="0"/>
                <a:cs typeface="Calibri" panose="020F0502020204030204" pitchFamily="34" charset="0"/>
              </a:rPr>
              <a:t> </a:t>
            </a:r>
            <a:r>
              <a:rPr lang="en-US" sz="2400" dirty="0" err="1">
                <a:latin typeface="Calibri" panose="020F0502020204030204" pitchFamily="34" charset="0"/>
                <a:ea typeface="Arial" panose="020B0604020202020204" pitchFamily="34" charset="0"/>
                <a:cs typeface="Calibri" panose="020F0502020204030204" pitchFamily="34" charset="0"/>
              </a:rPr>
              <a:t>vào</a:t>
            </a:r>
            <a:r>
              <a:rPr lang="en-US" sz="2400" dirty="0">
                <a:latin typeface="Calibri" panose="020F0502020204030204" pitchFamily="34" charset="0"/>
                <a:ea typeface="Arial" panose="020B0604020202020204" pitchFamily="34" charset="0"/>
                <a:cs typeface="Calibri" panose="020F0502020204030204" pitchFamily="34" charset="0"/>
              </a:rPr>
              <a:t>. </a:t>
            </a:r>
            <a:endParaRPr lang="vi-VN" sz="2400" dirty="0">
              <a:effectLst/>
              <a:latin typeface="Calibri" panose="020F0502020204030204" pitchFamily="34" charset="0"/>
              <a:ea typeface="Arial" panose="020B0604020202020204" pitchFamily="34" charset="0"/>
              <a:cs typeface="Calibri" panose="020F0502020204030204" pitchFamily="34" charset="0"/>
            </a:endParaRPr>
          </a:p>
          <a:p>
            <a:pPr algn="just">
              <a:lnSpc>
                <a:spcPct val="115000"/>
              </a:lnSpc>
            </a:pPr>
            <a:r>
              <a:rPr lang="vi-VN" sz="2400" dirty="0">
                <a:effectLst/>
                <a:latin typeface="Calibri" panose="020F0502020204030204" pitchFamily="34" charset="0"/>
                <a:ea typeface="Arial" panose="020B0604020202020204" pitchFamily="34" charset="0"/>
                <a:cs typeface="Calibri" panose="020F0502020204030204" pitchFamily="34" charset="0"/>
              </a:rPr>
              <a:t>	+ Hiển thị được sơ đồ trạng thái sau khi đã rút gọn.</a:t>
            </a:r>
          </a:p>
          <a:p>
            <a:pPr algn="just">
              <a:lnSpc>
                <a:spcPct val="115000"/>
              </a:lnSpc>
            </a:pPr>
            <a:r>
              <a:rPr lang="vi-VN" sz="2400" dirty="0">
                <a:effectLst/>
                <a:latin typeface="Calibri" panose="020F0502020204030204" pitchFamily="34" charset="0"/>
                <a:ea typeface="Arial" panose="020B0604020202020204" pitchFamily="34" charset="0"/>
                <a:cs typeface="Calibri" panose="020F0502020204030204" pitchFamily="34" charset="0"/>
              </a:rPr>
              <a:t>	+ Thực hiện lại bài toán với hướng tiếp cận bảng kéo theo.</a:t>
            </a:r>
          </a:p>
          <a:p>
            <a:pPr algn="just">
              <a:lnSpc>
                <a:spcPct val="115000"/>
              </a:lnSpc>
            </a:pPr>
            <a:r>
              <a:rPr lang="vi-VN" sz="2400" dirty="0">
                <a:effectLst/>
                <a:latin typeface="Calibri" panose="020F0502020204030204" pitchFamily="34" charset="0"/>
                <a:ea typeface="Arial" panose="020B0604020202020204" pitchFamily="34" charset="0"/>
                <a:cs typeface="Calibri" panose="020F0502020204030204" pitchFamily="34" charset="0"/>
              </a:rPr>
              <a:t>	+ Deploy được sản phẩm lên website.</a:t>
            </a:r>
            <a:endParaRPr lang="en-US" sz="2400" dirty="0">
              <a:effectLst/>
              <a:latin typeface="Calibri" panose="020F0502020204030204" pitchFamily="34" charset="0"/>
              <a:ea typeface="Arial" panose="020B0604020202020204" pitchFamily="34" charset="0"/>
              <a:cs typeface="Calibri" panose="020F0502020204030204" pitchFamily="34" charset="0"/>
            </a:endParaRPr>
          </a:p>
          <a:p>
            <a:pPr algn="just">
              <a:lnSpc>
                <a:spcPct val="115000"/>
              </a:lnSpc>
            </a:pPr>
            <a:endParaRPr lang="en-US" sz="2400" dirty="0">
              <a:effectLst/>
              <a:latin typeface="Calibri" panose="020F0502020204030204" pitchFamily="34" charset="0"/>
              <a:ea typeface="Arial" panose="020B0604020202020204" pitchFamily="34" charset="0"/>
              <a:cs typeface="Calibri" panose="020F0502020204030204" pitchFamily="34" charset="0"/>
            </a:endParaRPr>
          </a:p>
        </p:txBody>
      </p:sp>
    </p:spTree>
    <p:extLst>
      <p:ext uri="{BB962C8B-B14F-4D97-AF65-F5344CB8AC3E}">
        <p14:creationId xmlns:p14="http://schemas.microsoft.com/office/powerpoint/2010/main" val="280913389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1"/>
        <p:cNvGrpSpPr/>
        <p:nvPr/>
      </p:nvGrpSpPr>
      <p:grpSpPr>
        <a:xfrm>
          <a:off x="0" y="0"/>
          <a:ext cx="0" cy="0"/>
          <a:chOff x="0" y="0"/>
          <a:chExt cx="0" cy="0"/>
        </a:xfrm>
      </p:grpSpPr>
      <p:pic>
        <p:nvPicPr>
          <p:cNvPr id="432" name="Google Shape;432;p22" descr="Ảnh có chứa văn bản&#10;&#10;Mô tả được tạo tự động"/>
          <p:cNvPicPr preferRelativeResize="0"/>
          <p:nvPr/>
        </p:nvPicPr>
        <p:blipFill rotWithShape="1">
          <a:blip r:embed="rId3">
            <a:alphaModFix/>
          </a:blip>
          <a:srcRect/>
          <a:stretch/>
        </p:blipFill>
        <p:spPr>
          <a:xfrm>
            <a:off x="0" y="-1143000"/>
            <a:ext cx="12192000" cy="9144000"/>
          </a:xfrm>
          <a:prstGeom prst="rect">
            <a:avLst/>
          </a:prstGeom>
          <a:noFill/>
          <a:ln>
            <a:noFill/>
          </a:ln>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557600" y="220212"/>
            <a:ext cx="4961456"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cs typeface="Calibri"/>
                <a:sym typeface="Calibri"/>
              </a:rPr>
              <a:t>II. CÔNG CỤ SỬ DỤNG</a:t>
            </a:r>
            <a:endParaRPr sz="3800"/>
          </a:p>
        </p:txBody>
      </p:sp>
      <p:sp>
        <p:nvSpPr>
          <p:cNvPr id="110" name="Google Shape;110;p3"/>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TextBox 1">
            <a:hlinkClick r:id="rId3" action="ppaction://hlinksldjump"/>
            <a:extLst>
              <a:ext uri="{FF2B5EF4-FFF2-40B4-BE49-F238E27FC236}">
                <a16:creationId xmlns:a16="http://schemas.microsoft.com/office/drawing/2014/main" id="{D9EA16FE-08E6-D8E3-AB7D-955F91DF5040}"/>
              </a:ext>
            </a:extLst>
          </p:cNvPr>
          <p:cNvSpPr txBox="1"/>
          <p:nvPr/>
        </p:nvSpPr>
        <p:spPr>
          <a:xfrm>
            <a:off x="11414235" y="0"/>
            <a:ext cx="777766" cy="603672"/>
          </a:xfrm>
          <a:prstGeom prst="rect">
            <a:avLst/>
          </a:prstGeom>
          <a:solidFill>
            <a:srgbClr val="00B050"/>
          </a:solidFill>
        </p:spPr>
        <p:txBody>
          <a:bodyPr wrap="square" rtlCol="0">
            <a:spAutoFit/>
          </a:bodyPr>
          <a:lstStyle/>
          <a:p>
            <a:endParaRPr lang="en-US"/>
          </a:p>
        </p:txBody>
      </p:sp>
      <p:sp>
        <p:nvSpPr>
          <p:cNvPr id="4" name="TextBox 3">
            <a:extLst>
              <a:ext uri="{FF2B5EF4-FFF2-40B4-BE49-F238E27FC236}">
                <a16:creationId xmlns:a16="http://schemas.microsoft.com/office/drawing/2014/main" id="{59BDB46B-CB21-A14C-BF0D-18D56FFCE4F5}"/>
              </a:ext>
            </a:extLst>
          </p:cNvPr>
          <p:cNvSpPr txBox="1"/>
          <p:nvPr/>
        </p:nvSpPr>
        <p:spPr>
          <a:xfrm>
            <a:off x="729341" y="897280"/>
            <a:ext cx="4876799" cy="830997"/>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1. NGÔN NGỮ LẬP TRÌNH PYTHON</a:t>
            </a:r>
          </a:p>
          <a:p>
            <a:pPr marL="457200" indent="-457200">
              <a:buAutoNum type="arabicPeriod"/>
            </a:pPr>
            <a:endParaRPr lang="en-US" sz="2400" b="1">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97EF863-5834-7CD1-CE7E-23353B388D69}"/>
              </a:ext>
            </a:extLst>
          </p:cNvPr>
          <p:cNvSpPr txBox="1"/>
          <p:nvPr/>
        </p:nvSpPr>
        <p:spPr>
          <a:xfrm>
            <a:off x="729340" y="1334351"/>
            <a:ext cx="7282546" cy="830997"/>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2. THƯ VIỆN,FRAMEWORK SỬ DỤNG TRONG PYTHON</a:t>
            </a:r>
          </a:p>
          <a:p>
            <a:endParaRPr lang="en-US" sz="2400" b="1">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9F51FA23-8B4B-B699-F79E-916F5A1DB099}"/>
              </a:ext>
            </a:extLst>
          </p:cNvPr>
          <p:cNvSpPr txBox="1"/>
          <p:nvPr/>
        </p:nvSpPr>
        <p:spPr>
          <a:xfrm>
            <a:off x="729340" y="1771422"/>
            <a:ext cx="7282546" cy="461665"/>
          </a:xfrm>
          <a:prstGeom prst="rect">
            <a:avLst/>
          </a:prstGeom>
          <a:noFill/>
        </p:spPr>
        <p:txBody>
          <a:bodyPr wrap="square" rtlCol="0">
            <a:spAutoFit/>
          </a:bodyPr>
          <a:lstStyle/>
          <a:p>
            <a:r>
              <a:rPr lang="en-US" sz="2400" b="1">
                <a:latin typeface="Calibri" panose="020F0502020204030204" pitchFamily="34" charset="0"/>
                <a:cs typeface="Calibri" panose="020F0502020204030204" pitchFamily="34" charset="0"/>
              </a:rPr>
              <a:t>3. CÔNG CỤ PHÁT TRIỂN GIAO DIỆN WEB (HTML,CSS)</a:t>
            </a: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panose="020F0502020204030204" pitchFamily="34" charset="0"/>
                <a:ea typeface="Calibri"/>
                <a:cs typeface="Calibri" panose="020F0502020204030204" pitchFamily="34" charset="0"/>
                <a:sym typeface="Calibri"/>
              </a:rPr>
              <a:t>II. CÔNG CỤ SỬ DỤNG</a:t>
            </a:r>
            <a:endParaRPr lang="en-US" sz="3800">
              <a:latin typeface="Calibri" panose="020F0502020204030204" pitchFamily="34" charset="0"/>
              <a:cs typeface="Calibri" panose="020F0502020204030204" pitchFamily="34" charset="0"/>
            </a:endParaRPr>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pitchFamily="34" charset="0"/>
              <a:ea typeface="Calibri"/>
              <a:cs typeface="Calibri" panose="020F0502020204030204" pitchFamily="34" charset="0"/>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9" y="866801"/>
            <a:ext cx="6542088" cy="553957"/>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000" b="1">
                <a:solidFill>
                  <a:schemeClr val="dk1"/>
                </a:solidFill>
                <a:latin typeface="Calibri" panose="020F0502020204030204" pitchFamily="34" charset="0"/>
                <a:cs typeface="Calibri" panose="020F0502020204030204" pitchFamily="34" charset="0"/>
                <a:sym typeface="Calibri"/>
              </a:rPr>
              <a:t>1. NGÔN NGỮ LẬP TRÌNH PYTHON</a:t>
            </a:r>
            <a:endParaRPr lang="en-US" sz="300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EC25F62-6771-0081-C6FB-A45713C4E793}"/>
              </a:ext>
            </a:extLst>
          </p:cNvPr>
          <p:cNvSpPr txBox="1"/>
          <p:nvPr/>
        </p:nvSpPr>
        <p:spPr>
          <a:xfrm>
            <a:off x="983319" y="1451536"/>
            <a:ext cx="6289840" cy="5232202"/>
          </a:xfrm>
          <a:prstGeom prst="rect">
            <a:avLst/>
          </a:prstGeom>
          <a:noFill/>
        </p:spPr>
        <p:txBody>
          <a:bodyPr wrap="square" rtlCol="0">
            <a:spAutoFit/>
          </a:bodyPr>
          <a:lstStyle/>
          <a:p>
            <a:pPr algn="just"/>
            <a:r>
              <a:rPr lang="vi-VN" sz="2400">
                <a:latin typeface="Calibri" panose="020F0502020204030204" pitchFamily="34" charset="0"/>
                <a:cs typeface="Calibri" panose="020F0502020204030204" pitchFamily="34" charset="0"/>
              </a:rPr>
              <a:t>- Python là ngôn ngữ lập trình cấp cao </a:t>
            </a:r>
            <a:r>
              <a:rPr lang="vi-VN" sz="2400" b="1">
                <a:solidFill>
                  <a:srgbClr val="FF0000"/>
                </a:solidFill>
                <a:latin typeface="Calibri" panose="020F0502020204030204" pitchFamily="34" charset="0"/>
                <a:cs typeface="Calibri" panose="020F0502020204030204" pitchFamily="34" charset="0"/>
              </a:rPr>
              <a:t>mạnh mẽ</a:t>
            </a:r>
            <a:r>
              <a:rPr lang="vi-VN" sz="2400">
                <a:latin typeface="Calibri" panose="020F0502020204030204" pitchFamily="34" charset="0"/>
                <a:cs typeface="Calibri" panose="020F0502020204030204" pitchFamily="34" charset="0"/>
              </a:rPr>
              <a:t>, dễ học với </a:t>
            </a:r>
            <a:r>
              <a:rPr lang="vi-VN" sz="2400" b="1">
                <a:solidFill>
                  <a:srgbClr val="FF0000"/>
                </a:solidFill>
                <a:latin typeface="Calibri" panose="020F0502020204030204" pitchFamily="34" charset="0"/>
                <a:cs typeface="Calibri" panose="020F0502020204030204" pitchFamily="34" charset="0"/>
              </a:rPr>
              <a:t>cú pháp đơn giản</a:t>
            </a:r>
            <a:r>
              <a:rPr lang="vi-VN" sz="2400">
                <a:latin typeface="Calibri" panose="020F0502020204030204" pitchFamily="34" charset="0"/>
                <a:cs typeface="Calibri" panose="020F0502020204030204" pitchFamily="34" charset="0"/>
              </a:rPr>
              <a:t>, </a:t>
            </a:r>
            <a:r>
              <a:rPr lang="vi-VN" sz="2400" b="1">
                <a:solidFill>
                  <a:srgbClr val="FF0000"/>
                </a:solidFill>
                <a:latin typeface="Calibri" panose="020F0502020204030204" pitchFamily="34" charset="0"/>
                <a:cs typeface="Calibri" panose="020F0502020204030204" pitchFamily="34" charset="0"/>
              </a:rPr>
              <a:t>ngắn gọn</a:t>
            </a:r>
            <a:r>
              <a:rPr lang="vi-VN" sz="2400">
                <a:latin typeface="Calibri" panose="020F0502020204030204" pitchFamily="34" charset="0"/>
                <a:cs typeface="Calibri" panose="020F0502020204030204" pitchFamily="34" charset="0"/>
              </a:rPr>
              <a:t> và có thể ứng dụng ở nhiều lĩnh vực khác nhau như: khoa học dữ liệu, AI, phát triển phần mềm nhúng, …</a:t>
            </a:r>
          </a:p>
          <a:p>
            <a:pPr algn="just"/>
            <a:r>
              <a:rPr lang="vi-VN" sz="2400">
                <a:latin typeface="Calibri" panose="020F0502020204030204" pitchFamily="34" charset="0"/>
                <a:cs typeface="Calibri" panose="020F0502020204030204" pitchFamily="34" charset="0"/>
              </a:rPr>
              <a:t>- Ngoài ra, Python còn được hỗ trợ bởi nhiều thư viện mạnh mẽ như </a:t>
            </a:r>
            <a:r>
              <a:rPr lang="vi-VN" sz="2400" b="1">
                <a:solidFill>
                  <a:srgbClr val="FF0000"/>
                </a:solidFill>
                <a:latin typeface="Calibri" panose="020F0502020204030204" pitchFamily="34" charset="0"/>
                <a:cs typeface="Calibri" panose="020F0502020204030204" pitchFamily="34" charset="0"/>
              </a:rPr>
              <a:t>Pandas</a:t>
            </a:r>
            <a:r>
              <a:rPr lang="vi-VN" sz="2400">
                <a:latin typeface="Calibri" panose="020F0502020204030204" pitchFamily="34" charset="0"/>
                <a:cs typeface="Calibri" panose="020F0502020204030204" pitchFamily="34" charset="0"/>
              </a:rPr>
              <a:t>, </a:t>
            </a:r>
            <a:r>
              <a:rPr lang="vi-VN" sz="2400" b="1">
                <a:solidFill>
                  <a:srgbClr val="FF0000"/>
                </a:solidFill>
                <a:latin typeface="Calibri" panose="020F0502020204030204" pitchFamily="34" charset="0"/>
                <a:cs typeface="Calibri" panose="020F0502020204030204" pitchFamily="34" charset="0"/>
              </a:rPr>
              <a:t>Openpyxl</a:t>
            </a:r>
            <a:r>
              <a:rPr lang="vi-VN" sz="2400">
                <a:latin typeface="Calibri" panose="020F0502020204030204" pitchFamily="34" charset="0"/>
                <a:cs typeface="Calibri" panose="020F0502020204030204" pitchFamily="34" charset="0"/>
              </a:rPr>
              <a:t>, Matplotlib, …</a:t>
            </a:r>
          </a:p>
          <a:p>
            <a:pPr algn="just"/>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Các lý do nhóm lựa chọn Python thay vì C++ :</a:t>
            </a:r>
          </a:p>
          <a:p>
            <a:pPr algn="just"/>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 Hỗ trợ </a:t>
            </a:r>
            <a:r>
              <a:rPr lang="vi-VN" sz="2400" b="1">
                <a:solidFill>
                  <a:srgbClr val="FF0000"/>
                </a:solidFill>
                <a:latin typeface="Calibri" panose="020F0502020204030204" pitchFamily="34" charset="0"/>
                <a:cs typeface="Calibri" panose="020F0502020204030204" pitchFamily="34" charset="0"/>
              </a:rPr>
              <a:t>đọc file excel nhanh gọn</a:t>
            </a:r>
            <a:r>
              <a:rPr lang="vi-VN" sz="2400">
                <a:latin typeface="Calibri" panose="020F0502020204030204" pitchFamily="34" charset="0"/>
                <a:cs typeface="Calibri" panose="020F0502020204030204" pitchFamily="34" charset="0"/>
              </a:rPr>
              <a:t>.</a:t>
            </a:r>
          </a:p>
          <a:p>
            <a:pPr algn="just"/>
            <a:r>
              <a:rPr lang="vi-VN" sz="2400">
                <a:latin typeface="Calibri" panose="020F0502020204030204" pitchFamily="34" charset="0"/>
                <a:cs typeface="Calibri" panose="020F0502020204030204" pitchFamily="34" charset="0"/>
              </a:rPr>
              <a:t>	+ Cú pháp ngắn gọn, dễ đọc hiểu, bảo trì </a:t>
            </a:r>
            <a:r>
              <a:rPr lang="en-US" sz="2400">
                <a:latin typeface="Calibri" panose="020F0502020204030204" pitchFamily="34" charset="0"/>
                <a:cs typeface="Calibri" panose="020F0502020204030204" pitchFamily="34" charset="0"/>
              </a:rPr>
              <a:t>	</a:t>
            </a:r>
            <a:r>
              <a:rPr lang="vi-VN" sz="2400">
                <a:latin typeface="Calibri" panose="020F0502020204030204" pitchFamily="34" charset="0"/>
                <a:cs typeface="Calibri" panose="020F0502020204030204" pitchFamily="34" charset="0"/>
              </a:rPr>
              <a:t>code.</a:t>
            </a:r>
          </a:p>
          <a:p>
            <a:pPr algn="just"/>
            <a:r>
              <a:rPr lang="vi-VN" sz="2400">
                <a:latin typeface="Calibri" panose="020F0502020204030204" pitchFamily="34" charset="0"/>
                <a:cs typeface="Calibri" panose="020F0502020204030204" pitchFamily="34" charset="0"/>
              </a:rPr>
              <a:t>	+ </a:t>
            </a:r>
            <a:r>
              <a:rPr lang="vi-VN" sz="2400" b="1">
                <a:solidFill>
                  <a:srgbClr val="FF0000"/>
                </a:solidFill>
                <a:latin typeface="Calibri" panose="020F0502020204030204" pitchFamily="34" charset="0"/>
                <a:cs typeface="Calibri" panose="020F0502020204030204" pitchFamily="34" charset="0"/>
              </a:rPr>
              <a:t>Là một cách để học thêm ngôn ngữ mới thông qua dự án thực tế.</a:t>
            </a:r>
          </a:p>
          <a:p>
            <a:pPr marL="342900" indent="-342900" algn="just">
              <a:buFontTx/>
              <a:buChar char="-"/>
            </a:pPr>
            <a:endParaRPr lang="en-US" sz="2200">
              <a:latin typeface="Calibri" panose="020F0502020204030204" pitchFamily="34" charset="0"/>
              <a:cs typeface="Calibri" panose="020F0502020204030204" pitchFamily="34" charset="0"/>
            </a:endParaRPr>
          </a:p>
        </p:txBody>
      </p:sp>
      <p:pic>
        <p:nvPicPr>
          <p:cNvPr id="9" name="Picture 8" descr="A picture containing text, screenshot, diagram, font&#10;&#10;Description automatically generated">
            <a:extLst>
              <a:ext uri="{FF2B5EF4-FFF2-40B4-BE49-F238E27FC236}">
                <a16:creationId xmlns:a16="http://schemas.microsoft.com/office/drawing/2014/main" id="{2B89B6E1-9AF3-5C2A-A30E-DC5B72E82508}"/>
              </a:ext>
            </a:extLst>
          </p:cNvPr>
          <p:cNvPicPr>
            <a:picLocks noChangeAspect="1"/>
          </p:cNvPicPr>
          <p:nvPr/>
        </p:nvPicPr>
        <p:blipFill>
          <a:blip r:embed="rId3"/>
          <a:stretch>
            <a:fillRect/>
          </a:stretch>
        </p:blipFill>
        <p:spPr>
          <a:xfrm>
            <a:off x="7525407" y="1528741"/>
            <a:ext cx="4256690" cy="4492127"/>
          </a:xfrm>
          <a:prstGeom prst="rect">
            <a:avLst/>
          </a:prstGeom>
        </p:spPr>
      </p:pic>
    </p:spTree>
    <p:extLst>
      <p:ext uri="{BB962C8B-B14F-4D97-AF65-F5344CB8AC3E}">
        <p14:creationId xmlns:p14="http://schemas.microsoft.com/office/powerpoint/2010/main" val="333891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THƯ VIỆN, FRAMEWORK SỬ DỤNG</a:t>
            </a:r>
            <a:endParaRPr lang="en-US" sz="3200"/>
          </a:p>
        </p:txBody>
      </p:sp>
      <p:sp>
        <p:nvSpPr>
          <p:cNvPr id="3" name="TextBox 2">
            <a:extLst>
              <a:ext uri="{FF2B5EF4-FFF2-40B4-BE49-F238E27FC236}">
                <a16:creationId xmlns:a16="http://schemas.microsoft.com/office/drawing/2014/main" id="{D7B32F25-387C-E984-D8DF-8E14A746B3A7}"/>
              </a:ext>
            </a:extLst>
          </p:cNvPr>
          <p:cNvSpPr txBox="1"/>
          <p:nvPr/>
        </p:nvSpPr>
        <p:spPr>
          <a:xfrm>
            <a:off x="765955" y="1970958"/>
            <a:ext cx="6184761" cy="3416320"/>
          </a:xfrm>
          <a:prstGeom prst="rect">
            <a:avLst/>
          </a:prstGeom>
          <a:noFill/>
        </p:spPr>
        <p:txBody>
          <a:bodyPr wrap="square" rtlCol="0">
            <a:spAutoFit/>
          </a:bodyPr>
          <a:lstStyle/>
          <a:p>
            <a:pPr algn="just"/>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Pandas là một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thư viện</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mã nguồn mở được phát triển dựa trên ngôn ngữ Python bởi Wes Mckinney năm 2008.</a:t>
            </a:r>
            <a:endParaRPr lang="en-US" sz="2400">
              <a:solidFill>
                <a:schemeClr val="tx1"/>
              </a:solidFill>
              <a:latin typeface="Calibri" panose="020F0502020204030204" pitchFamily="34" charset="0"/>
              <a:ea typeface="Arial" panose="020B0604020202020204" pitchFamily="34" charset="0"/>
              <a:cs typeface="Calibri" panose="020F0502020204030204" pitchFamily="34" charset="0"/>
            </a:endParaRPr>
          </a:p>
          <a:p>
            <a:pPr algn="just"/>
            <a:endParaRPr lang="vi-VN" sz="2400">
              <a:solidFill>
                <a:schemeClr val="tx1"/>
              </a:solidFill>
              <a:latin typeface="Calibri" panose="020F0502020204030204" pitchFamily="34" charset="0"/>
              <a:ea typeface="Arial" panose="020B0604020202020204" pitchFamily="34" charset="0"/>
              <a:cs typeface="Calibri" panose="020F0502020204030204" pitchFamily="34" charset="0"/>
            </a:endParaRP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a:t>
            </a:r>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Pandas thực hiện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phân tích</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và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thao tác dữ liệu</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bất kỳ loại xử lý, phân tích, lọc và tổng hợp dữ liệu.</a:t>
            </a:r>
          </a:p>
          <a:p>
            <a:pPr algn="just"/>
            <a:endParaRPr lang="en-US" sz="2400">
              <a:solidFill>
                <a:schemeClr val="tx1"/>
              </a:solidFill>
              <a:latin typeface="Calibri" panose="020F0502020204030204" pitchFamily="34" charset="0"/>
              <a:ea typeface="Arial" panose="020B0604020202020204" pitchFamily="34" charset="0"/>
              <a:cs typeface="Calibri" panose="020F0502020204030204" pitchFamily="34" charset="0"/>
            </a:endParaRPr>
          </a:p>
          <a:p>
            <a:pPr marL="342900" indent="-342900" algn="just">
              <a:buFontTx/>
              <a:buChar char="-"/>
            </a:pPr>
            <a:endParaRPr lang="en-US" sz="2400">
              <a:solidFill>
                <a:schemeClr val="tx1"/>
              </a:solidFill>
              <a:latin typeface="Calibri" panose="020F0502020204030204" pitchFamily="34" charset="0"/>
              <a:ea typeface="Arial" panose="020B060402020202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dirty="0">
                <a:solidFill>
                  <a:schemeClr val="tx1">
                    <a:lumMod val="75000"/>
                    <a:lumOff val="25000"/>
                  </a:schemeClr>
                </a:solidFill>
                <a:latin typeface="Calibri" panose="020F0502020204030204" pitchFamily="34" charset="0"/>
                <a:cs typeface="Calibri" panose="020F0502020204030204" pitchFamily="34" charset="0"/>
              </a:rPr>
              <a:t>a. </a:t>
            </a:r>
            <a:r>
              <a:rPr lang="en-US" sz="2800" b="1" dirty="0" err="1">
                <a:solidFill>
                  <a:schemeClr val="tx1">
                    <a:lumMod val="75000"/>
                    <a:lumOff val="25000"/>
                  </a:schemeClr>
                </a:solidFill>
                <a:latin typeface="Calibri" panose="020F0502020204030204" pitchFamily="34" charset="0"/>
                <a:cs typeface="Calibri" panose="020F0502020204030204" pitchFamily="34" charset="0"/>
              </a:rPr>
              <a:t>Thư</a:t>
            </a:r>
            <a:r>
              <a:rPr lang="en-US" sz="2800" b="1" dirty="0">
                <a:solidFill>
                  <a:schemeClr val="tx1">
                    <a:lumMod val="75000"/>
                    <a:lumOff val="25000"/>
                  </a:schemeClr>
                </a:solidFill>
                <a:latin typeface="Calibri" panose="020F0502020204030204" pitchFamily="34" charset="0"/>
                <a:cs typeface="Calibri" panose="020F0502020204030204" pitchFamily="34" charset="0"/>
              </a:rPr>
              <a:t> </a:t>
            </a:r>
            <a:r>
              <a:rPr lang="en-US" sz="2800" b="1" dirty="0" err="1">
                <a:solidFill>
                  <a:schemeClr val="tx1">
                    <a:lumMod val="75000"/>
                    <a:lumOff val="25000"/>
                  </a:schemeClr>
                </a:solidFill>
                <a:latin typeface="Calibri" panose="020F0502020204030204" pitchFamily="34" charset="0"/>
                <a:cs typeface="Calibri" panose="020F0502020204030204" pitchFamily="34" charset="0"/>
              </a:rPr>
              <a:t>viện</a:t>
            </a:r>
            <a:r>
              <a:rPr lang="en-US" sz="2800" b="1" dirty="0">
                <a:solidFill>
                  <a:schemeClr val="tx1">
                    <a:lumMod val="75000"/>
                    <a:lumOff val="25000"/>
                  </a:schemeClr>
                </a:solidFill>
                <a:latin typeface="Calibri" panose="020F0502020204030204" pitchFamily="34" charset="0"/>
                <a:cs typeface="Calibri" panose="020F0502020204030204" pitchFamily="34" charset="0"/>
              </a:rPr>
              <a:t> Pandas</a:t>
            </a:r>
          </a:p>
        </p:txBody>
      </p:sp>
      <p:pic>
        <p:nvPicPr>
          <p:cNvPr id="9" name="Picture 8">
            <a:extLst>
              <a:ext uri="{FF2B5EF4-FFF2-40B4-BE49-F238E27FC236}">
                <a16:creationId xmlns:a16="http://schemas.microsoft.com/office/drawing/2014/main" id="{CC17AC6A-F4DB-901F-292C-6C69AE493565}"/>
              </a:ext>
            </a:extLst>
          </p:cNvPr>
          <p:cNvPicPr>
            <a:picLocks noChangeAspect="1"/>
          </p:cNvPicPr>
          <p:nvPr/>
        </p:nvPicPr>
        <p:blipFill>
          <a:blip r:embed="rId3"/>
          <a:stretch>
            <a:fillRect/>
          </a:stretch>
        </p:blipFill>
        <p:spPr>
          <a:xfrm>
            <a:off x="7064829" y="2128604"/>
            <a:ext cx="4844419" cy="3862595"/>
          </a:xfrm>
          <a:prstGeom prst="rect">
            <a:avLst/>
          </a:prstGeom>
        </p:spPr>
      </p:pic>
    </p:spTree>
    <p:extLst>
      <p:ext uri="{BB962C8B-B14F-4D97-AF65-F5344CB8AC3E}">
        <p14:creationId xmlns:p14="http://schemas.microsoft.com/office/powerpoint/2010/main" val="111260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THƯ VIỆN, FRAMEWORK SỬ DỤNG</a:t>
            </a:r>
            <a:endParaRPr lang="en-US" sz="3200"/>
          </a:p>
        </p:txBody>
      </p:sp>
      <p:sp>
        <p:nvSpPr>
          <p:cNvPr id="3" name="TextBox 2">
            <a:extLst>
              <a:ext uri="{FF2B5EF4-FFF2-40B4-BE49-F238E27FC236}">
                <a16:creationId xmlns:a16="http://schemas.microsoft.com/office/drawing/2014/main" id="{D7B32F25-387C-E984-D8DF-8E14A746B3A7}"/>
              </a:ext>
            </a:extLst>
          </p:cNvPr>
          <p:cNvSpPr txBox="1"/>
          <p:nvPr/>
        </p:nvSpPr>
        <p:spPr>
          <a:xfrm>
            <a:off x="765955" y="1970958"/>
            <a:ext cx="6184761" cy="3785652"/>
          </a:xfrm>
          <a:prstGeom prst="rect">
            <a:avLst/>
          </a:prstGeom>
          <a:noFill/>
        </p:spPr>
        <p:txBody>
          <a:bodyPr wrap="square" rtlCol="0">
            <a:spAutoFit/>
          </a:bodyPr>
          <a:lstStyle/>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Những phần sử dụng trong đồ án:</a:t>
            </a: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Kiểu dữ liệu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DataFrame</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là 1 kiểu dữ liệu như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mảng 2 chiều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hoặc giống như bảng gồm nhiều hàng và cột.</a:t>
            </a:r>
          </a:p>
          <a:p>
            <a:pPr algn="just"/>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●Hàm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dropna()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giúp loại bỏ các dòng </a:t>
            </a:r>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chứa giá trị NULL.</a:t>
            </a:r>
          </a:p>
          <a:p>
            <a:pPr algn="just"/>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●Hàm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rename()</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 giúp đổi tên index </a:t>
            </a:r>
            <a:r>
              <a:rPr lang="en-US" sz="240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hàng hoặc tên cột.</a:t>
            </a:r>
          </a:p>
          <a:p>
            <a:pPr algn="just"/>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Hàm </a:t>
            </a:r>
            <a:r>
              <a:rPr lang="vi-VN" sz="2400" b="1">
                <a:solidFill>
                  <a:srgbClr val="FF0000"/>
                </a:solidFill>
                <a:latin typeface="Calibri" panose="020F0502020204030204" pitchFamily="34" charset="0"/>
                <a:ea typeface="Arial" panose="020B0604020202020204" pitchFamily="34" charset="0"/>
                <a:cs typeface="Calibri" panose="020F0502020204030204" pitchFamily="34" charset="0"/>
              </a:rPr>
              <a:t>read_excel() </a:t>
            </a:r>
            <a:r>
              <a:rPr lang="vi-VN" sz="2400">
                <a:solidFill>
                  <a:schemeClr val="tx1"/>
                </a:solidFill>
                <a:latin typeface="Calibri" panose="020F0502020204030204" pitchFamily="34" charset="0"/>
                <a:ea typeface="Arial" panose="020B0604020202020204" pitchFamily="34" charset="0"/>
                <a:cs typeface="Calibri" panose="020F0502020204030204" pitchFamily="34" charset="0"/>
              </a:rPr>
              <a:t>: đọc data từ file excel và trả về dưới dạng một dataframe.</a:t>
            </a: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a:solidFill>
                  <a:schemeClr val="tx1">
                    <a:lumMod val="75000"/>
                    <a:lumOff val="25000"/>
                  </a:schemeClr>
                </a:solidFill>
                <a:latin typeface="Calibri" panose="020F0502020204030204" pitchFamily="34" charset="0"/>
                <a:cs typeface="Calibri" panose="020F0502020204030204" pitchFamily="34" charset="0"/>
              </a:rPr>
              <a:t>a. </a:t>
            </a:r>
            <a:r>
              <a:rPr lang="en-US" sz="2800" b="1" err="1">
                <a:solidFill>
                  <a:schemeClr val="tx1">
                    <a:lumMod val="75000"/>
                    <a:lumOff val="25000"/>
                  </a:schemeClr>
                </a:solidFill>
                <a:latin typeface="Calibri" panose="020F0502020204030204" pitchFamily="34" charset="0"/>
                <a:cs typeface="Calibri" panose="020F0502020204030204" pitchFamily="34" charset="0"/>
              </a:rPr>
              <a:t>Thư</a:t>
            </a:r>
            <a:r>
              <a:rPr lang="en-US" sz="2800" b="1">
                <a:solidFill>
                  <a:schemeClr val="tx1">
                    <a:lumMod val="75000"/>
                    <a:lumOff val="25000"/>
                  </a:schemeClr>
                </a:solidFill>
                <a:latin typeface="Calibri" panose="020F0502020204030204" pitchFamily="34" charset="0"/>
                <a:cs typeface="Calibri" panose="020F0502020204030204" pitchFamily="34" charset="0"/>
              </a:rPr>
              <a:t> </a:t>
            </a:r>
            <a:r>
              <a:rPr lang="en-US" sz="2800" b="1" err="1">
                <a:solidFill>
                  <a:schemeClr val="tx1">
                    <a:lumMod val="75000"/>
                    <a:lumOff val="25000"/>
                  </a:schemeClr>
                </a:solidFill>
                <a:latin typeface="Calibri" panose="020F0502020204030204" pitchFamily="34" charset="0"/>
                <a:cs typeface="Calibri" panose="020F0502020204030204" pitchFamily="34" charset="0"/>
              </a:rPr>
              <a:t>viện</a:t>
            </a:r>
            <a:r>
              <a:rPr lang="en-US" sz="2800" b="1">
                <a:solidFill>
                  <a:schemeClr val="tx1">
                    <a:lumMod val="75000"/>
                    <a:lumOff val="25000"/>
                  </a:schemeClr>
                </a:solidFill>
                <a:latin typeface="Calibri" panose="020F0502020204030204" pitchFamily="34" charset="0"/>
                <a:cs typeface="Calibri" panose="020F0502020204030204" pitchFamily="34" charset="0"/>
              </a:rPr>
              <a:t> Pandas</a:t>
            </a:r>
          </a:p>
        </p:txBody>
      </p:sp>
      <p:pic>
        <p:nvPicPr>
          <p:cNvPr id="5" name="Picture 4">
            <a:extLst>
              <a:ext uri="{FF2B5EF4-FFF2-40B4-BE49-F238E27FC236}">
                <a16:creationId xmlns:a16="http://schemas.microsoft.com/office/drawing/2014/main" id="{FA362C5D-631B-AD04-9525-3AB9E6D92D68}"/>
              </a:ext>
            </a:extLst>
          </p:cNvPr>
          <p:cNvPicPr>
            <a:picLocks noChangeAspect="1"/>
          </p:cNvPicPr>
          <p:nvPr/>
        </p:nvPicPr>
        <p:blipFill>
          <a:blip r:embed="rId3"/>
          <a:stretch>
            <a:fillRect/>
          </a:stretch>
        </p:blipFill>
        <p:spPr>
          <a:xfrm>
            <a:off x="7064829" y="2128604"/>
            <a:ext cx="4844419" cy="3862595"/>
          </a:xfrm>
          <a:prstGeom prst="rect">
            <a:avLst/>
          </a:prstGeom>
        </p:spPr>
      </p:pic>
    </p:spTree>
    <p:extLst>
      <p:ext uri="{BB962C8B-B14F-4D97-AF65-F5344CB8AC3E}">
        <p14:creationId xmlns:p14="http://schemas.microsoft.com/office/powerpoint/2010/main" val="408179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7855881"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THƯ VIỆN, FRAMEWORK SỬ DỤNG</a:t>
            </a:r>
            <a:endParaRPr lang="en-US" sz="3200"/>
          </a:p>
        </p:txBody>
      </p:sp>
      <p:sp>
        <p:nvSpPr>
          <p:cNvPr id="3" name="TextBox 2">
            <a:extLst>
              <a:ext uri="{FF2B5EF4-FFF2-40B4-BE49-F238E27FC236}">
                <a16:creationId xmlns:a16="http://schemas.microsoft.com/office/drawing/2014/main" id="{D7B32F25-387C-E984-D8DF-8E14A746B3A7}"/>
              </a:ext>
            </a:extLst>
          </p:cNvPr>
          <p:cNvSpPr txBox="1"/>
          <p:nvPr/>
        </p:nvSpPr>
        <p:spPr>
          <a:xfrm>
            <a:off x="983318" y="2128604"/>
            <a:ext cx="6184761" cy="3416320"/>
          </a:xfrm>
          <a:prstGeom prst="rect">
            <a:avLst/>
          </a:prstGeom>
          <a:noFill/>
        </p:spPr>
        <p:txBody>
          <a:bodyPr wrap="square" rtlCol="0">
            <a:spAutoFit/>
          </a:bodyPr>
          <a:lstStyle/>
          <a:p>
            <a:pPr algn="just"/>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Flask là một </a:t>
            </a:r>
            <a:r>
              <a:rPr lang="vi-VN" sz="2400" b="1" dirty="0">
                <a:solidFill>
                  <a:srgbClr val="FF0000"/>
                </a:solidFill>
                <a:latin typeface="Calibri" panose="020F0502020204030204" pitchFamily="34" charset="0"/>
                <a:ea typeface="Arial" panose="020B0604020202020204" pitchFamily="34" charset="0"/>
                <a:cs typeface="Calibri" panose="020F0502020204030204" pitchFamily="34" charset="0"/>
              </a:rPr>
              <a:t>framework web nhẹ</a:t>
            </a:r>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linh hoạt và dễ sử dụng được viết bằng Python, cung cấp cho người dùng một cách </a:t>
            </a:r>
            <a:r>
              <a:rPr lang="vi-VN" sz="2400" b="1" dirty="0">
                <a:solidFill>
                  <a:srgbClr val="FF0000"/>
                </a:solidFill>
                <a:latin typeface="Calibri" panose="020F0502020204030204" pitchFamily="34" charset="0"/>
                <a:ea typeface="Arial" panose="020B0604020202020204" pitchFamily="34" charset="0"/>
                <a:cs typeface="Calibri" panose="020F0502020204030204" pitchFamily="34" charset="0"/>
              </a:rPr>
              <a:t>tiếp cận tối giản hóa </a:t>
            </a:r>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việc </a:t>
            </a:r>
            <a:r>
              <a:rPr lang="vi-VN" sz="2400" b="1" dirty="0">
                <a:solidFill>
                  <a:srgbClr val="FF0000"/>
                </a:solidFill>
                <a:latin typeface="Calibri" panose="020F0502020204030204" pitchFamily="34" charset="0"/>
                <a:ea typeface="Arial" panose="020B0604020202020204" pitchFamily="34" charset="0"/>
                <a:cs typeface="Calibri" panose="020F0502020204030204" pitchFamily="34" charset="0"/>
              </a:rPr>
              <a:t>phát triển ứng dụng web.</a:t>
            </a:r>
          </a:p>
          <a:p>
            <a:pPr algn="just"/>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Nó được sử dụng để </a:t>
            </a:r>
            <a:r>
              <a:rPr lang="vi-VN" sz="2400" b="1" dirty="0">
                <a:solidFill>
                  <a:srgbClr val="FF0000"/>
                </a:solidFill>
                <a:latin typeface="Calibri" panose="020F0502020204030204" pitchFamily="34" charset="0"/>
                <a:ea typeface="Arial" panose="020B0604020202020204" pitchFamily="34" charset="0"/>
                <a:cs typeface="Calibri" panose="020F0502020204030204" pitchFamily="34" charset="0"/>
              </a:rPr>
              <a:t>xây dựng các ứng dụng web, API</a:t>
            </a:r>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và các dịch vụ web khác.</a:t>
            </a:r>
          </a:p>
          <a:p>
            <a:pPr algn="just"/>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a:t>
            </a:r>
            <a:r>
              <a:rPr lang="vi-VN" sz="2400" b="1" dirty="0">
                <a:solidFill>
                  <a:srgbClr val="FF0000"/>
                </a:solidFill>
                <a:latin typeface="Calibri" panose="020F0502020204030204" pitchFamily="34" charset="0"/>
                <a:ea typeface="Arial" panose="020B0604020202020204" pitchFamily="34" charset="0"/>
                <a:cs typeface="Calibri" panose="020F0502020204030204" pitchFamily="34" charset="0"/>
              </a:rPr>
              <a:t>Mục đích sử dụng trong đồ án</a:t>
            </a:r>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dùng để </a:t>
            </a:r>
            <a:r>
              <a:rPr lang="vi-VN" sz="2400" b="1" dirty="0">
                <a:solidFill>
                  <a:srgbClr val="FF0000"/>
                </a:solidFill>
                <a:latin typeface="Calibri" panose="020F0502020204030204" pitchFamily="34" charset="0"/>
                <a:ea typeface="Arial" panose="020B0604020202020204" pitchFamily="34" charset="0"/>
                <a:cs typeface="Calibri" panose="020F0502020204030204" pitchFamily="34" charset="0"/>
              </a:rPr>
              <a:t>truyền data từ Python sang cho HTML</a:t>
            </a:r>
            <a:r>
              <a:rPr lang="vi-VN" sz="2400" dirty="0">
                <a:solidFill>
                  <a:schemeClr val="tx1"/>
                </a:solidFill>
                <a:latin typeface="Calibri" panose="020F0502020204030204" pitchFamily="34" charset="0"/>
                <a:ea typeface="Arial" panose="020B0604020202020204" pitchFamily="34" charset="0"/>
                <a:cs typeface="Calibri" panose="020F0502020204030204" pitchFamily="34" charset="0"/>
              </a:rPr>
              <a:t> để hiển thị lên web browser.</a:t>
            </a:r>
          </a:p>
        </p:txBody>
      </p:sp>
      <p:sp>
        <p:nvSpPr>
          <p:cNvPr id="4" name="TextBox 3">
            <a:extLst>
              <a:ext uri="{FF2B5EF4-FFF2-40B4-BE49-F238E27FC236}">
                <a16:creationId xmlns:a16="http://schemas.microsoft.com/office/drawing/2014/main" id="{BE339B32-8D24-71C3-43AD-7B01400D1303}"/>
              </a:ext>
            </a:extLst>
          </p:cNvPr>
          <p:cNvSpPr txBox="1"/>
          <p:nvPr/>
        </p:nvSpPr>
        <p:spPr>
          <a:xfrm>
            <a:off x="1284514" y="1380709"/>
            <a:ext cx="7053942" cy="523220"/>
          </a:xfrm>
          <a:prstGeom prst="rect">
            <a:avLst/>
          </a:prstGeom>
          <a:noFill/>
        </p:spPr>
        <p:txBody>
          <a:bodyPr wrap="square" rtlCol="0">
            <a:spAutoFit/>
          </a:bodyPr>
          <a:lstStyle/>
          <a:p>
            <a:r>
              <a:rPr lang="en-US" sz="2800" b="1">
                <a:solidFill>
                  <a:schemeClr val="tx1">
                    <a:lumMod val="75000"/>
                    <a:lumOff val="25000"/>
                  </a:schemeClr>
                </a:solidFill>
                <a:latin typeface="Calibri" panose="020F0502020204030204" pitchFamily="34" charset="0"/>
                <a:cs typeface="Calibri" panose="020F0502020204030204" pitchFamily="34" charset="0"/>
              </a:rPr>
              <a:t>b. Framework Flask</a:t>
            </a:r>
          </a:p>
        </p:txBody>
      </p:sp>
      <p:pic>
        <p:nvPicPr>
          <p:cNvPr id="6" name="Picture 5" descr="A black and white image of a flask&#10;&#10;Description automatically generated with low confidence">
            <a:extLst>
              <a:ext uri="{FF2B5EF4-FFF2-40B4-BE49-F238E27FC236}">
                <a16:creationId xmlns:a16="http://schemas.microsoft.com/office/drawing/2014/main" id="{9B4381BC-4ED9-7150-B894-3B441D3D3987}"/>
              </a:ext>
            </a:extLst>
          </p:cNvPr>
          <p:cNvPicPr>
            <a:picLocks noChangeAspect="1"/>
          </p:cNvPicPr>
          <p:nvPr/>
        </p:nvPicPr>
        <p:blipFill>
          <a:blip r:embed="rId3"/>
          <a:stretch>
            <a:fillRect/>
          </a:stretch>
        </p:blipFill>
        <p:spPr>
          <a:xfrm>
            <a:off x="8008683" y="2128604"/>
            <a:ext cx="3701141" cy="3305896"/>
          </a:xfrm>
          <a:prstGeom prst="rect">
            <a:avLst/>
          </a:prstGeom>
        </p:spPr>
      </p:pic>
    </p:spTree>
    <p:extLst>
      <p:ext uri="{BB962C8B-B14F-4D97-AF65-F5344CB8AC3E}">
        <p14:creationId xmlns:p14="http://schemas.microsoft.com/office/powerpoint/2010/main" val="10069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6"/>
          <p:cNvSpPr txBox="1"/>
          <p:nvPr/>
        </p:nvSpPr>
        <p:spPr>
          <a:xfrm>
            <a:off x="565108" y="189733"/>
            <a:ext cx="6077429" cy="6770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800" b="1">
                <a:solidFill>
                  <a:srgbClr val="C55A11"/>
                </a:solidFill>
                <a:latin typeface="Calibri"/>
                <a:ea typeface="Calibri"/>
                <a:cs typeface="Calibri"/>
                <a:sym typeface="Calibri"/>
              </a:rPr>
              <a:t>II. CÔNG CỤ SỬ DỤNG</a:t>
            </a:r>
            <a:endParaRPr lang="en-US" sz="3800"/>
          </a:p>
        </p:txBody>
      </p:sp>
      <p:sp>
        <p:nvSpPr>
          <p:cNvPr id="180" name="Google Shape;180;p6"/>
          <p:cNvSpPr/>
          <p:nvPr/>
        </p:nvSpPr>
        <p:spPr>
          <a:xfrm rot="5400000">
            <a:off x="-66578" y="235266"/>
            <a:ext cx="603672" cy="470516"/>
          </a:xfrm>
          <a:prstGeom prst="flowChartExtra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12;p15">
            <a:extLst>
              <a:ext uri="{FF2B5EF4-FFF2-40B4-BE49-F238E27FC236}">
                <a16:creationId xmlns:a16="http://schemas.microsoft.com/office/drawing/2014/main" id="{1EEF3A72-F8A3-4857-AD44-80DB16CCE362}"/>
              </a:ext>
            </a:extLst>
          </p:cNvPr>
          <p:cNvSpPr txBox="1"/>
          <p:nvPr/>
        </p:nvSpPr>
        <p:spPr>
          <a:xfrm>
            <a:off x="983318" y="866801"/>
            <a:ext cx="9314568" cy="584735"/>
          </a:xfrm>
          <a:prstGeom prst="rect">
            <a:avLst/>
          </a:prstGeom>
          <a:noFill/>
          <a:ln>
            <a:noFill/>
          </a:ln>
        </p:spPr>
        <p:txBody>
          <a:bodyPr spcFirstLastPara="1" wrap="square" lIns="91425" tIns="45700" rIns="91425" bIns="45700" anchor="t" anchorCtr="0">
            <a:spAutoFit/>
          </a:bodyPr>
          <a:lstStyle/>
          <a:p>
            <a:pPr lvl="0">
              <a:buClr>
                <a:schemeClr val="dk1"/>
              </a:buClr>
              <a:buSzPts val="3200"/>
            </a:pPr>
            <a:r>
              <a:rPr lang="en-US" sz="3200" b="1">
                <a:solidFill>
                  <a:schemeClr val="dk1"/>
                </a:solidFill>
                <a:latin typeface="Calibri"/>
                <a:cs typeface="Calibri"/>
                <a:sym typeface="Calibri"/>
              </a:rPr>
              <a:t>2. CÔNG CỤ PHÁT TRIỂN GIAO DIỆN WEB(HTML,CSS)</a:t>
            </a:r>
            <a:endParaRPr lang="en-US" sz="3200"/>
          </a:p>
        </p:txBody>
      </p:sp>
      <p:sp>
        <p:nvSpPr>
          <p:cNvPr id="9" name="TextBox 8">
            <a:extLst>
              <a:ext uri="{FF2B5EF4-FFF2-40B4-BE49-F238E27FC236}">
                <a16:creationId xmlns:a16="http://schemas.microsoft.com/office/drawing/2014/main" id="{D74FCDF6-F88E-000F-6657-1D293FD6ACC1}"/>
              </a:ext>
            </a:extLst>
          </p:cNvPr>
          <p:cNvSpPr txBox="1"/>
          <p:nvPr/>
        </p:nvSpPr>
        <p:spPr>
          <a:xfrm>
            <a:off x="983318" y="1875905"/>
            <a:ext cx="6762806" cy="1938992"/>
          </a:xfrm>
          <a:prstGeom prst="rect">
            <a:avLst/>
          </a:prstGeom>
          <a:noFill/>
        </p:spPr>
        <p:txBody>
          <a:bodyPr wrap="square" rtlCol="0">
            <a:spAutoFit/>
          </a:bodyPr>
          <a:lstStyle/>
          <a:p>
            <a:pPr marL="342900" indent="-342900" algn="just">
              <a:buFontTx/>
              <a:buChar char="-"/>
            </a:pPr>
            <a:r>
              <a:rPr lang="en-US" sz="2400">
                <a:latin typeface="Calibri" panose="020F0502020204030204" pitchFamily="34" charset="0"/>
                <a:cs typeface="Calibri" panose="020F0502020204030204" pitchFamily="34" charset="0"/>
              </a:rPr>
              <a:t>HMTL (</a:t>
            </a:r>
            <a:r>
              <a:rPr lang="en-US" sz="2400">
                <a:solidFill>
                  <a:srgbClr val="C00000"/>
                </a:solidFill>
                <a:latin typeface="Calibri" panose="020F0502020204030204" pitchFamily="34" charset="0"/>
                <a:cs typeface="Calibri" panose="020F0502020204030204" pitchFamily="34" charset="0"/>
              </a:rPr>
              <a:t>H</a:t>
            </a:r>
            <a:r>
              <a:rPr lang="en-US" sz="2400">
                <a:latin typeface="Calibri" panose="020F0502020204030204" pitchFamily="34" charset="0"/>
                <a:cs typeface="Calibri" panose="020F0502020204030204" pitchFamily="34" charset="0"/>
              </a:rPr>
              <a:t>yper </a:t>
            </a:r>
            <a:r>
              <a:rPr lang="en-US" sz="2400">
                <a:solidFill>
                  <a:srgbClr val="C00000"/>
                </a:solidFill>
                <a:latin typeface="Calibri" panose="020F0502020204030204" pitchFamily="34" charset="0"/>
                <a:cs typeface="Calibri" panose="020F0502020204030204" pitchFamily="34" charset="0"/>
              </a:rPr>
              <a:t>T</a:t>
            </a:r>
            <a:r>
              <a:rPr lang="en-US" sz="2400">
                <a:latin typeface="Calibri" panose="020F0502020204030204" pitchFamily="34" charset="0"/>
                <a:cs typeface="Calibri" panose="020F0502020204030204" pitchFamily="34" charset="0"/>
              </a:rPr>
              <a:t>ext </a:t>
            </a:r>
            <a:r>
              <a:rPr lang="en-US" sz="2400">
                <a:solidFill>
                  <a:srgbClr val="C00000"/>
                </a:solidFill>
                <a:latin typeface="Calibri" panose="020F0502020204030204" pitchFamily="34" charset="0"/>
                <a:cs typeface="Calibri" panose="020F0502020204030204" pitchFamily="34" charset="0"/>
              </a:rPr>
              <a:t>M</a:t>
            </a:r>
            <a:r>
              <a:rPr lang="en-US" sz="2400">
                <a:latin typeface="Calibri" panose="020F0502020204030204" pitchFamily="34" charset="0"/>
                <a:cs typeface="Calibri" panose="020F0502020204030204" pitchFamily="34" charset="0"/>
              </a:rPr>
              <a:t>arkup </a:t>
            </a:r>
            <a:r>
              <a:rPr lang="en-US" sz="2400">
                <a:solidFill>
                  <a:srgbClr val="C00000"/>
                </a:solidFill>
                <a:latin typeface="Calibri" panose="020F0502020204030204" pitchFamily="34" charset="0"/>
                <a:cs typeface="Calibri" panose="020F0502020204030204" pitchFamily="34" charset="0"/>
              </a:rPr>
              <a:t>L</a:t>
            </a:r>
            <a:r>
              <a:rPr lang="en-US" sz="2400">
                <a:latin typeface="Calibri" panose="020F0502020204030204" pitchFamily="34" charset="0"/>
                <a:cs typeface="Calibri" panose="020F0502020204030204" pitchFamily="34" charset="0"/>
              </a:rPr>
              <a:t>anguage) </a:t>
            </a:r>
            <a:r>
              <a:rPr lang="en-US" sz="2400" err="1">
                <a:latin typeface="Calibri" panose="020F0502020204030204" pitchFamily="34" charset="0"/>
                <a:cs typeface="Calibri" panose="020F0502020204030204" pitchFamily="34" charset="0"/>
              </a:rPr>
              <a:t>là</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ngôn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ngữ</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đánh</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dấu</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siêu</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văn</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bản</a:t>
            </a:r>
            <a:endParaRPr lang="en-US" sz="2400">
              <a:latin typeface="Calibri" panose="020F0502020204030204" pitchFamily="34" charset="0"/>
              <a:cs typeface="Calibri" panose="020F0502020204030204" pitchFamily="34" charset="0"/>
            </a:endParaRPr>
          </a:p>
          <a:p>
            <a:pPr marL="342900" indent="-342900" algn="just">
              <a:buFontTx/>
              <a:buChar char="-"/>
            </a:pPr>
            <a:r>
              <a:rPr lang="en-US" sz="2400" b="1" err="1">
                <a:solidFill>
                  <a:srgbClr val="FF0000"/>
                </a:solidFill>
                <a:latin typeface="Calibri" panose="020F0502020204030204" pitchFamily="34" charset="0"/>
                <a:cs typeface="Calibri" panose="020F0502020204030204" pitchFamily="34" charset="0"/>
              </a:rPr>
              <a:t>Không</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phải</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là</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ngôn</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ngữ</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lập</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trình</a:t>
            </a:r>
            <a:r>
              <a:rPr lang="en-US" sz="2400">
                <a:latin typeface="Calibri" panose="020F0502020204030204" pitchFamily="34" charset="0"/>
                <a:cs typeface="Calibri" panose="020F0502020204030204" pitchFamily="34" charset="0"/>
              </a:rPr>
              <a:t>.</a:t>
            </a:r>
          </a:p>
          <a:p>
            <a:pPr marL="342900" indent="-342900" algn="just">
              <a:buFontTx/>
              <a:buChar char="-"/>
            </a:pPr>
            <a:r>
              <a:rPr lang="en-US" sz="2400">
                <a:latin typeface="Calibri" panose="020F0502020204030204" pitchFamily="34" charset="0"/>
                <a:cs typeface="Calibri" panose="020F0502020204030204" pitchFamily="34" charset="0"/>
              </a:rPr>
              <a:t>HTML </a:t>
            </a:r>
            <a:r>
              <a:rPr lang="en-US" sz="2400" err="1">
                <a:latin typeface="Calibri" panose="020F0502020204030204" pitchFamily="34" charset="0"/>
                <a:cs typeface="Calibri" panose="020F0502020204030204" pitchFamily="34" charset="0"/>
              </a:rPr>
              <a:t>có</a:t>
            </a:r>
            <a:r>
              <a:rPr lang="en-US" sz="2400">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tác</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dụng</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tạo</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bố</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cục</a:t>
            </a:r>
            <a:r>
              <a:rPr lang="en-US" sz="2400">
                <a:latin typeface="Calibri" panose="020F0502020204030204" pitchFamily="34" charset="0"/>
                <a:cs typeface="Calibri" panose="020F0502020204030204" pitchFamily="34" charset="0"/>
              </a:rPr>
              <a:t> </a:t>
            </a:r>
            <a:r>
              <a:rPr lang="en-US" sz="2400" err="1">
                <a:latin typeface="Calibri" panose="020F0502020204030204" pitchFamily="34" charset="0"/>
                <a:cs typeface="Calibri" panose="020F0502020204030204" pitchFamily="34" charset="0"/>
              </a:rPr>
              <a:t>và</a:t>
            </a:r>
            <a:r>
              <a:rPr lang="en-US" sz="2400">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định</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dạng</a:t>
            </a:r>
            <a:r>
              <a:rPr lang="en-US" sz="2400" b="1">
                <a:solidFill>
                  <a:srgbClr val="FF0000"/>
                </a:solidFill>
                <a:latin typeface="Calibri" panose="020F0502020204030204" pitchFamily="34" charset="0"/>
                <a:cs typeface="Calibri" panose="020F0502020204030204" pitchFamily="34" charset="0"/>
              </a:rPr>
              <a:t> </a:t>
            </a:r>
            <a:r>
              <a:rPr lang="en-US" sz="2400" b="1" err="1">
                <a:solidFill>
                  <a:srgbClr val="FF0000"/>
                </a:solidFill>
                <a:latin typeface="Calibri" panose="020F0502020204030204" pitchFamily="34" charset="0"/>
                <a:cs typeface="Calibri" panose="020F0502020204030204" pitchFamily="34" charset="0"/>
              </a:rPr>
              <a:t>trang</a:t>
            </a:r>
            <a:r>
              <a:rPr lang="en-US" sz="2400" b="1">
                <a:solidFill>
                  <a:srgbClr val="FF0000"/>
                </a:solidFill>
                <a:latin typeface="Calibri" panose="020F0502020204030204" pitchFamily="34" charset="0"/>
                <a:cs typeface="Calibri" panose="020F0502020204030204" pitchFamily="34" charset="0"/>
              </a:rPr>
              <a:t> web</a:t>
            </a:r>
            <a:r>
              <a:rPr lang="en-US" sz="2400">
                <a:latin typeface="Calibri" panose="020F0502020204030204" pitchFamily="34" charset="0"/>
                <a:cs typeface="Calibri" panose="020F0502020204030204" pitchFamily="34" charset="0"/>
              </a:rPr>
              <a:t> </a:t>
            </a:r>
          </a:p>
        </p:txBody>
      </p:sp>
      <p:pic>
        <p:nvPicPr>
          <p:cNvPr id="11" name="Picture 10" descr="A picture containing sketch, footwear, drawing, illustration&#10;&#10;Description automatically generated">
            <a:extLst>
              <a:ext uri="{FF2B5EF4-FFF2-40B4-BE49-F238E27FC236}">
                <a16:creationId xmlns:a16="http://schemas.microsoft.com/office/drawing/2014/main" id="{6D36108E-4FCC-3DBC-8478-46C09112D790}"/>
              </a:ext>
            </a:extLst>
          </p:cNvPr>
          <p:cNvPicPr>
            <a:picLocks noChangeAspect="1"/>
          </p:cNvPicPr>
          <p:nvPr/>
        </p:nvPicPr>
        <p:blipFill>
          <a:blip r:embed="rId3"/>
          <a:stretch>
            <a:fillRect/>
          </a:stretch>
        </p:blipFill>
        <p:spPr>
          <a:xfrm>
            <a:off x="8019167" y="1850571"/>
            <a:ext cx="3944232" cy="4376058"/>
          </a:xfrm>
          <a:prstGeom prst="rect">
            <a:avLst/>
          </a:prstGeom>
        </p:spPr>
      </p:pic>
      <p:sp>
        <p:nvSpPr>
          <p:cNvPr id="12" name="TextBox 11">
            <a:extLst>
              <a:ext uri="{FF2B5EF4-FFF2-40B4-BE49-F238E27FC236}">
                <a16:creationId xmlns:a16="http://schemas.microsoft.com/office/drawing/2014/main" id="{D2D30625-1B5B-784E-AC2E-21625221CE91}"/>
              </a:ext>
            </a:extLst>
          </p:cNvPr>
          <p:cNvSpPr txBox="1"/>
          <p:nvPr/>
        </p:nvSpPr>
        <p:spPr>
          <a:xfrm>
            <a:off x="1382485" y="1352685"/>
            <a:ext cx="5606143" cy="523220"/>
          </a:xfrm>
          <a:prstGeom prst="rect">
            <a:avLst/>
          </a:prstGeom>
          <a:noFill/>
        </p:spPr>
        <p:txBody>
          <a:bodyPr wrap="square" rtlCol="0">
            <a:spAutoFit/>
          </a:bodyPr>
          <a:lstStyle/>
          <a:p>
            <a:r>
              <a:rPr lang="en-US" sz="2800" b="1">
                <a:solidFill>
                  <a:schemeClr val="tx1">
                    <a:lumMod val="85000"/>
                    <a:lumOff val="15000"/>
                  </a:schemeClr>
                </a:solidFill>
                <a:latin typeface="Calibri" panose="020F0502020204030204" pitchFamily="34" charset="0"/>
                <a:cs typeface="Calibri" panose="020F0502020204030204" pitchFamily="34" charset="0"/>
              </a:rPr>
              <a:t>a. HTML</a:t>
            </a:r>
          </a:p>
        </p:txBody>
      </p:sp>
      <p:sp>
        <p:nvSpPr>
          <p:cNvPr id="14" name="TextBox 13">
            <a:extLst>
              <a:ext uri="{FF2B5EF4-FFF2-40B4-BE49-F238E27FC236}">
                <a16:creationId xmlns:a16="http://schemas.microsoft.com/office/drawing/2014/main" id="{F2044D48-8770-9D64-6162-A93F99F45AAB}"/>
              </a:ext>
            </a:extLst>
          </p:cNvPr>
          <p:cNvSpPr txBox="1"/>
          <p:nvPr/>
        </p:nvSpPr>
        <p:spPr>
          <a:xfrm>
            <a:off x="1382485" y="3730238"/>
            <a:ext cx="5486401" cy="523220"/>
          </a:xfrm>
          <a:prstGeom prst="rect">
            <a:avLst/>
          </a:prstGeom>
          <a:noFill/>
        </p:spPr>
        <p:txBody>
          <a:bodyPr wrap="square" rtlCol="0">
            <a:spAutoFit/>
          </a:bodyPr>
          <a:lstStyle/>
          <a:p>
            <a:r>
              <a:rPr lang="en-US" sz="2800" b="1">
                <a:latin typeface="Calibri" panose="020F0502020204030204" pitchFamily="34" charset="0"/>
                <a:cs typeface="Calibri" panose="020F0502020204030204" pitchFamily="34" charset="0"/>
              </a:rPr>
              <a:t>b.</a:t>
            </a:r>
            <a:r>
              <a:rPr lang="en-US" sz="2800" b="1">
                <a:solidFill>
                  <a:schemeClr val="tx1">
                    <a:lumMod val="85000"/>
                    <a:lumOff val="15000"/>
                  </a:schemeClr>
                </a:solidFill>
                <a:latin typeface="Calibri" panose="020F0502020204030204" pitchFamily="34" charset="0"/>
                <a:cs typeface="Calibri" panose="020F0502020204030204" pitchFamily="34" charset="0"/>
              </a:rPr>
              <a:t>CSS</a:t>
            </a:r>
          </a:p>
        </p:txBody>
      </p:sp>
      <p:sp>
        <p:nvSpPr>
          <p:cNvPr id="15" name="TextBox 14">
            <a:extLst>
              <a:ext uri="{FF2B5EF4-FFF2-40B4-BE49-F238E27FC236}">
                <a16:creationId xmlns:a16="http://schemas.microsoft.com/office/drawing/2014/main" id="{AC509EAF-7E6A-EE17-F8AE-00E98B66288C}"/>
              </a:ext>
            </a:extLst>
          </p:cNvPr>
          <p:cNvSpPr txBox="1"/>
          <p:nvPr/>
        </p:nvSpPr>
        <p:spPr>
          <a:xfrm>
            <a:off x="1068602" y="4231383"/>
            <a:ext cx="6592238" cy="2308324"/>
          </a:xfrm>
          <a:prstGeom prst="rect">
            <a:avLst/>
          </a:prstGeom>
          <a:noFill/>
        </p:spPr>
        <p:txBody>
          <a:bodyPr wrap="square" rtlCol="0">
            <a:spAutoFit/>
          </a:bodyPr>
          <a:lstStyle/>
          <a:p>
            <a:pPr marL="285750" indent="-285750" algn="just">
              <a:buFontTx/>
              <a:buChar char="-"/>
            </a:pPr>
            <a:r>
              <a:rPr lang="vi-VN" sz="2400" b="0" i="0">
                <a:solidFill>
                  <a:srgbClr val="1B1B1B"/>
                </a:solidFill>
                <a:effectLst/>
                <a:latin typeface="Calibri" panose="020F0502020204030204" pitchFamily="34" charset="0"/>
                <a:cs typeface="Calibri" panose="020F0502020204030204" pitchFamily="34" charset="0"/>
              </a:rPr>
              <a:t>CSS (Cascading Style Sheets) : định nghĩa về </a:t>
            </a:r>
            <a:r>
              <a:rPr lang="vi-VN" sz="2400" b="1" i="0">
                <a:solidFill>
                  <a:srgbClr val="FF0000"/>
                </a:solidFill>
                <a:effectLst/>
                <a:latin typeface="Calibri" panose="020F0502020204030204" pitchFamily="34" charset="0"/>
                <a:cs typeface="Calibri" panose="020F0502020204030204" pitchFamily="34" charset="0"/>
              </a:rPr>
              <a:t>cách hiển thị của một tài liệu HTML.</a:t>
            </a:r>
            <a:endParaRPr lang="en-US" sz="2400" b="1" i="0">
              <a:solidFill>
                <a:srgbClr val="FF0000"/>
              </a:solidFill>
              <a:effectLst/>
              <a:latin typeface="Calibri" panose="020F0502020204030204" pitchFamily="34" charset="0"/>
              <a:cs typeface="Calibri" panose="020F0502020204030204" pitchFamily="34" charset="0"/>
            </a:endParaRPr>
          </a:p>
          <a:p>
            <a:pPr marL="285750" indent="-285750" algn="just">
              <a:buFontTx/>
              <a:buChar char="-"/>
            </a:pPr>
            <a:r>
              <a:rPr lang="vi-VN" sz="2400" b="0" i="0">
                <a:solidFill>
                  <a:srgbClr val="1B1B1B"/>
                </a:solidFill>
                <a:effectLst/>
                <a:latin typeface="Calibri" panose="020F0502020204030204" pitchFamily="34" charset="0"/>
                <a:cs typeface="Calibri" panose="020F0502020204030204" pitchFamily="34" charset="0"/>
              </a:rPr>
              <a:t> CSS đặc biệt hữu ích trong việc thiết kế Web. Nó giúp cho người thiết kế dễ dàng áp đặt các phong cách đã được thiết kế lên bất kì page nào của website một cách nhanh chóng, đồng bộ.</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59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4" grpId="0"/>
      <p:bldP spid="15" grpId="0"/>
    </p:bldLst>
  </p:timing>
</p:sld>
</file>

<file path=ppt/theme/theme1.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hủ đề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597AE72EEA79B74DA5C86E3CA8C98E55" ma:contentTypeVersion="15" ma:contentTypeDescription="Tạo tài liệu mới." ma:contentTypeScope="" ma:versionID="3970147459afc6c9ef18ab53de2c00a9">
  <xsd:schema xmlns:xsd="http://www.w3.org/2001/XMLSchema" xmlns:xs="http://www.w3.org/2001/XMLSchema" xmlns:p="http://schemas.microsoft.com/office/2006/metadata/properties" xmlns:ns3="86b2c21e-bc8a-47d8-90cc-43181eba94ed" xmlns:ns4="81e90ab8-9e7d-4b67-ba12-d147179b0223" targetNamespace="http://schemas.microsoft.com/office/2006/metadata/properties" ma:root="true" ma:fieldsID="71e5273dbad7f8efada3192c699986db" ns3:_="" ns4:_="">
    <xsd:import namespace="86b2c21e-bc8a-47d8-90cc-43181eba94ed"/>
    <xsd:import namespace="81e90ab8-9e7d-4b67-ba12-d147179b022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element ref="ns4:MediaServiceLocatio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b2c21e-bc8a-47d8-90cc-43181eba94ed" elementFormDefault="qualified">
    <xsd:import namespace="http://schemas.microsoft.com/office/2006/documentManagement/types"/>
    <xsd:import namespace="http://schemas.microsoft.com/office/infopath/2007/PartnerControls"/>
    <xsd:element name="SharedWithUsers" ma:index="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Chia sẻ Có Chi tiết" ma:internalName="SharedWithDetails" ma:readOnly="true">
      <xsd:simpleType>
        <xsd:restriction base="dms:Note">
          <xsd:maxLength value="255"/>
        </xsd:restriction>
      </xsd:simpleType>
    </xsd:element>
    <xsd:element name="SharingHintHash" ma:index="10" nillable="true" ma:displayName="Hàm băm Gợi ý Chia sẻ"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e90ab8-9e7d-4b67-ba12-d147179b022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81e90ab8-9e7d-4b67-ba12-d147179b0223" xsi:nil="true"/>
  </documentManagement>
</p:properties>
</file>

<file path=customXml/itemProps1.xml><?xml version="1.0" encoding="utf-8"?>
<ds:datastoreItem xmlns:ds="http://schemas.openxmlformats.org/officeDocument/2006/customXml" ds:itemID="{BC983428-B26E-442B-8020-C672C0AF77DF}">
  <ds:schemaRefs>
    <ds:schemaRef ds:uri="http://schemas.microsoft.com/sharepoint/v3/contenttype/forms"/>
  </ds:schemaRefs>
</ds:datastoreItem>
</file>

<file path=customXml/itemProps2.xml><?xml version="1.0" encoding="utf-8"?>
<ds:datastoreItem xmlns:ds="http://schemas.openxmlformats.org/officeDocument/2006/customXml" ds:itemID="{D72272E0-19EC-41C5-ACE1-84BB3405FCFA}">
  <ds:schemaRefs>
    <ds:schemaRef ds:uri="81e90ab8-9e7d-4b67-ba12-d147179b0223"/>
    <ds:schemaRef ds:uri="86b2c21e-bc8a-47d8-90cc-43181eba94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0C851E7-137B-4104-A8E2-FE4912E3818A}">
  <ds:schemaRefs>
    <ds:schemaRef ds:uri="81e90ab8-9e7d-4b67-ba12-d147179b0223"/>
    <ds:schemaRef ds:uri="86b2c21e-bc8a-47d8-90cc-43181eba94e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81</TotalTime>
  <Words>1209</Words>
  <Application>Microsoft Office PowerPoint</Application>
  <PresentationFormat>Widescreen</PresentationFormat>
  <Paragraphs>130</Paragraphs>
  <Slides>32</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Times New Roman</vt:lpstr>
      <vt:lpstr>Courier New</vt:lpstr>
      <vt:lpstr>Open Sans Light</vt:lpstr>
      <vt:lpstr>Arial</vt:lpstr>
      <vt:lpstr>Open Sans</vt:lpstr>
      <vt:lpstr>Calibri</vt:lpstr>
      <vt:lpstr>Tahoma</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Trong  Thang</dc:creator>
  <cp:lastModifiedBy>Trần Văn Cường</cp:lastModifiedBy>
  <cp:revision>21</cp:revision>
  <dcterms:created xsi:type="dcterms:W3CDTF">2021-08-06T05:29:44Z</dcterms:created>
  <dcterms:modified xsi:type="dcterms:W3CDTF">2023-05-30T12:20:33Z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0x010100597AE72EEA79B74DA5C86E3CA8C98E55</vt:lpwstr>
  </property>
</Properties>
</file>