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ường Đinh Tiến" initials="CĐT" lastIdx="5" clrIdx="0">
    <p:extLst>
      <p:ext uri="{19B8F6BF-5375-455C-9EA6-DF929625EA0E}">
        <p15:presenceInfo xmlns:p15="http://schemas.microsoft.com/office/powerpoint/2012/main" userId="33a49138dafb85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3B709-3280-4D01-84A3-1A813DCCA420}" type="datetimeFigureOut">
              <a:rPr lang="en-US" smtClean="0"/>
              <a:t>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624EA-48D1-4B56-B51C-F538182CDA9E}" type="slidenum">
              <a:rPr lang="en-US" smtClean="0"/>
              <a:t>‹#›</a:t>
            </a:fld>
            <a:endParaRPr lang="en-US"/>
          </a:p>
        </p:txBody>
      </p:sp>
    </p:spTree>
    <p:extLst>
      <p:ext uri="{BB962C8B-B14F-4D97-AF65-F5344CB8AC3E}">
        <p14:creationId xmlns:p14="http://schemas.microsoft.com/office/powerpoint/2010/main" val="278398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C268-F9F3-4D96-940E-13D40771D4A8}"/>
              </a:ext>
            </a:extLst>
          </p:cNvPr>
          <p:cNvSpPr>
            <a:spLocks noGrp="1"/>
          </p:cNvSpPr>
          <p:nvPr>
            <p:ph type="ctrTitle"/>
          </p:nvPr>
        </p:nvSpPr>
        <p:spPr>
          <a:xfrm>
            <a:off x="385893" y="1951839"/>
            <a:ext cx="12192000" cy="1932264"/>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DE4472-45A3-4655-AF6D-1673C3D4DC79}"/>
              </a:ext>
            </a:extLst>
          </p:cNvPr>
          <p:cNvSpPr>
            <a:spLocks noGrp="1"/>
          </p:cNvSpPr>
          <p:nvPr>
            <p:ph type="subTitle" idx="1"/>
          </p:nvPr>
        </p:nvSpPr>
        <p:spPr>
          <a:xfrm>
            <a:off x="8445807" y="5939404"/>
            <a:ext cx="3746193" cy="405467"/>
          </a:xfrm>
        </p:spPr>
        <p:txBody>
          <a:bodyPr>
            <a:normAutofit lnSpcReduction="10000"/>
          </a:bodyPr>
          <a:lstStyle/>
          <a:p>
            <a:r>
              <a:rPr lang="en-US" dirty="0">
                <a:solidFill>
                  <a:schemeClr val="tx1"/>
                </a:solidFill>
                <a:latin typeface="Times New Roman" panose="02020603050405020304" pitchFamily="18" charset="0"/>
                <a:cs typeface="Times New Roman" panose="02020603050405020304" pitchFamily="18" charset="0"/>
              </a:rPr>
              <a:t>NHÓM 2 – LỚP 8A5</a:t>
            </a:r>
          </a:p>
        </p:txBody>
      </p:sp>
    </p:spTree>
    <p:extLst>
      <p:ext uri="{BB962C8B-B14F-4D97-AF65-F5344CB8AC3E}">
        <p14:creationId xmlns:p14="http://schemas.microsoft.com/office/powerpoint/2010/main" val="222721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8094-2E5E-43CB-AAB2-3065E9C48177}"/>
              </a:ext>
            </a:extLst>
          </p:cNvPr>
          <p:cNvSpPr>
            <a:spLocks noGrp="1"/>
          </p:cNvSpPr>
          <p:nvPr>
            <p:ph type="title"/>
          </p:nvPr>
        </p:nvSpPr>
        <p:spPr>
          <a:xfrm>
            <a:off x="1028160" y="721455"/>
            <a:ext cx="11010041" cy="546062"/>
          </a:xfrm>
        </p:spPr>
        <p:txBody>
          <a:bodyPr>
            <a:normAutofit/>
          </a:bodyPr>
          <a:lstStyle/>
          <a:p>
            <a:r>
              <a:rPr lang="en-US" sz="1600" dirty="0">
                <a:latin typeface="Times New Roman" panose="02020603050405020304" pitchFamily="18" charset="0"/>
                <a:cs typeface="Times New Roman" panose="02020603050405020304" pitchFamily="18" charset="0"/>
              </a:rPr>
              <a:t>1, CÁC NGUYÊN NHÂN ĐẾN TỪ MÔI TR</a:t>
            </a:r>
            <a:r>
              <a:rPr lang="vi-VN" sz="1600" dirty="0">
                <a:latin typeface="Times New Roman" panose="02020603050405020304" pitchFamily="18" charset="0"/>
                <a:cs typeface="Times New Roman" panose="02020603050405020304" pitchFamily="18" charset="0"/>
              </a:rPr>
              <a:t>Ư</a:t>
            </a:r>
            <a:r>
              <a:rPr lang="en-US" sz="1600" dirty="0">
                <a:latin typeface="Times New Roman" panose="02020603050405020304" pitchFamily="18" charset="0"/>
                <a:cs typeface="Times New Roman" panose="02020603050405020304" pitchFamily="18" charset="0"/>
              </a:rPr>
              <a:t>ỜNG</a:t>
            </a:r>
          </a:p>
        </p:txBody>
      </p:sp>
      <p:sp>
        <p:nvSpPr>
          <p:cNvPr id="3" name="Content Placeholder 2">
            <a:extLst>
              <a:ext uri="{FF2B5EF4-FFF2-40B4-BE49-F238E27FC236}">
                <a16:creationId xmlns:a16="http://schemas.microsoft.com/office/drawing/2014/main" id="{11B554E4-D3FB-414D-9BBF-9EB93A0BFF2B}"/>
              </a:ext>
            </a:extLst>
          </p:cNvPr>
          <p:cNvSpPr>
            <a:spLocks noGrp="1"/>
          </p:cNvSpPr>
          <p:nvPr>
            <p:ph idx="1"/>
          </p:nvPr>
        </p:nvSpPr>
        <p:spPr>
          <a:xfrm>
            <a:off x="684212" y="392187"/>
            <a:ext cx="6547098" cy="32926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 NGUYÊN NHÂN</a:t>
            </a:r>
          </a:p>
        </p:txBody>
      </p:sp>
      <p:sp>
        <p:nvSpPr>
          <p:cNvPr id="4" name="TextBox 3">
            <a:extLst>
              <a:ext uri="{FF2B5EF4-FFF2-40B4-BE49-F238E27FC236}">
                <a16:creationId xmlns:a16="http://schemas.microsoft.com/office/drawing/2014/main" id="{07756B35-ABE3-4FF7-8C18-784E97BE3C7D}"/>
              </a:ext>
            </a:extLst>
          </p:cNvPr>
          <p:cNvSpPr txBox="1"/>
          <p:nvPr/>
        </p:nvSpPr>
        <p:spPr>
          <a:xfrm>
            <a:off x="1247163" y="1267517"/>
            <a:ext cx="969767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Do các hiện tượng tự nhiên gây ra: núi lửa, cháy rừng, bão bụi, hay quá trình phân huỷ, thối rữa xác động – thực vật tự nhiên… Đây là nguyên nhân khách quan nên rất khó dự báo và ngăn chặn.</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D9BEC1A-7C72-4D70-BBBC-A0D12033640B}"/>
              </a:ext>
            </a:extLst>
          </p:cNvPr>
          <p:cNvSpPr txBox="1"/>
          <p:nvPr/>
        </p:nvSpPr>
        <p:spPr>
          <a:xfrm>
            <a:off x="1895912" y="4831480"/>
            <a:ext cx="9459986" cy="646331"/>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3BD63CC-F5AE-4770-A7B1-DD36FC9A6DC5}"/>
              </a:ext>
            </a:extLst>
          </p:cNvPr>
          <p:cNvSpPr/>
          <p:nvPr/>
        </p:nvSpPr>
        <p:spPr>
          <a:xfrm>
            <a:off x="3708755" y="5590483"/>
            <a:ext cx="4657044" cy="369332"/>
          </a:xfrm>
          <a:prstGeom prst="rect">
            <a:avLst/>
          </a:prstGeom>
        </p:spPr>
        <p:txBody>
          <a:bodyPr wrap="none">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1: Ô </a:t>
            </a:r>
            <a:r>
              <a:rPr lang="en-US" dirty="0" err="1">
                <a:latin typeface="Times New Roman" panose="02020603050405020304" pitchFamily="18" charset="0"/>
                <a:cs typeface="Times New Roman" panose="02020603050405020304" pitchFamily="18" charset="0"/>
              </a:rPr>
              <a:t>nhiễm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phun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núi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lửa</a:t>
            </a:r>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B7847B5-456D-40FF-9AC6-71C039FD94E7}"/>
              </a:ext>
            </a:extLst>
          </p:cNvPr>
          <p:cNvPicPr>
            <a:picLocks noChangeAspect="1"/>
          </p:cNvPicPr>
          <p:nvPr/>
        </p:nvPicPr>
        <p:blipFill>
          <a:blip r:embed="rId2"/>
          <a:stretch>
            <a:fillRect/>
          </a:stretch>
        </p:blipFill>
        <p:spPr>
          <a:xfrm>
            <a:off x="3708755" y="2346907"/>
            <a:ext cx="4800600" cy="2952750"/>
          </a:xfrm>
          <a:prstGeom prst="rect">
            <a:avLst/>
          </a:prstGeom>
        </p:spPr>
      </p:pic>
    </p:spTree>
    <p:extLst>
      <p:ext uri="{BB962C8B-B14F-4D97-AF65-F5344CB8AC3E}">
        <p14:creationId xmlns:p14="http://schemas.microsoft.com/office/powerpoint/2010/main" val="309119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80">
                                          <p:stCondLst>
                                            <p:cond delay="0"/>
                                          </p:stCondLst>
                                        </p:cTn>
                                        <p:tgtEl>
                                          <p:spTgt spid="13"/>
                                        </p:tgtEl>
                                      </p:cBhvr>
                                    </p:animEffect>
                                    <p:anim calcmode="lin" valueType="num">
                                      <p:cBhvr>
                                        <p:cTn id="2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7" dur="26">
                                          <p:stCondLst>
                                            <p:cond delay="650"/>
                                          </p:stCondLst>
                                        </p:cTn>
                                        <p:tgtEl>
                                          <p:spTgt spid="13"/>
                                        </p:tgtEl>
                                      </p:cBhvr>
                                      <p:to x="100000" y="60000"/>
                                    </p:animScale>
                                    <p:animScale>
                                      <p:cBhvr>
                                        <p:cTn id="28" dur="166" decel="50000">
                                          <p:stCondLst>
                                            <p:cond delay="676"/>
                                          </p:stCondLst>
                                        </p:cTn>
                                        <p:tgtEl>
                                          <p:spTgt spid="13"/>
                                        </p:tgtEl>
                                      </p:cBhvr>
                                      <p:to x="100000" y="100000"/>
                                    </p:animScale>
                                    <p:animScale>
                                      <p:cBhvr>
                                        <p:cTn id="29" dur="26">
                                          <p:stCondLst>
                                            <p:cond delay="1312"/>
                                          </p:stCondLst>
                                        </p:cTn>
                                        <p:tgtEl>
                                          <p:spTgt spid="13"/>
                                        </p:tgtEl>
                                      </p:cBhvr>
                                      <p:to x="100000" y="80000"/>
                                    </p:animScale>
                                    <p:animScale>
                                      <p:cBhvr>
                                        <p:cTn id="30" dur="166" decel="50000">
                                          <p:stCondLst>
                                            <p:cond delay="1338"/>
                                          </p:stCondLst>
                                        </p:cTn>
                                        <p:tgtEl>
                                          <p:spTgt spid="13"/>
                                        </p:tgtEl>
                                      </p:cBhvr>
                                      <p:to x="100000" y="100000"/>
                                    </p:animScale>
                                    <p:animScale>
                                      <p:cBhvr>
                                        <p:cTn id="31" dur="26">
                                          <p:stCondLst>
                                            <p:cond delay="1642"/>
                                          </p:stCondLst>
                                        </p:cTn>
                                        <p:tgtEl>
                                          <p:spTgt spid="13"/>
                                        </p:tgtEl>
                                      </p:cBhvr>
                                      <p:to x="100000" y="90000"/>
                                    </p:animScale>
                                    <p:animScale>
                                      <p:cBhvr>
                                        <p:cTn id="32" dur="166" decel="50000">
                                          <p:stCondLst>
                                            <p:cond delay="1668"/>
                                          </p:stCondLst>
                                        </p:cTn>
                                        <p:tgtEl>
                                          <p:spTgt spid="13"/>
                                        </p:tgtEl>
                                      </p:cBhvr>
                                      <p:to x="100000" y="100000"/>
                                    </p:animScale>
                                    <p:animScale>
                                      <p:cBhvr>
                                        <p:cTn id="33" dur="26">
                                          <p:stCondLst>
                                            <p:cond delay="1808"/>
                                          </p:stCondLst>
                                        </p:cTn>
                                        <p:tgtEl>
                                          <p:spTgt spid="13"/>
                                        </p:tgtEl>
                                      </p:cBhvr>
                                      <p:to x="100000" y="95000"/>
                                    </p:animScale>
                                    <p:animScale>
                                      <p:cBhvr>
                                        <p:cTn id="34" dur="166" decel="50000">
                                          <p:stCondLst>
                                            <p:cond delay="1834"/>
                                          </p:stCondLst>
                                        </p:cTn>
                                        <p:tgtEl>
                                          <p:spTgt spid="13"/>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26751E-571D-4D04-B29F-032EC6322A7E}"/>
              </a:ext>
            </a:extLst>
          </p:cNvPr>
          <p:cNvSpPr>
            <a:spLocks noGrp="1"/>
          </p:cNvSpPr>
          <p:nvPr>
            <p:ph idx="1"/>
          </p:nvPr>
        </p:nvSpPr>
        <p:spPr>
          <a:xfrm>
            <a:off x="566765" y="440157"/>
            <a:ext cx="8534400" cy="582569"/>
          </a:xfrm>
        </p:spPr>
        <p:txBody>
          <a:bodyPr>
            <a:normAutofit/>
          </a:bodyPr>
          <a:lstStyle/>
          <a:p>
            <a:r>
              <a:rPr lang="en-US" dirty="0">
                <a:latin typeface="Times New Roman" panose="02020603050405020304" pitchFamily="18" charset="0"/>
                <a:cs typeface="Times New Roman" panose="02020603050405020304" pitchFamily="18" charset="0"/>
              </a:rPr>
              <a:t>I. NGUYÊN NHÂN</a:t>
            </a:r>
          </a:p>
          <a:p>
            <a:endParaRPr lang="en-US" dirty="0"/>
          </a:p>
        </p:txBody>
      </p:sp>
      <p:sp>
        <p:nvSpPr>
          <p:cNvPr id="4" name="Rectangle 3">
            <a:extLst>
              <a:ext uri="{FF2B5EF4-FFF2-40B4-BE49-F238E27FC236}">
                <a16:creationId xmlns:a16="http://schemas.microsoft.com/office/drawing/2014/main" id="{3DE94DBA-1DCF-4A6C-908B-63D17C92CA91}"/>
              </a:ext>
            </a:extLst>
          </p:cNvPr>
          <p:cNvSpPr/>
          <p:nvPr/>
        </p:nvSpPr>
        <p:spPr>
          <a:xfrm>
            <a:off x="932177" y="863601"/>
            <a:ext cx="547880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2, CÁC NGUYÊN NHÂN DO CON NG</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ỜI GÂY NÊN</a:t>
            </a:r>
          </a:p>
        </p:txBody>
      </p:sp>
      <p:sp>
        <p:nvSpPr>
          <p:cNvPr id="5" name="Rectangle 4">
            <a:extLst>
              <a:ext uri="{FF2B5EF4-FFF2-40B4-BE49-F238E27FC236}">
                <a16:creationId xmlns:a16="http://schemas.microsoft.com/office/drawing/2014/main" id="{53086808-66F4-4A4A-A954-A9B7A0BDD0E2}"/>
              </a:ext>
            </a:extLst>
          </p:cNvPr>
          <p:cNvSpPr/>
          <p:nvPr/>
        </p:nvSpPr>
        <p:spPr>
          <a:xfrm>
            <a:off x="1227589" y="1370669"/>
            <a:ext cx="10047215" cy="1477328"/>
          </a:xfrm>
          <a:prstGeom prst="rect">
            <a:avLst/>
          </a:prstGeom>
        </p:spPr>
        <p:txBody>
          <a:bodyPr wrap="square">
            <a:spAutoFit/>
          </a:bodyPr>
          <a:lstStyle/>
          <a:p>
            <a:r>
              <a:rPr lang="vi-V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Do </a:t>
            </a:r>
            <a:r>
              <a:rPr lang="en-US" b="1" dirty="0" err="1">
                <a:latin typeface="Times New Roman" panose="02020603050405020304" pitchFamily="18" charset="0"/>
                <a:cs typeface="Times New Roman" panose="02020603050405020304" pitchFamily="18" charset="0"/>
              </a:rPr>
              <a:t>những</a:t>
            </a:r>
            <a:r>
              <a:rPr lang="en-US" b="1" dirty="0">
                <a:latin typeface="Times New Roman" panose="02020603050405020304" pitchFamily="18" charset="0"/>
                <a:cs typeface="Times New Roman" panose="02020603050405020304" pitchFamily="18" charset="0"/>
              </a:rPr>
              <a:t> n</a:t>
            </a:r>
            <a:r>
              <a:rPr lang="vi-VN" b="1" dirty="0">
                <a:latin typeface="Times New Roman" panose="02020603050405020304" pitchFamily="18" charset="0"/>
                <a:cs typeface="Times New Roman" panose="02020603050405020304" pitchFamily="18" charset="0"/>
              </a:rPr>
              <a:t>gành công nghiệp</a:t>
            </a:r>
            <a:r>
              <a:rPr lang="vi-VN" dirty="0">
                <a:latin typeface="Times New Roman" panose="02020603050405020304" pitchFamily="18" charset="0"/>
                <a:cs typeface="Times New Roman" panose="02020603050405020304" pitchFamily="18" charset="0"/>
              </a:rPr>
              <a:t>: Đây là nguồn gây ô nhiễm lớn nhất do con người gây ra. Quá trình gây ô nhiễm là quá trình đốt cháy các nhiên liệu hóa thạch như than, dầu, khí đốt tạo ra các chất khí độc hại (CO</a:t>
            </a:r>
            <a:r>
              <a:rPr lang="vi-VN" baseline="-25000" dirty="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CO, SO</a:t>
            </a:r>
            <a:r>
              <a:rPr lang="vi-VN" baseline="-25000" dirty="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NO</a:t>
            </a:r>
            <a:r>
              <a:rPr lang="vi-VN" baseline="-25000" dirty="0">
                <a:latin typeface="Times New Roman" panose="02020603050405020304" pitchFamily="18" charset="0"/>
                <a:cs typeface="Times New Roman" panose="02020603050405020304" pitchFamily="18" charset="0"/>
              </a:rPr>
              <a:t>x</a:t>
            </a:r>
            <a:r>
              <a:rPr lang="vi-VN" dirty="0">
                <a:latin typeface="Times New Roman" panose="02020603050405020304" pitchFamily="18" charset="0"/>
                <a:cs typeface="Times New Roman" panose="02020603050405020304" pitchFamily="18" charset="0"/>
              </a:rPr>
              <a:t>, các chất hữu cơ chưa cháy hết: muội than, bụi). Nguồn công nghiệp có nồng độ độc hại cao, tập trung ở một không gian nhỏ, và tùy thuộc vào quy mô sản xuất và nhiên liệu sử dụng thì lượng chất độc hại và loại chất độc hại sẽ khác nhau.</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326D2C5-E463-4009-A1A6-FB7CEC5F2465}"/>
              </a:ext>
            </a:extLst>
          </p:cNvPr>
          <p:cNvSpPr/>
          <p:nvPr/>
        </p:nvSpPr>
        <p:spPr>
          <a:xfrm>
            <a:off x="1300294" y="2985733"/>
            <a:ext cx="9974510" cy="923330"/>
          </a:xfrm>
          <a:prstGeom prst="rect">
            <a:avLst/>
          </a:prstGeom>
        </p:spPr>
        <p:txBody>
          <a:bodyPr wrap="square">
            <a:spAutoFit/>
          </a:bodyPr>
          <a:lstStyle/>
          <a:p>
            <a:r>
              <a:rPr lang="vi-V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Do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a:t>
            </a:r>
            <a:r>
              <a:rPr lang="vi-VN" b="1" dirty="0">
                <a:latin typeface="Times New Roman" panose="02020603050405020304" pitchFamily="18" charset="0"/>
                <a:cs typeface="Times New Roman" panose="02020603050405020304" pitchFamily="18" charset="0"/>
              </a:rPr>
              <a:t>ư</a:t>
            </a:r>
            <a:r>
              <a:rPr lang="en-US" b="1" dirty="0" err="1">
                <a:latin typeface="Times New Roman" panose="02020603050405020304" pitchFamily="18" charset="0"/>
                <a:cs typeface="Times New Roman" panose="02020603050405020304" pitchFamily="18" charset="0"/>
              </a:rPr>
              <a:t>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thông</a:t>
            </a:r>
            <a:r>
              <a:rPr lang="vi-VN" dirty="0">
                <a:latin typeface="Times New Roman" panose="02020603050405020304" pitchFamily="18" charset="0"/>
                <a:cs typeface="Times New Roman" panose="02020603050405020304" pitchFamily="18" charset="0"/>
              </a:rPr>
              <a:t>: Đây cũng là nguồn gây ô nhiễm lớn đối với không khí, đặc biệt là ở khu đô thị và khu đông dân cư. Quá trình đốt nhiên liệu động cơ tạo ra các chất khí độc hại làm ảnh hưởng đến không khí như CO</a:t>
            </a:r>
            <a:r>
              <a:rPr lang="vi-VN" baseline="-25000" dirty="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CO, SO</a:t>
            </a:r>
            <a:r>
              <a:rPr lang="vi-VN" baseline="-25000" dirty="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 NO</a:t>
            </a:r>
            <a:r>
              <a:rPr lang="vi-VN" baseline="-25000" dirty="0">
                <a:latin typeface="Times New Roman" panose="02020603050405020304" pitchFamily="18" charset="0"/>
                <a:cs typeface="Times New Roman" panose="02020603050405020304" pitchFamily="18" charset="0"/>
              </a:rPr>
              <a:t>x</a:t>
            </a:r>
            <a:r>
              <a:rPr lang="vi-VN" dirty="0">
                <a:latin typeface="Times New Roman" panose="02020603050405020304" pitchFamily="18" charset="0"/>
                <a:cs typeface="Times New Roman" panose="02020603050405020304" pitchFamily="18" charset="0"/>
              </a:rPr>
              <a:t>, Pb, CH</a:t>
            </a:r>
            <a:r>
              <a:rPr lang="vi-VN" baseline="-25000" dirty="0">
                <a:latin typeface="Times New Roman" panose="02020603050405020304" pitchFamily="18" charset="0"/>
                <a:cs typeface="Times New Roman" panose="02020603050405020304" pitchFamily="18" charset="0"/>
              </a:rPr>
              <a:t>4</a:t>
            </a:r>
            <a:r>
              <a:rPr lang="vi-V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711DC2A-029C-4A5A-A87A-11AB64CA7061}"/>
              </a:ext>
            </a:extLst>
          </p:cNvPr>
          <p:cNvSpPr/>
          <p:nvPr/>
        </p:nvSpPr>
        <p:spPr>
          <a:xfrm>
            <a:off x="1227588" y="4071218"/>
            <a:ext cx="10047215"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Do </a:t>
            </a:r>
            <a:r>
              <a:rPr lang="en-US" b="1" dirty="0" err="1">
                <a:latin typeface="Times New Roman" panose="02020603050405020304" pitchFamily="18" charset="0"/>
                <a:cs typeface="Times New Roman" panose="02020603050405020304" pitchFamily="18" charset="0"/>
              </a:rPr>
              <a:t>sinh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con ng</a:t>
            </a:r>
            <a:r>
              <a:rPr lang="vi-VN" b="1" dirty="0">
                <a:latin typeface="Times New Roman" panose="02020603050405020304" pitchFamily="18" charset="0"/>
                <a:cs typeface="Times New Roman" panose="02020603050405020304" pitchFamily="18" charset="0"/>
              </a:rPr>
              <a:t>ư</a:t>
            </a:r>
            <a:r>
              <a:rPr lang="en-US" b="1"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gây</a:t>
            </a:r>
            <a:r>
              <a:rPr lang="en-US" dirty="0">
                <a:latin typeface="Times New Roman" panose="02020603050405020304" pitchFamily="18" charset="0"/>
                <a:cs typeface="Times New Roman" panose="02020603050405020304" pitchFamily="18" charset="0"/>
              </a:rPr>
              <a:t> ô </a:t>
            </a:r>
            <a:r>
              <a:rPr lang="en-US" dirty="0" err="1">
                <a:latin typeface="Times New Roman" panose="02020603050405020304" pitchFamily="18" charset="0"/>
                <a:cs typeface="Times New Roman" panose="02020603050405020304" pitchFamily="18" charset="0"/>
              </a:rPr>
              <a:t>nhiễm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bếp</a:t>
            </a:r>
            <a:r>
              <a:rPr lang="en-US" dirty="0">
                <a:latin typeface="Times New Roman" panose="02020603050405020304" pitchFamily="18" charset="0"/>
                <a:cs typeface="Times New Roman" panose="02020603050405020304" pitchFamily="18" charset="0"/>
              </a:rPr>
              <a:t> than </a:t>
            </a:r>
            <a:r>
              <a:rPr lang="en-US" dirty="0" err="1">
                <a:latin typeface="Times New Roman" panose="02020603050405020304" pitchFamily="18" charset="0"/>
                <a:cs typeface="Times New Roman" panose="02020603050405020304" pitchFamily="18" charset="0"/>
              </a:rPr>
              <a:t>sản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khói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hại</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32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2C01E1-9FFF-4522-AC88-6B9125A2A3D7}"/>
              </a:ext>
            </a:extLst>
          </p:cNvPr>
          <p:cNvPicPr>
            <a:picLocks noGrp="1" noChangeAspect="1"/>
          </p:cNvPicPr>
          <p:nvPr>
            <p:ph idx="1"/>
          </p:nvPr>
        </p:nvPicPr>
        <p:blipFill>
          <a:blip r:embed="rId2"/>
          <a:stretch>
            <a:fillRect/>
          </a:stretch>
        </p:blipFill>
        <p:spPr>
          <a:xfrm>
            <a:off x="2426757" y="592535"/>
            <a:ext cx="7338486" cy="4347802"/>
          </a:xfrm>
        </p:spPr>
      </p:pic>
      <p:sp>
        <p:nvSpPr>
          <p:cNvPr id="6" name="TextBox 5">
            <a:extLst>
              <a:ext uri="{FF2B5EF4-FFF2-40B4-BE49-F238E27FC236}">
                <a16:creationId xmlns:a16="http://schemas.microsoft.com/office/drawing/2014/main" id="{286B4871-460A-4B52-BBE8-71B0E3022F95}"/>
              </a:ext>
            </a:extLst>
          </p:cNvPr>
          <p:cNvSpPr txBox="1"/>
          <p:nvPr/>
        </p:nvSpPr>
        <p:spPr>
          <a:xfrm>
            <a:off x="2818701" y="5461233"/>
            <a:ext cx="6526635"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2: Ô </a:t>
            </a:r>
            <a:r>
              <a:rPr lang="en-US" dirty="0" err="1">
                <a:latin typeface="Times New Roman" panose="02020603050405020304" pitchFamily="18" charset="0"/>
                <a:cs typeface="Times New Roman" panose="02020603050405020304" pitchFamily="18" charset="0"/>
              </a:rPr>
              <a:t>nhiễm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32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09AECD-6109-4048-9358-3652BF80EA06}"/>
              </a:ext>
            </a:extLst>
          </p:cNvPr>
          <p:cNvPicPr>
            <a:picLocks noGrp="1" noChangeAspect="1"/>
          </p:cNvPicPr>
          <p:nvPr>
            <p:ph idx="1"/>
          </p:nvPr>
        </p:nvPicPr>
        <p:blipFill>
          <a:blip r:embed="rId2"/>
          <a:stretch>
            <a:fillRect/>
          </a:stretch>
        </p:blipFill>
        <p:spPr>
          <a:xfrm>
            <a:off x="3374059" y="828413"/>
            <a:ext cx="5443882" cy="3614738"/>
          </a:xfrm>
        </p:spPr>
      </p:pic>
      <p:sp>
        <p:nvSpPr>
          <p:cNvPr id="7" name="TextBox 6">
            <a:extLst>
              <a:ext uri="{FF2B5EF4-FFF2-40B4-BE49-F238E27FC236}">
                <a16:creationId xmlns:a16="http://schemas.microsoft.com/office/drawing/2014/main" id="{1BF55C60-0687-4747-B6AA-DC29872585F2}"/>
              </a:ext>
            </a:extLst>
          </p:cNvPr>
          <p:cNvSpPr txBox="1"/>
          <p:nvPr/>
        </p:nvSpPr>
        <p:spPr>
          <a:xfrm>
            <a:off x="3028426" y="5108895"/>
            <a:ext cx="5981350"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3: Ô </a:t>
            </a:r>
            <a:r>
              <a:rPr lang="en-US" dirty="0" err="1">
                <a:latin typeface="Times New Roman" panose="02020603050405020304" pitchFamily="18" charset="0"/>
                <a:cs typeface="Times New Roman" panose="02020603050405020304" pitchFamily="18" charset="0"/>
              </a:rPr>
              <a:t>nhiễm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03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2CA7B9-A664-481D-8622-D890F9475ADB}"/>
              </a:ext>
            </a:extLst>
          </p:cNvPr>
          <p:cNvPicPr>
            <a:picLocks noGrp="1" noChangeAspect="1"/>
          </p:cNvPicPr>
          <p:nvPr>
            <p:ph idx="1"/>
          </p:nvPr>
        </p:nvPicPr>
        <p:blipFill>
          <a:blip r:embed="rId2"/>
          <a:stretch>
            <a:fillRect/>
          </a:stretch>
        </p:blipFill>
        <p:spPr>
          <a:xfrm>
            <a:off x="3498209" y="702998"/>
            <a:ext cx="5188980" cy="3894169"/>
          </a:xfrm>
        </p:spPr>
      </p:pic>
      <p:sp>
        <p:nvSpPr>
          <p:cNvPr id="6" name="TextBox 5">
            <a:extLst>
              <a:ext uri="{FF2B5EF4-FFF2-40B4-BE49-F238E27FC236}">
                <a16:creationId xmlns:a16="http://schemas.microsoft.com/office/drawing/2014/main" id="{FF0A191E-0528-4106-8886-1A020A8ED64D}"/>
              </a:ext>
            </a:extLst>
          </p:cNvPr>
          <p:cNvSpPr txBox="1"/>
          <p:nvPr/>
        </p:nvSpPr>
        <p:spPr>
          <a:xfrm>
            <a:off x="3556932" y="5360565"/>
            <a:ext cx="4966283" cy="646331"/>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4: Do than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con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16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2AD41DF-6304-4D15-BC72-8727F78C27FA}"/>
              </a:ext>
            </a:extLst>
          </p:cNvPr>
          <p:cNvSpPr>
            <a:spLocks noGrp="1"/>
          </p:cNvSpPr>
          <p:nvPr>
            <p:ph idx="1"/>
          </p:nvPr>
        </p:nvSpPr>
        <p:spPr>
          <a:xfrm>
            <a:off x="566765" y="440157"/>
            <a:ext cx="8534400" cy="582569"/>
          </a:xfrm>
        </p:spPr>
        <p:txBody>
          <a:bodyPr>
            <a:normAutofit/>
          </a:bodyPr>
          <a:lstStyle/>
          <a:p>
            <a:r>
              <a:rPr lang="en-US" dirty="0">
                <a:latin typeface="Times New Roman" panose="02020603050405020304" pitchFamily="18" charset="0"/>
                <a:cs typeface="Times New Roman" panose="02020603050405020304" pitchFamily="18" charset="0"/>
              </a:rPr>
              <a:t>II. NHỮNG BIỆN PHÁP KHẮC PHỤC</a:t>
            </a:r>
          </a:p>
          <a:p>
            <a:endParaRPr lang="en-US" dirty="0"/>
          </a:p>
        </p:txBody>
      </p:sp>
      <p:sp>
        <p:nvSpPr>
          <p:cNvPr id="5" name="TextBox 4">
            <a:extLst>
              <a:ext uri="{FF2B5EF4-FFF2-40B4-BE49-F238E27FC236}">
                <a16:creationId xmlns:a16="http://schemas.microsoft.com/office/drawing/2014/main" id="{639577D4-C532-4647-95B1-35421780C0D0}"/>
              </a:ext>
            </a:extLst>
          </p:cNvPr>
          <p:cNvSpPr txBox="1"/>
          <p:nvPr/>
        </p:nvSpPr>
        <p:spPr>
          <a:xfrm>
            <a:off x="1031846" y="653394"/>
            <a:ext cx="788565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BẰNG BIỆN PHÁP KĨ THUẬT</a:t>
            </a:r>
          </a:p>
        </p:txBody>
      </p:sp>
      <p:sp>
        <p:nvSpPr>
          <p:cNvPr id="6" name="TextBox 5">
            <a:extLst>
              <a:ext uri="{FF2B5EF4-FFF2-40B4-BE49-F238E27FC236}">
                <a16:creationId xmlns:a16="http://schemas.microsoft.com/office/drawing/2014/main" id="{9141B1C7-699A-4ECA-9924-802D08E2D5D8}"/>
              </a:ext>
            </a:extLst>
          </p:cNvPr>
          <p:cNvSpPr txBox="1"/>
          <p:nvPr/>
        </p:nvSpPr>
        <p:spPr>
          <a:xfrm>
            <a:off x="1342239" y="1022726"/>
            <a:ext cx="8534400" cy="64633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 Thay thế các loại máy mọc, dây chuyền công nghệ lạc hậu, gây nhiều ô nhiễm bằng các dây chuyền công nghệ hiện đại, ít ô nhiễm hơn</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1F83A31-3E2E-4A6F-B653-C81D2CC07546}"/>
              </a:ext>
            </a:extLst>
          </p:cNvPr>
          <p:cNvSpPr txBox="1"/>
          <p:nvPr/>
        </p:nvSpPr>
        <p:spPr>
          <a:xfrm>
            <a:off x="1392572" y="1715223"/>
            <a:ext cx="85344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than </a:t>
            </a:r>
            <a:r>
              <a:rPr lang="en-US" dirty="0" err="1">
                <a:latin typeface="Times New Roman" panose="02020603050405020304" pitchFamily="18" charset="0"/>
                <a:cs typeface="Times New Roman" panose="02020603050405020304" pitchFamily="18" charset="0"/>
              </a:rPr>
              <a:t>đá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dầu</a:t>
            </a:r>
            <a:r>
              <a:rPr lang="en-US" dirty="0">
                <a:latin typeface="Times New Roman" panose="02020603050405020304" pitchFamily="18" charset="0"/>
                <a:cs typeface="Times New Roman" panose="02020603050405020304" pitchFamily="18" charset="0"/>
              </a:rPr>
              <a:t> mazut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ô </a:t>
            </a:r>
            <a:r>
              <a:rPr lang="en-US" dirty="0" err="1">
                <a:latin typeface="Times New Roman" panose="02020603050405020304" pitchFamily="18" charset="0"/>
                <a:cs typeface="Times New Roman" panose="02020603050405020304" pitchFamily="18" charset="0"/>
              </a:rPr>
              <a:t>nhiễm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SO</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85C89769-6F04-4B1E-87C3-A3F7BB168D69}"/>
              </a:ext>
            </a:extLst>
          </p:cNvPr>
          <p:cNvSpPr txBox="1"/>
          <p:nvPr/>
        </p:nvSpPr>
        <p:spPr>
          <a:xfrm>
            <a:off x="1031846" y="2458054"/>
            <a:ext cx="387571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BẰNG BIỆN PHÁP QUY HOẠCH</a:t>
            </a:r>
          </a:p>
        </p:txBody>
      </p:sp>
      <p:sp>
        <p:nvSpPr>
          <p:cNvPr id="9" name="TextBox 8">
            <a:extLst>
              <a:ext uri="{FF2B5EF4-FFF2-40B4-BE49-F238E27FC236}">
                <a16:creationId xmlns:a16="http://schemas.microsoft.com/office/drawing/2014/main" id="{A5014842-2C1B-4C92-8B17-693DC31691B1}"/>
              </a:ext>
            </a:extLst>
          </p:cNvPr>
          <p:cNvSpPr txBox="1"/>
          <p:nvPr/>
        </p:nvSpPr>
        <p:spPr>
          <a:xfrm>
            <a:off x="1392572" y="2920014"/>
            <a:ext cx="8484067" cy="64633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 Giảm thiểu việc xây dựng các khu công nghiệp khu chế xuất trong thành phố, chỉ giữ lại các xí nghiệp phục vụ trực tiếp cho nhu cầu sinh hoạt của người dân.</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6B2841B-8517-4FA2-B287-CE995F311F08}"/>
              </a:ext>
            </a:extLst>
          </p:cNvPr>
          <p:cNvSpPr txBox="1"/>
          <p:nvPr/>
        </p:nvSpPr>
        <p:spPr>
          <a:xfrm>
            <a:off x="1409350" y="3699545"/>
            <a:ext cx="8400177" cy="92333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 Khuyến khích người dân đi lại bằng các phương tiện công cộng để giảm thiểu ùn tắc và phương tiện tham gia giao thông, qua đó làm giảm mật độ khói bụi và các chất thải do quá trình đốt cháy nhiên liệu xăng dầu trong không khí, nhất là vào giờ cao điểm.</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9DFD3A-0A59-4A09-98B7-AB3BDBF0FB53}"/>
              </a:ext>
            </a:extLst>
          </p:cNvPr>
          <p:cNvSpPr txBox="1"/>
          <p:nvPr/>
        </p:nvSpPr>
        <p:spPr>
          <a:xfrm>
            <a:off x="1400961" y="4764947"/>
            <a:ext cx="8408566" cy="923330"/>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 Tạo ra các diện tích cây xanh rộng lớn trong thành phố, thiết lập các dải cây xanh nối liền các khu vực khác nhau của thành phố, nhất là các khu vực, tuyến phố có nhiều phương tiện qua lại và hay xảy ra tình trạng ùn tắc.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91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FF4B-EA18-47A1-AAF8-62181BFA4288}"/>
              </a:ext>
            </a:extLst>
          </p:cNvPr>
          <p:cNvSpPr>
            <a:spLocks noGrp="1"/>
          </p:cNvSpPr>
          <p:nvPr>
            <p:ph type="title"/>
          </p:nvPr>
        </p:nvSpPr>
        <p:spPr>
          <a:xfrm>
            <a:off x="794158" y="2298659"/>
            <a:ext cx="10603684" cy="1507067"/>
          </a:xfrm>
        </p:spPr>
        <p:txBody>
          <a:bodyPr/>
          <a:lstStyle/>
          <a:p>
            <a:r>
              <a:rPr lang="en-US" dirty="0">
                <a:latin typeface="Times New Roman" panose="02020603050405020304" pitchFamily="18" charset="0"/>
                <a:cs typeface="Times New Roman" panose="02020603050405020304" pitchFamily="18" charset="0"/>
              </a:rPr>
              <a:t>CẢM </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CÁC BẠN ĐÃ LẮNG NGHE! CHÚC CÁC BẠN HỌC TỐT!!</a:t>
            </a:r>
          </a:p>
        </p:txBody>
      </p:sp>
      <p:pic>
        <p:nvPicPr>
          <p:cNvPr id="5" name="Picture 4">
            <a:extLst>
              <a:ext uri="{FF2B5EF4-FFF2-40B4-BE49-F238E27FC236}">
                <a16:creationId xmlns:a16="http://schemas.microsoft.com/office/drawing/2014/main" id="{A01F1716-93EA-48C5-BFDC-9D854942B7A4}"/>
              </a:ext>
            </a:extLst>
          </p:cNvPr>
          <p:cNvPicPr>
            <a:picLocks noChangeAspect="1"/>
          </p:cNvPicPr>
          <p:nvPr/>
        </p:nvPicPr>
        <p:blipFill>
          <a:blip r:embed="rId2"/>
          <a:stretch>
            <a:fillRect/>
          </a:stretch>
        </p:blipFill>
        <p:spPr>
          <a:xfrm>
            <a:off x="794158" y="599069"/>
            <a:ext cx="1234827" cy="1187786"/>
          </a:xfrm>
          <a:prstGeom prst="rect">
            <a:avLst/>
          </a:prstGeom>
        </p:spPr>
      </p:pic>
      <p:pic>
        <p:nvPicPr>
          <p:cNvPr id="7" name="Picture 6">
            <a:extLst>
              <a:ext uri="{FF2B5EF4-FFF2-40B4-BE49-F238E27FC236}">
                <a16:creationId xmlns:a16="http://schemas.microsoft.com/office/drawing/2014/main" id="{6F7EFE98-6D7E-4E69-B35D-63A5231D3328}"/>
              </a:ext>
            </a:extLst>
          </p:cNvPr>
          <p:cNvPicPr>
            <a:picLocks noChangeAspect="1"/>
          </p:cNvPicPr>
          <p:nvPr/>
        </p:nvPicPr>
        <p:blipFill>
          <a:blip r:embed="rId3"/>
          <a:stretch>
            <a:fillRect/>
          </a:stretch>
        </p:blipFill>
        <p:spPr>
          <a:xfrm>
            <a:off x="9612298" y="316662"/>
            <a:ext cx="2228850" cy="1752600"/>
          </a:xfrm>
          <a:prstGeom prst="rect">
            <a:avLst/>
          </a:prstGeom>
        </p:spPr>
      </p:pic>
    </p:spTree>
    <p:extLst>
      <p:ext uri="{BB962C8B-B14F-4D97-AF65-F5344CB8AC3E}">
        <p14:creationId xmlns:p14="http://schemas.microsoft.com/office/powerpoint/2010/main" val="360809059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81</TotalTime>
  <Words>635</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Century Gothic</vt:lpstr>
      <vt:lpstr>Times New Roman</vt:lpstr>
      <vt:lpstr>Wingdings 3</vt:lpstr>
      <vt:lpstr>Slice</vt:lpstr>
      <vt:lpstr>CÁc biện pháp để bảo vệ Không khí</vt:lpstr>
      <vt:lpstr>1, CÁC NGUYÊN NHÂN ĐẾN TỪ MÔI TRƯỜNG</vt:lpstr>
      <vt:lpstr>PowerPoint Presentation</vt:lpstr>
      <vt:lpstr>PowerPoint Presentation</vt:lpstr>
      <vt:lpstr>PowerPoint Presentation</vt:lpstr>
      <vt:lpstr>PowerPoint Presentation</vt:lpstr>
      <vt:lpstr>PowerPoint Presentation</vt:lpstr>
      <vt:lpstr>CẢM ƠN CÁC BẠN ĐÃ LẮNG NGHE! CHÚC CÁC BẠN HỌC TỐT!!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biện pháp để bảo vệ Không khí</dc:title>
  <dc:creator>Cường Đinh Tiến</dc:creator>
  <cp:lastModifiedBy>Cường Đinh Tiến</cp:lastModifiedBy>
  <cp:revision>7</cp:revision>
  <dcterms:created xsi:type="dcterms:W3CDTF">2019-01-16T12:27:34Z</dcterms:created>
  <dcterms:modified xsi:type="dcterms:W3CDTF">2019-01-16T14:03:41Z</dcterms:modified>
</cp:coreProperties>
</file>