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258" r:id="rId6"/>
    <p:sldId id="259" r:id="rId7"/>
    <p:sldId id="282" r:id="rId8"/>
    <p:sldId id="283" r:id="rId9"/>
    <p:sldId id="284" r:id="rId10"/>
    <p:sldId id="296" r:id="rId11"/>
    <p:sldId id="278" r:id="rId12"/>
    <p:sldId id="289" r:id="rId13"/>
    <p:sldId id="290" r:id="rId14"/>
    <p:sldId id="291" r:id="rId15"/>
    <p:sldId id="292" r:id="rId16"/>
    <p:sldId id="297" r:id="rId17"/>
    <p:sldId id="298" r:id="rId18"/>
    <p:sldId id="299" r:id="rId19"/>
    <p:sldId id="300" r:id="rId20"/>
    <p:sldId id="301"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51" autoAdjust="0"/>
    <p:restoredTop sz="94718"/>
  </p:normalViewPr>
  <p:slideViewPr>
    <p:cSldViewPr snapToGrid="0">
      <p:cViewPr>
        <p:scale>
          <a:sx n="66" d="100"/>
          <a:sy n="66" d="100"/>
        </p:scale>
        <p:origin x="1594" y="413"/>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2/3/2023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2/3/2023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2/3/2023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2/3/2023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2/3/2023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2/3/2023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Spring Boot REST API</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err="1"/>
              <a:t>Trương</a:t>
            </a:r>
            <a:r>
              <a:rPr lang="en-US" dirty="0"/>
              <a:t> </a:t>
            </a:r>
            <a:r>
              <a:rPr lang="en-US" dirty="0" err="1"/>
              <a:t>Tuấn</a:t>
            </a:r>
            <a:r>
              <a:rPr lang="en-US" dirty="0"/>
              <a:t> </a:t>
            </a:r>
            <a:r>
              <a:rPr lang="en-US" dirty="0" err="1"/>
              <a:t>Cường</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473BD91-3419-23DB-C2FB-07A801B1F13D}"/>
              </a:ext>
            </a:extLst>
          </p:cNvPr>
          <p:cNvSpPr>
            <a:spLocks noGrp="1"/>
          </p:cNvSpPr>
          <p:nvPr>
            <p:ph type="dt" sz="half" idx="2"/>
          </p:nvPr>
        </p:nvSpPr>
        <p:spPr/>
        <p:txBody>
          <a:bodyPr/>
          <a:lstStyle/>
          <a:p>
            <a:fld id="{7E7AB22C-8B7E-9B4A-8C65-396C3C874D86}" type="datetime1">
              <a:rPr lang="en-US" smtClean="0"/>
              <a:pPr/>
              <a:t>2/3/2023</a:t>
            </a:fld>
            <a:endParaRPr lang="en-US" dirty="0"/>
          </a:p>
        </p:txBody>
      </p:sp>
      <p:sp>
        <p:nvSpPr>
          <p:cNvPr id="5" name="Footer Placeholder 4">
            <a:extLst>
              <a:ext uri="{FF2B5EF4-FFF2-40B4-BE49-F238E27FC236}">
                <a16:creationId xmlns:a16="http://schemas.microsoft.com/office/drawing/2014/main" id="{B240874F-DEAC-3B89-2456-B0ADD478B267}"/>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C85E9EB-3405-980C-5EF6-5B16820530A8}"/>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7" name="Rectangle 1">
            <a:extLst>
              <a:ext uri="{FF2B5EF4-FFF2-40B4-BE49-F238E27FC236}">
                <a16:creationId xmlns:a16="http://schemas.microsoft.com/office/drawing/2014/main" id="{DDD58A56-F016-4DFD-F378-F8883574D830}"/>
              </a:ext>
            </a:extLst>
          </p:cNvPr>
          <p:cNvSpPr>
            <a:spLocks noGrp="1" noChangeArrowheads="1"/>
          </p:cNvSpPr>
          <p:nvPr>
            <p:ph type="title"/>
          </p:nvPr>
        </p:nvSpPr>
        <p:spPr bwMode="auto">
          <a:xfrm>
            <a:off x="242596" y="147598"/>
            <a:ext cx="11000792" cy="15330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4A4A4A"/>
                </a:solidFill>
                <a:effectLst/>
                <a:latin typeface="Open Sans" panose="020B0606030504020204" pitchFamily="34" charset="0"/>
                <a:cs typeface="Open Sans" panose="020B0606030504020204" pitchFamily="34" charset="0"/>
              </a:rPr>
              <a:t>Service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5D686F"/>
                </a:solidFill>
                <a:effectLst/>
                <a:latin typeface="Merriweather" panose="00000500000000000000" pitchFamily="2" charset="0"/>
              </a:rPr>
              <a:t>Trong</a:t>
            </a:r>
            <a:r>
              <a:rPr kumimoji="0" lang="en-US" altLang="en-US" sz="1800" b="0" i="0" u="none" strike="noStrike" cap="none" normalizeH="0" baseline="0" dirty="0">
                <a:ln>
                  <a:noFill/>
                </a:ln>
                <a:solidFill>
                  <a:srgbClr val="5D686F"/>
                </a:solidFill>
                <a:effectLst/>
                <a:latin typeface="Merriweather" panose="00000500000000000000" pitchFamily="2" charset="0"/>
              </a:rPr>
              <a:t> </a:t>
            </a:r>
            <a:r>
              <a:rPr kumimoji="0" lang="en-US" altLang="en-US" sz="1800" b="0" i="0" u="none" strike="noStrike" cap="none" normalizeH="0" baseline="0" dirty="0" err="1">
                <a:ln>
                  <a:noFill/>
                </a:ln>
                <a:solidFill>
                  <a:srgbClr val="5D686F"/>
                </a:solidFill>
                <a:effectLst/>
                <a:latin typeface="Merriweather" panose="00000500000000000000" pitchFamily="2" charset="0"/>
              </a:rPr>
              <a:t>mô</a:t>
            </a:r>
            <a:r>
              <a:rPr kumimoji="0" lang="en-US" altLang="en-US" sz="1800" b="0" i="0" u="none" strike="noStrike" cap="none" normalizeH="0" baseline="0" dirty="0">
                <a:ln>
                  <a:noFill/>
                </a:ln>
                <a:solidFill>
                  <a:srgbClr val="5D686F"/>
                </a:solidFill>
                <a:effectLst/>
                <a:latin typeface="Merriweather" panose="00000500000000000000" pitchFamily="2" charset="0"/>
              </a:rPr>
              <a:t> </a:t>
            </a:r>
            <a:r>
              <a:rPr kumimoji="0" lang="en-US" altLang="en-US" sz="1800" b="0" i="0" u="none" strike="noStrike" cap="none" normalizeH="0" baseline="0" dirty="0" err="1">
                <a:ln>
                  <a:noFill/>
                </a:ln>
                <a:solidFill>
                  <a:srgbClr val="5D686F"/>
                </a:solidFill>
                <a:effectLst/>
                <a:latin typeface="Merriweather" panose="00000500000000000000" pitchFamily="2" charset="0"/>
              </a:rPr>
              <a:t>hình</a:t>
            </a:r>
            <a:r>
              <a:rPr kumimoji="0" lang="en-US" altLang="en-US" sz="1800" b="0" i="0" u="none" strike="noStrike" cap="none" normalizeH="0" baseline="0" dirty="0">
                <a:ln>
                  <a:noFill/>
                </a:ln>
                <a:solidFill>
                  <a:srgbClr val="5D686F"/>
                </a:solidFill>
                <a:effectLst/>
                <a:latin typeface="Merriweather" panose="00000500000000000000" pitchFamily="2" charset="0"/>
              </a:rPr>
              <a:t> MVC </a:t>
            </a:r>
            <a:r>
              <a:rPr kumimoji="0" lang="en-US" altLang="en-US" sz="1800" b="0" i="0" u="none" strike="noStrike" cap="none" normalizeH="0" baseline="0" dirty="0" err="1">
                <a:ln>
                  <a:noFill/>
                </a:ln>
                <a:solidFill>
                  <a:srgbClr val="5D686F"/>
                </a:solidFill>
                <a:effectLst/>
                <a:latin typeface="Merriweather" panose="00000500000000000000" pitchFamily="2" charset="0"/>
              </a:rPr>
              <a:t>thì</a:t>
            </a:r>
            <a:r>
              <a:rPr kumimoji="0" lang="en-US" altLang="en-US" sz="1800" b="0" i="0" u="none" strike="noStrike" cap="none" normalizeH="0" baseline="0" dirty="0">
                <a:ln>
                  <a:noFill/>
                </a:ln>
                <a:solidFill>
                  <a:srgbClr val="5D686F"/>
                </a:solidFill>
                <a:effectLst/>
                <a:latin typeface="Merriweather" panose="00000500000000000000" pitchFamily="2" charset="0"/>
              </a:rPr>
              <a:t> </a:t>
            </a:r>
            <a:r>
              <a:rPr kumimoji="0" lang="en-US" altLang="en-US" sz="1800" b="0" i="0" u="none" strike="noStrike" cap="none" normalizeH="0" baseline="0" dirty="0" err="1">
                <a:ln>
                  <a:noFill/>
                </a:ln>
                <a:solidFill>
                  <a:srgbClr val="5D686F"/>
                </a:solidFill>
                <a:effectLst/>
                <a:latin typeface="Merriweather" panose="00000500000000000000" pitchFamily="2" charset="0"/>
              </a:rPr>
              <a:t>nơi</a:t>
            </a:r>
            <a:r>
              <a:rPr kumimoji="0" lang="en-US" altLang="en-US" sz="1800" b="0" i="0" u="none" strike="noStrike" cap="none" normalizeH="0" baseline="0" dirty="0">
                <a:ln>
                  <a:noFill/>
                </a:ln>
                <a:solidFill>
                  <a:srgbClr val="5D686F"/>
                </a:solidFill>
                <a:effectLst/>
                <a:latin typeface="Merriweather" panose="00000500000000000000" pitchFamily="2" charset="0"/>
              </a:rPr>
              <a:t> </a:t>
            </a:r>
            <a:r>
              <a:rPr kumimoji="0" lang="en-US" altLang="en-US" sz="1800" b="0" i="0" u="none" strike="noStrike" cap="none" normalizeH="0" baseline="0" dirty="0" err="1">
                <a:ln>
                  <a:noFill/>
                </a:ln>
                <a:solidFill>
                  <a:srgbClr val="5D686F"/>
                </a:solidFill>
                <a:effectLst/>
                <a:latin typeface="Merriweather" panose="00000500000000000000" pitchFamily="2" charset="0"/>
              </a:rPr>
              <a:t>xử</a:t>
            </a:r>
            <a:r>
              <a:rPr kumimoji="0" lang="en-US" altLang="en-US" sz="1800" b="0" i="0" u="none" strike="noStrike" cap="none" normalizeH="0" baseline="0" dirty="0">
                <a:ln>
                  <a:noFill/>
                </a:ln>
                <a:solidFill>
                  <a:srgbClr val="5D686F"/>
                </a:solidFill>
                <a:effectLst/>
                <a:latin typeface="Merriweather" panose="00000500000000000000" pitchFamily="2" charset="0"/>
              </a:rPr>
              <a:t> </a:t>
            </a:r>
            <a:r>
              <a:rPr kumimoji="0" lang="en-US" altLang="en-US" sz="1800" b="0" i="0" u="none" strike="noStrike" cap="none" normalizeH="0" baseline="0" dirty="0" err="1">
                <a:ln>
                  <a:noFill/>
                </a:ln>
                <a:solidFill>
                  <a:srgbClr val="5D686F"/>
                </a:solidFill>
                <a:effectLst/>
                <a:latin typeface="Merriweather" panose="00000500000000000000" pitchFamily="2" charset="0"/>
              </a:rPr>
              <a:t>lý</a:t>
            </a:r>
            <a:r>
              <a:rPr kumimoji="0" lang="en-US" altLang="en-US" sz="1800" b="0" i="0" u="none" strike="noStrike" cap="none" normalizeH="0" baseline="0" dirty="0">
                <a:ln>
                  <a:noFill/>
                </a:ln>
                <a:solidFill>
                  <a:srgbClr val="5D686F"/>
                </a:solidFill>
                <a:effectLst/>
                <a:latin typeface="Merriweather" panose="00000500000000000000" pitchFamily="2" charset="0"/>
              </a:rPr>
              <a:t> </a:t>
            </a:r>
            <a:r>
              <a:rPr kumimoji="0" lang="en-US" altLang="en-US" sz="1800" b="0" i="0" u="none" strike="noStrike" cap="none" normalizeH="0" baseline="0" dirty="0" err="1">
                <a:ln>
                  <a:noFill/>
                </a:ln>
                <a:solidFill>
                  <a:srgbClr val="5D686F"/>
                </a:solidFill>
                <a:effectLst/>
                <a:latin typeface="Merriweather" panose="00000500000000000000" pitchFamily="2" charset="0"/>
              </a:rPr>
              <a:t>các</a:t>
            </a:r>
            <a:r>
              <a:rPr kumimoji="0" lang="en-US" altLang="en-US" sz="1800" b="0" i="0" u="none" strike="noStrike" cap="none" normalizeH="0" baseline="0" dirty="0">
                <a:ln>
                  <a:noFill/>
                </a:ln>
                <a:solidFill>
                  <a:srgbClr val="5D686F"/>
                </a:solidFill>
                <a:effectLst/>
                <a:latin typeface="Merriweather" panose="00000500000000000000" pitchFamily="2" charset="0"/>
              </a:rPr>
              <a:t> business logic </a:t>
            </a:r>
            <a:r>
              <a:rPr kumimoji="0" lang="en-US" altLang="en-US" sz="1800" b="0" i="0" u="none" strike="noStrike" cap="none" normalizeH="0" baseline="0" dirty="0" err="1">
                <a:ln>
                  <a:noFill/>
                </a:ln>
                <a:solidFill>
                  <a:srgbClr val="5D686F"/>
                </a:solidFill>
                <a:effectLst/>
                <a:latin typeface="Merriweather" panose="00000500000000000000" pitchFamily="2" charset="0"/>
              </a:rPr>
              <a:t>được</a:t>
            </a:r>
            <a:r>
              <a:rPr kumimoji="0" lang="en-US" altLang="en-US" sz="1800" b="0" i="0" u="none" strike="noStrike" cap="none" normalizeH="0" baseline="0" dirty="0">
                <a:ln>
                  <a:noFill/>
                </a:ln>
                <a:solidFill>
                  <a:srgbClr val="5D686F"/>
                </a:solidFill>
                <a:effectLst/>
                <a:latin typeface="Merriweather" panose="00000500000000000000" pitchFamily="2" charset="0"/>
              </a:rPr>
              <a:t> </a:t>
            </a:r>
            <a:r>
              <a:rPr kumimoji="0" lang="en-US" altLang="en-US" sz="1800" b="0" i="0" u="none" strike="noStrike" cap="none" normalizeH="0" baseline="0" dirty="0" err="1">
                <a:ln>
                  <a:noFill/>
                </a:ln>
                <a:solidFill>
                  <a:srgbClr val="5D686F"/>
                </a:solidFill>
                <a:effectLst/>
                <a:latin typeface="Merriweather" panose="00000500000000000000" pitchFamily="2" charset="0"/>
              </a:rPr>
              <a:t>đặt</a:t>
            </a:r>
            <a:r>
              <a:rPr kumimoji="0" lang="en-US" altLang="en-US" sz="1800" b="0" i="0" u="none" strike="noStrike" cap="none" normalizeH="0" baseline="0" dirty="0">
                <a:ln>
                  <a:noFill/>
                </a:ln>
                <a:solidFill>
                  <a:srgbClr val="5D686F"/>
                </a:solidFill>
                <a:effectLst/>
                <a:latin typeface="Merriweather" panose="00000500000000000000" pitchFamily="2" charset="0"/>
              </a:rPr>
              <a:t> </a:t>
            </a:r>
            <a:r>
              <a:rPr kumimoji="0" lang="en-US" altLang="en-US" sz="1800" b="0" i="0" u="none" strike="noStrike" cap="none" normalizeH="0" baseline="0" dirty="0" err="1">
                <a:ln>
                  <a:noFill/>
                </a:ln>
                <a:solidFill>
                  <a:srgbClr val="5D686F"/>
                </a:solidFill>
                <a:effectLst/>
                <a:latin typeface="Merriweather" panose="00000500000000000000" pitchFamily="2" charset="0"/>
              </a:rPr>
              <a:t>trong</a:t>
            </a:r>
            <a:r>
              <a:rPr kumimoji="0" lang="en-US" altLang="en-US" sz="1800" b="0" i="0" u="none" strike="noStrike" cap="none" normalizeH="0" baseline="0" dirty="0">
                <a:ln>
                  <a:noFill/>
                </a:ln>
                <a:solidFill>
                  <a:srgbClr val="5D686F"/>
                </a:solidFill>
                <a:effectLst/>
                <a:latin typeface="Merriweather" panose="00000500000000000000" pitchFamily="2" charset="0"/>
              </a:rPr>
              <a:t> package </a:t>
            </a:r>
            <a:r>
              <a:rPr kumimoji="0" lang="en-US" altLang="en-US" sz="1800" b="0" i="0" u="none" strike="noStrike" cap="none" normalizeH="0" baseline="0" dirty="0">
                <a:ln>
                  <a:noFill/>
                </a:ln>
                <a:solidFill>
                  <a:srgbClr val="5D686F"/>
                </a:solidFill>
                <a:effectLst/>
                <a:latin typeface="Menlo"/>
              </a:rPr>
              <a:t>service</a:t>
            </a:r>
            <a:r>
              <a:rPr kumimoji="0" lang="en-US" altLang="en-US" sz="1800" b="0" i="0" u="none" strike="noStrike" cap="none" normalizeH="0" baseline="0" dirty="0">
                <a:ln>
                  <a:noFill/>
                </a:ln>
                <a:solidFill>
                  <a:srgbClr val="5D686F"/>
                </a:solidFill>
                <a:effectLst/>
                <a:latin typeface="Merriweather" panose="00000500000000000000" pitchFamily="2" charset="0"/>
              </a:rPr>
              <a:t>. </a:t>
            </a:r>
            <a:r>
              <a:rPr kumimoji="0" lang="en-US" altLang="en-US" sz="1800" b="0" i="0" u="none" strike="noStrike" cap="none" normalizeH="0" baseline="0" dirty="0" err="1">
                <a:ln>
                  <a:noFill/>
                </a:ln>
                <a:solidFill>
                  <a:srgbClr val="5D686F"/>
                </a:solidFill>
                <a:effectLst/>
                <a:latin typeface="Merriweather" panose="00000500000000000000" pitchFamily="2" charset="0"/>
              </a:rPr>
              <a:t>Chúng</a:t>
            </a:r>
            <a:r>
              <a:rPr kumimoji="0" lang="en-US" altLang="en-US" sz="1800" b="0" i="0" u="none" strike="noStrike" cap="none" normalizeH="0" baseline="0" dirty="0">
                <a:ln>
                  <a:noFill/>
                </a:ln>
                <a:solidFill>
                  <a:srgbClr val="5D686F"/>
                </a:solidFill>
                <a:effectLst/>
                <a:latin typeface="Merriweather" panose="00000500000000000000" pitchFamily="2" charset="0"/>
              </a:rPr>
              <a:t> ta </a:t>
            </a:r>
            <a:r>
              <a:rPr kumimoji="0" lang="en-US" altLang="en-US" sz="1800" b="0" i="0" u="none" strike="noStrike" cap="none" normalizeH="0" baseline="0" dirty="0" err="1">
                <a:ln>
                  <a:noFill/>
                </a:ln>
                <a:solidFill>
                  <a:srgbClr val="5D686F"/>
                </a:solidFill>
                <a:effectLst/>
                <a:latin typeface="Merriweather" panose="00000500000000000000" pitchFamily="2" charset="0"/>
              </a:rPr>
              <a:t>có</a:t>
            </a:r>
            <a:r>
              <a:rPr kumimoji="0" lang="en-US" altLang="en-US" sz="1800" b="0" i="0" u="none" strike="noStrike" cap="none" normalizeH="0" baseline="0" dirty="0">
                <a:ln>
                  <a:noFill/>
                </a:ln>
                <a:solidFill>
                  <a:srgbClr val="5D686F"/>
                </a:solidFill>
                <a:effectLst/>
                <a:latin typeface="Merriweather" panose="00000500000000000000" pitchFamily="2" charset="0"/>
              </a:rPr>
              <a:t> </a:t>
            </a:r>
            <a:r>
              <a:rPr kumimoji="0" lang="en-US" altLang="en-US" sz="1800" b="0" i="0" u="none" strike="noStrike" cap="none" normalizeH="0" baseline="0" dirty="0" err="1">
                <a:ln>
                  <a:noFill/>
                </a:ln>
                <a:solidFill>
                  <a:srgbClr val="5D686F"/>
                </a:solidFill>
                <a:effectLst/>
                <a:latin typeface="Merriweather" panose="00000500000000000000" pitchFamily="2" charset="0"/>
              </a:rPr>
              <a:t>một</a:t>
            </a:r>
            <a:r>
              <a:rPr kumimoji="0" lang="en-US" altLang="en-US" sz="1800" b="0" i="0" u="none" strike="noStrike" cap="none" normalizeH="0" baseline="0" dirty="0">
                <a:ln>
                  <a:noFill/>
                </a:ln>
                <a:solidFill>
                  <a:srgbClr val="5D686F"/>
                </a:solidFill>
                <a:effectLst/>
                <a:latin typeface="Merriweather" panose="00000500000000000000" pitchFamily="2" charset="0"/>
              </a:rPr>
              <a:t> interface </a:t>
            </a:r>
            <a:r>
              <a:rPr kumimoji="0" lang="en-US" altLang="en-US" sz="1800" b="0" i="0" u="none" strike="noStrike" cap="none" normalizeH="0" baseline="0" dirty="0" err="1">
                <a:ln>
                  <a:noFill/>
                </a:ln>
                <a:solidFill>
                  <a:srgbClr val="5D686F"/>
                </a:solidFill>
                <a:effectLst/>
                <a:latin typeface="Menlo"/>
              </a:rPr>
              <a:t>UserService</a:t>
            </a:r>
            <a:r>
              <a:rPr kumimoji="0" lang="en-US" altLang="en-US" sz="1800" b="0" i="0" u="none" strike="noStrike" cap="none" normalizeH="0" baseline="0" dirty="0">
                <a:ln>
                  <a:noFill/>
                </a:ln>
                <a:solidFill>
                  <a:srgbClr val="5D686F"/>
                </a:solidFill>
                <a:effectLst/>
                <a:latin typeface="Merriweather" panose="00000500000000000000" pitchFamily="2" charset="0"/>
              </a:rPr>
              <a:t> :</a:t>
            </a:r>
            <a:endParaRPr kumimoji="0" lang="en-US" altLang="en-US" sz="1800" b="0" i="0" u="none" strike="noStrike" cap="none" normalizeH="0" baseline="0" dirty="0">
              <a:ln>
                <a:noFill/>
              </a:ln>
              <a:solidFill>
                <a:srgbClr val="5D686F"/>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5D686F"/>
                </a:solidFill>
                <a:effectLst/>
                <a:latin typeface="Arial Unicode MS"/>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B33E3A6-BD3E-C2DE-4671-1338A936F7CB}"/>
              </a:ext>
            </a:extLst>
          </p:cNvPr>
          <p:cNvSpPr>
            <a:spLocks noChangeArrowheads="1"/>
          </p:cNvSpPr>
          <p:nvPr/>
        </p:nvSpPr>
        <p:spPr bwMode="auto">
          <a:xfrm>
            <a:off x="4609322" y="1310579"/>
            <a:ext cx="12192000" cy="0"/>
          </a:xfrm>
          <a:prstGeom prst="rect">
            <a:avLst/>
          </a:prstGeom>
          <a:solidFill>
            <a:srgbClr val="F7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5D686F"/>
                </a:solidFill>
                <a:effectLst/>
                <a:latin typeface="Merriweather" panose="00000500000000000000" pitchFamily="2" charset="0"/>
              </a:rPr>
              <a:t>và</a:t>
            </a:r>
            <a:r>
              <a:rPr kumimoji="0" lang="en-US" altLang="en-US" sz="1200" b="0" i="0" u="none" strike="noStrike" cap="none" normalizeH="0" baseline="0" dirty="0">
                <a:ln>
                  <a:noFill/>
                </a:ln>
                <a:solidFill>
                  <a:srgbClr val="5D686F"/>
                </a:solidFill>
                <a:effectLst/>
                <a:latin typeface="Merriweather" panose="00000500000000000000" pitchFamily="2" charset="0"/>
              </a:rPr>
              <a:t> </a:t>
            </a:r>
            <a:r>
              <a:rPr kumimoji="0" lang="en-US" altLang="en-US" sz="1200" b="0" i="0" u="none" strike="noStrike" cap="none" normalizeH="0" baseline="0" dirty="0" err="1">
                <a:ln>
                  <a:noFill/>
                </a:ln>
                <a:solidFill>
                  <a:srgbClr val="5D686F"/>
                </a:solidFill>
                <a:effectLst/>
                <a:latin typeface="Merriweather" panose="00000500000000000000" pitchFamily="2" charset="0"/>
              </a:rPr>
              <a:t>một</a:t>
            </a:r>
            <a:r>
              <a:rPr kumimoji="0" lang="en-US" altLang="en-US" sz="1200" b="0" i="0" u="none" strike="noStrike" cap="none" normalizeH="0" baseline="0" dirty="0">
                <a:ln>
                  <a:noFill/>
                </a:ln>
                <a:solidFill>
                  <a:srgbClr val="5D686F"/>
                </a:solidFill>
                <a:effectLst/>
                <a:latin typeface="Merriweather" panose="00000500000000000000" pitchFamily="2" charset="0"/>
              </a:rPr>
              <a:t> implementation </a:t>
            </a:r>
            <a:r>
              <a:rPr kumimoji="0" lang="en-US" altLang="en-US" sz="1000" b="0" i="0" u="none" strike="noStrike" cap="none" normalizeH="0" baseline="0" dirty="0" err="1">
                <a:ln>
                  <a:noFill/>
                </a:ln>
                <a:solidFill>
                  <a:srgbClr val="5D686F"/>
                </a:solidFill>
                <a:effectLst/>
                <a:latin typeface="Menlo"/>
              </a:rPr>
              <a:t>UserServiceImpl</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2706A2BC-7AA5-7EAE-AC1E-B2E3C2433044}"/>
              </a:ext>
            </a:extLst>
          </p:cNvPr>
          <p:cNvSpPr>
            <a:spLocks noChangeArrowheads="1"/>
          </p:cNvSpPr>
          <p:nvPr/>
        </p:nvSpPr>
        <p:spPr bwMode="auto">
          <a:xfrm>
            <a:off x="748005" y="1474239"/>
            <a:ext cx="3097763" cy="247370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JetBrains Mono"/>
              </a:rPr>
              <a:t>package </a:t>
            </a:r>
            <a:r>
              <a:rPr kumimoji="0" lang="en-US" altLang="en-US" sz="900" b="0" i="0" u="none" strike="noStrike" cap="none" normalizeH="0" baseline="0" dirty="0" err="1">
                <a:ln>
                  <a:noFill/>
                </a:ln>
                <a:solidFill>
                  <a:srgbClr val="A9B7C6"/>
                </a:solidFill>
                <a:effectLst/>
                <a:latin typeface="JetBrains Mono"/>
              </a:rPr>
              <a:t>io.github.tubean.myspringcrud.service</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import </a:t>
            </a:r>
            <a:r>
              <a:rPr kumimoji="0" lang="en-US" altLang="en-US" sz="900" b="0" i="0" u="none" strike="noStrike" cap="none" normalizeH="0" baseline="0" dirty="0" err="1">
                <a:ln>
                  <a:noFill/>
                </a:ln>
                <a:solidFill>
                  <a:srgbClr val="A9B7C6"/>
                </a:solidFill>
                <a:effectLst/>
                <a:latin typeface="JetBrains Mono"/>
              </a:rPr>
              <a:t>io.github.tubean.myspringcrud.entity.User</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import </a:t>
            </a:r>
            <a:r>
              <a:rPr kumimoji="0" lang="en-US" altLang="en-US" sz="900" b="0" i="0" u="none" strike="noStrike" cap="none" normalizeH="0" baseline="0" dirty="0" err="1">
                <a:ln>
                  <a:noFill/>
                </a:ln>
                <a:solidFill>
                  <a:srgbClr val="A9B7C6"/>
                </a:solidFill>
                <a:effectLst/>
                <a:latin typeface="JetBrains Mono"/>
              </a:rPr>
              <a:t>java.util.List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public interface </a:t>
            </a:r>
            <a:r>
              <a:rPr kumimoji="0" lang="en-US" altLang="en-US" sz="900" b="0" i="0" u="none" strike="noStrike" cap="none" normalizeH="0" baseline="0" dirty="0" err="1">
                <a:ln>
                  <a:noFill/>
                </a:ln>
                <a:solidFill>
                  <a:srgbClr val="A9B7C6"/>
                </a:solidFill>
                <a:effectLst/>
                <a:latin typeface="JetBrains Mono"/>
              </a:rPr>
              <a:t>UserService</a:t>
            </a:r>
            <a:r>
              <a:rPr kumimoji="0" lang="en-US" altLang="en-US" sz="900" b="0" i="0" u="none" strike="noStrike" cap="none" normalizeH="0" baseline="0" dirty="0">
                <a:ln>
                  <a:noFill/>
                </a:ln>
                <a:solidFill>
                  <a:srgbClr val="A9B7C6"/>
                </a:solidFill>
                <a:effectLst/>
                <a:latin typeface="JetBrains Mono"/>
              </a:rPr>
              <a:t> {</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List&lt;User&gt; </a:t>
            </a:r>
            <a:r>
              <a:rPr kumimoji="0" lang="en-US" altLang="en-US" sz="900" b="0" i="0" u="none" strike="noStrike" cap="none" normalizeH="0" baseline="0" dirty="0" err="1">
                <a:ln>
                  <a:noFill/>
                </a:ln>
                <a:solidFill>
                  <a:srgbClr val="FFC66D"/>
                </a:solidFill>
                <a:effectLst/>
                <a:latin typeface="JetBrains Mono"/>
              </a:rPr>
              <a:t>getAllUser</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void </a:t>
            </a:r>
            <a:r>
              <a:rPr kumimoji="0" lang="en-US" altLang="en-US" sz="900" b="0" i="0" u="none" strike="noStrike" cap="none" normalizeH="0" baseline="0" dirty="0" err="1">
                <a:ln>
                  <a:noFill/>
                </a:ln>
                <a:solidFill>
                  <a:srgbClr val="FFC66D"/>
                </a:solidFill>
                <a:effectLst/>
                <a:latin typeface="JetBrains Mono"/>
              </a:rPr>
              <a:t>saveOrUpdate</a:t>
            </a:r>
            <a:r>
              <a:rPr kumimoji="0" lang="en-US" altLang="en-US" sz="900" b="0" i="0" u="none" strike="noStrike" cap="none" normalizeH="0" baseline="0" dirty="0">
                <a:ln>
                  <a:noFill/>
                </a:ln>
                <a:solidFill>
                  <a:srgbClr val="A9B7C6"/>
                </a:solidFill>
                <a:effectLst/>
                <a:latin typeface="JetBrains Mono"/>
              </a:rPr>
              <a:t>(User user)</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void </a:t>
            </a:r>
            <a:r>
              <a:rPr kumimoji="0" lang="en-US" altLang="en-US" sz="900" b="0" i="0" u="none" strike="noStrike" cap="none" normalizeH="0" baseline="0" dirty="0">
                <a:ln>
                  <a:noFill/>
                </a:ln>
                <a:solidFill>
                  <a:srgbClr val="FFC66D"/>
                </a:solidFill>
                <a:effectLst/>
                <a:latin typeface="JetBrains Mono"/>
              </a:rPr>
              <a:t>delete</a:t>
            </a:r>
            <a:r>
              <a:rPr kumimoji="0" lang="en-US" altLang="en-US" sz="900" b="0" i="0" u="none" strike="noStrike" cap="none" normalizeH="0" baseline="0" dirty="0">
                <a:ln>
                  <a:noFill/>
                </a:ln>
                <a:solidFill>
                  <a:srgbClr val="A9B7C6"/>
                </a:solidFill>
                <a:effectLst/>
                <a:latin typeface="JetBrains Mono"/>
              </a:rPr>
              <a:t>(Long id)</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User </a:t>
            </a:r>
            <a:r>
              <a:rPr kumimoji="0" lang="en-US" altLang="en-US" sz="900" b="0" i="0" u="none" strike="noStrike" cap="none" normalizeH="0" baseline="0" dirty="0" err="1">
                <a:ln>
                  <a:noFill/>
                </a:ln>
                <a:solidFill>
                  <a:srgbClr val="FFC66D"/>
                </a:solidFill>
                <a:effectLst/>
                <a:latin typeface="JetBrains Mono"/>
              </a:rPr>
              <a:t>getUserById</a:t>
            </a:r>
            <a:r>
              <a:rPr kumimoji="0" lang="en-US" altLang="en-US" sz="900" b="0" i="0" u="none" strike="noStrike" cap="none" normalizeH="0" baseline="0" dirty="0">
                <a:ln>
                  <a:noFill/>
                </a:ln>
                <a:solidFill>
                  <a:srgbClr val="A9B7C6"/>
                </a:solidFill>
                <a:effectLst/>
                <a:latin typeface="JetBrains Mono"/>
              </a:rPr>
              <a:t>(Long id)</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void </a:t>
            </a:r>
            <a:r>
              <a:rPr kumimoji="0" lang="en-US" altLang="en-US" sz="900" b="0" i="0" u="none" strike="noStrike" cap="none" normalizeH="0" baseline="0" dirty="0">
                <a:ln>
                  <a:noFill/>
                </a:ln>
                <a:solidFill>
                  <a:srgbClr val="FFC66D"/>
                </a:solidFill>
                <a:effectLst/>
                <a:latin typeface="JetBrains Mono"/>
              </a:rPr>
              <a:t>update</a:t>
            </a:r>
            <a:r>
              <a:rPr kumimoji="0" lang="en-US" altLang="en-US" sz="900" b="0" i="0" u="none" strike="noStrike" cap="none" normalizeH="0" baseline="0" dirty="0">
                <a:ln>
                  <a:noFill/>
                </a:ln>
                <a:solidFill>
                  <a:srgbClr val="A9B7C6"/>
                </a:solidFill>
                <a:effectLst/>
                <a:latin typeface="JetBrains Mono"/>
              </a:rPr>
              <a:t>(User </a:t>
            </a:r>
            <a:r>
              <a:rPr kumimoji="0" lang="en-US" altLang="en-US" sz="900" b="0" i="0" u="none" strike="noStrike" cap="none" normalizeH="0" baseline="0" dirty="0" err="1">
                <a:ln>
                  <a:noFill/>
                </a:ln>
                <a:solidFill>
                  <a:srgbClr val="A9B7C6"/>
                </a:solidFill>
                <a:effectLst/>
                <a:latin typeface="JetBrains Mono"/>
              </a:rPr>
              <a:t>user</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Long id)</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E379DE3A-973C-00EE-E5F7-7B9D0F54393B}"/>
              </a:ext>
            </a:extLst>
          </p:cNvPr>
          <p:cNvSpPr>
            <a:spLocks noChangeArrowheads="1"/>
          </p:cNvSpPr>
          <p:nvPr/>
        </p:nvSpPr>
        <p:spPr bwMode="auto">
          <a:xfrm>
            <a:off x="6861243" y="1474239"/>
            <a:ext cx="3573624" cy="72943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CC7832"/>
                </a:solidFill>
                <a:effectLst/>
                <a:latin typeface="JetBrains Mono"/>
              </a:rPr>
              <a:t>package </a:t>
            </a:r>
            <a:r>
              <a:rPr kumimoji="0" lang="en-US" altLang="en-US" sz="900" b="0" i="0" u="none" strike="noStrike" cap="none" normalizeH="0" baseline="0">
                <a:ln>
                  <a:noFill/>
                </a:ln>
                <a:solidFill>
                  <a:srgbClr val="A9B7C6"/>
                </a:solidFill>
                <a:effectLst/>
                <a:latin typeface="JetBrains Mono"/>
              </a:rPr>
              <a:t>io.github.tubean.myspringcrud.service.impl</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import </a:t>
            </a:r>
            <a:r>
              <a:rPr kumimoji="0" lang="en-US" altLang="en-US" sz="900" b="0" i="0" u="none" strike="noStrike" cap="none" normalizeH="0" baseline="0">
                <a:ln>
                  <a:noFill/>
                </a:ln>
                <a:solidFill>
                  <a:srgbClr val="A9B7C6"/>
                </a:solidFill>
                <a:effectLst/>
                <a:latin typeface="JetBrains Mono"/>
              </a:rPr>
              <a:t>io.github.tubean.myspringcrud.entity.User</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import </a:t>
            </a:r>
            <a:r>
              <a:rPr kumimoji="0" lang="en-US" altLang="en-US" sz="900" b="0" i="0" u="none" strike="noStrike" cap="none" normalizeH="0" baseline="0">
                <a:ln>
                  <a:noFill/>
                </a:ln>
                <a:solidFill>
                  <a:srgbClr val="A9B7C6"/>
                </a:solidFill>
                <a:effectLst/>
                <a:latin typeface="JetBrains Mono"/>
              </a:rPr>
              <a:t>io.github.tubean.myspringcrud.repository.UserRepository</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import </a:t>
            </a:r>
            <a:r>
              <a:rPr kumimoji="0" lang="en-US" altLang="en-US" sz="900" b="0" i="0" u="none" strike="noStrike" cap="none" normalizeH="0" baseline="0">
                <a:ln>
                  <a:noFill/>
                </a:ln>
                <a:solidFill>
                  <a:srgbClr val="A9B7C6"/>
                </a:solidFill>
                <a:effectLst/>
                <a:latin typeface="JetBrains Mono"/>
              </a:rPr>
              <a:t>io.github.tubean.myspringcrud.service.UserService</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import </a:t>
            </a:r>
            <a:r>
              <a:rPr kumimoji="0" lang="en-US" altLang="en-US" sz="900" b="0" i="0" u="none" strike="noStrike" cap="none" normalizeH="0" baseline="0">
                <a:ln>
                  <a:noFill/>
                </a:ln>
                <a:solidFill>
                  <a:srgbClr val="A9B7C6"/>
                </a:solidFill>
                <a:effectLst/>
                <a:latin typeface="JetBrains Mono"/>
              </a:rPr>
              <a:t>org.springframework.beans.factory.annotation.</a:t>
            </a:r>
            <a:r>
              <a:rPr kumimoji="0" lang="en-US" altLang="en-US" sz="900" b="0" i="0" u="none" strike="noStrike" cap="none" normalizeH="0" baseline="0">
                <a:ln>
                  <a:noFill/>
                </a:ln>
                <a:solidFill>
                  <a:srgbClr val="BBB529"/>
                </a:solidFill>
                <a:effectLst/>
                <a:latin typeface="JetBrains Mono"/>
              </a:rPr>
              <a:t>Autowired</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import </a:t>
            </a:r>
            <a:r>
              <a:rPr kumimoji="0" lang="en-US" altLang="en-US" sz="900" b="0" i="0" u="none" strike="noStrike" cap="none" normalizeH="0" baseline="0">
                <a:ln>
                  <a:noFill/>
                </a:ln>
                <a:solidFill>
                  <a:srgbClr val="A9B7C6"/>
                </a:solidFill>
                <a:effectLst/>
                <a:latin typeface="JetBrains Mono"/>
              </a:rPr>
              <a:t>org.springframework.stereotype.</a:t>
            </a:r>
            <a:r>
              <a:rPr kumimoji="0" lang="en-US" altLang="en-US" sz="900" b="0" i="0" u="none" strike="noStrike" cap="none" normalizeH="0" baseline="0">
                <a:ln>
                  <a:noFill/>
                </a:ln>
                <a:solidFill>
                  <a:srgbClr val="BBB529"/>
                </a:solidFill>
                <a:effectLst/>
                <a:latin typeface="JetBrains Mono"/>
              </a:rPr>
              <a:t>Service</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import </a:t>
            </a:r>
            <a:r>
              <a:rPr kumimoji="0" lang="en-US" altLang="en-US" sz="900" b="0" i="0" u="none" strike="noStrike" cap="none" normalizeH="0" baseline="0">
                <a:ln>
                  <a:noFill/>
                </a:ln>
                <a:solidFill>
                  <a:srgbClr val="A9B7C6"/>
                </a:solidFill>
                <a:effectLst/>
                <a:latin typeface="JetBrains Mono"/>
              </a:rPr>
              <a:t>java.util.ArrayList</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import </a:t>
            </a:r>
            <a:r>
              <a:rPr kumimoji="0" lang="en-US" altLang="en-US" sz="900" b="0" i="0" u="none" strike="noStrike" cap="none" normalizeH="0" baseline="0">
                <a:ln>
                  <a:noFill/>
                </a:ln>
                <a:solidFill>
                  <a:srgbClr val="A9B7C6"/>
                </a:solidFill>
                <a:effectLst/>
                <a:latin typeface="JetBrains Mono"/>
              </a:rPr>
              <a:t>java.util.List</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BBB529"/>
                </a:solidFill>
                <a:effectLst/>
                <a:latin typeface="JetBrains Mono"/>
              </a:rPr>
              <a:t>@Service</a:t>
            </a:r>
            <a:br>
              <a:rPr kumimoji="0" lang="en-US" altLang="en-US" sz="900" b="0" i="0" u="none" strike="noStrike" cap="none" normalizeH="0" baseline="0">
                <a:ln>
                  <a:noFill/>
                </a:ln>
                <a:solidFill>
                  <a:srgbClr val="BBB529"/>
                </a:solidFill>
                <a:effectLst/>
                <a:latin typeface="JetBrains Mono"/>
              </a:rPr>
            </a:br>
            <a:r>
              <a:rPr kumimoji="0" lang="en-US" altLang="en-US" sz="900" b="0" i="0" u="none" strike="noStrike" cap="none" normalizeH="0" baseline="0">
                <a:ln>
                  <a:noFill/>
                </a:ln>
                <a:solidFill>
                  <a:srgbClr val="CC7832"/>
                </a:solidFill>
                <a:effectLst/>
                <a:latin typeface="JetBrains Mono"/>
              </a:rPr>
              <a:t>public class </a:t>
            </a:r>
            <a:r>
              <a:rPr kumimoji="0" lang="en-US" altLang="en-US" sz="900" b="0" i="0" u="none" strike="noStrike" cap="none" normalizeH="0" baseline="0">
                <a:ln>
                  <a:noFill/>
                </a:ln>
                <a:solidFill>
                  <a:srgbClr val="A9B7C6"/>
                </a:solidFill>
                <a:effectLst/>
                <a:latin typeface="JetBrains Mono"/>
              </a:rPr>
              <a:t>UserServiceImpl </a:t>
            </a:r>
            <a:r>
              <a:rPr kumimoji="0" lang="en-US" altLang="en-US" sz="900" b="0" i="0" u="none" strike="noStrike" cap="none" normalizeH="0" baseline="0">
                <a:ln>
                  <a:noFill/>
                </a:ln>
                <a:solidFill>
                  <a:srgbClr val="CC7832"/>
                </a:solidFill>
                <a:effectLst/>
                <a:latin typeface="JetBrains Mono"/>
              </a:rPr>
              <a:t>implements </a:t>
            </a:r>
            <a:r>
              <a:rPr kumimoji="0" lang="en-US" altLang="en-US" sz="900" b="0" i="0" u="none" strike="noStrike" cap="none" normalizeH="0" baseline="0">
                <a:ln>
                  <a:noFill/>
                </a:ln>
                <a:solidFill>
                  <a:srgbClr val="A9B7C6"/>
                </a:solidFill>
                <a:effectLst/>
                <a:latin typeface="JetBrains Mono"/>
              </a:rPr>
              <a:t>UserService {</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BBB529"/>
                </a:solidFill>
                <a:effectLst/>
                <a:latin typeface="JetBrains Mono"/>
              </a:rPr>
              <a:t>@Autowired</a:t>
            </a:r>
            <a:br>
              <a:rPr kumimoji="0" lang="en-US" altLang="en-US" sz="900" b="0" i="0" u="none" strike="noStrike" cap="none" normalizeH="0" baseline="0">
                <a:ln>
                  <a:noFill/>
                </a:ln>
                <a:solidFill>
                  <a:srgbClr val="BBB529"/>
                </a:solidFill>
                <a:effectLst/>
                <a:latin typeface="JetBrains Mono"/>
              </a:rPr>
            </a:br>
            <a:r>
              <a:rPr kumimoji="0" lang="en-US" altLang="en-US" sz="900" b="0" i="0" u="none" strike="noStrike" cap="none" normalizeH="0" baseline="0">
                <a:ln>
                  <a:noFill/>
                </a:ln>
                <a:solidFill>
                  <a:srgbClr val="BBB529"/>
                </a:solidFill>
                <a:effectLst/>
                <a:latin typeface="JetBrains Mono"/>
              </a:rPr>
              <a:t>  </a:t>
            </a:r>
            <a:r>
              <a:rPr kumimoji="0" lang="en-US" altLang="en-US" sz="900" b="0" i="0" u="none" strike="noStrike" cap="none" normalizeH="0" baseline="0">
                <a:ln>
                  <a:noFill/>
                </a:ln>
                <a:solidFill>
                  <a:srgbClr val="A9B7C6"/>
                </a:solidFill>
                <a:effectLst/>
                <a:latin typeface="JetBrains Mono"/>
              </a:rPr>
              <a:t>UserRepository </a:t>
            </a:r>
            <a:r>
              <a:rPr kumimoji="0" lang="en-US" altLang="en-US" sz="900" b="0" i="0" u="none" strike="noStrike" cap="none" normalizeH="0" baseline="0">
                <a:ln>
                  <a:noFill/>
                </a:ln>
                <a:solidFill>
                  <a:srgbClr val="9876AA"/>
                </a:solidFill>
                <a:effectLst/>
                <a:latin typeface="JetBrains Mono"/>
              </a:rPr>
              <a:t>userRepository</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  </a:t>
            </a:r>
            <a:r>
              <a:rPr kumimoji="0" lang="en-US" altLang="en-US" sz="900" b="0" i="0" u="none" strike="noStrike" cap="none" normalizeH="0" baseline="0">
                <a:ln>
                  <a:noFill/>
                </a:ln>
                <a:solidFill>
                  <a:srgbClr val="808080"/>
                </a:solidFill>
                <a:effectLst/>
                <a:latin typeface="JetBrains Mono"/>
              </a:rPr>
              <a:t>//getting all books record by using the method findaAll() of CrudRepository</a:t>
            </a:r>
            <a:br>
              <a:rPr kumimoji="0" lang="en-US" altLang="en-US" sz="900" b="0" i="0" u="none" strike="noStrike" cap="none" normalizeH="0" baseline="0">
                <a:ln>
                  <a:noFill/>
                </a:ln>
                <a:solidFill>
                  <a:srgbClr val="808080"/>
                </a:solidFill>
                <a:effectLst/>
                <a:latin typeface="JetBrains Mono"/>
              </a:rPr>
            </a:br>
            <a:r>
              <a:rPr kumimoji="0" lang="en-US" altLang="en-US" sz="900" b="0" i="0" u="none" strike="noStrike" cap="none" normalizeH="0" baseline="0">
                <a:ln>
                  <a:noFill/>
                </a:ln>
                <a:solidFill>
                  <a:srgbClr val="808080"/>
                </a:solidFill>
                <a:effectLst/>
                <a:latin typeface="JetBrains Mono"/>
              </a:rPr>
              <a:t>  </a:t>
            </a:r>
            <a:r>
              <a:rPr kumimoji="0" lang="en-US" altLang="en-US" sz="900" b="0" i="0" u="none" strike="noStrike" cap="none" normalizeH="0" baseline="0">
                <a:ln>
                  <a:noFill/>
                </a:ln>
                <a:solidFill>
                  <a:srgbClr val="BBB529"/>
                </a:solidFill>
                <a:effectLst/>
                <a:latin typeface="JetBrains Mono"/>
              </a:rPr>
              <a:t>@Override</a:t>
            </a:r>
            <a:br>
              <a:rPr kumimoji="0" lang="en-US" altLang="en-US" sz="900" b="0" i="0" u="none" strike="noStrike" cap="none" normalizeH="0" baseline="0">
                <a:ln>
                  <a:noFill/>
                </a:ln>
                <a:solidFill>
                  <a:srgbClr val="BBB529"/>
                </a:solidFill>
                <a:effectLst/>
                <a:latin typeface="JetBrains Mono"/>
              </a:rPr>
            </a:br>
            <a:r>
              <a:rPr kumimoji="0" lang="en-US" altLang="en-US" sz="900" b="0" i="0" u="none" strike="noStrike" cap="none" normalizeH="0" baseline="0">
                <a:ln>
                  <a:noFill/>
                </a:ln>
                <a:solidFill>
                  <a:srgbClr val="BBB529"/>
                </a:solidFill>
                <a:effectLst/>
                <a:latin typeface="JetBrains Mono"/>
              </a:rPr>
              <a:t>  </a:t>
            </a:r>
            <a:r>
              <a:rPr kumimoji="0" lang="en-US" altLang="en-US" sz="900" b="0" i="0" u="none" strike="noStrike" cap="none" normalizeH="0" baseline="0">
                <a:ln>
                  <a:noFill/>
                </a:ln>
                <a:solidFill>
                  <a:srgbClr val="CC7832"/>
                </a:solidFill>
                <a:effectLst/>
                <a:latin typeface="JetBrains Mono"/>
              </a:rPr>
              <a:t>public </a:t>
            </a:r>
            <a:r>
              <a:rPr kumimoji="0" lang="en-US" altLang="en-US" sz="900" b="0" i="0" u="none" strike="noStrike" cap="none" normalizeH="0" baseline="0">
                <a:ln>
                  <a:noFill/>
                </a:ln>
                <a:solidFill>
                  <a:srgbClr val="A9B7C6"/>
                </a:solidFill>
                <a:effectLst/>
                <a:latin typeface="JetBrains Mono"/>
              </a:rPr>
              <a:t>List&lt;User&gt; </a:t>
            </a:r>
            <a:r>
              <a:rPr kumimoji="0" lang="en-US" altLang="en-US" sz="900" b="0" i="0" u="none" strike="noStrike" cap="none" normalizeH="0" baseline="0">
                <a:ln>
                  <a:noFill/>
                </a:ln>
                <a:solidFill>
                  <a:srgbClr val="FFC66D"/>
                </a:solidFill>
                <a:effectLst/>
                <a:latin typeface="JetBrains Mono"/>
              </a:rPr>
              <a:t>getAllUser</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List&lt;User&gt; users = </a:t>
            </a:r>
            <a:r>
              <a:rPr kumimoji="0" lang="en-US" altLang="en-US" sz="900" b="0" i="0" u="none" strike="noStrike" cap="none" normalizeH="0" baseline="0">
                <a:ln>
                  <a:noFill/>
                </a:ln>
                <a:solidFill>
                  <a:srgbClr val="CC7832"/>
                </a:solidFill>
                <a:effectLst/>
                <a:latin typeface="JetBrains Mono"/>
              </a:rPr>
              <a:t>new </a:t>
            </a:r>
            <a:r>
              <a:rPr kumimoji="0" lang="en-US" altLang="en-US" sz="900" b="0" i="0" u="none" strike="noStrike" cap="none" normalizeH="0" baseline="0">
                <a:ln>
                  <a:noFill/>
                </a:ln>
                <a:solidFill>
                  <a:srgbClr val="A9B7C6"/>
                </a:solidFill>
                <a:effectLst/>
                <a:latin typeface="JetBrains Mono"/>
              </a:rPr>
              <a:t>ArrayList&lt;User&gt;()</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    </a:t>
            </a:r>
            <a:r>
              <a:rPr kumimoji="0" lang="en-US" altLang="en-US" sz="900" b="0" i="0" u="none" strike="noStrike" cap="none" normalizeH="0" baseline="0">
                <a:ln>
                  <a:noFill/>
                </a:ln>
                <a:solidFill>
                  <a:srgbClr val="9876AA"/>
                </a:solidFill>
                <a:effectLst/>
                <a:latin typeface="JetBrains Mono"/>
              </a:rPr>
              <a:t>userRepository</a:t>
            </a:r>
            <a:r>
              <a:rPr kumimoji="0" lang="en-US" altLang="en-US" sz="900" b="0" i="0" u="none" strike="noStrike" cap="none" normalizeH="0" baseline="0">
                <a:ln>
                  <a:noFill/>
                </a:ln>
                <a:solidFill>
                  <a:srgbClr val="A9B7C6"/>
                </a:solidFill>
                <a:effectLst/>
                <a:latin typeface="JetBrains Mono"/>
              </a:rPr>
              <a:t>.findAll().forEach(users1 -&gt; </a:t>
            </a:r>
            <a:r>
              <a:rPr kumimoji="0" lang="en-US" altLang="en-US" sz="900" b="0" i="0" u="none" strike="noStrike" cap="none" normalizeH="0" baseline="0">
                <a:ln>
                  <a:noFill/>
                </a:ln>
                <a:solidFill>
                  <a:srgbClr val="B389C5"/>
                </a:solidFill>
                <a:effectLst/>
                <a:latin typeface="JetBrains Mono"/>
              </a:rPr>
              <a:t>users</a:t>
            </a:r>
            <a:r>
              <a:rPr kumimoji="0" lang="en-US" altLang="en-US" sz="900" b="0" i="0" u="none" strike="noStrike" cap="none" normalizeH="0" baseline="0">
                <a:ln>
                  <a:noFill/>
                </a:ln>
                <a:solidFill>
                  <a:srgbClr val="A9B7C6"/>
                </a:solidFill>
                <a:effectLst/>
                <a:latin typeface="JetBrains Mono"/>
              </a:rPr>
              <a:t>.add(users1))</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    return </a:t>
            </a:r>
            <a:r>
              <a:rPr kumimoji="0" lang="en-US" altLang="en-US" sz="900" b="0" i="0" u="none" strike="noStrike" cap="none" normalizeH="0" baseline="0">
                <a:ln>
                  <a:noFill/>
                </a:ln>
                <a:solidFill>
                  <a:srgbClr val="A9B7C6"/>
                </a:solidFill>
                <a:effectLst/>
                <a:latin typeface="JetBrains Mono"/>
              </a:rPr>
              <a:t>users</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  </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BBB529"/>
                </a:solidFill>
                <a:effectLst/>
                <a:latin typeface="JetBrains Mono"/>
              </a:rPr>
              <a:t>@Override</a:t>
            </a:r>
            <a:br>
              <a:rPr kumimoji="0" lang="en-US" altLang="en-US" sz="900" b="0" i="0" u="none" strike="noStrike" cap="none" normalizeH="0" baseline="0">
                <a:ln>
                  <a:noFill/>
                </a:ln>
                <a:solidFill>
                  <a:srgbClr val="BBB529"/>
                </a:solidFill>
                <a:effectLst/>
                <a:latin typeface="JetBrains Mono"/>
              </a:rPr>
            </a:br>
            <a:r>
              <a:rPr kumimoji="0" lang="en-US" altLang="en-US" sz="900" b="0" i="0" u="none" strike="noStrike" cap="none" normalizeH="0" baseline="0">
                <a:ln>
                  <a:noFill/>
                </a:ln>
                <a:solidFill>
                  <a:srgbClr val="BBB529"/>
                </a:solidFill>
                <a:effectLst/>
                <a:latin typeface="JetBrains Mono"/>
              </a:rPr>
              <a:t>  </a:t>
            </a:r>
            <a:r>
              <a:rPr kumimoji="0" lang="en-US" altLang="en-US" sz="900" b="0" i="0" u="none" strike="noStrike" cap="none" normalizeH="0" baseline="0">
                <a:ln>
                  <a:noFill/>
                </a:ln>
                <a:solidFill>
                  <a:srgbClr val="808080"/>
                </a:solidFill>
                <a:effectLst/>
                <a:latin typeface="JetBrains Mono"/>
              </a:rPr>
              <a:t>//getting a specific record by using the method findById() of CrudRepository</a:t>
            </a:r>
            <a:br>
              <a:rPr kumimoji="0" lang="en-US" altLang="en-US" sz="900" b="0" i="0" u="none" strike="noStrike" cap="none" normalizeH="0" baseline="0">
                <a:ln>
                  <a:noFill/>
                </a:ln>
                <a:solidFill>
                  <a:srgbClr val="808080"/>
                </a:solidFill>
                <a:effectLst/>
                <a:latin typeface="JetBrains Mono"/>
              </a:rPr>
            </a:br>
            <a:r>
              <a:rPr kumimoji="0" lang="en-US" altLang="en-US" sz="900" b="0" i="0" u="none" strike="noStrike" cap="none" normalizeH="0" baseline="0">
                <a:ln>
                  <a:noFill/>
                </a:ln>
                <a:solidFill>
                  <a:srgbClr val="808080"/>
                </a:solidFill>
                <a:effectLst/>
                <a:latin typeface="JetBrains Mono"/>
              </a:rPr>
              <a:t>  </a:t>
            </a:r>
            <a:r>
              <a:rPr kumimoji="0" lang="en-US" altLang="en-US" sz="900" b="0" i="0" u="none" strike="noStrike" cap="none" normalizeH="0" baseline="0">
                <a:ln>
                  <a:noFill/>
                </a:ln>
                <a:solidFill>
                  <a:srgbClr val="CC7832"/>
                </a:solidFill>
                <a:effectLst/>
                <a:latin typeface="JetBrains Mono"/>
              </a:rPr>
              <a:t>public </a:t>
            </a:r>
            <a:r>
              <a:rPr kumimoji="0" lang="en-US" altLang="en-US" sz="900" b="0" i="0" u="none" strike="noStrike" cap="none" normalizeH="0" baseline="0">
                <a:ln>
                  <a:noFill/>
                </a:ln>
                <a:solidFill>
                  <a:srgbClr val="A9B7C6"/>
                </a:solidFill>
                <a:effectLst/>
                <a:latin typeface="JetBrains Mono"/>
              </a:rPr>
              <a:t>User </a:t>
            </a:r>
            <a:r>
              <a:rPr kumimoji="0" lang="en-US" altLang="en-US" sz="900" b="0" i="0" u="none" strike="noStrike" cap="none" normalizeH="0" baseline="0">
                <a:ln>
                  <a:noFill/>
                </a:ln>
                <a:solidFill>
                  <a:srgbClr val="FFC66D"/>
                </a:solidFill>
                <a:effectLst/>
                <a:latin typeface="JetBrains Mono"/>
              </a:rPr>
              <a:t>getUserById</a:t>
            </a:r>
            <a:r>
              <a:rPr kumimoji="0" lang="en-US" altLang="en-US" sz="900" b="0" i="0" u="none" strike="noStrike" cap="none" normalizeH="0" baseline="0">
                <a:ln>
                  <a:noFill/>
                </a:ln>
                <a:solidFill>
                  <a:srgbClr val="A9B7C6"/>
                </a:solidFill>
                <a:effectLst/>
                <a:latin typeface="JetBrains Mono"/>
              </a:rPr>
              <a:t>(Long id)</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CC7832"/>
                </a:solidFill>
                <a:effectLst/>
                <a:latin typeface="JetBrains Mono"/>
              </a:rPr>
              <a:t>return </a:t>
            </a:r>
            <a:r>
              <a:rPr kumimoji="0" lang="en-US" altLang="en-US" sz="900" b="0" i="0" u="none" strike="noStrike" cap="none" normalizeH="0" baseline="0">
                <a:ln>
                  <a:noFill/>
                </a:ln>
                <a:solidFill>
                  <a:srgbClr val="9876AA"/>
                </a:solidFill>
                <a:effectLst/>
                <a:latin typeface="JetBrains Mono"/>
              </a:rPr>
              <a:t>userRepository</a:t>
            </a:r>
            <a:r>
              <a:rPr kumimoji="0" lang="en-US" altLang="en-US" sz="900" b="0" i="0" u="none" strike="noStrike" cap="none" normalizeH="0" baseline="0">
                <a:ln>
                  <a:noFill/>
                </a:ln>
                <a:solidFill>
                  <a:srgbClr val="A9B7C6"/>
                </a:solidFill>
                <a:effectLst/>
                <a:latin typeface="JetBrains Mono"/>
              </a:rPr>
              <a:t>.findById(id).get()</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  </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808080"/>
                </a:solidFill>
                <a:effectLst/>
                <a:latin typeface="JetBrains Mono"/>
              </a:rPr>
              <a:t>//saving a specific record by using the method save() of CrudRepository</a:t>
            </a:r>
            <a:br>
              <a:rPr kumimoji="0" lang="en-US" altLang="en-US" sz="900" b="0" i="0" u="none" strike="noStrike" cap="none" normalizeH="0" baseline="0">
                <a:ln>
                  <a:noFill/>
                </a:ln>
                <a:solidFill>
                  <a:srgbClr val="808080"/>
                </a:solidFill>
                <a:effectLst/>
                <a:latin typeface="JetBrains Mono"/>
              </a:rPr>
            </a:br>
            <a:r>
              <a:rPr kumimoji="0" lang="en-US" altLang="en-US" sz="900" b="0" i="0" u="none" strike="noStrike" cap="none" normalizeH="0" baseline="0">
                <a:ln>
                  <a:noFill/>
                </a:ln>
                <a:solidFill>
                  <a:srgbClr val="808080"/>
                </a:solidFill>
                <a:effectLst/>
                <a:latin typeface="JetBrains Mono"/>
              </a:rPr>
              <a:t>  </a:t>
            </a:r>
            <a:r>
              <a:rPr kumimoji="0" lang="en-US" altLang="en-US" sz="900" b="0" i="0" u="none" strike="noStrike" cap="none" normalizeH="0" baseline="0">
                <a:ln>
                  <a:noFill/>
                </a:ln>
                <a:solidFill>
                  <a:srgbClr val="BBB529"/>
                </a:solidFill>
                <a:effectLst/>
                <a:latin typeface="JetBrains Mono"/>
              </a:rPr>
              <a:t>@Override</a:t>
            </a:r>
            <a:br>
              <a:rPr kumimoji="0" lang="en-US" altLang="en-US" sz="900" b="0" i="0" u="none" strike="noStrike" cap="none" normalizeH="0" baseline="0">
                <a:ln>
                  <a:noFill/>
                </a:ln>
                <a:solidFill>
                  <a:srgbClr val="BBB529"/>
                </a:solidFill>
                <a:effectLst/>
                <a:latin typeface="JetBrains Mono"/>
              </a:rPr>
            </a:br>
            <a:r>
              <a:rPr kumimoji="0" lang="en-US" altLang="en-US" sz="900" b="0" i="0" u="none" strike="noStrike" cap="none" normalizeH="0" baseline="0">
                <a:ln>
                  <a:noFill/>
                </a:ln>
                <a:solidFill>
                  <a:srgbClr val="BBB529"/>
                </a:solidFill>
                <a:effectLst/>
                <a:latin typeface="JetBrains Mono"/>
              </a:rPr>
              <a:t>  </a:t>
            </a:r>
            <a:r>
              <a:rPr kumimoji="0" lang="en-US" altLang="en-US" sz="900" b="0" i="0" u="none" strike="noStrike" cap="none" normalizeH="0" baseline="0">
                <a:ln>
                  <a:noFill/>
                </a:ln>
                <a:solidFill>
                  <a:srgbClr val="CC7832"/>
                </a:solidFill>
                <a:effectLst/>
                <a:latin typeface="JetBrains Mono"/>
              </a:rPr>
              <a:t>public void </a:t>
            </a:r>
            <a:r>
              <a:rPr kumimoji="0" lang="en-US" altLang="en-US" sz="900" b="0" i="0" u="none" strike="noStrike" cap="none" normalizeH="0" baseline="0">
                <a:ln>
                  <a:noFill/>
                </a:ln>
                <a:solidFill>
                  <a:srgbClr val="FFC66D"/>
                </a:solidFill>
                <a:effectLst/>
                <a:latin typeface="JetBrains Mono"/>
              </a:rPr>
              <a:t>saveOrUpdate</a:t>
            </a:r>
            <a:r>
              <a:rPr kumimoji="0" lang="en-US" altLang="en-US" sz="900" b="0" i="0" u="none" strike="noStrike" cap="none" normalizeH="0" baseline="0">
                <a:ln>
                  <a:noFill/>
                </a:ln>
                <a:solidFill>
                  <a:srgbClr val="A9B7C6"/>
                </a:solidFill>
                <a:effectLst/>
                <a:latin typeface="JetBrains Mono"/>
              </a:rPr>
              <a:t>(User user)</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9876AA"/>
                </a:solidFill>
                <a:effectLst/>
                <a:latin typeface="JetBrains Mono"/>
              </a:rPr>
              <a:t>userRepository</a:t>
            </a:r>
            <a:r>
              <a:rPr kumimoji="0" lang="en-US" altLang="en-US" sz="900" b="0" i="0" u="none" strike="noStrike" cap="none" normalizeH="0" baseline="0">
                <a:ln>
                  <a:noFill/>
                </a:ln>
                <a:solidFill>
                  <a:srgbClr val="A9B7C6"/>
                </a:solidFill>
                <a:effectLst/>
                <a:latin typeface="JetBrains Mono"/>
              </a:rPr>
              <a:t>.save(user)</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  </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808080"/>
                </a:solidFill>
                <a:effectLst/>
                <a:latin typeface="JetBrains Mono"/>
              </a:rPr>
              <a:t>//deleting a specific record by using the method deleteById() of CrudRepository</a:t>
            </a:r>
            <a:br>
              <a:rPr kumimoji="0" lang="en-US" altLang="en-US" sz="900" b="0" i="0" u="none" strike="noStrike" cap="none" normalizeH="0" baseline="0">
                <a:ln>
                  <a:noFill/>
                </a:ln>
                <a:solidFill>
                  <a:srgbClr val="808080"/>
                </a:solidFill>
                <a:effectLst/>
                <a:latin typeface="JetBrains Mono"/>
              </a:rPr>
            </a:br>
            <a:r>
              <a:rPr kumimoji="0" lang="en-US" altLang="en-US" sz="900" b="0" i="0" u="none" strike="noStrike" cap="none" normalizeH="0" baseline="0">
                <a:ln>
                  <a:noFill/>
                </a:ln>
                <a:solidFill>
                  <a:srgbClr val="808080"/>
                </a:solidFill>
                <a:effectLst/>
                <a:latin typeface="JetBrains Mono"/>
              </a:rPr>
              <a:t>  </a:t>
            </a:r>
            <a:r>
              <a:rPr kumimoji="0" lang="en-US" altLang="en-US" sz="900" b="0" i="0" u="none" strike="noStrike" cap="none" normalizeH="0" baseline="0">
                <a:ln>
                  <a:noFill/>
                </a:ln>
                <a:solidFill>
                  <a:srgbClr val="BBB529"/>
                </a:solidFill>
                <a:effectLst/>
                <a:latin typeface="JetBrains Mono"/>
              </a:rPr>
              <a:t>@Override</a:t>
            </a:r>
            <a:br>
              <a:rPr kumimoji="0" lang="en-US" altLang="en-US" sz="900" b="0" i="0" u="none" strike="noStrike" cap="none" normalizeH="0" baseline="0">
                <a:ln>
                  <a:noFill/>
                </a:ln>
                <a:solidFill>
                  <a:srgbClr val="BBB529"/>
                </a:solidFill>
                <a:effectLst/>
                <a:latin typeface="JetBrains Mono"/>
              </a:rPr>
            </a:br>
            <a:r>
              <a:rPr kumimoji="0" lang="en-US" altLang="en-US" sz="900" b="0" i="0" u="none" strike="noStrike" cap="none" normalizeH="0" baseline="0">
                <a:ln>
                  <a:noFill/>
                </a:ln>
                <a:solidFill>
                  <a:srgbClr val="BBB529"/>
                </a:solidFill>
                <a:effectLst/>
                <a:latin typeface="JetBrains Mono"/>
              </a:rPr>
              <a:t>  </a:t>
            </a:r>
            <a:r>
              <a:rPr kumimoji="0" lang="en-US" altLang="en-US" sz="900" b="0" i="0" u="none" strike="noStrike" cap="none" normalizeH="0" baseline="0">
                <a:ln>
                  <a:noFill/>
                </a:ln>
                <a:solidFill>
                  <a:srgbClr val="CC7832"/>
                </a:solidFill>
                <a:effectLst/>
                <a:latin typeface="JetBrains Mono"/>
              </a:rPr>
              <a:t>public void </a:t>
            </a:r>
            <a:r>
              <a:rPr kumimoji="0" lang="en-US" altLang="en-US" sz="900" b="0" i="0" u="none" strike="noStrike" cap="none" normalizeH="0" baseline="0">
                <a:ln>
                  <a:noFill/>
                </a:ln>
                <a:solidFill>
                  <a:srgbClr val="FFC66D"/>
                </a:solidFill>
                <a:effectLst/>
                <a:latin typeface="JetBrains Mono"/>
              </a:rPr>
              <a:t>delete</a:t>
            </a:r>
            <a:r>
              <a:rPr kumimoji="0" lang="en-US" altLang="en-US" sz="900" b="0" i="0" u="none" strike="noStrike" cap="none" normalizeH="0" baseline="0">
                <a:ln>
                  <a:noFill/>
                </a:ln>
                <a:solidFill>
                  <a:srgbClr val="A9B7C6"/>
                </a:solidFill>
                <a:effectLst/>
                <a:latin typeface="JetBrains Mono"/>
              </a:rPr>
              <a:t>(Long id)</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9876AA"/>
                </a:solidFill>
                <a:effectLst/>
                <a:latin typeface="JetBrains Mono"/>
              </a:rPr>
              <a:t>userRepository</a:t>
            </a:r>
            <a:r>
              <a:rPr kumimoji="0" lang="en-US" altLang="en-US" sz="900" b="0" i="0" u="none" strike="noStrike" cap="none" normalizeH="0" baseline="0">
                <a:ln>
                  <a:noFill/>
                </a:ln>
                <a:solidFill>
                  <a:srgbClr val="A9B7C6"/>
                </a:solidFill>
                <a:effectLst/>
                <a:latin typeface="JetBrains Mono"/>
              </a:rPr>
              <a:t>.deleteById(id)</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  </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808080"/>
                </a:solidFill>
                <a:effectLst/>
                <a:latin typeface="JetBrains Mono"/>
              </a:rPr>
              <a:t>//updating a record</a:t>
            </a:r>
            <a:br>
              <a:rPr kumimoji="0" lang="en-US" altLang="en-US" sz="900" b="0" i="0" u="none" strike="noStrike" cap="none" normalizeH="0" baseline="0">
                <a:ln>
                  <a:noFill/>
                </a:ln>
                <a:solidFill>
                  <a:srgbClr val="808080"/>
                </a:solidFill>
                <a:effectLst/>
                <a:latin typeface="JetBrains Mono"/>
              </a:rPr>
            </a:br>
            <a:r>
              <a:rPr kumimoji="0" lang="en-US" altLang="en-US" sz="900" b="0" i="0" u="none" strike="noStrike" cap="none" normalizeH="0" baseline="0">
                <a:ln>
                  <a:noFill/>
                </a:ln>
                <a:solidFill>
                  <a:srgbClr val="808080"/>
                </a:solidFill>
                <a:effectLst/>
                <a:latin typeface="JetBrains Mono"/>
              </a:rPr>
              <a:t>  </a:t>
            </a:r>
            <a:r>
              <a:rPr kumimoji="0" lang="en-US" altLang="en-US" sz="900" b="0" i="0" u="none" strike="noStrike" cap="none" normalizeH="0" baseline="0">
                <a:ln>
                  <a:noFill/>
                </a:ln>
                <a:solidFill>
                  <a:srgbClr val="CC7832"/>
                </a:solidFill>
                <a:effectLst/>
                <a:latin typeface="JetBrains Mono"/>
              </a:rPr>
              <a:t>public void </a:t>
            </a:r>
            <a:r>
              <a:rPr kumimoji="0" lang="en-US" altLang="en-US" sz="900" b="0" i="0" u="none" strike="noStrike" cap="none" normalizeH="0" baseline="0">
                <a:ln>
                  <a:noFill/>
                </a:ln>
                <a:solidFill>
                  <a:srgbClr val="FFC66D"/>
                </a:solidFill>
                <a:effectLst/>
                <a:latin typeface="JetBrains Mono"/>
              </a:rPr>
              <a:t>update</a:t>
            </a:r>
            <a:r>
              <a:rPr kumimoji="0" lang="en-US" altLang="en-US" sz="900" b="0" i="0" u="none" strike="noStrike" cap="none" normalizeH="0" baseline="0">
                <a:ln>
                  <a:noFill/>
                </a:ln>
                <a:solidFill>
                  <a:srgbClr val="A9B7C6"/>
                </a:solidFill>
                <a:effectLst/>
                <a:latin typeface="JetBrains Mono"/>
              </a:rPr>
              <a:t>(User user</a:t>
            </a:r>
            <a:r>
              <a:rPr kumimoji="0" lang="en-US" altLang="en-US" sz="900" b="0" i="0" u="none" strike="noStrike" cap="none" normalizeH="0" baseline="0">
                <a:ln>
                  <a:noFill/>
                </a:ln>
                <a:solidFill>
                  <a:srgbClr val="CC7832"/>
                </a:solidFill>
                <a:effectLst/>
                <a:latin typeface="JetBrains Mono"/>
              </a:rPr>
              <a:t>, </a:t>
            </a:r>
            <a:r>
              <a:rPr kumimoji="0" lang="en-US" altLang="en-US" sz="900" b="0" i="0" u="none" strike="noStrike" cap="none" normalizeH="0" baseline="0">
                <a:ln>
                  <a:noFill/>
                </a:ln>
                <a:solidFill>
                  <a:srgbClr val="A9B7C6"/>
                </a:solidFill>
                <a:effectLst/>
                <a:latin typeface="JetBrains Mono"/>
              </a:rPr>
              <a:t>Long id)</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9876AA"/>
                </a:solidFill>
                <a:effectLst/>
                <a:latin typeface="JetBrains Mono"/>
              </a:rPr>
              <a:t>userRepository</a:t>
            </a:r>
            <a:r>
              <a:rPr kumimoji="0" lang="en-US" altLang="en-US" sz="900" b="0" i="0" u="none" strike="noStrike" cap="none" normalizeH="0" baseline="0">
                <a:ln>
                  <a:noFill/>
                </a:ln>
                <a:solidFill>
                  <a:srgbClr val="A9B7C6"/>
                </a:solidFill>
                <a:effectLst/>
                <a:latin typeface="JetBrains Mono"/>
              </a:rPr>
              <a:t>.save(user)</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  </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4522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B194E-5FAE-3C69-554A-A2F233D7BC78}"/>
              </a:ext>
            </a:extLst>
          </p:cNvPr>
          <p:cNvSpPr>
            <a:spLocks noGrp="1"/>
          </p:cNvSpPr>
          <p:nvPr>
            <p:ph type="title"/>
          </p:nvPr>
        </p:nvSpPr>
        <p:spPr>
          <a:xfrm>
            <a:off x="381001" y="381000"/>
            <a:ext cx="10498494" cy="1022624"/>
          </a:xfrm>
        </p:spPr>
        <p:txBody>
          <a:bodyPr/>
          <a:lstStyle/>
          <a:p>
            <a:r>
              <a:rPr lang="vi-VN" sz="1400" b="1" i="0" dirty="0">
                <a:solidFill>
                  <a:srgbClr val="4A4A4A"/>
                </a:solidFill>
                <a:effectLst/>
                <a:latin typeface="Open Sans" panose="020B0606030504020204" pitchFamily="34" charset="0"/>
              </a:rPr>
              <a:t>5. Tạo controller để điều hướng các request đến business và view tương ứng:</a:t>
            </a:r>
            <a:br>
              <a:rPr lang="vi-VN" b="1" i="0" dirty="0">
                <a:solidFill>
                  <a:srgbClr val="4A4A4A"/>
                </a:solidFill>
                <a:effectLst/>
                <a:latin typeface="Open Sans" panose="020B0606030504020204" pitchFamily="34" charset="0"/>
              </a:rPr>
            </a:br>
            <a:endParaRPr lang="en-US" dirty="0"/>
          </a:p>
        </p:txBody>
      </p:sp>
      <p:sp>
        <p:nvSpPr>
          <p:cNvPr id="4" name="Date Placeholder 3">
            <a:extLst>
              <a:ext uri="{FF2B5EF4-FFF2-40B4-BE49-F238E27FC236}">
                <a16:creationId xmlns:a16="http://schemas.microsoft.com/office/drawing/2014/main" id="{F62B9900-029C-809D-7727-EC4A0BB863D6}"/>
              </a:ext>
            </a:extLst>
          </p:cNvPr>
          <p:cNvSpPr>
            <a:spLocks noGrp="1"/>
          </p:cNvSpPr>
          <p:nvPr>
            <p:ph type="dt" sz="half" idx="2"/>
          </p:nvPr>
        </p:nvSpPr>
        <p:spPr/>
        <p:txBody>
          <a:bodyPr/>
          <a:lstStyle/>
          <a:p>
            <a:fld id="{7E7AB22C-8B7E-9B4A-8C65-396C3C874D86}" type="datetime1">
              <a:rPr lang="en-US" smtClean="0"/>
              <a:pPr/>
              <a:t>2/3/2023</a:t>
            </a:fld>
            <a:endParaRPr lang="en-US" dirty="0"/>
          </a:p>
        </p:txBody>
      </p:sp>
      <p:sp>
        <p:nvSpPr>
          <p:cNvPr id="5" name="Footer Placeholder 4">
            <a:extLst>
              <a:ext uri="{FF2B5EF4-FFF2-40B4-BE49-F238E27FC236}">
                <a16:creationId xmlns:a16="http://schemas.microsoft.com/office/drawing/2014/main" id="{37EFC1A2-1A94-15E8-B426-BCDEBC14400C}"/>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F564CF4-8829-D1C4-7533-95ECB08BFEE8}"/>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7" name="Rectangle 1">
            <a:extLst>
              <a:ext uri="{FF2B5EF4-FFF2-40B4-BE49-F238E27FC236}">
                <a16:creationId xmlns:a16="http://schemas.microsoft.com/office/drawing/2014/main" id="{523F5D01-01CB-1D76-970E-384D5E63BD11}"/>
              </a:ext>
            </a:extLst>
          </p:cNvPr>
          <p:cNvSpPr>
            <a:spLocks noGrp="1" noChangeArrowheads="1"/>
          </p:cNvSpPr>
          <p:nvPr>
            <p:ph idx="1"/>
          </p:nvPr>
        </p:nvSpPr>
        <p:spPr bwMode="auto">
          <a:xfrm>
            <a:off x="606459" y="1307789"/>
            <a:ext cx="3806922" cy="43858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JetBrains Mono"/>
              </a:rPr>
              <a:t>package </a:t>
            </a:r>
            <a:r>
              <a:rPr kumimoji="0" lang="en-US" altLang="en-US" sz="900" b="0" i="0" u="none" strike="noStrike" cap="none" normalizeH="0" baseline="0" dirty="0" err="1">
                <a:ln>
                  <a:noFill/>
                </a:ln>
                <a:solidFill>
                  <a:srgbClr val="A9B7C6"/>
                </a:solidFill>
                <a:effectLst/>
                <a:latin typeface="JetBrains Mono"/>
              </a:rPr>
              <a:t>io.github.tubean.myspringcrud.controller</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import </a:t>
            </a:r>
            <a:r>
              <a:rPr kumimoji="0" lang="en-US" altLang="en-US" sz="900" b="0" i="0" u="none" strike="noStrike" cap="none" normalizeH="0" baseline="0" dirty="0" err="1">
                <a:ln>
                  <a:noFill/>
                </a:ln>
                <a:solidFill>
                  <a:srgbClr val="A9B7C6"/>
                </a:solidFill>
                <a:effectLst/>
                <a:latin typeface="JetBrains Mono"/>
              </a:rPr>
              <a:t>io.github.tubean.myspringcrud.entity.User</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import </a:t>
            </a:r>
            <a:r>
              <a:rPr kumimoji="0" lang="en-US" altLang="en-US" sz="900" b="0" i="0" u="none" strike="noStrike" cap="none" normalizeH="0" baseline="0" dirty="0" err="1">
                <a:ln>
                  <a:noFill/>
                </a:ln>
                <a:solidFill>
                  <a:srgbClr val="A9B7C6"/>
                </a:solidFill>
                <a:effectLst/>
                <a:latin typeface="JetBrains Mono"/>
              </a:rPr>
              <a:t>io.github.tubean.myspringcrud.service.UserService</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import </a:t>
            </a:r>
            <a:r>
              <a:rPr kumimoji="0" lang="en-US" altLang="en-US" sz="900" b="0" i="0" u="none" strike="noStrike" cap="none" normalizeH="0" baseline="0" dirty="0" err="1">
                <a:ln>
                  <a:noFill/>
                </a:ln>
                <a:solidFill>
                  <a:srgbClr val="A9B7C6"/>
                </a:solidFill>
                <a:effectLst/>
                <a:latin typeface="JetBrains Mono"/>
              </a:rPr>
              <a:t>org.springframework.beans.factory.annotation.</a:t>
            </a:r>
            <a:r>
              <a:rPr kumimoji="0" lang="en-US" altLang="en-US" sz="900" b="0" i="0" u="none" strike="noStrike" cap="none" normalizeH="0" baseline="0" dirty="0" err="1">
                <a:ln>
                  <a:noFill/>
                </a:ln>
                <a:solidFill>
                  <a:srgbClr val="BBB529"/>
                </a:solidFill>
                <a:effectLst/>
                <a:latin typeface="JetBrains Mono"/>
              </a:rPr>
              <a:t>Autowired</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import </a:t>
            </a:r>
            <a:r>
              <a:rPr kumimoji="0" lang="en-US" altLang="en-US" sz="900" b="0" i="0" u="none" strike="noStrike" cap="none" normalizeH="0" baseline="0" dirty="0" err="1">
                <a:ln>
                  <a:noFill/>
                </a:ln>
                <a:solidFill>
                  <a:srgbClr val="A9B7C6"/>
                </a:solidFill>
                <a:effectLst/>
                <a:latin typeface="JetBrains Mono"/>
              </a:rPr>
              <a:t>org.springframework.stereotype.</a:t>
            </a:r>
            <a:r>
              <a:rPr kumimoji="0" lang="en-US" altLang="en-US" sz="900" b="0" i="0" u="none" strike="noStrike" cap="none" normalizeH="0" baseline="0" dirty="0" err="1">
                <a:ln>
                  <a:noFill/>
                </a:ln>
                <a:solidFill>
                  <a:srgbClr val="BBB529"/>
                </a:solidFill>
                <a:effectLst/>
                <a:latin typeface="JetBrains Mono"/>
              </a:rPr>
              <a:t>Controller</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import </a:t>
            </a:r>
            <a:r>
              <a:rPr kumimoji="0" lang="en-US" altLang="en-US" sz="900" b="0" i="0" u="none" strike="noStrike" cap="none" normalizeH="0" baseline="0" dirty="0" err="1">
                <a:ln>
                  <a:noFill/>
                </a:ln>
                <a:solidFill>
                  <a:srgbClr val="A9B7C6"/>
                </a:solidFill>
                <a:effectLst/>
                <a:latin typeface="JetBrains Mono"/>
              </a:rPr>
              <a:t>org.springframework.ui.Model</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import </a:t>
            </a:r>
            <a:r>
              <a:rPr kumimoji="0" lang="en-US" altLang="en-US" sz="900" b="0" i="0" u="none" strike="noStrike" cap="none" normalizeH="0" baseline="0" dirty="0" err="1">
                <a:ln>
                  <a:noFill/>
                </a:ln>
                <a:solidFill>
                  <a:srgbClr val="A9B7C6"/>
                </a:solidFill>
                <a:effectLst/>
                <a:latin typeface="JetBrains Mono"/>
              </a:rPr>
              <a:t>org.springframework.web.bind.annotation.</a:t>
            </a:r>
            <a:r>
              <a:rPr kumimoji="0" lang="en-US" altLang="en-US" sz="900" b="0" i="0" u="none" strike="noStrike" cap="none" normalizeH="0" baseline="0" dirty="0" err="1">
                <a:ln>
                  <a:noFill/>
                </a:ln>
                <a:solidFill>
                  <a:srgbClr val="BBB529"/>
                </a:solidFill>
                <a:effectLst/>
                <a:latin typeface="JetBrains Mono"/>
              </a:rPr>
              <a:t>RequestMapping</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import </a:t>
            </a:r>
            <a:r>
              <a:rPr kumimoji="0" lang="en-US" altLang="en-US" sz="900" b="0" i="0" u="none" strike="noStrike" cap="none" normalizeH="0" baseline="0" dirty="0" err="1">
                <a:ln>
                  <a:noFill/>
                </a:ln>
                <a:solidFill>
                  <a:srgbClr val="A9B7C6"/>
                </a:solidFill>
                <a:effectLst/>
                <a:latin typeface="JetBrains Mono"/>
              </a:rPr>
              <a:t>org.springframework.web.bind.annotation.RequestMethod</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import </a:t>
            </a:r>
            <a:r>
              <a:rPr kumimoji="0" lang="en-US" altLang="en-US" sz="900" b="0" i="0" u="none" strike="noStrike" cap="none" normalizeH="0" baseline="0" dirty="0" err="1">
                <a:ln>
                  <a:noFill/>
                </a:ln>
                <a:solidFill>
                  <a:srgbClr val="A9B7C6"/>
                </a:solidFill>
                <a:effectLst/>
                <a:latin typeface="JetBrains Mono"/>
              </a:rPr>
              <a:t>org.springframework.web.bind.annotation.</a:t>
            </a:r>
            <a:r>
              <a:rPr kumimoji="0" lang="en-US" altLang="en-US" sz="900" b="0" i="0" u="none" strike="noStrike" cap="none" normalizeH="0" baseline="0" dirty="0" err="1">
                <a:ln>
                  <a:noFill/>
                </a:ln>
                <a:solidFill>
                  <a:srgbClr val="BBB529"/>
                </a:solidFill>
                <a:effectLst/>
                <a:latin typeface="JetBrains Mono"/>
              </a:rPr>
              <a:t>RequestParam</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import </a:t>
            </a:r>
            <a:r>
              <a:rPr kumimoji="0" lang="en-US" altLang="en-US" sz="900" b="0" i="0" u="none" strike="noStrike" cap="none" normalizeH="0" baseline="0" dirty="0" err="1">
                <a:ln>
                  <a:noFill/>
                </a:ln>
                <a:solidFill>
                  <a:srgbClr val="A9B7C6"/>
                </a:solidFill>
                <a:effectLst/>
                <a:latin typeface="JetBrains Mono"/>
              </a:rPr>
              <a:t>java.util.List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import </a:t>
            </a:r>
            <a:r>
              <a:rPr kumimoji="0" lang="en-US" altLang="en-US" sz="900" b="0" i="0" u="none" strike="noStrike" cap="none" normalizeH="0" baseline="0" dirty="0" err="1">
                <a:ln>
                  <a:noFill/>
                </a:ln>
                <a:solidFill>
                  <a:srgbClr val="A9B7C6"/>
                </a:solidFill>
                <a:effectLst/>
                <a:latin typeface="JetBrains Mono"/>
              </a:rPr>
              <a:t>java.util.Optional</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BBB529"/>
                </a:solidFill>
                <a:effectLst/>
                <a:latin typeface="JetBrains Mono"/>
              </a:rPr>
              <a:t>@Controller</a:t>
            </a:r>
            <a:br>
              <a:rPr kumimoji="0" lang="en-US" altLang="en-US" sz="900" b="0" i="0" u="none" strike="noStrike" cap="none" normalizeH="0" baseline="0" dirty="0">
                <a:ln>
                  <a:noFill/>
                </a:ln>
                <a:solidFill>
                  <a:srgbClr val="BBB529"/>
                </a:solidFill>
                <a:effectLst/>
                <a:latin typeface="JetBrains Mono"/>
              </a:rPr>
            </a:br>
            <a:r>
              <a:rPr kumimoji="0" lang="en-US" altLang="en-US" sz="900" b="0" i="0" u="none" strike="noStrike" cap="none" normalizeH="0" baseline="0" dirty="0">
                <a:ln>
                  <a:noFill/>
                </a:ln>
                <a:solidFill>
                  <a:srgbClr val="CC7832"/>
                </a:solidFill>
                <a:effectLst/>
                <a:latin typeface="JetBrains Mono"/>
              </a:rPr>
              <a:t>public class </a:t>
            </a:r>
            <a:r>
              <a:rPr kumimoji="0" lang="en-US" altLang="en-US" sz="900" b="0" i="0" u="none" strike="noStrike" cap="none" normalizeH="0" baseline="0" dirty="0" err="1">
                <a:ln>
                  <a:noFill/>
                </a:ln>
                <a:solidFill>
                  <a:srgbClr val="A9B7C6"/>
                </a:solidFill>
                <a:effectLst/>
                <a:latin typeface="JetBrains Mono"/>
              </a:rPr>
              <a:t>UserController</a:t>
            </a:r>
            <a:r>
              <a:rPr kumimoji="0" lang="en-US" altLang="en-US" sz="900" b="0" i="0" u="none" strike="noStrike" cap="none" normalizeH="0" baseline="0" dirty="0">
                <a:ln>
                  <a:noFill/>
                </a:ln>
                <a:solidFill>
                  <a:srgbClr val="A9B7C6"/>
                </a:solidFill>
                <a:effectLst/>
                <a:latin typeface="JetBrains Mono"/>
              </a:rPr>
              <a:t> {</a:t>
            </a:r>
            <a:br>
              <a:rPr kumimoji="0" lang="en-US" altLang="en-US" sz="900" b="0" i="0" u="none" strike="noStrike" cap="none" normalizeH="0" baseline="0" dirty="0">
                <a:ln>
                  <a:noFill/>
                </a:ln>
                <a:solidFill>
                  <a:srgbClr val="A9B7C6"/>
                </a:solidFill>
                <a:effectLst/>
                <a:latin typeface="JetBrains Mono"/>
              </a:rPr>
            </a:b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BBB529"/>
                </a:solidFill>
                <a:effectLst/>
                <a:latin typeface="JetBrains Mono"/>
              </a:rPr>
              <a:t>@Autowired</a:t>
            </a:r>
            <a:br>
              <a:rPr kumimoji="0" lang="en-US" altLang="en-US" sz="900" b="0" i="0" u="none" strike="noStrike" cap="none" normalizeH="0" baseline="0" dirty="0">
                <a:ln>
                  <a:noFill/>
                </a:ln>
                <a:solidFill>
                  <a:srgbClr val="BBB529"/>
                </a:solidFill>
                <a:effectLst/>
                <a:latin typeface="JetBrains Mono"/>
              </a:rPr>
            </a:br>
            <a:r>
              <a:rPr kumimoji="0" lang="en-US" altLang="en-US" sz="900" b="0" i="0" u="none" strike="noStrike" cap="none" normalizeH="0" baseline="0" dirty="0">
                <a:ln>
                  <a:noFill/>
                </a:ln>
                <a:solidFill>
                  <a:srgbClr val="BBB529"/>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private </a:t>
            </a:r>
            <a:r>
              <a:rPr kumimoji="0" lang="en-US" altLang="en-US" sz="900" b="0" i="0" u="none" strike="noStrike" cap="none" normalizeH="0" baseline="0" dirty="0" err="1">
                <a:ln>
                  <a:noFill/>
                </a:ln>
                <a:solidFill>
                  <a:srgbClr val="A9B7C6"/>
                </a:solidFill>
                <a:effectLst/>
                <a:latin typeface="JetBrains Mono"/>
              </a:rPr>
              <a:t>UserService</a:t>
            </a: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err="1">
                <a:ln>
                  <a:noFill/>
                </a:ln>
                <a:solidFill>
                  <a:srgbClr val="9876AA"/>
                </a:solidFill>
                <a:effectLst/>
                <a:latin typeface="JetBrains Mono"/>
              </a:rPr>
              <a:t>userService</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BBB529"/>
                </a:solidFill>
                <a:effectLst/>
                <a:latin typeface="JetBrains Mono"/>
              </a:rPr>
              <a:t>@RequestMapping</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public </a:t>
            </a:r>
            <a:r>
              <a:rPr kumimoji="0" lang="en-US" altLang="en-US" sz="900" b="0" i="0" u="none" strike="noStrike" cap="none" normalizeH="0" baseline="0" dirty="0">
                <a:ln>
                  <a:noFill/>
                </a:ln>
                <a:solidFill>
                  <a:srgbClr val="A9B7C6"/>
                </a:solidFill>
                <a:effectLst/>
                <a:latin typeface="JetBrains Mono"/>
              </a:rPr>
              <a:t>String </a:t>
            </a:r>
            <a:r>
              <a:rPr kumimoji="0" lang="en-US" altLang="en-US" sz="900" b="0" i="0" u="none" strike="noStrike" cap="none" normalizeH="0" baseline="0" dirty="0">
                <a:ln>
                  <a:noFill/>
                </a:ln>
                <a:solidFill>
                  <a:srgbClr val="FFC66D"/>
                </a:solidFill>
                <a:effectLst/>
                <a:latin typeface="JetBrains Mono"/>
              </a:rPr>
              <a:t>index</a:t>
            </a:r>
            <a:r>
              <a:rPr kumimoji="0" lang="en-US" altLang="en-US" sz="900" b="0" i="0" u="none" strike="noStrike" cap="none" normalizeH="0" baseline="0" dirty="0">
                <a:ln>
                  <a:noFill/>
                </a:ln>
                <a:solidFill>
                  <a:srgbClr val="A9B7C6"/>
                </a:solidFill>
                <a:effectLst/>
                <a:latin typeface="JetBrains Mono"/>
              </a:rPr>
              <a:t>(Model model) {</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List&lt;User&gt; users = </a:t>
            </a:r>
            <a:r>
              <a:rPr kumimoji="0" lang="en-US" altLang="en-US" sz="900" b="0" i="0" u="none" strike="noStrike" cap="none" normalizeH="0" baseline="0" dirty="0" err="1">
                <a:ln>
                  <a:noFill/>
                </a:ln>
                <a:solidFill>
                  <a:srgbClr val="9876AA"/>
                </a:solidFill>
                <a:effectLst/>
                <a:latin typeface="JetBrains Mono"/>
              </a:rPr>
              <a:t>userService</a:t>
            </a:r>
            <a:r>
              <a:rPr kumimoji="0" lang="en-US" altLang="en-US" sz="900" b="0" i="0" u="none" strike="noStrike" cap="none" normalizeH="0" baseline="0" dirty="0" err="1">
                <a:ln>
                  <a:noFill/>
                </a:ln>
                <a:solidFill>
                  <a:srgbClr val="A9B7C6"/>
                </a:solidFill>
                <a:effectLst/>
                <a:latin typeface="JetBrains Mono"/>
              </a:rPr>
              <a:t>.getAllUser</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model.addAttribute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"users"</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users)</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return </a:t>
            </a:r>
            <a:r>
              <a:rPr kumimoji="0" lang="en-US" altLang="en-US" sz="900" b="0" i="0" u="none" strike="noStrike" cap="none" normalizeH="0" baseline="0" dirty="0">
                <a:ln>
                  <a:noFill/>
                </a:ln>
                <a:solidFill>
                  <a:srgbClr val="6A8759"/>
                </a:solidFill>
                <a:effectLst/>
                <a:latin typeface="JetBrains Mono"/>
              </a:rPr>
              <a:t>"index"</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br>
              <a:rPr kumimoji="0" lang="en-US" altLang="en-US" sz="900" b="0" i="0" u="none" strike="noStrike" cap="none" normalizeH="0" baseline="0" dirty="0">
                <a:ln>
                  <a:noFill/>
                </a:ln>
                <a:solidFill>
                  <a:srgbClr val="A9B7C6"/>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E4F1C466-0801-E45B-1DF1-4D4835737BE2}"/>
              </a:ext>
            </a:extLst>
          </p:cNvPr>
          <p:cNvSpPr>
            <a:spLocks noChangeArrowheads="1"/>
          </p:cNvSpPr>
          <p:nvPr/>
        </p:nvSpPr>
        <p:spPr bwMode="auto">
          <a:xfrm>
            <a:off x="5337110" y="1847283"/>
            <a:ext cx="4282751" cy="355481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BB529"/>
                </a:solidFill>
                <a:effectLst/>
                <a:latin typeface="JetBrains Mono"/>
              </a:rPr>
              <a:t>@RequestMapping</a:t>
            </a:r>
            <a:r>
              <a:rPr kumimoji="0" lang="en-US" altLang="en-US" sz="900" b="0" i="0" u="none" strike="noStrike" cap="none" normalizeH="0" baseline="0" dirty="0">
                <a:ln>
                  <a:noFill/>
                </a:ln>
                <a:solidFill>
                  <a:srgbClr val="A9B7C6"/>
                </a:solidFill>
                <a:effectLst/>
                <a:latin typeface="JetBrains Mono"/>
              </a:rPr>
              <a:t>(value = </a:t>
            </a:r>
            <a:r>
              <a:rPr kumimoji="0" lang="en-US" altLang="en-US" sz="900" b="0" i="0" u="none" strike="noStrike" cap="none" normalizeH="0" baseline="0" dirty="0">
                <a:ln>
                  <a:noFill/>
                </a:ln>
                <a:solidFill>
                  <a:srgbClr val="6A8759"/>
                </a:solidFill>
                <a:effectLst/>
                <a:latin typeface="JetBrains Mono"/>
              </a:rPr>
              <a:t>"add"</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public </a:t>
            </a:r>
            <a:r>
              <a:rPr kumimoji="0" lang="en-US" altLang="en-US" sz="900" b="0" i="0" u="none" strike="noStrike" cap="none" normalizeH="0" baseline="0" dirty="0">
                <a:ln>
                  <a:noFill/>
                </a:ln>
                <a:solidFill>
                  <a:srgbClr val="A9B7C6"/>
                </a:solidFill>
                <a:effectLst/>
                <a:latin typeface="JetBrains Mono"/>
              </a:rPr>
              <a:t>String </a:t>
            </a:r>
            <a:r>
              <a:rPr kumimoji="0" lang="en-US" altLang="en-US" sz="900" b="0" i="0" u="none" strike="noStrike" cap="none" normalizeH="0" baseline="0" dirty="0" err="1">
                <a:ln>
                  <a:noFill/>
                </a:ln>
                <a:solidFill>
                  <a:srgbClr val="FFC66D"/>
                </a:solidFill>
                <a:effectLst/>
                <a:latin typeface="JetBrains Mono"/>
              </a:rPr>
              <a:t>addUser</a:t>
            </a:r>
            <a:r>
              <a:rPr kumimoji="0" lang="en-US" altLang="en-US" sz="900" b="0" i="0" u="none" strike="noStrike" cap="none" normalizeH="0" baseline="0" dirty="0">
                <a:ln>
                  <a:noFill/>
                </a:ln>
                <a:solidFill>
                  <a:srgbClr val="A9B7C6"/>
                </a:solidFill>
                <a:effectLst/>
                <a:latin typeface="JetBrains Mono"/>
              </a:rPr>
              <a:t>(Model model) {</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model.addAttribute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"user"</a:t>
            </a:r>
            <a:r>
              <a:rPr kumimoji="0" lang="en-US" altLang="en-US" sz="900" b="0" i="0" u="none" strike="noStrike" cap="none" normalizeH="0" baseline="0" dirty="0">
                <a:ln>
                  <a:noFill/>
                </a:ln>
                <a:solidFill>
                  <a:srgbClr val="CC7832"/>
                </a:solidFill>
                <a:effectLst/>
                <a:latin typeface="JetBrains Mono"/>
              </a:rPr>
              <a:t>, new </a:t>
            </a:r>
            <a:r>
              <a:rPr kumimoji="0" lang="en-US" altLang="en-US" sz="900" b="0" i="0" u="none" strike="noStrike" cap="none" normalizeH="0" baseline="0" dirty="0">
                <a:ln>
                  <a:noFill/>
                </a:ln>
                <a:solidFill>
                  <a:srgbClr val="A9B7C6"/>
                </a:solidFill>
                <a:effectLst/>
                <a:latin typeface="JetBrains Mono"/>
              </a:rPr>
              <a:t>User())</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return </a:t>
            </a:r>
            <a:r>
              <a:rPr kumimoji="0" lang="en-US" altLang="en-US" sz="900" b="0" i="0" u="none" strike="noStrike" cap="none" normalizeH="0" baseline="0" dirty="0">
                <a:ln>
                  <a:noFill/>
                </a:ln>
                <a:solidFill>
                  <a:srgbClr val="6A8759"/>
                </a:solidFill>
                <a:effectLst/>
                <a:latin typeface="JetBrains Mono"/>
              </a:rPr>
              <a:t>"</a:t>
            </a:r>
            <a:r>
              <a:rPr kumimoji="0" lang="en-US" altLang="en-US" sz="900" b="0" i="0" u="none" strike="noStrike" cap="none" normalizeH="0" baseline="0" dirty="0" err="1">
                <a:ln>
                  <a:noFill/>
                </a:ln>
                <a:solidFill>
                  <a:srgbClr val="6A8759"/>
                </a:solidFill>
                <a:effectLst/>
                <a:latin typeface="JetBrains Mono"/>
              </a:rPr>
              <a:t>addUser</a:t>
            </a:r>
            <a:r>
              <a:rPr kumimoji="0" lang="en-US" altLang="en-US" sz="900" b="0" i="0" u="none" strike="noStrike" cap="none" normalizeH="0" baseline="0" dirty="0">
                <a:ln>
                  <a:noFill/>
                </a:ln>
                <a:solidFill>
                  <a:srgbClr val="6A8759"/>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BBB529"/>
                </a:solidFill>
                <a:effectLst/>
                <a:latin typeface="JetBrains Mono"/>
              </a:rPr>
              <a:t>@RequestMapping</a:t>
            </a:r>
            <a:r>
              <a:rPr kumimoji="0" lang="en-US" altLang="en-US" sz="900" b="0" i="0" u="none" strike="noStrike" cap="none" normalizeH="0" baseline="0" dirty="0">
                <a:ln>
                  <a:noFill/>
                </a:ln>
                <a:solidFill>
                  <a:srgbClr val="A9B7C6"/>
                </a:solidFill>
                <a:effectLst/>
                <a:latin typeface="JetBrains Mono"/>
              </a:rPr>
              <a:t>(value = </a:t>
            </a:r>
            <a:r>
              <a:rPr kumimoji="0" lang="en-US" altLang="en-US" sz="900" b="0" i="0" u="none" strike="noStrike" cap="none" normalizeH="0" baseline="0" dirty="0">
                <a:ln>
                  <a:noFill/>
                </a:ln>
                <a:solidFill>
                  <a:srgbClr val="6A8759"/>
                </a:solidFill>
                <a:effectLst/>
                <a:latin typeface="JetBrains Mono"/>
              </a:rPr>
              <a:t>"/edit"</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method = </a:t>
            </a:r>
            <a:r>
              <a:rPr kumimoji="0" lang="en-US" altLang="en-US" sz="900" b="0" i="0" u="none" strike="noStrike" cap="none" normalizeH="0" baseline="0" dirty="0" err="1">
                <a:ln>
                  <a:noFill/>
                </a:ln>
                <a:solidFill>
                  <a:srgbClr val="A9B7C6"/>
                </a:solidFill>
                <a:effectLst/>
                <a:latin typeface="JetBrains Mono"/>
              </a:rPr>
              <a:t>RequestMethod.</a:t>
            </a:r>
            <a:r>
              <a:rPr kumimoji="0" lang="en-US" altLang="en-US" sz="900" b="0" i="1" u="none" strike="noStrike" cap="none" normalizeH="0" baseline="0" dirty="0" err="1">
                <a:ln>
                  <a:noFill/>
                </a:ln>
                <a:solidFill>
                  <a:srgbClr val="9876AA"/>
                </a:solidFill>
                <a:effectLst/>
                <a:latin typeface="JetBrains Mono"/>
              </a:rPr>
              <a:t>GET</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public </a:t>
            </a:r>
            <a:r>
              <a:rPr kumimoji="0" lang="en-US" altLang="en-US" sz="900" b="0" i="0" u="none" strike="noStrike" cap="none" normalizeH="0" baseline="0" dirty="0">
                <a:ln>
                  <a:noFill/>
                </a:ln>
                <a:solidFill>
                  <a:srgbClr val="A9B7C6"/>
                </a:solidFill>
                <a:effectLst/>
                <a:latin typeface="JetBrains Mono"/>
              </a:rPr>
              <a:t>String </a:t>
            </a:r>
            <a:r>
              <a:rPr kumimoji="0" lang="en-US" altLang="en-US" sz="900" b="0" i="0" u="none" strike="noStrike" cap="none" normalizeH="0" baseline="0" dirty="0" err="1">
                <a:ln>
                  <a:noFill/>
                </a:ln>
                <a:solidFill>
                  <a:srgbClr val="FFC66D"/>
                </a:solidFill>
                <a:effectLst/>
                <a:latin typeface="JetBrains Mono"/>
              </a:rPr>
              <a:t>editUser</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BBB529"/>
                </a:solidFill>
                <a:effectLst/>
                <a:latin typeface="JetBrains Mono"/>
              </a:rPr>
              <a:t>@RequestParam</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"id"</a:t>
            </a:r>
            <a:r>
              <a:rPr kumimoji="0" lang="en-US" altLang="en-US" sz="900" b="0" i="0" u="none" strike="noStrike" cap="none" normalizeH="0" baseline="0" dirty="0">
                <a:ln>
                  <a:noFill/>
                </a:ln>
                <a:solidFill>
                  <a:srgbClr val="A9B7C6"/>
                </a:solidFill>
                <a:effectLst/>
                <a:latin typeface="JetBrains Mono"/>
              </a:rPr>
              <a:t>) Long </a:t>
            </a:r>
            <a:r>
              <a:rPr kumimoji="0" lang="en-US" altLang="en-US" sz="900" b="0" i="0" u="none" strike="noStrike" cap="none" normalizeH="0" baseline="0" dirty="0" err="1">
                <a:ln>
                  <a:noFill/>
                </a:ln>
                <a:solidFill>
                  <a:srgbClr val="A9B7C6"/>
                </a:solidFill>
                <a:effectLst/>
                <a:latin typeface="JetBrains Mono"/>
              </a:rPr>
              <a:t>userId</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Model model) {</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Optional&lt;User&gt; </a:t>
            </a:r>
            <a:r>
              <a:rPr kumimoji="0" lang="en-US" altLang="en-US" sz="900" b="0" i="0" u="none" strike="noStrike" cap="none" normalizeH="0" baseline="0" dirty="0" err="1">
                <a:ln>
                  <a:noFill/>
                </a:ln>
                <a:solidFill>
                  <a:srgbClr val="A9B7C6"/>
                </a:solidFill>
                <a:effectLst/>
                <a:latin typeface="JetBrains Mono"/>
              </a:rPr>
              <a:t>userEdit</a:t>
            </a:r>
            <a:r>
              <a:rPr kumimoji="0" lang="en-US" altLang="en-US" sz="900" b="0" i="0" u="none" strike="noStrike" cap="none" normalizeH="0" baseline="0" dirty="0">
                <a:ln>
                  <a:noFill/>
                </a:ln>
                <a:solidFill>
                  <a:srgbClr val="A9B7C6"/>
                </a:solidFill>
                <a:effectLst/>
                <a:latin typeface="JetBrains Mono"/>
              </a:rPr>
              <a:t> = </a:t>
            </a:r>
            <a:r>
              <a:rPr kumimoji="0" lang="en-US" altLang="en-US" sz="900" b="0" i="0" u="none" strike="noStrike" cap="none" normalizeH="0" baseline="0" dirty="0" err="1">
                <a:ln>
                  <a:noFill/>
                </a:ln>
                <a:solidFill>
                  <a:srgbClr val="9876AA"/>
                </a:solidFill>
                <a:effectLst/>
                <a:latin typeface="JetBrains Mono"/>
              </a:rPr>
              <a:t>userService</a:t>
            </a:r>
            <a:r>
              <a:rPr kumimoji="0" lang="en-US" altLang="en-US" sz="900" b="0" i="0" u="none" strike="noStrike" cap="none" normalizeH="0" baseline="0" dirty="0" err="1">
                <a:ln>
                  <a:noFill/>
                </a:ln>
                <a:solidFill>
                  <a:srgbClr val="A9B7C6"/>
                </a:solidFill>
                <a:effectLst/>
                <a:latin typeface="JetBrains Mono"/>
              </a:rPr>
              <a:t>.findUserById</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err="1">
                <a:ln>
                  <a:noFill/>
                </a:ln>
                <a:solidFill>
                  <a:srgbClr val="A9B7C6"/>
                </a:solidFill>
                <a:effectLst/>
                <a:latin typeface="JetBrains Mono"/>
              </a:rPr>
              <a:t>userId</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userEdit.ifPresent</a:t>
            </a:r>
            <a:r>
              <a:rPr kumimoji="0" lang="en-US" altLang="en-US" sz="900" b="0" i="0" u="none" strike="noStrike" cap="none" normalizeH="0" baseline="0" dirty="0">
                <a:ln>
                  <a:noFill/>
                </a:ln>
                <a:solidFill>
                  <a:srgbClr val="A9B7C6"/>
                </a:solidFill>
                <a:effectLst/>
                <a:latin typeface="JetBrains Mono"/>
              </a:rPr>
              <a:t>(user -&gt; </a:t>
            </a:r>
            <a:r>
              <a:rPr kumimoji="0" lang="en-US" altLang="en-US" sz="900" b="0" i="0" u="none" strike="noStrike" cap="none" normalizeH="0" baseline="0" dirty="0" err="1">
                <a:ln>
                  <a:noFill/>
                </a:ln>
                <a:solidFill>
                  <a:srgbClr val="B389C5"/>
                </a:solidFill>
                <a:effectLst/>
                <a:latin typeface="JetBrains Mono"/>
              </a:rPr>
              <a:t>model</a:t>
            </a:r>
            <a:r>
              <a:rPr kumimoji="0" lang="en-US" altLang="en-US" sz="900" b="0" i="0" u="none" strike="noStrike" cap="none" normalizeH="0" baseline="0" dirty="0" err="1">
                <a:ln>
                  <a:noFill/>
                </a:ln>
                <a:solidFill>
                  <a:srgbClr val="A9B7C6"/>
                </a:solidFill>
                <a:effectLst/>
                <a:latin typeface="JetBrains Mono"/>
              </a:rPr>
              <a:t>.addAttribute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"user"</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user))</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return </a:t>
            </a:r>
            <a:r>
              <a:rPr kumimoji="0" lang="en-US" altLang="en-US" sz="900" b="0" i="0" u="none" strike="noStrike" cap="none" normalizeH="0" baseline="0" dirty="0">
                <a:ln>
                  <a:noFill/>
                </a:ln>
                <a:solidFill>
                  <a:srgbClr val="6A8759"/>
                </a:solidFill>
                <a:effectLst/>
                <a:latin typeface="JetBrains Mono"/>
              </a:rPr>
              <a:t>"</a:t>
            </a:r>
            <a:r>
              <a:rPr kumimoji="0" lang="en-US" altLang="en-US" sz="900" b="0" i="0" u="none" strike="noStrike" cap="none" normalizeH="0" baseline="0" dirty="0" err="1">
                <a:ln>
                  <a:noFill/>
                </a:ln>
                <a:solidFill>
                  <a:srgbClr val="6A8759"/>
                </a:solidFill>
                <a:effectLst/>
                <a:latin typeface="JetBrains Mono"/>
              </a:rPr>
              <a:t>editUser</a:t>
            </a:r>
            <a:r>
              <a:rPr kumimoji="0" lang="en-US" altLang="en-US" sz="900" b="0" i="0" u="none" strike="noStrike" cap="none" normalizeH="0" baseline="0" dirty="0">
                <a:ln>
                  <a:noFill/>
                </a:ln>
                <a:solidFill>
                  <a:srgbClr val="6A8759"/>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BBB529"/>
                </a:solidFill>
                <a:effectLst/>
                <a:latin typeface="JetBrains Mono"/>
              </a:rPr>
              <a:t>@RequestMapping</a:t>
            </a:r>
            <a:r>
              <a:rPr kumimoji="0" lang="en-US" altLang="en-US" sz="900" b="0" i="0" u="none" strike="noStrike" cap="none" normalizeH="0" baseline="0" dirty="0">
                <a:ln>
                  <a:noFill/>
                </a:ln>
                <a:solidFill>
                  <a:srgbClr val="A9B7C6"/>
                </a:solidFill>
                <a:effectLst/>
                <a:latin typeface="JetBrains Mono"/>
              </a:rPr>
              <a:t>(value = </a:t>
            </a:r>
            <a:r>
              <a:rPr kumimoji="0" lang="en-US" altLang="en-US" sz="900" b="0" i="0" u="none" strike="noStrike" cap="none" normalizeH="0" baseline="0" dirty="0">
                <a:ln>
                  <a:noFill/>
                </a:ln>
                <a:solidFill>
                  <a:srgbClr val="6A8759"/>
                </a:solidFill>
                <a:effectLst/>
                <a:latin typeface="JetBrains Mono"/>
              </a:rPr>
              <a:t>"save"</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method = </a:t>
            </a:r>
            <a:r>
              <a:rPr kumimoji="0" lang="en-US" altLang="en-US" sz="900" b="0" i="0" u="none" strike="noStrike" cap="none" normalizeH="0" baseline="0" dirty="0" err="1">
                <a:ln>
                  <a:noFill/>
                </a:ln>
                <a:solidFill>
                  <a:srgbClr val="A9B7C6"/>
                </a:solidFill>
                <a:effectLst/>
                <a:latin typeface="JetBrains Mono"/>
              </a:rPr>
              <a:t>RequestMethod.</a:t>
            </a:r>
            <a:r>
              <a:rPr kumimoji="0" lang="en-US" altLang="en-US" sz="900" b="0" i="1" u="none" strike="noStrike" cap="none" normalizeH="0" baseline="0" dirty="0" err="1">
                <a:ln>
                  <a:noFill/>
                </a:ln>
                <a:solidFill>
                  <a:srgbClr val="9876AA"/>
                </a:solidFill>
                <a:effectLst/>
                <a:latin typeface="JetBrains Mono"/>
              </a:rPr>
              <a:t>POST</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public </a:t>
            </a:r>
            <a:r>
              <a:rPr kumimoji="0" lang="en-US" altLang="en-US" sz="900" b="0" i="0" u="none" strike="noStrike" cap="none" normalizeH="0" baseline="0" dirty="0">
                <a:ln>
                  <a:noFill/>
                </a:ln>
                <a:solidFill>
                  <a:srgbClr val="A9B7C6"/>
                </a:solidFill>
                <a:effectLst/>
                <a:latin typeface="JetBrains Mono"/>
              </a:rPr>
              <a:t>String </a:t>
            </a:r>
            <a:r>
              <a:rPr kumimoji="0" lang="en-US" altLang="en-US" sz="900" b="0" i="0" u="none" strike="noStrike" cap="none" normalizeH="0" baseline="0" dirty="0">
                <a:ln>
                  <a:noFill/>
                </a:ln>
                <a:solidFill>
                  <a:srgbClr val="FFC66D"/>
                </a:solidFill>
                <a:effectLst/>
                <a:latin typeface="JetBrains Mono"/>
              </a:rPr>
              <a:t>save</a:t>
            </a:r>
            <a:r>
              <a:rPr kumimoji="0" lang="en-US" altLang="en-US" sz="900" b="0" i="0" u="none" strike="noStrike" cap="none" normalizeH="0" baseline="0" dirty="0">
                <a:ln>
                  <a:noFill/>
                </a:ln>
                <a:solidFill>
                  <a:srgbClr val="A9B7C6"/>
                </a:solidFill>
                <a:effectLst/>
                <a:latin typeface="JetBrains Mono"/>
              </a:rPr>
              <a:t>(User user) {</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err="1">
                <a:ln>
                  <a:noFill/>
                </a:ln>
                <a:solidFill>
                  <a:srgbClr val="9876AA"/>
                </a:solidFill>
                <a:effectLst/>
                <a:latin typeface="JetBrains Mono"/>
              </a:rPr>
              <a:t>userService</a:t>
            </a:r>
            <a:r>
              <a:rPr kumimoji="0" lang="en-US" altLang="en-US" sz="900" b="0" i="0" u="none" strike="noStrike" cap="none" normalizeH="0" baseline="0" dirty="0" err="1">
                <a:ln>
                  <a:noFill/>
                </a:ln>
                <a:solidFill>
                  <a:srgbClr val="A9B7C6"/>
                </a:solidFill>
                <a:effectLst/>
                <a:latin typeface="JetBrains Mono"/>
              </a:rPr>
              <a:t>.saveUser</a:t>
            </a:r>
            <a:r>
              <a:rPr kumimoji="0" lang="en-US" altLang="en-US" sz="900" b="0" i="0" u="none" strike="noStrike" cap="none" normalizeH="0" baseline="0" dirty="0">
                <a:ln>
                  <a:noFill/>
                </a:ln>
                <a:solidFill>
                  <a:srgbClr val="A9B7C6"/>
                </a:solidFill>
                <a:effectLst/>
                <a:latin typeface="JetBrains Mono"/>
              </a:rPr>
              <a:t>(user)</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return </a:t>
            </a:r>
            <a:r>
              <a:rPr kumimoji="0" lang="en-US" altLang="en-US" sz="900" b="0" i="0" u="none" strike="noStrike" cap="none" normalizeH="0" baseline="0" dirty="0">
                <a:ln>
                  <a:noFill/>
                </a:ln>
                <a:solidFill>
                  <a:srgbClr val="6A8759"/>
                </a:solidFill>
                <a:effectLst/>
                <a:latin typeface="JetBrains Mono"/>
              </a:rPr>
              <a:t>"redirect:/"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BBB529"/>
                </a:solidFill>
                <a:effectLst/>
                <a:latin typeface="JetBrains Mono"/>
              </a:rPr>
              <a:t>@RequestMapping</a:t>
            </a:r>
            <a:r>
              <a:rPr kumimoji="0" lang="en-US" altLang="en-US" sz="900" b="0" i="0" u="none" strike="noStrike" cap="none" normalizeH="0" baseline="0" dirty="0">
                <a:ln>
                  <a:noFill/>
                </a:ln>
                <a:solidFill>
                  <a:srgbClr val="A9B7C6"/>
                </a:solidFill>
                <a:effectLst/>
                <a:latin typeface="JetBrains Mono"/>
              </a:rPr>
              <a:t>(value = </a:t>
            </a:r>
            <a:r>
              <a:rPr kumimoji="0" lang="en-US" altLang="en-US" sz="900" b="0" i="0" u="none" strike="noStrike" cap="none" normalizeH="0" baseline="0" dirty="0">
                <a:ln>
                  <a:noFill/>
                </a:ln>
                <a:solidFill>
                  <a:srgbClr val="6A8759"/>
                </a:solidFill>
                <a:effectLst/>
                <a:latin typeface="JetBrains Mono"/>
              </a:rPr>
              <a:t>"/delete"</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method = </a:t>
            </a:r>
            <a:r>
              <a:rPr kumimoji="0" lang="en-US" altLang="en-US" sz="900" b="0" i="0" u="none" strike="noStrike" cap="none" normalizeH="0" baseline="0" dirty="0" err="1">
                <a:ln>
                  <a:noFill/>
                </a:ln>
                <a:solidFill>
                  <a:srgbClr val="A9B7C6"/>
                </a:solidFill>
                <a:effectLst/>
                <a:latin typeface="JetBrains Mono"/>
              </a:rPr>
              <a:t>RequestMethod.</a:t>
            </a:r>
            <a:r>
              <a:rPr kumimoji="0" lang="en-US" altLang="en-US" sz="900" b="0" i="1" u="none" strike="noStrike" cap="none" normalizeH="0" baseline="0" dirty="0" err="1">
                <a:ln>
                  <a:noFill/>
                </a:ln>
                <a:solidFill>
                  <a:srgbClr val="9876AA"/>
                </a:solidFill>
                <a:effectLst/>
                <a:latin typeface="JetBrains Mono"/>
              </a:rPr>
              <a:t>GET</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public </a:t>
            </a:r>
            <a:r>
              <a:rPr kumimoji="0" lang="en-US" altLang="en-US" sz="900" b="0" i="0" u="none" strike="noStrike" cap="none" normalizeH="0" baseline="0" dirty="0">
                <a:ln>
                  <a:noFill/>
                </a:ln>
                <a:solidFill>
                  <a:srgbClr val="A9B7C6"/>
                </a:solidFill>
                <a:effectLst/>
                <a:latin typeface="JetBrains Mono"/>
              </a:rPr>
              <a:t>String </a:t>
            </a:r>
            <a:r>
              <a:rPr kumimoji="0" lang="en-US" altLang="en-US" sz="900" b="0" i="0" u="none" strike="noStrike" cap="none" normalizeH="0" baseline="0" dirty="0" err="1">
                <a:ln>
                  <a:noFill/>
                </a:ln>
                <a:solidFill>
                  <a:srgbClr val="FFC66D"/>
                </a:solidFill>
                <a:effectLst/>
                <a:latin typeface="JetBrains Mono"/>
              </a:rPr>
              <a:t>deleteUser</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BBB529"/>
                </a:solidFill>
                <a:effectLst/>
                <a:latin typeface="JetBrains Mono"/>
              </a:rPr>
              <a:t>@RequestParam</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A8759"/>
                </a:solidFill>
                <a:effectLst/>
                <a:latin typeface="JetBrains Mono"/>
              </a:rPr>
              <a:t>"id"</a:t>
            </a:r>
            <a:r>
              <a:rPr kumimoji="0" lang="en-US" altLang="en-US" sz="900" b="0" i="0" u="none" strike="noStrike" cap="none" normalizeH="0" baseline="0" dirty="0">
                <a:ln>
                  <a:noFill/>
                </a:ln>
                <a:solidFill>
                  <a:srgbClr val="A9B7C6"/>
                </a:solidFill>
                <a:effectLst/>
                <a:latin typeface="JetBrains Mono"/>
              </a:rPr>
              <a:t>) Long </a:t>
            </a:r>
            <a:r>
              <a:rPr kumimoji="0" lang="en-US" altLang="en-US" sz="900" b="0" i="0" u="none" strike="noStrike" cap="none" normalizeH="0" baseline="0" dirty="0" err="1">
                <a:ln>
                  <a:noFill/>
                </a:ln>
                <a:solidFill>
                  <a:srgbClr val="A9B7C6"/>
                </a:solidFill>
                <a:effectLst/>
                <a:latin typeface="JetBrains Mono"/>
              </a:rPr>
              <a:t>userId</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Model model) {</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err="1">
                <a:ln>
                  <a:noFill/>
                </a:ln>
                <a:solidFill>
                  <a:srgbClr val="9876AA"/>
                </a:solidFill>
                <a:effectLst/>
                <a:latin typeface="JetBrains Mono"/>
              </a:rPr>
              <a:t>userService</a:t>
            </a:r>
            <a:r>
              <a:rPr kumimoji="0" lang="en-US" altLang="en-US" sz="900" b="0" i="0" u="none" strike="noStrike" cap="none" normalizeH="0" baseline="0" dirty="0" err="1">
                <a:ln>
                  <a:noFill/>
                </a:ln>
                <a:solidFill>
                  <a:srgbClr val="A9B7C6"/>
                </a:solidFill>
                <a:effectLst/>
                <a:latin typeface="JetBrains Mono"/>
              </a:rPr>
              <a:t>.deleteUser</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err="1">
                <a:ln>
                  <a:noFill/>
                </a:ln>
                <a:solidFill>
                  <a:srgbClr val="A9B7C6"/>
                </a:solidFill>
                <a:effectLst/>
                <a:latin typeface="JetBrains Mono"/>
              </a:rPr>
              <a:t>userId</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return </a:t>
            </a:r>
            <a:r>
              <a:rPr kumimoji="0" lang="en-US" altLang="en-US" sz="900" b="0" i="0" u="none" strike="noStrike" cap="none" normalizeH="0" baseline="0" dirty="0">
                <a:ln>
                  <a:noFill/>
                </a:ln>
                <a:solidFill>
                  <a:srgbClr val="6A8759"/>
                </a:solidFill>
                <a:effectLst/>
                <a:latin typeface="JetBrains Mono"/>
              </a:rPr>
              <a:t>"redirect:/"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7660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7E4B-D7E9-2E1B-357C-0509E80067D7}"/>
              </a:ext>
            </a:extLst>
          </p:cNvPr>
          <p:cNvSpPr>
            <a:spLocks noGrp="1"/>
          </p:cNvSpPr>
          <p:nvPr>
            <p:ph type="ctrTitle"/>
          </p:nvPr>
        </p:nvSpPr>
        <p:spPr>
          <a:xfrm>
            <a:off x="214604" y="0"/>
            <a:ext cx="9610532" cy="806675"/>
          </a:xfrm>
        </p:spPr>
        <p:txBody>
          <a:bodyPr/>
          <a:lstStyle/>
          <a:p>
            <a:r>
              <a:rPr lang="en-US" sz="3200" dirty="0"/>
              <a:t>Test Requests </a:t>
            </a:r>
            <a:r>
              <a:rPr lang="en-US" sz="3200" dirty="0" err="1"/>
              <a:t>trên</a:t>
            </a:r>
            <a:r>
              <a:rPr lang="en-US" sz="3200" dirty="0"/>
              <a:t> Postman</a:t>
            </a:r>
          </a:p>
        </p:txBody>
      </p:sp>
      <p:sp>
        <p:nvSpPr>
          <p:cNvPr id="3" name="Subtitle 2">
            <a:extLst>
              <a:ext uri="{FF2B5EF4-FFF2-40B4-BE49-F238E27FC236}">
                <a16:creationId xmlns:a16="http://schemas.microsoft.com/office/drawing/2014/main" id="{DB752C7E-0E08-267E-9588-E2F3FA6194A6}"/>
              </a:ext>
            </a:extLst>
          </p:cNvPr>
          <p:cNvSpPr>
            <a:spLocks noGrp="1"/>
          </p:cNvSpPr>
          <p:nvPr>
            <p:ph type="subTitle" idx="1"/>
          </p:nvPr>
        </p:nvSpPr>
        <p:spPr>
          <a:xfrm>
            <a:off x="335901" y="877078"/>
            <a:ext cx="5760099" cy="806675"/>
          </a:xfrm>
        </p:spPr>
        <p:txBody>
          <a:bodyPr/>
          <a:lstStyle/>
          <a:p>
            <a:r>
              <a:rPr lang="en-US" sz="2000" dirty="0" err="1"/>
              <a:t>Method:Get</a:t>
            </a:r>
            <a:endParaRPr lang="en-US" sz="2000" dirty="0"/>
          </a:p>
          <a:p>
            <a:r>
              <a:rPr lang="en-US" sz="2000" dirty="0" err="1"/>
              <a:t>getAll</a:t>
            </a:r>
            <a:r>
              <a:rPr lang="en-US" sz="2000" dirty="0"/>
              <a:t>  and </a:t>
            </a:r>
            <a:r>
              <a:rPr lang="en-US" sz="2000" dirty="0" err="1"/>
              <a:t>getById</a:t>
            </a:r>
            <a:r>
              <a:rPr lang="en-US" sz="2000" dirty="0"/>
              <a:t> </a:t>
            </a:r>
          </a:p>
        </p:txBody>
      </p:sp>
      <p:sp>
        <p:nvSpPr>
          <p:cNvPr id="4" name="Date Placeholder 3">
            <a:extLst>
              <a:ext uri="{FF2B5EF4-FFF2-40B4-BE49-F238E27FC236}">
                <a16:creationId xmlns:a16="http://schemas.microsoft.com/office/drawing/2014/main" id="{0748DD2A-9E2F-D401-7677-3DF688BB10E9}"/>
              </a:ext>
            </a:extLst>
          </p:cNvPr>
          <p:cNvSpPr>
            <a:spLocks noGrp="1"/>
          </p:cNvSpPr>
          <p:nvPr>
            <p:ph type="dt" sz="half" idx="4294967295"/>
          </p:nvPr>
        </p:nvSpPr>
        <p:spPr>
          <a:xfrm>
            <a:off x="0" y="6356350"/>
            <a:ext cx="1701800" cy="365125"/>
          </a:xfrm>
        </p:spPr>
        <p:txBody>
          <a:bodyPr/>
          <a:lstStyle/>
          <a:p>
            <a:fld id="{7E7AB22C-8B7E-9B4A-8C65-396C3C874D86}" type="datetime1">
              <a:rPr lang="en-US" smtClean="0"/>
              <a:pPr/>
              <a:t>2/3/2023</a:t>
            </a:fld>
            <a:endParaRPr lang="en-US" dirty="0"/>
          </a:p>
        </p:txBody>
      </p:sp>
      <p:sp>
        <p:nvSpPr>
          <p:cNvPr id="5" name="Footer Placeholder 4">
            <a:extLst>
              <a:ext uri="{FF2B5EF4-FFF2-40B4-BE49-F238E27FC236}">
                <a16:creationId xmlns:a16="http://schemas.microsoft.com/office/drawing/2014/main" id="{04121388-9197-B3BE-1E6C-F7C090B7F730}"/>
              </a:ext>
            </a:extLst>
          </p:cNvPr>
          <p:cNvSpPr>
            <a:spLocks noGrp="1"/>
          </p:cNvSpPr>
          <p:nvPr>
            <p:ph type="ftr" sz="quarter" idx="4294967295"/>
          </p:nvPr>
        </p:nvSpPr>
        <p:spPr>
          <a:xfrm>
            <a:off x="0" y="6356350"/>
            <a:ext cx="4114800" cy="365125"/>
          </a:xfrm>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8BCBC79-F506-8100-6632-32E524BD954E}"/>
              </a:ext>
            </a:extLst>
          </p:cNvPr>
          <p:cNvSpPr>
            <a:spLocks noGrp="1"/>
          </p:cNvSpPr>
          <p:nvPr>
            <p:ph type="sldNum" sz="quarter" idx="4294967295"/>
          </p:nvPr>
        </p:nvSpPr>
        <p:spPr>
          <a:xfrm>
            <a:off x="10534650" y="6356350"/>
            <a:ext cx="1657350" cy="365125"/>
          </a:xfrm>
        </p:spPr>
        <p:txBody>
          <a:bodyPr/>
          <a:lstStyle/>
          <a:p>
            <a:fld id="{294A09A9-5501-47C1-A89A-A340965A2BE2}" type="slidenum">
              <a:rPr lang="en-US" smtClean="0"/>
              <a:pPr/>
              <a:t>12</a:t>
            </a:fld>
            <a:endParaRPr lang="en-US" dirty="0"/>
          </a:p>
        </p:txBody>
      </p:sp>
      <p:pic>
        <p:nvPicPr>
          <p:cNvPr id="8" name="Picture 7" descr="Graphical user interface, text, application, email&#10;&#10;Description automatically generated">
            <a:extLst>
              <a:ext uri="{FF2B5EF4-FFF2-40B4-BE49-F238E27FC236}">
                <a16:creationId xmlns:a16="http://schemas.microsoft.com/office/drawing/2014/main" id="{96572F32-2FB3-2C46-188C-D2CF5D81B390}"/>
              </a:ext>
            </a:extLst>
          </p:cNvPr>
          <p:cNvPicPr>
            <a:picLocks noChangeAspect="1"/>
          </p:cNvPicPr>
          <p:nvPr/>
        </p:nvPicPr>
        <p:blipFill>
          <a:blip r:embed="rId2"/>
          <a:stretch>
            <a:fillRect/>
          </a:stretch>
        </p:blipFill>
        <p:spPr>
          <a:xfrm>
            <a:off x="335901" y="1658677"/>
            <a:ext cx="7269297" cy="4088980"/>
          </a:xfrm>
          <a:prstGeom prst="rect">
            <a:avLst/>
          </a:prstGeom>
        </p:spPr>
      </p:pic>
    </p:spTree>
    <p:extLst>
      <p:ext uri="{BB962C8B-B14F-4D97-AF65-F5344CB8AC3E}">
        <p14:creationId xmlns:p14="http://schemas.microsoft.com/office/powerpoint/2010/main" val="881950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768BDB-2EB1-2B90-21D7-40DBB899EC4A}"/>
              </a:ext>
            </a:extLst>
          </p:cNvPr>
          <p:cNvSpPr>
            <a:spLocks noGrp="1"/>
          </p:cNvSpPr>
          <p:nvPr>
            <p:ph type="dt" sz="half" idx="2"/>
          </p:nvPr>
        </p:nvSpPr>
        <p:spPr/>
        <p:txBody>
          <a:bodyPr/>
          <a:lstStyle/>
          <a:p>
            <a:fld id="{DD9C8446-696E-6942-B6C8-CC9CAD0B34E0}" type="datetime1">
              <a:rPr lang="en-US" smtClean="0"/>
              <a:pPr/>
              <a:t>2/3/2023</a:t>
            </a:fld>
            <a:endParaRPr lang="en-US" dirty="0"/>
          </a:p>
        </p:txBody>
      </p:sp>
      <p:sp>
        <p:nvSpPr>
          <p:cNvPr id="5" name="Footer Placeholder 4">
            <a:extLst>
              <a:ext uri="{FF2B5EF4-FFF2-40B4-BE49-F238E27FC236}">
                <a16:creationId xmlns:a16="http://schemas.microsoft.com/office/drawing/2014/main" id="{BC4CD343-13DF-4776-50E0-E1BC601FC6FB}"/>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74415DD-643E-D3A1-CC92-3249E26D57B3}"/>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9" name="Picture 8" descr="Graphical user interface, text, application, email&#10;&#10;Description automatically generated">
            <a:extLst>
              <a:ext uri="{FF2B5EF4-FFF2-40B4-BE49-F238E27FC236}">
                <a16:creationId xmlns:a16="http://schemas.microsoft.com/office/drawing/2014/main" id="{F74B69DC-F33F-99E8-4A78-B0BEB2D0D59C}"/>
              </a:ext>
            </a:extLst>
          </p:cNvPr>
          <p:cNvPicPr>
            <a:picLocks noChangeAspect="1"/>
          </p:cNvPicPr>
          <p:nvPr/>
        </p:nvPicPr>
        <p:blipFill>
          <a:blip r:embed="rId2"/>
          <a:stretch>
            <a:fillRect/>
          </a:stretch>
        </p:blipFill>
        <p:spPr>
          <a:xfrm>
            <a:off x="702907" y="1222310"/>
            <a:ext cx="7199086" cy="4049486"/>
          </a:xfrm>
          <a:prstGeom prst="rect">
            <a:avLst/>
          </a:prstGeom>
        </p:spPr>
      </p:pic>
    </p:spTree>
    <p:extLst>
      <p:ext uri="{BB962C8B-B14F-4D97-AF65-F5344CB8AC3E}">
        <p14:creationId xmlns:p14="http://schemas.microsoft.com/office/powerpoint/2010/main" val="183535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82DAC-E204-1C62-9911-AC4D49E7502E}"/>
              </a:ext>
            </a:extLst>
          </p:cNvPr>
          <p:cNvSpPr>
            <a:spLocks noGrp="1"/>
          </p:cNvSpPr>
          <p:nvPr>
            <p:ph type="title"/>
          </p:nvPr>
        </p:nvSpPr>
        <p:spPr>
          <a:xfrm>
            <a:off x="503854" y="205274"/>
            <a:ext cx="5962260" cy="597159"/>
          </a:xfrm>
        </p:spPr>
        <p:txBody>
          <a:bodyPr/>
          <a:lstStyle/>
          <a:p>
            <a:r>
              <a:rPr lang="en-US" sz="3200" dirty="0"/>
              <a:t>Method: Post</a:t>
            </a:r>
          </a:p>
        </p:txBody>
      </p:sp>
      <p:sp>
        <p:nvSpPr>
          <p:cNvPr id="4" name="Date Placeholder 3">
            <a:extLst>
              <a:ext uri="{FF2B5EF4-FFF2-40B4-BE49-F238E27FC236}">
                <a16:creationId xmlns:a16="http://schemas.microsoft.com/office/drawing/2014/main" id="{F646B40A-5FE9-BEFA-1C7D-A089FFFC79CA}"/>
              </a:ext>
            </a:extLst>
          </p:cNvPr>
          <p:cNvSpPr>
            <a:spLocks noGrp="1"/>
          </p:cNvSpPr>
          <p:nvPr>
            <p:ph type="dt" sz="half" idx="2"/>
          </p:nvPr>
        </p:nvSpPr>
        <p:spPr/>
        <p:txBody>
          <a:bodyPr/>
          <a:lstStyle/>
          <a:p>
            <a:fld id="{DD9C8446-696E-6942-B6C8-CC9CAD0B34E0}" type="datetime1">
              <a:rPr lang="en-US" smtClean="0"/>
              <a:pPr/>
              <a:t>2/3/2023</a:t>
            </a:fld>
            <a:endParaRPr lang="en-US" dirty="0"/>
          </a:p>
        </p:txBody>
      </p:sp>
      <p:sp>
        <p:nvSpPr>
          <p:cNvPr id="5" name="Footer Placeholder 4">
            <a:extLst>
              <a:ext uri="{FF2B5EF4-FFF2-40B4-BE49-F238E27FC236}">
                <a16:creationId xmlns:a16="http://schemas.microsoft.com/office/drawing/2014/main" id="{62BDAFF5-1B9E-4AB0-5455-9EEC32562E37}"/>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72F76A5-C5E6-B36B-EF64-6A4D70BB2AB9}"/>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8" name="Picture 7" descr="Graphical user interface, text, application, email&#10;&#10;Description automatically generated">
            <a:extLst>
              <a:ext uri="{FF2B5EF4-FFF2-40B4-BE49-F238E27FC236}">
                <a16:creationId xmlns:a16="http://schemas.microsoft.com/office/drawing/2014/main" id="{57A019F3-9E55-7115-F5D8-4100B7CC26B4}"/>
              </a:ext>
            </a:extLst>
          </p:cNvPr>
          <p:cNvPicPr>
            <a:picLocks noChangeAspect="1"/>
          </p:cNvPicPr>
          <p:nvPr/>
        </p:nvPicPr>
        <p:blipFill>
          <a:blip r:embed="rId2"/>
          <a:stretch>
            <a:fillRect/>
          </a:stretch>
        </p:blipFill>
        <p:spPr>
          <a:xfrm>
            <a:off x="150003" y="802430"/>
            <a:ext cx="5948393" cy="3345971"/>
          </a:xfrm>
          <a:prstGeom prst="rect">
            <a:avLst/>
          </a:prstGeom>
        </p:spPr>
      </p:pic>
      <p:pic>
        <p:nvPicPr>
          <p:cNvPr id="9" name="Picture 8" descr="Graphical user interface, text, application, email&#10;&#10;Description automatically generated">
            <a:extLst>
              <a:ext uri="{FF2B5EF4-FFF2-40B4-BE49-F238E27FC236}">
                <a16:creationId xmlns:a16="http://schemas.microsoft.com/office/drawing/2014/main" id="{B2FAD100-5340-D91F-84EC-AC166A5B4E22}"/>
              </a:ext>
            </a:extLst>
          </p:cNvPr>
          <p:cNvPicPr>
            <a:picLocks noChangeAspect="1"/>
          </p:cNvPicPr>
          <p:nvPr/>
        </p:nvPicPr>
        <p:blipFill>
          <a:blip r:embed="rId3"/>
          <a:stretch>
            <a:fillRect/>
          </a:stretch>
        </p:blipFill>
        <p:spPr>
          <a:xfrm>
            <a:off x="6206426" y="802431"/>
            <a:ext cx="5948393" cy="3345971"/>
          </a:xfrm>
          <a:prstGeom prst="rect">
            <a:avLst/>
          </a:prstGeom>
        </p:spPr>
      </p:pic>
      <p:sp>
        <p:nvSpPr>
          <p:cNvPr id="3" name="Rectangle 1">
            <a:extLst>
              <a:ext uri="{FF2B5EF4-FFF2-40B4-BE49-F238E27FC236}">
                <a16:creationId xmlns:a16="http://schemas.microsoft.com/office/drawing/2014/main" id="{04072A52-CB6B-5D83-421F-D508BF64942C}"/>
              </a:ext>
            </a:extLst>
          </p:cNvPr>
          <p:cNvSpPr>
            <a:spLocks noChangeArrowheads="1"/>
          </p:cNvSpPr>
          <p:nvPr/>
        </p:nvSpPr>
        <p:spPr bwMode="auto">
          <a:xfrm>
            <a:off x="503854" y="4785552"/>
            <a:ext cx="3534746" cy="9233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BBB529"/>
                </a:solidFill>
                <a:effectLst/>
                <a:latin typeface="JetBrains Mono"/>
              </a:rPr>
              <a:t>@PostMapping</a:t>
            </a:r>
            <a:r>
              <a:rPr kumimoji="0" lang="en-US" altLang="en-US" sz="900" b="0" i="0" u="none" strike="noStrike" cap="none" normalizeH="0" baseline="0">
                <a:ln>
                  <a:noFill/>
                </a:ln>
                <a:solidFill>
                  <a:srgbClr val="A9B7C6"/>
                </a:solidFill>
                <a:effectLst/>
                <a:latin typeface="JetBrains Mono"/>
              </a:rPr>
              <a:t>(</a:t>
            </a:r>
            <a:r>
              <a:rPr kumimoji="0" lang="en-US" altLang="en-US" sz="900" b="0" i="0" u="none" strike="noStrike" cap="none" normalizeH="0" baseline="0">
                <a:ln>
                  <a:noFill/>
                </a:ln>
                <a:solidFill>
                  <a:srgbClr val="6A8759"/>
                </a:solidFill>
                <a:effectLst/>
                <a:latin typeface="JetBrains Mono"/>
              </a:rPr>
              <a:t>"/user"</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CC7832"/>
                </a:solidFill>
                <a:effectLst/>
                <a:latin typeface="JetBrains Mono"/>
              </a:rPr>
              <a:t>private </a:t>
            </a:r>
            <a:r>
              <a:rPr kumimoji="0" lang="en-US" altLang="en-US" sz="900" b="0" i="0" u="none" strike="noStrike" cap="none" normalizeH="0" baseline="0">
                <a:ln>
                  <a:noFill/>
                </a:ln>
                <a:solidFill>
                  <a:srgbClr val="A9B7C6"/>
                </a:solidFill>
                <a:effectLst/>
                <a:latin typeface="JetBrains Mono"/>
              </a:rPr>
              <a:t>Long </a:t>
            </a:r>
            <a:r>
              <a:rPr kumimoji="0" lang="en-US" altLang="en-US" sz="900" b="0" i="0" u="none" strike="noStrike" cap="none" normalizeH="0" baseline="0">
                <a:ln>
                  <a:noFill/>
                </a:ln>
                <a:solidFill>
                  <a:srgbClr val="FFC66D"/>
                </a:solidFill>
                <a:effectLst/>
                <a:latin typeface="JetBrains Mono"/>
              </a:rPr>
              <a:t>saveBook</a:t>
            </a:r>
            <a:r>
              <a:rPr kumimoji="0" lang="en-US" altLang="en-US" sz="900" b="0" i="0" u="none" strike="noStrike" cap="none" normalizeH="0" baseline="0">
                <a:ln>
                  <a:noFill/>
                </a:ln>
                <a:solidFill>
                  <a:srgbClr val="A9B7C6"/>
                </a:solidFill>
                <a:effectLst/>
                <a:latin typeface="JetBrains Mono"/>
              </a:rPr>
              <a:t>(</a:t>
            </a:r>
            <a:r>
              <a:rPr kumimoji="0" lang="en-US" altLang="en-US" sz="900" b="0" i="0" u="none" strike="noStrike" cap="none" normalizeH="0" baseline="0">
                <a:ln>
                  <a:noFill/>
                </a:ln>
                <a:solidFill>
                  <a:srgbClr val="BBB529"/>
                </a:solidFill>
                <a:effectLst/>
                <a:latin typeface="JetBrains Mono"/>
              </a:rPr>
              <a:t>@RequestBody </a:t>
            </a:r>
            <a:r>
              <a:rPr kumimoji="0" lang="en-US" altLang="en-US" sz="900" b="0" i="0" u="none" strike="noStrike" cap="none" normalizeH="0" baseline="0">
                <a:ln>
                  <a:noFill/>
                </a:ln>
                <a:solidFill>
                  <a:srgbClr val="A9B7C6"/>
                </a:solidFill>
                <a:effectLst/>
                <a:latin typeface="JetBrains Mono"/>
              </a:rPr>
              <a:t>User user)</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9876AA"/>
                </a:solidFill>
                <a:effectLst/>
                <a:latin typeface="JetBrains Mono"/>
              </a:rPr>
              <a:t>userService</a:t>
            </a:r>
            <a:r>
              <a:rPr kumimoji="0" lang="en-US" altLang="en-US" sz="900" b="0" i="0" u="none" strike="noStrike" cap="none" normalizeH="0" baseline="0">
                <a:ln>
                  <a:noFill/>
                </a:ln>
                <a:solidFill>
                  <a:srgbClr val="A9B7C6"/>
                </a:solidFill>
                <a:effectLst/>
                <a:latin typeface="JetBrains Mono"/>
              </a:rPr>
              <a:t>.saveOrUpdate(user)</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  return </a:t>
            </a:r>
            <a:r>
              <a:rPr kumimoji="0" lang="en-US" altLang="en-US" sz="900" b="0" i="0" u="none" strike="noStrike" cap="none" normalizeH="0" baseline="0">
                <a:ln>
                  <a:noFill/>
                </a:ln>
                <a:solidFill>
                  <a:srgbClr val="A9B7C6"/>
                </a:solidFill>
                <a:effectLst/>
                <a:latin typeface="JetBrains Mono"/>
              </a:rPr>
              <a:t>user.getId()</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A9B7C6"/>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5376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D950-CD0E-A9E6-7FEF-A7D4D088CD16}"/>
              </a:ext>
            </a:extLst>
          </p:cNvPr>
          <p:cNvSpPr>
            <a:spLocks noGrp="1"/>
          </p:cNvSpPr>
          <p:nvPr>
            <p:ph type="title"/>
          </p:nvPr>
        </p:nvSpPr>
        <p:spPr>
          <a:xfrm>
            <a:off x="380833" y="273254"/>
            <a:ext cx="3310813" cy="512861"/>
          </a:xfrm>
        </p:spPr>
        <p:txBody>
          <a:bodyPr/>
          <a:lstStyle/>
          <a:p>
            <a:r>
              <a:rPr lang="en-US" sz="2800" dirty="0"/>
              <a:t>Method: Delete</a:t>
            </a:r>
          </a:p>
        </p:txBody>
      </p:sp>
      <p:sp>
        <p:nvSpPr>
          <p:cNvPr id="4" name="Date Placeholder 3">
            <a:extLst>
              <a:ext uri="{FF2B5EF4-FFF2-40B4-BE49-F238E27FC236}">
                <a16:creationId xmlns:a16="http://schemas.microsoft.com/office/drawing/2014/main" id="{BEB9BC25-6985-34E4-04F9-34DB23BBF222}"/>
              </a:ext>
            </a:extLst>
          </p:cNvPr>
          <p:cNvSpPr>
            <a:spLocks noGrp="1"/>
          </p:cNvSpPr>
          <p:nvPr>
            <p:ph type="dt" sz="half" idx="2"/>
          </p:nvPr>
        </p:nvSpPr>
        <p:spPr/>
        <p:txBody>
          <a:bodyPr/>
          <a:lstStyle/>
          <a:p>
            <a:fld id="{DD9C8446-696E-6942-B6C8-CC9CAD0B34E0}" type="datetime1">
              <a:rPr lang="en-US" smtClean="0"/>
              <a:pPr/>
              <a:t>2/3/2023</a:t>
            </a:fld>
            <a:endParaRPr lang="en-US" dirty="0"/>
          </a:p>
        </p:txBody>
      </p:sp>
      <p:sp>
        <p:nvSpPr>
          <p:cNvPr id="5" name="Footer Placeholder 4">
            <a:extLst>
              <a:ext uri="{FF2B5EF4-FFF2-40B4-BE49-F238E27FC236}">
                <a16:creationId xmlns:a16="http://schemas.microsoft.com/office/drawing/2014/main" id="{1B4596FF-E36D-3F62-79AD-817E0EB44004}"/>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1536597-1E2B-2E5F-6948-9903F29A998D}"/>
              </a:ext>
            </a:extLst>
          </p:cNvPr>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12" name="Content Placeholder 11" descr="Graphical user interface, text, application, email&#10;&#10;Description automatically generated">
            <a:extLst>
              <a:ext uri="{FF2B5EF4-FFF2-40B4-BE49-F238E27FC236}">
                <a16:creationId xmlns:a16="http://schemas.microsoft.com/office/drawing/2014/main" id="{02C34B41-2527-6BA7-E701-74FC99CF1910}"/>
              </a:ext>
            </a:extLst>
          </p:cNvPr>
          <p:cNvPicPr>
            <a:picLocks noGrp="1" noChangeAspect="1"/>
          </p:cNvPicPr>
          <p:nvPr>
            <p:ph idx="1"/>
          </p:nvPr>
        </p:nvPicPr>
        <p:blipFill>
          <a:blip r:embed="rId2"/>
          <a:stretch>
            <a:fillRect/>
          </a:stretch>
        </p:blipFill>
        <p:spPr>
          <a:xfrm>
            <a:off x="381001" y="983848"/>
            <a:ext cx="5392158" cy="3033089"/>
          </a:xfrm>
        </p:spPr>
      </p:pic>
      <p:pic>
        <p:nvPicPr>
          <p:cNvPr id="18" name="Picture 17" descr="Graphical user interface, text, application, email&#10;&#10;Description automatically generated">
            <a:extLst>
              <a:ext uri="{FF2B5EF4-FFF2-40B4-BE49-F238E27FC236}">
                <a16:creationId xmlns:a16="http://schemas.microsoft.com/office/drawing/2014/main" id="{0780A193-6D47-E498-9EB2-0AE40B815509}"/>
              </a:ext>
            </a:extLst>
          </p:cNvPr>
          <p:cNvPicPr>
            <a:picLocks noChangeAspect="1"/>
          </p:cNvPicPr>
          <p:nvPr/>
        </p:nvPicPr>
        <p:blipFill>
          <a:blip r:embed="rId3"/>
          <a:stretch>
            <a:fillRect/>
          </a:stretch>
        </p:blipFill>
        <p:spPr>
          <a:xfrm>
            <a:off x="6096000" y="908687"/>
            <a:ext cx="5525778" cy="3108250"/>
          </a:xfrm>
          <a:prstGeom prst="rect">
            <a:avLst/>
          </a:prstGeom>
        </p:spPr>
      </p:pic>
      <p:sp>
        <p:nvSpPr>
          <p:cNvPr id="3" name="Rectangle 1">
            <a:extLst>
              <a:ext uri="{FF2B5EF4-FFF2-40B4-BE49-F238E27FC236}">
                <a16:creationId xmlns:a16="http://schemas.microsoft.com/office/drawing/2014/main" id="{7C1DE808-C0A6-4581-23A5-358C36311EF5}"/>
              </a:ext>
            </a:extLst>
          </p:cNvPr>
          <p:cNvSpPr>
            <a:spLocks noChangeArrowheads="1"/>
          </p:cNvSpPr>
          <p:nvPr/>
        </p:nvSpPr>
        <p:spPr bwMode="auto">
          <a:xfrm>
            <a:off x="380833" y="4524692"/>
            <a:ext cx="2558970" cy="9233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BBB529"/>
                </a:solidFill>
                <a:effectLst/>
                <a:latin typeface="JetBrains Mono"/>
              </a:rPr>
              <a:t>@DeleteMapping</a:t>
            </a:r>
            <a:r>
              <a:rPr kumimoji="0" lang="en-US" altLang="en-US" sz="900" b="0" i="0" u="none" strike="noStrike" cap="none" normalizeH="0" baseline="0">
                <a:ln>
                  <a:noFill/>
                </a:ln>
                <a:solidFill>
                  <a:srgbClr val="A9B7C6"/>
                </a:solidFill>
                <a:effectLst/>
                <a:latin typeface="JetBrains Mono"/>
              </a:rPr>
              <a:t>(</a:t>
            </a:r>
            <a:r>
              <a:rPr kumimoji="0" lang="en-US" altLang="en-US" sz="900" b="0" i="0" u="none" strike="noStrike" cap="none" normalizeH="0" baseline="0">
                <a:ln>
                  <a:noFill/>
                </a:ln>
                <a:solidFill>
                  <a:srgbClr val="6A8759"/>
                </a:solidFill>
                <a:effectLst/>
                <a:latin typeface="JetBrains Mono"/>
              </a:rPr>
              <a:t>"/user/{id}"</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CC7832"/>
                </a:solidFill>
                <a:effectLst/>
                <a:latin typeface="JetBrains Mono"/>
              </a:rPr>
              <a:t>private void </a:t>
            </a:r>
            <a:r>
              <a:rPr kumimoji="0" lang="en-US" altLang="en-US" sz="900" b="0" i="0" u="none" strike="noStrike" cap="none" normalizeH="0" baseline="0">
                <a:ln>
                  <a:noFill/>
                </a:ln>
                <a:solidFill>
                  <a:srgbClr val="FFC66D"/>
                </a:solidFill>
                <a:effectLst/>
                <a:latin typeface="JetBrains Mono"/>
              </a:rPr>
              <a:t>deleteUser</a:t>
            </a:r>
            <a:r>
              <a:rPr kumimoji="0" lang="en-US" altLang="en-US" sz="900" b="0" i="0" u="none" strike="noStrike" cap="none" normalizeH="0" baseline="0">
                <a:ln>
                  <a:noFill/>
                </a:ln>
                <a:solidFill>
                  <a:srgbClr val="A9B7C6"/>
                </a:solidFill>
                <a:effectLst/>
                <a:latin typeface="JetBrains Mono"/>
              </a:rPr>
              <a:t>(</a:t>
            </a:r>
            <a:r>
              <a:rPr kumimoji="0" lang="en-US" altLang="en-US" sz="900" b="0" i="0" u="none" strike="noStrike" cap="none" normalizeH="0" baseline="0">
                <a:ln>
                  <a:noFill/>
                </a:ln>
                <a:solidFill>
                  <a:srgbClr val="BBB529"/>
                </a:solidFill>
                <a:effectLst/>
                <a:latin typeface="JetBrains Mono"/>
              </a:rPr>
              <a:t>@PathVariable</a:t>
            </a:r>
            <a:r>
              <a:rPr kumimoji="0" lang="en-US" altLang="en-US" sz="900" b="0" i="0" u="none" strike="noStrike" cap="none" normalizeH="0" baseline="0">
                <a:ln>
                  <a:noFill/>
                </a:ln>
                <a:solidFill>
                  <a:srgbClr val="A9B7C6"/>
                </a:solidFill>
                <a:effectLst/>
                <a:latin typeface="JetBrains Mono"/>
              </a:rPr>
              <a:t>(</a:t>
            </a:r>
            <a:r>
              <a:rPr kumimoji="0" lang="en-US" altLang="en-US" sz="900" b="0" i="0" u="none" strike="noStrike" cap="none" normalizeH="0" baseline="0">
                <a:ln>
                  <a:noFill/>
                </a:ln>
                <a:solidFill>
                  <a:srgbClr val="6A8759"/>
                </a:solidFill>
                <a:effectLst/>
                <a:latin typeface="JetBrains Mono"/>
              </a:rPr>
              <a:t>"id"</a:t>
            </a:r>
            <a:r>
              <a:rPr kumimoji="0" lang="en-US" altLang="en-US" sz="900" b="0" i="0" u="none" strike="noStrike" cap="none" normalizeH="0" baseline="0">
                <a:ln>
                  <a:noFill/>
                </a:ln>
                <a:solidFill>
                  <a:srgbClr val="A9B7C6"/>
                </a:solidFill>
                <a:effectLst/>
                <a:latin typeface="JetBrains Mono"/>
              </a:rPr>
              <a:t>) Long id)</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9876AA"/>
                </a:solidFill>
                <a:effectLst/>
                <a:latin typeface="JetBrains Mono"/>
              </a:rPr>
              <a:t>userService</a:t>
            </a:r>
            <a:r>
              <a:rPr kumimoji="0" lang="en-US" altLang="en-US" sz="900" b="0" i="0" u="none" strike="noStrike" cap="none" normalizeH="0" baseline="0">
                <a:ln>
                  <a:noFill/>
                </a:ln>
                <a:solidFill>
                  <a:srgbClr val="A9B7C6"/>
                </a:solidFill>
                <a:effectLst/>
                <a:latin typeface="JetBrains Mono"/>
              </a:rPr>
              <a:t>.delete(id)</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A9B7C6"/>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9026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5B00D-9848-74DB-584C-C2F4F03368AE}"/>
              </a:ext>
            </a:extLst>
          </p:cNvPr>
          <p:cNvSpPr>
            <a:spLocks noGrp="1"/>
          </p:cNvSpPr>
          <p:nvPr>
            <p:ph type="title"/>
          </p:nvPr>
        </p:nvSpPr>
        <p:spPr>
          <a:xfrm>
            <a:off x="820252" y="242105"/>
            <a:ext cx="4928508" cy="1092718"/>
          </a:xfrm>
        </p:spPr>
        <p:txBody>
          <a:bodyPr/>
          <a:lstStyle/>
          <a:p>
            <a:r>
              <a:rPr lang="en-US" dirty="0" err="1"/>
              <a:t>Method:PUT</a:t>
            </a:r>
            <a:endParaRPr lang="en-US" dirty="0"/>
          </a:p>
        </p:txBody>
      </p:sp>
      <p:pic>
        <p:nvPicPr>
          <p:cNvPr id="8" name="Content Placeholder 7" descr="Graphical user interface, text, application, email&#10;&#10;Description automatically generated">
            <a:extLst>
              <a:ext uri="{FF2B5EF4-FFF2-40B4-BE49-F238E27FC236}">
                <a16:creationId xmlns:a16="http://schemas.microsoft.com/office/drawing/2014/main" id="{B3F6F540-6BB9-AD91-5837-603774465EC5}"/>
              </a:ext>
            </a:extLst>
          </p:cNvPr>
          <p:cNvPicPr>
            <a:picLocks noGrp="1" noChangeAspect="1"/>
          </p:cNvPicPr>
          <p:nvPr>
            <p:ph idx="1"/>
          </p:nvPr>
        </p:nvPicPr>
        <p:blipFill>
          <a:blip r:embed="rId2"/>
          <a:stretch>
            <a:fillRect/>
          </a:stretch>
        </p:blipFill>
        <p:spPr>
          <a:xfrm>
            <a:off x="863243" y="1345735"/>
            <a:ext cx="5769051" cy="3245091"/>
          </a:xfrm>
        </p:spPr>
      </p:pic>
      <p:sp>
        <p:nvSpPr>
          <p:cNvPr id="4" name="Date Placeholder 3">
            <a:extLst>
              <a:ext uri="{FF2B5EF4-FFF2-40B4-BE49-F238E27FC236}">
                <a16:creationId xmlns:a16="http://schemas.microsoft.com/office/drawing/2014/main" id="{7F001B74-1054-18B0-7AC8-27F5AD04CE6A}"/>
              </a:ext>
            </a:extLst>
          </p:cNvPr>
          <p:cNvSpPr>
            <a:spLocks noGrp="1"/>
          </p:cNvSpPr>
          <p:nvPr>
            <p:ph type="dt" sz="half" idx="2"/>
          </p:nvPr>
        </p:nvSpPr>
        <p:spPr/>
        <p:txBody>
          <a:bodyPr/>
          <a:lstStyle/>
          <a:p>
            <a:fld id="{DD9C8446-696E-6942-B6C8-CC9CAD0B34E0}" type="datetime1">
              <a:rPr lang="en-US" smtClean="0"/>
              <a:pPr/>
              <a:t>2/3/2023</a:t>
            </a:fld>
            <a:endParaRPr lang="en-US" dirty="0"/>
          </a:p>
        </p:txBody>
      </p:sp>
      <p:sp>
        <p:nvSpPr>
          <p:cNvPr id="5" name="Footer Placeholder 4">
            <a:extLst>
              <a:ext uri="{FF2B5EF4-FFF2-40B4-BE49-F238E27FC236}">
                <a16:creationId xmlns:a16="http://schemas.microsoft.com/office/drawing/2014/main" id="{5C6B9FD2-581A-97BD-6244-C310F92DB0FD}"/>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17A47F8-A67D-3786-93DF-1007E25D8111}"/>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
        <p:nvSpPr>
          <p:cNvPr id="3" name="Rectangle 1">
            <a:extLst>
              <a:ext uri="{FF2B5EF4-FFF2-40B4-BE49-F238E27FC236}">
                <a16:creationId xmlns:a16="http://schemas.microsoft.com/office/drawing/2014/main" id="{7F0B12A5-D511-4E4D-1283-8B9B55594466}"/>
              </a:ext>
            </a:extLst>
          </p:cNvPr>
          <p:cNvSpPr>
            <a:spLocks noChangeArrowheads="1"/>
          </p:cNvSpPr>
          <p:nvPr/>
        </p:nvSpPr>
        <p:spPr bwMode="auto">
          <a:xfrm>
            <a:off x="7671156" y="1469189"/>
            <a:ext cx="3657601" cy="9233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BBB529"/>
                </a:solidFill>
                <a:effectLst/>
                <a:latin typeface="JetBrains Mono"/>
              </a:rPr>
              <a:t>@PutMapping</a:t>
            </a:r>
            <a:r>
              <a:rPr kumimoji="0" lang="en-US" altLang="en-US" sz="900" b="0" i="0" u="none" strike="noStrike" cap="none" normalizeH="0" baseline="0">
                <a:ln>
                  <a:noFill/>
                </a:ln>
                <a:solidFill>
                  <a:srgbClr val="A9B7C6"/>
                </a:solidFill>
                <a:effectLst/>
                <a:latin typeface="JetBrains Mono"/>
              </a:rPr>
              <a:t>(</a:t>
            </a:r>
            <a:r>
              <a:rPr kumimoji="0" lang="en-US" altLang="en-US" sz="900" b="0" i="0" u="none" strike="noStrike" cap="none" normalizeH="0" baseline="0">
                <a:ln>
                  <a:noFill/>
                </a:ln>
                <a:solidFill>
                  <a:srgbClr val="6A8759"/>
                </a:solidFill>
                <a:effectLst/>
                <a:latin typeface="JetBrains Mono"/>
              </a:rPr>
              <a:t>"/user"</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CC7832"/>
                </a:solidFill>
                <a:effectLst/>
                <a:latin typeface="JetBrains Mono"/>
              </a:rPr>
              <a:t>private </a:t>
            </a:r>
            <a:r>
              <a:rPr kumimoji="0" lang="en-US" altLang="en-US" sz="900" b="0" i="0" u="none" strike="noStrike" cap="none" normalizeH="0" baseline="0">
                <a:ln>
                  <a:noFill/>
                </a:ln>
                <a:solidFill>
                  <a:srgbClr val="A9B7C6"/>
                </a:solidFill>
                <a:effectLst/>
                <a:latin typeface="JetBrains Mono"/>
              </a:rPr>
              <a:t>User </a:t>
            </a:r>
            <a:r>
              <a:rPr kumimoji="0" lang="en-US" altLang="en-US" sz="900" b="0" i="0" u="none" strike="noStrike" cap="none" normalizeH="0" baseline="0">
                <a:ln>
                  <a:noFill/>
                </a:ln>
                <a:solidFill>
                  <a:srgbClr val="FFC66D"/>
                </a:solidFill>
                <a:effectLst/>
                <a:latin typeface="JetBrains Mono"/>
              </a:rPr>
              <a:t>update</a:t>
            </a:r>
            <a:r>
              <a:rPr kumimoji="0" lang="en-US" altLang="en-US" sz="900" b="0" i="0" u="none" strike="noStrike" cap="none" normalizeH="0" baseline="0">
                <a:ln>
                  <a:noFill/>
                </a:ln>
                <a:solidFill>
                  <a:srgbClr val="A9B7C6"/>
                </a:solidFill>
                <a:effectLst/>
                <a:latin typeface="JetBrains Mono"/>
              </a:rPr>
              <a:t>(</a:t>
            </a:r>
            <a:r>
              <a:rPr kumimoji="0" lang="en-US" altLang="en-US" sz="900" b="0" i="0" u="none" strike="noStrike" cap="none" normalizeH="0" baseline="0">
                <a:ln>
                  <a:noFill/>
                </a:ln>
                <a:solidFill>
                  <a:srgbClr val="BBB529"/>
                </a:solidFill>
                <a:effectLst/>
                <a:latin typeface="JetBrains Mono"/>
              </a:rPr>
              <a:t>@RequestBody </a:t>
            </a:r>
            <a:r>
              <a:rPr kumimoji="0" lang="en-US" altLang="en-US" sz="900" b="0" i="0" u="none" strike="noStrike" cap="none" normalizeH="0" baseline="0">
                <a:ln>
                  <a:noFill/>
                </a:ln>
                <a:solidFill>
                  <a:srgbClr val="A9B7C6"/>
                </a:solidFill>
                <a:effectLst/>
                <a:latin typeface="JetBrains Mono"/>
              </a:rPr>
              <a:t>User user)</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9876AA"/>
                </a:solidFill>
                <a:effectLst/>
                <a:latin typeface="JetBrains Mono"/>
              </a:rPr>
              <a:t>userService</a:t>
            </a:r>
            <a:r>
              <a:rPr kumimoji="0" lang="en-US" altLang="en-US" sz="900" b="0" i="0" u="none" strike="noStrike" cap="none" normalizeH="0" baseline="0">
                <a:ln>
                  <a:noFill/>
                </a:ln>
                <a:solidFill>
                  <a:srgbClr val="A9B7C6"/>
                </a:solidFill>
                <a:effectLst/>
                <a:latin typeface="JetBrains Mono"/>
              </a:rPr>
              <a:t>.saveOrUpdate(user)</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  return </a:t>
            </a:r>
            <a:r>
              <a:rPr kumimoji="0" lang="en-US" altLang="en-US" sz="900" b="0" i="0" u="none" strike="noStrike" cap="none" normalizeH="0" baseline="0">
                <a:ln>
                  <a:noFill/>
                </a:ln>
                <a:solidFill>
                  <a:srgbClr val="A9B7C6"/>
                </a:solidFill>
                <a:effectLst/>
                <a:latin typeface="JetBrains Mono"/>
              </a:rPr>
              <a:t>user</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A9B7C6"/>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2721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06BD9-6E2B-D8F0-F1D5-0CC53C637D7C}"/>
              </a:ext>
            </a:extLst>
          </p:cNvPr>
          <p:cNvSpPr>
            <a:spLocks noGrp="1"/>
          </p:cNvSpPr>
          <p:nvPr>
            <p:ph type="title"/>
          </p:nvPr>
        </p:nvSpPr>
        <p:spPr>
          <a:xfrm>
            <a:off x="690466" y="214605"/>
            <a:ext cx="10347648" cy="821094"/>
          </a:xfrm>
        </p:spPr>
        <p:txBody>
          <a:bodyPr/>
          <a:lstStyle/>
          <a:p>
            <a:r>
              <a:rPr lang="en-US" dirty="0"/>
              <a:t>spring </a:t>
            </a:r>
            <a:r>
              <a:rPr lang="en-US" dirty="0" err="1"/>
              <a:t>mvc</a:t>
            </a:r>
            <a:r>
              <a:rPr lang="en-US" dirty="0"/>
              <a:t> </a:t>
            </a:r>
            <a:r>
              <a:rPr lang="vi-VN" dirty="0"/>
              <a:t>vs</a:t>
            </a:r>
            <a:r>
              <a:rPr lang="en-US" dirty="0"/>
              <a:t> spring boot</a:t>
            </a:r>
          </a:p>
        </p:txBody>
      </p:sp>
      <p:graphicFrame>
        <p:nvGraphicFramePr>
          <p:cNvPr id="7" name="Content Placeholder 6">
            <a:extLst>
              <a:ext uri="{FF2B5EF4-FFF2-40B4-BE49-F238E27FC236}">
                <a16:creationId xmlns:a16="http://schemas.microsoft.com/office/drawing/2014/main" id="{A427DA31-395D-D336-7FA5-7440855647E3}"/>
              </a:ext>
            </a:extLst>
          </p:cNvPr>
          <p:cNvGraphicFramePr>
            <a:graphicFrameLocks noGrp="1"/>
          </p:cNvGraphicFramePr>
          <p:nvPr>
            <p:ph idx="1"/>
            <p:extLst>
              <p:ext uri="{D42A27DB-BD31-4B8C-83A1-F6EECF244321}">
                <p14:modId xmlns:p14="http://schemas.microsoft.com/office/powerpoint/2010/main" val="121040548"/>
              </p:ext>
            </p:extLst>
          </p:nvPr>
        </p:nvGraphicFramePr>
        <p:xfrm>
          <a:off x="690466" y="1371600"/>
          <a:ext cx="8915400" cy="4114800"/>
        </p:xfrm>
        <a:graphic>
          <a:graphicData uri="http://schemas.openxmlformats.org/drawingml/2006/table">
            <a:tbl>
              <a:tblPr/>
              <a:tblGrid>
                <a:gridCol w="4457700">
                  <a:extLst>
                    <a:ext uri="{9D8B030D-6E8A-4147-A177-3AD203B41FA5}">
                      <a16:colId xmlns:a16="http://schemas.microsoft.com/office/drawing/2014/main" val="3094153863"/>
                    </a:ext>
                  </a:extLst>
                </a:gridCol>
                <a:gridCol w="4457700">
                  <a:extLst>
                    <a:ext uri="{9D8B030D-6E8A-4147-A177-3AD203B41FA5}">
                      <a16:colId xmlns:a16="http://schemas.microsoft.com/office/drawing/2014/main" val="46341598"/>
                    </a:ext>
                  </a:extLst>
                </a:gridCol>
              </a:tblGrid>
              <a:tr h="0">
                <a:tc>
                  <a:txBody>
                    <a:bodyPr/>
                    <a:lstStyle/>
                    <a:p>
                      <a:pPr algn="l"/>
                      <a:r>
                        <a:rPr lang="en-US" b="1" dirty="0">
                          <a:solidFill>
                            <a:srgbClr val="FFFFFF"/>
                          </a:solidFill>
                          <a:effectLst/>
                        </a:rPr>
                        <a:t>Spring Boot</a:t>
                      </a:r>
                    </a:p>
                  </a:txBody>
                  <a:tcPr anchor="ctr">
                    <a:lnL>
                      <a:noFill/>
                    </a:lnL>
                    <a:lnR>
                      <a:noFill/>
                    </a:lnR>
                    <a:lnT>
                      <a:noFill/>
                    </a:lnT>
                    <a:lnB>
                      <a:noFill/>
                    </a:lnB>
                    <a:solidFill>
                      <a:srgbClr val="E75248"/>
                    </a:solidFill>
                  </a:tcPr>
                </a:tc>
                <a:tc>
                  <a:txBody>
                    <a:bodyPr/>
                    <a:lstStyle/>
                    <a:p>
                      <a:pPr algn="l"/>
                      <a:r>
                        <a:rPr lang="en-US" b="1">
                          <a:solidFill>
                            <a:srgbClr val="FFFFFF"/>
                          </a:solidFill>
                          <a:effectLst/>
                        </a:rPr>
                        <a:t>Spring MVC</a:t>
                      </a:r>
                    </a:p>
                  </a:txBody>
                  <a:tcPr anchor="ctr">
                    <a:lnL>
                      <a:noFill/>
                    </a:lnL>
                    <a:lnR>
                      <a:noFill/>
                    </a:lnR>
                    <a:lnT>
                      <a:noFill/>
                    </a:lnT>
                    <a:lnB>
                      <a:noFill/>
                    </a:lnB>
                    <a:solidFill>
                      <a:srgbClr val="E75248"/>
                    </a:solidFill>
                  </a:tcPr>
                </a:tc>
                <a:extLst>
                  <a:ext uri="{0D108BD9-81ED-4DB2-BD59-A6C34878D82A}">
                    <a16:rowId xmlns:a16="http://schemas.microsoft.com/office/drawing/2014/main" val="1930609886"/>
                  </a:ext>
                </a:extLst>
              </a:tr>
              <a:tr h="0">
                <a:tc>
                  <a:txBody>
                    <a:bodyPr/>
                    <a:lstStyle/>
                    <a:p>
                      <a:r>
                        <a:rPr lang="en-US" b="1" dirty="0">
                          <a:solidFill>
                            <a:srgbClr val="5F5F5F"/>
                          </a:solidFill>
                          <a:effectLst/>
                        </a:rPr>
                        <a:t>Spring Boot</a:t>
                      </a:r>
                      <a:r>
                        <a:rPr lang="en-US" dirty="0">
                          <a:effectLst/>
                        </a:rPr>
                        <a:t> </a:t>
                      </a:r>
                      <a:r>
                        <a:rPr lang="en-US" dirty="0" err="1">
                          <a:effectLst/>
                        </a:rPr>
                        <a:t>là</a:t>
                      </a:r>
                      <a:r>
                        <a:rPr lang="en-US" dirty="0">
                          <a:effectLst/>
                        </a:rPr>
                        <a:t> </a:t>
                      </a:r>
                      <a:r>
                        <a:rPr lang="en-US" dirty="0" err="1">
                          <a:effectLst/>
                        </a:rPr>
                        <a:t>một</a:t>
                      </a:r>
                      <a:r>
                        <a:rPr lang="en-US" dirty="0">
                          <a:effectLst/>
                        </a:rPr>
                        <a:t> module </a:t>
                      </a:r>
                      <a:r>
                        <a:rPr lang="en-US" dirty="0" err="1">
                          <a:effectLst/>
                        </a:rPr>
                        <a:t>của</a:t>
                      </a:r>
                      <a:r>
                        <a:rPr lang="en-US" dirty="0">
                          <a:effectLst/>
                        </a:rPr>
                        <a:t> Spring </a:t>
                      </a:r>
                      <a:r>
                        <a:rPr lang="en-US" dirty="0" err="1">
                          <a:effectLst/>
                        </a:rPr>
                        <a:t>để</a:t>
                      </a:r>
                      <a:r>
                        <a:rPr lang="en-US" dirty="0">
                          <a:effectLst/>
                        </a:rPr>
                        <a:t> </a:t>
                      </a:r>
                      <a:r>
                        <a:rPr lang="en-US" dirty="0" err="1">
                          <a:effectLst/>
                        </a:rPr>
                        <a:t>đóng</a:t>
                      </a:r>
                      <a:r>
                        <a:rPr lang="en-US" dirty="0">
                          <a:effectLst/>
                        </a:rPr>
                        <a:t> </a:t>
                      </a:r>
                      <a:r>
                        <a:rPr lang="en-US" dirty="0" err="1">
                          <a:effectLst/>
                        </a:rPr>
                        <a:t>gói</a:t>
                      </a:r>
                      <a:r>
                        <a:rPr lang="en-US" dirty="0">
                          <a:effectLst/>
                        </a:rPr>
                        <a:t> </a:t>
                      </a:r>
                      <a:r>
                        <a:rPr lang="en-US" dirty="0" err="1">
                          <a:effectLst/>
                        </a:rPr>
                        <a:t>ứng</a:t>
                      </a:r>
                      <a:r>
                        <a:rPr lang="en-US" dirty="0">
                          <a:effectLst/>
                        </a:rPr>
                        <a:t> </a:t>
                      </a:r>
                      <a:r>
                        <a:rPr lang="en-US" dirty="0" err="1">
                          <a:effectLst/>
                        </a:rPr>
                        <a:t>dụng</a:t>
                      </a:r>
                      <a:r>
                        <a:rPr lang="en-US" dirty="0">
                          <a:effectLst/>
                        </a:rPr>
                        <a:t> </a:t>
                      </a:r>
                      <a:r>
                        <a:rPr lang="en-US" dirty="0" err="1">
                          <a:effectLst/>
                        </a:rPr>
                        <a:t>dựa</a:t>
                      </a:r>
                      <a:r>
                        <a:rPr lang="en-US" dirty="0">
                          <a:effectLst/>
                        </a:rPr>
                        <a:t> </a:t>
                      </a:r>
                      <a:r>
                        <a:rPr lang="en-US" dirty="0" err="1">
                          <a:effectLst/>
                        </a:rPr>
                        <a:t>trên</a:t>
                      </a:r>
                      <a:r>
                        <a:rPr lang="en-US" dirty="0">
                          <a:effectLst/>
                        </a:rPr>
                        <a:t> Spring </a:t>
                      </a:r>
                      <a:r>
                        <a:rPr lang="en-US" dirty="0" err="1">
                          <a:effectLst/>
                        </a:rPr>
                        <a:t>với</a:t>
                      </a:r>
                      <a:r>
                        <a:rPr lang="en-US" dirty="0">
                          <a:effectLst/>
                        </a:rPr>
                        <a:t> </a:t>
                      </a:r>
                      <a:r>
                        <a:rPr lang="en-US" dirty="0" err="1">
                          <a:effectLst/>
                        </a:rPr>
                        <a:t>các</a:t>
                      </a:r>
                      <a:r>
                        <a:rPr lang="en-US" dirty="0">
                          <a:effectLst/>
                        </a:rPr>
                        <a:t> </a:t>
                      </a:r>
                      <a:r>
                        <a:rPr lang="en-US" dirty="0" err="1">
                          <a:effectLst/>
                        </a:rPr>
                        <a:t>giá</a:t>
                      </a:r>
                      <a:r>
                        <a:rPr lang="en-US" dirty="0">
                          <a:effectLst/>
                        </a:rPr>
                        <a:t> </a:t>
                      </a:r>
                      <a:r>
                        <a:rPr lang="en-US" dirty="0" err="1">
                          <a:effectLst/>
                        </a:rPr>
                        <a:t>trị</a:t>
                      </a:r>
                      <a:r>
                        <a:rPr lang="en-US" dirty="0">
                          <a:effectLst/>
                        </a:rPr>
                        <a:t> </a:t>
                      </a:r>
                      <a:r>
                        <a:rPr lang="en-US" dirty="0" err="1">
                          <a:effectLst/>
                        </a:rPr>
                        <a:t>mặc</a:t>
                      </a:r>
                      <a:r>
                        <a:rPr lang="en-US" dirty="0">
                          <a:effectLst/>
                        </a:rPr>
                        <a:t> </a:t>
                      </a:r>
                      <a:r>
                        <a:rPr lang="en-US" dirty="0" err="1">
                          <a:effectLst/>
                        </a:rPr>
                        <a:t>định</a:t>
                      </a:r>
                      <a:r>
                        <a:rPr lang="en-US" dirty="0">
                          <a:effectLst/>
                        </a:rPr>
                        <a:t> </a:t>
                      </a:r>
                      <a:r>
                        <a:rPr lang="en-US" dirty="0" err="1">
                          <a:effectLst/>
                        </a:rPr>
                        <a:t>hợp</a:t>
                      </a:r>
                      <a:r>
                        <a:rPr lang="en-US" dirty="0">
                          <a:effectLst/>
                        </a:rPr>
                        <a:t> </a:t>
                      </a:r>
                      <a:r>
                        <a:rPr lang="en-US" dirty="0" err="1">
                          <a:effectLst/>
                        </a:rPr>
                        <a:t>lý</a:t>
                      </a:r>
                      <a:r>
                        <a:rPr lang="en-US" dirty="0">
                          <a:effectLst/>
                        </a:rPr>
                        <a:t>.</a:t>
                      </a:r>
                    </a:p>
                  </a:txBody>
                  <a:tcPr anchor="ctr">
                    <a:lnL>
                      <a:noFill/>
                    </a:lnL>
                    <a:lnR>
                      <a:noFill/>
                    </a:lnR>
                    <a:lnT>
                      <a:noFill/>
                    </a:lnT>
                    <a:lnB>
                      <a:noFill/>
                    </a:lnB>
                    <a:solidFill>
                      <a:srgbClr val="F8F8F8"/>
                    </a:solidFill>
                  </a:tcPr>
                </a:tc>
                <a:tc>
                  <a:txBody>
                    <a:bodyPr/>
                    <a:lstStyle/>
                    <a:p>
                      <a:r>
                        <a:rPr lang="en-US" b="1">
                          <a:solidFill>
                            <a:srgbClr val="5F5F5F"/>
                          </a:solidFill>
                          <a:effectLst/>
                        </a:rPr>
                        <a:t>Spring MVC</a:t>
                      </a:r>
                      <a:r>
                        <a:rPr lang="en-US">
                          <a:effectLst/>
                        </a:rPr>
                        <a:t> model view controller-based web framework dựa trên Spring.</a:t>
                      </a:r>
                    </a:p>
                  </a:txBody>
                  <a:tcPr anchor="ctr">
                    <a:lnL>
                      <a:noFill/>
                    </a:lnL>
                    <a:lnR>
                      <a:noFill/>
                    </a:lnR>
                    <a:lnT>
                      <a:noFill/>
                    </a:lnT>
                    <a:lnB>
                      <a:noFill/>
                    </a:lnB>
                    <a:solidFill>
                      <a:srgbClr val="F8F8F8"/>
                    </a:solidFill>
                  </a:tcPr>
                </a:tc>
                <a:extLst>
                  <a:ext uri="{0D108BD9-81ED-4DB2-BD59-A6C34878D82A}">
                    <a16:rowId xmlns:a16="http://schemas.microsoft.com/office/drawing/2014/main" val="561865532"/>
                  </a:ext>
                </a:extLst>
              </a:tr>
              <a:tr h="0">
                <a:tc>
                  <a:txBody>
                    <a:bodyPr/>
                    <a:lstStyle/>
                    <a:p>
                      <a:r>
                        <a:rPr lang="en-US" dirty="0" err="1">
                          <a:effectLst/>
                        </a:rPr>
                        <a:t>Nó</a:t>
                      </a:r>
                      <a:r>
                        <a:rPr lang="en-US" dirty="0">
                          <a:effectLst/>
                        </a:rPr>
                        <a:t> </a:t>
                      </a:r>
                      <a:r>
                        <a:rPr lang="en-US" dirty="0" err="1">
                          <a:effectLst/>
                        </a:rPr>
                        <a:t>cung</a:t>
                      </a:r>
                      <a:r>
                        <a:rPr lang="en-US" dirty="0">
                          <a:effectLst/>
                        </a:rPr>
                        <a:t> </a:t>
                      </a:r>
                      <a:r>
                        <a:rPr lang="en-US" dirty="0" err="1">
                          <a:effectLst/>
                        </a:rPr>
                        <a:t>cấp</a:t>
                      </a:r>
                      <a:r>
                        <a:rPr lang="en-US" dirty="0">
                          <a:effectLst/>
                        </a:rPr>
                        <a:t> </a:t>
                      </a:r>
                      <a:r>
                        <a:rPr lang="en-US" dirty="0" err="1">
                          <a:effectLst/>
                        </a:rPr>
                        <a:t>các</a:t>
                      </a:r>
                      <a:r>
                        <a:rPr lang="en-US" dirty="0">
                          <a:effectLst/>
                        </a:rPr>
                        <a:t> </a:t>
                      </a:r>
                      <a:r>
                        <a:rPr lang="en-US" dirty="0" err="1">
                          <a:effectLst/>
                        </a:rPr>
                        <a:t>cấu</a:t>
                      </a:r>
                      <a:r>
                        <a:rPr lang="en-US" dirty="0">
                          <a:effectLst/>
                        </a:rPr>
                        <a:t> </a:t>
                      </a:r>
                      <a:r>
                        <a:rPr lang="en-US" dirty="0" err="1">
                          <a:effectLst/>
                        </a:rPr>
                        <a:t>hình</a:t>
                      </a:r>
                      <a:r>
                        <a:rPr lang="en-US" dirty="0">
                          <a:effectLst/>
                        </a:rPr>
                        <a:t> </a:t>
                      </a:r>
                      <a:r>
                        <a:rPr lang="en-US" dirty="0" err="1">
                          <a:effectLst/>
                        </a:rPr>
                        <a:t>mặc</a:t>
                      </a:r>
                      <a:r>
                        <a:rPr lang="en-US" dirty="0">
                          <a:effectLst/>
                        </a:rPr>
                        <a:t> </a:t>
                      </a:r>
                      <a:r>
                        <a:rPr lang="en-US" dirty="0" err="1">
                          <a:effectLst/>
                        </a:rPr>
                        <a:t>định</a:t>
                      </a:r>
                      <a:r>
                        <a:rPr lang="en-US" dirty="0">
                          <a:effectLst/>
                        </a:rPr>
                        <a:t> </a:t>
                      </a:r>
                      <a:r>
                        <a:rPr lang="en-US" dirty="0" err="1">
                          <a:effectLst/>
                        </a:rPr>
                        <a:t>để</a:t>
                      </a:r>
                      <a:r>
                        <a:rPr lang="en-US" dirty="0">
                          <a:effectLst/>
                        </a:rPr>
                        <a:t> </a:t>
                      </a:r>
                      <a:r>
                        <a:rPr lang="en-US" dirty="0" err="1">
                          <a:effectLst/>
                        </a:rPr>
                        <a:t>xây</a:t>
                      </a:r>
                      <a:r>
                        <a:rPr lang="en-US" dirty="0">
                          <a:effectLst/>
                        </a:rPr>
                        <a:t> </a:t>
                      </a:r>
                      <a:r>
                        <a:rPr lang="en-US" dirty="0" err="1">
                          <a:effectLst/>
                        </a:rPr>
                        <a:t>dựng</a:t>
                      </a:r>
                      <a:r>
                        <a:rPr lang="en-US" dirty="0">
                          <a:effectLst/>
                        </a:rPr>
                        <a:t> </a:t>
                      </a:r>
                      <a:r>
                        <a:rPr lang="en-US" b="1" dirty="0">
                          <a:solidFill>
                            <a:srgbClr val="5F5F5F"/>
                          </a:solidFill>
                          <a:effectLst/>
                        </a:rPr>
                        <a:t>Spring-powered framework</a:t>
                      </a:r>
                      <a:r>
                        <a:rPr lang="en-US" dirty="0">
                          <a:effectLst/>
                        </a:rPr>
                        <a:t>.</a:t>
                      </a:r>
                    </a:p>
                  </a:txBody>
                  <a:tcPr anchor="ctr">
                    <a:lnL>
                      <a:noFill/>
                    </a:lnL>
                    <a:lnR>
                      <a:noFill/>
                    </a:lnR>
                    <a:lnT>
                      <a:noFill/>
                    </a:lnT>
                    <a:lnB>
                      <a:noFill/>
                    </a:lnB>
                    <a:solidFill>
                      <a:srgbClr val="F8F8F8"/>
                    </a:solidFill>
                  </a:tcPr>
                </a:tc>
                <a:tc>
                  <a:txBody>
                    <a:bodyPr/>
                    <a:lstStyle/>
                    <a:p>
                      <a:r>
                        <a:rPr lang="en-US">
                          <a:effectLst/>
                        </a:rPr>
                        <a:t>Nó cung cấp các tính năng sẵn sàng sử dụng để xây dựng một ứng dụng web.</a:t>
                      </a:r>
                    </a:p>
                  </a:txBody>
                  <a:tcPr anchor="ctr">
                    <a:lnL>
                      <a:noFill/>
                    </a:lnL>
                    <a:lnR>
                      <a:noFill/>
                    </a:lnR>
                    <a:lnT>
                      <a:noFill/>
                    </a:lnT>
                    <a:lnB>
                      <a:noFill/>
                    </a:lnB>
                    <a:solidFill>
                      <a:srgbClr val="F8F8F8"/>
                    </a:solidFill>
                  </a:tcPr>
                </a:tc>
                <a:extLst>
                  <a:ext uri="{0D108BD9-81ED-4DB2-BD59-A6C34878D82A}">
                    <a16:rowId xmlns:a16="http://schemas.microsoft.com/office/drawing/2014/main" val="4086419808"/>
                  </a:ext>
                </a:extLst>
              </a:tr>
              <a:tr h="0">
                <a:tc>
                  <a:txBody>
                    <a:bodyPr/>
                    <a:lstStyle/>
                    <a:p>
                      <a:r>
                        <a:rPr lang="en-US">
                          <a:effectLst/>
                        </a:rPr>
                        <a:t>Không có yêu cầu đối với các file mô tả khi triển khai.</a:t>
                      </a:r>
                    </a:p>
                  </a:txBody>
                  <a:tcPr anchor="ctr">
                    <a:lnL>
                      <a:noFill/>
                    </a:lnL>
                    <a:lnR>
                      <a:noFill/>
                    </a:lnR>
                    <a:lnT>
                      <a:noFill/>
                    </a:lnT>
                    <a:lnB>
                      <a:noFill/>
                    </a:lnB>
                    <a:solidFill>
                      <a:srgbClr val="F8F8F8"/>
                    </a:solidFill>
                  </a:tcPr>
                </a:tc>
                <a:tc>
                  <a:txBody>
                    <a:bodyPr/>
                    <a:lstStyle/>
                    <a:p>
                      <a:r>
                        <a:rPr lang="en-US">
                          <a:effectLst/>
                        </a:rPr>
                        <a:t>Cần có nhiều file mô tả triển khai.</a:t>
                      </a:r>
                    </a:p>
                  </a:txBody>
                  <a:tcPr anchor="ctr">
                    <a:lnL>
                      <a:noFill/>
                    </a:lnL>
                    <a:lnR>
                      <a:noFill/>
                    </a:lnR>
                    <a:lnT>
                      <a:noFill/>
                    </a:lnT>
                    <a:lnB>
                      <a:noFill/>
                    </a:lnB>
                    <a:solidFill>
                      <a:srgbClr val="F8F8F8"/>
                    </a:solidFill>
                  </a:tcPr>
                </a:tc>
                <a:extLst>
                  <a:ext uri="{0D108BD9-81ED-4DB2-BD59-A6C34878D82A}">
                    <a16:rowId xmlns:a16="http://schemas.microsoft.com/office/drawing/2014/main" val="4080734349"/>
                  </a:ext>
                </a:extLst>
              </a:tr>
              <a:tr h="0">
                <a:tc>
                  <a:txBody>
                    <a:bodyPr/>
                    <a:lstStyle/>
                    <a:p>
                      <a:r>
                        <a:rPr lang="vi-VN">
                          <a:effectLst/>
                        </a:rPr>
                        <a:t>Nó tránh mã viết sẵn và kết hợp các dependencies lại với nhau trong một đơn vị duy nhất.</a:t>
                      </a:r>
                    </a:p>
                  </a:txBody>
                  <a:tcPr anchor="ctr">
                    <a:lnL>
                      <a:noFill/>
                    </a:lnL>
                    <a:lnR>
                      <a:noFill/>
                    </a:lnR>
                    <a:lnT>
                      <a:noFill/>
                    </a:lnT>
                    <a:lnB>
                      <a:noFill/>
                    </a:lnB>
                    <a:solidFill>
                      <a:srgbClr val="F8F8F8"/>
                    </a:solidFill>
                  </a:tcPr>
                </a:tc>
                <a:tc>
                  <a:txBody>
                    <a:bodyPr/>
                    <a:lstStyle/>
                    <a:p>
                      <a:r>
                        <a:rPr lang="en-US">
                          <a:effectLst/>
                        </a:rPr>
                        <a:t>Nó chỉ định từng dependency riêng biệt.</a:t>
                      </a:r>
                    </a:p>
                  </a:txBody>
                  <a:tcPr anchor="ctr">
                    <a:lnL>
                      <a:noFill/>
                    </a:lnL>
                    <a:lnR>
                      <a:noFill/>
                    </a:lnR>
                    <a:lnT>
                      <a:noFill/>
                    </a:lnT>
                    <a:lnB>
                      <a:noFill/>
                    </a:lnB>
                    <a:solidFill>
                      <a:srgbClr val="F8F8F8"/>
                    </a:solidFill>
                  </a:tcPr>
                </a:tc>
                <a:extLst>
                  <a:ext uri="{0D108BD9-81ED-4DB2-BD59-A6C34878D82A}">
                    <a16:rowId xmlns:a16="http://schemas.microsoft.com/office/drawing/2014/main" val="2414835615"/>
                  </a:ext>
                </a:extLst>
              </a:tr>
              <a:tr h="0">
                <a:tc>
                  <a:txBody>
                    <a:bodyPr/>
                    <a:lstStyle/>
                    <a:p>
                      <a:r>
                        <a:rPr lang="en-US">
                          <a:effectLst/>
                        </a:rPr>
                        <a:t>Nó làm giảm thời gian phát triển và tăng năng suất.</a:t>
                      </a:r>
                    </a:p>
                  </a:txBody>
                  <a:tcPr anchor="ctr">
                    <a:lnL>
                      <a:noFill/>
                    </a:lnL>
                    <a:lnR>
                      <a:noFill/>
                    </a:lnR>
                    <a:lnT>
                      <a:noFill/>
                    </a:lnT>
                    <a:lnB>
                      <a:noFill/>
                    </a:lnB>
                    <a:solidFill>
                      <a:srgbClr val="F8F8F8"/>
                    </a:solidFill>
                  </a:tcPr>
                </a:tc>
                <a:tc>
                  <a:txBody>
                    <a:bodyPr/>
                    <a:lstStyle/>
                    <a:p>
                      <a:r>
                        <a:rPr lang="vi-VN" dirty="0">
                          <a:effectLst/>
                        </a:rPr>
                        <a:t>Cần nhiều thời gian hơn để đạt được điều tương tự.</a:t>
                      </a:r>
                    </a:p>
                  </a:txBody>
                  <a:tcPr anchor="ctr">
                    <a:lnL>
                      <a:noFill/>
                    </a:lnL>
                    <a:lnR>
                      <a:noFill/>
                    </a:lnR>
                    <a:lnT>
                      <a:noFill/>
                    </a:lnT>
                    <a:lnB>
                      <a:noFill/>
                    </a:lnB>
                    <a:solidFill>
                      <a:srgbClr val="F8F8F8"/>
                    </a:solidFill>
                  </a:tcPr>
                </a:tc>
                <a:extLst>
                  <a:ext uri="{0D108BD9-81ED-4DB2-BD59-A6C34878D82A}">
                    <a16:rowId xmlns:a16="http://schemas.microsoft.com/office/drawing/2014/main" val="2289842932"/>
                  </a:ext>
                </a:extLst>
              </a:tr>
            </a:tbl>
          </a:graphicData>
        </a:graphic>
      </p:graphicFrame>
      <p:sp>
        <p:nvSpPr>
          <p:cNvPr id="4" name="Date Placeholder 3">
            <a:extLst>
              <a:ext uri="{FF2B5EF4-FFF2-40B4-BE49-F238E27FC236}">
                <a16:creationId xmlns:a16="http://schemas.microsoft.com/office/drawing/2014/main" id="{7D52F748-1AED-2B5F-F033-9FA8469F3BE9}"/>
              </a:ext>
            </a:extLst>
          </p:cNvPr>
          <p:cNvSpPr>
            <a:spLocks noGrp="1"/>
          </p:cNvSpPr>
          <p:nvPr>
            <p:ph type="dt" sz="half" idx="2"/>
          </p:nvPr>
        </p:nvSpPr>
        <p:spPr/>
        <p:txBody>
          <a:bodyPr/>
          <a:lstStyle/>
          <a:p>
            <a:fld id="{DD9C8446-696E-6942-B6C8-CC9CAD0B34E0}" type="datetime1">
              <a:rPr lang="en-US" smtClean="0"/>
              <a:pPr/>
              <a:t>2/3/2023</a:t>
            </a:fld>
            <a:endParaRPr lang="en-US" dirty="0"/>
          </a:p>
        </p:txBody>
      </p:sp>
      <p:sp>
        <p:nvSpPr>
          <p:cNvPr id="5" name="Footer Placeholder 4">
            <a:extLst>
              <a:ext uri="{FF2B5EF4-FFF2-40B4-BE49-F238E27FC236}">
                <a16:creationId xmlns:a16="http://schemas.microsoft.com/office/drawing/2014/main" id="{F4FF5352-7E2E-6C48-D756-DDEB127435D5}"/>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DBA08C7-A2D7-EC49-CCFF-1A59A9B44AE1}"/>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744029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541176" y="1122362"/>
            <a:ext cx="6846596" cy="2413939"/>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Giới</a:t>
            </a:r>
            <a:r>
              <a:rPr lang="en-US" dirty="0"/>
              <a:t> </a:t>
            </a:r>
            <a:r>
              <a:rPr lang="en-US" dirty="0" err="1"/>
              <a:t>thiệu</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01012" y="2360645"/>
            <a:ext cx="9845663" cy="3729005"/>
          </a:xfrm>
        </p:spPr>
        <p:txBody>
          <a:bodyPr vert="horz" lIns="91440" tIns="45720" rIns="91440" bIns="45720" rtlCol="0" anchor="t">
            <a:normAutofit/>
          </a:bodyPr>
          <a:lstStyle/>
          <a:p>
            <a:r>
              <a:rPr lang="en-US" b="0" i="0" dirty="0">
                <a:effectLst/>
                <a:latin typeface="inter-regular"/>
              </a:rPr>
              <a:t>Spring Boot </a:t>
            </a:r>
            <a:r>
              <a:rPr lang="en-US" b="0" i="0" dirty="0" err="1">
                <a:effectLst/>
                <a:latin typeface="inter-regular"/>
              </a:rPr>
              <a:t>là</a:t>
            </a:r>
            <a:r>
              <a:rPr lang="en-US" b="0" i="0" dirty="0">
                <a:effectLst/>
                <a:latin typeface="inter-regular"/>
              </a:rPr>
              <a:t> </a:t>
            </a:r>
            <a:r>
              <a:rPr lang="en-US" b="0" i="0" dirty="0" err="1">
                <a:effectLst/>
                <a:latin typeface="inter-regular"/>
              </a:rPr>
              <a:t>một</a:t>
            </a:r>
            <a:r>
              <a:rPr lang="en-US" b="0" i="0" dirty="0">
                <a:effectLst/>
                <a:latin typeface="inter-regular"/>
              </a:rPr>
              <a:t> </a:t>
            </a:r>
            <a:r>
              <a:rPr lang="en-US" b="0" i="0" dirty="0" err="1">
                <a:effectLst/>
                <a:latin typeface="inter-regular"/>
              </a:rPr>
              <a:t>mô-đun</a:t>
            </a:r>
            <a:r>
              <a:rPr lang="en-US" b="0" i="0" dirty="0">
                <a:effectLst/>
                <a:latin typeface="inter-regular"/>
              </a:rPr>
              <a:t> Spring </a:t>
            </a:r>
            <a:r>
              <a:rPr lang="en-US" b="0" i="0" dirty="0" err="1">
                <a:effectLst/>
                <a:latin typeface="inter-regular"/>
              </a:rPr>
              <a:t>cung</a:t>
            </a:r>
            <a:r>
              <a:rPr lang="en-US" b="0" i="0" dirty="0">
                <a:effectLst/>
                <a:latin typeface="inter-regular"/>
              </a:rPr>
              <a:t> </a:t>
            </a:r>
            <a:r>
              <a:rPr lang="en-US" b="0" i="0" dirty="0" err="1">
                <a:effectLst/>
                <a:latin typeface="inter-regular"/>
              </a:rPr>
              <a:t>cấp</a:t>
            </a:r>
            <a:r>
              <a:rPr lang="en-US" b="0" i="0" dirty="0">
                <a:effectLst/>
                <a:latin typeface="inter-regular"/>
              </a:rPr>
              <a:t> </a:t>
            </a:r>
            <a:r>
              <a:rPr lang="en-US" b="0" i="0" dirty="0" err="1">
                <a:effectLst/>
                <a:latin typeface="inter-regular"/>
              </a:rPr>
              <a:t>tính</a:t>
            </a:r>
            <a:r>
              <a:rPr lang="en-US" b="0" i="0" dirty="0">
                <a:effectLst/>
                <a:latin typeface="inter-regular"/>
              </a:rPr>
              <a:t> </a:t>
            </a:r>
            <a:r>
              <a:rPr lang="en-US" b="0" i="0" dirty="0" err="1">
                <a:effectLst/>
                <a:latin typeface="inter-regular"/>
              </a:rPr>
              <a:t>năng</a:t>
            </a:r>
            <a:r>
              <a:rPr lang="en-US" b="0" i="0" dirty="0">
                <a:effectLst/>
                <a:latin typeface="inter-regular"/>
              </a:rPr>
              <a:t> RAD (Rapid Application Development) </a:t>
            </a:r>
            <a:r>
              <a:rPr lang="en-US" b="0" i="0" dirty="0" err="1">
                <a:effectLst/>
                <a:latin typeface="inter-regular"/>
              </a:rPr>
              <a:t>cho</a:t>
            </a:r>
            <a:r>
              <a:rPr lang="en-US" b="0" i="0" dirty="0">
                <a:effectLst/>
                <a:latin typeface="inter-regular"/>
              </a:rPr>
              <a:t> Spring framework.</a:t>
            </a:r>
          </a:p>
          <a:p>
            <a:endParaRPr lang="en-US" dirty="0">
              <a:latin typeface="inter-regular"/>
            </a:endParaRPr>
          </a:p>
          <a:p>
            <a:r>
              <a:rPr lang="vi-VN" sz="2000" b="0" i="0" dirty="0">
                <a:effectLst/>
                <a:latin typeface="Merriweather" panose="00000500000000000000" pitchFamily="2" charset="0"/>
              </a:rPr>
              <a:t>Để remind kiến thức cũng như tổng kết khi mới bắt đầu học một công nghệ mới, mình thường tạo một app đơn giản có đủ các thao tác thêm, xóa, sửa (CRUD).</a:t>
            </a:r>
            <a:endParaRPr lang="en-US" sz="2000" b="0" i="0" dirty="0">
              <a:effectLst/>
              <a:latin typeface="inter-regular"/>
            </a:endParaRPr>
          </a:p>
          <a:p>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2/3/2023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vi-VN" sz="6000" i="0" dirty="0">
                <a:effectLst/>
                <a:latin typeface="Times New Roman" panose="02020603050405020304" pitchFamily="18" charset="0"/>
              </a:rPr>
              <a:t>Các thành phần của dự án</a:t>
            </a:r>
            <a:endParaRPr lang="en-US" sz="6000" i="0" dirty="0">
              <a:effectLst/>
              <a:latin typeface="Times New Roman" panose="02020603050405020304" pitchFamily="18" charset="0"/>
            </a:endParaRP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4928506" cy="1760713"/>
          </a:xfrm>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344679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EE3E-9399-E937-F903-72E1A17D8159}"/>
              </a:ext>
            </a:extLst>
          </p:cNvPr>
          <p:cNvSpPr>
            <a:spLocks noGrp="1"/>
          </p:cNvSpPr>
          <p:nvPr>
            <p:ph type="ctrTitle"/>
          </p:nvPr>
        </p:nvSpPr>
        <p:spPr>
          <a:xfrm>
            <a:off x="251927" y="559838"/>
            <a:ext cx="10338317" cy="1464905"/>
          </a:xfrm>
        </p:spPr>
        <p:txBody>
          <a:bodyPr/>
          <a:lstStyle/>
          <a:p>
            <a:r>
              <a:rPr lang="en-US" dirty="0" err="1"/>
              <a:t>Công</a:t>
            </a:r>
            <a:r>
              <a:rPr lang="en-US" dirty="0"/>
              <a:t> </a:t>
            </a:r>
            <a:r>
              <a:rPr lang="en-US" dirty="0" err="1"/>
              <a:t>nghệ</a:t>
            </a:r>
            <a:r>
              <a:rPr lang="en-US" dirty="0"/>
              <a:t> </a:t>
            </a:r>
            <a:r>
              <a:rPr lang="en-US" dirty="0" err="1"/>
              <a:t>sử</a:t>
            </a:r>
            <a:r>
              <a:rPr lang="en-US" dirty="0"/>
              <a:t> </a:t>
            </a:r>
            <a:r>
              <a:rPr lang="en-US" dirty="0" err="1"/>
              <a:t>dụng</a:t>
            </a:r>
            <a:endParaRPr lang="en-US" dirty="0"/>
          </a:p>
        </p:txBody>
      </p:sp>
      <p:sp>
        <p:nvSpPr>
          <p:cNvPr id="3" name="Subtitle 2">
            <a:extLst>
              <a:ext uri="{FF2B5EF4-FFF2-40B4-BE49-F238E27FC236}">
                <a16:creationId xmlns:a16="http://schemas.microsoft.com/office/drawing/2014/main" id="{9CAFC840-486D-67E1-0E96-2BBF4E305BEC}"/>
              </a:ext>
            </a:extLst>
          </p:cNvPr>
          <p:cNvSpPr>
            <a:spLocks noGrp="1"/>
          </p:cNvSpPr>
          <p:nvPr>
            <p:ph type="subTitle" idx="1"/>
          </p:nvPr>
        </p:nvSpPr>
        <p:spPr>
          <a:xfrm>
            <a:off x="457200" y="2099388"/>
            <a:ext cx="6820679" cy="4198775"/>
          </a:xfrm>
        </p:spPr>
        <p:txBody>
          <a:bodyPr/>
          <a:lstStyle/>
          <a:p>
            <a:pPr algn="l">
              <a:buFont typeface="Arial" panose="020B0604020202020204" pitchFamily="34" charset="0"/>
              <a:buChar char="•"/>
            </a:pPr>
            <a:r>
              <a:rPr lang="vi-VN" sz="1400" b="0" i="0" dirty="0">
                <a:effectLst/>
                <a:latin typeface="Merriweather" panose="00000500000000000000" pitchFamily="2" charset="0"/>
              </a:rPr>
              <a:t>Spring Boot: để khởi tạo và cấu hình ứng dụng một cách nhanh chóng.</a:t>
            </a:r>
          </a:p>
          <a:p>
            <a:pPr algn="l">
              <a:buFont typeface="Arial" panose="020B0604020202020204" pitchFamily="34" charset="0"/>
              <a:buChar char="•"/>
            </a:pPr>
            <a:r>
              <a:rPr lang="vi-VN" sz="1400" b="0" i="0" dirty="0">
                <a:effectLst/>
                <a:latin typeface="Merriweather" panose="00000500000000000000" pitchFamily="2" charset="0"/>
              </a:rPr>
              <a:t>Spring MVC: để xây dựng app.</a:t>
            </a:r>
          </a:p>
          <a:p>
            <a:pPr algn="l">
              <a:buFont typeface="Arial" panose="020B0604020202020204" pitchFamily="34" charset="0"/>
              <a:buChar char="•"/>
            </a:pPr>
            <a:r>
              <a:rPr lang="vi-VN" sz="1400" b="0" i="0" dirty="0">
                <a:effectLst/>
                <a:latin typeface="Merriweather" panose="00000500000000000000" pitchFamily="2" charset="0"/>
              </a:rPr>
              <a:t>Spring Data: cụ thể là Spring Data JPA, dùng để giúp ứng dụng thao tác với tầng cơ sở dữ liệu.</a:t>
            </a:r>
          </a:p>
          <a:p>
            <a:pPr algn="l">
              <a:buFont typeface="Arial" panose="020B0604020202020204" pitchFamily="34" charset="0"/>
              <a:buChar char="•"/>
            </a:pPr>
            <a:r>
              <a:rPr lang="vi-VN" sz="1400" b="0" i="0" dirty="0">
                <a:effectLst/>
                <a:latin typeface="Merriweather" panose="00000500000000000000" pitchFamily="2" charset="0"/>
              </a:rPr>
              <a:t>Hệ quản trị cơ sở dữ liệu: MySQL.</a:t>
            </a:r>
          </a:p>
          <a:p>
            <a:pPr algn="l">
              <a:buFont typeface="Arial" panose="020B0604020202020204" pitchFamily="34" charset="0"/>
              <a:buChar char="•"/>
            </a:pPr>
            <a:r>
              <a:rPr lang="vi-VN" sz="1400" b="0" i="0" dirty="0">
                <a:effectLst/>
                <a:latin typeface="Merriweather" panose="00000500000000000000" pitchFamily="2" charset="0"/>
              </a:rPr>
              <a:t>Template engine: Thymeleaf và Bootstrap css.</a:t>
            </a:r>
          </a:p>
          <a:p>
            <a:pPr algn="l">
              <a:buFont typeface="Arial" panose="020B0604020202020204" pitchFamily="34" charset="0"/>
              <a:buChar char="•"/>
            </a:pPr>
            <a:r>
              <a:rPr lang="vi-VN" sz="1400" b="0" i="0" dirty="0">
                <a:effectLst/>
                <a:latin typeface="Merriweather" panose="00000500000000000000" pitchFamily="2" charset="0"/>
              </a:rPr>
              <a:t>Tool IDE: Intellij JetBrain.</a:t>
            </a:r>
          </a:p>
          <a:p>
            <a:endParaRPr lang="en-US" dirty="0"/>
          </a:p>
        </p:txBody>
      </p:sp>
    </p:spTree>
    <p:extLst>
      <p:ext uri="{BB962C8B-B14F-4D97-AF65-F5344CB8AC3E}">
        <p14:creationId xmlns:p14="http://schemas.microsoft.com/office/powerpoint/2010/main" val="230742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2F246-4026-247B-83FE-B78039A99637}"/>
              </a:ext>
            </a:extLst>
          </p:cNvPr>
          <p:cNvSpPr>
            <a:spLocks noGrp="1"/>
          </p:cNvSpPr>
          <p:nvPr>
            <p:ph type="ctrTitle"/>
          </p:nvPr>
        </p:nvSpPr>
        <p:spPr>
          <a:xfrm>
            <a:off x="494522" y="531846"/>
            <a:ext cx="6918884" cy="1492897"/>
          </a:xfrm>
        </p:spPr>
        <p:txBody>
          <a:bodyPr/>
          <a:lstStyle/>
          <a:p>
            <a:r>
              <a:rPr lang="en-US" sz="3600" dirty="0" err="1"/>
              <a:t>Cơ</a:t>
            </a:r>
            <a:r>
              <a:rPr lang="en-US" sz="3600" dirty="0"/>
              <a:t> </a:t>
            </a:r>
            <a:r>
              <a:rPr lang="en-US" sz="3600" dirty="0" err="1"/>
              <a:t>sở</a:t>
            </a:r>
            <a:r>
              <a:rPr lang="en-US" sz="3600" dirty="0"/>
              <a:t> </a:t>
            </a:r>
            <a:r>
              <a:rPr lang="en-US" sz="3600" dirty="0" err="1"/>
              <a:t>dữ</a:t>
            </a:r>
            <a:r>
              <a:rPr lang="en-US" sz="3600" dirty="0"/>
              <a:t> </a:t>
            </a:r>
            <a:r>
              <a:rPr lang="en-US" sz="3600" dirty="0" err="1"/>
              <a:t>liệu</a:t>
            </a:r>
            <a:r>
              <a:rPr lang="en-US" sz="3600" dirty="0"/>
              <a:t> </a:t>
            </a:r>
            <a:r>
              <a:rPr lang="en-US" sz="3600" dirty="0" err="1"/>
              <a:t>chuẩn</a:t>
            </a:r>
            <a:r>
              <a:rPr lang="en-US" sz="3600" dirty="0"/>
              <a:t> </a:t>
            </a:r>
            <a:r>
              <a:rPr lang="en-US" sz="3600" dirty="0" err="1"/>
              <a:t>bị</a:t>
            </a:r>
            <a:r>
              <a:rPr lang="en-US" sz="3600" dirty="0"/>
              <a:t> </a:t>
            </a:r>
            <a:r>
              <a:rPr lang="en-US" sz="3600" dirty="0" err="1"/>
              <a:t>trong</a:t>
            </a:r>
            <a:r>
              <a:rPr lang="en-US" sz="3600" dirty="0"/>
              <a:t> MySQL</a:t>
            </a:r>
          </a:p>
        </p:txBody>
      </p:sp>
      <p:sp>
        <p:nvSpPr>
          <p:cNvPr id="3" name="Subtitle 2">
            <a:extLst>
              <a:ext uri="{FF2B5EF4-FFF2-40B4-BE49-F238E27FC236}">
                <a16:creationId xmlns:a16="http://schemas.microsoft.com/office/drawing/2014/main" id="{16DB9EC4-CBE2-3963-345C-0ACE8AE4A04D}"/>
              </a:ext>
            </a:extLst>
          </p:cNvPr>
          <p:cNvSpPr>
            <a:spLocks noGrp="1"/>
          </p:cNvSpPr>
          <p:nvPr>
            <p:ph type="subTitle" idx="1"/>
          </p:nvPr>
        </p:nvSpPr>
        <p:spPr>
          <a:xfrm>
            <a:off x="494522" y="2313992"/>
            <a:ext cx="6708711" cy="3321697"/>
          </a:xfrm>
        </p:spPr>
        <p:txBody>
          <a:bodyPr/>
          <a:lstStyle/>
          <a:p>
            <a:r>
              <a:rPr lang="en-US" sz="2400" b="0" i="0" dirty="0">
                <a:solidFill>
                  <a:srgbClr val="A71D5D"/>
                </a:solidFill>
                <a:effectLst/>
                <a:latin typeface="Menlo"/>
              </a:rPr>
              <a:t>CREATE</a:t>
            </a:r>
            <a:r>
              <a:rPr lang="en-US" sz="2400" b="0" i="0" dirty="0">
                <a:solidFill>
                  <a:srgbClr val="333333"/>
                </a:solidFill>
                <a:effectLst/>
                <a:latin typeface="Menlo"/>
              </a:rPr>
              <a:t> </a:t>
            </a:r>
            <a:r>
              <a:rPr lang="en-US" sz="2400" b="0" i="0" dirty="0">
                <a:solidFill>
                  <a:srgbClr val="A71D5D"/>
                </a:solidFill>
                <a:effectLst/>
                <a:latin typeface="Menlo"/>
              </a:rPr>
              <a:t>TABLE</a:t>
            </a:r>
            <a:r>
              <a:rPr lang="en-US" sz="2400" b="0" i="0" dirty="0">
                <a:solidFill>
                  <a:srgbClr val="333333"/>
                </a:solidFill>
                <a:effectLst/>
                <a:latin typeface="Menlo"/>
              </a:rPr>
              <a:t> </a:t>
            </a:r>
            <a:r>
              <a:rPr lang="en-US" sz="2400" b="0" i="0" dirty="0">
                <a:solidFill>
                  <a:srgbClr val="183691"/>
                </a:solidFill>
                <a:effectLst/>
                <a:latin typeface="Menlo"/>
              </a:rPr>
              <a:t>`user`</a:t>
            </a:r>
            <a:r>
              <a:rPr lang="en-US" sz="2400" b="0" i="0" dirty="0">
                <a:solidFill>
                  <a:srgbClr val="333333"/>
                </a:solidFill>
                <a:effectLst/>
                <a:latin typeface="Menlo"/>
              </a:rPr>
              <a:t> ( </a:t>
            </a:r>
          </a:p>
          <a:p>
            <a:r>
              <a:rPr lang="en-US" sz="2400" b="0" i="0" dirty="0">
                <a:solidFill>
                  <a:srgbClr val="183691"/>
                </a:solidFill>
                <a:effectLst/>
                <a:latin typeface="Menlo"/>
              </a:rPr>
              <a:t>`id`</a:t>
            </a:r>
            <a:r>
              <a:rPr lang="en-US" sz="2400" b="0" i="0" dirty="0">
                <a:solidFill>
                  <a:srgbClr val="333333"/>
                </a:solidFill>
                <a:effectLst/>
                <a:latin typeface="Menlo"/>
              </a:rPr>
              <a:t> int(11) </a:t>
            </a:r>
            <a:r>
              <a:rPr lang="en-US" sz="2400" b="0" i="0" dirty="0">
                <a:solidFill>
                  <a:srgbClr val="A71D5D"/>
                </a:solidFill>
                <a:effectLst/>
                <a:latin typeface="Menlo"/>
              </a:rPr>
              <a:t>NOT</a:t>
            </a:r>
            <a:r>
              <a:rPr lang="en-US" sz="2400" b="0" i="0" dirty="0">
                <a:solidFill>
                  <a:srgbClr val="333333"/>
                </a:solidFill>
                <a:effectLst/>
                <a:latin typeface="Menlo"/>
              </a:rPr>
              <a:t> NULL AUTO_INCREMENT, </a:t>
            </a:r>
          </a:p>
          <a:p>
            <a:r>
              <a:rPr lang="en-US" sz="2400" b="0" i="0" dirty="0">
                <a:solidFill>
                  <a:srgbClr val="183691"/>
                </a:solidFill>
                <a:effectLst/>
                <a:latin typeface="Menlo"/>
              </a:rPr>
              <a:t>`name`</a:t>
            </a:r>
            <a:r>
              <a:rPr lang="en-US" sz="2400" b="0" i="0" dirty="0">
                <a:solidFill>
                  <a:srgbClr val="333333"/>
                </a:solidFill>
                <a:effectLst/>
                <a:latin typeface="Menlo"/>
              </a:rPr>
              <a:t> varchar(45) </a:t>
            </a:r>
            <a:r>
              <a:rPr lang="en-US" sz="2400" b="0" i="0" dirty="0">
                <a:solidFill>
                  <a:srgbClr val="A71D5D"/>
                </a:solidFill>
                <a:effectLst/>
                <a:latin typeface="Menlo"/>
              </a:rPr>
              <a:t>NOT</a:t>
            </a:r>
            <a:r>
              <a:rPr lang="en-US" sz="2400" b="0" i="0" dirty="0">
                <a:solidFill>
                  <a:srgbClr val="333333"/>
                </a:solidFill>
                <a:effectLst/>
                <a:latin typeface="Menlo"/>
              </a:rPr>
              <a:t> NULL, </a:t>
            </a:r>
          </a:p>
          <a:p>
            <a:r>
              <a:rPr lang="en-US" sz="2400" b="0" i="0" dirty="0">
                <a:solidFill>
                  <a:srgbClr val="183691"/>
                </a:solidFill>
                <a:effectLst/>
                <a:latin typeface="Menlo"/>
              </a:rPr>
              <a:t>`email`</a:t>
            </a:r>
            <a:r>
              <a:rPr lang="en-US" sz="2400" b="0" i="0" dirty="0">
                <a:solidFill>
                  <a:srgbClr val="333333"/>
                </a:solidFill>
                <a:effectLst/>
                <a:latin typeface="Menlo"/>
              </a:rPr>
              <a:t> varchar(45) </a:t>
            </a:r>
            <a:r>
              <a:rPr lang="en-US" sz="2400" b="0" i="0" dirty="0">
                <a:solidFill>
                  <a:srgbClr val="A71D5D"/>
                </a:solidFill>
                <a:effectLst/>
                <a:latin typeface="Menlo"/>
              </a:rPr>
              <a:t>NOT</a:t>
            </a:r>
            <a:r>
              <a:rPr lang="en-US" sz="2400" b="0" i="0" dirty="0">
                <a:solidFill>
                  <a:srgbClr val="333333"/>
                </a:solidFill>
                <a:effectLst/>
                <a:latin typeface="Menlo"/>
              </a:rPr>
              <a:t> NULL, </a:t>
            </a:r>
          </a:p>
          <a:p>
            <a:r>
              <a:rPr lang="en-US" sz="2400" b="0" i="0" dirty="0">
                <a:solidFill>
                  <a:srgbClr val="183691"/>
                </a:solidFill>
                <a:effectLst/>
                <a:latin typeface="Menlo"/>
              </a:rPr>
              <a:t>`phone`</a:t>
            </a:r>
            <a:r>
              <a:rPr lang="en-US" sz="2400" b="0" i="0" dirty="0">
                <a:solidFill>
                  <a:srgbClr val="333333"/>
                </a:solidFill>
                <a:effectLst/>
                <a:latin typeface="Menlo"/>
              </a:rPr>
              <a:t> varchar(45) </a:t>
            </a:r>
            <a:r>
              <a:rPr lang="en-US" sz="2400" b="0" i="0" dirty="0">
                <a:solidFill>
                  <a:srgbClr val="A71D5D"/>
                </a:solidFill>
                <a:effectLst/>
                <a:latin typeface="Menlo"/>
              </a:rPr>
              <a:t>NOT</a:t>
            </a:r>
            <a:r>
              <a:rPr lang="en-US" sz="2400" b="0" i="0" dirty="0">
                <a:solidFill>
                  <a:srgbClr val="333333"/>
                </a:solidFill>
                <a:effectLst/>
                <a:latin typeface="Menlo"/>
              </a:rPr>
              <a:t> NULL, </a:t>
            </a:r>
          </a:p>
          <a:p>
            <a:r>
              <a:rPr lang="en-US" sz="2400" b="0" i="0" dirty="0">
                <a:solidFill>
                  <a:srgbClr val="333333"/>
                </a:solidFill>
                <a:effectLst/>
                <a:latin typeface="Menlo"/>
              </a:rPr>
              <a:t>PRIMARY </a:t>
            </a:r>
            <a:r>
              <a:rPr lang="en-US" sz="2400" b="0" i="0" dirty="0">
                <a:solidFill>
                  <a:srgbClr val="A71D5D"/>
                </a:solidFill>
                <a:effectLst/>
                <a:latin typeface="Menlo"/>
              </a:rPr>
              <a:t>KEY</a:t>
            </a:r>
            <a:r>
              <a:rPr lang="en-US" sz="2400" b="0" i="0" dirty="0">
                <a:solidFill>
                  <a:srgbClr val="333333"/>
                </a:solidFill>
                <a:effectLst/>
                <a:latin typeface="Menlo"/>
              </a:rPr>
              <a:t> (</a:t>
            </a:r>
            <a:r>
              <a:rPr lang="en-US" sz="2400" b="0" i="0" dirty="0">
                <a:solidFill>
                  <a:srgbClr val="183691"/>
                </a:solidFill>
                <a:effectLst/>
                <a:latin typeface="Menlo"/>
              </a:rPr>
              <a:t>`id`</a:t>
            </a:r>
            <a:r>
              <a:rPr lang="en-US" sz="2400" b="0" i="0" dirty="0">
                <a:solidFill>
                  <a:srgbClr val="333333"/>
                </a:solidFill>
                <a:effectLst/>
                <a:latin typeface="Menlo"/>
              </a:rPr>
              <a:t>) ) </a:t>
            </a:r>
            <a:r>
              <a:rPr lang="en-US" sz="2400" b="0" i="0" dirty="0">
                <a:solidFill>
                  <a:srgbClr val="A71D5D"/>
                </a:solidFill>
                <a:effectLst/>
                <a:latin typeface="Menlo"/>
              </a:rPr>
              <a:t>ENGINE</a:t>
            </a:r>
            <a:r>
              <a:rPr lang="en-US" sz="2400" b="0" i="0" dirty="0">
                <a:solidFill>
                  <a:srgbClr val="333333"/>
                </a:solidFill>
                <a:effectLst/>
                <a:latin typeface="Menlo"/>
              </a:rPr>
              <a:t>=</a:t>
            </a:r>
            <a:r>
              <a:rPr lang="en-US" sz="2400" b="0" i="0" dirty="0" err="1">
                <a:solidFill>
                  <a:srgbClr val="A71D5D"/>
                </a:solidFill>
                <a:effectLst/>
                <a:latin typeface="Menlo"/>
              </a:rPr>
              <a:t>InnoDB</a:t>
            </a:r>
            <a:r>
              <a:rPr lang="en-US" sz="2400" b="0" i="0" dirty="0">
                <a:solidFill>
                  <a:srgbClr val="333333"/>
                </a:solidFill>
                <a:effectLst/>
                <a:latin typeface="Menlo"/>
              </a:rPr>
              <a:t> AUTO_INCREMENT=9 </a:t>
            </a:r>
            <a:r>
              <a:rPr lang="en-US" sz="2400" b="0" i="0" dirty="0">
                <a:solidFill>
                  <a:srgbClr val="A71D5D"/>
                </a:solidFill>
                <a:effectLst/>
                <a:latin typeface="Menlo"/>
              </a:rPr>
              <a:t>DEFAULT</a:t>
            </a:r>
            <a:r>
              <a:rPr lang="en-US" sz="2400" b="0" i="0" dirty="0">
                <a:solidFill>
                  <a:srgbClr val="333333"/>
                </a:solidFill>
                <a:effectLst/>
                <a:latin typeface="Menlo"/>
              </a:rPr>
              <a:t> </a:t>
            </a:r>
            <a:r>
              <a:rPr lang="en-US" sz="2400" b="0" i="0" dirty="0">
                <a:solidFill>
                  <a:srgbClr val="A71D5D"/>
                </a:solidFill>
                <a:effectLst/>
                <a:latin typeface="Menlo"/>
              </a:rPr>
              <a:t>CHARSET</a:t>
            </a:r>
            <a:r>
              <a:rPr lang="en-US" sz="2400" b="0" i="0" dirty="0">
                <a:solidFill>
                  <a:srgbClr val="333333"/>
                </a:solidFill>
                <a:effectLst/>
                <a:latin typeface="Menlo"/>
              </a:rPr>
              <a:t>=utf8;</a:t>
            </a:r>
            <a:endParaRPr lang="en-US" sz="2400" dirty="0"/>
          </a:p>
        </p:txBody>
      </p:sp>
    </p:spTree>
    <p:extLst>
      <p:ext uri="{BB962C8B-B14F-4D97-AF65-F5344CB8AC3E}">
        <p14:creationId xmlns:p14="http://schemas.microsoft.com/office/powerpoint/2010/main" val="853779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40844-1AA7-094B-BC2D-8EDFB91AEEA4}"/>
              </a:ext>
            </a:extLst>
          </p:cNvPr>
          <p:cNvSpPr>
            <a:spLocks noGrp="1"/>
          </p:cNvSpPr>
          <p:nvPr>
            <p:ph type="ctrTitle"/>
          </p:nvPr>
        </p:nvSpPr>
        <p:spPr>
          <a:xfrm>
            <a:off x="509140" y="80244"/>
            <a:ext cx="7347080" cy="521736"/>
          </a:xfrm>
        </p:spPr>
        <p:txBody>
          <a:bodyPr/>
          <a:lstStyle/>
          <a:p>
            <a:r>
              <a:rPr lang="en-US" sz="2400" dirty="0" err="1">
                <a:solidFill>
                  <a:schemeClr val="tx1"/>
                </a:solidFill>
              </a:rPr>
              <a:t>Các</a:t>
            </a:r>
            <a:r>
              <a:rPr lang="en-US" sz="2400" dirty="0">
                <a:solidFill>
                  <a:schemeClr val="tx1"/>
                </a:solidFill>
              </a:rPr>
              <a:t> dependencies </a:t>
            </a:r>
            <a:r>
              <a:rPr lang="en-US" sz="2400" dirty="0" err="1">
                <a:solidFill>
                  <a:schemeClr val="tx1"/>
                </a:solidFill>
              </a:rPr>
              <a:t>sử</a:t>
            </a:r>
            <a:r>
              <a:rPr lang="en-US" sz="2400" dirty="0">
                <a:solidFill>
                  <a:schemeClr val="tx1"/>
                </a:solidFill>
              </a:rPr>
              <a:t> </a:t>
            </a:r>
            <a:r>
              <a:rPr lang="en-US" sz="2400" dirty="0" err="1">
                <a:solidFill>
                  <a:schemeClr val="tx1"/>
                </a:solidFill>
              </a:rPr>
              <a:t>dụng</a:t>
            </a:r>
            <a:r>
              <a:rPr lang="en-US" sz="2400" dirty="0">
                <a:solidFill>
                  <a:schemeClr val="tx1"/>
                </a:solidFill>
              </a:rPr>
              <a:t>:                    </a:t>
            </a:r>
            <a:r>
              <a:rPr lang="en-US" sz="1800" dirty="0" err="1">
                <a:solidFill>
                  <a:schemeClr val="tx1"/>
                </a:solidFill>
              </a:rPr>
              <a:t>Cấu</a:t>
            </a:r>
            <a:r>
              <a:rPr lang="en-US" sz="1800" dirty="0">
                <a:solidFill>
                  <a:schemeClr val="tx1"/>
                </a:solidFill>
              </a:rPr>
              <a:t> </a:t>
            </a:r>
            <a:r>
              <a:rPr lang="en-US" sz="1800" dirty="0" err="1">
                <a:solidFill>
                  <a:schemeClr val="tx1"/>
                </a:solidFill>
              </a:rPr>
              <a:t>hình</a:t>
            </a:r>
            <a:r>
              <a:rPr lang="en-US" sz="1800" dirty="0">
                <a:solidFill>
                  <a:schemeClr val="tx1"/>
                </a:solidFill>
              </a:rPr>
              <a:t> Pom </a:t>
            </a:r>
          </a:p>
        </p:txBody>
      </p:sp>
      <p:pic>
        <p:nvPicPr>
          <p:cNvPr id="8" name="Picture 7" descr="Graphical user interface, application&#10;&#10;Description automatically generated">
            <a:extLst>
              <a:ext uri="{FF2B5EF4-FFF2-40B4-BE49-F238E27FC236}">
                <a16:creationId xmlns:a16="http://schemas.microsoft.com/office/drawing/2014/main" id="{AFB09287-4E24-6DDF-84DA-1C1267BECB4D}"/>
              </a:ext>
            </a:extLst>
          </p:cNvPr>
          <p:cNvPicPr>
            <a:picLocks noChangeAspect="1"/>
          </p:cNvPicPr>
          <p:nvPr/>
        </p:nvPicPr>
        <p:blipFill>
          <a:blip r:embed="rId2"/>
          <a:stretch>
            <a:fillRect/>
          </a:stretch>
        </p:blipFill>
        <p:spPr>
          <a:xfrm>
            <a:off x="211960" y="809501"/>
            <a:ext cx="4523666" cy="3795597"/>
          </a:xfrm>
          <a:prstGeom prst="rect">
            <a:avLst/>
          </a:prstGeom>
        </p:spPr>
      </p:pic>
      <p:sp>
        <p:nvSpPr>
          <p:cNvPr id="9" name="Rectangle 4">
            <a:extLst>
              <a:ext uri="{FF2B5EF4-FFF2-40B4-BE49-F238E27FC236}">
                <a16:creationId xmlns:a16="http://schemas.microsoft.com/office/drawing/2014/main" id="{90088BAF-0034-217F-9866-2436E2531834}"/>
              </a:ext>
            </a:extLst>
          </p:cNvPr>
          <p:cNvSpPr>
            <a:spLocks noChangeArrowheads="1"/>
          </p:cNvSpPr>
          <p:nvPr/>
        </p:nvSpPr>
        <p:spPr bwMode="auto">
          <a:xfrm>
            <a:off x="5364480" y="809501"/>
            <a:ext cx="5524500" cy="369331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E8BF6A"/>
                </a:solidFill>
                <a:effectLst/>
                <a:latin typeface="JetBrains Mono"/>
              </a:rPr>
              <a:t>&lt;?</a:t>
            </a:r>
            <a:r>
              <a:rPr kumimoji="0" lang="en-US" altLang="en-US" sz="900" b="0" i="0" u="none" strike="noStrike" cap="none" normalizeH="0" baseline="0" dirty="0">
                <a:ln>
                  <a:noFill/>
                </a:ln>
                <a:solidFill>
                  <a:srgbClr val="BABABA"/>
                </a:solidFill>
                <a:effectLst/>
                <a:latin typeface="JetBrains Mono"/>
              </a:rPr>
              <a:t>xml version</a:t>
            </a:r>
            <a:r>
              <a:rPr kumimoji="0" lang="en-US" altLang="en-US" sz="900" b="0" i="0" u="none" strike="noStrike" cap="none" normalizeH="0" baseline="0" dirty="0">
                <a:ln>
                  <a:noFill/>
                </a:ln>
                <a:solidFill>
                  <a:srgbClr val="6A8759"/>
                </a:solidFill>
                <a:effectLst/>
                <a:latin typeface="JetBrains Mono"/>
              </a:rPr>
              <a:t>="1.0" </a:t>
            </a:r>
            <a:r>
              <a:rPr kumimoji="0" lang="en-US" altLang="en-US" sz="900" b="0" i="0" u="none" strike="noStrike" cap="none" normalizeH="0" baseline="0" dirty="0">
                <a:ln>
                  <a:noFill/>
                </a:ln>
                <a:solidFill>
                  <a:srgbClr val="BABABA"/>
                </a:solidFill>
                <a:effectLst/>
                <a:latin typeface="JetBrains Mono"/>
              </a:rPr>
              <a:t>encoding</a:t>
            </a:r>
            <a:r>
              <a:rPr kumimoji="0" lang="en-US" altLang="en-US" sz="900" b="0" i="0" u="none" strike="noStrike" cap="none" normalizeH="0" baseline="0" dirty="0">
                <a:ln>
                  <a:noFill/>
                </a:ln>
                <a:solidFill>
                  <a:srgbClr val="6A8759"/>
                </a:solidFill>
                <a:effectLst/>
                <a:latin typeface="JetBrains Mono"/>
              </a:rPr>
              <a:t>="UTF-8"</a:t>
            </a:r>
            <a:r>
              <a:rPr kumimoji="0" lang="en-US" altLang="en-US" sz="900" b="0" i="0" u="none" strike="noStrike" cap="none" normalizeH="0" baseline="0" dirty="0">
                <a:ln>
                  <a:noFill/>
                </a:ln>
                <a:solidFill>
                  <a:srgbClr val="E8BF6A"/>
                </a:solidFill>
                <a:effectLst/>
                <a:latin typeface="JetBrains Mono"/>
              </a:rPr>
              <a:t>?&gt;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&lt;project </a:t>
            </a:r>
            <a:r>
              <a:rPr kumimoji="0" lang="en-US" altLang="en-US" sz="900" b="0" i="0" u="none" strike="noStrike" cap="none" normalizeH="0" baseline="0" dirty="0" err="1">
                <a:ln>
                  <a:noFill/>
                </a:ln>
                <a:solidFill>
                  <a:srgbClr val="BABABA"/>
                </a:solidFill>
                <a:effectLst/>
                <a:latin typeface="JetBrains Mono"/>
              </a:rPr>
              <a:t>xmlns</a:t>
            </a:r>
            <a:r>
              <a:rPr kumimoji="0" lang="en-US" altLang="en-US" sz="900" b="0" i="0" u="none" strike="noStrike" cap="none" normalizeH="0" baseline="0" dirty="0">
                <a:ln>
                  <a:noFill/>
                </a:ln>
                <a:solidFill>
                  <a:srgbClr val="6A8759"/>
                </a:solidFill>
                <a:effectLst/>
                <a:latin typeface="JetBrains Mono"/>
              </a:rPr>
              <a:t>="http://maven.apache.org/POM/4.0.0" </a:t>
            </a:r>
            <a:r>
              <a:rPr kumimoji="0" lang="en-US" altLang="en-US" sz="900" b="0" i="0" u="none" strike="noStrike" cap="none" normalizeH="0" baseline="0" dirty="0" err="1">
                <a:ln>
                  <a:noFill/>
                </a:ln>
                <a:solidFill>
                  <a:srgbClr val="BABABA"/>
                </a:solidFill>
                <a:effectLst/>
                <a:latin typeface="JetBrains Mono"/>
              </a:rPr>
              <a:t>xmlns:</a:t>
            </a:r>
            <a:r>
              <a:rPr kumimoji="0" lang="en-US" altLang="en-US" sz="900" b="0" i="0" u="none" strike="noStrike" cap="none" normalizeH="0" baseline="0" dirty="0" err="1">
                <a:ln>
                  <a:noFill/>
                </a:ln>
                <a:solidFill>
                  <a:srgbClr val="9876AA"/>
                </a:solidFill>
                <a:effectLst/>
                <a:latin typeface="JetBrains Mono"/>
              </a:rPr>
              <a:t>xsi</a:t>
            </a:r>
            <a:r>
              <a:rPr kumimoji="0" lang="en-US" altLang="en-US" sz="900" b="0" i="0" u="none" strike="noStrike" cap="none" normalizeH="0" baseline="0" dirty="0">
                <a:ln>
                  <a:noFill/>
                </a:ln>
                <a:solidFill>
                  <a:srgbClr val="6A8759"/>
                </a:solidFill>
                <a:effectLst/>
                <a:latin typeface="JetBrains Mono"/>
              </a:rPr>
              <a:t>="http://www.w3.org/2001/XMLSchema-instance"</a:t>
            </a:r>
            <a:br>
              <a:rPr kumimoji="0" lang="en-US" altLang="en-US" sz="900" b="0" i="0" u="none" strike="noStrike" cap="none" normalizeH="0" baseline="0" dirty="0">
                <a:ln>
                  <a:noFill/>
                </a:ln>
                <a:solidFill>
                  <a:srgbClr val="6A8759"/>
                </a:solidFill>
                <a:effectLst/>
                <a:latin typeface="JetBrains Mono"/>
              </a:rPr>
            </a:br>
            <a:r>
              <a:rPr kumimoji="0" lang="en-US" altLang="en-US" sz="900" b="0" i="0" u="none" strike="noStrike" cap="none" normalizeH="0" baseline="0" dirty="0">
                <a:ln>
                  <a:noFill/>
                </a:ln>
                <a:solidFill>
                  <a:srgbClr val="6A8759"/>
                </a:solidFill>
                <a:effectLst/>
                <a:latin typeface="JetBrains Mono"/>
              </a:rPr>
              <a:t>         </a:t>
            </a:r>
            <a:r>
              <a:rPr kumimoji="0" lang="en-US" altLang="en-US" sz="900" b="0" i="0" u="none" strike="noStrike" cap="none" normalizeH="0" baseline="0" dirty="0" err="1">
                <a:ln>
                  <a:noFill/>
                </a:ln>
                <a:solidFill>
                  <a:srgbClr val="9876AA"/>
                </a:solidFill>
                <a:effectLst/>
                <a:latin typeface="JetBrains Mono"/>
              </a:rPr>
              <a:t>xsi</a:t>
            </a:r>
            <a:r>
              <a:rPr kumimoji="0" lang="en-US" altLang="en-US" sz="900" b="0" i="0" u="none" strike="noStrike" cap="none" normalizeH="0" baseline="0" dirty="0" err="1">
                <a:ln>
                  <a:noFill/>
                </a:ln>
                <a:solidFill>
                  <a:srgbClr val="BABABA"/>
                </a:solidFill>
                <a:effectLst/>
                <a:latin typeface="JetBrains Mono"/>
              </a:rPr>
              <a:t>:schemaLocation</a:t>
            </a:r>
            <a:r>
              <a:rPr kumimoji="0" lang="en-US" altLang="en-US" sz="900" b="0" i="0" u="none" strike="noStrike" cap="none" normalizeH="0" baseline="0" dirty="0">
                <a:ln>
                  <a:noFill/>
                </a:ln>
                <a:solidFill>
                  <a:srgbClr val="6A8759"/>
                </a:solidFill>
                <a:effectLst/>
                <a:latin typeface="JetBrains Mono"/>
              </a:rPr>
              <a:t>="http://maven.apache.org/POM/4.0.0 http://maven.apache.org/xsd/maven-4.0.0.xsd"</a:t>
            </a:r>
            <a:r>
              <a:rPr kumimoji="0" lang="en-US" altLang="en-US" sz="900" b="0" i="0" u="none" strike="noStrike" cap="none" normalizeH="0" baseline="0" dirty="0">
                <a:ln>
                  <a:noFill/>
                </a:ln>
                <a:solidFill>
                  <a:srgbClr val="E8BF6A"/>
                </a:solidFill>
                <a:effectLst/>
                <a:latin typeface="JetBrains Mono"/>
              </a:rPr>
              <a:t>&gt;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a:t>
            </a:r>
            <a:r>
              <a:rPr kumimoji="0" lang="en-US" altLang="en-US" sz="900" b="0" i="0" u="none" strike="noStrike" cap="none" normalizeH="0" baseline="0" dirty="0" err="1">
                <a:ln>
                  <a:noFill/>
                </a:ln>
                <a:solidFill>
                  <a:srgbClr val="E8BF6A"/>
                </a:solidFill>
                <a:effectLst/>
                <a:latin typeface="JetBrains Mono"/>
              </a:rPr>
              <a:t>modelVersion</a:t>
            </a:r>
            <a:r>
              <a:rPr kumimoji="0" lang="en-US" altLang="en-US" sz="900" b="0" i="0" u="none" strike="noStrike" cap="none" normalizeH="0" baseline="0" dirty="0">
                <a:ln>
                  <a:noFill/>
                </a:ln>
                <a:solidFill>
                  <a:srgbClr val="E8BF6A"/>
                </a:solidFill>
                <a:effectLst/>
                <a:latin typeface="JetBrains Mono"/>
              </a:rPr>
              <a:t>&gt;</a:t>
            </a:r>
            <a:r>
              <a:rPr kumimoji="0" lang="en-US" altLang="en-US" sz="900" b="0" i="0" u="none" strike="noStrike" cap="none" normalizeH="0" baseline="0" dirty="0">
                <a:ln>
                  <a:noFill/>
                </a:ln>
                <a:solidFill>
                  <a:srgbClr val="A9B7C6"/>
                </a:solidFill>
                <a:effectLst/>
                <a:latin typeface="JetBrains Mono"/>
              </a:rPr>
              <a:t>4.0.0</a:t>
            </a:r>
            <a:r>
              <a:rPr kumimoji="0" lang="en-US" altLang="en-US" sz="900" b="0" i="0" u="none" strike="noStrike" cap="none" normalizeH="0" baseline="0" dirty="0">
                <a:ln>
                  <a:noFill/>
                </a:ln>
                <a:solidFill>
                  <a:srgbClr val="E8BF6A"/>
                </a:solidFill>
                <a:effectLst/>
                <a:latin typeface="JetBrains Mono"/>
              </a:rPr>
              <a:t>&lt;/</a:t>
            </a:r>
            <a:r>
              <a:rPr kumimoji="0" lang="en-US" altLang="en-US" sz="900" b="0" i="0" u="none" strike="noStrike" cap="none" normalizeH="0" baseline="0" dirty="0" err="1">
                <a:ln>
                  <a:noFill/>
                </a:ln>
                <a:solidFill>
                  <a:srgbClr val="E8BF6A"/>
                </a:solidFill>
                <a:effectLst/>
                <a:latin typeface="JetBrains Mono"/>
              </a:rPr>
              <a:t>modelVersion</a:t>
            </a:r>
            <a:r>
              <a:rPr kumimoji="0" lang="en-US" altLang="en-US" sz="900" b="0" i="0" u="none" strike="noStrike" cap="none" normalizeH="0" baseline="0" dirty="0">
                <a:ln>
                  <a:noFill/>
                </a:ln>
                <a:solidFill>
                  <a:srgbClr val="E8BF6A"/>
                </a:solidFill>
                <a:effectLst/>
                <a:latin typeface="JetBrains Mono"/>
              </a:rPr>
              <a:t>&gt;</a:t>
            </a:r>
            <a:br>
              <a:rPr kumimoji="0" lang="en-US" altLang="en-US" sz="900" b="0" i="0" u="none" strike="noStrike" cap="none" normalizeH="0" baseline="0" dirty="0">
                <a:ln>
                  <a:noFill/>
                </a:ln>
                <a:solidFill>
                  <a:srgbClr val="E8BF6A"/>
                </a:solidFill>
                <a:effectLst/>
                <a:latin typeface="JetBrains Mono"/>
              </a:rPr>
            </a:b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a:t>
            </a:r>
            <a:r>
              <a:rPr kumimoji="0" lang="en-US" altLang="en-US" sz="900" b="0" i="0" u="none" strike="noStrike" cap="none" normalizeH="0" baseline="0" dirty="0" err="1">
                <a:ln>
                  <a:noFill/>
                </a:ln>
                <a:solidFill>
                  <a:srgbClr val="E8BF6A"/>
                </a:solidFill>
                <a:effectLst/>
                <a:latin typeface="JetBrains Mono"/>
              </a:rPr>
              <a:t>groupId</a:t>
            </a:r>
            <a:r>
              <a:rPr kumimoji="0" lang="en-US" altLang="en-US" sz="900" b="0" i="0" u="none" strike="noStrike" cap="none" normalizeH="0" baseline="0" dirty="0">
                <a:ln>
                  <a:noFill/>
                </a:ln>
                <a:solidFill>
                  <a:srgbClr val="E8BF6A"/>
                </a:solidFill>
                <a:effectLst/>
                <a:latin typeface="JetBrains Mono"/>
              </a:rPr>
              <a:t>&gt;</a:t>
            </a:r>
            <a:r>
              <a:rPr kumimoji="0" lang="en-US" altLang="en-US" sz="900" b="0" i="0" u="none" strike="noStrike" cap="none" normalizeH="0" baseline="0" dirty="0" err="1">
                <a:ln>
                  <a:noFill/>
                </a:ln>
                <a:solidFill>
                  <a:srgbClr val="A9B7C6"/>
                </a:solidFill>
                <a:effectLst/>
                <a:latin typeface="JetBrains Mono"/>
              </a:rPr>
              <a:t>io.github.tubean</a:t>
            </a:r>
            <a:r>
              <a:rPr kumimoji="0" lang="en-US" altLang="en-US" sz="900" b="0" i="0" u="none" strike="noStrike" cap="none" normalizeH="0" baseline="0" dirty="0">
                <a:ln>
                  <a:noFill/>
                </a:ln>
                <a:solidFill>
                  <a:srgbClr val="E8BF6A"/>
                </a:solidFill>
                <a:effectLst/>
                <a:latin typeface="JetBrains Mono"/>
              </a:rPr>
              <a:t>&lt;/</a:t>
            </a:r>
            <a:r>
              <a:rPr kumimoji="0" lang="en-US" altLang="en-US" sz="900" b="0" i="0" u="none" strike="noStrike" cap="none" normalizeH="0" baseline="0" dirty="0" err="1">
                <a:ln>
                  <a:noFill/>
                </a:ln>
                <a:solidFill>
                  <a:srgbClr val="E8BF6A"/>
                </a:solidFill>
                <a:effectLst/>
                <a:latin typeface="JetBrains Mono"/>
              </a:rPr>
              <a:t>groupId</a:t>
            </a:r>
            <a:r>
              <a:rPr kumimoji="0" lang="en-US" altLang="en-US" sz="900" b="0" i="0" u="none" strike="noStrike" cap="none" normalizeH="0" baseline="0" dirty="0">
                <a:ln>
                  <a:noFill/>
                </a:ln>
                <a:solidFill>
                  <a:srgbClr val="E8BF6A"/>
                </a:solidFill>
                <a:effectLst/>
                <a:latin typeface="JetBrains Mono"/>
              </a:rPr>
              <a:t>&gt;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a:t>
            </a:r>
            <a:r>
              <a:rPr kumimoji="0" lang="en-US" altLang="en-US" sz="900" b="0" i="0" u="none" strike="noStrike" cap="none" normalizeH="0" baseline="0" dirty="0" err="1">
                <a:ln>
                  <a:noFill/>
                </a:ln>
                <a:solidFill>
                  <a:srgbClr val="E8BF6A"/>
                </a:solidFill>
                <a:effectLst/>
                <a:latin typeface="JetBrains Mono"/>
              </a:rPr>
              <a:t>artifactId</a:t>
            </a:r>
            <a:r>
              <a:rPr kumimoji="0" lang="en-US" altLang="en-US" sz="900" b="0" i="0" u="none" strike="noStrike" cap="none" normalizeH="0" baseline="0" dirty="0">
                <a:ln>
                  <a:noFill/>
                </a:ln>
                <a:solidFill>
                  <a:srgbClr val="E8BF6A"/>
                </a:solidFill>
                <a:effectLst/>
                <a:latin typeface="JetBrains Mono"/>
              </a:rPr>
              <a:t>&gt;</a:t>
            </a:r>
            <a:r>
              <a:rPr kumimoji="0" lang="en-US" altLang="en-US" sz="900" b="0" i="0" u="none" strike="noStrike" cap="none" normalizeH="0" baseline="0" dirty="0" err="1">
                <a:ln>
                  <a:noFill/>
                </a:ln>
                <a:solidFill>
                  <a:srgbClr val="A9B7C6"/>
                </a:solidFill>
                <a:effectLst/>
                <a:latin typeface="JetBrains Mono"/>
              </a:rPr>
              <a:t>myspringcrud</a:t>
            </a:r>
            <a:r>
              <a:rPr kumimoji="0" lang="en-US" altLang="en-US" sz="900" b="0" i="0" u="none" strike="noStrike" cap="none" normalizeH="0" baseline="0" dirty="0">
                <a:ln>
                  <a:noFill/>
                </a:ln>
                <a:solidFill>
                  <a:srgbClr val="E8BF6A"/>
                </a:solidFill>
                <a:effectLst/>
                <a:latin typeface="JetBrains Mono"/>
              </a:rPr>
              <a:t>&lt;/</a:t>
            </a:r>
            <a:r>
              <a:rPr kumimoji="0" lang="en-US" altLang="en-US" sz="900" b="0" i="0" u="none" strike="noStrike" cap="none" normalizeH="0" baseline="0" dirty="0" err="1">
                <a:ln>
                  <a:noFill/>
                </a:ln>
                <a:solidFill>
                  <a:srgbClr val="E8BF6A"/>
                </a:solidFill>
                <a:effectLst/>
                <a:latin typeface="JetBrains Mono"/>
              </a:rPr>
              <a:t>artifactId</a:t>
            </a:r>
            <a:r>
              <a:rPr kumimoji="0" lang="en-US" altLang="en-US" sz="900" b="0" i="0" u="none" strike="noStrike" cap="none" normalizeH="0" baseline="0" dirty="0">
                <a:ln>
                  <a:noFill/>
                </a:ln>
                <a:solidFill>
                  <a:srgbClr val="E8BF6A"/>
                </a:solidFill>
                <a:effectLst/>
                <a:latin typeface="JetBrains Mono"/>
              </a:rPr>
              <a:t>&gt;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&lt;version&gt;</a:t>
            </a:r>
            <a:r>
              <a:rPr kumimoji="0" lang="en-US" altLang="en-US" sz="900" b="0" i="0" u="none" strike="noStrike" cap="none" normalizeH="0" baseline="0" dirty="0">
                <a:ln>
                  <a:noFill/>
                </a:ln>
                <a:solidFill>
                  <a:srgbClr val="A9B7C6"/>
                </a:solidFill>
                <a:effectLst/>
                <a:latin typeface="JetBrains Mono"/>
              </a:rPr>
              <a:t>0.0.1-SNAPSHOT</a:t>
            </a:r>
            <a:r>
              <a:rPr kumimoji="0" lang="en-US" altLang="en-US" sz="900" b="0" i="0" u="none" strike="noStrike" cap="none" normalizeH="0" baseline="0" dirty="0">
                <a:ln>
                  <a:noFill/>
                </a:ln>
                <a:solidFill>
                  <a:srgbClr val="E8BF6A"/>
                </a:solidFill>
                <a:effectLst/>
                <a:latin typeface="JetBrains Mono"/>
              </a:rPr>
              <a:t>&lt;/version&gt;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&lt;packaging&gt;</a:t>
            </a:r>
            <a:r>
              <a:rPr kumimoji="0" lang="en-US" altLang="en-US" sz="900" b="0" i="0" u="none" strike="noStrike" cap="none" normalizeH="0" baseline="0" dirty="0">
                <a:ln>
                  <a:noFill/>
                </a:ln>
                <a:solidFill>
                  <a:srgbClr val="A9B7C6"/>
                </a:solidFill>
                <a:effectLst/>
                <a:latin typeface="JetBrains Mono"/>
              </a:rPr>
              <a:t>jar</a:t>
            </a:r>
            <a:r>
              <a:rPr kumimoji="0" lang="en-US" altLang="en-US" sz="900" b="0" i="0" u="none" strike="noStrike" cap="none" normalizeH="0" baseline="0" dirty="0">
                <a:ln>
                  <a:noFill/>
                </a:ln>
                <a:solidFill>
                  <a:srgbClr val="E8BF6A"/>
                </a:solidFill>
                <a:effectLst/>
                <a:latin typeface="JetBrains Mono"/>
              </a:rPr>
              <a:t>&lt;/packaging&gt;</a:t>
            </a:r>
            <a:br>
              <a:rPr kumimoji="0" lang="en-US" altLang="en-US" sz="900" b="0" i="0" u="none" strike="noStrike" cap="none" normalizeH="0" baseline="0" dirty="0">
                <a:ln>
                  <a:noFill/>
                </a:ln>
                <a:solidFill>
                  <a:srgbClr val="E8BF6A"/>
                </a:solidFill>
                <a:effectLst/>
                <a:latin typeface="JetBrains Mono"/>
              </a:rPr>
            </a:b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&lt;name&gt;</a:t>
            </a:r>
            <a:r>
              <a:rPr kumimoji="0" lang="en-US" altLang="en-US" sz="900" b="0" i="0" u="none" strike="noStrike" cap="none" normalizeH="0" baseline="0" dirty="0" err="1">
                <a:ln>
                  <a:noFill/>
                </a:ln>
                <a:solidFill>
                  <a:srgbClr val="A9B7C6"/>
                </a:solidFill>
                <a:effectLst/>
                <a:latin typeface="JetBrains Mono"/>
              </a:rPr>
              <a:t>myspringcrud</a:t>
            </a:r>
            <a:r>
              <a:rPr kumimoji="0" lang="en-US" altLang="en-US" sz="900" b="0" i="0" u="none" strike="noStrike" cap="none" normalizeH="0" baseline="0" dirty="0">
                <a:ln>
                  <a:noFill/>
                </a:ln>
                <a:solidFill>
                  <a:srgbClr val="E8BF6A"/>
                </a:solidFill>
                <a:effectLst/>
                <a:latin typeface="JetBrains Mono"/>
              </a:rPr>
              <a:t>&lt;/name&gt;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&lt;description&gt;</a:t>
            </a:r>
            <a:r>
              <a:rPr kumimoji="0" lang="en-US" altLang="en-US" sz="900" b="0" i="0" u="none" strike="noStrike" cap="none" normalizeH="0" baseline="0" dirty="0">
                <a:ln>
                  <a:noFill/>
                </a:ln>
                <a:solidFill>
                  <a:srgbClr val="A9B7C6"/>
                </a:solidFill>
                <a:effectLst/>
                <a:latin typeface="JetBrains Mono"/>
              </a:rPr>
              <a:t>Demo project for Spring Boot and </a:t>
            </a:r>
            <a:r>
              <a:rPr kumimoji="0" lang="en-US" altLang="en-US" sz="900" b="0" i="0" u="none" strike="noStrike" cap="none" normalizeH="0" baseline="0" dirty="0" err="1">
                <a:ln>
                  <a:noFill/>
                </a:ln>
                <a:solidFill>
                  <a:srgbClr val="A9B7C6"/>
                </a:solidFill>
                <a:effectLst/>
                <a:latin typeface="JetBrains Mono"/>
              </a:rPr>
              <a:t>Thymeleaf</a:t>
            </a:r>
            <a:r>
              <a:rPr kumimoji="0" lang="en-US" altLang="en-US" sz="900" b="0" i="0" u="none" strike="noStrike" cap="none" normalizeH="0" baseline="0" dirty="0">
                <a:ln>
                  <a:noFill/>
                </a:ln>
                <a:solidFill>
                  <a:srgbClr val="E8BF6A"/>
                </a:solidFill>
                <a:effectLst/>
                <a:latin typeface="JetBrains Mono"/>
              </a:rPr>
              <a:t>&lt;/description&gt;</a:t>
            </a:r>
            <a:br>
              <a:rPr kumimoji="0" lang="en-US" altLang="en-US" sz="900" b="0" i="0" u="none" strike="noStrike" cap="none" normalizeH="0" baseline="0" dirty="0">
                <a:ln>
                  <a:noFill/>
                </a:ln>
                <a:solidFill>
                  <a:srgbClr val="E8BF6A"/>
                </a:solidFill>
                <a:effectLst/>
                <a:latin typeface="JetBrains Mono"/>
              </a:rPr>
            </a:b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&lt;parent&gt;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a:t>
            </a:r>
            <a:r>
              <a:rPr kumimoji="0" lang="en-US" altLang="en-US" sz="900" b="0" i="0" u="none" strike="noStrike" cap="none" normalizeH="0" baseline="0" dirty="0" err="1">
                <a:ln>
                  <a:noFill/>
                </a:ln>
                <a:solidFill>
                  <a:srgbClr val="E8BF6A"/>
                </a:solidFill>
                <a:effectLst/>
                <a:latin typeface="JetBrains Mono"/>
              </a:rPr>
              <a:t>groupId</a:t>
            </a:r>
            <a:r>
              <a:rPr kumimoji="0" lang="en-US" altLang="en-US" sz="900" b="0" i="0" u="none" strike="noStrike" cap="none" normalizeH="0" baseline="0" dirty="0">
                <a:ln>
                  <a:noFill/>
                </a:ln>
                <a:solidFill>
                  <a:srgbClr val="E8BF6A"/>
                </a:solidFill>
                <a:effectLst/>
                <a:latin typeface="JetBrains Mono"/>
              </a:rPr>
              <a:t>&gt;</a:t>
            </a:r>
            <a:r>
              <a:rPr kumimoji="0" lang="en-US" altLang="en-US" sz="900" b="0" i="0" u="none" strike="noStrike" cap="none" normalizeH="0" baseline="0" dirty="0" err="1">
                <a:ln>
                  <a:noFill/>
                </a:ln>
                <a:solidFill>
                  <a:srgbClr val="A9B7C6"/>
                </a:solidFill>
                <a:effectLst/>
                <a:latin typeface="JetBrains Mono"/>
              </a:rPr>
              <a:t>org.springframework.boot</a:t>
            </a:r>
            <a:r>
              <a:rPr kumimoji="0" lang="en-US" altLang="en-US" sz="900" b="0" i="0" u="none" strike="noStrike" cap="none" normalizeH="0" baseline="0" dirty="0">
                <a:ln>
                  <a:noFill/>
                </a:ln>
                <a:solidFill>
                  <a:srgbClr val="E8BF6A"/>
                </a:solidFill>
                <a:effectLst/>
                <a:latin typeface="JetBrains Mono"/>
              </a:rPr>
              <a:t>&lt;/</a:t>
            </a:r>
            <a:r>
              <a:rPr kumimoji="0" lang="en-US" altLang="en-US" sz="900" b="0" i="0" u="none" strike="noStrike" cap="none" normalizeH="0" baseline="0" dirty="0" err="1">
                <a:ln>
                  <a:noFill/>
                </a:ln>
                <a:solidFill>
                  <a:srgbClr val="E8BF6A"/>
                </a:solidFill>
                <a:effectLst/>
                <a:latin typeface="JetBrains Mono"/>
              </a:rPr>
              <a:t>groupId</a:t>
            </a:r>
            <a:r>
              <a:rPr kumimoji="0" lang="en-US" altLang="en-US" sz="900" b="0" i="0" u="none" strike="noStrike" cap="none" normalizeH="0" baseline="0" dirty="0">
                <a:ln>
                  <a:noFill/>
                </a:ln>
                <a:solidFill>
                  <a:srgbClr val="E8BF6A"/>
                </a:solidFill>
                <a:effectLst/>
                <a:latin typeface="JetBrains Mono"/>
              </a:rPr>
              <a:t>&gt;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a:t>
            </a:r>
            <a:r>
              <a:rPr kumimoji="0" lang="en-US" altLang="en-US" sz="900" b="0" i="0" u="none" strike="noStrike" cap="none" normalizeH="0" baseline="0" dirty="0" err="1">
                <a:ln>
                  <a:noFill/>
                </a:ln>
                <a:solidFill>
                  <a:srgbClr val="E8BF6A"/>
                </a:solidFill>
                <a:effectLst/>
                <a:latin typeface="JetBrains Mono"/>
              </a:rPr>
              <a:t>artifactId</a:t>
            </a:r>
            <a:r>
              <a:rPr kumimoji="0" lang="en-US" altLang="en-US" sz="900" b="0" i="0" u="none" strike="noStrike" cap="none" normalizeH="0" baseline="0" dirty="0">
                <a:ln>
                  <a:noFill/>
                </a:ln>
                <a:solidFill>
                  <a:srgbClr val="E8BF6A"/>
                </a:solidFill>
                <a:effectLst/>
                <a:latin typeface="JetBrains Mono"/>
              </a:rPr>
              <a:t>&gt;</a:t>
            </a:r>
            <a:r>
              <a:rPr kumimoji="0" lang="en-US" altLang="en-US" sz="900" b="0" i="0" u="none" strike="noStrike" cap="none" normalizeH="0" baseline="0" dirty="0">
                <a:ln>
                  <a:noFill/>
                </a:ln>
                <a:solidFill>
                  <a:srgbClr val="A9B7C6"/>
                </a:solidFill>
                <a:effectLst/>
                <a:latin typeface="JetBrains Mono"/>
              </a:rPr>
              <a:t>spring-boot-starter-parent</a:t>
            </a:r>
            <a:r>
              <a:rPr kumimoji="0" lang="en-US" altLang="en-US" sz="900" b="0" i="0" u="none" strike="noStrike" cap="none" normalizeH="0" baseline="0" dirty="0">
                <a:ln>
                  <a:noFill/>
                </a:ln>
                <a:solidFill>
                  <a:srgbClr val="E8BF6A"/>
                </a:solidFill>
                <a:effectLst/>
                <a:latin typeface="JetBrains Mono"/>
              </a:rPr>
              <a:t>&lt;/</a:t>
            </a:r>
            <a:r>
              <a:rPr kumimoji="0" lang="en-US" altLang="en-US" sz="900" b="0" i="0" u="none" strike="noStrike" cap="none" normalizeH="0" baseline="0" dirty="0" err="1">
                <a:ln>
                  <a:noFill/>
                </a:ln>
                <a:solidFill>
                  <a:srgbClr val="E8BF6A"/>
                </a:solidFill>
                <a:effectLst/>
                <a:latin typeface="JetBrains Mono"/>
              </a:rPr>
              <a:t>artifactId</a:t>
            </a:r>
            <a:r>
              <a:rPr kumimoji="0" lang="en-US" altLang="en-US" sz="900" b="0" i="0" u="none" strike="noStrike" cap="none" normalizeH="0" baseline="0" dirty="0">
                <a:ln>
                  <a:noFill/>
                </a:ln>
                <a:solidFill>
                  <a:srgbClr val="E8BF6A"/>
                </a:solidFill>
                <a:effectLst/>
                <a:latin typeface="JetBrains Mono"/>
              </a:rPr>
              <a:t>&gt;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&lt;version&gt;</a:t>
            </a:r>
            <a:r>
              <a:rPr kumimoji="0" lang="en-US" altLang="en-US" sz="900" b="0" i="0" u="none" strike="noStrike" cap="none" normalizeH="0" baseline="0" dirty="0">
                <a:ln>
                  <a:noFill/>
                </a:ln>
                <a:solidFill>
                  <a:srgbClr val="A9B7C6"/>
                </a:solidFill>
                <a:effectLst/>
                <a:latin typeface="JetBrains Mono"/>
              </a:rPr>
              <a:t>2.1.0.RELEASE</a:t>
            </a:r>
            <a:r>
              <a:rPr kumimoji="0" lang="en-US" altLang="en-US" sz="900" b="0" i="0" u="none" strike="noStrike" cap="none" normalizeH="0" baseline="0" dirty="0">
                <a:ln>
                  <a:noFill/>
                </a:ln>
                <a:solidFill>
                  <a:srgbClr val="E8BF6A"/>
                </a:solidFill>
                <a:effectLst/>
                <a:latin typeface="JetBrains Mono"/>
              </a:rPr>
              <a:t>&lt;/version&gt;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a:t>
            </a:r>
            <a:r>
              <a:rPr kumimoji="0" lang="en-US" altLang="en-US" sz="900" b="0" i="0" u="none" strike="noStrike" cap="none" normalizeH="0" baseline="0" dirty="0" err="1">
                <a:ln>
                  <a:noFill/>
                </a:ln>
                <a:solidFill>
                  <a:srgbClr val="E8BF6A"/>
                </a:solidFill>
                <a:effectLst/>
                <a:latin typeface="JetBrains Mono"/>
              </a:rPr>
              <a:t>relativePath</a:t>
            </a:r>
            <a:r>
              <a:rPr kumimoji="0" lang="en-US" altLang="en-US" sz="900" b="0" i="0" u="none" strike="noStrike" cap="none" normalizeH="0" baseline="0" dirty="0">
                <a:ln>
                  <a:noFill/>
                </a:ln>
                <a:solidFill>
                  <a:srgbClr val="E8BF6A"/>
                </a:solidFill>
                <a:effectLst/>
                <a:latin typeface="JetBrains Mono"/>
              </a:rPr>
              <a:t>/&gt; </a:t>
            </a:r>
            <a:r>
              <a:rPr kumimoji="0" lang="en-US" altLang="en-US" sz="900" b="0" i="0" u="none" strike="noStrike" cap="none" normalizeH="0" baseline="0" dirty="0">
                <a:ln>
                  <a:noFill/>
                </a:ln>
                <a:solidFill>
                  <a:srgbClr val="808080"/>
                </a:solidFill>
                <a:effectLst/>
                <a:latin typeface="JetBrains Mono"/>
              </a:rPr>
              <a:t>&lt;!-- lookup parent from repository --&gt;</a:t>
            </a: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a:ln>
                  <a:noFill/>
                </a:ln>
                <a:solidFill>
                  <a:srgbClr val="E8BF6A"/>
                </a:solidFill>
                <a:effectLst/>
                <a:latin typeface="JetBrains Mono"/>
              </a:rPr>
              <a:t>&lt;/parent&gt;</a:t>
            </a:r>
            <a:br>
              <a:rPr kumimoji="0" lang="en-US" altLang="en-US" sz="900" b="0" i="0" u="none" strike="noStrike" cap="none" normalizeH="0" baseline="0" dirty="0">
                <a:ln>
                  <a:noFill/>
                </a:ln>
                <a:solidFill>
                  <a:srgbClr val="E8BF6A"/>
                </a:solidFill>
                <a:effectLst/>
                <a:latin typeface="JetBrains Mono"/>
              </a:rPr>
            </a:b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&lt;properties&gt;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a:t>
            </a:r>
            <a:r>
              <a:rPr kumimoji="0" lang="en-US" altLang="en-US" sz="900" b="0" i="0" u="none" strike="noStrike" cap="none" normalizeH="0" baseline="0" dirty="0" err="1">
                <a:ln>
                  <a:noFill/>
                </a:ln>
                <a:solidFill>
                  <a:srgbClr val="E8BF6A"/>
                </a:solidFill>
                <a:effectLst/>
                <a:latin typeface="JetBrains Mono"/>
              </a:rPr>
              <a:t>project.build.sourceEncoding</a:t>
            </a:r>
            <a:r>
              <a:rPr kumimoji="0" lang="en-US" altLang="en-US" sz="900" b="0" i="0" u="none" strike="noStrike" cap="none" normalizeH="0" baseline="0" dirty="0">
                <a:ln>
                  <a:noFill/>
                </a:ln>
                <a:solidFill>
                  <a:srgbClr val="E8BF6A"/>
                </a:solidFill>
                <a:effectLst/>
                <a:latin typeface="JetBrains Mono"/>
              </a:rPr>
              <a:t>&gt;</a:t>
            </a:r>
            <a:r>
              <a:rPr kumimoji="0" lang="en-US" altLang="en-US" sz="900" b="0" i="0" u="none" strike="noStrike" cap="none" normalizeH="0" baseline="0" dirty="0">
                <a:ln>
                  <a:noFill/>
                </a:ln>
                <a:solidFill>
                  <a:srgbClr val="A9B7C6"/>
                </a:solidFill>
                <a:effectLst/>
                <a:latin typeface="JetBrains Mono"/>
              </a:rPr>
              <a:t>UTF-8</a:t>
            </a:r>
            <a:r>
              <a:rPr kumimoji="0" lang="en-US" altLang="en-US" sz="900" b="0" i="0" u="none" strike="noStrike" cap="none" normalizeH="0" baseline="0" dirty="0">
                <a:ln>
                  <a:noFill/>
                </a:ln>
                <a:solidFill>
                  <a:srgbClr val="E8BF6A"/>
                </a:solidFill>
                <a:effectLst/>
                <a:latin typeface="JetBrains Mono"/>
              </a:rPr>
              <a:t>&lt;/</a:t>
            </a:r>
            <a:r>
              <a:rPr kumimoji="0" lang="en-US" altLang="en-US" sz="900" b="0" i="0" u="none" strike="noStrike" cap="none" normalizeH="0" baseline="0" dirty="0" err="1">
                <a:ln>
                  <a:noFill/>
                </a:ln>
                <a:solidFill>
                  <a:srgbClr val="E8BF6A"/>
                </a:solidFill>
                <a:effectLst/>
                <a:latin typeface="JetBrains Mono"/>
              </a:rPr>
              <a:t>project.build.sourceEncoding</a:t>
            </a:r>
            <a:r>
              <a:rPr kumimoji="0" lang="en-US" altLang="en-US" sz="900" b="0" i="0" u="none" strike="noStrike" cap="none" normalizeH="0" baseline="0" dirty="0">
                <a:ln>
                  <a:noFill/>
                </a:ln>
                <a:solidFill>
                  <a:srgbClr val="E8BF6A"/>
                </a:solidFill>
                <a:effectLst/>
                <a:latin typeface="JetBrains Mono"/>
              </a:rPr>
              <a:t>&gt;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a:t>
            </a:r>
            <a:r>
              <a:rPr kumimoji="0" lang="en-US" altLang="en-US" sz="900" b="0" i="0" u="none" strike="noStrike" cap="none" normalizeH="0" baseline="0" dirty="0" err="1">
                <a:ln>
                  <a:noFill/>
                </a:ln>
                <a:solidFill>
                  <a:srgbClr val="E8BF6A"/>
                </a:solidFill>
                <a:effectLst/>
                <a:latin typeface="JetBrains Mono"/>
              </a:rPr>
              <a:t>project.reporting.outputEncoding</a:t>
            </a:r>
            <a:r>
              <a:rPr kumimoji="0" lang="en-US" altLang="en-US" sz="900" b="0" i="0" u="none" strike="noStrike" cap="none" normalizeH="0" baseline="0" dirty="0">
                <a:ln>
                  <a:noFill/>
                </a:ln>
                <a:solidFill>
                  <a:srgbClr val="E8BF6A"/>
                </a:solidFill>
                <a:effectLst/>
                <a:latin typeface="JetBrains Mono"/>
              </a:rPr>
              <a:t>&gt;</a:t>
            </a:r>
            <a:r>
              <a:rPr kumimoji="0" lang="en-US" altLang="en-US" sz="900" b="0" i="0" u="none" strike="noStrike" cap="none" normalizeH="0" baseline="0" dirty="0">
                <a:ln>
                  <a:noFill/>
                </a:ln>
                <a:solidFill>
                  <a:srgbClr val="A9B7C6"/>
                </a:solidFill>
                <a:effectLst/>
                <a:latin typeface="JetBrains Mono"/>
              </a:rPr>
              <a:t>UTF-8</a:t>
            </a:r>
            <a:r>
              <a:rPr kumimoji="0" lang="en-US" altLang="en-US" sz="900" b="0" i="0" u="none" strike="noStrike" cap="none" normalizeH="0" baseline="0" dirty="0">
                <a:ln>
                  <a:noFill/>
                </a:ln>
                <a:solidFill>
                  <a:srgbClr val="E8BF6A"/>
                </a:solidFill>
                <a:effectLst/>
                <a:latin typeface="JetBrains Mono"/>
              </a:rPr>
              <a:t>&lt;/</a:t>
            </a:r>
            <a:r>
              <a:rPr kumimoji="0" lang="en-US" altLang="en-US" sz="900" b="0" i="0" u="none" strike="noStrike" cap="none" normalizeH="0" baseline="0" dirty="0" err="1">
                <a:ln>
                  <a:noFill/>
                </a:ln>
                <a:solidFill>
                  <a:srgbClr val="E8BF6A"/>
                </a:solidFill>
                <a:effectLst/>
                <a:latin typeface="JetBrains Mono"/>
              </a:rPr>
              <a:t>project.reporting.outputEncoding</a:t>
            </a:r>
            <a:r>
              <a:rPr kumimoji="0" lang="en-US" altLang="en-US" sz="900" b="0" i="0" u="none" strike="noStrike" cap="none" normalizeH="0" baseline="0" dirty="0">
                <a:ln>
                  <a:noFill/>
                </a:ln>
                <a:solidFill>
                  <a:srgbClr val="E8BF6A"/>
                </a:solidFill>
                <a:effectLst/>
                <a:latin typeface="JetBrains Mono"/>
              </a:rPr>
              <a:t>&gt;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a:t>
            </a:r>
            <a:r>
              <a:rPr kumimoji="0" lang="en-US" altLang="en-US" sz="900" b="0" i="0" u="none" strike="noStrike" cap="none" normalizeH="0" baseline="0" dirty="0" err="1">
                <a:ln>
                  <a:noFill/>
                </a:ln>
                <a:solidFill>
                  <a:srgbClr val="E8BF6A"/>
                </a:solidFill>
                <a:effectLst/>
                <a:latin typeface="JetBrains Mono"/>
              </a:rPr>
              <a:t>java.version</a:t>
            </a:r>
            <a:r>
              <a:rPr kumimoji="0" lang="en-US" altLang="en-US" sz="900" b="0" i="0" u="none" strike="noStrike" cap="none" normalizeH="0" baseline="0" dirty="0">
                <a:ln>
                  <a:noFill/>
                </a:ln>
                <a:solidFill>
                  <a:srgbClr val="E8BF6A"/>
                </a:solidFill>
                <a:effectLst/>
                <a:latin typeface="JetBrains Mono"/>
              </a:rPr>
              <a:t>&gt;</a:t>
            </a:r>
            <a:r>
              <a:rPr kumimoji="0" lang="en-US" altLang="en-US" sz="900" b="0" i="0" u="none" strike="noStrike" cap="none" normalizeH="0" baseline="0" dirty="0">
                <a:ln>
                  <a:noFill/>
                </a:ln>
                <a:solidFill>
                  <a:srgbClr val="A9B7C6"/>
                </a:solidFill>
                <a:effectLst/>
                <a:latin typeface="JetBrains Mono"/>
              </a:rPr>
              <a:t>1.8</a:t>
            </a:r>
            <a:r>
              <a:rPr kumimoji="0" lang="en-US" altLang="en-US" sz="900" b="0" i="0" u="none" strike="noStrike" cap="none" normalizeH="0" baseline="0" dirty="0">
                <a:ln>
                  <a:noFill/>
                </a:ln>
                <a:solidFill>
                  <a:srgbClr val="E8BF6A"/>
                </a:solidFill>
                <a:effectLst/>
                <a:latin typeface="JetBrains Mono"/>
              </a:rPr>
              <a:t>&lt;/</a:t>
            </a:r>
            <a:r>
              <a:rPr kumimoji="0" lang="en-US" altLang="en-US" sz="900" b="0" i="0" u="none" strike="noStrike" cap="none" normalizeH="0" baseline="0" dirty="0" err="1">
                <a:ln>
                  <a:noFill/>
                </a:ln>
                <a:solidFill>
                  <a:srgbClr val="E8BF6A"/>
                </a:solidFill>
                <a:effectLst/>
                <a:latin typeface="JetBrains Mono"/>
              </a:rPr>
              <a:t>java.version</a:t>
            </a:r>
            <a:r>
              <a:rPr kumimoji="0" lang="en-US" altLang="en-US" sz="900" b="0" i="0" u="none" strike="noStrike" cap="none" normalizeH="0" baseline="0" dirty="0">
                <a:ln>
                  <a:noFill/>
                </a:ln>
                <a:solidFill>
                  <a:srgbClr val="E8BF6A"/>
                </a:solidFill>
                <a:effectLst/>
                <a:latin typeface="JetBrains Mono"/>
              </a:rPr>
              <a:t>&gt;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&lt;/properties&gt;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0395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ECE1457-958F-391B-AD65-61A6E0A68FFF}"/>
              </a:ext>
            </a:extLst>
          </p:cNvPr>
          <p:cNvSpPr>
            <a:spLocks noChangeArrowheads="1"/>
          </p:cNvSpPr>
          <p:nvPr/>
        </p:nvSpPr>
        <p:spPr bwMode="auto">
          <a:xfrm>
            <a:off x="914400" y="312420"/>
            <a:ext cx="5798820" cy="526052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E8BF6A"/>
                </a:solidFill>
                <a:effectLst/>
                <a:latin typeface="JetBrains Mono"/>
              </a:rPr>
              <a:t>&lt;dependencies&gt;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&lt;dependency&gt;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a:t>
            </a:r>
            <a:r>
              <a:rPr kumimoji="0" lang="en-US" altLang="en-US" sz="900" b="0" i="0" u="none" strike="noStrike" cap="none" normalizeH="0" baseline="0" dirty="0" err="1">
                <a:ln>
                  <a:noFill/>
                </a:ln>
                <a:solidFill>
                  <a:srgbClr val="E8BF6A"/>
                </a:solidFill>
                <a:effectLst/>
                <a:latin typeface="JetBrains Mono"/>
              </a:rPr>
              <a:t>groupId</a:t>
            </a:r>
            <a:r>
              <a:rPr kumimoji="0" lang="en-US" altLang="en-US" sz="900" b="0" i="0" u="none" strike="noStrike" cap="none" normalizeH="0" baseline="0" dirty="0">
                <a:ln>
                  <a:noFill/>
                </a:ln>
                <a:solidFill>
                  <a:srgbClr val="E8BF6A"/>
                </a:solidFill>
                <a:effectLst/>
                <a:latin typeface="JetBrains Mono"/>
              </a:rPr>
              <a:t>&gt;</a:t>
            </a:r>
            <a:r>
              <a:rPr kumimoji="0" lang="en-US" altLang="en-US" sz="900" b="0" i="0" u="none" strike="noStrike" cap="none" normalizeH="0" baseline="0" dirty="0" err="1">
                <a:ln>
                  <a:noFill/>
                </a:ln>
                <a:solidFill>
                  <a:srgbClr val="A9B7C6"/>
                </a:solidFill>
                <a:effectLst/>
                <a:latin typeface="JetBrains Mono"/>
              </a:rPr>
              <a:t>org.springframework.boot</a:t>
            </a:r>
            <a:r>
              <a:rPr kumimoji="0" lang="en-US" altLang="en-US" sz="900" b="0" i="0" u="none" strike="noStrike" cap="none" normalizeH="0" baseline="0" dirty="0">
                <a:ln>
                  <a:noFill/>
                </a:ln>
                <a:solidFill>
                  <a:srgbClr val="E8BF6A"/>
                </a:solidFill>
                <a:effectLst/>
                <a:latin typeface="JetBrains Mono"/>
              </a:rPr>
              <a:t>&lt;/</a:t>
            </a:r>
            <a:r>
              <a:rPr kumimoji="0" lang="en-US" altLang="en-US" sz="900" b="0" i="0" u="none" strike="noStrike" cap="none" normalizeH="0" baseline="0" dirty="0" err="1">
                <a:ln>
                  <a:noFill/>
                </a:ln>
                <a:solidFill>
                  <a:srgbClr val="E8BF6A"/>
                </a:solidFill>
                <a:effectLst/>
                <a:latin typeface="JetBrains Mono"/>
              </a:rPr>
              <a:t>groupId</a:t>
            </a:r>
            <a:r>
              <a:rPr kumimoji="0" lang="en-US" altLang="en-US" sz="900" b="0" i="0" u="none" strike="noStrike" cap="none" normalizeH="0" baseline="0" dirty="0">
                <a:ln>
                  <a:noFill/>
                </a:ln>
                <a:solidFill>
                  <a:srgbClr val="E8BF6A"/>
                </a:solidFill>
                <a:effectLst/>
                <a:latin typeface="JetBrains Mono"/>
              </a:rPr>
              <a:t>&gt;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a:t>
            </a:r>
            <a:r>
              <a:rPr kumimoji="0" lang="en-US" altLang="en-US" sz="900" b="0" i="0" u="none" strike="noStrike" cap="none" normalizeH="0" baseline="0" dirty="0" err="1">
                <a:ln>
                  <a:noFill/>
                </a:ln>
                <a:solidFill>
                  <a:srgbClr val="E8BF6A"/>
                </a:solidFill>
                <a:effectLst/>
                <a:latin typeface="JetBrains Mono"/>
              </a:rPr>
              <a:t>artifactId</a:t>
            </a:r>
            <a:r>
              <a:rPr kumimoji="0" lang="en-US" altLang="en-US" sz="900" b="0" i="0" u="none" strike="noStrike" cap="none" normalizeH="0" baseline="0" dirty="0">
                <a:ln>
                  <a:noFill/>
                </a:ln>
                <a:solidFill>
                  <a:srgbClr val="E8BF6A"/>
                </a:solidFill>
                <a:effectLst/>
                <a:latin typeface="JetBrains Mono"/>
              </a:rPr>
              <a:t>&gt;</a:t>
            </a:r>
            <a:r>
              <a:rPr kumimoji="0" lang="en-US" altLang="en-US" sz="900" b="0" i="0" u="none" strike="noStrike" cap="none" normalizeH="0" baseline="0" dirty="0">
                <a:ln>
                  <a:noFill/>
                </a:ln>
                <a:solidFill>
                  <a:srgbClr val="A9B7C6"/>
                </a:solidFill>
                <a:effectLst/>
                <a:latin typeface="JetBrains Mono"/>
              </a:rPr>
              <a:t>spring-boot-starter-data-</a:t>
            </a:r>
            <a:r>
              <a:rPr kumimoji="0" lang="en-US" altLang="en-US" sz="900" b="0" i="0" u="none" strike="noStrike" cap="none" normalizeH="0" baseline="0" dirty="0" err="1">
                <a:ln>
                  <a:noFill/>
                </a:ln>
                <a:solidFill>
                  <a:srgbClr val="A9B7C6"/>
                </a:solidFill>
                <a:effectLst/>
                <a:latin typeface="JetBrains Mono"/>
              </a:rPr>
              <a:t>jpa</a:t>
            </a:r>
            <a:r>
              <a:rPr kumimoji="0" lang="en-US" altLang="en-US" sz="900" b="0" i="0" u="none" strike="noStrike" cap="none" normalizeH="0" baseline="0" dirty="0">
                <a:ln>
                  <a:noFill/>
                </a:ln>
                <a:solidFill>
                  <a:srgbClr val="E8BF6A"/>
                </a:solidFill>
                <a:effectLst/>
                <a:latin typeface="JetBrains Mono"/>
              </a:rPr>
              <a:t>&lt;/</a:t>
            </a:r>
            <a:r>
              <a:rPr kumimoji="0" lang="en-US" altLang="en-US" sz="900" b="0" i="0" u="none" strike="noStrike" cap="none" normalizeH="0" baseline="0" dirty="0" err="1">
                <a:ln>
                  <a:noFill/>
                </a:ln>
                <a:solidFill>
                  <a:srgbClr val="E8BF6A"/>
                </a:solidFill>
                <a:effectLst/>
                <a:latin typeface="JetBrains Mono"/>
              </a:rPr>
              <a:t>artifactId</a:t>
            </a:r>
            <a:r>
              <a:rPr kumimoji="0" lang="en-US" altLang="en-US" sz="900" b="0" i="0" u="none" strike="noStrike" cap="none" normalizeH="0" baseline="0" dirty="0">
                <a:ln>
                  <a:noFill/>
                </a:ln>
                <a:solidFill>
                  <a:srgbClr val="E8BF6A"/>
                </a:solidFill>
                <a:effectLst/>
                <a:latin typeface="JetBrains Mono"/>
              </a:rPr>
              <a:t>&gt;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&lt;/dependency&gt;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&lt;dependency&gt;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a:t>
            </a:r>
            <a:r>
              <a:rPr kumimoji="0" lang="en-US" altLang="en-US" sz="900" b="0" i="0" u="none" strike="noStrike" cap="none" normalizeH="0" baseline="0" dirty="0" err="1">
                <a:ln>
                  <a:noFill/>
                </a:ln>
                <a:solidFill>
                  <a:srgbClr val="E8BF6A"/>
                </a:solidFill>
                <a:effectLst/>
                <a:latin typeface="JetBrains Mono"/>
              </a:rPr>
              <a:t>groupId</a:t>
            </a:r>
            <a:r>
              <a:rPr kumimoji="0" lang="en-US" altLang="en-US" sz="900" b="0" i="0" u="none" strike="noStrike" cap="none" normalizeH="0" baseline="0" dirty="0">
                <a:ln>
                  <a:noFill/>
                </a:ln>
                <a:solidFill>
                  <a:srgbClr val="E8BF6A"/>
                </a:solidFill>
                <a:effectLst/>
                <a:latin typeface="JetBrains Mono"/>
              </a:rPr>
              <a:t>&gt;</a:t>
            </a:r>
            <a:r>
              <a:rPr kumimoji="0" lang="en-US" altLang="en-US" sz="900" b="0" i="0" u="none" strike="noStrike" cap="none" normalizeH="0" baseline="0" dirty="0" err="1">
                <a:ln>
                  <a:noFill/>
                </a:ln>
                <a:solidFill>
                  <a:srgbClr val="A9B7C6"/>
                </a:solidFill>
                <a:effectLst/>
                <a:latin typeface="JetBrains Mono"/>
              </a:rPr>
              <a:t>org.springframework.boot</a:t>
            </a:r>
            <a:r>
              <a:rPr kumimoji="0" lang="en-US" altLang="en-US" sz="900" b="0" i="0" u="none" strike="noStrike" cap="none" normalizeH="0" baseline="0" dirty="0">
                <a:ln>
                  <a:noFill/>
                </a:ln>
                <a:solidFill>
                  <a:srgbClr val="E8BF6A"/>
                </a:solidFill>
                <a:effectLst/>
                <a:latin typeface="JetBrains Mono"/>
              </a:rPr>
              <a:t>&lt;/</a:t>
            </a:r>
            <a:r>
              <a:rPr kumimoji="0" lang="en-US" altLang="en-US" sz="900" b="0" i="0" u="none" strike="noStrike" cap="none" normalizeH="0" baseline="0" dirty="0" err="1">
                <a:ln>
                  <a:noFill/>
                </a:ln>
                <a:solidFill>
                  <a:srgbClr val="E8BF6A"/>
                </a:solidFill>
                <a:effectLst/>
                <a:latin typeface="JetBrains Mono"/>
              </a:rPr>
              <a:t>groupId</a:t>
            </a:r>
            <a:r>
              <a:rPr kumimoji="0" lang="en-US" altLang="en-US" sz="900" b="0" i="0" u="none" strike="noStrike" cap="none" normalizeH="0" baseline="0" dirty="0">
                <a:ln>
                  <a:noFill/>
                </a:ln>
                <a:solidFill>
                  <a:srgbClr val="E8BF6A"/>
                </a:solidFill>
                <a:effectLst/>
                <a:latin typeface="JetBrains Mono"/>
              </a:rPr>
              <a:t>&gt;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a:t>
            </a:r>
            <a:r>
              <a:rPr kumimoji="0" lang="en-US" altLang="en-US" sz="900" b="0" i="0" u="none" strike="noStrike" cap="none" normalizeH="0" baseline="0" dirty="0" err="1">
                <a:ln>
                  <a:noFill/>
                </a:ln>
                <a:solidFill>
                  <a:srgbClr val="E8BF6A"/>
                </a:solidFill>
                <a:effectLst/>
                <a:latin typeface="JetBrains Mono"/>
              </a:rPr>
              <a:t>artifactId</a:t>
            </a:r>
            <a:r>
              <a:rPr kumimoji="0" lang="en-US" altLang="en-US" sz="900" b="0" i="0" u="none" strike="noStrike" cap="none" normalizeH="0" baseline="0" dirty="0">
                <a:ln>
                  <a:noFill/>
                </a:ln>
                <a:solidFill>
                  <a:srgbClr val="E8BF6A"/>
                </a:solidFill>
                <a:effectLst/>
                <a:latin typeface="JetBrains Mono"/>
              </a:rPr>
              <a:t>&gt;</a:t>
            </a:r>
            <a:r>
              <a:rPr kumimoji="0" lang="en-US" altLang="en-US" sz="900" b="0" i="0" u="none" strike="noStrike" cap="none" normalizeH="0" baseline="0" dirty="0">
                <a:ln>
                  <a:noFill/>
                </a:ln>
                <a:solidFill>
                  <a:srgbClr val="A9B7C6"/>
                </a:solidFill>
                <a:effectLst/>
                <a:latin typeface="JetBrains Mono"/>
              </a:rPr>
              <a:t>spring-boot-starter-</a:t>
            </a:r>
            <a:r>
              <a:rPr kumimoji="0" lang="en-US" altLang="en-US" sz="900" b="0" i="0" u="none" strike="noStrike" cap="none" normalizeH="0" baseline="0" dirty="0" err="1">
                <a:ln>
                  <a:noFill/>
                </a:ln>
                <a:solidFill>
                  <a:srgbClr val="A9B7C6"/>
                </a:solidFill>
                <a:effectLst/>
                <a:latin typeface="JetBrains Mono"/>
              </a:rPr>
              <a:t>thymeleaf</a:t>
            </a:r>
            <a:r>
              <a:rPr kumimoji="0" lang="en-US" altLang="en-US" sz="900" b="0" i="0" u="none" strike="noStrike" cap="none" normalizeH="0" baseline="0" dirty="0">
                <a:ln>
                  <a:noFill/>
                </a:ln>
                <a:solidFill>
                  <a:srgbClr val="E8BF6A"/>
                </a:solidFill>
                <a:effectLst/>
                <a:latin typeface="JetBrains Mono"/>
              </a:rPr>
              <a:t>&lt;/</a:t>
            </a:r>
            <a:r>
              <a:rPr kumimoji="0" lang="en-US" altLang="en-US" sz="900" b="0" i="0" u="none" strike="noStrike" cap="none" normalizeH="0" baseline="0" dirty="0" err="1">
                <a:ln>
                  <a:noFill/>
                </a:ln>
                <a:solidFill>
                  <a:srgbClr val="E8BF6A"/>
                </a:solidFill>
                <a:effectLst/>
                <a:latin typeface="JetBrains Mono"/>
              </a:rPr>
              <a:t>artifactId</a:t>
            </a:r>
            <a:r>
              <a:rPr kumimoji="0" lang="en-US" altLang="en-US" sz="900" b="0" i="0" u="none" strike="noStrike" cap="none" normalizeH="0" baseline="0" dirty="0">
                <a:ln>
                  <a:noFill/>
                </a:ln>
                <a:solidFill>
                  <a:srgbClr val="E8BF6A"/>
                </a:solidFill>
                <a:effectLst/>
                <a:latin typeface="JetBrains Mono"/>
              </a:rPr>
              <a:t>&gt;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&lt;/dependency&gt;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&lt;dependency&gt;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a:t>
            </a:r>
            <a:r>
              <a:rPr kumimoji="0" lang="en-US" altLang="en-US" sz="900" b="0" i="0" u="none" strike="noStrike" cap="none" normalizeH="0" baseline="0" dirty="0" err="1">
                <a:ln>
                  <a:noFill/>
                </a:ln>
                <a:solidFill>
                  <a:srgbClr val="E8BF6A"/>
                </a:solidFill>
                <a:effectLst/>
                <a:latin typeface="JetBrains Mono"/>
              </a:rPr>
              <a:t>groupId</a:t>
            </a:r>
            <a:r>
              <a:rPr kumimoji="0" lang="en-US" altLang="en-US" sz="900" b="0" i="0" u="none" strike="noStrike" cap="none" normalizeH="0" baseline="0" dirty="0">
                <a:ln>
                  <a:noFill/>
                </a:ln>
                <a:solidFill>
                  <a:srgbClr val="E8BF6A"/>
                </a:solidFill>
                <a:effectLst/>
                <a:latin typeface="JetBrains Mono"/>
              </a:rPr>
              <a:t>&gt;</a:t>
            </a:r>
            <a:r>
              <a:rPr kumimoji="0" lang="en-US" altLang="en-US" sz="900" b="0" i="0" u="none" strike="noStrike" cap="none" normalizeH="0" baseline="0" dirty="0" err="1">
                <a:ln>
                  <a:noFill/>
                </a:ln>
                <a:solidFill>
                  <a:srgbClr val="A9B7C6"/>
                </a:solidFill>
                <a:effectLst/>
                <a:latin typeface="JetBrains Mono"/>
              </a:rPr>
              <a:t>org.springframework.boot</a:t>
            </a:r>
            <a:r>
              <a:rPr kumimoji="0" lang="en-US" altLang="en-US" sz="900" b="0" i="0" u="none" strike="noStrike" cap="none" normalizeH="0" baseline="0" dirty="0">
                <a:ln>
                  <a:noFill/>
                </a:ln>
                <a:solidFill>
                  <a:srgbClr val="E8BF6A"/>
                </a:solidFill>
                <a:effectLst/>
                <a:latin typeface="JetBrains Mono"/>
              </a:rPr>
              <a:t>&lt;/</a:t>
            </a:r>
            <a:r>
              <a:rPr kumimoji="0" lang="en-US" altLang="en-US" sz="900" b="0" i="0" u="none" strike="noStrike" cap="none" normalizeH="0" baseline="0" dirty="0" err="1">
                <a:ln>
                  <a:noFill/>
                </a:ln>
                <a:solidFill>
                  <a:srgbClr val="E8BF6A"/>
                </a:solidFill>
                <a:effectLst/>
                <a:latin typeface="JetBrains Mono"/>
              </a:rPr>
              <a:t>groupId</a:t>
            </a:r>
            <a:r>
              <a:rPr kumimoji="0" lang="en-US" altLang="en-US" sz="900" b="0" i="0" u="none" strike="noStrike" cap="none" normalizeH="0" baseline="0" dirty="0">
                <a:ln>
                  <a:noFill/>
                </a:ln>
                <a:solidFill>
                  <a:srgbClr val="E8BF6A"/>
                </a:solidFill>
                <a:effectLst/>
                <a:latin typeface="JetBrains Mono"/>
              </a:rPr>
              <a:t>&gt;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a:t>
            </a:r>
            <a:r>
              <a:rPr kumimoji="0" lang="en-US" altLang="en-US" sz="900" b="0" i="0" u="none" strike="noStrike" cap="none" normalizeH="0" baseline="0" dirty="0" err="1">
                <a:ln>
                  <a:noFill/>
                </a:ln>
                <a:solidFill>
                  <a:srgbClr val="E8BF6A"/>
                </a:solidFill>
                <a:effectLst/>
                <a:latin typeface="JetBrains Mono"/>
              </a:rPr>
              <a:t>artifactId</a:t>
            </a:r>
            <a:r>
              <a:rPr kumimoji="0" lang="en-US" altLang="en-US" sz="900" b="0" i="0" u="none" strike="noStrike" cap="none" normalizeH="0" baseline="0" dirty="0">
                <a:ln>
                  <a:noFill/>
                </a:ln>
                <a:solidFill>
                  <a:srgbClr val="E8BF6A"/>
                </a:solidFill>
                <a:effectLst/>
                <a:latin typeface="JetBrains Mono"/>
              </a:rPr>
              <a:t>&gt;</a:t>
            </a:r>
            <a:r>
              <a:rPr kumimoji="0" lang="en-US" altLang="en-US" sz="900" b="0" i="0" u="none" strike="noStrike" cap="none" normalizeH="0" baseline="0" dirty="0">
                <a:ln>
                  <a:noFill/>
                </a:ln>
                <a:solidFill>
                  <a:srgbClr val="A9B7C6"/>
                </a:solidFill>
                <a:effectLst/>
                <a:latin typeface="JetBrains Mono"/>
              </a:rPr>
              <a:t>spring-boot-starter-web</a:t>
            </a:r>
            <a:r>
              <a:rPr kumimoji="0" lang="en-US" altLang="en-US" sz="900" b="0" i="0" u="none" strike="noStrike" cap="none" normalizeH="0" baseline="0" dirty="0">
                <a:ln>
                  <a:noFill/>
                </a:ln>
                <a:solidFill>
                  <a:srgbClr val="E8BF6A"/>
                </a:solidFill>
                <a:effectLst/>
                <a:latin typeface="JetBrains Mono"/>
              </a:rPr>
              <a:t>&lt;/</a:t>
            </a:r>
            <a:r>
              <a:rPr kumimoji="0" lang="en-US" altLang="en-US" sz="900" b="0" i="0" u="none" strike="noStrike" cap="none" normalizeH="0" baseline="0" dirty="0" err="1">
                <a:ln>
                  <a:noFill/>
                </a:ln>
                <a:solidFill>
                  <a:srgbClr val="E8BF6A"/>
                </a:solidFill>
                <a:effectLst/>
                <a:latin typeface="JetBrains Mono"/>
              </a:rPr>
              <a:t>artifactId</a:t>
            </a:r>
            <a:r>
              <a:rPr kumimoji="0" lang="en-US" altLang="en-US" sz="900" b="0" i="0" u="none" strike="noStrike" cap="none" normalizeH="0" baseline="0" dirty="0">
                <a:ln>
                  <a:noFill/>
                </a:ln>
                <a:solidFill>
                  <a:srgbClr val="E8BF6A"/>
                </a:solidFill>
                <a:effectLst/>
                <a:latin typeface="JetBrains Mono"/>
              </a:rPr>
              <a:t>&gt;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&lt;/dependency&gt;</a:t>
            </a:r>
            <a:br>
              <a:rPr kumimoji="0" lang="en-US" altLang="en-US" sz="900" b="0" i="0" u="none" strike="noStrike" cap="none" normalizeH="0" baseline="0" dirty="0">
                <a:ln>
                  <a:noFill/>
                </a:ln>
                <a:solidFill>
                  <a:srgbClr val="E8BF6A"/>
                </a:solidFill>
                <a:effectLst/>
                <a:latin typeface="JetBrains Mono"/>
              </a:rPr>
            </a:b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&lt;dependency&gt;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a:t>
            </a:r>
            <a:r>
              <a:rPr kumimoji="0" lang="en-US" altLang="en-US" sz="900" b="0" i="0" u="none" strike="noStrike" cap="none" normalizeH="0" baseline="0" dirty="0" err="1">
                <a:ln>
                  <a:noFill/>
                </a:ln>
                <a:solidFill>
                  <a:srgbClr val="E8BF6A"/>
                </a:solidFill>
                <a:effectLst/>
                <a:latin typeface="JetBrains Mono"/>
              </a:rPr>
              <a:t>groupId</a:t>
            </a:r>
            <a:r>
              <a:rPr kumimoji="0" lang="en-US" altLang="en-US" sz="900" b="0" i="0" u="none" strike="noStrike" cap="none" normalizeH="0" baseline="0" dirty="0">
                <a:ln>
                  <a:noFill/>
                </a:ln>
                <a:solidFill>
                  <a:srgbClr val="E8BF6A"/>
                </a:solidFill>
                <a:effectLst/>
                <a:latin typeface="JetBrains Mono"/>
              </a:rPr>
              <a:t>&gt;</a:t>
            </a:r>
            <a:r>
              <a:rPr kumimoji="0" lang="en-US" altLang="en-US" sz="900" b="0" i="0" u="none" strike="noStrike" cap="none" normalizeH="0" baseline="0" dirty="0" err="1">
                <a:ln>
                  <a:noFill/>
                </a:ln>
                <a:solidFill>
                  <a:srgbClr val="A9B7C6"/>
                </a:solidFill>
                <a:effectLst/>
                <a:latin typeface="JetBrains Mono"/>
              </a:rPr>
              <a:t>mysql</a:t>
            </a:r>
            <a:r>
              <a:rPr kumimoji="0" lang="en-US" altLang="en-US" sz="900" b="0" i="0" u="none" strike="noStrike" cap="none" normalizeH="0" baseline="0" dirty="0">
                <a:ln>
                  <a:noFill/>
                </a:ln>
                <a:solidFill>
                  <a:srgbClr val="E8BF6A"/>
                </a:solidFill>
                <a:effectLst/>
                <a:latin typeface="JetBrains Mono"/>
              </a:rPr>
              <a:t>&lt;/</a:t>
            </a:r>
            <a:r>
              <a:rPr kumimoji="0" lang="en-US" altLang="en-US" sz="900" b="0" i="0" u="none" strike="noStrike" cap="none" normalizeH="0" baseline="0" dirty="0" err="1">
                <a:ln>
                  <a:noFill/>
                </a:ln>
                <a:solidFill>
                  <a:srgbClr val="E8BF6A"/>
                </a:solidFill>
                <a:effectLst/>
                <a:latin typeface="JetBrains Mono"/>
              </a:rPr>
              <a:t>groupId</a:t>
            </a:r>
            <a:r>
              <a:rPr kumimoji="0" lang="en-US" altLang="en-US" sz="900" b="0" i="0" u="none" strike="noStrike" cap="none" normalizeH="0" baseline="0" dirty="0">
                <a:ln>
                  <a:noFill/>
                </a:ln>
                <a:solidFill>
                  <a:srgbClr val="E8BF6A"/>
                </a:solidFill>
                <a:effectLst/>
                <a:latin typeface="JetBrains Mono"/>
              </a:rPr>
              <a:t>&gt;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a:t>
            </a:r>
            <a:r>
              <a:rPr kumimoji="0" lang="en-US" altLang="en-US" sz="900" b="0" i="0" u="none" strike="noStrike" cap="none" normalizeH="0" baseline="0" dirty="0" err="1">
                <a:ln>
                  <a:noFill/>
                </a:ln>
                <a:solidFill>
                  <a:srgbClr val="E8BF6A"/>
                </a:solidFill>
                <a:effectLst/>
                <a:latin typeface="JetBrains Mono"/>
              </a:rPr>
              <a:t>artifactId</a:t>
            </a:r>
            <a:r>
              <a:rPr kumimoji="0" lang="en-US" altLang="en-US" sz="900" b="0" i="0" u="none" strike="noStrike" cap="none" normalizeH="0" baseline="0" dirty="0">
                <a:ln>
                  <a:noFill/>
                </a:ln>
                <a:solidFill>
                  <a:srgbClr val="E8BF6A"/>
                </a:solidFill>
                <a:effectLst/>
                <a:latin typeface="JetBrains Mono"/>
              </a:rPr>
              <a:t>&gt;</a:t>
            </a:r>
            <a:r>
              <a:rPr kumimoji="0" lang="en-US" altLang="en-US" sz="900" b="0" i="0" u="none" strike="noStrike" cap="none" normalizeH="0" baseline="0" dirty="0" err="1">
                <a:ln>
                  <a:noFill/>
                </a:ln>
                <a:solidFill>
                  <a:srgbClr val="A9B7C6"/>
                </a:solidFill>
                <a:effectLst/>
                <a:latin typeface="JetBrains Mono"/>
              </a:rPr>
              <a:t>mysql</a:t>
            </a:r>
            <a:r>
              <a:rPr kumimoji="0" lang="en-US" altLang="en-US" sz="900" b="0" i="0" u="none" strike="noStrike" cap="none" normalizeH="0" baseline="0" dirty="0">
                <a:ln>
                  <a:noFill/>
                </a:ln>
                <a:solidFill>
                  <a:srgbClr val="A9B7C6"/>
                </a:solidFill>
                <a:effectLst/>
                <a:latin typeface="JetBrains Mono"/>
              </a:rPr>
              <a:t>-connector-java</a:t>
            </a:r>
            <a:r>
              <a:rPr kumimoji="0" lang="en-US" altLang="en-US" sz="900" b="0" i="0" u="none" strike="noStrike" cap="none" normalizeH="0" baseline="0" dirty="0">
                <a:ln>
                  <a:noFill/>
                </a:ln>
                <a:solidFill>
                  <a:srgbClr val="E8BF6A"/>
                </a:solidFill>
                <a:effectLst/>
                <a:latin typeface="JetBrains Mono"/>
              </a:rPr>
              <a:t>&lt;/</a:t>
            </a:r>
            <a:r>
              <a:rPr kumimoji="0" lang="en-US" altLang="en-US" sz="900" b="0" i="0" u="none" strike="noStrike" cap="none" normalizeH="0" baseline="0" dirty="0" err="1">
                <a:ln>
                  <a:noFill/>
                </a:ln>
                <a:solidFill>
                  <a:srgbClr val="E8BF6A"/>
                </a:solidFill>
                <a:effectLst/>
                <a:latin typeface="JetBrains Mono"/>
              </a:rPr>
              <a:t>artifactId</a:t>
            </a:r>
            <a:r>
              <a:rPr kumimoji="0" lang="en-US" altLang="en-US" sz="900" b="0" i="0" u="none" strike="noStrike" cap="none" normalizeH="0" baseline="0" dirty="0">
                <a:ln>
                  <a:noFill/>
                </a:ln>
                <a:solidFill>
                  <a:srgbClr val="E8BF6A"/>
                </a:solidFill>
                <a:effectLst/>
                <a:latin typeface="JetBrains Mono"/>
              </a:rPr>
              <a:t>&gt;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&lt;scope&gt;</a:t>
            </a:r>
            <a:r>
              <a:rPr kumimoji="0" lang="en-US" altLang="en-US" sz="900" b="0" i="0" u="none" strike="noStrike" cap="none" normalizeH="0" baseline="0" dirty="0">
                <a:ln>
                  <a:noFill/>
                </a:ln>
                <a:solidFill>
                  <a:srgbClr val="A9B7C6"/>
                </a:solidFill>
                <a:effectLst/>
                <a:latin typeface="JetBrains Mono"/>
              </a:rPr>
              <a:t>runtime</a:t>
            </a:r>
            <a:r>
              <a:rPr kumimoji="0" lang="en-US" altLang="en-US" sz="900" b="0" i="0" u="none" strike="noStrike" cap="none" normalizeH="0" baseline="0" dirty="0">
                <a:ln>
                  <a:noFill/>
                </a:ln>
                <a:solidFill>
                  <a:srgbClr val="E8BF6A"/>
                </a:solidFill>
                <a:effectLst/>
                <a:latin typeface="JetBrains Mono"/>
              </a:rPr>
              <a:t>&lt;/scope&gt;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&lt;/dependency&gt;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&lt;dependency&gt;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a:t>
            </a:r>
            <a:r>
              <a:rPr kumimoji="0" lang="en-US" altLang="en-US" sz="900" b="0" i="0" u="none" strike="noStrike" cap="none" normalizeH="0" baseline="0" dirty="0" err="1">
                <a:ln>
                  <a:noFill/>
                </a:ln>
                <a:solidFill>
                  <a:srgbClr val="E8BF6A"/>
                </a:solidFill>
                <a:effectLst/>
                <a:latin typeface="JetBrains Mono"/>
              </a:rPr>
              <a:t>groupId</a:t>
            </a:r>
            <a:r>
              <a:rPr kumimoji="0" lang="en-US" altLang="en-US" sz="900" b="0" i="0" u="none" strike="noStrike" cap="none" normalizeH="0" baseline="0" dirty="0">
                <a:ln>
                  <a:noFill/>
                </a:ln>
                <a:solidFill>
                  <a:srgbClr val="E8BF6A"/>
                </a:solidFill>
                <a:effectLst/>
                <a:latin typeface="JetBrains Mono"/>
              </a:rPr>
              <a:t>&gt;</a:t>
            </a:r>
            <a:r>
              <a:rPr kumimoji="0" lang="en-US" altLang="en-US" sz="900" b="0" i="0" u="none" strike="noStrike" cap="none" normalizeH="0" baseline="0" dirty="0" err="1">
                <a:ln>
                  <a:noFill/>
                </a:ln>
                <a:solidFill>
                  <a:srgbClr val="A9B7C6"/>
                </a:solidFill>
                <a:effectLst/>
                <a:latin typeface="JetBrains Mono"/>
              </a:rPr>
              <a:t>org.springframework.boot</a:t>
            </a:r>
            <a:r>
              <a:rPr kumimoji="0" lang="en-US" altLang="en-US" sz="900" b="0" i="0" u="none" strike="noStrike" cap="none" normalizeH="0" baseline="0" dirty="0">
                <a:ln>
                  <a:noFill/>
                </a:ln>
                <a:solidFill>
                  <a:srgbClr val="E8BF6A"/>
                </a:solidFill>
                <a:effectLst/>
                <a:latin typeface="JetBrains Mono"/>
              </a:rPr>
              <a:t>&lt;/</a:t>
            </a:r>
            <a:r>
              <a:rPr kumimoji="0" lang="en-US" altLang="en-US" sz="900" b="0" i="0" u="none" strike="noStrike" cap="none" normalizeH="0" baseline="0" dirty="0" err="1">
                <a:ln>
                  <a:noFill/>
                </a:ln>
                <a:solidFill>
                  <a:srgbClr val="E8BF6A"/>
                </a:solidFill>
                <a:effectLst/>
                <a:latin typeface="JetBrains Mono"/>
              </a:rPr>
              <a:t>groupId</a:t>
            </a:r>
            <a:r>
              <a:rPr kumimoji="0" lang="en-US" altLang="en-US" sz="900" b="0" i="0" u="none" strike="noStrike" cap="none" normalizeH="0" baseline="0" dirty="0">
                <a:ln>
                  <a:noFill/>
                </a:ln>
                <a:solidFill>
                  <a:srgbClr val="E8BF6A"/>
                </a:solidFill>
                <a:effectLst/>
                <a:latin typeface="JetBrains Mono"/>
              </a:rPr>
              <a:t>&gt;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a:t>
            </a:r>
            <a:r>
              <a:rPr kumimoji="0" lang="en-US" altLang="en-US" sz="900" b="0" i="0" u="none" strike="noStrike" cap="none" normalizeH="0" baseline="0" dirty="0" err="1">
                <a:ln>
                  <a:noFill/>
                </a:ln>
                <a:solidFill>
                  <a:srgbClr val="E8BF6A"/>
                </a:solidFill>
                <a:effectLst/>
                <a:latin typeface="JetBrains Mono"/>
              </a:rPr>
              <a:t>artifactId</a:t>
            </a:r>
            <a:r>
              <a:rPr kumimoji="0" lang="en-US" altLang="en-US" sz="900" b="0" i="0" u="none" strike="noStrike" cap="none" normalizeH="0" baseline="0" dirty="0">
                <a:ln>
                  <a:noFill/>
                </a:ln>
                <a:solidFill>
                  <a:srgbClr val="E8BF6A"/>
                </a:solidFill>
                <a:effectLst/>
                <a:latin typeface="JetBrains Mono"/>
              </a:rPr>
              <a:t>&gt;</a:t>
            </a:r>
            <a:r>
              <a:rPr kumimoji="0" lang="en-US" altLang="en-US" sz="900" b="0" i="0" u="none" strike="noStrike" cap="none" normalizeH="0" baseline="0" dirty="0">
                <a:ln>
                  <a:noFill/>
                </a:ln>
                <a:solidFill>
                  <a:srgbClr val="A9B7C6"/>
                </a:solidFill>
                <a:effectLst/>
                <a:latin typeface="JetBrains Mono"/>
              </a:rPr>
              <a:t>spring-boot-starter-test</a:t>
            </a:r>
            <a:r>
              <a:rPr kumimoji="0" lang="en-US" altLang="en-US" sz="900" b="0" i="0" u="none" strike="noStrike" cap="none" normalizeH="0" baseline="0" dirty="0">
                <a:ln>
                  <a:noFill/>
                </a:ln>
                <a:solidFill>
                  <a:srgbClr val="E8BF6A"/>
                </a:solidFill>
                <a:effectLst/>
                <a:latin typeface="JetBrains Mono"/>
              </a:rPr>
              <a:t>&lt;/</a:t>
            </a:r>
            <a:r>
              <a:rPr kumimoji="0" lang="en-US" altLang="en-US" sz="900" b="0" i="0" u="none" strike="noStrike" cap="none" normalizeH="0" baseline="0" dirty="0" err="1">
                <a:ln>
                  <a:noFill/>
                </a:ln>
                <a:solidFill>
                  <a:srgbClr val="E8BF6A"/>
                </a:solidFill>
                <a:effectLst/>
                <a:latin typeface="JetBrains Mono"/>
              </a:rPr>
              <a:t>artifactId</a:t>
            </a:r>
            <a:r>
              <a:rPr kumimoji="0" lang="en-US" altLang="en-US" sz="900" b="0" i="0" u="none" strike="noStrike" cap="none" normalizeH="0" baseline="0" dirty="0">
                <a:ln>
                  <a:noFill/>
                </a:ln>
                <a:solidFill>
                  <a:srgbClr val="E8BF6A"/>
                </a:solidFill>
                <a:effectLst/>
                <a:latin typeface="JetBrains Mono"/>
              </a:rPr>
              <a:t>&gt;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&lt;scope&gt;</a:t>
            </a:r>
            <a:r>
              <a:rPr kumimoji="0" lang="en-US" altLang="en-US" sz="900" b="0" i="0" u="none" strike="noStrike" cap="none" normalizeH="0" baseline="0" dirty="0">
                <a:ln>
                  <a:noFill/>
                </a:ln>
                <a:solidFill>
                  <a:srgbClr val="A9B7C6"/>
                </a:solidFill>
                <a:effectLst/>
                <a:latin typeface="JetBrains Mono"/>
              </a:rPr>
              <a:t>test</a:t>
            </a:r>
            <a:r>
              <a:rPr kumimoji="0" lang="en-US" altLang="en-US" sz="900" b="0" i="0" u="none" strike="noStrike" cap="none" normalizeH="0" baseline="0" dirty="0">
                <a:ln>
                  <a:noFill/>
                </a:ln>
                <a:solidFill>
                  <a:srgbClr val="E8BF6A"/>
                </a:solidFill>
                <a:effectLst/>
                <a:latin typeface="JetBrains Mono"/>
              </a:rPr>
              <a:t>&lt;/scope&gt;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&lt;/dependency&gt;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&lt;/dependencies&gt;</a:t>
            </a:r>
            <a:br>
              <a:rPr kumimoji="0" lang="en-US" altLang="en-US" sz="900" b="0" i="0" u="none" strike="noStrike" cap="none" normalizeH="0" baseline="0" dirty="0">
                <a:ln>
                  <a:noFill/>
                </a:ln>
                <a:solidFill>
                  <a:srgbClr val="E8BF6A"/>
                </a:solidFill>
                <a:effectLst/>
                <a:latin typeface="JetBrains Mono"/>
              </a:rPr>
            </a:b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&lt;build&gt;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&lt;plugins&gt;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&lt;plugin&gt;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a:t>
            </a:r>
            <a:r>
              <a:rPr kumimoji="0" lang="en-US" altLang="en-US" sz="900" b="0" i="0" u="none" strike="noStrike" cap="none" normalizeH="0" baseline="0" dirty="0" err="1">
                <a:ln>
                  <a:noFill/>
                </a:ln>
                <a:solidFill>
                  <a:srgbClr val="E8BF6A"/>
                </a:solidFill>
                <a:effectLst/>
                <a:latin typeface="JetBrains Mono"/>
              </a:rPr>
              <a:t>groupId</a:t>
            </a:r>
            <a:r>
              <a:rPr kumimoji="0" lang="en-US" altLang="en-US" sz="900" b="0" i="0" u="none" strike="noStrike" cap="none" normalizeH="0" baseline="0" dirty="0">
                <a:ln>
                  <a:noFill/>
                </a:ln>
                <a:solidFill>
                  <a:srgbClr val="E8BF6A"/>
                </a:solidFill>
                <a:effectLst/>
                <a:latin typeface="JetBrains Mono"/>
              </a:rPr>
              <a:t>&gt;</a:t>
            </a:r>
            <a:r>
              <a:rPr kumimoji="0" lang="en-US" altLang="en-US" sz="900" b="0" i="0" u="none" strike="noStrike" cap="none" normalizeH="0" baseline="0" dirty="0" err="1">
                <a:ln>
                  <a:noFill/>
                </a:ln>
                <a:solidFill>
                  <a:srgbClr val="A9B7C6"/>
                </a:solidFill>
                <a:effectLst/>
                <a:latin typeface="JetBrains Mono"/>
              </a:rPr>
              <a:t>org.springframework.boot</a:t>
            </a:r>
            <a:r>
              <a:rPr kumimoji="0" lang="en-US" altLang="en-US" sz="900" b="0" i="0" u="none" strike="noStrike" cap="none" normalizeH="0" baseline="0" dirty="0">
                <a:ln>
                  <a:noFill/>
                </a:ln>
                <a:solidFill>
                  <a:srgbClr val="E8BF6A"/>
                </a:solidFill>
                <a:effectLst/>
                <a:latin typeface="JetBrains Mono"/>
              </a:rPr>
              <a:t>&lt;/</a:t>
            </a:r>
            <a:r>
              <a:rPr kumimoji="0" lang="en-US" altLang="en-US" sz="900" b="0" i="0" u="none" strike="noStrike" cap="none" normalizeH="0" baseline="0" dirty="0" err="1">
                <a:ln>
                  <a:noFill/>
                </a:ln>
                <a:solidFill>
                  <a:srgbClr val="E8BF6A"/>
                </a:solidFill>
                <a:effectLst/>
                <a:latin typeface="JetBrains Mono"/>
              </a:rPr>
              <a:t>groupId</a:t>
            </a:r>
            <a:r>
              <a:rPr kumimoji="0" lang="en-US" altLang="en-US" sz="900" b="0" i="0" u="none" strike="noStrike" cap="none" normalizeH="0" baseline="0" dirty="0">
                <a:ln>
                  <a:noFill/>
                </a:ln>
                <a:solidFill>
                  <a:srgbClr val="E8BF6A"/>
                </a:solidFill>
                <a:effectLst/>
                <a:latin typeface="JetBrains Mono"/>
              </a:rPr>
              <a:t>&gt;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a:t>
            </a:r>
            <a:r>
              <a:rPr kumimoji="0" lang="en-US" altLang="en-US" sz="900" b="0" i="0" u="none" strike="noStrike" cap="none" normalizeH="0" baseline="0" dirty="0" err="1">
                <a:ln>
                  <a:noFill/>
                </a:ln>
                <a:solidFill>
                  <a:srgbClr val="E8BF6A"/>
                </a:solidFill>
                <a:effectLst/>
                <a:latin typeface="JetBrains Mono"/>
              </a:rPr>
              <a:t>artifactId</a:t>
            </a:r>
            <a:r>
              <a:rPr kumimoji="0" lang="en-US" altLang="en-US" sz="900" b="0" i="0" u="none" strike="noStrike" cap="none" normalizeH="0" baseline="0" dirty="0">
                <a:ln>
                  <a:noFill/>
                </a:ln>
                <a:solidFill>
                  <a:srgbClr val="E8BF6A"/>
                </a:solidFill>
                <a:effectLst/>
                <a:latin typeface="JetBrains Mono"/>
              </a:rPr>
              <a:t>&gt;</a:t>
            </a:r>
            <a:r>
              <a:rPr kumimoji="0" lang="en-US" altLang="en-US" sz="900" b="0" i="0" u="none" strike="noStrike" cap="none" normalizeH="0" baseline="0" dirty="0">
                <a:ln>
                  <a:noFill/>
                </a:ln>
                <a:solidFill>
                  <a:srgbClr val="A9B7C6"/>
                </a:solidFill>
                <a:effectLst/>
                <a:latin typeface="JetBrains Mono"/>
              </a:rPr>
              <a:t>spring-boot-maven-plugin</a:t>
            </a:r>
            <a:r>
              <a:rPr kumimoji="0" lang="en-US" altLang="en-US" sz="900" b="0" i="0" u="none" strike="noStrike" cap="none" normalizeH="0" baseline="0" dirty="0">
                <a:ln>
                  <a:noFill/>
                </a:ln>
                <a:solidFill>
                  <a:srgbClr val="E8BF6A"/>
                </a:solidFill>
                <a:effectLst/>
                <a:latin typeface="JetBrains Mono"/>
              </a:rPr>
              <a:t>&lt;/</a:t>
            </a:r>
            <a:r>
              <a:rPr kumimoji="0" lang="en-US" altLang="en-US" sz="900" b="0" i="0" u="none" strike="noStrike" cap="none" normalizeH="0" baseline="0" dirty="0" err="1">
                <a:ln>
                  <a:noFill/>
                </a:ln>
                <a:solidFill>
                  <a:srgbClr val="E8BF6A"/>
                </a:solidFill>
                <a:effectLst/>
                <a:latin typeface="JetBrains Mono"/>
              </a:rPr>
              <a:t>artifactId</a:t>
            </a:r>
            <a:r>
              <a:rPr kumimoji="0" lang="en-US" altLang="en-US" sz="900" b="0" i="0" u="none" strike="noStrike" cap="none" normalizeH="0" baseline="0" dirty="0">
                <a:ln>
                  <a:noFill/>
                </a:ln>
                <a:solidFill>
                  <a:srgbClr val="E8BF6A"/>
                </a:solidFill>
                <a:effectLst/>
                <a:latin typeface="JetBrains Mono"/>
              </a:rPr>
              <a:t>&gt;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&lt;/plugin&gt;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&lt;/plugins&gt;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    &lt;/build&gt;</a:t>
            </a:r>
            <a:br>
              <a:rPr kumimoji="0" lang="en-US" altLang="en-US" sz="900" b="0" i="0" u="none" strike="noStrike" cap="none" normalizeH="0" baseline="0" dirty="0">
                <a:ln>
                  <a:noFill/>
                </a:ln>
                <a:solidFill>
                  <a:srgbClr val="E8BF6A"/>
                </a:solidFill>
                <a:effectLst/>
                <a:latin typeface="JetBrains Mono"/>
              </a:rPr>
            </a:br>
            <a:r>
              <a:rPr kumimoji="0" lang="en-US" altLang="en-US" sz="900" b="0" i="0" u="none" strike="noStrike" cap="none" normalizeH="0" baseline="0" dirty="0">
                <a:ln>
                  <a:noFill/>
                </a:ln>
                <a:solidFill>
                  <a:srgbClr val="E8BF6A"/>
                </a:solidFill>
                <a:effectLst/>
                <a:latin typeface="JetBrains Mono"/>
              </a:rPr>
              <a:t>&lt;/project&gt;</a:t>
            </a:r>
            <a:br>
              <a:rPr kumimoji="0" lang="en-US" altLang="en-US" sz="900" b="0" i="0" u="none" strike="noStrike" cap="none" normalizeH="0" baseline="0" dirty="0">
                <a:ln>
                  <a:noFill/>
                </a:ln>
                <a:solidFill>
                  <a:srgbClr val="E8BF6A"/>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3779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DEC89-8645-42CC-FCA5-B6E2487F30CF}"/>
              </a:ext>
            </a:extLst>
          </p:cNvPr>
          <p:cNvSpPr>
            <a:spLocks noGrp="1"/>
          </p:cNvSpPr>
          <p:nvPr>
            <p:ph type="ctrTitle"/>
          </p:nvPr>
        </p:nvSpPr>
        <p:spPr>
          <a:xfrm>
            <a:off x="261256" y="130631"/>
            <a:ext cx="11709919" cy="1520888"/>
          </a:xfrm>
        </p:spPr>
        <p:txBody>
          <a:bodyPr/>
          <a:lstStyle/>
          <a:p>
            <a:r>
              <a:rPr lang="en-US" b="0" i="0" dirty="0">
                <a:solidFill>
                  <a:srgbClr val="610B38"/>
                </a:solidFill>
                <a:effectLst/>
                <a:latin typeface="erdana"/>
              </a:rPr>
              <a:t>Spring Boot Application Properties</a:t>
            </a:r>
            <a:br>
              <a:rPr lang="en-US" b="0" i="0" dirty="0">
                <a:solidFill>
                  <a:srgbClr val="610B38"/>
                </a:solidFill>
                <a:effectLst/>
                <a:latin typeface="erdana"/>
              </a:rPr>
            </a:br>
            <a:endParaRPr lang="en-US" dirty="0"/>
          </a:p>
        </p:txBody>
      </p:sp>
      <p:sp>
        <p:nvSpPr>
          <p:cNvPr id="3" name="Subtitle 2">
            <a:extLst>
              <a:ext uri="{FF2B5EF4-FFF2-40B4-BE49-F238E27FC236}">
                <a16:creationId xmlns:a16="http://schemas.microsoft.com/office/drawing/2014/main" id="{0220ADF4-8D7E-39B5-3826-F1AEA841401B}"/>
              </a:ext>
            </a:extLst>
          </p:cNvPr>
          <p:cNvSpPr>
            <a:spLocks noGrp="1"/>
          </p:cNvSpPr>
          <p:nvPr>
            <p:ph type="subTitle" idx="1"/>
          </p:nvPr>
        </p:nvSpPr>
        <p:spPr>
          <a:xfrm>
            <a:off x="4299626" y="849087"/>
            <a:ext cx="7631118" cy="5503076"/>
          </a:xfrm>
        </p:spPr>
        <p:txBody>
          <a:bodyPr/>
          <a:lstStyle/>
          <a:p>
            <a:r>
              <a:rPr lang="vi-VN" sz="2000" b="0" i="0" dirty="0">
                <a:solidFill>
                  <a:srgbClr val="333333"/>
                </a:solidFill>
                <a:effectLst/>
                <a:latin typeface="inter-regular"/>
              </a:rPr>
              <a:t>Spring Boot Framework đi kèm với cơ chế tích hợp sẵn để cấu hình ứng dụng bằng tệp có tên </a:t>
            </a:r>
            <a:r>
              <a:rPr lang="vi-VN" sz="2000" b="1" i="0" dirty="0">
                <a:solidFill>
                  <a:srgbClr val="333333"/>
                </a:solidFill>
                <a:effectLst/>
                <a:latin typeface="inter-bold"/>
              </a:rPr>
              <a:t>application.properties</a:t>
            </a:r>
            <a:r>
              <a:rPr lang="vi-VN" sz="2000" b="0" i="0" dirty="0">
                <a:solidFill>
                  <a:srgbClr val="333333"/>
                </a:solidFill>
                <a:effectLst/>
                <a:latin typeface="inter-regular"/>
              </a:rPr>
              <a:t> . Nó nằm bên trong thư mục </a:t>
            </a:r>
            <a:r>
              <a:rPr lang="vi-VN" sz="2000" b="1" i="0" dirty="0">
                <a:solidFill>
                  <a:srgbClr val="333333"/>
                </a:solidFill>
                <a:effectLst/>
                <a:latin typeface="inter-bold"/>
              </a:rPr>
              <a:t>src/main/resources</a:t>
            </a:r>
            <a:endParaRPr lang="en-US" sz="2000" b="1" i="0" dirty="0">
              <a:solidFill>
                <a:srgbClr val="333333"/>
              </a:solidFill>
              <a:effectLst/>
              <a:latin typeface="inter-bold"/>
            </a:endParaRPr>
          </a:p>
          <a:p>
            <a:endParaRPr lang="en-US" sz="2000" b="1" dirty="0">
              <a:solidFill>
                <a:srgbClr val="333333"/>
              </a:solidFill>
              <a:latin typeface="inter-bold"/>
            </a:endParaRPr>
          </a:p>
          <a:p>
            <a:r>
              <a:rPr lang="en-US" sz="2000" b="1" dirty="0" err="1">
                <a:solidFill>
                  <a:srgbClr val="333333"/>
                </a:solidFill>
                <a:latin typeface="inter-bold"/>
              </a:rPr>
              <a:t>Cấu</a:t>
            </a:r>
            <a:r>
              <a:rPr lang="en-US" sz="2000" b="1" dirty="0">
                <a:solidFill>
                  <a:srgbClr val="333333"/>
                </a:solidFill>
                <a:latin typeface="inter-bold"/>
              </a:rPr>
              <a:t> </a:t>
            </a:r>
            <a:r>
              <a:rPr lang="en-US" sz="2000" b="1" dirty="0" err="1">
                <a:solidFill>
                  <a:srgbClr val="333333"/>
                </a:solidFill>
                <a:latin typeface="inter-bold"/>
              </a:rPr>
              <a:t>hình</a:t>
            </a:r>
            <a:r>
              <a:rPr lang="en-US" sz="2000" b="1" dirty="0">
                <a:solidFill>
                  <a:srgbClr val="333333"/>
                </a:solidFill>
                <a:latin typeface="inter-bold"/>
              </a:rPr>
              <a:t> Data </a:t>
            </a:r>
            <a:r>
              <a:rPr lang="en-US" sz="2000" b="1" dirty="0" err="1">
                <a:solidFill>
                  <a:srgbClr val="333333"/>
                </a:solidFill>
                <a:latin typeface="inter-bold"/>
              </a:rPr>
              <a:t>Source,JPA</a:t>
            </a:r>
            <a:r>
              <a:rPr lang="en-US" sz="2000" b="1" dirty="0">
                <a:solidFill>
                  <a:srgbClr val="333333"/>
                </a:solidFill>
                <a:latin typeface="inter-bold"/>
              </a:rPr>
              <a:t> </a:t>
            </a:r>
            <a:r>
              <a:rPr lang="en-US" sz="2000" b="1" dirty="0" err="1">
                <a:solidFill>
                  <a:srgbClr val="333333"/>
                </a:solidFill>
                <a:latin typeface="inter-bold"/>
              </a:rPr>
              <a:t>viết</a:t>
            </a:r>
            <a:r>
              <a:rPr lang="en-US" sz="2000" b="1" dirty="0">
                <a:solidFill>
                  <a:srgbClr val="333333"/>
                </a:solidFill>
                <a:latin typeface="inter-bold"/>
              </a:rPr>
              <a:t> </a:t>
            </a:r>
            <a:r>
              <a:rPr lang="en-US" sz="2000" b="1" dirty="0" err="1">
                <a:solidFill>
                  <a:srgbClr val="333333"/>
                </a:solidFill>
                <a:latin typeface="inter-bold"/>
              </a:rPr>
              <a:t>trong</a:t>
            </a:r>
            <a:r>
              <a:rPr lang="en-US" sz="2000" b="1" dirty="0">
                <a:solidFill>
                  <a:srgbClr val="333333"/>
                </a:solidFill>
                <a:latin typeface="inter-bold"/>
              </a:rPr>
              <a:t> file </a:t>
            </a:r>
            <a:r>
              <a:rPr lang="en-US" sz="2000" b="1" dirty="0" err="1">
                <a:solidFill>
                  <a:srgbClr val="333333"/>
                </a:solidFill>
                <a:latin typeface="inter-bold"/>
              </a:rPr>
              <a:t>application.properties</a:t>
            </a:r>
            <a:endParaRPr lang="en-US" sz="2000" b="1" dirty="0">
              <a:solidFill>
                <a:srgbClr val="333333"/>
              </a:solidFill>
              <a:latin typeface="inter-bold"/>
            </a:endParaRPr>
          </a:p>
        </p:txBody>
      </p:sp>
      <p:pic>
        <p:nvPicPr>
          <p:cNvPr id="5" name="Picture 4">
            <a:extLst>
              <a:ext uri="{FF2B5EF4-FFF2-40B4-BE49-F238E27FC236}">
                <a16:creationId xmlns:a16="http://schemas.microsoft.com/office/drawing/2014/main" id="{98254C1B-0047-D023-394F-7CEF6D3A4DC7}"/>
              </a:ext>
            </a:extLst>
          </p:cNvPr>
          <p:cNvPicPr>
            <a:picLocks noChangeAspect="1"/>
          </p:cNvPicPr>
          <p:nvPr/>
        </p:nvPicPr>
        <p:blipFill>
          <a:blip r:embed="rId2"/>
          <a:stretch>
            <a:fillRect/>
          </a:stretch>
        </p:blipFill>
        <p:spPr>
          <a:xfrm>
            <a:off x="890490" y="1214242"/>
            <a:ext cx="3262334" cy="3227129"/>
          </a:xfrm>
          <a:prstGeom prst="rect">
            <a:avLst/>
          </a:prstGeom>
        </p:spPr>
      </p:pic>
      <p:sp>
        <p:nvSpPr>
          <p:cNvPr id="6" name="Rectangle 1">
            <a:extLst>
              <a:ext uri="{FF2B5EF4-FFF2-40B4-BE49-F238E27FC236}">
                <a16:creationId xmlns:a16="http://schemas.microsoft.com/office/drawing/2014/main" id="{DE63B6BB-57F6-675C-601F-5BD4C10B10D7}"/>
              </a:ext>
            </a:extLst>
          </p:cNvPr>
          <p:cNvSpPr>
            <a:spLocks noChangeArrowheads="1"/>
          </p:cNvSpPr>
          <p:nvPr/>
        </p:nvSpPr>
        <p:spPr bwMode="auto">
          <a:xfrm>
            <a:off x="4473913" y="2867029"/>
            <a:ext cx="6629516" cy="138499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JetBrains Mono"/>
              </a:rPr>
              <a:t>spring.datasource.url</a:t>
            </a:r>
            <a:r>
              <a:rPr kumimoji="0" lang="en-US" altLang="en-US" sz="1400" b="0" i="0" u="none" strike="noStrike" cap="none" normalizeH="0" baseline="0" dirty="0">
                <a:ln>
                  <a:noFill/>
                </a:ln>
                <a:solidFill>
                  <a:srgbClr val="808080"/>
                </a:solidFill>
                <a:effectLst/>
                <a:latin typeface="JetBrains Mono"/>
              </a:rPr>
              <a:t>=</a:t>
            </a:r>
            <a:r>
              <a:rPr kumimoji="0" lang="en-US" altLang="en-US" sz="1400" b="0" i="0" u="none" strike="noStrike" cap="none" normalizeH="0" baseline="0" dirty="0" err="1">
                <a:ln>
                  <a:noFill/>
                </a:ln>
                <a:solidFill>
                  <a:srgbClr val="6A8759"/>
                </a:solidFill>
                <a:effectLst/>
                <a:latin typeface="JetBrains Mono"/>
              </a:rPr>
              <a:t>jdbc:mysql</a:t>
            </a:r>
            <a:r>
              <a:rPr kumimoji="0" lang="en-US" altLang="en-US" sz="1400" b="0" i="0" u="none" strike="noStrike" cap="none" normalizeH="0" baseline="0" dirty="0">
                <a:ln>
                  <a:noFill/>
                </a:ln>
                <a:solidFill>
                  <a:srgbClr val="6A8759"/>
                </a:solidFill>
                <a:effectLst/>
                <a:latin typeface="JetBrains Mono"/>
              </a:rPr>
              <a:t>://localhost:3306/</a:t>
            </a:r>
            <a:r>
              <a:rPr kumimoji="0" lang="en-US" altLang="en-US" sz="1400" b="0" i="0" u="none" strike="noStrike" cap="none" normalizeH="0" baseline="0" dirty="0" err="1">
                <a:ln>
                  <a:noFill/>
                </a:ln>
                <a:solidFill>
                  <a:srgbClr val="6A8759"/>
                </a:solidFill>
                <a:effectLst/>
                <a:latin typeface="JetBrains Mono"/>
              </a:rPr>
              <a:t>spring_app</a:t>
            </a:r>
            <a:br>
              <a:rPr kumimoji="0" lang="en-US" altLang="en-US" sz="1400" b="0" i="0" u="none" strike="noStrike" cap="none" normalizeH="0" baseline="0" dirty="0">
                <a:ln>
                  <a:noFill/>
                </a:ln>
                <a:solidFill>
                  <a:srgbClr val="6A8759"/>
                </a:solidFill>
                <a:effectLst/>
                <a:latin typeface="JetBrains Mono"/>
              </a:rPr>
            </a:br>
            <a:r>
              <a:rPr kumimoji="0" lang="en-US" altLang="en-US" sz="1400" b="0" i="0" u="none" strike="noStrike" cap="none" normalizeH="0" baseline="0" dirty="0" err="1">
                <a:ln>
                  <a:noFill/>
                </a:ln>
                <a:solidFill>
                  <a:srgbClr val="CC7832"/>
                </a:solidFill>
                <a:effectLst/>
                <a:latin typeface="JetBrains Mono"/>
              </a:rPr>
              <a:t>spring.datasource.username</a:t>
            </a:r>
            <a:r>
              <a:rPr kumimoji="0" lang="en-US" altLang="en-US" sz="1400" b="0" i="0" u="none" strike="noStrike" cap="none" normalizeH="0" baseline="0" dirty="0">
                <a:ln>
                  <a:noFill/>
                </a:ln>
                <a:solidFill>
                  <a:srgbClr val="808080"/>
                </a:solidFill>
                <a:effectLst/>
                <a:latin typeface="JetBrains Mono"/>
              </a:rPr>
              <a:t>=</a:t>
            </a:r>
            <a:r>
              <a:rPr kumimoji="0" lang="en-US" altLang="en-US" sz="1400" b="0" i="0" u="none" strike="noStrike" cap="none" normalizeH="0" baseline="0" dirty="0">
                <a:ln>
                  <a:noFill/>
                </a:ln>
                <a:solidFill>
                  <a:srgbClr val="6A8759"/>
                </a:solidFill>
                <a:effectLst/>
                <a:latin typeface="JetBrains Mono"/>
              </a:rPr>
              <a:t>root</a:t>
            </a:r>
            <a:br>
              <a:rPr kumimoji="0" lang="en-US" altLang="en-US" sz="1400" b="0" i="0" u="none" strike="noStrike" cap="none" normalizeH="0" baseline="0" dirty="0">
                <a:ln>
                  <a:noFill/>
                </a:ln>
                <a:solidFill>
                  <a:srgbClr val="6A8759"/>
                </a:solidFill>
                <a:effectLst/>
                <a:latin typeface="JetBrains Mono"/>
              </a:rPr>
            </a:br>
            <a:r>
              <a:rPr kumimoji="0" lang="en-US" altLang="en-US" sz="1400" b="0" i="0" u="none" strike="noStrike" cap="none" normalizeH="0" baseline="0" dirty="0" err="1">
                <a:ln>
                  <a:noFill/>
                </a:ln>
                <a:solidFill>
                  <a:srgbClr val="CC7832"/>
                </a:solidFill>
                <a:effectLst/>
                <a:latin typeface="JetBrains Mono"/>
              </a:rPr>
              <a:t>spring.datasource.password</a:t>
            </a:r>
            <a:r>
              <a:rPr kumimoji="0" lang="en-US" altLang="en-US" sz="1400" b="0" i="0" u="none" strike="noStrike" cap="none" normalizeH="0" baseline="0" dirty="0">
                <a:ln>
                  <a:noFill/>
                </a:ln>
                <a:solidFill>
                  <a:srgbClr val="808080"/>
                </a:solidFill>
                <a:effectLst/>
                <a:latin typeface="JetBrains Mono"/>
              </a:rPr>
              <a:t>=</a:t>
            </a:r>
            <a:r>
              <a:rPr kumimoji="0" lang="en-US" altLang="en-US" sz="1400" b="0" i="0" u="none" strike="noStrike" cap="none" normalizeH="0" baseline="0" dirty="0">
                <a:ln>
                  <a:noFill/>
                </a:ln>
                <a:solidFill>
                  <a:srgbClr val="6A8759"/>
                </a:solidFill>
                <a:effectLst/>
                <a:latin typeface="JetBrains Mono"/>
              </a:rPr>
              <a:t>30102001</a:t>
            </a:r>
            <a:br>
              <a:rPr kumimoji="0" lang="en-US" altLang="en-US" sz="1400" b="0" i="0" u="none" strike="noStrike" cap="none" normalizeH="0" baseline="0" dirty="0">
                <a:ln>
                  <a:noFill/>
                </a:ln>
                <a:solidFill>
                  <a:srgbClr val="6A8759"/>
                </a:solidFill>
                <a:effectLst/>
                <a:latin typeface="JetBrains Mono"/>
              </a:rPr>
            </a:br>
            <a:r>
              <a:rPr kumimoji="0" lang="en-US" altLang="en-US" sz="1400" b="0" i="0" u="none" strike="noStrike" cap="none" normalizeH="0" baseline="0" dirty="0" err="1">
                <a:ln>
                  <a:noFill/>
                </a:ln>
                <a:solidFill>
                  <a:srgbClr val="CC7832"/>
                </a:solidFill>
                <a:effectLst/>
                <a:latin typeface="JetBrains Mono"/>
              </a:rPr>
              <a:t>spring.datasource.driver</a:t>
            </a:r>
            <a:r>
              <a:rPr kumimoji="0" lang="en-US" altLang="en-US" sz="1400" b="0" i="0" u="none" strike="noStrike" cap="none" normalizeH="0" baseline="0" dirty="0">
                <a:ln>
                  <a:noFill/>
                </a:ln>
                <a:solidFill>
                  <a:srgbClr val="CC7832"/>
                </a:solidFill>
                <a:effectLst/>
                <a:latin typeface="JetBrains Mono"/>
              </a:rPr>
              <a:t>-class-name</a:t>
            </a:r>
            <a:r>
              <a:rPr kumimoji="0" lang="en-US" altLang="en-US" sz="1400" b="0" i="0" u="none" strike="noStrike" cap="none" normalizeH="0" baseline="0" dirty="0">
                <a:ln>
                  <a:noFill/>
                </a:ln>
                <a:solidFill>
                  <a:srgbClr val="808080"/>
                </a:solidFill>
                <a:effectLst/>
                <a:latin typeface="JetBrains Mono"/>
              </a:rPr>
              <a:t>=</a:t>
            </a:r>
            <a:r>
              <a:rPr kumimoji="0" lang="en-US" altLang="en-US" sz="1400" b="0" i="0" u="none" strike="noStrike" cap="none" normalizeH="0" baseline="0" dirty="0" err="1">
                <a:ln>
                  <a:noFill/>
                </a:ln>
                <a:solidFill>
                  <a:srgbClr val="769AA5"/>
                </a:solidFill>
                <a:effectLst/>
                <a:latin typeface="JetBrains Mono"/>
              </a:rPr>
              <a:t>com</a:t>
            </a:r>
            <a:r>
              <a:rPr kumimoji="0" lang="en-US" altLang="en-US" sz="1400" b="0" i="0" u="none" strike="noStrike" cap="none" normalizeH="0" baseline="0" dirty="0" err="1">
                <a:ln>
                  <a:noFill/>
                </a:ln>
                <a:solidFill>
                  <a:srgbClr val="6A8759"/>
                </a:solidFill>
                <a:effectLst/>
                <a:latin typeface="JetBrains Mono"/>
              </a:rPr>
              <a:t>.</a:t>
            </a:r>
            <a:r>
              <a:rPr kumimoji="0" lang="en-US" altLang="en-US" sz="1400" b="0" i="0" u="none" strike="noStrike" cap="none" normalizeH="0" baseline="0" dirty="0" err="1">
                <a:ln>
                  <a:noFill/>
                </a:ln>
                <a:solidFill>
                  <a:srgbClr val="769AA5"/>
                </a:solidFill>
                <a:effectLst/>
                <a:latin typeface="JetBrains Mono"/>
              </a:rPr>
              <a:t>mysql</a:t>
            </a:r>
            <a:r>
              <a:rPr kumimoji="0" lang="en-US" altLang="en-US" sz="1400" b="0" i="0" u="none" strike="noStrike" cap="none" normalizeH="0" baseline="0" dirty="0" err="1">
                <a:ln>
                  <a:noFill/>
                </a:ln>
                <a:solidFill>
                  <a:srgbClr val="6A8759"/>
                </a:solidFill>
                <a:effectLst/>
                <a:latin typeface="JetBrains Mono"/>
              </a:rPr>
              <a:t>.</a:t>
            </a:r>
            <a:r>
              <a:rPr kumimoji="0" lang="en-US" altLang="en-US" sz="1400" b="0" i="0" u="none" strike="noStrike" cap="none" normalizeH="0" baseline="0" dirty="0" err="1">
                <a:ln>
                  <a:noFill/>
                </a:ln>
                <a:solidFill>
                  <a:srgbClr val="769AA5"/>
                </a:solidFill>
                <a:effectLst/>
                <a:latin typeface="JetBrains Mono"/>
              </a:rPr>
              <a:t>cj</a:t>
            </a:r>
            <a:r>
              <a:rPr kumimoji="0" lang="en-US" altLang="en-US" sz="1400" b="0" i="0" u="none" strike="noStrike" cap="none" normalizeH="0" baseline="0" dirty="0" err="1">
                <a:ln>
                  <a:noFill/>
                </a:ln>
                <a:solidFill>
                  <a:srgbClr val="6A8759"/>
                </a:solidFill>
                <a:effectLst/>
                <a:latin typeface="JetBrains Mono"/>
              </a:rPr>
              <a:t>.</a:t>
            </a:r>
            <a:r>
              <a:rPr kumimoji="0" lang="en-US" altLang="en-US" sz="1400" b="0" i="0" u="none" strike="noStrike" cap="none" normalizeH="0" baseline="0" dirty="0" err="1">
                <a:ln>
                  <a:noFill/>
                </a:ln>
                <a:solidFill>
                  <a:srgbClr val="769AA5"/>
                </a:solidFill>
                <a:effectLst/>
                <a:latin typeface="JetBrains Mono"/>
              </a:rPr>
              <a:t>jdbc</a:t>
            </a:r>
            <a:r>
              <a:rPr kumimoji="0" lang="en-US" altLang="en-US" sz="1400" b="0" i="0" u="none" strike="noStrike" cap="none" normalizeH="0" baseline="0" dirty="0" err="1">
                <a:ln>
                  <a:noFill/>
                </a:ln>
                <a:solidFill>
                  <a:srgbClr val="6A8759"/>
                </a:solidFill>
                <a:effectLst/>
                <a:latin typeface="JetBrains Mono"/>
              </a:rPr>
              <a:t>.</a:t>
            </a:r>
            <a:r>
              <a:rPr kumimoji="0" lang="en-US" altLang="en-US" sz="1400" b="0" i="0" u="none" strike="noStrike" cap="none" normalizeH="0" baseline="0" dirty="0" err="1">
                <a:ln>
                  <a:noFill/>
                </a:ln>
                <a:solidFill>
                  <a:srgbClr val="769AA5"/>
                </a:solidFill>
                <a:effectLst/>
                <a:latin typeface="JetBrains Mono"/>
              </a:rPr>
              <a:t>Driver</a:t>
            </a:r>
            <a:br>
              <a:rPr kumimoji="0" lang="en-US" altLang="en-US" sz="1400" b="0" i="0" u="none" strike="noStrike" cap="none" normalizeH="0" baseline="0" dirty="0">
                <a:ln>
                  <a:noFill/>
                </a:ln>
                <a:solidFill>
                  <a:srgbClr val="769AA5"/>
                </a:solidFill>
                <a:effectLst/>
                <a:latin typeface="JetBrains Mono"/>
              </a:rPr>
            </a:br>
            <a:r>
              <a:rPr kumimoji="0" lang="en-US" altLang="en-US" sz="1400" b="0" i="0" u="none" strike="noStrike" cap="none" normalizeH="0" baseline="0" dirty="0">
                <a:ln>
                  <a:noFill/>
                </a:ln>
                <a:solidFill>
                  <a:srgbClr val="808080"/>
                </a:solidFill>
                <a:effectLst/>
                <a:latin typeface="JetBrains Mono"/>
              </a:rPr>
              <a:t>#fix issue Table '</a:t>
            </a:r>
            <a:r>
              <a:rPr kumimoji="0" lang="en-US" altLang="en-US" sz="1400" b="0" i="0" u="none" strike="noStrike" cap="none" normalizeH="0" baseline="0" dirty="0" err="1">
                <a:ln>
                  <a:noFill/>
                </a:ln>
                <a:solidFill>
                  <a:srgbClr val="808080"/>
                </a:solidFill>
                <a:effectLst/>
                <a:latin typeface="JetBrains Mono"/>
              </a:rPr>
              <a:t>test.hibernate_sequence</a:t>
            </a:r>
            <a:r>
              <a:rPr kumimoji="0" lang="en-US" altLang="en-US" sz="1400" b="0" i="0" u="none" strike="noStrike" cap="none" normalizeH="0" baseline="0" dirty="0">
                <a:ln>
                  <a:noFill/>
                </a:ln>
                <a:solidFill>
                  <a:srgbClr val="808080"/>
                </a:solidFill>
                <a:effectLst/>
                <a:latin typeface="JetBrains Mono"/>
              </a:rPr>
              <a:t>' doesn't exist</a:t>
            </a:r>
            <a:br>
              <a:rPr kumimoji="0" lang="en-US" altLang="en-US" sz="1400" b="0" i="0" u="none" strike="noStrike" cap="none" normalizeH="0" baseline="0" dirty="0">
                <a:ln>
                  <a:noFill/>
                </a:ln>
                <a:solidFill>
                  <a:srgbClr val="808080"/>
                </a:solidFill>
                <a:effectLst/>
                <a:latin typeface="JetBrains Mono"/>
              </a:rPr>
            </a:br>
            <a:r>
              <a:rPr kumimoji="0" lang="en-US" altLang="en-US" sz="1400" b="0" i="0" u="none" strike="noStrike" cap="none" normalizeH="0" baseline="0" dirty="0" err="1">
                <a:ln>
                  <a:noFill/>
                </a:ln>
                <a:solidFill>
                  <a:srgbClr val="CC7832"/>
                </a:solidFill>
                <a:effectLst/>
                <a:latin typeface="JetBrains Mono"/>
              </a:rPr>
              <a:t>spring.jpa.properties.hibernate.id.new_generator_mappings</a:t>
            </a:r>
            <a:r>
              <a:rPr kumimoji="0" lang="en-US" altLang="en-US" sz="1400" b="0" i="0" u="none" strike="noStrike" cap="none" normalizeH="0" baseline="0" dirty="0">
                <a:ln>
                  <a:noFill/>
                </a:ln>
                <a:solidFill>
                  <a:srgbClr val="808080"/>
                </a:solidFill>
                <a:effectLst/>
                <a:latin typeface="JetBrains Mono"/>
              </a:rPr>
              <a:t>=</a:t>
            </a:r>
            <a:r>
              <a:rPr kumimoji="0" lang="en-US" altLang="en-US" sz="1400" b="0" i="0" u="none" strike="noStrike" cap="none" normalizeH="0" baseline="0" dirty="0">
                <a:ln>
                  <a:noFill/>
                </a:ln>
                <a:solidFill>
                  <a:srgbClr val="6A8759"/>
                </a:solidFill>
                <a:effectLst/>
                <a:latin typeface="JetBrains Mono"/>
              </a:rPr>
              <a:t>false</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921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8CFFBD4-A0E5-1A90-DFE0-A91B5C1955A1}"/>
              </a:ext>
            </a:extLst>
          </p:cNvPr>
          <p:cNvSpPr>
            <a:spLocks noGrp="1" noChangeArrowheads="1"/>
          </p:cNvSpPr>
          <p:nvPr>
            <p:ph type="ctrTitle"/>
          </p:nvPr>
        </p:nvSpPr>
        <p:spPr bwMode="auto">
          <a:xfrm>
            <a:off x="261256" y="389805"/>
            <a:ext cx="10105054" cy="1348370"/>
          </a:xfrm>
          <a:prstGeom prst="rect">
            <a:avLst/>
          </a:prstGeom>
          <a:solidFill>
            <a:srgbClr val="F7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Open Sans" panose="020B0606030504020204" pitchFamily="34" charset="0"/>
                <a:cs typeface="Open Sans" panose="020B0606030504020204" pitchFamily="34" charset="0"/>
              </a:rPr>
              <a:t>Entity</a:t>
            </a:r>
            <a:br>
              <a:rPr kumimoji="0" lang="en-US" altLang="en-US" sz="2000" b="1" i="0" u="none" strike="noStrike" cap="none" normalizeH="0" baseline="0" dirty="0">
                <a:ln>
                  <a:noFill/>
                </a:ln>
                <a:effectLst/>
                <a:latin typeface="Open Sans" panose="020B0606030504020204" pitchFamily="34" charset="0"/>
                <a:cs typeface="Open Sans" panose="020B0606030504020204" pitchFamily="34" charset="0"/>
              </a:rPr>
            </a:br>
            <a:endParaRPr kumimoji="0" lang="en-US" altLang="en-US" sz="2000" b="1" i="0" u="none" strike="noStrike" cap="none" normalizeH="0" baseline="0" dirty="0">
              <a:ln>
                <a:noFill/>
              </a:ln>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effectLst/>
                <a:latin typeface="Merriweather" panose="00000500000000000000" pitchFamily="2" charset="0"/>
              </a:rPr>
              <a:t>Đây</a:t>
            </a:r>
            <a:r>
              <a:rPr kumimoji="0" lang="en-US" altLang="en-US" sz="1400" b="0" i="0" u="none" strike="noStrike" cap="none" normalizeH="0" baseline="0" dirty="0">
                <a:ln>
                  <a:noFill/>
                </a:ln>
                <a:effectLst/>
                <a:latin typeface="Merriweather" panose="00000500000000000000" pitchFamily="2" charset="0"/>
              </a:rPr>
              <a:t> </a:t>
            </a:r>
            <a:r>
              <a:rPr kumimoji="0" lang="en-US" altLang="en-US" sz="1400" b="0" i="0" u="none" strike="noStrike" cap="none" normalizeH="0" baseline="0" dirty="0" err="1">
                <a:ln>
                  <a:noFill/>
                </a:ln>
                <a:effectLst/>
                <a:latin typeface="Merriweather" panose="00000500000000000000" pitchFamily="2" charset="0"/>
              </a:rPr>
              <a:t>là</a:t>
            </a:r>
            <a:r>
              <a:rPr kumimoji="0" lang="en-US" altLang="en-US" sz="1400" b="0" i="0" u="none" strike="noStrike" cap="none" normalizeH="0" baseline="0" dirty="0">
                <a:ln>
                  <a:noFill/>
                </a:ln>
                <a:effectLst/>
                <a:latin typeface="Merriweather" panose="00000500000000000000" pitchFamily="2" charset="0"/>
              </a:rPr>
              <a:t> </a:t>
            </a:r>
            <a:r>
              <a:rPr kumimoji="0" lang="en-US" altLang="en-US" sz="1400" b="0" i="0" u="none" strike="noStrike" cap="none" normalizeH="0" baseline="0" dirty="0" err="1">
                <a:ln>
                  <a:noFill/>
                </a:ln>
                <a:effectLst/>
                <a:latin typeface="Merriweather" panose="00000500000000000000" pitchFamily="2" charset="0"/>
              </a:rPr>
              <a:t>các</a:t>
            </a:r>
            <a:r>
              <a:rPr kumimoji="0" lang="en-US" altLang="en-US" sz="1400" b="0" i="0" u="none" strike="noStrike" cap="none" normalizeH="0" baseline="0" dirty="0">
                <a:ln>
                  <a:noFill/>
                </a:ln>
                <a:effectLst/>
                <a:latin typeface="Merriweather" panose="00000500000000000000" pitchFamily="2" charset="0"/>
              </a:rPr>
              <a:t> java bean </a:t>
            </a:r>
            <a:r>
              <a:rPr kumimoji="0" lang="en-US" altLang="en-US" sz="1400" b="0" i="0" u="none" strike="noStrike" cap="none" normalizeH="0" baseline="0" dirty="0" err="1">
                <a:ln>
                  <a:noFill/>
                </a:ln>
                <a:effectLst/>
                <a:latin typeface="Merriweather" panose="00000500000000000000" pitchFamily="2" charset="0"/>
              </a:rPr>
              <a:t>được</a:t>
            </a:r>
            <a:r>
              <a:rPr kumimoji="0" lang="en-US" altLang="en-US" sz="1400" b="0" i="0" u="none" strike="noStrike" cap="none" normalizeH="0" baseline="0" dirty="0">
                <a:ln>
                  <a:noFill/>
                </a:ln>
                <a:effectLst/>
                <a:latin typeface="Merriweather" panose="00000500000000000000" pitchFamily="2" charset="0"/>
              </a:rPr>
              <a:t> </a:t>
            </a:r>
            <a:r>
              <a:rPr kumimoji="0" lang="en-US" altLang="en-US" sz="1400" b="0" i="0" u="none" strike="noStrike" cap="none" normalizeH="0" baseline="0" dirty="0" err="1">
                <a:ln>
                  <a:noFill/>
                </a:ln>
                <a:effectLst/>
                <a:latin typeface="Merriweather" panose="00000500000000000000" pitchFamily="2" charset="0"/>
              </a:rPr>
              <a:t>ánh</a:t>
            </a:r>
            <a:r>
              <a:rPr kumimoji="0" lang="en-US" altLang="en-US" sz="1400" b="0" i="0" u="none" strike="noStrike" cap="none" normalizeH="0" baseline="0" dirty="0">
                <a:ln>
                  <a:noFill/>
                </a:ln>
                <a:effectLst/>
                <a:latin typeface="Merriweather" panose="00000500000000000000" pitchFamily="2" charset="0"/>
              </a:rPr>
              <a:t> </a:t>
            </a:r>
            <a:r>
              <a:rPr kumimoji="0" lang="en-US" altLang="en-US" sz="1400" b="0" i="0" u="none" strike="noStrike" cap="none" normalizeH="0" baseline="0" dirty="0" err="1">
                <a:ln>
                  <a:noFill/>
                </a:ln>
                <a:effectLst/>
                <a:latin typeface="Merriweather" panose="00000500000000000000" pitchFamily="2" charset="0"/>
              </a:rPr>
              <a:t>xạ</a:t>
            </a:r>
            <a:r>
              <a:rPr kumimoji="0" lang="en-US" altLang="en-US" sz="1400" b="0" i="0" u="none" strike="noStrike" cap="none" normalizeH="0" baseline="0" dirty="0">
                <a:ln>
                  <a:noFill/>
                </a:ln>
                <a:effectLst/>
                <a:latin typeface="Merriweather" panose="00000500000000000000" pitchFamily="2" charset="0"/>
              </a:rPr>
              <a:t> </a:t>
            </a:r>
            <a:r>
              <a:rPr kumimoji="0" lang="en-US" altLang="en-US" sz="1400" b="0" i="0" u="none" strike="noStrike" cap="none" normalizeH="0" baseline="0" dirty="0" err="1">
                <a:ln>
                  <a:noFill/>
                </a:ln>
                <a:effectLst/>
                <a:latin typeface="Merriweather" panose="00000500000000000000" pitchFamily="2" charset="0"/>
              </a:rPr>
              <a:t>từ</a:t>
            </a:r>
            <a:r>
              <a:rPr kumimoji="0" lang="en-US" altLang="en-US" sz="1400" b="0" i="0" u="none" strike="noStrike" cap="none" normalizeH="0" baseline="0" dirty="0">
                <a:ln>
                  <a:noFill/>
                </a:ln>
                <a:effectLst/>
                <a:latin typeface="Merriweather" panose="00000500000000000000" pitchFamily="2" charset="0"/>
              </a:rPr>
              <a:t> </a:t>
            </a:r>
            <a:r>
              <a:rPr kumimoji="0" lang="en-US" altLang="en-US" sz="1400" b="0" i="0" u="none" strike="noStrike" cap="none" normalizeH="0" baseline="0" dirty="0" err="1">
                <a:ln>
                  <a:noFill/>
                </a:ln>
                <a:effectLst/>
                <a:latin typeface="Merriweather" panose="00000500000000000000" pitchFamily="2" charset="0"/>
              </a:rPr>
              <a:t>các</a:t>
            </a:r>
            <a:r>
              <a:rPr kumimoji="0" lang="en-US" altLang="en-US" sz="1400" b="0" i="0" u="none" strike="noStrike" cap="none" normalizeH="0" baseline="0" dirty="0">
                <a:ln>
                  <a:noFill/>
                </a:ln>
                <a:effectLst/>
                <a:latin typeface="Merriweather" panose="00000500000000000000" pitchFamily="2" charset="0"/>
              </a:rPr>
              <a:t> </a:t>
            </a:r>
            <a:r>
              <a:rPr kumimoji="0" lang="en-US" altLang="en-US" sz="1400" b="0" i="0" u="none" strike="noStrike" cap="none" normalizeH="0" baseline="0" dirty="0" err="1">
                <a:ln>
                  <a:noFill/>
                </a:ln>
                <a:effectLst/>
                <a:latin typeface="Merriweather" panose="00000500000000000000" pitchFamily="2" charset="0"/>
              </a:rPr>
              <a:t>bảng</a:t>
            </a:r>
            <a:r>
              <a:rPr kumimoji="0" lang="en-US" altLang="en-US" sz="1400" b="0" i="0" u="none" strike="noStrike" cap="none" normalizeH="0" baseline="0" dirty="0">
                <a:ln>
                  <a:noFill/>
                </a:ln>
                <a:effectLst/>
                <a:latin typeface="Merriweather" panose="00000500000000000000" pitchFamily="2" charset="0"/>
              </a:rPr>
              <a:t> </a:t>
            </a:r>
            <a:r>
              <a:rPr kumimoji="0" lang="en-US" altLang="en-US" sz="1400" b="0" i="0" u="none" strike="noStrike" cap="none" normalizeH="0" baseline="0" dirty="0" err="1">
                <a:ln>
                  <a:noFill/>
                </a:ln>
                <a:effectLst/>
                <a:latin typeface="Merriweather" panose="00000500000000000000" pitchFamily="2" charset="0"/>
              </a:rPr>
              <a:t>trong</a:t>
            </a:r>
            <a:r>
              <a:rPr kumimoji="0" lang="en-US" altLang="en-US" sz="1400" b="0" i="0" u="none" strike="noStrike" cap="none" normalizeH="0" baseline="0" dirty="0">
                <a:ln>
                  <a:noFill/>
                </a:ln>
                <a:effectLst/>
                <a:latin typeface="Merriweather" panose="00000500000000000000" pitchFamily="2" charset="0"/>
              </a:rPr>
              <a:t> </a:t>
            </a:r>
            <a:r>
              <a:rPr kumimoji="0" lang="en-US" altLang="en-US" sz="1400" b="0" i="0" u="none" strike="noStrike" cap="none" normalizeH="0" baseline="0" dirty="0" err="1">
                <a:ln>
                  <a:noFill/>
                </a:ln>
                <a:effectLst/>
                <a:latin typeface="Merriweather" panose="00000500000000000000" pitchFamily="2" charset="0"/>
              </a:rPr>
              <a:t>cơ</a:t>
            </a:r>
            <a:r>
              <a:rPr kumimoji="0" lang="en-US" altLang="en-US" sz="1400" b="0" i="0" u="none" strike="noStrike" cap="none" normalizeH="0" baseline="0" dirty="0">
                <a:ln>
                  <a:noFill/>
                </a:ln>
                <a:effectLst/>
                <a:latin typeface="Merriweather" panose="00000500000000000000" pitchFamily="2" charset="0"/>
              </a:rPr>
              <a:t> </a:t>
            </a:r>
            <a:r>
              <a:rPr kumimoji="0" lang="en-US" altLang="en-US" sz="1400" b="0" i="0" u="none" strike="noStrike" cap="none" normalizeH="0" baseline="0" dirty="0" err="1">
                <a:ln>
                  <a:noFill/>
                </a:ln>
                <a:effectLst/>
                <a:latin typeface="Merriweather" panose="00000500000000000000" pitchFamily="2" charset="0"/>
              </a:rPr>
              <a:t>sở</a:t>
            </a:r>
            <a:r>
              <a:rPr kumimoji="0" lang="en-US" altLang="en-US" sz="1400" b="0" i="0" u="none" strike="noStrike" cap="none" normalizeH="0" baseline="0" dirty="0">
                <a:ln>
                  <a:noFill/>
                </a:ln>
                <a:effectLst/>
                <a:latin typeface="Merriweather" panose="00000500000000000000" pitchFamily="2" charset="0"/>
              </a:rPr>
              <a:t> </a:t>
            </a:r>
            <a:r>
              <a:rPr kumimoji="0" lang="en-US" altLang="en-US" sz="1400" b="0" i="0" u="none" strike="noStrike" cap="none" normalizeH="0" baseline="0" dirty="0" err="1">
                <a:ln>
                  <a:noFill/>
                </a:ln>
                <a:effectLst/>
                <a:latin typeface="Merriweather" panose="00000500000000000000" pitchFamily="2" charset="0"/>
              </a:rPr>
              <a:t>dữ</a:t>
            </a:r>
            <a:r>
              <a:rPr kumimoji="0" lang="en-US" altLang="en-US" sz="1400" b="0" i="0" u="none" strike="noStrike" cap="none" normalizeH="0" baseline="0" dirty="0">
                <a:ln>
                  <a:noFill/>
                </a:ln>
                <a:effectLst/>
                <a:latin typeface="Merriweather" panose="00000500000000000000" pitchFamily="2" charset="0"/>
              </a:rPr>
              <a:t> </a:t>
            </a:r>
            <a:r>
              <a:rPr kumimoji="0" lang="en-US" altLang="en-US" sz="1400" b="0" i="0" u="none" strike="noStrike" cap="none" normalizeH="0" baseline="0" dirty="0" err="1">
                <a:ln>
                  <a:noFill/>
                </a:ln>
                <a:effectLst/>
                <a:latin typeface="Merriweather" panose="00000500000000000000" pitchFamily="2" charset="0"/>
              </a:rPr>
              <a:t>liệu</a:t>
            </a:r>
            <a:r>
              <a:rPr kumimoji="0" lang="en-US" altLang="en-US" sz="1400" b="0" i="0" u="none" strike="noStrike" cap="none" normalizeH="0" baseline="0" dirty="0">
                <a:ln>
                  <a:noFill/>
                </a:ln>
                <a:effectLst/>
                <a:latin typeface="Merriweather" panose="00000500000000000000" pitchFamily="2" charset="0"/>
              </a:rPr>
              <a:t>. </a:t>
            </a:r>
            <a:r>
              <a:rPr kumimoji="0" lang="en-US" altLang="en-US" sz="1400" b="0" i="0" u="none" strike="noStrike" cap="none" normalizeH="0" baseline="0" dirty="0" err="1">
                <a:ln>
                  <a:noFill/>
                </a:ln>
                <a:effectLst/>
                <a:latin typeface="Merriweather" panose="00000500000000000000" pitchFamily="2" charset="0"/>
              </a:rPr>
              <a:t>Với</a:t>
            </a:r>
            <a:r>
              <a:rPr kumimoji="0" lang="en-US" altLang="en-US" sz="1400" b="0" i="0" u="none" strike="noStrike" cap="none" normalizeH="0" baseline="0" dirty="0">
                <a:ln>
                  <a:noFill/>
                </a:ln>
                <a:effectLst/>
                <a:latin typeface="Merriweather" panose="00000500000000000000" pitchFamily="2" charset="0"/>
              </a:rPr>
              <a:t> </a:t>
            </a:r>
            <a:r>
              <a:rPr kumimoji="0" lang="en-US" altLang="en-US" sz="1400" b="0" i="0" u="none" strike="noStrike" cap="none" normalizeH="0" baseline="0" dirty="0" err="1">
                <a:ln>
                  <a:noFill/>
                </a:ln>
                <a:effectLst/>
                <a:latin typeface="Merriweather" panose="00000500000000000000" pitchFamily="2" charset="0"/>
              </a:rPr>
              <a:t>chỉ</a:t>
            </a:r>
            <a:r>
              <a:rPr kumimoji="0" lang="en-US" altLang="en-US" sz="1400" b="0" i="0" u="none" strike="noStrike" cap="none" normalizeH="0" baseline="0" dirty="0">
                <a:ln>
                  <a:noFill/>
                </a:ln>
                <a:effectLst/>
                <a:latin typeface="Merriweather" panose="00000500000000000000" pitchFamily="2" charset="0"/>
              </a:rPr>
              <a:t> </a:t>
            </a:r>
            <a:r>
              <a:rPr kumimoji="0" lang="en-US" altLang="en-US" sz="1400" b="0" i="0" u="none" strike="noStrike" cap="none" normalizeH="0" baseline="0" dirty="0" err="1">
                <a:ln>
                  <a:noFill/>
                </a:ln>
                <a:effectLst/>
                <a:latin typeface="Merriweather" panose="00000500000000000000" pitchFamily="2" charset="0"/>
              </a:rPr>
              <a:t>duy</a:t>
            </a:r>
            <a:r>
              <a:rPr kumimoji="0" lang="en-US" altLang="en-US" sz="1400" b="0" i="0" u="none" strike="noStrike" cap="none" normalizeH="0" baseline="0" dirty="0">
                <a:ln>
                  <a:noFill/>
                </a:ln>
                <a:effectLst/>
                <a:latin typeface="Merriweather" panose="00000500000000000000" pitchFamily="2" charset="0"/>
              </a:rPr>
              <a:t> </a:t>
            </a:r>
            <a:r>
              <a:rPr kumimoji="0" lang="en-US" altLang="en-US" sz="1400" b="0" i="0" u="none" strike="noStrike" cap="none" normalizeH="0" baseline="0" dirty="0" err="1">
                <a:ln>
                  <a:noFill/>
                </a:ln>
                <a:effectLst/>
                <a:latin typeface="Merriweather" panose="00000500000000000000" pitchFamily="2" charset="0"/>
              </a:rPr>
              <a:t>nhất</a:t>
            </a:r>
            <a:r>
              <a:rPr kumimoji="0" lang="en-US" altLang="en-US" sz="1400" b="0" i="0" u="none" strike="noStrike" cap="none" normalizeH="0" baseline="0" dirty="0">
                <a:ln>
                  <a:noFill/>
                </a:ln>
                <a:effectLst/>
                <a:latin typeface="Merriweather" panose="00000500000000000000" pitchFamily="2" charset="0"/>
              </a:rPr>
              <a:t> </a:t>
            </a:r>
            <a:r>
              <a:rPr kumimoji="0" lang="en-US" altLang="en-US" sz="1400" b="0" i="0" u="none" strike="noStrike" cap="none" normalizeH="0" baseline="0" dirty="0" err="1">
                <a:ln>
                  <a:noFill/>
                </a:ln>
                <a:effectLst/>
                <a:latin typeface="Merriweather" panose="00000500000000000000" pitchFamily="2" charset="0"/>
              </a:rPr>
              <a:t>một</a:t>
            </a:r>
            <a:r>
              <a:rPr kumimoji="0" lang="en-US" altLang="en-US" sz="1400" b="0" i="0" u="none" strike="noStrike" cap="none" normalizeH="0" baseline="0" dirty="0">
                <a:ln>
                  <a:noFill/>
                </a:ln>
                <a:effectLst/>
                <a:latin typeface="Merriweather" panose="00000500000000000000" pitchFamily="2" charset="0"/>
              </a:rPr>
              <a:t> </a:t>
            </a:r>
            <a:r>
              <a:rPr kumimoji="0" lang="en-US" altLang="en-US" sz="1400" b="0" i="0" u="none" strike="noStrike" cap="none" normalizeH="0" baseline="0" dirty="0" err="1">
                <a:ln>
                  <a:noFill/>
                </a:ln>
                <a:effectLst/>
                <a:latin typeface="Merriweather" panose="00000500000000000000" pitchFamily="2" charset="0"/>
              </a:rPr>
              <a:t>bảng</a:t>
            </a:r>
            <a:r>
              <a:rPr kumimoji="0" lang="en-US" altLang="en-US" sz="1400" b="0" i="0" u="none" strike="noStrike" cap="none" normalizeH="0" baseline="0" dirty="0">
                <a:ln>
                  <a:noFill/>
                </a:ln>
                <a:effectLst/>
                <a:latin typeface="Merriweather" panose="00000500000000000000" pitchFamily="2" charset="0"/>
              </a:rPr>
              <a:t> </a:t>
            </a:r>
            <a:r>
              <a:rPr kumimoji="0" lang="en-US" altLang="en-US" sz="1400" b="0" i="0" u="none" strike="noStrike" cap="none" normalizeH="0" baseline="0" dirty="0">
                <a:ln>
                  <a:noFill/>
                </a:ln>
                <a:effectLst/>
                <a:latin typeface="Menlo"/>
              </a:rPr>
              <a:t>user</a:t>
            </a:r>
            <a:r>
              <a:rPr kumimoji="0" lang="en-US" altLang="en-US" sz="1400" b="0" i="0" u="none" strike="noStrike" cap="none" normalizeH="0" baseline="0" dirty="0">
                <a:ln>
                  <a:noFill/>
                </a:ln>
                <a:effectLst/>
                <a:latin typeface="Merriweather" panose="00000500000000000000" pitchFamily="2" charset="0"/>
              </a:rPr>
              <a:t>, </a:t>
            </a:r>
            <a:r>
              <a:rPr kumimoji="0" lang="en-US" altLang="en-US" sz="1400" b="0" i="0" u="none" strike="noStrike" cap="none" normalizeH="0" baseline="0" dirty="0" err="1">
                <a:ln>
                  <a:noFill/>
                </a:ln>
                <a:effectLst/>
                <a:latin typeface="Merriweather" panose="00000500000000000000" pitchFamily="2" charset="0"/>
              </a:rPr>
              <a:t>mình</a:t>
            </a:r>
            <a:r>
              <a:rPr kumimoji="0" lang="en-US" altLang="en-US" sz="1400" b="0" i="0" u="none" strike="noStrike" cap="none" normalizeH="0" baseline="0" dirty="0">
                <a:ln>
                  <a:noFill/>
                </a:ln>
                <a:effectLst/>
                <a:latin typeface="Merriweather" panose="00000500000000000000" pitchFamily="2" charset="0"/>
              </a:rPr>
              <a:t> </a:t>
            </a:r>
            <a:r>
              <a:rPr kumimoji="0" lang="en-US" altLang="en-US" sz="1400" b="0" i="0" u="none" strike="noStrike" cap="none" normalizeH="0" baseline="0" dirty="0" err="1">
                <a:ln>
                  <a:noFill/>
                </a:ln>
                <a:effectLst/>
                <a:latin typeface="Merriweather" panose="00000500000000000000" pitchFamily="2" charset="0"/>
              </a:rPr>
              <a:t>sẽ</a:t>
            </a:r>
            <a:r>
              <a:rPr kumimoji="0" lang="en-US" altLang="en-US" sz="1400" b="0" i="0" u="none" strike="noStrike" cap="none" normalizeH="0" baseline="0" dirty="0">
                <a:ln>
                  <a:noFill/>
                </a:ln>
                <a:effectLst/>
                <a:latin typeface="Merriweather" panose="00000500000000000000" pitchFamily="2" charset="0"/>
              </a:rPr>
              <a:t> </a:t>
            </a:r>
            <a:r>
              <a:rPr kumimoji="0" lang="en-US" altLang="en-US" sz="1400" b="0" i="0" u="none" strike="noStrike" cap="none" normalizeH="0" baseline="0" dirty="0" err="1">
                <a:ln>
                  <a:noFill/>
                </a:ln>
                <a:effectLst/>
                <a:latin typeface="Merriweather" panose="00000500000000000000" pitchFamily="2" charset="0"/>
              </a:rPr>
              <a:t>tạo</a:t>
            </a:r>
            <a:r>
              <a:rPr kumimoji="0" lang="en-US" altLang="en-US" sz="1400" b="0" i="0" u="none" strike="noStrike" cap="none" normalizeH="0" baseline="0" dirty="0">
                <a:ln>
                  <a:noFill/>
                </a:ln>
                <a:effectLst/>
                <a:latin typeface="Merriweather" panose="00000500000000000000" pitchFamily="2" charset="0"/>
              </a:rPr>
              <a:t> </a:t>
            </a:r>
            <a:r>
              <a:rPr kumimoji="0" lang="en-US" altLang="en-US" sz="1400" b="0" i="0" u="none" strike="noStrike" cap="none" normalizeH="0" baseline="0" dirty="0" err="1">
                <a:ln>
                  <a:noFill/>
                </a:ln>
                <a:effectLst/>
                <a:latin typeface="Merriweather" panose="00000500000000000000" pitchFamily="2" charset="0"/>
              </a:rPr>
              <a:t>một</a:t>
            </a:r>
            <a:r>
              <a:rPr kumimoji="0" lang="en-US" altLang="en-US" sz="1400" b="0" i="0" u="none" strike="noStrike" cap="none" normalizeH="0" baseline="0" dirty="0">
                <a:ln>
                  <a:noFill/>
                </a:ln>
                <a:effectLst/>
                <a:latin typeface="Merriweather" panose="00000500000000000000" pitchFamily="2" charset="0"/>
              </a:rPr>
              <a:t> class </a:t>
            </a:r>
            <a:r>
              <a:rPr kumimoji="0" lang="en-US" altLang="en-US" sz="1400" b="0" i="0" u="none" strike="noStrike" cap="none" normalizeH="0" baseline="0" dirty="0">
                <a:ln>
                  <a:noFill/>
                </a:ln>
                <a:effectLst/>
                <a:latin typeface="Menlo"/>
              </a:rPr>
              <a:t>User</a:t>
            </a:r>
            <a:r>
              <a:rPr kumimoji="0" lang="en-US" altLang="en-US" sz="1400" b="0" i="0" u="none" strike="noStrike" cap="none" normalizeH="0" baseline="0" dirty="0">
                <a:ln>
                  <a:noFill/>
                </a:ln>
                <a:effectLst/>
                <a:latin typeface="Merriweather" panose="00000500000000000000" pitchFamily="2" charset="0"/>
              </a:rPr>
              <a:t> </a:t>
            </a:r>
            <a:r>
              <a:rPr kumimoji="0" lang="en-US" altLang="en-US" sz="1400" b="0" i="0" u="none" strike="noStrike" cap="none" normalizeH="0" baseline="0" dirty="0" err="1">
                <a:ln>
                  <a:noFill/>
                </a:ln>
                <a:effectLst/>
                <a:latin typeface="Merriweather" panose="00000500000000000000" pitchFamily="2" charset="0"/>
              </a:rPr>
              <a:t>trong</a:t>
            </a:r>
            <a:r>
              <a:rPr kumimoji="0" lang="en-US" altLang="en-US" sz="1400" b="0" i="0" u="none" strike="noStrike" cap="none" normalizeH="0" baseline="0" dirty="0">
                <a:ln>
                  <a:noFill/>
                </a:ln>
                <a:effectLst/>
                <a:latin typeface="Merriweather" panose="00000500000000000000" pitchFamily="2" charset="0"/>
              </a:rPr>
              <a:t> package </a:t>
            </a:r>
            <a:r>
              <a:rPr kumimoji="0" lang="en-US" altLang="en-US" sz="1400" b="0" i="0" u="none" strike="noStrike" cap="none" normalizeH="0" baseline="0" dirty="0">
                <a:ln>
                  <a:noFill/>
                </a:ln>
                <a:effectLst/>
                <a:latin typeface="Menlo"/>
              </a:rPr>
              <a:t>entity</a:t>
            </a:r>
            <a:r>
              <a:rPr kumimoji="0" lang="en-US" altLang="en-US" sz="1400" b="0" i="0" u="none" strike="noStrike" cap="none" normalizeH="0" baseline="0" dirty="0">
                <a:ln>
                  <a:noFill/>
                </a:ln>
                <a:effectLst/>
                <a:latin typeface="Merriweather" panose="00000500000000000000" pitchFamily="2" charset="0"/>
              </a:rPr>
              <a:t>:</a:t>
            </a:r>
            <a:endParaRPr kumimoji="0" lang="en-US" altLang="en-US" sz="1400" b="0" i="0" u="none" strike="noStrike" cap="none" normalizeH="0" baseline="0" dirty="0">
              <a:ln>
                <a:noFill/>
              </a:ln>
              <a:effectLst/>
              <a:latin typeface="Arial" panose="020B0604020202020204" pitchFamily="34" charset="0"/>
            </a:endParaRPr>
          </a:p>
        </p:txBody>
      </p:sp>
      <p:sp>
        <p:nvSpPr>
          <p:cNvPr id="5" name="Rectangle 2">
            <a:extLst>
              <a:ext uri="{FF2B5EF4-FFF2-40B4-BE49-F238E27FC236}">
                <a16:creationId xmlns:a16="http://schemas.microsoft.com/office/drawing/2014/main" id="{9FA69ED9-50BD-DDEB-3675-43FBBCEFEB64}"/>
              </a:ext>
            </a:extLst>
          </p:cNvPr>
          <p:cNvSpPr>
            <a:spLocks noGrp="1" noChangeArrowheads="1"/>
          </p:cNvSpPr>
          <p:nvPr>
            <p:ph type="subTitle" idx="1"/>
          </p:nvPr>
        </p:nvSpPr>
        <p:spPr bwMode="auto">
          <a:xfrm>
            <a:off x="457200" y="2082379"/>
            <a:ext cx="3368352" cy="43858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JetBrains Mono"/>
              </a:rPr>
              <a:t>package </a:t>
            </a:r>
            <a:r>
              <a:rPr kumimoji="0" lang="en-US" altLang="en-US" sz="900" b="0" i="0" u="none" strike="noStrike" cap="none" normalizeH="0" baseline="0" dirty="0" err="1">
                <a:ln>
                  <a:noFill/>
                </a:ln>
                <a:solidFill>
                  <a:srgbClr val="A9B7C6"/>
                </a:solidFill>
                <a:effectLst/>
                <a:latin typeface="JetBrains Mono"/>
              </a:rPr>
              <a:t>io.github.tubean.myspringcrud.entity</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import </a:t>
            </a:r>
            <a:r>
              <a:rPr kumimoji="0" lang="en-US" altLang="en-US" sz="900" b="0" i="0" u="none" strike="noStrike" cap="none" normalizeH="0" baseline="0" dirty="0" err="1">
                <a:ln>
                  <a:noFill/>
                </a:ln>
                <a:solidFill>
                  <a:srgbClr val="A9B7C6"/>
                </a:solidFill>
                <a:effectLst/>
                <a:latin typeface="JetBrains Mono"/>
              </a:rPr>
              <a:t>javax.persistence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BBB529"/>
                </a:solidFill>
                <a:effectLst/>
                <a:latin typeface="JetBrains Mono"/>
              </a:rPr>
              <a:t>@Entity</a:t>
            </a:r>
            <a:br>
              <a:rPr kumimoji="0" lang="en-US" altLang="en-US" sz="900" b="0" i="0" u="none" strike="noStrike" cap="none" normalizeH="0" baseline="0" dirty="0">
                <a:ln>
                  <a:noFill/>
                </a:ln>
                <a:solidFill>
                  <a:srgbClr val="BBB529"/>
                </a:solidFill>
                <a:effectLst/>
                <a:latin typeface="JetBrains Mono"/>
              </a:rPr>
            </a:br>
            <a:r>
              <a:rPr kumimoji="0" lang="en-US" altLang="en-US" sz="900" b="0" i="0" u="none" strike="noStrike" cap="none" normalizeH="0" baseline="0" dirty="0">
                <a:ln>
                  <a:noFill/>
                </a:ln>
                <a:solidFill>
                  <a:srgbClr val="BBB529"/>
                </a:solidFill>
                <a:effectLst/>
                <a:latin typeface="JetBrains Mono"/>
              </a:rPr>
              <a:t>@Table</a:t>
            </a:r>
            <a:r>
              <a:rPr kumimoji="0" lang="en-US" altLang="en-US" sz="900" b="0" i="0" u="none" strike="noStrike" cap="none" normalizeH="0" baseline="0" dirty="0">
                <a:ln>
                  <a:noFill/>
                </a:ln>
                <a:solidFill>
                  <a:srgbClr val="A9B7C6"/>
                </a:solidFill>
                <a:effectLst/>
                <a:latin typeface="JetBrains Mono"/>
              </a:rPr>
              <a:t>(name = </a:t>
            </a:r>
            <a:r>
              <a:rPr kumimoji="0" lang="en-US" altLang="en-US" sz="900" b="0" i="0" u="none" strike="noStrike" cap="none" normalizeH="0" baseline="0" dirty="0">
                <a:ln>
                  <a:noFill/>
                </a:ln>
                <a:solidFill>
                  <a:srgbClr val="6A8759"/>
                </a:solidFill>
                <a:effectLst/>
                <a:latin typeface="JetBrains Mono"/>
              </a:rPr>
              <a:t>"user"</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CC7832"/>
                </a:solidFill>
                <a:effectLst/>
                <a:latin typeface="JetBrains Mono"/>
              </a:rPr>
              <a:t>public class </a:t>
            </a:r>
            <a:r>
              <a:rPr kumimoji="0" lang="en-US" altLang="en-US" sz="900" b="0" i="0" u="none" strike="noStrike" cap="none" normalizeH="0" baseline="0" dirty="0">
                <a:ln>
                  <a:noFill/>
                </a:ln>
                <a:solidFill>
                  <a:srgbClr val="A9B7C6"/>
                </a:solidFill>
                <a:effectLst/>
                <a:latin typeface="JetBrains Mono"/>
              </a:rPr>
              <a:t>User {</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BBB529"/>
                </a:solidFill>
                <a:effectLst/>
                <a:latin typeface="JetBrains Mono"/>
              </a:rPr>
              <a:t>@Id</a:t>
            </a:r>
            <a:br>
              <a:rPr kumimoji="0" lang="en-US" altLang="en-US" sz="900" b="0" i="0" u="none" strike="noStrike" cap="none" normalizeH="0" baseline="0" dirty="0">
                <a:ln>
                  <a:noFill/>
                </a:ln>
                <a:solidFill>
                  <a:srgbClr val="BBB529"/>
                </a:solidFill>
                <a:effectLst/>
                <a:latin typeface="JetBrains Mono"/>
              </a:rPr>
            </a:br>
            <a:r>
              <a:rPr kumimoji="0" lang="en-US" altLang="en-US" sz="900" b="0" i="0" u="none" strike="noStrike" cap="none" normalizeH="0" baseline="0" dirty="0">
                <a:ln>
                  <a:noFill/>
                </a:ln>
                <a:solidFill>
                  <a:srgbClr val="BBB529"/>
                </a:solidFill>
                <a:effectLst/>
                <a:latin typeface="JetBrains Mono"/>
              </a:rPr>
              <a:t>  @GeneratedValue</a:t>
            </a:r>
            <a:r>
              <a:rPr kumimoji="0" lang="en-US" altLang="en-US" sz="900" b="0" i="0" u="none" strike="noStrike" cap="none" normalizeH="0" baseline="0" dirty="0">
                <a:ln>
                  <a:noFill/>
                </a:ln>
                <a:solidFill>
                  <a:srgbClr val="A9B7C6"/>
                </a:solidFill>
                <a:effectLst/>
                <a:latin typeface="JetBrains Mono"/>
              </a:rPr>
              <a:t>(strategy = </a:t>
            </a:r>
            <a:r>
              <a:rPr kumimoji="0" lang="en-US" altLang="en-US" sz="900" b="0" i="0" u="none" strike="noStrike" cap="none" normalizeH="0" baseline="0" dirty="0" err="1">
                <a:ln>
                  <a:noFill/>
                </a:ln>
                <a:solidFill>
                  <a:srgbClr val="A9B7C6"/>
                </a:solidFill>
                <a:effectLst/>
                <a:latin typeface="JetBrains Mono"/>
              </a:rPr>
              <a:t>GenerationType.</a:t>
            </a:r>
            <a:r>
              <a:rPr kumimoji="0" lang="en-US" altLang="en-US" sz="900" b="0" i="1" u="none" strike="noStrike" cap="none" normalizeH="0" baseline="0" dirty="0" err="1">
                <a:ln>
                  <a:noFill/>
                </a:ln>
                <a:solidFill>
                  <a:srgbClr val="9876AA"/>
                </a:solidFill>
                <a:effectLst/>
                <a:latin typeface="JetBrains Mono"/>
              </a:rPr>
              <a:t>AUTO</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private </a:t>
            </a:r>
            <a:r>
              <a:rPr kumimoji="0" lang="en-US" altLang="en-US" sz="900" b="0" i="0" u="none" strike="noStrike" cap="none" normalizeH="0" baseline="0" dirty="0">
                <a:ln>
                  <a:noFill/>
                </a:ln>
                <a:solidFill>
                  <a:srgbClr val="A9B7C6"/>
                </a:solidFill>
                <a:effectLst/>
                <a:latin typeface="JetBrains Mono"/>
              </a:rPr>
              <a:t>Long </a:t>
            </a:r>
            <a:r>
              <a:rPr kumimoji="0" lang="en-US" altLang="en-US" sz="900" b="0" i="0" u="none" strike="noStrike" cap="none" normalizeH="0" baseline="0" dirty="0">
                <a:ln>
                  <a:noFill/>
                </a:ln>
                <a:solidFill>
                  <a:srgbClr val="9876AA"/>
                </a:solidFill>
                <a:effectLst/>
                <a:latin typeface="JetBrains Mono"/>
              </a:rPr>
              <a:t>id</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BBB529"/>
                </a:solidFill>
                <a:effectLst/>
                <a:latin typeface="JetBrains Mono"/>
              </a:rPr>
              <a:t>@Column</a:t>
            </a:r>
            <a:r>
              <a:rPr kumimoji="0" lang="en-US" altLang="en-US" sz="900" b="0" i="0" u="none" strike="noStrike" cap="none" normalizeH="0" baseline="0" dirty="0">
                <a:ln>
                  <a:noFill/>
                </a:ln>
                <a:solidFill>
                  <a:srgbClr val="A9B7C6"/>
                </a:solidFill>
                <a:effectLst/>
                <a:latin typeface="JetBrains Mono"/>
              </a:rPr>
              <a:t>(name = </a:t>
            </a:r>
            <a:r>
              <a:rPr kumimoji="0" lang="en-US" altLang="en-US" sz="900" b="0" i="0" u="none" strike="noStrike" cap="none" normalizeH="0" baseline="0" dirty="0">
                <a:ln>
                  <a:noFill/>
                </a:ln>
                <a:solidFill>
                  <a:srgbClr val="6A8759"/>
                </a:solidFill>
                <a:effectLst/>
                <a:latin typeface="JetBrains Mono"/>
              </a:rPr>
              <a:t>"name"</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private </a:t>
            </a:r>
            <a:r>
              <a:rPr kumimoji="0" lang="en-US" altLang="en-US" sz="900" b="0" i="0" u="none" strike="noStrike" cap="none" normalizeH="0" baseline="0" dirty="0">
                <a:ln>
                  <a:noFill/>
                </a:ln>
                <a:solidFill>
                  <a:srgbClr val="A9B7C6"/>
                </a:solidFill>
                <a:effectLst/>
                <a:latin typeface="JetBrains Mono"/>
              </a:rPr>
              <a:t>String </a:t>
            </a:r>
            <a:r>
              <a:rPr kumimoji="0" lang="en-US" altLang="en-US" sz="900" b="0" i="0" u="none" strike="noStrike" cap="none" normalizeH="0" baseline="0" dirty="0">
                <a:ln>
                  <a:noFill/>
                </a:ln>
                <a:solidFill>
                  <a:srgbClr val="9876AA"/>
                </a:solidFill>
                <a:effectLst/>
                <a:latin typeface="JetBrains Mono"/>
              </a:rPr>
              <a:t>name</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BBB529"/>
                </a:solidFill>
                <a:effectLst/>
                <a:latin typeface="JetBrains Mono"/>
              </a:rPr>
              <a:t>@Column</a:t>
            </a:r>
            <a:r>
              <a:rPr kumimoji="0" lang="en-US" altLang="en-US" sz="900" b="0" i="0" u="none" strike="noStrike" cap="none" normalizeH="0" baseline="0" dirty="0">
                <a:ln>
                  <a:noFill/>
                </a:ln>
                <a:solidFill>
                  <a:srgbClr val="A9B7C6"/>
                </a:solidFill>
                <a:effectLst/>
                <a:latin typeface="JetBrains Mono"/>
              </a:rPr>
              <a:t>(name = </a:t>
            </a:r>
            <a:r>
              <a:rPr kumimoji="0" lang="en-US" altLang="en-US" sz="900" b="0" i="0" u="none" strike="noStrike" cap="none" normalizeH="0" baseline="0" dirty="0">
                <a:ln>
                  <a:noFill/>
                </a:ln>
                <a:solidFill>
                  <a:srgbClr val="6A8759"/>
                </a:solidFill>
                <a:effectLst/>
                <a:latin typeface="JetBrains Mono"/>
              </a:rPr>
              <a:t>"email"</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private </a:t>
            </a:r>
            <a:r>
              <a:rPr kumimoji="0" lang="en-US" altLang="en-US" sz="900" b="0" i="0" u="none" strike="noStrike" cap="none" normalizeH="0" baseline="0" dirty="0">
                <a:ln>
                  <a:noFill/>
                </a:ln>
                <a:solidFill>
                  <a:srgbClr val="A9B7C6"/>
                </a:solidFill>
                <a:effectLst/>
                <a:latin typeface="JetBrains Mono"/>
              </a:rPr>
              <a:t>String </a:t>
            </a:r>
            <a:r>
              <a:rPr kumimoji="0" lang="en-US" altLang="en-US" sz="900" b="0" i="0" u="none" strike="noStrike" cap="none" normalizeH="0" baseline="0" dirty="0">
                <a:ln>
                  <a:noFill/>
                </a:ln>
                <a:solidFill>
                  <a:srgbClr val="9876AA"/>
                </a:solidFill>
                <a:effectLst/>
                <a:latin typeface="JetBrains Mono"/>
              </a:rPr>
              <a:t>email</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BBB529"/>
                </a:solidFill>
                <a:effectLst/>
                <a:latin typeface="JetBrains Mono"/>
              </a:rPr>
              <a:t>@Column</a:t>
            </a:r>
            <a:r>
              <a:rPr kumimoji="0" lang="en-US" altLang="en-US" sz="900" b="0" i="0" u="none" strike="noStrike" cap="none" normalizeH="0" baseline="0" dirty="0">
                <a:ln>
                  <a:noFill/>
                </a:ln>
                <a:solidFill>
                  <a:srgbClr val="A9B7C6"/>
                </a:solidFill>
                <a:effectLst/>
                <a:latin typeface="JetBrains Mono"/>
              </a:rPr>
              <a:t>(name = </a:t>
            </a:r>
            <a:r>
              <a:rPr kumimoji="0" lang="en-US" altLang="en-US" sz="900" b="0" i="0" u="none" strike="noStrike" cap="none" normalizeH="0" baseline="0" dirty="0">
                <a:ln>
                  <a:noFill/>
                </a:ln>
                <a:solidFill>
                  <a:srgbClr val="6A8759"/>
                </a:solidFill>
                <a:effectLst/>
                <a:latin typeface="JetBrains Mono"/>
              </a:rPr>
              <a:t>"phone"</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private </a:t>
            </a:r>
            <a:r>
              <a:rPr kumimoji="0" lang="en-US" altLang="en-US" sz="900" b="0" i="0" u="none" strike="noStrike" cap="none" normalizeH="0" baseline="0" dirty="0">
                <a:ln>
                  <a:noFill/>
                </a:ln>
                <a:solidFill>
                  <a:srgbClr val="A9B7C6"/>
                </a:solidFill>
                <a:effectLst/>
                <a:latin typeface="JetBrains Mono"/>
              </a:rPr>
              <a:t>String </a:t>
            </a:r>
            <a:r>
              <a:rPr kumimoji="0" lang="en-US" altLang="en-US" sz="900" b="0" i="0" u="none" strike="noStrike" cap="none" normalizeH="0" baseline="0" dirty="0">
                <a:ln>
                  <a:noFill/>
                </a:ln>
                <a:solidFill>
                  <a:srgbClr val="9876AA"/>
                </a:solidFill>
                <a:effectLst/>
                <a:latin typeface="JetBrains Mono"/>
              </a:rPr>
              <a:t>phone</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public </a:t>
            </a:r>
            <a:r>
              <a:rPr kumimoji="0" lang="en-US" altLang="en-US" sz="900" b="0" i="0" u="none" strike="noStrike" cap="none" normalizeH="0" baseline="0" dirty="0">
                <a:ln>
                  <a:noFill/>
                </a:ln>
                <a:solidFill>
                  <a:srgbClr val="FFC66D"/>
                </a:solidFill>
                <a:effectLst/>
                <a:latin typeface="JetBrains Mono"/>
              </a:rPr>
              <a:t>User</a:t>
            </a:r>
            <a:r>
              <a:rPr kumimoji="0" lang="en-US" altLang="en-US" sz="900" b="0" i="0" u="none" strike="noStrike" cap="none" normalizeH="0" baseline="0" dirty="0">
                <a:ln>
                  <a:noFill/>
                </a:ln>
                <a:solidFill>
                  <a:srgbClr val="A9B7C6"/>
                </a:solidFill>
                <a:effectLst/>
                <a:latin typeface="JetBrains Mono"/>
              </a:rPr>
              <a:t>() {}</a:t>
            </a:r>
            <a:br>
              <a:rPr kumimoji="0" lang="en-US" altLang="en-US" sz="900" b="0" i="0" u="none" strike="noStrike" cap="none" normalizeH="0" baseline="0" dirty="0">
                <a:ln>
                  <a:noFill/>
                </a:ln>
                <a:solidFill>
                  <a:srgbClr val="A9B7C6"/>
                </a:solidFill>
                <a:effectLst/>
                <a:latin typeface="JetBrains Mono"/>
              </a:rPr>
            </a:b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public </a:t>
            </a:r>
            <a:r>
              <a:rPr kumimoji="0" lang="en-US" altLang="en-US" sz="900" b="0" i="0" u="none" strike="noStrike" cap="none" normalizeH="0" baseline="0" dirty="0">
                <a:ln>
                  <a:noFill/>
                </a:ln>
                <a:solidFill>
                  <a:srgbClr val="FFC66D"/>
                </a:solidFill>
                <a:effectLst/>
                <a:latin typeface="JetBrains Mono"/>
              </a:rPr>
              <a:t>User</a:t>
            </a:r>
            <a:r>
              <a:rPr kumimoji="0" lang="en-US" altLang="en-US" sz="900" b="0" i="0" u="none" strike="noStrike" cap="none" normalizeH="0" baseline="0" dirty="0">
                <a:ln>
                  <a:noFill/>
                </a:ln>
                <a:solidFill>
                  <a:srgbClr val="A9B7C6"/>
                </a:solidFill>
                <a:effectLst/>
                <a:latin typeface="JetBrains Mono"/>
              </a:rPr>
              <a:t>(String name</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String email</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String phone) {</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this</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9876AA"/>
                </a:solidFill>
                <a:effectLst/>
                <a:latin typeface="JetBrains Mono"/>
              </a:rPr>
              <a:t>name </a:t>
            </a:r>
            <a:r>
              <a:rPr kumimoji="0" lang="en-US" altLang="en-US" sz="900" b="0" i="0" u="none" strike="noStrike" cap="none" normalizeH="0" baseline="0" dirty="0">
                <a:ln>
                  <a:noFill/>
                </a:ln>
                <a:solidFill>
                  <a:srgbClr val="A9B7C6"/>
                </a:solidFill>
                <a:effectLst/>
                <a:latin typeface="JetBrains Mono"/>
              </a:rPr>
              <a:t>= name</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CC7832"/>
                </a:solidFill>
                <a:effectLst/>
                <a:latin typeface="JetBrains Mono"/>
              </a:rPr>
              <a:t>this</a:t>
            </a:r>
            <a:r>
              <a:rPr kumimoji="0" lang="en-US" altLang="en-US" sz="900" b="0" i="0" u="none" strike="noStrike" cap="none" normalizeH="0" baseline="0" dirty="0" err="1">
                <a:ln>
                  <a:noFill/>
                </a:ln>
                <a:solidFill>
                  <a:srgbClr val="A9B7C6"/>
                </a:solidFill>
                <a:effectLst/>
                <a:latin typeface="JetBrains Mono"/>
              </a:rPr>
              <a:t>.</a:t>
            </a:r>
            <a:r>
              <a:rPr kumimoji="0" lang="en-US" altLang="en-US" sz="900" b="0" i="0" u="none" strike="noStrike" cap="none" normalizeH="0" baseline="0" dirty="0" err="1">
                <a:ln>
                  <a:noFill/>
                </a:ln>
                <a:solidFill>
                  <a:srgbClr val="9876AA"/>
                </a:solidFill>
                <a:effectLst/>
                <a:latin typeface="JetBrains Mono"/>
              </a:rPr>
              <a:t>email</a:t>
            </a:r>
            <a:r>
              <a:rPr kumimoji="0" lang="en-US" altLang="en-US" sz="900" b="0" i="0" u="none" strike="noStrike" cap="none" normalizeH="0" baseline="0" dirty="0">
                <a:ln>
                  <a:noFill/>
                </a:ln>
                <a:solidFill>
                  <a:srgbClr val="9876AA"/>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 email</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CC7832"/>
                </a:solidFill>
                <a:effectLst/>
                <a:latin typeface="JetBrains Mono"/>
              </a:rPr>
              <a:t>this</a:t>
            </a:r>
            <a:r>
              <a:rPr kumimoji="0" lang="en-US" altLang="en-US" sz="900" b="0" i="0" u="none" strike="noStrike" cap="none" normalizeH="0" baseline="0" dirty="0" err="1">
                <a:ln>
                  <a:noFill/>
                </a:ln>
                <a:solidFill>
                  <a:srgbClr val="A9B7C6"/>
                </a:solidFill>
                <a:effectLst/>
                <a:latin typeface="JetBrains Mono"/>
              </a:rPr>
              <a:t>.</a:t>
            </a:r>
            <a:r>
              <a:rPr kumimoji="0" lang="en-US" altLang="en-US" sz="900" b="0" i="0" u="none" strike="noStrike" cap="none" normalizeH="0" baseline="0" dirty="0" err="1">
                <a:ln>
                  <a:noFill/>
                </a:ln>
                <a:solidFill>
                  <a:srgbClr val="9876AA"/>
                </a:solidFill>
                <a:effectLst/>
                <a:latin typeface="JetBrains Mono"/>
              </a:rPr>
              <a:t>phone</a:t>
            </a:r>
            <a:r>
              <a:rPr kumimoji="0" lang="en-US" altLang="en-US" sz="900" b="0" i="0" u="none" strike="noStrike" cap="none" normalizeH="0" baseline="0" dirty="0">
                <a:ln>
                  <a:noFill/>
                </a:ln>
                <a:solidFill>
                  <a:srgbClr val="9876AA"/>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 phone</a:t>
            </a: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CC7832"/>
                </a:solidFill>
                <a:effectLst/>
                <a:latin typeface="JetBrains Mono"/>
              </a:rPr>
            </a:b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br>
              <a:rPr kumimoji="0" lang="en-US" altLang="en-US" sz="900" b="0" i="0" u="none" strike="noStrike" cap="none" normalizeH="0" baseline="0" dirty="0">
                <a:ln>
                  <a:noFill/>
                </a:ln>
                <a:solidFill>
                  <a:srgbClr val="A9B7C6"/>
                </a:solidFill>
                <a:effectLst/>
                <a:latin typeface="JetBrains Mono"/>
              </a:rPr>
            </a:br>
            <a:br>
              <a:rPr kumimoji="0" lang="en-US" altLang="en-US" sz="900" b="0" i="0" u="none" strike="noStrike" cap="none" normalizeH="0" baseline="0" dirty="0">
                <a:ln>
                  <a:noFill/>
                </a:ln>
                <a:solidFill>
                  <a:srgbClr val="A9B7C6"/>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505B1976-7D44-DB83-A5F0-25BAAEEB27D2}"/>
              </a:ext>
            </a:extLst>
          </p:cNvPr>
          <p:cNvSpPr txBox="1"/>
          <p:nvPr/>
        </p:nvSpPr>
        <p:spPr>
          <a:xfrm>
            <a:off x="10121685" y="3822898"/>
            <a:ext cx="1109992" cy="2593856"/>
          </a:xfrm>
          <a:prstGeom prst="rect">
            <a:avLst/>
          </a:prstGeom>
          <a:noFill/>
        </p:spPr>
        <p:txBody>
          <a:bodyPr wrap="square">
            <a:spAutoFit/>
          </a:bodyPr>
          <a:lstStyle/>
          <a:p>
            <a:endParaRPr lang="en-US" sz="900" dirty="0"/>
          </a:p>
        </p:txBody>
      </p:sp>
      <p:sp>
        <p:nvSpPr>
          <p:cNvPr id="10" name="Rectangle 3">
            <a:extLst>
              <a:ext uri="{FF2B5EF4-FFF2-40B4-BE49-F238E27FC236}">
                <a16:creationId xmlns:a16="http://schemas.microsoft.com/office/drawing/2014/main" id="{16305D03-FD05-9D5A-0177-340D492DA6D0}"/>
              </a:ext>
            </a:extLst>
          </p:cNvPr>
          <p:cNvSpPr>
            <a:spLocks noChangeArrowheads="1"/>
          </p:cNvSpPr>
          <p:nvPr/>
        </p:nvSpPr>
        <p:spPr bwMode="auto">
          <a:xfrm>
            <a:off x="5617029" y="2059007"/>
            <a:ext cx="2995126"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CC7832"/>
                </a:solidFill>
                <a:effectLst/>
                <a:latin typeface="JetBrains Mono"/>
              </a:rPr>
              <a:t>public </a:t>
            </a:r>
            <a:r>
              <a:rPr kumimoji="0" lang="en-US" altLang="en-US" sz="900" b="0" i="0" u="none" strike="noStrike" cap="none" normalizeH="0" baseline="0">
                <a:ln>
                  <a:noFill/>
                </a:ln>
                <a:solidFill>
                  <a:srgbClr val="A9B7C6"/>
                </a:solidFill>
                <a:effectLst/>
                <a:latin typeface="JetBrains Mono"/>
              </a:rPr>
              <a:t>Long </a:t>
            </a:r>
            <a:r>
              <a:rPr kumimoji="0" lang="en-US" altLang="en-US" sz="900" b="0" i="0" u="none" strike="noStrike" cap="none" normalizeH="0" baseline="0">
                <a:ln>
                  <a:noFill/>
                </a:ln>
                <a:solidFill>
                  <a:srgbClr val="FFC66D"/>
                </a:solidFill>
                <a:effectLst/>
                <a:latin typeface="JetBrains Mono"/>
              </a:rPr>
              <a:t>getId</a:t>
            </a:r>
            <a:r>
              <a:rPr kumimoji="0" lang="en-US" altLang="en-US" sz="900" b="0" i="0" u="none" strike="noStrike" cap="none" normalizeH="0" baseline="0">
                <a:ln>
                  <a:noFill/>
                </a:ln>
                <a:solidFill>
                  <a:srgbClr val="A9B7C6"/>
                </a:solidFill>
                <a:effectLst/>
                <a:latin typeface="JetBrains Mono"/>
              </a:rPr>
              <a:t>() {</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CC7832"/>
                </a:solidFill>
                <a:effectLst/>
                <a:latin typeface="JetBrains Mono"/>
              </a:rPr>
              <a:t>return </a:t>
            </a:r>
            <a:r>
              <a:rPr kumimoji="0" lang="en-US" altLang="en-US" sz="900" b="0" i="0" u="none" strike="noStrike" cap="none" normalizeH="0" baseline="0">
                <a:ln>
                  <a:noFill/>
                </a:ln>
                <a:solidFill>
                  <a:srgbClr val="9876AA"/>
                </a:solidFill>
                <a:effectLst/>
                <a:latin typeface="JetBrains Mono"/>
              </a:rPr>
              <a:t>id</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  </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CC7832"/>
                </a:solidFill>
                <a:effectLst/>
                <a:latin typeface="JetBrains Mono"/>
              </a:rPr>
              <a:t>public void </a:t>
            </a:r>
            <a:r>
              <a:rPr kumimoji="0" lang="en-US" altLang="en-US" sz="900" b="0" i="0" u="none" strike="noStrike" cap="none" normalizeH="0" baseline="0">
                <a:ln>
                  <a:noFill/>
                </a:ln>
                <a:solidFill>
                  <a:srgbClr val="FFC66D"/>
                </a:solidFill>
                <a:effectLst/>
                <a:latin typeface="JetBrains Mono"/>
              </a:rPr>
              <a:t>setId</a:t>
            </a:r>
            <a:r>
              <a:rPr kumimoji="0" lang="en-US" altLang="en-US" sz="900" b="0" i="0" u="none" strike="noStrike" cap="none" normalizeH="0" baseline="0">
                <a:ln>
                  <a:noFill/>
                </a:ln>
                <a:solidFill>
                  <a:srgbClr val="A9B7C6"/>
                </a:solidFill>
                <a:effectLst/>
                <a:latin typeface="JetBrains Mono"/>
              </a:rPr>
              <a:t>(Long id) {</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CC7832"/>
                </a:solidFill>
                <a:effectLst/>
                <a:latin typeface="JetBrains Mono"/>
              </a:rPr>
              <a:t>this</a:t>
            </a:r>
            <a:r>
              <a:rPr kumimoji="0" lang="en-US" altLang="en-US" sz="900" b="0" i="0" u="none" strike="noStrike" cap="none" normalizeH="0" baseline="0">
                <a:ln>
                  <a:noFill/>
                </a:ln>
                <a:solidFill>
                  <a:srgbClr val="A9B7C6"/>
                </a:solidFill>
                <a:effectLst/>
                <a:latin typeface="JetBrains Mono"/>
              </a:rPr>
              <a:t>.</a:t>
            </a:r>
            <a:r>
              <a:rPr kumimoji="0" lang="en-US" altLang="en-US" sz="900" b="0" i="0" u="none" strike="noStrike" cap="none" normalizeH="0" baseline="0">
                <a:ln>
                  <a:noFill/>
                </a:ln>
                <a:solidFill>
                  <a:srgbClr val="9876AA"/>
                </a:solidFill>
                <a:effectLst/>
                <a:latin typeface="JetBrains Mono"/>
              </a:rPr>
              <a:t>id </a:t>
            </a:r>
            <a:r>
              <a:rPr kumimoji="0" lang="en-US" altLang="en-US" sz="900" b="0" i="0" u="none" strike="noStrike" cap="none" normalizeH="0" baseline="0">
                <a:ln>
                  <a:noFill/>
                </a:ln>
                <a:solidFill>
                  <a:srgbClr val="A9B7C6"/>
                </a:solidFill>
                <a:effectLst/>
                <a:latin typeface="JetBrains Mono"/>
              </a:rPr>
              <a:t>= id</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  </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CC7832"/>
                </a:solidFill>
                <a:effectLst/>
                <a:latin typeface="JetBrains Mono"/>
              </a:rPr>
              <a:t>public </a:t>
            </a:r>
            <a:r>
              <a:rPr kumimoji="0" lang="en-US" altLang="en-US" sz="900" b="0" i="0" u="none" strike="noStrike" cap="none" normalizeH="0" baseline="0">
                <a:ln>
                  <a:noFill/>
                </a:ln>
                <a:solidFill>
                  <a:srgbClr val="A9B7C6"/>
                </a:solidFill>
                <a:effectLst/>
                <a:latin typeface="JetBrains Mono"/>
              </a:rPr>
              <a:t>String </a:t>
            </a:r>
            <a:r>
              <a:rPr kumimoji="0" lang="en-US" altLang="en-US" sz="900" b="0" i="0" u="none" strike="noStrike" cap="none" normalizeH="0" baseline="0">
                <a:ln>
                  <a:noFill/>
                </a:ln>
                <a:solidFill>
                  <a:srgbClr val="FFC66D"/>
                </a:solidFill>
                <a:effectLst/>
                <a:latin typeface="JetBrains Mono"/>
              </a:rPr>
              <a:t>getName</a:t>
            </a:r>
            <a:r>
              <a:rPr kumimoji="0" lang="en-US" altLang="en-US" sz="900" b="0" i="0" u="none" strike="noStrike" cap="none" normalizeH="0" baseline="0">
                <a:ln>
                  <a:noFill/>
                </a:ln>
                <a:solidFill>
                  <a:srgbClr val="A9B7C6"/>
                </a:solidFill>
                <a:effectLst/>
                <a:latin typeface="JetBrains Mono"/>
              </a:rPr>
              <a:t>() {</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CC7832"/>
                </a:solidFill>
                <a:effectLst/>
                <a:latin typeface="JetBrains Mono"/>
              </a:rPr>
              <a:t>return </a:t>
            </a:r>
            <a:r>
              <a:rPr kumimoji="0" lang="en-US" altLang="en-US" sz="900" b="0" i="0" u="none" strike="noStrike" cap="none" normalizeH="0" baseline="0">
                <a:ln>
                  <a:noFill/>
                </a:ln>
                <a:solidFill>
                  <a:srgbClr val="9876AA"/>
                </a:solidFill>
                <a:effectLst/>
                <a:latin typeface="JetBrains Mono"/>
              </a:rPr>
              <a:t>name</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  </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CC7832"/>
                </a:solidFill>
                <a:effectLst/>
                <a:latin typeface="JetBrains Mono"/>
              </a:rPr>
              <a:t>public void </a:t>
            </a:r>
            <a:r>
              <a:rPr kumimoji="0" lang="en-US" altLang="en-US" sz="900" b="0" i="0" u="none" strike="noStrike" cap="none" normalizeH="0" baseline="0">
                <a:ln>
                  <a:noFill/>
                </a:ln>
                <a:solidFill>
                  <a:srgbClr val="FFC66D"/>
                </a:solidFill>
                <a:effectLst/>
                <a:latin typeface="JetBrains Mono"/>
              </a:rPr>
              <a:t>setName</a:t>
            </a:r>
            <a:r>
              <a:rPr kumimoji="0" lang="en-US" altLang="en-US" sz="900" b="0" i="0" u="none" strike="noStrike" cap="none" normalizeH="0" baseline="0">
                <a:ln>
                  <a:noFill/>
                </a:ln>
                <a:solidFill>
                  <a:srgbClr val="A9B7C6"/>
                </a:solidFill>
                <a:effectLst/>
                <a:latin typeface="JetBrains Mono"/>
              </a:rPr>
              <a:t>(String name) {</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CC7832"/>
                </a:solidFill>
                <a:effectLst/>
                <a:latin typeface="JetBrains Mono"/>
              </a:rPr>
              <a:t>this</a:t>
            </a:r>
            <a:r>
              <a:rPr kumimoji="0" lang="en-US" altLang="en-US" sz="900" b="0" i="0" u="none" strike="noStrike" cap="none" normalizeH="0" baseline="0">
                <a:ln>
                  <a:noFill/>
                </a:ln>
                <a:solidFill>
                  <a:srgbClr val="A9B7C6"/>
                </a:solidFill>
                <a:effectLst/>
                <a:latin typeface="JetBrains Mono"/>
              </a:rPr>
              <a:t>.</a:t>
            </a:r>
            <a:r>
              <a:rPr kumimoji="0" lang="en-US" altLang="en-US" sz="900" b="0" i="0" u="none" strike="noStrike" cap="none" normalizeH="0" baseline="0">
                <a:ln>
                  <a:noFill/>
                </a:ln>
                <a:solidFill>
                  <a:srgbClr val="9876AA"/>
                </a:solidFill>
                <a:effectLst/>
                <a:latin typeface="JetBrains Mono"/>
              </a:rPr>
              <a:t>name </a:t>
            </a:r>
            <a:r>
              <a:rPr kumimoji="0" lang="en-US" altLang="en-US" sz="900" b="0" i="0" u="none" strike="noStrike" cap="none" normalizeH="0" baseline="0">
                <a:ln>
                  <a:noFill/>
                </a:ln>
                <a:solidFill>
                  <a:srgbClr val="A9B7C6"/>
                </a:solidFill>
                <a:effectLst/>
                <a:latin typeface="JetBrains Mono"/>
              </a:rPr>
              <a:t>= name</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  </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CC7832"/>
                </a:solidFill>
                <a:effectLst/>
                <a:latin typeface="JetBrains Mono"/>
              </a:rPr>
              <a:t>public </a:t>
            </a:r>
            <a:r>
              <a:rPr kumimoji="0" lang="en-US" altLang="en-US" sz="900" b="0" i="0" u="none" strike="noStrike" cap="none" normalizeH="0" baseline="0">
                <a:ln>
                  <a:noFill/>
                </a:ln>
                <a:solidFill>
                  <a:srgbClr val="A9B7C6"/>
                </a:solidFill>
                <a:effectLst/>
                <a:latin typeface="JetBrains Mono"/>
              </a:rPr>
              <a:t>String </a:t>
            </a:r>
            <a:r>
              <a:rPr kumimoji="0" lang="en-US" altLang="en-US" sz="900" b="0" i="0" u="none" strike="noStrike" cap="none" normalizeH="0" baseline="0">
                <a:ln>
                  <a:noFill/>
                </a:ln>
                <a:solidFill>
                  <a:srgbClr val="FFC66D"/>
                </a:solidFill>
                <a:effectLst/>
                <a:latin typeface="JetBrains Mono"/>
              </a:rPr>
              <a:t>getEmail</a:t>
            </a:r>
            <a:r>
              <a:rPr kumimoji="0" lang="en-US" altLang="en-US" sz="900" b="0" i="0" u="none" strike="noStrike" cap="none" normalizeH="0" baseline="0">
                <a:ln>
                  <a:noFill/>
                </a:ln>
                <a:solidFill>
                  <a:srgbClr val="A9B7C6"/>
                </a:solidFill>
                <a:effectLst/>
                <a:latin typeface="JetBrains Mono"/>
              </a:rPr>
              <a:t>() {</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CC7832"/>
                </a:solidFill>
                <a:effectLst/>
                <a:latin typeface="JetBrains Mono"/>
              </a:rPr>
              <a:t>return </a:t>
            </a:r>
            <a:r>
              <a:rPr kumimoji="0" lang="en-US" altLang="en-US" sz="900" b="0" i="0" u="none" strike="noStrike" cap="none" normalizeH="0" baseline="0">
                <a:ln>
                  <a:noFill/>
                </a:ln>
                <a:solidFill>
                  <a:srgbClr val="9876AA"/>
                </a:solidFill>
                <a:effectLst/>
                <a:latin typeface="JetBrains Mono"/>
              </a:rPr>
              <a:t>email</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  </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CC7832"/>
                </a:solidFill>
                <a:effectLst/>
                <a:latin typeface="JetBrains Mono"/>
              </a:rPr>
              <a:t>public void </a:t>
            </a:r>
            <a:r>
              <a:rPr kumimoji="0" lang="en-US" altLang="en-US" sz="900" b="0" i="0" u="none" strike="noStrike" cap="none" normalizeH="0" baseline="0">
                <a:ln>
                  <a:noFill/>
                </a:ln>
                <a:solidFill>
                  <a:srgbClr val="FFC66D"/>
                </a:solidFill>
                <a:effectLst/>
                <a:latin typeface="JetBrains Mono"/>
              </a:rPr>
              <a:t>setEmail</a:t>
            </a:r>
            <a:r>
              <a:rPr kumimoji="0" lang="en-US" altLang="en-US" sz="900" b="0" i="0" u="none" strike="noStrike" cap="none" normalizeH="0" baseline="0">
                <a:ln>
                  <a:noFill/>
                </a:ln>
                <a:solidFill>
                  <a:srgbClr val="A9B7C6"/>
                </a:solidFill>
                <a:effectLst/>
                <a:latin typeface="JetBrains Mono"/>
              </a:rPr>
              <a:t>(String email) {</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CC7832"/>
                </a:solidFill>
                <a:effectLst/>
                <a:latin typeface="JetBrains Mono"/>
              </a:rPr>
              <a:t>this</a:t>
            </a:r>
            <a:r>
              <a:rPr kumimoji="0" lang="en-US" altLang="en-US" sz="900" b="0" i="0" u="none" strike="noStrike" cap="none" normalizeH="0" baseline="0">
                <a:ln>
                  <a:noFill/>
                </a:ln>
                <a:solidFill>
                  <a:srgbClr val="A9B7C6"/>
                </a:solidFill>
                <a:effectLst/>
                <a:latin typeface="JetBrains Mono"/>
              </a:rPr>
              <a:t>.</a:t>
            </a:r>
            <a:r>
              <a:rPr kumimoji="0" lang="en-US" altLang="en-US" sz="900" b="0" i="0" u="none" strike="noStrike" cap="none" normalizeH="0" baseline="0">
                <a:ln>
                  <a:noFill/>
                </a:ln>
                <a:solidFill>
                  <a:srgbClr val="9876AA"/>
                </a:solidFill>
                <a:effectLst/>
                <a:latin typeface="JetBrains Mono"/>
              </a:rPr>
              <a:t>email </a:t>
            </a:r>
            <a:r>
              <a:rPr kumimoji="0" lang="en-US" altLang="en-US" sz="900" b="0" i="0" u="none" strike="noStrike" cap="none" normalizeH="0" baseline="0">
                <a:ln>
                  <a:noFill/>
                </a:ln>
                <a:solidFill>
                  <a:srgbClr val="A9B7C6"/>
                </a:solidFill>
                <a:effectLst/>
                <a:latin typeface="JetBrains Mono"/>
              </a:rPr>
              <a:t>= email</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  </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CC7832"/>
                </a:solidFill>
                <a:effectLst/>
                <a:latin typeface="JetBrains Mono"/>
              </a:rPr>
              <a:t>public </a:t>
            </a:r>
            <a:r>
              <a:rPr kumimoji="0" lang="en-US" altLang="en-US" sz="900" b="0" i="0" u="none" strike="noStrike" cap="none" normalizeH="0" baseline="0">
                <a:ln>
                  <a:noFill/>
                </a:ln>
                <a:solidFill>
                  <a:srgbClr val="A9B7C6"/>
                </a:solidFill>
                <a:effectLst/>
                <a:latin typeface="JetBrains Mono"/>
              </a:rPr>
              <a:t>String </a:t>
            </a:r>
            <a:r>
              <a:rPr kumimoji="0" lang="en-US" altLang="en-US" sz="900" b="0" i="0" u="none" strike="noStrike" cap="none" normalizeH="0" baseline="0">
                <a:ln>
                  <a:noFill/>
                </a:ln>
                <a:solidFill>
                  <a:srgbClr val="FFC66D"/>
                </a:solidFill>
                <a:effectLst/>
                <a:latin typeface="JetBrains Mono"/>
              </a:rPr>
              <a:t>getPhone</a:t>
            </a:r>
            <a:r>
              <a:rPr kumimoji="0" lang="en-US" altLang="en-US" sz="900" b="0" i="0" u="none" strike="noStrike" cap="none" normalizeH="0" baseline="0">
                <a:ln>
                  <a:noFill/>
                </a:ln>
                <a:solidFill>
                  <a:srgbClr val="A9B7C6"/>
                </a:solidFill>
                <a:effectLst/>
                <a:latin typeface="JetBrains Mono"/>
              </a:rPr>
              <a:t>() {</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CC7832"/>
                </a:solidFill>
                <a:effectLst/>
                <a:latin typeface="JetBrains Mono"/>
              </a:rPr>
              <a:t>return </a:t>
            </a:r>
            <a:r>
              <a:rPr kumimoji="0" lang="en-US" altLang="en-US" sz="900" b="0" i="0" u="none" strike="noStrike" cap="none" normalizeH="0" baseline="0">
                <a:ln>
                  <a:noFill/>
                </a:ln>
                <a:solidFill>
                  <a:srgbClr val="9876AA"/>
                </a:solidFill>
                <a:effectLst/>
                <a:latin typeface="JetBrains Mono"/>
              </a:rPr>
              <a:t>phone</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  </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CC7832"/>
                </a:solidFill>
                <a:effectLst/>
                <a:latin typeface="JetBrains Mono"/>
              </a:rPr>
              <a:t>public void </a:t>
            </a:r>
            <a:r>
              <a:rPr kumimoji="0" lang="en-US" altLang="en-US" sz="900" b="0" i="0" u="none" strike="noStrike" cap="none" normalizeH="0" baseline="0">
                <a:ln>
                  <a:noFill/>
                </a:ln>
                <a:solidFill>
                  <a:srgbClr val="FFC66D"/>
                </a:solidFill>
                <a:effectLst/>
                <a:latin typeface="JetBrains Mono"/>
              </a:rPr>
              <a:t>setPhone</a:t>
            </a:r>
            <a:r>
              <a:rPr kumimoji="0" lang="en-US" altLang="en-US" sz="900" b="0" i="0" u="none" strike="noStrike" cap="none" normalizeH="0" baseline="0">
                <a:ln>
                  <a:noFill/>
                </a:ln>
                <a:solidFill>
                  <a:srgbClr val="A9B7C6"/>
                </a:solidFill>
                <a:effectLst/>
                <a:latin typeface="JetBrains Mono"/>
              </a:rPr>
              <a:t>(String phone) {</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CC7832"/>
                </a:solidFill>
                <a:effectLst/>
                <a:latin typeface="JetBrains Mono"/>
              </a:rPr>
              <a:t>this</a:t>
            </a:r>
            <a:r>
              <a:rPr kumimoji="0" lang="en-US" altLang="en-US" sz="900" b="0" i="0" u="none" strike="noStrike" cap="none" normalizeH="0" baseline="0">
                <a:ln>
                  <a:noFill/>
                </a:ln>
                <a:solidFill>
                  <a:srgbClr val="A9B7C6"/>
                </a:solidFill>
                <a:effectLst/>
                <a:latin typeface="JetBrains Mono"/>
              </a:rPr>
              <a:t>.</a:t>
            </a:r>
            <a:r>
              <a:rPr kumimoji="0" lang="en-US" altLang="en-US" sz="900" b="0" i="0" u="none" strike="noStrike" cap="none" normalizeH="0" baseline="0">
                <a:ln>
                  <a:noFill/>
                </a:ln>
                <a:solidFill>
                  <a:srgbClr val="9876AA"/>
                </a:solidFill>
                <a:effectLst/>
                <a:latin typeface="JetBrains Mono"/>
              </a:rPr>
              <a:t>phone </a:t>
            </a:r>
            <a:r>
              <a:rPr kumimoji="0" lang="en-US" altLang="en-US" sz="900" b="0" i="0" u="none" strike="noStrike" cap="none" normalizeH="0" baseline="0">
                <a:ln>
                  <a:noFill/>
                </a:ln>
                <a:solidFill>
                  <a:srgbClr val="A9B7C6"/>
                </a:solidFill>
                <a:effectLst/>
                <a:latin typeface="JetBrains Mono"/>
              </a:rPr>
              <a:t>= phone</a:t>
            </a:r>
            <a:r>
              <a:rPr kumimoji="0" lang="en-US" altLang="en-US" sz="900" b="0" i="0" u="none" strike="noStrike" cap="none" normalizeH="0" baseline="0">
                <a:ln>
                  <a:noFill/>
                </a:ln>
                <a:solidFill>
                  <a:srgbClr val="CC7832"/>
                </a:solidFill>
                <a:effectLst/>
                <a:latin typeface="JetBrains Mono"/>
              </a:rPr>
              <a:t>;</a:t>
            </a:r>
            <a:br>
              <a:rPr kumimoji="0" lang="en-US" altLang="en-US" sz="900" b="0" i="0" u="none" strike="noStrike" cap="none" normalizeH="0" baseline="0">
                <a:ln>
                  <a:noFill/>
                </a:ln>
                <a:solidFill>
                  <a:srgbClr val="CC7832"/>
                </a:solidFill>
                <a:effectLst/>
                <a:latin typeface="JetBrains Mono"/>
              </a:rPr>
            </a:br>
            <a:r>
              <a:rPr kumimoji="0" lang="en-US" altLang="en-US" sz="900" b="0" i="0" u="none" strike="noStrike" cap="none" normalizeH="0" baseline="0">
                <a:ln>
                  <a:noFill/>
                </a:ln>
                <a:solidFill>
                  <a:srgbClr val="CC7832"/>
                </a:solidFill>
                <a:effectLst/>
                <a:latin typeface="JetBrains Mono"/>
              </a:rPr>
              <a:t>  </a:t>
            </a:r>
            <a:r>
              <a:rPr kumimoji="0" lang="en-US" altLang="en-US" sz="900" b="0" i="0" u="none" strike="noStrike" cap="none" normalizeH="0" baseline="0">
                <a:ln>
                  <a:noFill/>
                </a:ln>
                <a:solidFill>
                  <a:srgbClr val="A9B7C6"/>
                </a:solidFill>
                <a:effectLst/>
                <a:latin typeface="JetBrains Mono"/>
              </a:rPr>
              <a:t>}</a:t>
            </a: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032989"/>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{0823336B-70AB-4855-9833-FC391096E317}tf45331398_win32</Template>
  <TotalTime>1634</TotalTime>
  <Words>2419</Words>
  <Application>Microsoft Office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Arial</vt:lpstr>
      <vt:lpstr>Arial Unicode MS</vt:lpstr>
      <vt:lpstr>Calibri</vt:lpstr>
      <vt:lpstr>erdana</vt:lpstr>
      <vt:lpstr>inter-bold</vt:lpstr>
      <vt:lpstr>inter-regular</vt:lpstr>
      <vt:lpstr>JetBrains Mono</vt:lpstr>
      <vt:lpstr>Menlo</vt:lpstr>
      <vt:lpstr>Merriweather</vt:lpstr>
      <vt:lpstr>Open Sans</vt:lpstr>
      <vt:lpstr>Tenorite</vt:lpstr>
      <vt:lpstr>Times New Roman</vt:lpstr>
      <vt:lpstr>Office Theme</vt:lpstr>
      <vt:lpstr>Spring Boot REST API</vt:lpstr>
      <vt:lpstr>Giới thiệu</vt:lpstr>
      <vt:lpstr>Các thành phần của dự án</vt:lpstr>
      <vt:lpstr>Công nghệ sử dụng</vt:lpstr>
      <vt:lpstr>Cơ sở dữ liệu chuẩn bị trong MySQL</vt:lpstr>
      <vt:lpstr>Các dependencies sử dụng:                    Cấu hình Pom </vt:lpstr>
      <vt:lpstr>PowerPoint Presentation</vt:lpstr>
      <vt:lpstr>Spring Boot Application Properties </vt:lpstr>
      <vt:lpstr>Entity  Đây là các java bean được ánh xạ từ các bảng trong cơ sở dữ liệu. Với chỉ duy nhất một bảng user, mình sẽ tạo một class User trong package entity:</vt:lpstr>
      <vt:lpstr>Service Trong mô hình MVC thì nơi xử lý các business logic được đặt trong package service. Chúng ta có một interface UserService :  </vt:lpstr>
      <vt:lpstr>5. Tạo controller để điều hướng các request đến business và view tương ứng: </vt:lpstr>
      <vt:lpstr>Test Requests trên Postman</vt:lpstr>
      <vt:lpstr>PowerPoint Presentation</vt:lpstr>
      <vt:lpstr>Method: Post</vt:lpstr>
      <vt:lpstr>Method: Delete</vt:lpstr>
      <vt:lpstr>Method:PUT</vt:lpstr>
      <vt:lpstr>spring mvc vs spring boot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Hướng dẫn Spring Boot</dc:title>
  <dc:creator>Admin</dc:creator>
  <cp:lastModifiedBy>Admin</cp:lastModifiedBy>
  <cp:revision>35</cp:revision>
  <dcterms:created xsi:type="dcterms:W3CDTF">2023-01-30T06:28:52Z</dcterms:created>
  <dcterms:modified xsi:type="dcterms:W3CDTF">2023-02-03T06:40:03Z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