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78" r:id="rId6"/>
    <p:sldId id="266" r:id="rId7"/>
    <p:sldId id="265" r:id="rId8"/>
    <p:sldId id="263" r:id="rId9"/>
    <p:sldId id="287" r:id="rId10"/>
    <p:sldId id="264" r:id="rId11"/>
    <p:sldId id="289" r:id="rId12"/>
    <p:sldId id="260" r:id="rId13"/>
    <p:sldId id="261" r:id="rId14"/>
    <p:sldId id="279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67" r:id="rId24"/>
    <p:sldId id="268" r:id="rId25"/>
    <p:sldId id="269" r:id="rId26"/>
    <p:sldId id="270" r:id="rId27"/>
    <p:sldId id="277" r:id="rId28"/>
    <p:sldId id="280" r:id="rId29"/>
    <p:sldId id="281" r:id="rId30"/>
    <p:sldId id="282" r:id="rId31"/>
    <p:sldId id="283" r:id="rId32"/>
    <p:sldId id="284" r:id="rId33"/>
    <p:sldId id="288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7357B-2C44-4F74-BA53-3A670B816585}" v="180" dt="2022-07-16T00:17:3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87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ki.qt.io/index.php?title=Javascript&amp;action=edit&amp;redlink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review.qt-project.org/q/owner:lauri.laanmets%2540eesti.ee" TargetMode="Externa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signalsandslo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qt.io/QML" TargetMode="External"/><Relationship Id="rId3" Type="http://schemas.openxmlformats.org/officeDocument/2006/relationships/hyperlink" Target="http://www.gnu.org/software/make/" TargetMode="External"/><Relationship Id="rId7" Type="http://schemas.openxmlformats.org/officeDocument/2006/relationships/hyperlink" Target="http://doc.qt.io/qbs/" TargetMode="External"/><Relationship Id="rId2" Type="http://schemas.openxmlformats.org/officeDocument/2006/relationships/hyperlink" Target="https://wiki.qt.io/Qma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ake.org/" TargetMode="External"/><Relationship Id="rId5" Type="http://schemas.openxmlformats.org/officeDocument/2006/relationships/hyperlink" Target="https://developer.apple.com/xcode/" TargetMode="External"/><Relationship Id="rId4" Type="http://schemas.openxmlformats.org/officeDocument/2006/relationships/hyperlink" Target="http://visual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6E48ADD-9732-402C-B892-2813B497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38125"/>
            <a:ext cx="376237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EADA4-26EE-0DA0-99EC-C7F564FE526C}"/>
              </a:ext>
            </a:extLst>
          </p:cNvPr>
          <p:cNvSpPr txBox="1"/>
          <p:nvPr/>
        </p:nvSpPr>
        <p:spPr>
          <a:xfrm>
            <a:off x="2443882" y="4250667"/>
            <a:ext cx="6780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Helvetica-Bold"/>
              </a:rPr>
              <a:t>Multi-Platform Applications with Qt</a:t>
            </a:r>
            <a:br>
              <a:rPr lang="en-US" sz="1800" b="1" i="0" dirty="0">
                <a:solidFill>
                  <a:srgbClr val="FFFFFF"/>
                </a:solidFill>
                <a:effectLst/>
                <a:latin typeface="Helvetica-Bold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8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C78F5-148D-E099-88CB-C6D8942FCB14}"/>
              </a:ext>
            </a:extLst>
          </p:cNvPr>
          <p:cNvSpPr/>
          <p:nvPr/>
        </p:nvSpPr>
        <p:spPr>
          <a:xfrm>
            <a:off x="359045" y="2932982"/>
            <a:ext cx="2437422" cy="973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DAB522-1E99-5D19-2D79-5FE28C4F9109}"/>
              </a:ext>
            </a:extLst>
          </p:cNvPr>
          <p:cNvSpPr txBox="1">
            <a:spLocks/>
          </p:cNvSpPr>
          <p:nvPr/>
        </p:nvSpPr>
        <p:spPr>
          <a:xfrm>
            <a:off x="-1972327" y="2897183"/>
            <a:ext cx="7100165" cy="106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err="1"/>
              <a:t>Layout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9D02E2-8A8D-287A-7605-37E4CE3AF516}"/>
              </a:ext>
            </a:extLst>
          </p:cNvPr>
          <p:cNvSpPr/>
          <p:nvPr/>
        </p:nvSpPr>
        <p:spPr>
          <a:xfrm>
            <a:off x="3393809" y="1131549"/>
            <a:ext cx="1776046" cy="7209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B238B-BC19-7C28-3EF7-D150D8A54598}"/>
              </a:ext>
            </a:extLst>
          </p:cNvPr>
          <p:cNvSpPr txBox="1"/>
          <p:nvPr/>
        </p:nvSpPr>
        <p:spPr>
          <a:xfrm>
            <a:off x="3480110" y="1298521"/>
            <a:ext cx="16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QHBoxLayout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0A69B-358A-346B-0120-578FC2B11CA5}"/>
              </a:ext>
            </a:extLst>
          </p:cNvPr>
          <p:cNvSpPr/>
          <p:nvPr/>
        </p:nvSpPr>
        <p:spPr>
          <a:xfrm>
            <a:off x="3393809" y="2213003"/>
            <a:ext cx="1776046" cy="8176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394C59-190E-E9FB-E6E3-D641C6E05A99}"/>
              </a:ext>
            </a:extLst>
          </p:cNvPr>
          <p:cNvSpPr/>
          <p:nvPr/>
        </p:nvSpPr>
        <p:spPr>
          <a:xfrm>
            <a:off x="3393809" y="3391172"/>
            <a:ext cx="1776046" cy="8176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A38DA-4C32-66AE-0FC5-CD3CD32D0D35}"/>
              </a:ext>
            </a:extLst>
          </p:cNvPr>
          <p:cNvSpPr/>
          <p:nvPr/>
        </p:nvSpPr>
        <p:spPr>
          <a:xfrm>
            <a:off x="3380749" y="4736193"/>
            <a:ext cx="1776046" cy="8176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2A229-C2C4-B1CD-6DA7-3AF4F7A7AFFE}"/>
              </a:ext>
            </a:extLst>
          </p:cNvPr>
          <p:cNvSpPr txBox="1"/>
          <p:nvPr/>
        </p:nvSpPr>
        <p:spPr>
          <a:xfrm>
            <a:off x="3506590" y="2430816"/>
            <a:ext cx="703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QVBoxLayout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124A7-DD6C-2CAE-A6A1-26B081082BC0}"/>
              </a:ext>
            </a:extLst>
          </p:cNvPr>
          <p:cNvSpPr txBox="1"/>
          <p:nvPr/>
        </p:nvSpPr>
        <p:spPr>
          <a:xfrm>
            <a:off x="3582265" y="3600561"/>
            <a:ext cx="703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QFormLayout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A8458-87A4-D723-8725-2EB555441745}"/>
              </a:ext>
            </a:extLst>
          </p:cNvPr>
          <p:cNvSpPr txBox="1"/>
          <p:nvPr/>
        </p:nvSpPr>
        <p:spPr>
          <a:xfrm>
            <a:off x="3506590" y="4960900"/>
            <a:ext cx="703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QGridLayout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7C02EC-FD17-559D-E17B-E6612F461DF8}"/>
              </a:ext>
            </a:extLst>
          </p:cNvPr>
          <p:cNvSpPr/>
          <p:nvPr/>
        </p:nvSpPr>
        <p:spPr>
          <a:xfrm>
            <a:off x="5934807" y="1863969"/>
            <a:ext cx="5943600" cy="117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6CF34-B9E4-6B8F-FEBC-9911D9E9DA2C}"/>
              </a:ext>
            </a:extLst>
          </p:cNvPr>
          <p:cNvSpPr txBox="1"/>
          <p:nvPr/>
        </p:nvSpPr>
        <p:spPr>
          <a:xfrm>
            <a:off x="6211764" y="1969503"/>
            <a:ext cx="538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9385D32-6330-EC71-94BA-4A821F5F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0242FC-0390-E570-F944-9CC3BED078CB}"/>
              </a:ext>
            </a:extLst>
          </p:cNvPr>
          <p:cNvSpPr/>
          <p:nvPr/>
        </p:nvSpPr>
        <p:spPr>
          <a:xfrm>
            <a:off x="5889355" y="3357867"/>
            <a:ext cx="5943600" cy="117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B0DCF-0775-434E-51A3-1A4150A20A56}"/>
              </a:ext>
            </a:extLst>
          </p:cNvPr>
          <p:cNvSpPr txBox="1"/>
          <p:nvPr/>
        </p:nvSpPr>
        <p:spPr>
          <a:xfrm>
            <a:off x="6096000" y="3352856"/>
            <a:ext cx="5712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QFormLayout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Layout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 box hay spin box. </a:t>
            </a:r>
          </a:p>
          <a:p>
            <a:endParaRPr lang="en-US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B6841046-607A-01D1-691F-A71F0804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AFC8AE-C9E3-4996-F80B-09299E343C41}"/>
              </a:ext>
            </a:extLst>
          </p:cNvPr>
          <p:cNvSpPr/>
          <p:nvPr/>
        </p:nvSpPr>
        <p:spPr>
          <a:xfrm>
            <a:off x="5864496" y="4866845"/>
            <a:ext cx="5943600" cy="117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E28D3-F526-324D-C2C0-C3EC3B6A42F5}"/>
              </a:ext>
            </a:extLst>
          </p:cNvPr>
          <p:cNvSpPr txBox="1"/>
          <p:nvPr/>
        </p:nvSpPr>
        <p:spPr>
          <a:xfrm>
            <a:off x="6096000" y="5165618"/>
            <a:ext cx="571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QGridLayout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6A91B495-32F3-D5B1-C54E-FD2292E5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5129EB-7EFE-0027-8D64-E6F31E3AEB96}"/>
              </a:ext>
            </a:extLst>
          </p:cNvPr>
          <p:cNvSpPr/>
          <p:nvPr/>
        </p:nvSpPr>
        <p:spPr>
          <a:xfrm>
            <a:off x="5934807" y="428727"/>
            <a:ext cx="5943600" cy="117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4C6660-C253-D9F6-D768-BC72D493A665}"/>
              </a:ext>
            </a:extLst>
          </p:cNvPr>
          <p:cNvSpPr txBox="1"/>
          <p:nvPr/>
        </p:nvSpPr>
        <p:spPr>
          <a:xfrm>
            <a:off x="6211764" y="769052"/>
            <a:ext cx="53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111A76-F7FA-E043-E168-1DBBB4E2E002}"/>
              </a:ext>
            </a:extLst>
          </p:cNvPr>
          <p:cNvCxnSpPr/>
          <p:nvPr/>
        </p:nvCxnSpPr>
        <p:spPr>
          <a:xfrm flipV="1">
            <a:off x="2708031" y="1749669"/>
            <a:ext cx="565610" cy="9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5E4B8-DF90-8722-8FBB-4914A4F4F08C}"/>
              </a:ext>
            </a:extLst>
          </p:cNvPr>
          <p:cNvCxnSpPr/>
          <p:nvPr/>
        </p:nvCxnSpPr>
        <p:spPr>
          <a:xfrm flipV="1">
            <a:off x="2954215" y="2932982"/>
            <a:ext cx="319426" cy="3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6566A-46E8-B2D9-DA59-676A322FFD00}"/>
              </a:ext>
            </a:extLst>
          </p:cNvPr>
          <p:cNvCxnSpPr>
            <a:cxnSpLocks/>
          </p:cNvCxnSpPr>
          <p:nvPr/>
        </p:nvCxnSpPr>
        <p:spPr>
          <a:xfrm>
            <a:off x="2925897" y="3640605"/>
            <a:ext cx="283765" cy="28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12FFA1-A35E-0FCD-BED0-B0D4FCC439DE}"/>
              </a:ext>
            </a:extLst>
          </p:cNvPr>
          <p:cNvCxnSpPr/>
          <p:nvPr/>
        </p:nvCxnSpPr>
        <p:spPr>
          <a:xfrm>
            <a:off x="2674309" y="3906176"/>
            <a:ext cx="599332" cy="104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5CAE6B-F0AA-6E3A-07FD-FC45E0928BBE}"/>
              </a:ext>
            </a:extLst>
          </p:cNvPr>
          <p:cNvCxnSpPr/>
          <p:nvPr/>
        </p:nvCxnSpPr>
        <p:spPr>
          <a:xfrm flipV="1">
            <a:off x="5216879" y="1138384"/>
            <a:ext cx="508301" cy="16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3C1AFC-2112-0BB3-51C3-98F2C256574E}"/>
              </a:ext>
            </a:extLst>
          </p:cNvPr>
          <p:cNvCxnSpPr>
            <a:endCxn id="25" idx="1"/>
          </p:cNvCxnSpPr>
          <p:nvPr/>
        </p:nvCxnSpPr>
        <p:spPr>
          <a:xfrm>
            <a:off x="5216879" y="5165618"/>
            <a:ext cx="647617" cy="29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7E4C81-2A84-62AE-7749-CE8D152138F6}"/>
              </a:ext>
            </a:extLst>
          </p:cNvPr>
          <p:cNvCxnSpPr/>
          <p:nvPr/>
        </p:nvCxnSpPr>
        <p:spPr>
          <a:xfrm>
            <a:off x="5216879" y="3906176"/>
            <a:ext cx="647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62A4BE-DD1A-51C0-0B49-680DE521EECB}"/>
              </a:ext>
            </a:extLst>
          </p:cNvPr>
          <p:cNvCxnSpPr/>
          <p:nvPr/>
        </p:nvCxnSpPr>
        <p:spPr>
          <a:xfrm>
            <a:off x="5241738" y="2611516"/>
            <a:ext cx="647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6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E04D-1618-8B32-6DC3-7017B14F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88" y="2092210"/>
            <a:ext cx="10364451" cy="1596177"/>
          </a:xfrm>
        </p:spPr>
        <p:txBody>
          <a:bodyPr/>
          <a:lstStyle/>
          <a:p>
            <a:r>
              <a:rPr lang="en-US" dirty="0"/>
              <a:t>Qt quick/QML and Qt widgets</a:t>
            </a:r>
          </a:p>
        </p:txBody>
      </p:sp>
    </p:spTree>
    <p:extLst>
      <p:ext uri="{BB962C8B-B14F-4D97-AF65-F5344CB8AC3E}">
        <p14:creationId xmlns:p14="http://schemas.microsoft.com/office/powerpoint/2010/main" val="3432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B8AC5-A296-E316-F227-81639D1B128D}"/>
              </a:ext>
            </a:extLst>
          </p:cNvPr>
          <p:cNvSpPr txBox="1"/>
          <p:nvPr/>
        </p:nvSpPr>
        <p:spPr>
          <a:xfrm>
            <a:off x="2087592" y="632135"/>
            <a:ext cx="89110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Quick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Widget‎s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458BA5-45FC-A6DD-8A69-F973034B46EB}"/>
              </a:ext>
            </a:extLst>
          </p:cNvPr>
          <p:cNvSpPr/>
          <p:nvPr/>
        </p:nvSpPr>
        <p:spPr>
          <a:xfrm>
            <a:off x="6096000" y="1586610"/>
            <a:ext cx="2380891" cy="18423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10A068-567F-387F-6778-6F69B34FD1CA}"/>
              </a:ext>
            </a:extLst>
          </p:cNvPr>
          <p:cNvSpPr/>
          <p:nvPr/>
        </p:nvSpPr>
        <p:spPr>
          <a:xfrm>
            <a:off x="8790316" y="1573345"/>
            <a:ext cx="3036499" cy="5056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45372-63E1-2D8C-589B-6CB984231972}"/>
              </a:ext>
            </a:extLst>
          </p:cNvPr>
          <p:cNvSpPr/>
          <p:nvPr/>
        </p:nvSpPr>
        <p:spPr>
          <a:xfrm>
            <a:off x="8790314" y="2166085"/>
            <a:ext cx="3036499" cy="5056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05BD6-6CA7-A946-B618-F8DC4A39C633}"/>
              </a:ext>
            </a:extLst>
          </p:cNvPr>
          <p:cNvSpPr/>
          <p:nvPr/>
        </p:nvSpPr>
        <p:spPr>
          <a:xfrm>
            <a:off x="8790315" y="2782669"/>
            <a:ext cx="3036499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Screens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CEB1E-7108-92FB-7CB7-AC44E323AC1D}"/>
              </a:ext>
            </a:extLst>
          </p:cNvPr>
          <p:cNvSpPr/>
          <p:nvPr/>
        </p:nvSpPr>
        <p:spPr>
          <a:xfrm>
            <a:off x="6095998" y="3857839"/>
            <a:ext cx="2380891" cy="18423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Widgets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479E1-6F5A-AACA-0515-00B970306F71}"/>
              </a:ext>
            </a:extLst>
          </p:cNvPr>
          <p:cNvSpPr/>
          <p:nvPr/>
        </p:nvSpPr>
        <p:spPr>
          <a:xfrm>
            <a:off x="8790314" y="3844574"/>
            <a:ext cx="3036499" cy="5056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874A48-C65F-0852-5448-2B20BE721968}"/>
              </a:ext>
            </a:extLst>
          </p:cNvPr>
          <p:cNvSpPr/>
          <p:nvPr/>
        </p:nvSpPr>
        <p:spPr>
          <a:xfrm>
            <a:off x="8790312" y="4437314"/>
            <a:ext cx="3036499" cy="5056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5EDBC-DFAE-7E19-1643-4CFB1AAE318E}"/>
              </a:ext>
            </a:extLst>
          </p:cNvPr>
          <p:cNvSpPr/>
          <p:nvPr/>
        </p:nvSpPr>
        <p:spPr>
          <a:xfrm>
            <a:off x="8790313" y="5053898"/>
            <a:ext cx="3036499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ED17-CBA3-3BBE-48BA-5380194FF405}"/>
              </a:ext>
            </a:extLst>
          </p:cNvPr>
          <p:cNvSpPr txBox="1"/>
          <p:nvPr/>
        </p:nvSpPr>
        <p:spPr>
          <a:xfrm>
            <a:off x="6395048" y="223423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Quick/QML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40117-B16F-F16A-B04E-A167503CEBD5}"/>
              </a:ext>
            </a:extLst>
          </p:cNvPr>
          <p:cNvSpPr/>
          <p:nvPr/>
        </p:nvSpPr>
        <p:spPr>
          <a:xfrm>
            <a:off x="957532" y="1573345"/>
            <a:ext cx="4692770" cy="1928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EF4CB4-3C21-806B-C061-72E84920C358}"/>
              </a:ext>
            </a:extLst>
          </p:cNvPr>
          <p:cNvSpPr/>
          <p:nvPr/>
        </p:nvSpPr>
        <p:spPr>
          <a:xfrm>
            <a:off x="935966" y="3764997"/>
            <a:ext cx="4735901" cy="202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8C835-86F3-243A-CEC2-7EDED426DACA}"/>
              </a:ext>
            </a:extLst>
          </p:cNvPr>
          <p:cNvSpPr txBox="1"/>
          <p:nvPr/>
        </p:nvSpPr>
        <p:spPr>
          <a:xfrm>
            <a:off x="1027982" y="1573345"/>
            <a:ext cx="47359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vi-V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vi-VN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ngữu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kịch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QML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Qt Quick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8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</a:t>
            </a:r>
            <a:r>
              <a:rPr lang="vi-VN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widget</a:t>
            </a:r>
            <a:r>
              <a:rPr lang="vi-VN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(Windows, </a:t>
            </a:r>
            <a:r>
              <a:rPr lang="vi-VN" dirty="0" err="1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r>
              <a:rPr lang="vi-V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vi-VN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6696-293E-C3B2-1316-3A0EA3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404" y="532254"/>
            <a:ext cx="5737191" cy="448284"/>
          </a:xfrm>
        </p:spPr>
        <p:txBody>
          <a:bodyPr>
            <a:normAutofit fontScale="90000"/>
          </a:bodyPr>
          <a:lstStyle/>
          <a:p>
            <a:r>
              <a:rPr lang="vi-VN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vi-VN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0E400-5B5A-5210-C848-E088816500D2}"/>
              </a:ext>
            </a:extLst>
          </p:cNvPr>
          <p:cNvSpPr txBox="1"/>
          <p:nvPr/>
        </p:nvSpPr>
        <p:spPr>
          <a:xfrm>
            <a:off x="1397479" y="1259457"/>
            <a:ext cx="910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QtQuick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QML, 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QML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ngôn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‎</a:t>
            </a:r>
            <a:r>
              <a:rPr lang="vi-VN" b="0" i="0" u="none" strike="noStrike" dirty="0">
                <a:solidFill>
                  <a:srgbClr val="56B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Javascript (page does not exis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Javascript (page does not exis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Javascript (page does not exis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 cho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QtQuick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mô-đun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QML.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QML, nhưng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QML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  <a:r>
              <a:rPr lang="en-US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D7DD0-7066-0F95-4699-2931D354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70" y="2598686"/>
            <a:ext cx="4907295" cy="2395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6AA95-36A8-BD84-273B-EFF6665D4655}"/>
              </a:ext>
            </a:extLst>
          </p:cNvPr>
          <p:cNvSpPr txBox="1"/>
          <p:nvPr/>
        </p:nvSpPr>
        <p:spPr>
          <a:xfrm>
            <a:off x="1190625" y="5238750"/>
            <a:ext cx="756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QML,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nhau.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2BC4A-ED5B-5108-3722-A88A2DE1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9" y="420633"/>
            <a:ext cx="1583160" cy="280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C1E1E-CCE8-744C-ADFD-768EE599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500" y="420633"/>
            <a:ext cx="1445721" cy="280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2F2E6-DDCA-E5B8-F093-7E1C765B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28" y="752769"/>
            <a:ext cx="3741744" cy="2141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A08CC-FB39-FD0C-3A1B-096F88CE7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074" y="3631690"/>
            <a:ext cx="1708707" cy="3071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B4DEA4-6B5C-ECC1-B572-C1DE25F28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540" y="3785121"/>
            <a:ext cx="4633362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9487-734A-7C51-C895-471289D7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9782980" cy="580555"/>
          </a:xfrm>
        </p:spPr>
        <p:txBody>
          <a:bodyPr>
            <a:normAutofit fontScale="90000"/>
          </a:bodyPr>
          <a:lstStyle/>
          <a:p>
            <a:r>
              <a:rPr lang="vi-VN" sz="3600" b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</a:t>
            </a:r>
            <a:r>
              <a:rPr lang="vi-VN" sz="36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widget</a:t>
            </a:r>
            <a:r>
              <a:rPr lang="en-US" sz="36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44CAA-AC16-3D77-8B79-0CD0B93387C0}"/>
              </a:ext>
            </a:extLst>
          </p:cNvPr>
          <p:cNvSpPr txBox="1"/>
          <p:nvPr/>
        </p:nvSpPr>
        <p:spPr>
          <a:xfrm>
            <a:off x="1380225" y="1423358"/>
            <a:ext cx="965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‎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Qt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đi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kèm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với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một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loạt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các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widget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tiêu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chuẩn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mà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người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dùng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các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ứng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dụng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hiện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đại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đã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 mong </a:t>
            </a:r>
            <a:r>
              <a:rPr lang="vi-VN" b="0" i="0" dirty="0" err="1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đợi</a:t>
            </a:r>
            <a:r>
              <a:rPr lang="vi-VN" b="0" i="0" dirty="0">
                <a:solidFill>
                  <a:srgbClr val="404244"/>
                </a:solidFill>
                <a:effectLst/>
                <a:latin typeface="Titillium Web" panose="00000500000000000000" pitchFamily="2" charset="0"/>
              </a:rPr>
              <a:t>.‎</a:t>
            </a:r>
          </a:p>
          <a:p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EAE7F-D741-EBC5-2240-0ECA82B3FDAB}"/>
              </a:ext>
            </a:extLst>
          </p:cNvPr>
          <p:cNvSpPr txBox="1"/>
          <p:nvPr/>
        </p:nvSpPr>
        <p:spPr>
          <a:xfrm>
            <a:off x="1639017" y="2228671"/>
            <a:ext cx="1023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QSlider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QComboBox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QSpinBox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4B4113-3F4F-A776-36B3-56154004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EAE48D-A744-9949-1755-F81E9BB1D32F}"/>
              </a:ext>
            </a:extLst>
          </p:cNvPr>
          <p:cNvSpPr txBox="1"/>
          <p:nvPr/>
        </p:nvSpPr>
        <p:spPr>
          <a:xfrm>
            <a:off x="1183975" y="121712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DFCE89-8AF8-2D30-25B4-7AD1F09A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49" y="167655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556CE-897E-6FB8-F229-39C587037083}"/>
              </a:ext>
            </a:extLst>
          </p:cNvPr>
          <p:cNvSpPr txBox="1"/>
          <p:nvPr/>
        </p:nvSpPr>
        <p:spPr>
          <a:xfrm>
            <a:off x="1183975" y="1676559"/>
            <a:ext cx="948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30628DA-E7EB-2AD1-85A8-4CEB715D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52" y="2888148"/>
            <a:ext cx="27432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6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E384C-46DE-3FB9-5BC9-4C1D73DB6E46}"/>
              </a:ext>
            </a:extLst>
          </p:cNvPr>
          <p:cNvSpPr txBox="1"/>
          <p:nvPr/>
        </p:nvSpPr>
        <p:spPr>
          <a:xfrm>
            <a:off x="1337093" y="131194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QSlider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949FF-B09C-4C0D-8159-D08188E0F1E1}"/>
              </a:ext>
            </a:extLst>
          </p:cNvPr>
          <p:cNvSpPr txBox="1"/>
          <p:nvPr/>
        </p:nvSpPr>
        <p:spPr>
          <a:xfrm>
            <a:off x="1337093" y="1832962"/>
            <a:ext cx="860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QSlider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DE95D30-2625-D310-16EA-9032C446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15"/>
            <a:ext cx="65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644ABDA-B538-94C0-2A8A-34FF4A36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34" y="3567023"/>
            <a:ext cx="21621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40D3B9-B530-5D66-57CB-DB5A51A7EA70}"/>
              </a:ext>
            </a:extLst>
          </p:cNvPr>
          <p:cNvSpPr txBox="1"/>
          <p:nvPr/>
        </p:nvSpPr>
        <p:spPr>
          <a:xfrm>
            <a:off x="1434141" y="7771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QComboBox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63C172-643D-02C8-6670-6EC84C5E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5" y="2545357"/>
            <a:ext cx="65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2A24A-9855-E1B7-5DF1-74FE56C8AD74}"/>
              </a:ext>
            </a:extLst>
          </p:cNvPr>
          <p:cNvSpPr txBox="1"/>
          <p:nvPr/>
        </p:nvSpPr>
        <p:spPr>
          <a:xfrm>
            <a:off x="1434141" y="1293963"/>
            <a:ext cx="97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QComboBox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37236F34-2E86-5D1D-ADDB-729D5D4E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655" y="2061303"/>
            <a:ext cx="3124200" cy="19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7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4A8A42-67A4-F525-3AA4-0F82DD7CED4A}"/>
              </a:ext>
            </a:extLst>
          </p:cNvPr>
          <p:cNvSpPr txBox="1"/>
          <p:nvPr/>
        </p:nvSpPr>
        <p:spPr>
          <a:xfrm>
            <a:off x="1615296" y="131201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QSpinBox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AE9EFF6-62BB-40AA-89A0-D26C7E5B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BA9CA-6A85-28BC-E10A-93F1C3394860}"/>
              </a:ext>
            </a:extLst>
          </p:cNvPr>
          <p:cNvSpPr txBox="1"/>
          <p:nvPr/>
        </p:nvSpPr>
        <p:spPr>
          <a:xfrm>
            <a:off x="1615296" y="1795953"/>
            <a:ext cx="860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QSpinbox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widget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spinbox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0→99.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C92D4D21-9528-C5E3-29E3-DE7C1018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36" y="3429000"/>
            <a:ext cx="26479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ECC-4C29-41DF-8958-7EC57100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8FEA-FA5B-B430-DE73-29512B769B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9387"/>
            <a:ext cx="4149932" cy="410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DED6D-99E4-F59A-8237-B8FE75A55002}"/>
              </a:ext>
            </a:extLst>
          </p:cNvPr>
          <p:cNvSpPr txBox="1"/>
          <p:nvPr/>
        </p:nvSpPr>
        <p:spPr>
          <a:xfrm>
            <a:off x="1164565" y="2674189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What is Qt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and Slot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i="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Qt 6 and Qt Roadmap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i="0" dirty="0">
                <a:solidFill>
                  <a:srgbClr val="3532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Multi-Screen Approaches with Qt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79C64-01A4-D3CF-6AED-69C5FE1AF8FC}"/>
              </a:ext>
            </a:extLst>
          </p:cNvPr>
          <p:cNvSpPr/>
          <p:nvPr/>
        </p:nvSpPr>
        <p:spPr>
          <a:xfrm>
            <a:off x="543464" y="1927052"/>
            <a:ext cx="45719" cy="348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B1162-4AE1-277E-FBA1-34E38FD121E2}"/>
              </a:ext>
            </a:extLst>
          </p:cNvPr>
          <p:cNvSpPr txBox="1"/>
          <p:nvPr/>
        </p:nvSpPr>
        <p:spPr>
          <a:xfrm>
            <a:off x="2159480" y="10091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F822D1-006E-B138-3C10-E63A382E5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85" y="74570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B1F9B-0A67-1978-84E5-487870239394}"/>
              </a:ext>
            </a:extLst>
          </p:cNvPr>
          <p:cNvSpPr txBox="1"/>
          <p:nvPr/>
        </p:nvSpPr>
        <p:spPr>
          <a:xfrm>
            <a:off x="2078966" y="1470804"/>
            <a:ext cx="859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E0745F0E-C3E2-8080-ACDB-F3C3835D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4" y="2893712"/>
            <a:ext cx="24288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7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FCFF9-E6AB-DAEE-CDF2-4947D626E93F}"/>
              </a:ext>
            </a:extLst>
          </p:cNvPr>
          <p:cNvSpPr txBox="1"/>
          <p:nvPr/>
        </p:nvSpPr>
        <p:spPr>
          <a:xfrm>
            <a:off x="1500996" y="703426"/>
            <a:ext cx="948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widget hay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Qt 5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QCheckBox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QListWidget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QProgressBar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QSplitter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QTableWidget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C2CC07-A19C-8986-34C1-F2FF3811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A45E8-6D41-68B2-FB55-52F20F02609C}"/>
              </a:ext>
            </a:extLst>
          </p:cNvPr>
          <p:cNvSpPr txBox="1"/>
          <p:nvPr/>
        </p:nvSpPr>
        <p:spPr>
          <a:xfrm>
            <a:off x="1621766" y="153535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QCheckBox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A7EE5-F34E-C8D8-FCC2-126D65BD2010}"/>
              </a:ext>
            </a:extLst>
          </p:cNvPr>
          <p:cNvSpPr txBox="1"/>
          <p:nvPr/>
        </p:nvSpPr>
        <p:spPr>
          <a:xfrm>
            <a:off x="1621765" y="2228671"/>
            <a:ext cx="8212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QListWidget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QListWidget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item, </a:t>
            </a:r>
          </a:p>
          <a:p>
            <a:pPr algn="l" fontAlgn="base"/>
            <a:endParaRPr lang="en-US" b="1" i="0" dirty="0">
              <a:solidFill>
                <a:srgbClr val="7A7A7A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F1AD85-8D31-04E0-FFFD-759087BA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FDCDDFE-B0D1-0268-1867-123B4AF6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15"/>
            <a:ext cx="65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7A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E1E8B-FC64-2BEE-2978-0CBB71B01E8F}"/>
              </a:ext>
            </a:extLst>
          </p:cNvPr>
          <p:cNvSpPr txBox="1"/>
          <p:nvPr/>
        </p:nvSpPr>
        <p:spPr>
          <a:xfrm>
            <a:off x="1621765" y="3027872"/>
            <a:ext cx="909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QProgressBar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84408C21-63C4-8EA3-311E-ABB8FC6E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284" y="3622459"/>
            <a:ext cx="26955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02C9C3-8195-499B-85B3-938C718208F9}"/>
              </a:ext>
            </a:extLst>
          </p:cNvPr>
          <p:cNvSpPr txBox="1"/>
          <p:nvPr/>
        </p:nvSpPr>
        <p:spPr>
          <a:xfrm>
            <a:off x="1621766" y="377487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BA36-371E-401E-7BFC-0CC34FCB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26" y="2214404"/>
            <a:ext cx="10364451" cy="1596177"/>
          </a:xfrm>
        </p:spPr>
        <p:txBody>
          <a:bodyPr/>
          <a:lstStyle/>
          <a:p>
            <a:r>
              <a:rPr lang="en-US" sz="3600" b="1" i="0" dirty="0">
                <a:effectLst/>
                <a:latin typeface="+mj-lt"/>
                <a:cs typeface="Times New Roman" panose="02020603050405020304" pitchFamily="18" charset="0"/>
              </a:rPr>
              <a:t>Signal </a:t>
            </a:r>
            <a:r>
              <a:rPr lang="en-US" sz="3600" b="1" i="0" dirty="0" err="1">
                <a:effectLst/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3600" b="1" i="0" dirty="0">
                <a:effectLst/>
                <a:latin typeface="+mj-lt"/>
                <a:cs typeface="Times New Roman" panose="02020603050405020304" pitchFamily="18" charset="0"/>
              </a:rPr>
              <a:t> 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519E3-EEFB-6A30-1703-CB8B1C8B885A}"/>
              </a:ext>
            </a:extLst>
          </p:cNvPr>
          <p:cNvSpPr txBox="1"/>
          <p:nvPr/>
        </p:nvSpPr>
        <p:spPr>
          <a:xfrm>
            <a:off x="3321169" y="771989"/>
            <a:ext cx="763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j-lt"/>
              </a:rPr>
              <a:t>Cơ </a:t>
            </a:r>
            <a:r>
              <a:rPr lang="vi-VN" sz="2400" b="1" dirty="0" err="1">
                <a:latin typeface="+mj-lt"/>
              </a:rPr>
              <a:t>chế</a:t>
            </a:r>
            <a:r>
              <a:rPr lang="vi-VN" sz="2400" b="1" dirty="0">
                <a:latin typeface="+mj-lt"/>
              </a:rPr>
              <a:t> </a:t>
            </a:r>
            <a:r>
              <a:rPr lang="vi-VN" sz="2400" b="1" dirty="0" err="1">
                <a:latin typeface="+mj-lt"/>
              </a:rPr>
              <a:t>hoạt</a:t>
            </a:r>
            <a:r>
              <a:rPr lang="vi-VN" sz="2400" b="1" dirty="0">
                <a:latin typeface="+mj-lt"/>
              </a:rPr>
              <a:t> </a:t>
            </a:r>
            <a:r>
              <a:rPr lang="vi-VN" sz="2400" b="1" dirty="0" err="1">
                <a:latin typeface="+mj-lt"/>
              </a:rPr>
              <a:t>động</a:t>
            </a:r>
            <a:r>
              <a:rPr lang="vi-VN" sz="2400" b="1" dirty="0">
                <a:latin typeface="+mj-lt"/>
              </a:rPr>
              <a:t> </a:t>
            </a:r>
            <a:r>
              <a:rPr lang="vi-VN" sz="2400" b="1" dirty="0" err="1">
                <a:latin typeface="+mj-lt"/>
              </a:rPr>
              <a:t>của</a:t>
            </a:r>
            <a:r>
              <a:rPr lang="vi-VN" sz="2400" b="1" dirty="0">
                <a:latin typeface="+mj-lt"/>
              </a:rPr>
              <a:t> </a:t>
            </a:r>
            <a:r>
              <a:rPr lang="en-US" sz="2400" b="1" i="0" dirty="0">
                <a:effectLst/>
                <a:latin typeface="+mj-lt"/>
                <a:cs typeface="Times New Roman" panose="02020603050405020304" pitchFamily="18" charset="0"/>
              </a:rPr>
              <a:t>Signal </a:t>
            </a:r>
            <a:r>
              <a:rPr lang="en-US" sz="2400" b="1" i="0" dirty="0" err="1">
                <a:effectLst/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400" b="1" i="0" dirty="0">
                <a:effectLst/>
                <a:latin typeface="+mj-lt"/>
                <a:cs typeface="Times New Roman" panose="02020603050405020304" pitchFamily="18" charset="0"/>
              </a:rPr>
              <a:t> Slot</a:t>
            </a:r>
            <a:endParaRPr 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EB0A1-7893-C300-ECD7-4CAF733207E7}"/>
              </a:ext>
            </a:extLst>
          </p:cNvPr>
          <p:cNvSpPr txBox="1"/>
          <p:nvPr/>
        </p:nvSpPr>
        <p:spPr>
          <a:xfrm>
            <a:off x="1268081" y="1544129"/>
            <a:ext cx="882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0" dirty="0">
                <a:effectLst/>
                <a:latin typeface="+mj-lt"/>
              </a:rPr>
              <a:t>Trong </a:t>
            </a:r>
            <a:r>
              <a:rPr lang="vi-VN" i="0" dirty="0" err="1">
                <a:effectLst/>
                <a:latin typeface="+mj-lt"/>
              </a:rPr>
              <a:t>lập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trình</a:t>
            </a:r>
            <a:r>
              <a:rPr lang="vi-VN" i="0" dirty="0">
                <a:effectLst/>
                <a:latin typeface="+mj-lt"/>
              </a:rPr>
              <a:t> GUI </a:t>
            </a:r>
            <a:r>
              <a:rPr lang="vi-VN" i="0" dirty="0" err="1">
                <a:effectLst/>
                <a:latin typeface="+mj-lt"/>
              </a:rPr>
              <a:t>thì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có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một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thứ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rất</a:t>
            </a:r>
            <a:r>
              <a:rPr lang="vi-VN" i="0" dirty="0">
                <a:effectLst/>
                <a:latin typeface="+mj-lt"/>
              </a:rPr>
              <a:t> quan </a:t>
            </a:r>
            <a:r>
              <a:rPr lang="vi-VN" i="0" dirty="0" err="1">
                <a:effectLst/>
                <a:latin typeface="+mj-lt"/>
              </a:rPr>
              <a:t>trọng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đó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là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sự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kiện</a:t>
            </a:r>
            <a:r>
              <a:rPr lang="vi-VN" i="0" dirty="0">
                <a:effectLst/>
                <a:latin typeface="+mj-lt"/>
              </a:rPr>
              <a:t> (</a:t>
            </a:r>
            <a:r>
              <a:rPr lang="vi-VN" i="0" dirty="0" err="1">
                <a:effectLst/>
                <a:latin typeface="+mj-lt"/>
              </a:rPr>
              <a:t>event</a:t>
            </a:r>
            <a:r>
              <a:rPr lang="vi-VN" i="0" dirty="0">
                <a:effectLst/>
                <a:latin typeface="+mj-lt"/>
              </a:rPr>
              <a:t>), khi </a:t>
            </a:r>
            <a:r>
              <a:rPr lang="vi-VN" i="0" dirty="0" err="1">
                <a:effectLst/>
                <a:latin typeface="+mj-lt"/>
              </a:rPr>
              <a:t>một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sự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kiện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nào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đó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xảy</a:t>
            </a:r>
            <a:r>
              <a:rPr lang="vi-VN" i="0" dirty="0">
                <a:effectLst/>
                <a:latin typeface="+mj-lt"/>
              </a:rPr>
              <a:t> ra </a:t>
            </a:r>
            <a:r>
              <a:rPr lang="vi-VN" i="0" dirty="0" err="1">
                <a:effectLst/>
                <a:latin typeface="+mj-lt"/>
              </a:rPr>
              <a:t>thì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sẽ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có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các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đối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tượng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xử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lý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sự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kiện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đó</a:t>
            </a:r>
            <a:r>
              <a:rPr lang="vi-VN" i="0" dirty="0">
                <a:effectLst/>
                <a:latin typeface="+mj-lt"/>
              </a:rPr>
              <a:t>. </a:t>
            </a:r>
            <a:r>
              <a:rPr lang="vi-VN" i="0" dirty="0" err="1">
                <a:effectLst/>
                <a:latin typeface="+mj-lt"/>
              </a:rPr>
              <a:t>Chẳng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hạn</a:t>
            </a:r>
            <a:r>
              <a:rPr lang="vi-VN" i="0" dirty="0">
                <a:effectLst/>
                <a:latin typeface="+mj-lt"/>
              </a:rPr>
              <a:t> như khi </a:t>
            </a:r>
            <a:r>
              <a:rPr lang="vi-VN" i="0" dirty="0" err="1">
                <a:effectLst/>
                <a:latin typeface="+mj-lt"/>
              </a:rPr>
              <a:t>click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vào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nút</a:t>
            </a:r>
            <a:r>
              <a:rPr lang="vi-VN" i="0" dirty="0">
                <a:effectLst/>
                <a:latin typeface="+mj-lt"/>
              </a:rPr>
              <a:t> X trên </a:t>
            </a:r>
            <a:r>
              <a:rPr lang="vi-VN" i="0" dirty="0" err="1">
                <a:effectLst/>
                <a:latin typeface="+mj-lt"/>
              </a:rPr>
              <a:t>góc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cửa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sổ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thì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thoát</a:t>
            </a:r>
            <a:r>
              <a:rPr lang="vi-VN" i="0" dirty="0">
                <a:effectLst/>
                <a:latin typeface="+mj-lt"/>
              </a:rPr>
              <a:t> chương </a:t>
            </a:r>
            <a:r>
              <a:rPr lang="vi-VN" i="0" dirty="0" err="1">
                <a:effectLst/>
                <a:latin typeface="+mj-lt"/>
              </a:rPr>
              <a:t>trình</a:t>
            </a:r>
            <a:r>
              <a:rPr lang="vi-VN" i="0" dirty="0">
                <a:effectLst/>
                <a:latin typeface="+mj-lt"/>
              </a:rPr>
              <a:t>. </a:t>
            </a:r>
            <a:r>
              <a:rPr lang="vi-VN" i="0" dirty="0" err="1">
                <a:effectLst/>
                <a:latin typeface="+mj-lt"/>
              </a:rPr>
              <a:t>Qt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xử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lý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sự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kiện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bằng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cách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tạo</a:t>
            </a:r>
            <a:r>
              <a:rPr lang="vi-VN" i="0" dirty="0">
                <a:effectLst/>
                <a:latin typeface="+mj-lt"/>
              </a:rPr>
              <a:t> ra </a:t>
            </a:r>
            <a:r>
              <a:rPr lang="vi-VN" i="0" dirty="0" err="1">
                <a:effectLst/>
                <a:latin typeface="+mj-lt"/>
              </a:rPr>
              <a:t>Signal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và</a:t>
            </a:r>
            <a:r>
              <a:rPr lang="vi-VN" i="0" dirty="0">
                <a:effectLst/>
                <a:latin typeface="+mj-lt"/>
              </a:rPr>
              <a:t> </a:t>
            </a:r>
            <a:r>
              <a:rPr lang="vi-VN" i="0" dirty="0" err="1">
                <a:effectLst/>
                <a:latin typeface="+mj-lt"/>
              </a:rPr>
              <a:t>Slot</a:t>
            </a:r>
            <a:r>
              <a:rPr lang="vi-VN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10FC0-D16E-114C-510F-CF64A147E723}"/>
              </a:ext>
            </a:extLst>
          </p:cNvPr>
          <p:cNvSpPr/>
          <p:nvPr/>
        </p:nvSpPr>
        <p:spPr>
          <a:xfrm>
            <a:off x="2724924" y="3668381"/>
            <a:ext cx="4899805" cy="218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6B111-746B-498C-4F94-19ACCEF7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4" y="3668381"/>
            <a:ext cx="4656223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3F7AA-683D-DC13-524E-23B03CDC0276}"/>
              </a:ext>
            </a:extLst>
          </p:cNvPr>
          <p:cNvSpPr txBox="1"/>
          <p:nvPr/>
        </p:nvSpPr>
        <p:spPr>
          <a:xfrm>
            <a:off x="2078966" y="1121434"/>
            <a:ext cx="7056408" cy="165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9DB16-FF3F-D0E0-BE0E-AA8765CAE664}"/>
              </a:ext>
            </a:extLst>
          </p:cNvPr>
          <p:cNvSpPr txBox="1"/>
          <p:nvPr/>
        </p:nvSpPr>
        <p:spPr>
          <a:xfrm>
            <a:off x="1017918" y="1023380"/>
            <a:ext cx="9411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vi-VN" altLang="en-US" sz="18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Signal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{}.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ta. Signal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vi-VN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30758-8398-DD0D-4C84-8ECFE348F2F8}"/>
              </a:ext>
            </a:extLst>
          </p:cNvPr>
          <p:cNvSpPr txBox="1"/>
          <p:nvPr/>
        </p:nvSpPr>
        <p:spPr>
          <a:xfrm>
            <a:off x="1017918" y="3079001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b="1" i="0" dirty="0" err="1">
                <a:effectLst/>
                <a:latin typeface="+mj-lt"/>
              </a:rPr>
              <a:t>Slot</a:t>
            </a:r>
            <a:r>
              <a:rPr lang="en-US" b="1" i="0" dirty="0">
                <a:effectLst/>
                <a:latin typeface="+mj-lt"/>
              </a:rPr>
              <a:t>:</a:t>
            </a:r>
            <a:r>
              <a:rPr lang="en-US" b="1" dirty="0"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chẳng</a:t>
            </a:r>
            <a:r>
              <a:rPr lang="vi-VN" b="0" i="0" dirty="0">
                <a:effectLst/>
                <a:latin typeface="+mj-lt"/>
              </a:rPr>
              <a:t> qua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phương </a:t>
            </a:r>
            <a:r>
              <a:rPr lang="vi-VN" b="0" i="0" dirty="0" err="1">
                <a:effectLst/>
                <a:latin typeface="+mj-lt"/>
              </a:rPr>
              <a:t>thức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bình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thường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lớp</a:t>
            </a:r>
            <a:r>
              <a:rPr lang="vi-VN" b="0" i="0" dirty="0">
                <a:effectLst/>
                <a:latin typeface="+mj-lt"/>
              </a:rPr>
              <a:t>,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 phương </a:t>
            </a:r>
            <a:r>
              <a:rPr lang="vi-VN" b="0" i="0" dirty="0" err="1">
                <a:effectLst/>
                <a:latin typeface="+mj-lt"/>
              </a:rPr>
              <a:t>thức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này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sẽ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được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gọi</a:t>
            </a:r>
            <a:r>
              <a:rPr lang="vi-VN" b="0" i="0" dirty="0">
                <a:effectLst/>
                <a:latin typeface="+mj-lt"/>
              </a:rPr>
              <a:t> khi </a:t>
            </a:r>
            <a:r>
              <a:rPr lang="vi-VN" b="0" i="0" dirty="0" err="1">
                <a:effectLst/>
                <a:latin typeface="+mj-lt"/>
              </a:rPr>
              <a:t>có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nào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được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phát</a:t>
            </a:r>
            <a:r>
              <a:rPr lang="vi-VN" b="0" i="0" dirty="0">
                <a:effectLst/>
                <a:latin typeface="+mj-lt"/>
              </a:rPr>
              <a:t> đi.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giống</a:t>
            </a:r>
            <a:r>
              <a:rPr lang="vi-VN" b="0" i="0" dirty="0">
                <a:effectLst/>
                <a:latin typeface="+mj-lt"/>
              </a:rPr>
              <a:t> như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,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lớp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Widget</a:t>
            </a:r>
            <a:r>
              <a:rPr lang="vi-VN" b="0" i="0" dirty="0">
                <a:effectLst/>
                <a:latin typeface="+mj-lt"/>
              </a:rPr>
              <a:t> trong </a:t>
            </a:r>
            <a:r>
              <a:rPr lang="vi-VN" b="0" i="0" dirty="0" err="1">
                <a:effectLst/>
                <a:latin typeface="+mj-lt"/>
              </a:rPr>
              <a:t>Qt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sẵn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rất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nhiều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và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chúng</a:t>
            </a:r>
            <a:r>
              <a:rPr lang="vi-VN" b="0" i="0" dirty="0">
                <a:effectLst/>
                <a:latin typeface="+mj-lt"/>
              </a:rPr>
              <a:t> ta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thể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viết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cho </a:t>
            </a:r>
            <a:r>
              <a:rPr lang="vi-VN" b="0" i="0" dirty="0" err="1">
                <a:effectLst/>
                <a:latin typeface="+mj-lt"/>
              </a:rPr>
              <a:t>lớp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riêng </a:t>
            </a:r>
            <a:r>
              <a:rPr lang="vi-VN" b="0" i="0" dirty="0" err="1">
                <a:effectLst/>
                <a:latin typeface="+mj-lt"/>
              </a:rPr>
              <a:t>chúng</a:t>
            </a:r>
            <a:r>
              <a:rPr lang="vi-VN" b="0" i="0" dirty="0">
                <a:effectLst/>
                <a:latin typeface="+mj-lt"/>
              </a:rPr>
              <a:t> ta.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4CD84-88E5-43C1-1F25-53943F40C799}"/>
              </a:ext>
            </a:extLst>
          </p:cNvPr>
          <p:cNvSpPr txBox="1"/>
          <p:nvPr/>
        </p:nvSpPr>
        <p:spPr>
          <a:xfrm>
            <a:off x="1017918" y="4580626"/>
            <a:ext cx="9960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object1, object2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object3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object1-&gt;object2, object1-&gt; object3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object3-&gt;object2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</a:p>
          <a:p>
            <a:endParaRPr lang="en-US" b="0" i="0" dirty="0">
              <a:solidFill>
                <a:srgbClr val="7A7A7A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20547B4-9E6E-02C9-243D-3DA23583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E5C7-E9A9-EE29-5C3A-450F4DCA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2052D-EE3C-2141-9674-D5E9F17CC4C9}"/>
              </a:ext>
            </a:extLst>
          </p:cNvPr>
          <p:cNvSpPr txBox="1"/>
          <p:nvPr/>
        </p:nvSpPr>
        <p:spPr>
          <a:xfrm>
            <a:off x="1673525" y="897147"/>
            <a:ext cx="806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signal,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signal.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signal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slot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slot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99208-D192-C94F-54E3-38A8C4088287}"/>
              </a:ext>
            </a:extLst>
          </p:cNvPr>
          <p:cNvSpPr txBox="1"/>
          <p:nvPr/>
        </p:nvSpPr>
        <p:spPr>
          <a:xfrm>
            <a:off x="1673525" y="2520170"/>
            <a:ext cx="951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vi-VN" b="0" i="0" dirty="0">
                <a:effectLst/>
                <a:latin typeface="+mj-lt"/>
              </a:rPr>
              <a:t>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phải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ít</a:t>
            </a:r>
            <a:r>
              <a:rPr lang="vi-VN" b="0" i="0" dirty="0">
                <a:effectLst/>
                <a:latin typeface="+mj-lt"/>
              </a:rPr>
              <a:t> hơn </a:t>
            </a:r>
            <a:r>
              <a:rPr lang="vi-VN" b="0" i="0" dirty="0" err="1">
                <a:effectLst/>
                <a:latin typeface="+mj-lt"/>
              </a:rPr>
              <a:t>hoặc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bằng</a:t>
            </a:r>
            <a:r>
              <a:rPr lang="vi-VN" b="0" i="0" dirty="0">
                <a:effectLst/>
                <a:latin typeface="+mj-lt"/>
              </a:rPr>
              <a:t> 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. Khi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được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phát</a:t>
            </a:r>
            <a:r>
              <a:rPr lang="vi-VN" b="0" i="0" dirty="0">
                <a:effectLst/>
                <a:latin typeface="+mj-lt"/>
              </a:rPr>
              <a:t> đi, </a:t>
            </a:r>
            <a:r>
              <a:rPr lang="vi-VN" b="0" i="0" dirty="0" err="1">
                <a:effectLst/>
                <a:latin typeface="+mj-lt"/>
              </a:rPr>
              <a:t>nó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sẽ</a:t>
            </a:r>
            <a:r>
              <a:rPr lang="vi-VN" b="0" i="0" dirty="0">
                <a:effectLst/>
                <a:latin typeface="+mj-lt"/>
              </a:rPr>
              <a:t> mang theo </a:t>
            </a:r>
            <a:r>
              <a:rPr lang="vi-VN" b="0" i="0" dirty="0" err="1">
                <a:effectLst/>
                <a:latin typeface="+mj-lt"/>
              </a:rPr>
              <a:t>dữ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liệu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 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nó</a:t>
            </a:r>
            <a:r>
              <a:rPr lang="vi-VN" b="0" i="0" dirty="0">
                <a:effectLst/>
                <a:latin typeface="+mj-lt"/>
              </a:rPr>
              <a:t>, </a:t>
            </a:r>
            <a:r>
              <a:rPr lang="vi-VN" b="0" i="0" dirty="0" err="1">
                <a:effectLst/>
                <a:latin typeface="+mj-lt"/>
              </a:rPr>
              <a:t>và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nhận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này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sẽ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nhận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 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đó</a:t>
            </a:r>
            <a:r>
              <a:rPr lang="vi-VN" b="0" i="0" dirty="0">
                <a:effectLst/>
                <a:latin typeface="+mj-lt"/>
              </a:rPr>
              <a:t> thông qua 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nó</a:t>
            </a:r>
            <a:r>
              <a:rPr lang="vi-VN" b="0" i="0" dirty="0">
                <a:effectLst/>
                <a:latin typeface="+mj-lt"/>
              </a:rPr>
              <a:t>. </a:t>
            </a:r>
            <a:r>
              <a:rPr lang="vi-VN" b="0" i="0" dirty="0" err="1">
                <a:effectLst/>
                <a:latin typeface="+mj-lt"/>
              </a:rPr>
              <a:t>Thứ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tự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 tham </a:t>
            </a:r>
            <a:r>
              <a:rPr lang="vi-VN" b="0" i="0" dirty="0" err="1">
                <a:effectLst/>
                <a:latin typeface="+mj-lt"/>
              </a:rPr>
              <a:t>số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của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và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phải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giống</a:t>
            </a:r>
            <a:r>
              <a:rPr lang="vi-VN" b="0" i="0" dirty="0">
                <a:effectLst/>
                <a:latin typeface="+mj-lt"/>
              </a:rPr>
              <a:t> nhau, </a:t>
            </a:r>
            <a:r>
              <a:rPr lang="vi-VN" b="0" i="0" dirty="0" err="1">
                <a:effectLst/>
                <a:latin typeface="+mj-lt"/>
              </a:rPr>
              <a:t>chẳng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hạn</a:t>
            </a:r>
            <a:r>
              <a:rPr lang="vi-VN" b="0" i="0" dirty="0">
                <a:effectLst/>
                <a:latin typeface="+mj-lt"/>
              </a:rPr>
              <a:t> như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gửi</a:t>
            </a:r>
            <a:r>
              <a:rPr lang="vi-VN" b="0" i="0" dirty="0">
                <a:effectLst/>
                <a:latin typeface="+mj-lt"/>
              </a:rPr>
              <a:t> 1 </a:t>
            </a:r>
            <a:r>
              <a:rPr lang="vi-VN" b="0" i="0" dirty="0" err="1">
                <a:effectLst/>
                <a:latin typeface="+mj-lt"/>
              </a:rPr>
              <a:t>int</a:t>
            </a:r>
            <a:r>
              <a:rPr lang="vi-VN" b="0" i="0" dirty="0">
                <a:effectLst/>
                <a:latin typeface="+mj-lt"/>
              </a:rPr>
              <a:t>, sau </a:t>
            </a:r>
            <a:r>
              <a:rPr lang="vi-VN" b="0" i="0" dirty="0" err="1">
                <a:effectLst/>
                <a:latin typeface="+mj-lt"/>
              </a:rPr>
              <a:t>đó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là</a:t>
            </a:r>
            <a:r>
              <a:rPr lang="vi-VN" b="0" i="0" dirty="0">
                <a:effectLst/>
                <a:latin typeface="+mj-lt"/>
              </a:rPr>
              <a:t> 1 </a:t>
            </a:r>
            <a:r>
              <a:rPr lang="vi-VN" b="0" i="0" dirty="0" err="1">
                <a:effectLst/>
                <a:latin typeface="+mj-lt"/>
              </a:rPr>
              <a:t>string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thì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slot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phải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nhận</a:t>
            </a:r>
            <a:r>
              <a:rPr lang="vi-VN" b="0" i="0" dirty="0">
                <a:effectLst/>
                <a:latin typeface="+mj-lt"/>
              </a:rPr>
              <a:t> 1 </a:t>
            </a:r>
            <a:r>
              <a:rPr lang="vi-VN" b="0" i="0" dirty="0" err="1">
                <a:effectLst/>
                <a:latin typeface="+mj-lt"/>
              </a:rPr>
              <a:t>int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rồi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mới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tới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string</a:t>
            </a:r>
            <a:r>
              <a:rPr lang="vi-VN" b="0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F56EE-2C95-0C45-FD3F-D51C48C52D24}"/>
              </a:ext>
            </a:extLst>
          </p:cNvPr>
          <p:cNvSpPr txBox="1"/>
          <p:nvPr/>
        </p:nvSpPr>
        <p:spPr>
          <a:xfrm>
            <a:off x="1673525" y="4000143"/>
            <a:ext cx="92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có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thể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kết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nối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đến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khác</a:t>
            </a:r>
            <a:r>
              <a:rPr lang="vi-VN" b="0" i="0" dirty="0">
                <a:effectLst/>
                <a:latin typeface="+mj-lt"/>
              </a:rPr>
              <a:t>, </a:t>
            </a:r>
            <a:r>
              <a:rPr lang="vi-VN" b="0" i="0" dirty="0" err="1">
                <a:effectLst/>
                <a:latin typeface="+mj-lt"/>
              </a:rPr>
              <a:t>tức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là</a:t>
            </a:r>
            <a:r>
              <a:rPr lang="vi-VN" b="0" i="0" dirty="0">
                <a:effectLst/>
                <a:latin typeface="+mj-lt"/>
              </a:rPr>
              <a:t> như </a:t>
            </a:r>
            <a:r>
              <a:rPr lang="vi-VN" b="0" i="0" dirty="0" err="1">
                <a:effectLst/>
                <a:latin typeface="+mj-lt"/>
              </a:rPr>
              <a:t>thế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sẽ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phát</a:t>
            </a:r>
            <a:r>
              <a:rPr lang="vi-VN" b="0" i="0" dirty="0">
                <a:effectLst/>
                <a:latin typeface="+mj-lt"/>
              </a:rPr>
              <a:t> ra 2 </a:t>
            </a:r>
            <a:r>
              <a:rPr lang="vi-VN" b="0" i="0" dirty="0" err="1">
                <a:effectLst/>
                <a:latin typeface="+mj-lt"/>
              </a:rPr>
              <a:t>signal</a:t>
            </a:r>
            <a:r>
              <a:rPr lang="vi-VN" b="0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1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60200-A795-681B-CE01-A59E654C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11" y="965201"/>
            <a:ext cx="5044177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10248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Screenshot 2021-12-23 at 17.55.50-1">
            <a:extLst>
              <a:ext uri="{FF2B5EF4-FFF2-40B4-BE49-F238E27FC236}">
                <a16:creationId xmlns:a16="http://schemas.microsoft.com/office/drawing/2014/main" id="{F497CAE0-1AE1-5089-B90C-41361BCBF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5" b="4654"/>
          <a:stretch/>
        </p:blipFill>
        <p:spPr bwMode="auto">
          <a:xfrm>
            <a:off x="-209530" y="40004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0252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00B2B-C8CF-B57D-BB19-EEBFEFC4C00F}"/>
              </a:ext>
            </a:extLst>
          </p:cNvPr>
          <p:cNvSpPr txBox="1"/>
          <p:nvPr/>
        </p:nvSpPr>
        <p:spPr>
          <a:xfrm>
            <a:off x="3194853" y="-171452"/>
            <a:ext cx="6720672" cy="1914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cap="all" dirty="0">
                <a:latin typeface="+mj-lt"/>
                <a:ea typeface="+mj-ea"/>
                <a:cs typeface="+mj-cs"/>
              </a:rPr>
              <a:t>Qt 6 and Qt Roadmap</a:t>
            </a:r>
            <a:r>
              <a:rPr lang="en-US" sz="4800" cap="all" dirty="0">
                <a:latin typeface="+mj-lt"/>
                <a:ea typeface="+mj-ea"/>
                <a:cs typeface="+mj-cs"/>
              </a:rPr>
              <a:t> </a:t>
            </a:r>
            <a:br>
              <a:rPr lang="en-US" sz="4800" cap="all" dirty="0">
                <a:latin typeface="+mj-lt"/>
                <a:ea typeface="+mj-ea"/>
                <a:cs typeface="+mj-cs"/>
              </a:rPr>
            </a:b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05567-4B81-7DBF-66CA-4012DFF284C4}"/>
              </a:ext>
            </a:extLst>
          </p:cNvPr>
          <p:cNvSpPr/>
          <p:nvPr/>
        </p:nvSpPr>
        <p:spPr>
          <a:xfrm>
            <a:off x="1127928" y="1127460"/>
            <a:ext cx="3324697" cy="134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B5AB7-94E8-C565-BD19-1ED43F956B84}"/>
              </a:ext>
            </a:extLst>
          </p:cNvPr>
          <p:cNvSpPr txBox="1"/>
          <p:nvPr/>
        </p:nvSpPr>
        <p:spPr>
          <a:xfrm>
            <a:off x="1459261" y="1199077"/>
            <a:ext cx="2993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Additions across the whole spectrum</a:t>
            </a:r>
          </a:p>
          <a:p>
            <a:pPr algn="l"/>
            <a:r>
              <a:rPr lang="en-US" sz="12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200" b="0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 </a:t>
            </a:r>
            <a:r>
              <a:rPr lang="en-US" sz="1200" b="1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Qt PDF</a:t>
            </a:r>
            <a:endParaRPr lang="en-US" sz="1200" dirty="0">
              <a:solidFill>
                <a:srgbClr val="0910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200" b="1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Qt Speech</a:t>
            </a:r>
          </a:p>
          <a:p>
            <a:pPr algn="l"/>
            <a:r>
              <a:rPr lang="en-US" sz="1200" b="1" dirty="0">
                <a:solidFill>
                  <a:srgbClr val="09102B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          + </a:t>
            </a:r>
            <a:r>
              <a:rPr lang="en-US" sz="1200" b="1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Qt Location</a:t>
            </a:r>
            <a:r>
              <a:rPr lang="en-US" sz="1200" b="1" dirty="0">
                <a:solidFill>
                  <a:srgbClr val="09102B"/>
                </a:solidFill>
                <a:latin typeface="Titillium Web" panose="00000500000000000000" pitchFamily="2" charset="0"/>
              </a:rPr>
              <a:t>: update </a:t>
            </a:r>
            <a:r>
              <a:rPr lang="en-US" sz="1200" b="1" dirty="0">
                <a:solidFill>
                  <a:schemeClr val="bg1"/>
                </a:solidFill>
                <a:latin typeface="Titillium Web" panose="00000500000000000000" pitchFamily="2" charset="0"/>
              </a:rPr>
              <a:t>by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Titillium Web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Lauri 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Laanmets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Titillium Web" panose="00000500000000000000" pitchFamily="2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	+ Qt for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webAssembly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81DD2B-283E-7438-CB3A-B218CB501B31}"/>
              </a:ext>
            </a:extLst>
          </p:cNvPr>
          <p:cNvSpPr/>
          <p:nvPr/>
        </p:nvSpPr>
        <p:spPr>
          <a:xfrm>
            <a:off x="968949" y="3428999"/>
            <a:ext cx="3138620" cy="1719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EE2CE-CB9C-1A5C-3A9B-3F7671C05042}"/>
              </a:ext>
            </a:extLst>
          </p:cNvPr>
          <p:cNvSpPr txBox="1"/>
          <p:nvPr/>
        </p:nvSpPr>
        <p:spPr>
          <a:xfrm>
            <a:off x="1208027" y="3555980"/>
            <a:ext cx="28366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obile platforms</a:t>
            </a:r>
          </a:p>
          <a:p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update style 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Material </a:t>
            </a:r>
            <a:r>
              <a:rPr lang="en-US" sz="1400" b="0" i="0" dirty="0" err="1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400" b="0" i="0" dirty="0" err="1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Universal </a:t>
            </a:r>
            <a:r>
              <a:rPr lang="en-US" sz="1400" b="0" i="0" dirty="0" err="1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Windows. </a:t>
            </a:r>
          </a:p>
          <a:p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1400" dirty="0">
              <a:solidFill>
                <a:srgbClr val="0910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b="1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Splash Screen</a:t>
            </a:r>
          </a:p>
          <a:p>
            <a:r>
              <a:rPr lang="en-US" sz="1400" b="1" dirty="0">
                <a:solidFill>
                  <a:srgbClr val="091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 err="1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400" b="1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b="1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IME‎</a:t>
            </a:r>
            <a:r>
              <a:rPr lang="en-US" sz="1400" b="0" i="0" dirty="0">
                <a:solidFill>
                  <a:srgbClr val="09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3C6AC5-AEEC-DD5A-0C2D-1BA3621EA753}"/>
              </a:ext>
            </a:extLst>
          </p:cNvPr>
          <p:cNvSpPr/>
          <p:nvPr/>
        </p:nvSpPr>
        <p:spPr>
          <a:xfrm>
            <a:off x="7155522" y="1165467"/>
            <a:ext cx="3976777" cy="1811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B31C-9405-321A-3B46-14993B83108E}"/>
              </a:ext>
            </a:extLst>
          </p:cNvPr>
          <p:cNvSpPr txBox="1"/>
          <p:nvPr/>
        </p:nvSpPr>
        <p:spPr>
          <a:xfrm>
            <a:off x="7539487" y="1445202"/>
            <a:ext cx="319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  <a:p>
            <a:r>
              <a:rPr lang="en-US" dirty="0">
                <a:solidFill>
                  <a:schemeClr val="bg1"/>
                </a:solidFill>
              </a:rPr>
              <a:t>+Qt6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tục</a:t>
            </a:r>
            <a:r>
              <a:rPr lang="en-US" dirty="0">
                <a:solidFill>
                  <a:schemeClr val="bg1"/>
                </a:solidFill>
              </a:rPr>
              <a:t> update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MacOs</a:t>
            </a:r>
            <a:r>
              <a:rPr lang="en-US" dirty="0">
                <a:solidFill>
                  <a:schemeClr val="bg1"/>
                </a:solidFill>
              </a:rPr>
              <a:t>, Win,..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 err="1">
                <a:solidFill>
                  <a:schemeClr val="bg1"/>
                </a:solidFill>
              </a:rPr>
              <a:t>TreeViews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D25D97-CA92-9F29-20B3-A570DF4E8738}"/>
              </a:ext>
            </a:extLst>
          </p:cNvPr>
          <p:cNvSpPr/>
          <p:nvPr/>
        </p:nvSpPr>
        <p:spPr>
          <a:xfrm>
            <a:off x="7228238" y="3377062"/>
            <a:ext cx="4071668" cy="1983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DB150-C77B-90E4-093E-EF93570EA1B3}"/>
              </a:ext>
            </a:extLst>
          </p:cNvPr>
          <p:cNvSpPr txBox="1"/>
          <p:nvPr/>
        </p:nvSpPr>
        <p:spPr>
          <a:xfrm>
            <a:off x="7845353" y="3975867"/>
            <a:ext cx="313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Accelerate the Design – Develop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83BD-0EBD-BDF1-91CF-7911051A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52" y="2714017"/>
            <a:ext cx="9998640" cy="1046381"/>
          </a:xfrm>
        </p:spPr>
        <p:txBody>
          <a:bodyPr>
            <a:normAutofit/>
          </a:bodyPr>
          <a:lstStyle/>
          <a:p>
            <a:r>
              <a:rPr lang="en-US" sz="2500" b="1" i="0" dirty="0">
                <a:solidFill>
                  <a:srgbClr val="3532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Multi-Screen Approaches with Qt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21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38E2C-EE2E-6BD7-01C4-1F5D24E9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39" y="1915065"/>
            <a:ext cx="2142936" cy="4273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F86F5-8AE1-1BA6-D24E-29BF943B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103" y="770840"/>
            <a:ext cx="2751058" cy="1630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D82FC-EF70-281A-A51B-BF5E52D65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951" y="3429000"/>
            <a:ext cx="2316681" cy="261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E9DD4-1216-0E3C-9DA0-F24BB3C92E3B}"/>
              </a:ext>
            </a:extLst>
          </p:cNvPr>
          <p:cNvSpPr txBox="1"/>
          <p:nvPr/>
        </p:nvSpPr>
        <p:spPr>
          <a:xfrm>
            <a:off x="5522779" y="401508"/>
            <a:ext cx="14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Smart-Phone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2B3CB-41AF-33AA-C4A9-7A0838F66E3A}"/>
              </a:ext>
            </a:extLst>
          </p:cNvPr>
          <p:cNvSpPr txBox="1"/>
          <p:nvPr/>
        </p:nvSpPr>
        <p:spPr>
          <a:xfrm>
            <a:off x="9332665" y="401508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870A0-4011-4E67-4368-AFB32CFA90B8}"/>
              </a:ext>
            </a:extLst>
          </p:cNvPr>
          <p:cNvSpPr txBox="1"/>
          <p:nvPr/>
        </p:nvSpPr>
        <p:spPr>
          <a:xfrm>
            <a:off x="8180140" y="3089628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23382B-7E3D-6454-E38D-44CC4C5D48F0}"/>
              </a:ext>
            </a:extLst>
          </p:cNvPr>
          <p:cNvCxnSpPr/>
          <p:nvPr/>
        </p:nvCxnSpPr>
        <p:spPr>
          <a:xfrm flipV="1">
            <a:off x="3191775" y="2401661"/>
            <a:ext cx="2315510" cy="132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83DBA-85BB-539A-7FED-966789056674}"/>
              </a:ext>
            </a:extLst>
          </p:cNvPr>
          <p:cNvCxnSpPr/>
          <p:nvPr/>
        </p:nvCxnSpPr>
        <p:spPr>
          <a:xfrm flipV="1">
            <a:off x="3329796" y="2070340"/>
            <a:ext cx="4994695" cy="188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546D6-7882-48EA-1832-ECA7E2A4C5B2}"/>
              </a:ext>
            </a:extLst>
          </p:cNvPr>
          <p:cNvCxnSpPr/>
          <p:nvPr/>
        </p:nvCxnSpPr>
        <p:spPr>
          <a:xfrm>
            <a:off x="3257215" y="4051662"/>
            <a:ext cx="4049359" cy="96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9131B-6EEC-07E0-F909-F415D4DF1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885" y="926115"/>
            <a:ext cx="1426915" cy="22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98C8-B688-E31A-C5CE-65CAC363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98" y="929068"/>
            <a:ext cx="3977402" cy="7617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Qt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B2C7-7270-AB13-0D97-3814BDDDC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53025"/>
            <a:ext cx="10363826" cy="1475976"/>
          </a:xfrm>
        </p:spPr>
        <p:txBody>
          <a:bodyPr/>
          <a:lstStyle/>
          <a:p>
            <a:r>
              <a:rPr lang="en-US" dirty="0"/>
              <a:t>Qt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platform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B9027-4AF8-3FD3-6D00-7EEE8FC91BCA}"/>
              </a:ext>
            </a:extLst>
          </p:cNvPr>
          <p:cNvSpPr txBox="1"/>
          <p:nvPr/>
        </p:nvSpPr>
        <p:spPr>
          <a:xfrm>
            <a:off x="1758038" y="3506583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1EEE6-51EC-ADFE-360A-B35AABD923B3}"/>
              </a:ext>
            </a:extLst>
          </p:cNvPr>
          <p:cNvSpPr txBox="1"/>
          <p:nvPr/>
        </p:nvSpPr>
        <p:spPr>
          <a:xfrm>
            <a:off x="4685267" y="3517292"/>
            <a:ext cx="141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Embedded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C0E45-23A9-3B85-603F-00141EB8A944}"/>
              </a:ext>
            </a:extLst>
          </p:cNvPr>
          <p:cNvSpPr txBox="1"/>
          <p:nvPr/>
        </p:nvSpPr>
        <p:spPr>
          <a:xfrm>
            <a:off x="8258358" y="3524801"/>
            <a:ext cx="115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Mobile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4988A-CCF5-7C64-9195-A7560140215B}"/>
              </a:ext>
            </a:extLst>
          </p:cNvPr>
          <p:cNvSpPr/>
          <p:nvPr/>
        </p:nvSpPr>
        <p:spPr>
          <a:xfrm>
            <a:off x="1388852" y="4019909"/>
            <a:ext cx="194894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A77CD4-5B86-4C46-2EE0-B2423491673A}"/>
              </a:ext>
            </a:extLst>
          </p:cNvPr>
          <p:cNvSpPr/>
          <p:nvPr/>
        </p:nvSpPr>
        <p:spPr>
          <a:xfrm>
            <a:off x="1388852" y="4573434"/>
            <a:ext cx="1948945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5C960-5728-CB08-379A-7A6D17C9FE47}"/>
              </a:ext>
            </a:extLst>
          </p:cNvPr>
          <p:cNvSpPr/>
          <p:nvPr/>
        </p:nvSpPr>
        <p:spPr>
          <a:xfrm>
            <a:off x="1388853" y="5126961"/>
            <a:ext cx="19489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/>
              <a:t>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BA2F6B-1480-EC3D-B501-6C50A0AD3D90}"/>
              </a:ext>
            </a:extLst>
          </p:cNvPr>
          <p:cNvSpPr/>
          <p:nvPr/>
        </p:nvSpPr>
        <p:spPr>
          <a:xfrm>
            <a:off x="1388853" y="5680487"/>
            <a:ext cx="19489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59A79D-5834-7D95-9B89-810C2F914444}"/>
              </a:ext>
            </a:extLst>
          </p:cNvPr>
          <p:cNvSpPr/>
          <p:nvPr/>
        </p:nvSpPr>
        <p:spPr>
          <a:xfrm>
            <a:off x="1388852" y="6234012"/>
            <a:ext cx="1948944" cy="494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EnterpriseUNIX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D17792-80D7-F115-DF84-B85B3E887E5D}"/>
              </a:ext>
            </a:extLst>
          </p:cNvPr>
          <p:cNvSpPr/>
          <p:nvPr/>
        </p:nvSpPr>
        <p:spPr>
          <a:xfrm>
            <a:off x="4436164" y="4010709"/>
            <a:ext cx="2036463" cy="39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773E8-4F93-918D-A2C1-6C5B8877898F}"/>
              </a:ext>
            </a:extLst>
          </p:cNvPr>
          <p:cNvSpPr/>
          <p:nvPr/>
        </p:nvSpPr>
        <p:spPr>
          <a:xfrm>
            <a:off x="4436163" y="4601617"/>
            <a:ext cx="20364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55DFFA-C3AC-1BAC-FFAF-F27753D45DF2}"/>
              </a:ext>
            </a:extLst>
          </p:cNvPr>
          <p:cNvSpPr/>
          <p:nvPr/>
        </p:nvSpPr>
        <p:spPr>
          <a:xfrm>
            <a:off x="4436165" y="5169604"/>
            <a:ext cx="20364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E67D87-6CF0-8DD2-2E53-94335ABF1246}"/>
              </a:ext>
            </a:extLst>
          </p:cNvPr>
          <p:cNvSpPr/>
          <p:nvPr/>
        </p:nvSpPr>
        <p:spPr>
          <a:xfrm>
            <a:off x="4436165" y="5723130"/>
            <a:ext cx="20364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AC118F-CE13-8827-9A02-FD3745B486A3}"/>
              </a:ext>
            </a:extLst>
          </p:cNvPr>
          <p:cNvSpPr/>
          <p:nvPr/>
        </p:nvSpPr>
        <p:spPr>
          <a:xfrm>
            <a:off x="4436162" y="6286095"/>
            <a:ext cx="203646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1FE3C6-1385-94CC-A374-7F1DB2242160}"/>
              </a:ext>
            </a:extLst>
          </p:cNvPr>
          <p:cNvSpPr/>
          <p:nvPr/>
        </p:nvSpPr>
        <p:spPr>
          <a:xfrm>
            <a:off x="7648754" y="4019908"/>
            <a:ext cx="2435525" cy="39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Verdana" panose="020B0604030504040204" pitchFamily="34" charset="0"/>
            </a:endParaRPr>
          </a:p>
          <a:p>
            <a:pPr algn="ctr"/>
            <a:endParaRPr lang="en-US" sz="1000" b="1" dirty="0">
              <a:solidFill>
                <a:srgbClr val="1E1B18"/>
              </a:solidFill>
              <a:latin typeface="Verdana" panose="020B0604030504040204" pitchFamily="34" charset="0"/>
            </a:endParaRPr>
          </a:p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1000" b="1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Android (5.2, beta 5.1)</a:t>
            </a:r>
            <a:br>
              <a:rPr lang="en-US" sz="1800" b="1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D31642-8207-F786-5CCF-6159079C37E7}"/>
              </a:ext>
            </a:extLst>
          </p:cNvPr>
          <p:cNvSpPr/>
          <p:nvPr/>
        </p:nvSpPr>
        <p:spPr>
          <a:xfrm>
            <a:off x="7648755" y="4573434"/>
            <a:ext cx="2435524" cy="39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rgbClr val="1E1B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 (5.2, alpha 5.1)</a:t>
            </a:r>
            <a:b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26DD1E-8729-54CB-0166-0DF50C542272}"/>
              </a:ext>
            </a:extLst>
          </p:cNvPr>
          <p:cNvSpPr/>
          <p:nvPr/>
        </p:nvSpPr>
        <p:spPr>
          <a:xfrm>
            <a:off x="7648755" y="5126962"/>
            <a:ext cx="243552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rgbClr val="1E1B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Win8 on ARM (WinRT) (5.2?)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C34404-77DC-1B9B-1C4F-7E88114B05FC}"/>
              </a:ext>
            </a:extLst>
          </p:cNvPr>
          <p:cNvSpPr/>
          <p:nvPr/>
        </p:nvSpPr>
        <p:spPr>
          <a:xfrm>
            <a:off x="7648752" y="5680487"/>
            <a:ext cx="2435523" cy="39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E5D8F2-E72A-F717-1A77-FB687F65D205}"/>
              </a:ext>
            </a:extLst>
          </p:cNvPr>
          <p:cNvSpPr/>
          <p:nvPr/>
        </p:nvSpPr>
        <p:spPr>
          <a:xfrm>
            <a:off x="7648755" y="6259934"/>
            <a:ext cx="243552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rgbClr val="1E1B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Jolla Sailfish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2D7C4-96E7-7ADE-B563-DC8E8C2B365A}"/>
              </a:ext>
            </a:extLst>
          </p:cNvPr>
          <p:cNvSpPr txBox="1"/>
          <p:nvPr/>
        </p:nvSpPr>
        <p:spPr>
          <a:xfrm>
            <a:off x="4479920" y="4019908"/>
            <a:ext cx="1948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Embedded</a:t>
            </a:r>
            <a:b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(Standard/Compact 7)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DA17-84ED-2F51-B0E5-11D71A8ADBB2}"/>
              </a:ext>
            </a:extLst>
          </p:cNvPr>
          <p:cNvSpPr txBox="1"/>
          <p:nvPr/>
        </p:nvSpPr>
        <p:spPr>
          <a:xfrm>
            <a:off x="4829383" y="4657040"/>
            <a:ext cx="1250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Linux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8D62-3E22-2412-629D-FFF2BAF97131}"/>
              </a:ext>
            </a:extLst>
          </p:cNvPr>
          <p:cNvSpPr txBox="1"/>
          <p:nvPr/>
        </p:nvSpPr>
        <p:spPr>
          <a:xfrm>
            <a:off x="4900392" y="5211370"/>
            <a:ext cx="155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9CFBE-A791-093A-A037-F09A713900B1}"/>
              </a:ext>
            </a:extLst>
          </p:cNvPr>
          <p:cNvSpPr txBox="1"/>
          <p:nvPr/>
        </p:nvSpPr>
        <p:spPr>
          <a:xfrm>
            <a:off x="5104465" y="5677145"/>
            <a:ext cx="17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QNX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35D23-8FEF-A73D-7AAD-CB8ED8D4073F}"/>
              </a:ext>
            </a:extLst>
          </p:cNvPr>
          <p:cNvSpPr txBox="1"/>
          <p:nvPr/>
        </p:nvSpPr>
        <p:spPr>
          <a:xfrm>
            <a:off x="4787599" y="6333421"/>
            <a:ext cx="1752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VxWorks</a:t>
            </a:r>
            <a:b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CF835-DA9D-E72A-18A5-03123CD770E1}"/>
              </a:ext>
            </a:extLst>
          </p:cNvPr>
          <p:cNvSpPr txBox="1"/>
          <p:nvPr/>
        </p:nvSpPr>
        <p:spPr>
          <a:xfrm>
            <a:off x="8258358" y="5767727"/>
            <a:ext cx="182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BlackBerry 10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0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14F9F-502A-99EA-548C-D60D8BA6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2" y="643466"/>
            <a:ext cx="10870376" cy="55710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CC07-C081-5112-AE6A-C12A5252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47" y="3653992"/>
            <a:ext cx="2049958" cy="1707028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48D7F27-4584-95C3-750E-1AC472E02409}"/>
              </a:ext>
            </a:extLst>
          </p:cNvPr>
          <p:cNvSpPr/>
          <p:nvPr/>
        </p:nvSpPr>
        <p:spPr>
          <a:xfrm rot="10800000">
            <a:off x="4969069" y="5201728"/>
            <a:ext cx="2049958" cy="880067"/>
          </a:xfrm>
          <a:prstGeom prst="wedgeRectCallout">
            <a:avLst>
              <a:gd name="adj1" fmla="val -94327"/>
              <a:gd name="adj2" fmla="val 1894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F401A-3C47-C51C-7914-475EBD3B1815}"/>
              </a:ext>
            </a:extLst>
          </p:cNvPr>
          <p:cNvSpPr txBox="1"/>
          <p:nvPr/>
        </p:nvSpPr>
        <p:spPr>
          <a:xfrm>
            <a:off x="5003298" y="5201727"/>
            <a:ext cx="20157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C8DFC-8F42-4AF0-2E7A-CD6DF5178125}"/>
              </a:ext>
            </a:extLst>
          </p:cNvPr>
          <p:cNvSpPr txBox="1"/>
          <p:nvPr/>
        </p:nvSpPr>
        <p:spPr>
          <a:xfrm>
            <a:off x="3263387" y="94888"/>
            <a:ext cx="636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35322F"/>
                </a:solidFill>
                <a:effectLst/>
                <a:latin typeface="Helvetica-Bold"/>
              </a:rPr>
              <a:t>N-Screen Approaches – Different UI Designs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2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76540-B61B-6D1A-B17A-9E1EF52F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" y="1058665"/>
            <a:ext cx="2613887" cy="525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255F7-45A3-72B1-D85C-00E9BCED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09" y="1283894"/>
            <a:ext cx="2095682" cy="173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522E7-C098-E18A-0D54-144185E40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09" y="3678268"/>
            <a:ext cx="2072820" cy="1707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C8EC2-33D5-A512-EA2A-733940EF121B}"/>
              </a:ext>
            </a:extLst>
          </p:cNvPr>
          <p:cNvSpPr txBox="1"/>
          <p:nvPr/>
        </p:nvSpPr>
        <p:spPr>
          <a:xfrm>
            <a:off x="7292247" y="960728"/>
            <a:ext cx="20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MF 1 branded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E7BC4-5116-8D75-AA67-AE2D05F0D187}"/>
              </a:ext>
            </a:extLst>
          </p:cNvPr>
          <p:cNvSpPr txBox="1"/>
          <p:nvPr/>
        </p:nvSpPr>
        <p:spPr>
          <a:xfrm>
            <a:off x="7224698" y="3344571"/>
            <a:ext cx="24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Car MF 2 branded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888504-125C-C9C3-1022-19B96ABE3223}"/>
              </a:ext>
            </a:extLst>
          </p:cNvPr>
          <p:cNvSpPr/>
          <p:nvPr/>
        </p:nvSpPr>
        <p:spPr>
          <a:xfrm rot="16200000">
            <a:off x="4730091" y="2251494"/>
            <a:ext cx="2072820" cy="2355012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0A772-4F15-B45C-A8A2-F1D8A25E9FCC}"/>
              </a:ext>
            </a:extLst>
          </p:cNvPr>
          <p:cNvSpPr txBox="1"/>
          <p:nvPr/>
        </p:nvSpPr>
        <p:spPr>
          <a:xfrm>
            <a:off x="4600521" y="3021405"/>
            <a:ext cx="207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Mass-customization</a:t>
            </a:r>
            <a:br>
              <a:rPr lang="en-US" sz="1800" b="0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1E1B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Qt 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C169-CD4D-8A62-810C-F53B162D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62" y="729191"/>
            <a:ext cx="10870376" cy="5571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A704C-A3F4-FD86-0609-30508F1E0194}"/>
              </a:ext>
            </a:extLst>
          </p:cNvPr>
          <p:cNvSpPr txBox="1"/>
          <p:nvPr/>
        </p:nvSpPr>
        <p:spPr>
          <a:xfrm>
            <a:off x="4284457" y="278871"/>
            <a:ext cx="513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35322F"/>
                </a:solidFill>
                <a:effectLst/>
                <a:latin typeface="Helvetica-Bold"/>
              </a:rPr>
              <a:t>Platform Specific Functionality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20DB-0FE1-2F51-4A3A-6A3AF21A5229}"/>
              </a:ext>
            </a:extLst>
          </p:cNvPr>
          <p:cNvSpPr/>
          <p:nvPr/>
        </p:nvSpPr>
        <p:spPr>
          <a:xfrm>
            <a:off x="3217654" y="5498651"/>
            <a:ext cx="1846052" cy="8016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Linux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2552B-4DE2-F08A-EB1C-0C0235FC3B5B}"/>
              </a:ext>
            </a:extLst>
          </p:cNvPr>
          <p:cNvSpPr/>
          <p:nvPr/>
        </p:nvSpPr>
        <p:spPr>
          <a:xfrm>
            <a:off x="3217654" y="4852319"/>
            <a:ext cx="184605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android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DE8BF3-070C-4739-AD6E-40DE3C018A48}"/>
              </a:ext>
            </a:extLst>
          </p:cNvPr>
          <p:cNvSpPr/>
          <p:nvPr/>
        </p:nvSpPr>
        <p:spPr>
          <a:xfrm rot="5400000">
            <a:off x="8192049" y="3990520"/>
            <a:ext cx="1111253" cy="3792463"/>
          </a:xfrm>
          <a:prstGeom prst="wedgeRectCallout">
            <a:avLst>
              <a:gd name="adj1" fmla="val 6526"/>
              <a:gd name="adj2" fmla="val 9635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462D9-0051-1F7F-3269-55B33DCFA848}"/>
              </a:ext>
            </a:extLst>
          </p:cNvPr>
          <p:cNvSpPr txBox="1"/>
          <p:nvPr/>
        </p:nvSpPr>
        <p:spPr>
          <a:xfrm>
            <a:off x="7096441" y="5418571"/>
            <a:ext cx="330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/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4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37137-9618-EF34-4A93-7BF2E78E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5" y="643466"/>
            <a:ext cx="10269249" cy="5571067"/>
          </a:xfrm>
          <a:prstGeom prst="rect">
            <a:avLst/>
          </a:prstGeom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B1ABB-1BA4-B319-3101-A1E2ED8BAD39}"/>
              </a:ext>
            </a:extLst>
          </p:cNvPr>
          <p:cNvSpPr txBox="1"/>
          <p:nvPr/>
        </p:nvSpPr>
        <p:spPr>
          <a:xfrm>
            <a:off x="3810539" y="321734"/>
            <a:ext cx="66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35322F"/>
                </a:solidFill>
                <a:effectLst/>
                <a:latin typeface="Helvetica-Bold"/>
              </a:rPr>
              <a:t>N-Screen Approaches – Partially Remote UI</a:t>
            </a:r>
            <a:br>
              <a:rPr lang="en-US" sz="1800" b="1" i="0" dirty="0">
                <a:solidFill>
                  <a:srgbClr val="35322F"/>
                </a:solidFill>
                <a:effectLst/>
                <a:latin typeface="Helvetica-Bold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7C74-E98C-B4D4-7D12-425125C9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77" y="911526"/>
            <a:ext cx="9895123" cy="606434"/>
          </a:xfrm>
        </p:spPr>
        <p:txBody>
          <a:bodyPr>
            <a:normAutofit/>
          </a:bodyPr>
          <a:lstStyle/>
          <a:p>
            <a:r>
              <a:rPr lang="en-US" sz="1800" b="1" i="0">
                <a:solidFill>
                  <a:srgbClr val="35322F"/>
                </a:solidFill>
                <a:effectLst/>
                <a:latin typeface="Helvetica-Bold"/>
              </a:rPr>
              <a:t>N-Screen Approaches – Remote UI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DC718-88D2-63A0-EB6F-B23F9D93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5" y="1770352"/>
            <a:ext cx="10607959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2296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305" name="Rectangle 12298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FA128A85-1036-0462-EB26-287F7144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4810" y="643466"/>
            <a:ext cx="846238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2300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8EF9-265E-370B-479E-DDF6912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09" y="480496"/>
            <a:ext cx="5676182" cy="623686"/>
          </a:xfrm>
        </p:spPr>
        <p:txBody>
          <a:bodyPr>
            <a:normAutofit/>
          </a:bodyPr>
          <a:lstStyle/>
          <a:p>
            <a:r>
              <a:rPr lang="en-US" dirty="0"/>
              <a:t>What is Qt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17A19-7ABA-95F7-DC68-44E785ACCA04}"/>
              </a:ext>
            </a:extLst>
          </p:cNvPr>
          <p:cNvSpPr txBox="1"/>
          <p:nvPr/>
        </p:nvSpPr>
        <p:spPr>
          <a:xfrm>
            <a:off x="1449236" y="1751162"/>
            <a:ext cx="9264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9102B"/>
                </a:solidFill>
                <a:effectLst/>
                <a:latin typeface="Titillium Web" panose="00000500000000000000" pitchFamily="2" charset="0"/>
              </a:rPr>
              <a:t> 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 and slots</a:t>
            </a:r>
            <a:r>
              <a:rPr lang="en-US" b="0" i="0" u="sng" dirty="0">
                <a:solidFill>
                  <a:srgbClr val="3366BB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Clang, GCC, ICC, MinGW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Qt5: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Qt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creator.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Visual studio tools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4BB7F-9DF3-C254-938D-A9830C054A21}"/>
              </a:ext>
            </a:extLst>
          </p:cNvPr>
          <p:cNvSpPr txBox="1"/>
          <p:nvPr/>
        </p:nvSpPr>
        <p:spPr>
          <a:xfrm>
            <a:off x="1613139" y="705318"/>
            <a:ext cx="816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Qt/C++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0F37-331D-6A8C-8531-233009EAD52A}"/>
              </a:ext>
            </a:extLst>
          </p:cNvPr>
          <p:cNvSpPr txBox="1"/>
          <p:nvPr/>
        </p:nvSpPr>
        <p:spPr>
          <a:xfrm>
            <a:off x="1880558" y="133293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QtCore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89713-2A4E-9D5A-56EA-66D662F893CF}"/>
              </a:ext>
            </a:extLst>
          </p:cNvPr>
          <p:cNvSpPr txBox="1"/>
          <p:nvPr/>
        </p:nvSpPr>
        <p:spPr>
          <a:xfrm>
            <a:off x="2061713" y="1702265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Data types,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Threads, Processes,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IPC</a:t>
            </a:r>
            <a:r>
              <a:rPr lang="en-US" sz="1800" b="0" i="0" dirty="0">
                <a:solidFill>
                  <a:srgbClr val="32893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File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String handling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BE464-F866-8FF7-980D-5E413CB77094}"/>
              </a:ext>
            </a:extLst>
          </p:cNvPr>
          <p:cNvSpPr txBox="1"/>
          <p:nvPr/>
        </p:nvSpPr>
        <p:spPr>
          <a:xfrm>
            <a:off x="1880558" y="3049828"/>
            <a:ext cx="609456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QtNetwork</a:t>
            </a:r>
            <a:endParaRPr lang="en-US" sz="1800" b="0" i="0" dirty="0">
              <a:solidFill>
                <a:srgbClr val="35322F"/>
              </a:solidFill>
              <a:effectLst/>
              <a:latin typeface="Helvetica" panose="020B0604020202020204" pitchFamily="34" charset="0"/>
            </a:endParaRPr>
          </a:p>
          <a:p>
            <a:b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</a:b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         </a:t>
            </a:r>
            <a:r>
              <a:rPr lang="en-US" sz="16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TCP/UDP, HTTP, FTP,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5322F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2893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QtSql</a:t>
            </a:r>
            <a:endParaRPr lang="en-US" sz="1800" b="0" i="0" dirty="0">
              <a:solidFill>
                <a:srgbClr val="35322F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5322F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QtWebkit</a:t>
            </a:r>
            <a:endParaRPr lang="en-US" sz="1800" b="0" i="0" dirty="0">
              <a:solidFill>
                <a:srgbClr val="35322F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5322F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Qt Serial Port (new in 5.1)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5322F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22F"/>
                </a:solidFill>
                <a:effectLst/>
                <a:latin typeface="Helvetica" panose="020B0604020202020204" pitchFamily="34" charset="0"/>
              </a:rPr>
              <a:t>Etc.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7C14E6-B0FB-F863-8BD7-21AE3DF1F9A6}"/>
              </a:ext>
            </a:extLst>
          </p:cNvPr>
          <p:cNvSpPr/>
          <p:nvPr/>
        </p:nvSpPr>
        <p:spPr>
          <a:xfrm>
            <a:off x="741872" y="1966823"/>
            <a:ext cx="2009955" cy="3821502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6AC23-FA32-8107-F3BA-DE288EE4A7C6}"/>
              </a:ext>
            </a:extLst>
          </p:cNvPr>
          <p:cNvSpPr txBox="1"/>
          <p:nvPr/>
        </p:nvSpPr>
        <p:spPr>
          <a:xfrm>
            <a:off x="1173193" y="3429000"/>
            <a:ext cx="15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0944D-8BA0-F677-11A1-CAE951C00316}"/>
              </a:ext>
            </a:extLst>
          </p:cNvPr>
          <p:cNvSpPr/>
          <p:nvPr/>
        </p:nvSpPr>
        <p:spPr>
          <a:xfrm>
            <a:off x="3303918" y="1966823"/>
            <a:ext cx="3562710" cy="1130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83BEB-838E-1E0C-6AD8-913E05280B4A}"/>
              </a:ext>
            </a:extLst>
          </p:cNvPr>
          <p:cNvSpPr/>
          <p:nvPr/>
        </p:nvSpPr>
        <p:spPr>
          <a:xfrm>
            <a:off x="3303918" y="3312544"/>
            <a:ext cx="3562709" cy="1130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4CDE8-FF1C-AEDB-1C92-9FA3B44BF609}"/>
              </a:ext>
            </a:extLst>
          </p:cNvPr>
          <p:cNvSpPr/>
          <p:nvPr/>
        </p:nvSpPr>
        <p:spPr>
          <a:xfrm>
            <a:off x="3303918" y="4658265"/>
            <a:ext cx="3562709" cy="1130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35622-598C-F7C5-F766-8D8869DE7F4D}"/>
              </a:ext>
            </a:extLst>
          </p:cNvPr>
          <p:cNvSpPr txBox="1"/>
          <p:nvPr/>
        </p:nvSpPr>
        <p:spPr>
          <a:xfrm>
            <a:off x="4705709" y="2276020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322B6-9EF9-EF2C-A983-4E3C08D85917}"/>
              </a:ext>
            </a:extLst>
          </p:cNvPr>
          <p:cNvSpPr txBox="1"/>
          <p:nvPr/>
        </p:nvSpPr>
        <p:spPr>
          <a:xfrm>
            <a:off x="4607943" y="3582888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B34-D096-D66B-FEB7-D04600CF8A58}"/>
              </a:ext>
            </a:extLst>
          </p:cNvPr>
          <p:cNvSpPr txBox="1"/>
          <p:nvPr/>
        </p:nvSpPr>
        <p:spPr>
          <a:xfrm>
            <a:off x="4133489" y="5038629"/>
            <a:ext cx="232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Extension/Interfacing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EC36E-EC30-7EEE-D2BA-4DB18E5B1B29}"/>
              </a:ext>
            </a:extLst>
          </p:cNvPr>
          <p:cNvSpPr/>
          <p:nvPr/>
        </p:nvSpPr>
        <p:spPr>
          <a:xfrm>
            <a:off x="7461848" y="1966823"/>
            <a:ext cx="2119222" cy="113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Quick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23879-B3E8-3910-28CC-C25AEBF60330}"/>
              </a:ext>
            </a:extLst>
          </p:cNvPr>
          <p:cNvSpPr/>
          <p:nvPr/>
        </p:nvSpPr>
        <p:spPr>
          <a:xfrm>
            <a:off x="9933317" y="1966823"/>
            <a:ext cx="2119222" cy="11300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Quicks (C++)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63D4F-7D37-E445-DF10-F833F745046B}"/>
              </a:ext>
            </a:extLst>
          </p:cNvPr>
          <p:cNvSpPr/>
          <p:nvPr/>
        </p:nvSpPr>
        <p:spPr>
          <a:xfrm>
            <a:off x="7461848" y="3312544"/>
            <a:ext cx="2119222" cy="11300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r>
              <a:rPr lang="en-US" dirty="0"/>
              <a:t>/C++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199AE-B6F6-6DF9-3C70-A5E05A0E0763}"/>
              </a:ext>
            </a:extLst>
          </p:cNvPr>
          <p:cNvSpPr/>
          <p:nvPr/>
        </p:nvSpPr>
        <p:spPr>
          <a:xfrm>
            <a:off x="9933317" y="3303919"/>
            <a:ext cx="2119222" cy="11300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36838D-56D1-0375-5CAF-3998F8C5B89A}"/>
              </a:ext>
            </a:extLst>
          </p:cNvPr>
          <p:cNvSpPr/>
          <p:nvPr/>
        </p:nvSpPr>
        <p:spPr>
          <a:xfrm>
            <a:off x="7461847" y="4658265"/>
            <a:ext cx="4590691" cy="1130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58094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78BF4-1097-EA5C-5DC9-3C7F2C415B05}"/>
              </a:ext>
            </a:extLst>
          </p:cNvPr>
          <p:cNvSpPr txBox="1"/>
          <p:nvPr/>
        </p:nvSpPr>
        <p:spPr>
          <a:xfrm>
            <a:off x="1181819" y="1052423"/>
            <a:ext cx="98944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‎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Qm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Qm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qmake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Qm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như ‎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‎GNU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‎, ‎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‎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Xcode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‎.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0" i="0" u="none" strike="noStrike" dirty="0">
                <a:solidFill>
                  <a:srgbClr val="56BCFE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CMake</a:t>
            </a:r>
            <a:r>
              <a:rPr lang="vi-VN" b="0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effectLst/>
                <a:latin typeface="+mj-lt"/>
              </a:rPr>
              <a:t>‎ </a:t>
            </a:r>
            <a:r>
              <a:rPr lang="vi-VN" b="0" i="0" dirty="0" err="1">
                <a:effectLst/>
                <a:latin typeface="+mj-lt"/>
              </a:rPr>
              <a:t>cũng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là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một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giải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pháp</a:t>
            </a:r>
            <a:r>
              <a:rPr lang="vi-VN" b="0" i="0" dirty="0">
                <a:effectLst/>
                <a:latin typeface="+mj-lt"/>
              </a:rPr>
              <a:t> thay </a:t>
            </a:r>
            <a:r>
              <a:rPr lang="vi-VN" b="0" i="0" dirty="0" err="1">
                <a:effectLst/>
                <a:latin typeface="+mj-lt"/>
              </a:rPr>
              <a:t>thế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phổ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biến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để</a:t>
            </a:r>
            <a:r>
              <a:rPr lang="vi-VN" b="0" i="0" dirty="0">
                <a:effectLst/>
                <a:latin typeface="+mj-lt"/>
              </a:rPr>
              <a:t> xây </a:t>
            </a:r>
            <a:r>
              <a:rPr lang="vi-VN" b="0" i="0" dirty="0" err="1">
                <a:effectLst/>
                <a:latin typeface="+mj-lt"/>
              </a:rPr>
              <a:t>dựng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các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dự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án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Qt</a:t>
            </a:r>
            <a:r>
              <a:rPr lang="vi-VN" b="0" i="0" dirty="0">
                <a:effectLst/>
                <a:latin typeface="+mj-lt"/>
              </a:rPr>
              <a:t>, </a:t>
            </a:r>
            <a:r>
              <a:rPr lang="vi-VN" b="0" i="0" dirty="0" err="1">
                <a:effectLst/>
                <a:latin typeface="+mj-lt"/>
              </a:rPr>
              <a:t>hỗ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trợ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Qt</a:t>
            </a:r>
            <a:r>
              <a:rPr lang="vi-VN" b="0" i="0" dirty="0">
                <a:effectLst/>
                <a:latin typeface="+mj-lt"/>
              </a:rPr>
              <a:t> 4 </a:t>
            </a:r>
            <a:r>
              <a:rPr lang="vi-VN" b="0" i="0" dirty="0" err="1">
                <a:effectLst/>
                <a:latin typeface="+mj-lt"/>
              </a:rPr>
              <a:t>đã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được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tích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hợp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từ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nhiều</a:t>
            </a:r>
            <a:r>
              <a:rPr lang="vi-VN" b="0" i="0" dirty="0">
                <a:effectLst/>
                <a:latin typeface="+mj-lt"/>
              </a:rPr>
              <a:t> năm </a:t>
            </a:r>
            <a:r>
              <a:rPr lang="vi-VN" b="0" i="0" dirty="0" err="1">
                <a:effectLst/>
                <a:latin typeface="+mj-lt"/>
              </a:rPr>
              <a:t>trước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và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Qt</a:t>
            </a:r>
            <a:r>
              <a:rPr lang="vi-VN" b="0" i="0" dirty="0">
                <a:effectLst/>
                <a:latin typeface="+mj-lt"/>
              </a:rPr>
              <a:t> 5 </a:t>
            </a:r>
            <a:r>
              <a:rPr lang="vi-VN" b="0" i="0" dirty="0" err="1">
                <a:effectLst/>
                <a:latin typeface="+mj-lt"/>
              </a:rPr>
              <a:t>đã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hỗ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trợ</a:t>
            </a:r>
            <a:r>
              <a:rPr lang="vi-VN" b="0" i="0" dirty="0">
                <a:effectLst/>
                <a:latin typeface="+mj-lt"/>
              </a:rPr>
              <a:t> </a:t>
            </a:r>
            <a:r>
              <a:rPr lang="vi-VN" b="0" i="0" dirty="0" err="1">
                <a:effectLst/>
                <a:latin typeface="+mj-lt"/>
              </a:rPr>
              <a:t>sớm</a:t>
            </a:r>
            <a:r>
              <a:rPr lang="vi-VN" b="0" i="0" dirty="0">
                <a:effectLst/>
                <a:latin typeface="+mj-lt"/>
              </a:rPr>
              <a:t>. ‎</a:t>
            </a:r>
            <a:endParaRPr lang="en-US" b="0" i="0" dirty="0">
              <a:effectLst/>
              <a:latin typeface="+mj-lt"/>
            </a:endParaRPr>
          </a:p>
          <a:p>
            <a:pPr algn="l"/>
            <a:endParaRPr lang="vi-VN" b="0" i="0" dirty="0">
              <a:effectLst/>
              <a:latin typeface="+mj-lt"/>
            </a:endParaRPr>
          </a:p>
          <a:p>
            <a:pPr algn="l"/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‎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nền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tảng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xuất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hiện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gần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đây: ‎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Suite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‎ hay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còn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gọi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Qbs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.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Qbs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hệ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thống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xây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dựng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dựa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trên ‎</a:t>
            </a:r>
            <a:r>
              <a:rPr lang="vi-VN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hlinkClick r:id="rId8" tooltip="Q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‎QML‎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‎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cũng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cung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cấp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hỗ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trợ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cho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Javascript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.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Hệ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thống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xây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dựng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này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không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chỉ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cung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cấp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khả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năng xây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dựng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mà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còn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đóng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gói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như </a:t>
            </a:r>
            <a:r>
              <a:rPr lang="vi-V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cmake</a:t>
            </a:r>
            <a:r>
              <a:rPr lang="vi-V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. ‎</a:t>
            </a:r>
          </a:p>
          <a:p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‎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9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CE5F-FBC0-95F6-EEBA-DA36BE73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03" y="618519"/>
            <a:ext cx="10092906" cy="778960"/>
          </a:xfrm>
        </p:spPr>
        <p:txBody>
          <a:bodyPr>
            <a:normAutofit/>
          </a:bodyPr>
          <a:lstStyle/>
          <a:p>
            <a:r>
              <a:rPr lang="en-US" dirty="0"/>
              <a:t>Qt 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CB03-DF6A-4C93-44E3-8F6BF5C9C0E8}"/>
              </a:ext>
            </a:extLst>
          </p:cNvPr>
          <p:cNvSpPr/>
          <p:nvPr/>
        </p:nvSpPr>
        <p:spPr>
          <a:xfrm>
            <a:off x="9493725" y="1844137"/>
            <a:ext cx="2191825" cy="4712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E6C9B-F244-87A4-8D42-A8375B8B4EFC}"/>
              </a:ext>
            </a:extLst>
          </p:cNvPr>
          <p:cNvSpPr txBox="1"/>
          <p:nvPr/>
        </p:nvSpPr>
        <p:spPr>
          <a:xfrm>
            <a:off x="3288103" y="2139515"/>
            <a:ext cx="213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8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mainwindow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vi-VN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ui)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4B68FF-859C-54BC-E8EA-59C34ED071B0}"/>
              </a:ext>
            </a:extLst>
          </p:cNvPr>
          <p:cNvSpPr/>
          <p:nvPr/>
        </p:nvSpPr>
        <p:spPr>
          <a:xfrm>
            <a:off x="9363256" y="1668090"/>
            <a:ext cx="2191825" cy="47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ED2371-4567-343D-63FE-9DC4E3A7A590}"/>
              </a:ext>
            </a:extLst>
          </p:cNvPr>
          <p:cNvGrpSpPr/>
          <p:nvPr/>
        </p:nvGrpSpPr>
        <p:grpSpPr>
          <a:xfrm>
            <a:off x="376690" y="1491738"/>
            <a:ext cx="2387443" cy="4964384"/>
            <a:chOff x="727494" y="1679579"/>
            <a:chExt cx="2070340" cy="46435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9F2D5BF-4476-55DE-C4E9-5AEDDC933B57}"/>
                </a:ext>
              </a:extLst>
            </p:cNvPr>
            <p:cNvSpPr/>
            <p:nvPr/>
          </p:nvSpPr>
          <p:spPr>
            <a:xfrm>
              <a:off x="727494" y="1679579"/>
              <a:ext cx="2070340" cy="46435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B1A2A50-D9F0-7DA6-8458-A70B50BCE7C8}"/>
                </a:ext>
              </a:extLst>
            </p:cNvPr>
            <p:cNvSpPr/>
            <p:nvPr/>
          </p:nvSpPr>
          <p:spPr>
            <a:xfrm>
              <a:off x="727495" y="1679579"/>
              <a:ext cx="2070339" cy="1529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F8FFD8-D7F3-3EAE-1D7B-AD52937D6232}"/>
              </a:ext>
            </a:extLst>
          </p:cNvPr>
          <p:cNvSpPr txBox="1"/>
          <p:nvPr/>
        </p:nvSpPr>
        <p:spPr>
          <a:xfrm>
            <a:off x="724983" y="1668090"/>
            <a:ext cx="193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PROJECT</a:t>
            </a:r>
            <a:b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DEFINITION</a:t>
            </a:r>
            <a:b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FILE</a:t>
            </a:r>
            <a:r>
              <a:rPr lang="en-US" dirty="0"/>
              <a:t> </a:t>
            </a:r>
            <a:r>
              <a:rPr lang="vi-VN" dirty="0">
                <a:solidFill>
                  <a:srgbClr val="C00000"/>
                </a:solidFill>
              </a:rPr>
              <a:t>(*.</a:t>
            </a:r>
            <a:r>
              <a:rPr lang="vi-VN" dirty="0" err="1">
                <a:solidFill>
                  <a:srgbClr val="C00000"/>
                </a:solidFill>
              </a:rPr>
              <a:t>pro</a:t>
            </a:r>
            <a:r>
              <a:rPr lang="vi-VN" dirty="0">
                <a:solidFill>
                  <a:srgbClr val="C00000"/>
                </a:solidFill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62538-5157-07E0-AFC6-F4C175786CD3}"/>
              </a:ext>
            </a:extLst>
          </p:cNvPr>
          <p:cNvSpPr txBox="1"/>
          <p:nvPr/>
        </p:nvSpPr>
        <p:spPr>
          <a:xfrm>
            <a:off x="423597" y="4272901"/>
            <a:ext cx="218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-File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EEC86C-FBCC-B1CD-D3CD-3A544BDA5FD2}"/>
              </a:ext>
            </a:extLst>
          </p:cNvPr>
          <p:cNvGrpSpPr/>
          <p:nvPr/>
        </p:nvGrpSpPr>
        <p:grpSpPr>
          <a:xfrm>
            <a:off x="3348754" y="1491738"/>
            <a:ext cx="2314754" cy="4831435"/>
            <a:chOff x="727494" y="1679579"/>
            <a:chExt cx="2070340" cy="464359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7D1005-5B7E-A8EA-6E41-E59642AC9FD7}"/>
                </a:ext>
              </a:extLst>
            </p:cNvPr>
            <p:cNvSpPr/>
            <p:nvPr/>
          </p:nvSpPr>
          <p:spPr>
            <a:xfrm>
              <a:off x="727494" y="1679579"/>
              <a:ext cx="2070340" cy="46435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8F11C8-C908-9A47-021E-2A238A1259DD}"/>
                </a:ext>
              </a:extLst>
            </p:cNvPr>
            <p:cNvSpPr/>
            <p:nvPr/>
          </p:nvSpPr>
          <p:spPr>
            <a:xfrm>
              <a:off x="727495" y="1679579"/>
              <a:ext cx="2070339" cy="1529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296B98-1F64-494D-7726-93B911F0FFA3}"/>
              </a:ext>
            </a:extLst>
          </p:cNvPr>
          <p:cNvGrpSpPr/>
          <p:nvPr/>
        </p:nvGrpSpPr>
        <p:grpSpPr>
          <a:xfrm>
            <a:off x="6187211" y="1491738"/>
            <a:ext cx="2314752" cy="4831435"/>
            <a:chOff x="727494" y="1679579"/>
            <a:chExt cx="2070340" cy="464359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843D848-8A08-C9E0-1609-981C4F0ECC57}"/>
                </a:ext>
              </a:extLst>
            </p:cNvPr>
            <p:cNvSpPr/>
            <p:nvPr/>
          </p:nvSpPr>
          <p:spPr>
            <a:xfrm>
              <a:off x="727494" y="1679579"/>
              <a:ext cx="2070340" cy="46435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60B28C-7012-3E79-5416-F8CE55F8284F}"/>
                </a:ext>
              </a:extLst>
            </p:cNvPr>
            <p:cNvSpPr/>
            <p:nvPr/>
          </p:nvSpPr>
          <p:spPr>
            <a:xfrm>
              <a:off x="727495" y="1679579"/>
              <a:ext cx="2070339" cy="1529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C89960-5B41-0663-2481-8D78EDB02D8E}"/>
              </a:ext>
            </a:extLst>
          </p:cNvPr>
          <p:cNvGrpSpPr/>
          <p:nvPr/>
        </p:nvGrpSpPr>
        <p:grpSpPr>
          <a:xfrm>
            <a:off x="8991325" y="1491738"/>
            <a:ext cx="2442271" cy="4831435"/>
            <a:chOff x="727494" y="1679579"/>
            <a:chExt cx="2070340" cy="464359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E5D03E-BA59-58AC-5858-D142B8F6E5B5}"/>
                </a:ext>
              </a:extLst>
            </p:cNvPr>
            <p:cNvSpPr/>
            <p:nvPr/>
          </p:nvSpPr>
          <p:spPr>
            <a:xfrm>
              <a:off x="727494" y="1679579"/>
              <a:ext cx="2070340" cy="46435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6EF2ADB-F1EB-560D-1E35-657F1E279B6E}"/>
                </a:ext>
              </a:extLst>
            </p:cNvPr>
            <p:cNvSpPr/>
            <p:nvPr/>
          </p:nvSpPr>
          <p:spPr>
            <a:xfrm>
              <a:off x="727495" y="1679579"/>
              <a:ext cx="2070339" cy="1529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0B33E45-A9F1-576D-8531-9AF45A4BC4EF}"/>
              </a:ext>
            </a:extLst>
          </p:cNvPr>
          <p:cNvSpPr txBox="1"/>
          <p:nvPr/>
        </p:nvSpPr>
        <p:spPr>
          <a:xfrm>
            <a:off x="3348755" y="1668090"/>
            <a:ext cx="231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FORMS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mainwindow.ui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A7969-C7EB-E403-4A74-DE8ACE315988}"/>
              </a:ext>
            </a:extLst>
          </p:cNvPr>
          <p:cNvSpPr txBox="1"/>
          <p:nvPr/>
        </p:nvSpPr>
        <p:spPr>
          <a:xfrm>
            <a:off x="6676574" y="2121134"/>
            <a:ext cx="142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main.cpp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B66C10-6251-A74A-855F-15F3DF8242B0}"/>
              </a:ext>
            </a:extLst>
          </p:cNvPr>
          <p:cNvSpPr txBox="1"/>
          <p:nvPr/>
        </p:nvSpPr>
        <p:spPr>
          <a:xfrm>
            <a:off x="9393448" y="1844137"/>
            <a:ext cx="219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  <a:t>C++ CLASS</a:t>
            </a:r>
            <a:br>
              <a:rPr lang="en-US" sz="1800" b="0" i="0" dirty="0">
                <a:solidFill>
                  <a:srgbClr val="1E1B18"/>
                </a:solidFill>
                <a:effectLst/>
                <a:latin typeface="Verdana" panose="020B0604030504040204" pitchFamily="34" charset="0"/>
              </a:rPr>
            </a:br>
            <a:r>
              <a:rPr lang="vi-VN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8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mainwindow.h</a:t>
            </a:r>
            <a:br>
              <a:rPr lang="en-US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mainwindow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vi-VN" sz="18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cpp</a:t>
            </a:r>
            <a:r>
              <a:rPr lang="vi-VN" sz="18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D97DC2-C66E-02A9-3D65-AC0234A2B9AC}"/>
              </a:ext>
            </a:extLst>
          </p:cNvPr>
          <p:cNvSpPr txBox="1"/>
          <p:nvPr/>
        </p:nvSpPr>
        <p:spPr>
          <a:xfrm>
            <a:off x="423598" y="3107708"/>
            <a:ext cx="229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-Khi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Qt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đuôi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*.pro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20D5C-5E13-4662-7D15-96B04B8A7A09}"/>
              </a:ext>
            </a:extLst>
          </p:cNvPr>
          <p:cNvSpPr txBox="1"/>
          <p:nvPr/>
        </p:nvSpPr>
        <p:spPr>
          <a:xfrm>
            <a:off x="3459192" y="3217653"/>
            <a:ext cx="1959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-apple-system"/>
              </a:rPr>
              <a:t>C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hứa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biểu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mẫu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tiện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ích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hoặc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giao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diện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người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dùng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được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tạo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bằng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bộ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phát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triển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phần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mềm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giao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diện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người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dùng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đồ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họa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-apple-system"/>
              </a:rPr>
              <a:t>Qt</a:t>
            </a:r>
            <a:r>
              <a:rPr lang="vi-VN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BA896B-F98E-974B-5353-B305C539C870}"/>
              </a:ext>
            </a:extLst>
          </p:cNvPr>
          <p:cNvSpPr txBox="1"/>
          <p:nvPr/>
        </p:nvSpPr>
        <p:spPr>
          <a:xfrm>
            <a:off x="6288656" y="3283034"/>
            <a:ext cx="1959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QQuickView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QML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38956-E431-0D96-B72F-62094F647702}"/>
              </a:ext>
            </a:extLst>
          </p:cNvPr>
          <p:cNvSpPr txBox="1"/>
          <p:nvPr/>
        </p:nvSpPr>
        <p:spPr>
          <a:xfrm>
            <a:off x="9227805" y="3259101"/>
            <a:ext cx="1959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91201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34E-81DD-8C88-651F-F5577EFD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93" y="2214404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4087394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2135</TotalTime>
  <Words>1944</Words>
  <Application>Microsoft Office PowerPoint</Application>
  <PresentationFormat>Widescreen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-apple-system</vt:lpstr>
      <vt:lpstr>Arial</vt:lpstr>
      <vt:lpstr>Courier New</vt:lpstr>
      <vt:lpstr>Helvetica</vt:lpstr>
      <vt:lpstr>Helvetica-Bold</vt:lpstr>
      <vt:lpstr>Roboto</vt:lpstr>
      <vt:lpstr>Segoe UI</vt:lpstr>
      <vt:lpstr>Times New Roman</vt:lpstr>
      <vt:lpstr>Titillium Web</vt:lpstr>
      <vt:lpstr>Tw Cen MT</vt:lpstr>
      <vt:lpstr>Verdana</vt:lpstr>
      <vt:lpstr>Droplet</vt:lpstr>
      <vt:lpstr>PowerPoint Presentation</vt:lpstr>
      <vt:lpstr>Let’s talk about Qt</vt:lpstr>
      <vt:lpstr>What is Qt ? </vt:lpstr>
      <vt:lpstr>What is Qt ?</vt:lpstr>
      <vt:lpstr>PowerPoint Presentation</vt:lpstr>
      <vt:lpstr>PowerPoint Presentation</vt:lpstr>
      <vt:lpstr>PowerPoint Presentation</vt:lpstr>
      <vt:lpstr>Qt Application</vt:lpstr>
      <vt:lpstr>LAYOUT</vt:lpstr>
      <vt:lpstr>PowerPoint Presentation</vt:lpstr>
      <vt:lpstr>Qt quick/QML and Qt widgets</vt:lpstr>
      <vt:lpstr>PowerPoint Presentation</vt:lpstr>
      <vt:lpstr>Qt quick</vt:lpstr>
      <vt:lpstr>PowerPoint Presentation</vt:lpstr>
      <vt:lpstr>Qt 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 và Slot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Multi-Screen Approaches with Qt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N-Screen Approaches – Remote 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DUC CUONG 20193245</dc:creator>
  <cp:lastModifiedBy>TRAN DUC CUONG 20193245</cp:lastModifiedBy>
  <cp:revision>2</cp:revision>
  <dcterms:created xsi:type="dcterms:W3CDTF">2022-07-13T06:41:07Z</dcterms:created>
  <dcterms:modified xsi:type="dcterms:W3CDTF">2022-07-16T00:23:31Z</dcterms:modified>
</cp:coreProperties>
</file>