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8"/>
  </p:notesMasterIdLst>
  <p:sldIdLst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6C958-CAEE-48E6-AA2A-5285B8F60B3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D698-003B-4E4D-A77C-33088216F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9FC79-87EC-4FDA-8FC6-9B411700550B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1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8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477C-6F88-4ADC-8355-BAF1DBF667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4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709D-A9D1-49B0-8CC5-C563CD3632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4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F891-F08E-4D33-831B-6816E40903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5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7A72-863D-4D0A-B51D-E60AFF7C27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73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4518-B68C-48F7-9785-4F432D2F35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9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5ED-2745-4137-A955-0E29AC68CEF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82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6B8-C15F-4D61-9DCA-326BE9D1C45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8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D2D-E772-4108-A917-07BF8729C93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3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1DE-5933-4F46-84A8-592106748E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5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094E-5E64-447F-9354-F991D507BCC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12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EAA-9AE1-4610-B522-BD29E40C89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37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477C-6F88-4ADC-8355-BAF1DBF667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23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709D-A9D1-49B0-8CC5-C563CD3632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14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F891-F08E-4D33-831B-6816E40903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1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7A72-863D-4D0A-B51D-E60AFF7C27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7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4518-B68C-48F7-9785-4F432D2F35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78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5ED-2745-4137-A955-0E29AC68CEF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32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6B8-C15F-4D61-9DCA-326BE9D1C45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0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D2D-E772-4108-A917-07BF8729C93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91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1DE-5933-4F46-84A8-592106748E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36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094E-5E64-447F-9354-F991D507BCC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7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EAA-9AE1-4610-B522-BD29E40C89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7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8CD5-60A3-4792-A719-58D8623F325D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6108-9C19-463E-A462-EDBBEABE6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B9E9-21AD-4C0A-97DF-0E616F8C17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B9E9-21AD-4C0A-97DF-0E616F8C17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nsorflow.org/api_docs/python/framework.md#Tensor.eval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1" y="702624"/>
            <a:ext cx="8031888" cy="5589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7841" y="421339"/>
            <a:ext cx="8411149" cy="1491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rgbClr val="00B0F0"/>
                </a:solidFill>
                <a:latin typeface="Rockwell" panose="02060603020205020403" pitchFamily="18" charset="0"/>
                <a:cs typeface="굴림" panose="020B0600000101010101" pitchFamily="50" charset="-127"/>
              </a:rPr>
              <a:t>Explanation on </a:t>
            </a:r>
            <a:r>
              <a:rPr lang="en-US" altLang="ko-KR" sz="3600" b="1" dirty="0" err="1" smtClean="0">
                <a:solidFill>
                  <a:srgbClr val="00B0F0"/>
                </a:solidFill>
                <a:latin typeface="Rockwell" panose="02060603020205020403" pitchFamily="18" charset="0"/>
                <a:cs typeface="굴림" panose="020B0600000101010101" pitchFamily="50" charset="-127"/>
              </a:rPr>
              <a:t>TensorFlow</a:t>
            </a:r>
            <a:r>
              <a:rPr lang="en-US" altLang="ko-KR" sz="3600" b="1" dirty="0" smtClean="0">
                <a:solidFill>
                  <a:srgbClr val="00B0F0"/>
                </a:solidFill>
                <a:latin typeface="Rockwell" panose="02060603020205020403" pitchFamily="18" charset="0"/>
                <a:cs typeface="굴림" panose="020B0600000101010101" pitchFamily="50" charset="-127"/>
              </a:rPr>
              <a:t> Example</a:t>
            </a:r>
          </a:p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00B0F0"/>
                </a:solidFill>
                <a:latin typeface="Rockwell" panose="02060603020205020403" pitchFamily="18" charset="0"/>
                <a:cs typeface="굴림" panose="020B0600000101010101" pitchFamily="50" charset="-127"/>
              </a:rPr>
              <a:t>- Deep MNIST for Experts -</a:t>
            </a:r>
            <a:endParaRPr lang="en-US" altLang="ko-KR" sz="2800" b="1" dirty="0">
              <a:solidFill>
                <a:srgbClr val="00B0F0"/>
              </a:solidFill>
              <a:latin typeface="Rockwell" panose="02060603020205020403" pitchFamily="18" charset="0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1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8634" y="1116284"/>
            <a:ext cx="74957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tf.argmax</a:t>
            </a: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(input, dimension, name=None)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Returns the index with the largest value across dimensions of a tensor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Args</a:t>
            </a: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input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A Tensor. Must be one of the following types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dimension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A Tensor of type int32. int32, 0 &lt;= dimension &lt; rank(input).      Describes which dimension of the input Tensor to reduce across.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For vectors, use dimension = 0.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tf.cast</a:t>
            </a: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(x, </a:t>
            </a:r>
            <a:r>
              <a:rPr lang="en-US" altLang="ko-KR" sz="1400" b="1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dtype</a:t>
            </a: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name=None)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Casts a tensor to a new type.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operation casts x (in case of Tensor) or </a:t>
            </a:r>
            <a:r>
              <a:rPr lang="en-US" altLang="ko-KR" sz="14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x.values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(in case of </a:t>
            </a:r>
            <a:r>
              <a:rPr lang="en-US" altLang="ko-KR" sz="14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SparseTensor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to </a:t>
            </a:r>
            <a:r>
              <a:rPr lang="en-US" altLang="ko-KR" sz="14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dtype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 example: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tensor `a` is [1.8, 2.2], </a:t>
            </a:r>
            <a:r>
              <a:rPr lang="en-US" altLang="ko-KR" sz="14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dtype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</a:t>
            </a:r>
            <a:r>
              <a:rPr lang="en-US" altLang="ko-KR" sz="14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tf.floattf.cast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(a, tf.int32) ==&gt; [1, 2]</a:t>
            </a:r>
            <a:endParaRPr lang="en-US" altLang="ko-KR" sz="1400" b="1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Args</a:t>
            </a: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A Tensor or </a:t>
            </a:r>
            <a:r>
              <a:rPr lang="en-US" altLang="ko-KR" sz="14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SparseTensor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b="1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dtype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The destination type.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name</a:t>
            </a:r>
            <a:r>
              <a:rPr lang="en-US" altLang="ko-KR" sz="14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A name for the operation (optional).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03" y="1042142"/>
            <a:ext cx="5948582" cy="2809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84" y="4088210"/>
            <a:ext cx="5642301" cy="21182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7102" y="179249"/>
            <a:ext cx="2297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Run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0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102" y="179249"/>
            <a:ext cx="2297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Run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8142" y="2529345"/>
            <a:ext cx="8052619" cy="951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614" y="1345007"/>
            <a:ext cx="86193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sess.run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tf.initialize_all_variables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 range(20000):   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batch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mnist.train.next_batch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(50) 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Each training iteration we load 50 training examples 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i%100 == 0:       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train_accuracy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accuracy.eval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feed_dict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={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x:batch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[0], y_: batch[1],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keep_prob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1.0})       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  <a:hlinkClick r:id="rId2"/>
              </a:rPr>
              <a:t>.eval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  <a:hlinkClick r:id="rId2"/>
              </a:rPr>
              <a:t>()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is equivalent to calling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tf.get_default_session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().run(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en-US" altLang="ko-KR" sz="1200" dirty="0">
              <a:solidFill>
                <a:srgbClr val="E7E6E6">
                  <a:lumMod val="50000"/>
                </a:srgb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 "step %d, training accuracy %g" % 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train_accuracy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  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train_step.run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feed_dict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={x: batch[0], y_: batch[1],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keep_prob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0.5})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 Unicode MS" panose="020B0604020202020204" pitchFamily="50" charset="-127"/>
              </a:rPr>
              <a:t>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cs typeface="굴림" panose="020B0600000101010101" pitchFamily="50" charset="-127"/>
              </a:rPr>
              <a:t>run the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train_step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operation, using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feed_dict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to replace the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placeholder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tensors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and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y_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with the training examples. .           Dropout is active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</a:rPr>
              <a:t>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 "test accuracy %g" %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accuracy.eval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feed_dict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={x: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mnist.test.images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y_: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mnist.test.labels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keep_prob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1.0})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cs typeface="굴림" panose="020B0600000101010101" pitchFamily="50" charset="-127"/>
              </a:rPr>
              <a:t>run the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test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operation, using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feed_dict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to replace the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placeholder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tensors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and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y_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cs typeface="굴림" panose="020B0600000101010101" pitchFamily="50" charset="-127"/>
              </a:rPr>
              <a:t> with the test examples.  Dropout is inactive</a:t>
            </a:r>
            <a:endParaRPr lang="en-US" altLang="ko-KR" sz="12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ko-KR" altLang="en-US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7734" y="2252346"/>
            <a:ext cx="295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</a:rPr>
              <a:t>Printout training accuracy at every 100 steps</a:t>
            </a:r>
            <a:endParaRPr lang="ko-KR" altLang="en-US" sz="12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8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31" y="1687652"/>
            <a:ext cx="6042226" cy="32359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38843" y="111799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Helvetica" panose="020B0604020202020204" pitchFamily="34" charset="0"/>
              </a:rPr>
              <a:t>Accuracy ~ 99%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7102" y="179249"/>
            <a:ext cx="2617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Test Results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3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04" y="1342204"/>
            <a:ext cx="3913140" cy="51710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25716" y="346205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imesNewRomanPSMT"/>
              </a:rPr>
              <a:t>CPCPFF </a:t>
            </a:r>
            <a:r>
              <a:rPr lang="en-US" altLang="ko-KR" dirty="0">
                <a:solidFill>
                  <a:srgbClr val="000000"/>
                </a:solidFill>
                <a:latin typeface="TimesNewRomanPSMT"/>
                <a:sym typeface="Wingdings" panose="05000000000000000000" pitchFamily="2" charset="2"/>
              </a:rPr>
              <a:t></a:t>
            </a:r>
            <a:r>
              <a:rPr lang="en-US" altLang="ko-KR" dirty="0">
                <a:solidFill>
                  <a:srgbClr val="000000"/>
                </a:solidFill>
                <a:latin typeface="TimesNewRomanPSMT"/>
              </a:rPr>
              <a:t> C</a:t>
            </a:r>
            <a:r>
              <a:rPr lang="en-US" altLang="ko-KR" dirty="0">
                <a:solidFill>
                  <a:srgbClr val="FF0000"/>
                </a:solidFill>
                <a:latin typeface="TimesNewRomanPSMT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TimesNewRomanPSMT"/>
              </a:rPr>
              <a:t>PC</a:t>
            </a:r>
            <a:r>
              <a:rPr lang="en-US" altLang="ko-KR" dirty="0">
                <a:solidFill>
                  <a:srgbClr val="FF0000"/>
                </a:solidFill>
                <a:latin typeface="TimesNewRomanPSMT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TimesNewRomanPSMT"/>
              </a:rPr>
              <a:t>PFF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479144" y="3106058"/>
            <a:ext cx="1995714" cy="4354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421086" y="3708402"/>
            <a:ext cx="2576286" cy="60959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31388" y="210274"/>
            <a:ext cx="50511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More Deep Architecture</a:t>
            </a:r>
          </a:p>
          <a:p>
            <a:pPr algn="ctr"/>
            <a:r>
              <a:rPr lang="en-US" altLang="ko-KR" b="1" dirty="0">
                <a:solidFill>
                  <a:srgbClr val="00B0F0"/>
                </a:solidFill>
                <a:latin typeface="Rockwell" panose="02060603020205020403" pitchFamily="18" charset="0"/>
              </a:rPr>
              <a:t>Just add additional layers if you want</a:t>
            </a:r>
            <a:endParaRPr lang="ko-KR" altLang="en-US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7530" y="4077734"/>
            <a:ext cx="23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Two additional convolutional layers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2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81"/>
          <p:cNvSpPr/>
          <p:nvPr/>
        </p:nvSpPr>
        <p:spPr>
          <a:xfrm>
            <a:off x="4901988" y="4858557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102"/>
          <p:cNvSpPr/>
          <p:nvPr/>
        </p:nvSpPr>
        <p:spPr>
          <a:xfrm>
            <a:off x="3846405" y="4578214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108"/>
          <p:cNvSpPr/>
          <p:nvPr/>
        </p:nvSpPr>
        <p:spPr>
          <a:xfrm>
            <a:off x="3846405" y="4839105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120"/>
          <p:cNvSpPr/>
          <p:nvPr/>
        </p:nvSpPr>
        <p:spPr>
          <a:xfrm>
            <a:off x="3846404" y="5319325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126"/>
          <p:cNvSpPr/>
          <p:nvPr/>
        </p:nvSpPr>
        <p:spPr>
          <a:xfrm>
            <a:off x="3846403" y="5583995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177"/>
          <p:cNvSpPr/>
          <p:nvPr/>
        </p:nvSpPr>
        <p:spPr>
          <a:xfrm>
            <a:off x="4901986" y="5354712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183"/>
          <p:cNvSpPr/>
          <p:nvPr/>
        </p:nvSpPr>
        <p:spPr>
          <a:xfrm>
            <a:off x="4901988" y="5604941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5076256" y="1349847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128070" y="1398854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182796" y="1483867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250260" y="1551254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335196" y="1636267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402660" y="1703654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487596" y="1788667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5182796" y="1328340"/>
            <a:ext cx="524672" cy="511490"/>
          </a:xfrm>
          <a:custGeom>
            <a:avLst/>
            <a:gdLst>
              <a:gd name="connsiteX0" fmla="*/ 0 w 660017"/>
              <a:gd name="connsiteY0" fmla="*/ 0 h 595086"/>
              <a:gd name="connsiteX1" fmla="*/ 101600 w 660017"/>
              <a:gd name="connsiteY1" fmla="*/ 14514 h 595086"/>
              <a:gd name="connsiteX2" fmla="*/ 254000 w 660017"/>
              <a:gd name="connsiteY2" fmla="*/ 87086 h 595086"/>
              <a:gd name="connsiteX3" fmla="*/ 348343 w 660017"/>
              <a:gd name="connsiteY3" fmla="*/ 181429 h 595086"/>
              <a:gd name="connsiteX4" fmla="*/ 406400 w 660017"/>
              <a:gd name="connsiteY4" fmla="*/ 239486 h 595086"/>
              <a:gd name="connsiteX5" fmla="*/ 449943 w 660017"/>
              <a:gd name="connsiteY5" fmla="*/ 239486 h 595086"/>
              <a:gd name="connsiteX6" fmla="*/ 442685 w 660017"/>
              <a:gd name="connsiteY6" fmla="*/ 319314 h 595086"/>
              <a:gd name="connsiteX7" fmla="*/ 638628 w 660017"/>
              <a:gd name="connsiteY7" fmla="*/ 522514 h 595086"/>
              <a:gd name="connsiteX8" fmla="*/ 645885 w 660017"/>
              <a:gd name="connsiteY8" fmla="*/ 595086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7" h="595086">
                <a:moveTo>
                  <a:pt x="0" y="0"/>
                </a:moveTo>
                <a:cubicBezTo>
                  <a:pt x="29633" y="0"/>
                  <a:pt x="59267" y="0"/>
                  <a:pt x="101600" y="14514"/>
                </a:cubicBezTo>
                <a:cubicBezTo>
                  <a:pt x="143933" y="29028"/>
                  <a:pt x="212876" y="59267"/>
                  <a:pt x="254000" y="87086"/>
                </a:cubicBezTo>
                <a:cubicBezTo>
                  <a:pt x="295124" y="114905"/>
                  <a:pt x="348343" y="181429"/>
                  <a:pt x="348343" y="181429"/>
                </a:cubicBezTo>
                <a:cubicBezTo>
                  <a:pt x="373743" y="206829"/>
                  <a:pt x="389467" y="229810"/>
                  <a:pt x="406400" y="239486"/>
                </a:cubicBezTo>
                <a:cubicBezTo>
                  <a:pt x="423333" y="249162"/>
                  <a:pt x="443895" y="226181"/>
                  <a:pt x="449943" y="239486"/>
                </a:cubicBezTo>
                <a:cubicBezTo>
                  <a:pt x="455991" y="252791"/>
                  <a:pt x="411238" y="272143"/>
                  <a:pt x="442685" y="319314"/>
                </a:cubicBezTo>
                <a:cubicBezTo>
                  <a:pt x="474132" y="366485"/>
                  <a:pt x="604761" y="476552"/>
                  <a:pt x="638628" y="522514"/>
                </a:cubicBezTo>
                <a:cubicBezTo>
                  <a:pt x="672495" y="568476"/>
                  <a:pt x="659190" y="581781"/>
                  <a:pt x="645885" y="595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128512" y="1813616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180326" y="1862623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288149" y="1461621"/>
            <a:ext cx="914400" cy="775219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rot="9893658">
            <a:off x="643285" y="1460991"/>
            <a:ext cx="1123859" cy="93029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110342" y="1642721"/>
            <a:ext cx="268514" cy="499864"/>
          </a:xfrm>
          <a:custGeom>
            <a:avLst/>
            <a:gdLst>
              <a:gd name="connsiteX0" fmla="*/ 14514 w 268514"/>
              <a:gd name="connsiteY0" fmla="*/ 28123 h 499864"/>
              <a:gd name="connsiteX1" fmla="*/ 159657 w 268514"/>
              <a:gd name="connsiteY1" fmla="*/ 13608 h 499864"/>
              <a:gd name="connsiteX2" fmla="*/ 188686 w 268514"/>
              <a:gd name="connsiteY2" fmla="*/ 49894 h 499864"/>
              <a:gd name="connsiteX3" fmla="*/ 203200 w 268514"/>
              <a:gd name="connsiteY3" fmla="*/ 93437 h 499864"/>
              <a:gd name="connsiteX4" fmla="*/ 195943 w 268514"/>
              <a:gd name="connsiteY4" fmla="*/ 122466 h 499864"/>
              <a:gd name="connsiteX5" fmla="*/ 159657 w 268514"/>
              <a:gd name="connsiteY5" fmla="*/ 144237 h 499864"/>
              <a:gd name="connsiteX6" fmla="*/ 116114 w 268514"/>
              <a:gd name="connsiteY6" fmla="*/ 166008 h 499864"/>
              <a:gd name="connsiteX7" fmla="*/ 101600 w 268514"/>
              <a:gd name="connsiteY7" fmla="*/ 180523 h 499864"/>
              <a:gd name="connsiteX8" fmla="*/ 79828 w 268514"/>
              <a:gd name="connsiteY8" fmla="*/ 187780 h 499864"/>
              <a:gd name="connsiteX9" fmla="*/ 65314 w 268514"/>
              <a:gd name="connsiteY9" fmla="*/ 209551 h 499864"/>
              <a:gd name="connsiteX10" fmla="*/ 159657 w 268514"/>
              <a:gd name="connsiteY10" fmla="*/ 216808 h 499864"/>
              <a:gd name="connsiteX11" fmla="*/ 210457 w 268514"/>
              <a:gd name="connsiteY11" fmla="*/ 231323 h 499864"/>
              <a:gd name="connsiteX12" fmla="*/ 246743 w 268514"/>
              <a:gd name="connsiteY12" fmla="*/ 267608 h 499864"/>
              <a:gd name="connsiteX13" fmla="*/ 268514 w 268514"/>
              <a:gd name="connsiteY13" fmla="*/ 340180 h 499864"/>
              <a:gd name="connsiteX14" fmla="*/ 261257 w 268514"/>
              <a:gd name="connsiteY14" fmla="*/ 420008 h 499864"/>
              <a:gd name="connsiteX15" fmla="*/ 239486 w 268514"/>
              <a:gd name="connsiteY15" fmla="*/ 427266 h 499864"/>
              <a:gd name="connsiteX16" fmla="*/ 224971 w 268514"/>
              <a:gd name="connsiteY16" fmla="*/ 441780 h 499864"/>
              <a:gd name="connsiteX17" fmla="*/ 181428 w 268514"/>
              <a:gd name="connsiteY17" fmla="*/ 456294 h 499864"/>
              <a:gd name="connsiteX18" fmla="*/ 152400 w 268514"/>
              <a:gd name="connsiteY18" fmla="*/ 470808 h 499864"/>
              <a:gd name="connsiteX19" fmla="*/ 130628 w 268514"/>
              <a:gd name="connsiteY19" fmla="*/ 478066 h 499864"/>
              <a:gd name="connsiteX20" fmla="*/ 108857 w 268514"/>
              <a:gd name="connsiteY20" fmla="*/ 492580 h 499864"/>
              <a:gd name="connsiteX21" fmla="*/ 0 w 268514"/>
              <a:gd name="connsiteY21" fmla="*/ 499837 h 49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8514" h="499864">
                <a:moveTo>
                  <a:pt x="14514" y="28123"/>
                </a:moveTo>
                <a:cubicBezTo>
                  <a:pt x="75240" y="-8314"/>
                  <a:pt x="54111" y="-5018"/>
                  <a:pt x="159657" y="13608"/>
                </a:cubicBezTo>
                <a:cubicBezTo>
                  <a:pt x="167468" y="14986"/>
                  <a:pt x="186782" y="47038"/>
                  <a:pt x="188686" y="49894"/>
                </a:cubicBezTo>
                <a:cubicBezTo>
                  <a:pt x="193524" y="64408"/>
                  <a:pt x="206911" y="78594"/>
                  <a:pt x="203200" y="93437"/>
                </a:cubicBezTo>
                <a:cubicBezTo>
                  <a:pt x="200781" y="103113"/>
                  <a:pt x="200404" y="113545"/>
                  <a:pt x="195943" y="122466"/>
                </a:cubicBezTo>
                <a:cubicBezTo>
                  <a:pt x="186493" y="141365"/>
                  <a:pt x="176208" y="135961"/>
                  <a:pt x="159657" y="144237"/>
                </a:cubicBezTo>
                <a:cubicBezTo>
                  <a:pt x="103387" y="172372"/>
                  <a:pt x="170836" y="147768"/>
                  <a:pt x="116114" y="166008"/>
                </a:cubicBezTo>
                <a:cubicBezTo>
                  <a:pt x="111276" y="170846"/>
                  <a:pt x="107467" y="177003"/>
                  <a:pt x="101600" y="180523"/>
                </a:cubicBezTo>
                <a:cubicBezTo>
                  <a:pt x="95040" y="184459"/>
                  <a:pt x="85802" y="183001"/>
                  <a:pt x="79828" y="187780"/>
                </a:cubicBezTo>
                <a:cubicBezTo>
                  <a:pt x="73017" y="193228"/>
                  <a:pt x="70152" y="202294"/>
                  <a:pt x="65314" y="209551"/>
                </a:cubicBezTo>
                <a:cubicBezTo>
                  <a:pt x="96762" y="211970"/>
                  <a:pt x="128332" y="213123"/>
                  <a:pt x="159657" y="216808"/>
                </a:cubicBezTo>
                <a:cubicBezTo>
                  <a:pt x="173736" y="218464"/>
                  <a:pt x="196381" y="226631"/>
                  <a:pt x="210457" y="231323"/>
                </a:cubicBezTo>
                <a:cubicBezTo>
                  <a:pt x="222552" y="243418"/>
                  <a:pt x="241334" y="251381"/>
                  <a:pt x="246743" y="267608"/>
                </a:cubicBezTo>
                <a:cubicBezTo>
                  <a:pt x="264411" y="320613"/>
                  <a:pt x="257546" y="296308"/>
                  <a:pt x="268514" y="340180"/>
                </a:cubicBezTo>
                <a:cubicBezTo>
                  <a:pt x="266095" y="366789"/>
                  <a:pt x="269706" y="394660"/>
                  <a:pt x="261257" y="420008"/>
                </a:cubicBezTo>
                <a:cubicBezTo>
                  <a:pt x="258838" y="427265"/>
                  <a:pt x="246045" y="423330"/>
                  <a:pt x="239486" y="427266"/>
                </a:cubicBezTo>
                <a:cubicBezTo>
                  <a:pt x="233619" y="430786"/>
                  <a:pt x="231091" y="438720"/>
                  <a:pt x="224971" y="441780"/>
                </a:cubicBezTo>
                <a:cubicBezTo>
                  <a:pt x="211287" y="448622"/>
                  <a:pt x="195112" y="449452"/>
                  <a:pt x="181428" y="456294"/>
                </a:cubicBezTo>
                <a:cubicBezTo>
                  <a:pt x="171752" y="461132"/>
                  <a:pt x="162343" y="466546"/>
                  <a:pt x="152400" y="470808"/>
                </a:cubicBezTo>
                <a:cubicBezTo>
                  <a:pt x="145369" y="473822"/>
                  <a:pt x="137470" y="474645"/>
                  <a:pt x="130628" y="478066"/>
                </a:cubicBezTo>
                <a:cubicBezTo>
                  <a:pt x="122827" y="481967"/>
                  <a:pt x="117385" y="490753"/>
                  <a:pt x="108857" y="492580"/>
                </a:cubicBezTo>
                <a:cubicBezTo>
                  <a:pt x="70902" y="500713"/>
                  <a:pt x="37094" y="499837"/>
                  <a:pt x="0" y="4998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4624" y="2521655"/>
            <a:ext cx="70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x_image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(28x28)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2373085" y="1546634"/>
            <a:ext cx="914400" cy="775219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40549" y="1614021"/>
            <a:ext cx="914400" cy="775219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525485" y="1699034"/>
            <a:ext cx="914400" cy="775219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92949" y="1766421"/>
            <a:ext cx="914400" cy="775219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677885" y="1851434"/>
            <a:ext cx="914400" cy="775219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평행 사변형 98"/>
          <p:cNvSpPr/>
          <p:nvPr/>
        </p:nvSpPr>
        <p:spPr>
          <a:xfrm rot="9893658">
            <a:off x="788487" y="1840506"/>
            <a:ext cx="292448" cy="255762"/>
          </a:xfrm>
          <a:prstGeom prst="parallelogram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33" idx="0"/>
          </p:cNvCxnSpPr>
          <p:nvPr/>
        </p:nvCxnSpPr>
        <p:spPr>
          <a:xfrm>
            <a:off x="1053330" y="1814043"/>
            <a:ext cx="2106964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792853" y="1883275"/>
            <a:ext cx="2291432" cy="34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2853" y="2129956"/>
            <a:ext cx="2291432" cy="16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25104" y="2303599"/>
            <a:ext cx="92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convolution</a:t>
            </a:r>
          </a:p>
          <a:p>
            <a:pPr algn="ctr"/>
            <a:r>
              <a:rPr lang="en-US" altLang="ko-KR" sz="1200" dirty="0" smtClean="0"/>
              <a:t>(5x5,s=1)</a:t>
            </a:r>
            <a:endParaRPr lang="ko-KR" altLang="en-US" sz="1200" dirty="0"/>
          </a:p>
        </p:txBody>
      </p:sp>
      <p:sp>
        <p:nvSpPr>
          <p:cNvPr id="111" name="자유형 110"/>
          <p:cNvSpPr/>
          <p:nvPr/>
        </p:nvSpPr>
        <p:spPr>
          <a:xfrm>
            <a:off x="2576285" y="1387815"/>
            <a:ext cx="660017" cy="595086"/>
          </a:xfrm>
          <a:custGeom>
            <a:avLst/>
            <a:gdLst>
              <a:gd name="connsiteX0" fmla="*/ 0 w 660017"/>
              <a:gd name="connsiteY0" fmla="*/ 0 h 595086"/>
              <a:gd name="connsiteX1" fmla="*/ 101600 w 660017"/>
              <a:gd name="connsiteY1" fmla="*/ 14514 h 595086"/>
              <a:gd name="connsiteX2" fmla="*/ 254000 w 660017"/>
              <a:gd name="connsiteY2" fmla="*/ 87086 h 595086"/>
              <a:gd name="connsiteX3" fmla="*/ 348343 w 660017"/>
              <a:gd name="connsiteY3" fmla="*/ 181429 h 595086"/>
              <a:gd name="connsiteX4" fmla="*/ 406400 w 660017"/>
              <a:gd name="connsiteY4" fmla="*/ 239486 h 595086"/>
              <a:gd name="connsiteX5" fmla="*/ 449943 w 660017"/>
              <a:gd name="connsiteY5" fmla="*/ 239486 h 595086"/>
              <a:gd name="connsiteX6" fmla="*/ 442685 w 660017"/>
              <a:gd name="connsiteY6" fmla="*/ 319314 h 595086"/>
              <a:gd name="connsiteX7" fmla="*/ 638628 w 660017"/>
              <a:gd name="connsiteY7" fmla="*/ 522514 h 595086"/>
              <a:gd name="connsiteX8" fmla="*/ 645885 w 660017"/>
              <a:gd name="connsiteY8" fmla="*/ 595086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7" h="595086">
                <a:moveTo>
                  <a:pt x="0" y="0"/>
                </a:moveTo>
                <a:cubicBezTo>
                  <a:pt x="29633" y="0"/>
                  <a:pt x="59267" y="0"/>
                  <a:pt x="101600" y="14514"/>
                </a:cubicBezTo>
                <a:cubicBezTo>
                  <a:pt x="143933" y="29028"/>
                  <a:pt x="212876" y="59267"/>
                  <a:pt x="254000" y="87086"/>
                </a:cubicBezTo>
                <a:cubicBezTo>
                  <a:pt x="295124" y="114905"/>
                  <a:pt x="348343" y="181429"/>
                  <a:pt x="348343" y="181429"/>
                </a:cubicBezTo>
                <a:cubicBezTo>
                  <a:pt x="373743" y="206829"/>
                  <a:pt x="389467" y="229810"/>
                  <a:pt x="406400" y="239486"/>
                </a:cubicBezTo>
                <a:cubicBezTo>
                  <a:pt x="423333" y="249162"/>
                  <a:pt x="443895" y="226181"/>
                  <a:pt x="449943" y="239486"/>
                </a:cubicBezTo>
                <a:cubicBezTo>
                  <a:pt x="455991" y="252791"/>
                  <a:pt x="411238" y="272143"/>
                  <a:pt x="442685" y="319314"/>
                </a:cubicBezTo>
                <a:cubicBezTo>
                  <a:pt x="474132" y="366485"/>
                  <a:pt x="604761" y="476552"/>
                  <a:pt x="638628" y="522514"/>
                </a:cubicBezTo>
                <a:cubicBezTo>
                  <a:pt x="672495" y="568476"/>
                  <a:pt x="659190" y="581781"/>
                  <a:pt x="645885" y="595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684181" y="266614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h_conv1</a:t>
            </a:r>
          </a:p>
          <a:p>
            <a:pPr algn="ctr"/>
            <a:r>
              <a:rPr lang="en-US" altLang="ko-KR" sz="1200" dirty="0" smtClean="0"/>
              <a:t>(28x28x32)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732662" y="1258574"/>
            <a:ext cx="88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32 features</a:t>
            </a:r>
            <a:endParaRPr lang="ko-KR" altLang="en-US" sz="1200" dirty="0"/>
          </a:p>
        </p:txBody>
      </p:sp>
      <p:sp>
        <p:nvSpPr>
          <p:cNvPr id="116" name="직사각형 115"/>
          <p:cNvSpPr/>
          <p:nvPr/>
        </p:nvSpPr>
        <p:spPr>
          <a:xfrm>
            <a:off x="4235052" y="1947636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302516" y="2015023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4387452" y="2100036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454916" y="2167423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539852" y="2252436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4235052" y="1792109"/>
            <a:ext cx="524672" cy="511490"/>
          </a:xfrm>
          <a:custGeom>
            <a:avLst/>
            <a:gdLst>
              <a:gd name="connsiteX0" fmla="*/ 0 w 660017"/>
              <a:gd name="connsiteY0" fmla="*/ 0 h 595086"/>
              <a:gd name="connsiteX1" fmla="*/ 101600 w 660017"/>
              <a:gd name="connsiteY1" fmla="*/ 14514 h 595086"/>
              <a:gd name="connsiteX2" fmla="*/ 254000 w 660017"/>
              <a:gd name="connsiteY2" fmla="*/ 87086 h 595086"/>
              <a:gd name="connsiteX3" fmla="*/ 348343 w 660017"/>
              <a:gd name="connsiteY3" fmla="*/ 181429 h 595086"/>
              <a:gd name="connsiteX4" fmla="*/ 406400 w 660017"/>
              <a:gd name="connsiteY4" fmla="*/ 239486 h 595086"/>
              <a:gd name="connsiteX5" fmla="*/ 449943 w 660017"/>
              <a:gd name="connsiteY5" fmla="*/ 239486 h 595086"/>
              <a:gd name="connsiteX6" fmla="*/ 442685 w 660017"/>
              <a:gd name="connsiteY6" fmla="*/ 319314 h 595086"/>
              <a:gd name="connsiteX7" fmla="*/ 638628 w 660017"/>
              <a:gd name="connsiteY7" fmla="*/ 522514 h 595086"/>
              <a:gd name="connsiteX8" fmla="*/ 645885 w 660017"/>
              <a:gd name="connsiteY8" fmla="*/ 595086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7" h="595086">
                <a:moveTo>
                  <a:pt x="0" y="0"/>
                </a:moveTo>
                <a:cubicBezTo>
                  <a:pt x="29633" y="0"/>
                  <a:pt x="59267" y="0"/>
                  <a:pt x="101600" y="14514"/>
                </a:cubicBezTo>
                <a:cubicBezTo>
                  <a:pt x="143933" y="29028"/>
                  <a:pt x="212876" y="59267"/>
                  <a:pt x="254000" y="87086"/>
                </a:cubicBezTo>
                <a:cubicBezTo>
                  <a:pt x="295124" y="114905"/>
                  <a:pt x="348343" y="181429"/>
                  <a:pt x="348343" y="181429"/>
                </a:cubicBezTo>
                <a:cubicBezTo>
                  <a:pt x="373743" y="206829"/>
                  <a:pt x="389467" y="229810"/>
                  <a:pt x="406400" y="239486"/>
                </a:cubicBezTo>
                <a:cubicBezTo>
                  <a:pt x="423333" y="249162"/>
                  <a:pt x="443895" y="226181"/>
                  <a:pt x="449943" y="239486"/>
                </a:cubicBezTo>
                <a:cubicBezTo>
                  <a:pt x="455991" y="252791"/>
                  <a:pt x="411238" y="272143"/>
                  <a:pt x="442685" y="319314"/>
                </a:cubicBezTo>
                <a:cubicBezTo>
                  <a:pt x="474132" y="366485"/>
                  <a:pt x="604761" y="476552"/>
                  <a:pt x="638628" y="522514"/>
                </a:cubicBezTo>
                <a:cubicBezTo>
                  <a:pt x="672495" y="568476"/>
                  <a:pt x="659190" y="581781"/>
                  <a:pt x="645885" y="595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346357" y="269414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h_pool1</a:t>
            </a:r>
          </a:p>
          <a:p>
            <a:pPr algn="ctr"/>
            <a:r>
              <a:rPr lang="en-US" altLang="ko-KR" sz="1200" dirty="0" smtClean="0"/>
              <a:t>(14x14x32)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16839" y="147046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32 channels</a:t>
            </a:r>
            <a:endParaRPr lang="ko-KR" altLang="en-US" sz="1200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3085410" y="2143558"/>
            <a:ext cx="1596461" cy="2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084285" y="2304255"/>
            <a:ext cx="1607975" cy="12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3084285" y="2129956"/>
            <a:ext cx="152017" cy="16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3515365" y="2368805"/>
            <a:ext cx="95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Max pooling</a:t>
            </a:r>
          </a:p>
          <a:p>
            <a:pPr algn="ctr"/>
            <a:r>
              <a:rPr lang="en-US" altLang="ko-KR" sz="1200" dirty="0" smtClean="0"/>
              <a:t>(2x2,s=2)</a:t>
            </a:r>
            <a:endParaRPr lang="ko-KR" altLang="en-US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5489636" y="1776892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5541450" y="1825899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5596176" y="1910912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663640" y="1978299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748576" y="2063312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816040" y="2130699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900976" y="2215712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 143"/>
          <p:cNvSpPr/>
          <p:nvPr/>
        </p:nvSpPr>
        <p:spPr>
          <a:xfrm>
            <a:off x="5596176" y="1755385"/>
            <a:ext cx="524672" cy="511490"/>
          </a:xfrm>
          <a:custGeom>
            <a:avLst/>
            <a:gdLst>
              <a:gd name="connsiteX0" fmla="*/ 0 w 660017"/>
              <a:gd name="connsiteY0" fmla="*/ 0 h 595086"/>
              <a:gd name="connsiteX1" fmla="*/ 101600 w 660017"/>
              <a:gd name="connsiteY1" fmla="*/ 14514 h 595086"/>
              <a:gd name="connsiteX2" fmla="*/ 254000 w 660017"/>
              <a:gd name="connsiteY2" fmla="*/ 87086 h 595086"/>
              <a:gd name="connsiteX3" fmla="*/ 348343 w 660017"/>
              <a:gd name="connsiteY3" fmla="*/ 181429 h 595086"/>
              <a:gd name="connsiteX4" fmla="*/ 406400 w 660017"/>
              <a:gd name="connsiteY4" fmla="*/ 239486 h 595086"/>
              <a:gd name="connsiteX5" fmla="*/ 449943 w 660017"/>
              <a:gd name="connsiteY5" fmla="*/ 239486 h 595086"/>
              <a:gd name="connsiteX6" fmla="*/ 442685 w 660017"/>
              <a:gd name="connsiteY6" fmla="*/ 319314 h 595086"/>
              <a:gd name="connsiteX7" fmla="*/ 638628 w 660017"/>
              <a:gd name="connsiteY7" fmla="*/ 522514 h 595086"/>
              <a:gd name="connsiteX8" fmla="*/ 645885 w 660017"/>
              <a:gd name="connsiteY8" fmla="*/ 595086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7" h="595086">
                <a:moveTo>
                  <a:pt x="0" y="0"/>
                </a:moveTo>
                <a:cubicBezTo>
                  <a:pt x="29633" y="0"/>
                  <a:pt x="59267" y="0"/>
                  <a:pt x="101600" y="14514"/>
                </a:cubicBezTo>
                <a:cubicBezTo>
                  <a:pt x="143933" y="29028"/>
                  <a:pt x="212876" y="59267"/>
                  <a:pt x="254000" y="87086"/>
                </a:cubicBezTo>
                <a:cubicBezTo>
                  <a:pt x="295124" y="114905"/>
                  <a:pt x="348343" y="181429"/>
                  <a:pt x="348343" y="181429"/>
                </a:cubicBezTo>
                <a:cubicBezTo>
                  <a:pt x="373743" y="206829"/>
                  <a:pt x="389467" y="229810"/>
                  <a:pt x="406400" y="239486"/>
                </a:cubicBezTo>
                <a:cubicBezTo>
                  <a:pt x="423333" y="249162"/>
                  <a:pt x="443895" y="226181"/>
                  <a:pt x="449943" y="239486"/>
                </a:cubicBezTo>
                <a:cubicBezTo>
                  <a:pt x="455991" y="252791"/>
                  <a:pt x="411238" y="272143"/>
                  <a:pt x="442685" y="319314"/>
                </a:cubicBezTo>
                <a:cubicBezTo>
                  <a:pt x="474132" y="366485"/>
                  <a:pt x="604761" y="476552"/>
                  <a:pt x="638628" y="522514"/>
                </a:cubicBezTo>
                <a:cubicBezTo>
                  <a:pt x="672495" y="568476"/>
                  <a:pt x="659190" y="581781"/>
                  <a:pt x="645885" y="595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82423" y="2716809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h_conv2</a:t>
            </a:r>
          </a:p>
          <a:p>
            <a:pPr algn="ctr"/>
            <a:r>
              <a:rPr lang="en-US" altLang="ko-KR" sz="1200" dirty="0" smtClean="0"/>
              <a:t>(14x14x64)</a:t>
            </a:r>
            <a:endParaRPr lang="ko-KR" alt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474574" y="1454269"/>
            <a:ext cx="88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64 features</a:t>
            </a:r>
            <a:endParaRPr lang="ko-KR" altLang="en-US" sz="1200" dirty="0"/>
          </a:p>
        </p:txBody>
      </p:sp>
      <p:sp>
        <p:nvSpPr>
          <p:cNvPr id="157" name="직사각형 156"/>
          <p:cNvSpPr/>
          <p:nvPr/>
        </p:nvSpPr>
        <p:spPr>
          <a:xfrm>
            <a:off x="4609518" y="2310478"/>
            <a:ext cx="152017" cy="16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5058551" y="2549327"/>
            <a:ext cx="92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convolution</a:t>
            </a:r>
          </a:p>
          <a:p>
            <a:pPr algn="ctr"/>
            <a:r>
              <a:rPr lang="en-US" altLang="ko-KR" sz="1200" dirty="0" smtClean="0"/>
              <a:t>(5x5,s=1)</a:t>
            </a:r>
            <a:endParaRPr lang="ko-KR" altLang="en-US" sz="1200" dirty="0"/>
          </a:p>
        </p:txBody>
      </p:sp>
      <p:sp>
        <p:nvSpPr>
          <p:cNvPr id="161" name="직사각형 160"/>
          <p:cNvSpPr/>
          <p:nvPr/>
        </p:nvSpPr>
        <p:spPr>
          <a:xfrm>
            <a:off x="6225960" y="1357565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277774" y="1406572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32500" y="1491585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99964" y="1558972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484900" y="1643985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6552364" y="1711372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6637300" y="1796385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자유형 167"/>
          <p:cNvSpPr/>
          <p:nvPr/>
        </p:nvSpPr>
        <p:spPr>
          <a:xfrm>
            <a:off x="6332500" y="1336058"/>
            <a:ext cx="524672" cy="511490"/>
          </a:xfrm>
          <a:custGeom>
            <a:avLst/>
            <a:gdLst>
              <a:gd name="connsiteX0" fmla="*/ 0 w 660017"/>
              <a:gd name="connsiteY0" fmla="*/ 0 h 595086"/>
              <a:gd name="connsiteX1" fmla="*/ 101600 w 660017"/>
              <a:gd name="connsiteY1" fmla="*/ 14514 h 595086"/>
              <a:gd name="connsiteX2" fmla="*/ 254000 w 660017"/>
              <a:gd name="connsiteY2" fmla="*/ 87086 h 595086"/>
              <a:gd name="connsiteX3" fmla="*/ 348343 w 660017"/>
              <a:gd name="connsiteY3" fmla="*/ 181429 h 595086"/>
              <a:gd name="connsiteX4" fmla="*/ 406400 w 660017"/>
              <a:gd name="connsiteY4" fmla="*/ 239486 h 595086"/>
              <a:gd name="connsiteX5" fmla="*/ 449943 w 660017"/>
              <a:gd name="connsiteY5" fmla="*/ 239486 h 595086"/>
              <a:gd name="connsiteX6" fmla="*/ 442685 w 660017"/>
              <a:gd name="connsiteY6" fmla="*/ 319314 h 595086"/>
              <a:gd name="connsiteX7" fmla="*/ 638628 w 660017"/>
              <a:gd name="connsiteY7" fmla="*/ 522514 h 595086"/>
              <a:gd name="connsiteX8" fmla="*/ 645885 w 660017"/>
              <a:gd name="connsiteY8" fmla="*/ 595086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7" h="595086">
                <a:moveTo>
                  <a:pt x="0" y="0"/>
                </a:moveTo>
                <a:cubicBezTo>
                  <a:pt x="29633" y="0"/>
                  <a:pt x="59267" y="0"/>
                  <a:pt x="101600" y="14514"/>
                </a:cubicBezTo>
                <a:cubicBezTo>
                  <a:pt x="143933" y="29028"/>
                  <a:pt x="212876" y="59267"/>
                  <a:pt x="254000" y="87086"/>
                </a:cubicBezTo>
                <a:cubicBezTo>
                  <a:pt x="295124" y="114905"/>
                  <a:pt x="348343" y="181429"/>
                  <a:pt x="348343" y="181429"/>
                </a:cubicBezTo>
                <a:cubicBezTo>
                  <a:pt x="373743" y="206829"/>
                  <a:pt x="389467" y="229810"/>
                  <a:pt x="406400" y="239486"/>
                </a:cubicBezTo>
                <a:cubicBezTo>
                  <a:pt x="423333" y="249162"/>
                  <a:pt x="443895" y="226181"/>
                  <a:pt x="449943" y="239486"/>
                </a:cubicBezTo>
                <a:cubicBezTo>
                  <a:pt x="455991" y="252791"/>
                  <a:pt x="411238" y="272143"/>
                  <a:pt x="442685" y="319314"/>
                </a:cubicBezTo>
                <a:cubicBezTo>
                  <a:pt x="474132" y="366485"/>
                  <a:pt x="604761" y="476552"/>
                  <a:pt x="638628" y="522514"/>
                </a:cubicBezTo>
                <a:cubicBezTo>
                  <a:pt x="672495" y="568476"/>
                  <a:pt x="659190" y="581781"/>
                  <a:pt x="645885" y="595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639340" y="1784610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6691154" y="1833617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6745880" y="1918630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6813344" y="1986017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6898280" y="2071030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6965744" y="2138417"/>
            <a:ext cx="457208" cy="349118"/>
          </a:xfrm>
          <a:prstGeom prst="rect">
            <a:avLst/>
          </a:prstGeom>
          <a:solidFill>
            <a:srgbClr val="D9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7050680" y="2223430"/>
            <a:ext cx="457208" cy="349118"/>
          </a:xfrm>
          <a:prstGeom prst="rect">
            <a:avLst/>
          </a:prstGeom>
          <a:solidFill>
            <a:srgbClr val="E84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자유형 175"/>
          <p:cNvSpPr/>
          <p:nvPr/>
        </p:nvSpPr>
        <p:spPr>
          <a:xfrm>
            <a:off x="6745880" y="1763103"/>
            <a:ext cx="524672" cy="511490"/>
          </a:xfrm>
          <a:custGeom>
            <a:avLst/>
            <a:gdLst>
              <a:gd name="connsiteX0" fmla="*/ 0 w 660017"/>
              <a:gd name="connsiteY0" fmla="*/ 0 h 595086"/>
              <a:gd name="connsiteX1" fmla="*/ 101600 w 660017"/>
              <a:gd name="connsiteY1" fmla="*/ 14514 h 595086"/>
              <a:gd name="connsiteX2" fmla="*/ 254000 w 660017"/>
              <a:gd name="connsiteY2" fmla="*/ 87086 h 595086"/>
              <a:gd name="connsiteX3" fmla="*/ 348343 w 660017"/>
              <a:gd name="connsiteY3" fmla="*/ 181429 h 595086"/>
              <a:gd name="connsiteX4" fmla="*/ 406400 w 660017"/>
              <a:gd name="connsiteY4" fmla="*/ 239486 h 595086"/>
              <a:gd name="connsiteX5" fmla="*/ 449943 w 660017"/>
              <a:gd name="connsiteY5" fmla="*/ 239486 h 595086"/>
              <a:gd name="connsiteX6" fmla="*/ 442685 w 660017"/>
              <a:gd name="connsiteY6" fmla="*/ 319314 h 595086"/>
              <a:gd name="connsiteX7" fmla="*/ 638628 w 660017"/>
              <a:gd name="connsiteY7" fmla="*/ 522514 h 595086"/>
              <a:gd name="connsiteX8" fmla="*/ 645885 w 660017"/>
              <a:gd name="connsiteY8" fmla="*/ 595086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7" h="595086">
                <a:moveTo>
                  <a:pt x="0" y="0"/>
                </a:moveTo>
                <a:cubicBezTo>
                  <a:pt x="29633" y="0"/>
                  <a:pt x="59267" y="0"/>
                  <a:pt x="101600" y="14514"/>
                </a:cubicBezTo>
                <a:cubicBezTo>
                  <a:pt x="143933" y="29028"/>
                  <a:pt x="212876" y="59267"/>
                  <a:pt x="254000" y="87086"/>
                </a:cubicBezTo>
                <a:cubicBezTo>
                  <a:pt x="295124" y="114905"/>
                  <a:pt x="348343" y="181429"/>
                  <a:pt x="348343" y="181429"/>
                </a:cubicBezTo>
                <a:cubicBezTo>
                  <a:pt x="373743" y="206829"/>
                  <a:pt x="389467" y="229810"/>
                  <a:pt x="406400" y="239486"/>
                </a:cubicBezTo>
                <a:cubicBezTo>
                  <a:pt x="423333" y="249162"/>
                  <a:pt x="443895" y="226181"/>
                  <a:pt x="449943" y="239486"/>
                </a:cubicBezTo>
                <a:cubicBezTo>
                  <a:pt x="455991" y="252791"/>
                  <a:pt x="411238" y="272143"/>
                  <a:pt x="442685" y="319314"/>
                </a:cubicBezTo>
                <a:cubicBezTo>
                  <a:pt x="474132" y="366485"/>
                  <a:pt x="604761" y="476552"/>
                  <a:pt x="638628" y="522514"/>
                </a:cubicBezTo>
                <a:cubicBezTo>
                  <a:pt x="672495" y="568476"/>
                  <a:pt x="659190" y="581781"/>
                  <a:pt x="645885" y="5950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6991736" y="1411484"/>
            <a:ext cx="88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64 features</a:t>
            </a:r>
            <a:endParaRPr lang="ko-KR" altLang="en-US" sz="1200" dirty="0"/>
          </a:p>
        </p:txBody>
      </p:sp>
      <p:cxnSp>
        <p:nvCxnSpPr>
          <p:cNvPr id="178" name="직선 연결선 177"/>
          <p:cNvCxnSpPr>
            <a:stCxn id="180" idx="0"/>
          </p:cNvCxnSpPr>
          <p:nvPr/>
        </p:nvCxnSpPr>
        <p:spPr>
          <a:xfrm>
            <a:off x="6052670" y="2315882"/>
            <a:ext cx="1141678" cy="11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6036088" y="2424165"/>
            <a:ext cx="1167000" cy="6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5976661" y="2315882"/>
            <a:ext cx="152017" cy="16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6992246" y="273764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h_pool2</a:t>
            </a:r>
          </a:p>
          <a:p>
            <a:pPr algn="ctr"/>
            <a:r>
              <a:rPr lang="en-US" altLang="ko-KR" sz="1200" dirty="0" smtClean="0"/>
              <a:t>(7x7x64)</a:t>
            </a:r>
            <a:endParaRPr lang="ko-KR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259530" y="2400231"/>
            <a:ext cx="95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Max pooling</a:t>
            </a:r>
          </a:p>
          <a:p>
            <a:pPr algn="ctr"/>
            <a:r>
              <a:rPr lang="en-US" altLang="ko-KR" sz="1200" dirty="0" smtClean="0"/>
              <a:t>(2x2,s=2)</a:t>
            </a:r>
            <a:endParaRPr lang="ko-KR" altLang="en-US" sz="1200" dirty="0"/>
          </a:p>
        </p:txBody>
      </p:sp>
      <p:cxnSp>
        <p:nvCxnSpPr>
          <p:cNvPr id="190" name="직선 연결선 189"/>
          <p:cNvCxnSpPr>
            <a:stCxn id="157" idx="3"/>
            <a:endCxn id="180" idx="1"/>
          </p:cNvCxnSpPr>
          <p:nvPr/>
        </p:nvCxnSpPr>
        <p:spPr>
          <a:xfrm>
            <a:off x="4761535" y="2393877"/>
            <a:ext cx="1215126" cy="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endCxn id="143" idx="1"/>
          </p:cNvCxnSpPr>
          <p:nvPr/>
        </p:nvCxnSpPr>
        <p:spPr>
          <a:xfrm>
            <a:off x="4928706" y="2306159"/>
            <a:ext cx="972270" cy="8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endCxn id="180" idx="1"/>
          </p:cNvCxnSpPr>
          <p:nvPr/>
        </p:nvCxnSpPr>
        <p:spPr>
          <a:xfrm>
            <a:off x="4622019" y="1924489"/>
            <a:ext cx="1354642" cy="47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endCxn id="143" idx="1"/>
          </p:cNvCxnSpPr>
          <p:nvPr/>
        </p:nvCxnSpPr>
        <p:spPr>
          <a:xfrm>
            <a:off x="4733685" y="2076810"/>
            <a:ext cx="1167291" cy="31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018008" y="988932"/>
            <a:ext cx="3028432" cy="27557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046440" y="982409"/>
            <a:ext cx="3028432" cy="27557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446041" y="3405311"/>
            <a:ext cx="178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convolutional layer</a:t>
            </a:r>
            <a:endParaRPr lang="ko-KR" alt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735085" y="3434891"/>
            <a:ext cx="1828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convolutional layer</a:t>
            </a:r>
            <a:endParaRPr lang="ko-KR" altLang="en-US" sz="1400" dirty="0"/>
          </a:p>
        </p:txBody>
      </p:sp>
      <p:sp>
        <p:nvSpPr>
          <p:cNvPr id="204" name="직사각형 203"/>
          <p:cNvSpPr/>
          <p:nvPr/>
        </p:nvSpPr>
        <p:spPr>
          <a:xfrm>
            <a:off x="990180" y="6142399"/>
            <a:ext cx="2405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Reshape </a:t>
            </a:r>
          </a:p>
          <a:p>
            <a:r>
              <a:rPr lang="ko-KR" altLang="en-US" sz="1200" dirty="0" smtClean="0"/>
              <a:t>7 </a:t>
            </a:r>
            <a:r>
              <a:rPr lang="ko-KR" altLang="en-US" sz="1200" dirty="0"/>
              <a:t>* 7 * </a:t>
            </a:r>
            <a:r>
              <a:rPr lang="ko-KR" altLang="en-US" sz="1200" dirty="0" smtClean="0"/>
              <a:t>64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Tensor </a:t>
            </a:r>
            <a:r>
              <a:rPr lang="en-US" altLang="ko-KR" sz="1200" dirty="0" smtClean="0">
                <a:sym typeface="Wingdings" panose="05000000000000000000" pitchFamily="2" charset="2"/>
              </a:rPr>
              <a:t> </a:t>
            </a:r>
            <a:r>
              <a:rPr lang="en-US" altLang="ko-KR" sz="1200" dirty="0" smtClean="0"/>
              <a:t>3,136x1 vector</a:t>
            </a:r>
            <a:endParaRPr lang="ko-KR" altLang="en-US" sz="1200" dirty="0"/>
          </a:p>
        </p:txBody>
      </p:sp>
      <p:graphicFrame>
        <p:nvGraphicFramePr>
          <p:cNvPr id="205" name="표 204"/>
          <p:cNvGraphicFramePr>
            <a:graphicFrameLocks noGrp="1"/>
          </p:cNvGraphicFramePr>
          <p:nvPr>
            <p:extLst/>
          </p:nvPr>
        </p:nvGraphicFramePr>
        <p:xfrm>
          <a:off x="2579403" y="4310517"/>
          <a:ext cx="280589" cy="168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89"/>
              </a:tblGrid>
              <a:tr h="2852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2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2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2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7" name="Oval 81"/>
          <p:cNvSpPr/>
          <p:nvPr/>
        </p:nvSpPr>
        <p:spPr>
          <a:xfrm>
            <a:off x="4909202" y="4561018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102"/>
          <p:cNvSpPr/>
          <p:nvPr/>
        </p:nvSpPr>
        <p:spPr>
          <a:xfrm>
            <a:off x="3846406" y="4338729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126"/>
          <p:cNvSpPr/>
          <p:nvPr/>
        </p:nvSpPr>
        <p:spPr>
          <a:xfrm>
            <a:off x="3846404" y="5867024"/>
            <a:ext cx="175302" cy="19861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직사각형 237"/>
          <p:cNvSpPr/>
          <p:nvPr/>
        </p:nvSpPr>
        <p:spPr>
          <a:xfrm>
            <a:off x="3530177" y="6327065"/>
            <a:ext cx="1083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1,024 neurons</a:t>
            </a:r>
            <a:endParaRPr lang="ko-KR" altLang="en-US" sz="1200" dirty="0"/>
          </a:p>
        </p:txBody>
      </p:sp>
      <p:sp>
        <p:nvSpPr>
          <p:cNvPr id="264" name="직사각형 263"/>
          <p:cNvSpPr/>
          <p:nvPr/>
        </p:nvSpPr>
        <p:spPr>
          <a:xfrm>
            <a:off x="4678452" y="6327065"/>
            <a:ext cx="712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10 digits</a:t>
            </a:r>
            <a:endParaRPr lang="ko-KR" altLang="en-US" sz="1200" dirty="0"/>
          </a:p>
        </p:txBody>
      </p:sp>
      <p:cxnSp>
        <p:nvCxnSpPr>
          <p:cNvPr id="296" name="Straight Arrow Connector 63"/>
          <p:cNvCxnSpPr/>
          <p:nvPr/>
        </p:nvCxnSpPr>
        <p:spPr>
          <a:xfrm flipV="1">
            <a:off x="2891242" y="4442411"/>
            <a:ext cx="91060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64"/>
          <p:cNvCxnSpPr/>
          <p:nvPr/>
        </p:nvCxnSpPr>
        <p:spPr>
          <a:xfrm flipV="1">
            <a:off x="2891240" y="4442411"/>
            <a:ext cx="910602" cy="3651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65"/>
          <p:cNvCxnSpPr/>
          <p:nvPr/>
        </p:nvCxnSpPr>
        <p:spPr>
          <a:xfrm flipV="1">
            <a:off x="2891240" y="4442411"/>
            <a:ext cx="910604" cy="71604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66"/>
          <p:cNvCxnSpPr/>
          <p:nvPr/>
        </p:nvCxnSpPr>
        <p:spPr>
          <a:xfrm flipV="1">
            <a:off x="2891239" y="4442411"/>
            <a:ext cx="910605" cy="105932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67"/>
          <p:cNvCxnSpPr/>
          <p:nvPr/>
        </p:nvCxnSpPr>
        <p:spPr>
          <a:xfrm flipV="1">
            <a:off x="2891242" y="4442411"/>
            <a:ext cx="910602" cy="14161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69"/>
          <p:cNvCxnSpPr/>
          <p:nvPr/>
        </p:nvCxnSpPr>
        <p:spPr>
          <a:xfrm flipV="1">
            <a:off x="2891240" y="4811945"/>
            <a:ext cx="91060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70"/>
          <p:cNvCxnSpPr/>
          <p:nvPr/>
        </p:nvCxnSpPr>
        <p:spPr>
          <a:xfrm flipV="1">
            <a:off x="2891240" y="4811945"/>
            <a:ext cx="910602" cy="34651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71"/>
          <p:cNvCxnSpPr/>
          <p:nvPr/>
        </p:nvCxnSpPr>
        <p:spPr>
          <a:xfrm flipV="1">
            <a:off x="2891239" y="4811945"/>
            <a:ext cx="910604" cy="71604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72"/>
          <p:cNvCxnSpPr/>
          <p:nvPr/>
        </p:nvCxnSpPr>
        <p:spPr>
          <a:xfrm flipV="1">
            <a:off x="2891239" y="4811945"/>
            <a:ext cx="910605" cy="105932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73"/>
          <p:cNvCxnSpPr/>
          <p:nvPr/>
        </p:nvCxnSpPr>
        <p:spPr>
          <a:xfrm>
            <a:off x="2891243" y="4442413"/>
            <a:ext cx="910601" cy="3695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75"/>
          <p:cNvCxnSpPr/>
          <p:nvPr/>
        </p:nvCxnSpPr>
        <p:spPr>
          <a:xfrm flipV="1">
            <a:off x="2893240" y="5151525"/>
            <a:ext cx="91060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78"/>
          <p:cNvCxnSpPr/>
          <p:nvPr/>
        </p:nvCxnSpPr>
        <p:spPr>
          <a:xfrm flipV="1">
            <a:off x="2893240" y="5151525"/>
            <a:ext cx="910602" cy="3651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79"/>
          <p:cNvCxnSpPr/>
          <p:nvPr/>
        </p:nvCxnSpPr>
        <p:spPr>
          <a:xfrm flipV="1">
            <a:off x="2893239" y="5151525"/>
            <a:ext cx="910604" cy="71604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81"/>
          <p:cNvCxnSpPr/>
          <p:nvPr/>
        </p:nvCxnSpPr>
        <p:spPr>
          <a:xfrm>
            <a:off x="2891241" y="4807570"/>
            <a:ext cx="912600" cy="34395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82"/>
          <p:cNvCxnSpPr/>
          <p:nvPr/>
        </p:nvCxnSpPr>
        <p:spPr>
          <a:xfrm>
            <a:off x="2891243" y="4442413"/>
            <a:ext cx="912599" cy="7091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84"/>
          <p:cNvCxnSpPr/>
          <p:nvPr/>
        </p:nvCxnSpPr>
        <p:spPr>
          <a:xfrm flipV="1">
            <a:off x="2891240" y="5492140"/>
            <a:ext cx="910602" cy="95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85"/>
          <p:cNvCxnSpPr/>
          <p:nvPr/>
        </p:nvCxnSpPr>
        <p:spPr>
          <a:xfrm flipV="1">
            <a:off x="2891240" y="5492140"/>
            <a:ext cx="910602" cy="3651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86"/>
          <p:cNvCxnSpPr/>
          <p:nvPr/>
        </p:nvCxnSpPr>
        <p:spPr>
          <a:xfrm>
            <a:off x="2891241" y="5158462"/>
            <a:ext cx="910602" cy="3336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87"/>
          <p:cNvCxnSpPr/>
          <p:nvPr/>
        </p:nvCxnSpPr>
        <p:spPr>
          <a:xfrm>
            <a:off x="2891241" y="4807570"/>
            <a:ext cx="910601" cy="6845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88"/>
          <p:cNvCxnSpPr/>
          <p:nvPr/>
        </p:nvCxnSpPr>
        <p:spPr>
          <a:xfrm>
            <a:off x="2891243" y="4442413"/>
            <a:ext cx="910599" cy="104972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90"/>
          <p:cNvCxnSpPr/>
          <p:nvPr/>
        </p:nvCxnSpPr>
        <p:spPr>
          <a:xfrm flipV="1">
            <a:off x="2891240" y="5867024"/>
            <a:ext cx="91060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91"/>
          <p:cNvCxnSpPr/>
          <p:nvPr/>
        </p:nvCxnSpPr>
        <p:spPr>
          <a:xfrm>
            <a:off x="2891240" y="5501738"/>
            <a:ext cx="910602" cy="3652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92"/>
          <p:cNvCxnSpPr/>
          <p:nvPr/>
        </p:nvCxnSpPr>
        <p:spPr>
          <a:xfrm>
            <a:off x="2891241" y="5158462"/>
            <a:ext cx="910601" cy="70856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93"/>
          <p:cNvCxnSpPr/>
          <p:nvPr/>
        </p:nvCxnSpPr>
        <p:spPr>
          <a:xfrm>
            <a:off x="2891240" y="4807570"/>
            <a:ext cx="910599" cy="105945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94"/>
          <p:cNvCxnSpPr/>
          <p:nvPr/>
        </p:nvCxnSpPr>
        <p:spPr>
          <a:xfrm>
            <a:off x="2891242" y="4442413"/>
            <a:ext cx="910597" cy="142461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95"/>
          <p:cNvCxnSpPr/>
          <p:nvPr/>
        </p:nvCxnSpPr>
        <p:spPr>
          <a:xfrm>
            <a:off x="4032223" y="4473642"/>
            <a:ext cx="852026" cy="1751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96"/>
          <p:cNvCxnSpPr/>
          <p:nvPr/>
        </p:nvCxnSpPr>
        <p:spPr>
          <a:xfrm flipV="1">
            <a:off x="4032222" y="4648753"/>
            <a:ext cx="852026" cy="1944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97"/>
          <p:cNvCxnSpPr/>
          <p:nvPr/>
        </p:nvCxnSpPr>
        <p:spPr>
          <a:xfrm flipV="1">
            <a:off x="4034221" y="4648753"/>
            <a:ext cx="850026" cy="5340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98"/>
          <p:cNvCxnSpPr/>
          <p:nvPr/>
        </p:nvCxnSpPr>
        <p:spPr>
          <a:xfrm flipV="1">
            <a:off x="4032222" y="4648753"/>
            <a:ext cx="852027" cy="87461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99"/>
          <p:cNvCxnSpPr/>
          <p:nvPr/>
        </p:nvCxnSpPr>
        <p:spPr>
          <a:xfrm flipV="1">
            <a:off x="4032222" y="4648753"/>
            <a:ext cx="852028" cy="12495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101"/>
          <p:cNvCxnSpPr/>
          <p:nvPr/>
        </p:nvCxnSpPr>
        <p:spPr>
          <a:xfrm>
            <a:off x="4032223" y="4841323"/>
            <a:ext cx="852026" cy="1751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102"/>
          <p:cNvCxnSpPr/>
          <p:nvPr/>
        </p:nvCxnSpPr>
        <p:spPr>
          <a:xfrm flipV="1">
            <a:off x="4032223" y="5016434"/>
            <a:ext cx="852026" cy="1944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103"/>
          <p:cNvCxnSpPr/>
          <p:nvPr/>
        </p:nvCxnSpPr>
        <p:spPr>
          <a:xfrm flipV="1">
            <a:off x="4034222" y="5016434"/>
            <a:ext cx="850026" cy="5340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104"/>
          <p:cNvCxnSpPr/>
          <p:nvPr/>
        </p:nvCxnSpPr>
        <p:spPr>
          <a:xfrm flipV="1">
            <a:off x="4032223" y="5016434"/>
            <a:ext cx="852027" cy="87461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105"/>
          <p:cNvCxnSpPr/>
          <p:nvPr/>
        </p:nvCxnSpPr>
        <p:spPr>
          <a:xfrm>
            <a:off x="4032225" y="4473642"/>
            <a:ext cx="852025" cy="5427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107"/>
          <p:cNvCxnSpPr/>
          <p:nvPr/>
        </p:nvCxnSpPr>
        <p:spPr>
          <a:xfrm>
            <a:off x="4032224" y="5176409"/>
            <a:ext cx="852026" cy="1751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108"/>
          <p:cNvCxnSpPr/>
          <p:nvPr/>
        </p:nvCxnSpPr>
        <p:spPr>
          <a:xfrm flipV="1">
            <a:off x="4032224" y="5351518"/>
            <a:ext cx="852026" cy="1944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109"/>
          <p:cNvCxnSpPr/>
          <p:nvPr/>
        </p:nvCxnSpPr>
        <p:spPr>
          <a:xfrm flipV="1">
            <a:off x="4034223" y="5351518"/>
            <a:ext cx="850026" cy="5340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110"/>
          <p:cNvCxnSpPr/>
          <p:nvPr/>
        </p:nvCxnSpPr>
        <p:spPr>
          <a:xfrm>
            <a:off x="4032225" y="4843176"/>
            <a:ext cx="852025" cy="50834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111"/>
          <p:cNvCxnSpPr/>
          <p:nvPr/>
        </p:nvCxnSpPr>
        <p:spPr>
          <a:xfrm>
            <a:off x="4032224" y="4473642"/>
            <a:ext cx="852024" cy="87787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113"/>
          <p:cNvCxnSpPr/>
          <p:nvPr/>
        </p:nvCxnSpPr>
        <p:spPr>
          <a:xfrm>
            <a:off x="4032229" y="5530839"/>
            <a:ext cx="852026" cy="1751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114"/>
          <p:cNvCxnSpPr/>
          <p:nvPr/>
        </p:nvCxnSpPr>
        <p:spPr>
          <a:xfrm flipV="1">
            <a:off x="4032228" y="5705948"/>
            <a:ext cx="852026" cy="1944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115"/>
          <p:cNvCxnSpPr/>
          <p:nvPr/>
        </p:nvCxnSpPr>
        <p:spPr>
          <a:xfrm>
            <a:off x="4034225" y="5182757"/>
            <a:ext cx="850028" cy="52319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116"/>
          <p:cNvCxnSpPr/>
          <p:nvPr/>
        </p:nvCxnSpPr>
        <p:spPr>
          <a:xfrm>
            <a:off x="4032228" y="4843175"/>
            <a:ext cx="852026" cy="86277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117"/>
          <p:cNvCxnSpPr/>
          <p:nvPr/>
        </p:nvCxnSpPr>
        <p:spPr>
          <a:xfrm>
            <a:off x="4032228" y="4473641"/>
            <a:ext cx="852026" cy="123230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/>
          <p:cNvSpPr/>
          <p:nvPr/>
        </p:nvSpPr>
        <p:spPr>
          <a:xfrm>
            <a:off x="2473803" y="4180389"/>
            <a:ext cx="1632839" cy="206700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TextBox 365"/>
          <p:cNvSpPr txBox="1"/>
          <p:nvPr/>
        </p:nvSpPr>
        <p:spPr>
          <a:xfrm>
            <a:off x="2408163" y="5991419"/>
            <a:ext cx="1729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Fully connected layer</a:t>
            </a:r>
            <a:endParaRPr lang="ko-KR" altLang="en-US" sz="1400" dirty="0"/>
          </a:p>
        </p:txBody>
      </p:sp>
      <p:sp>
        <p:nvSpPr>
          <p:cNvPr id="368" name="직사각형 367"/>
          <p:cNvSpPr/>
          <p:nvPr/>
        </p:nvSpPr>
        <p:spPr>
          <a:xfrm>
            <a:off x="2384849" y="341511"/>
            <a:ext cx="4157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00B0F0"/>
                </a:solidFill>
                <a:latin typeface="Rockwell" panose="02060603020205020403" pitchFamily="18" charset="0"/>
                <a:cs typeface="굴림" panose="020B0600000101010101" pitchFamily="50" charset="-127"/>
              </a:rPr>
              <a:t>Networks Architecture</a:t>
            </a:r>
            <a:endParaRPr lang="en-US" altLang="ko-KR" sz="2800" b="1" dirty="0">
              <a:solidFill>
                <a:srgbClr val="00B0F0"/>
              </a:solidFill>
              <a:latin typeface="Rockwell" panose="02060603020205020403" pitchFamily="18" charset="0"/>
              <a:cs typeface="굴림" panose="020B0600000101010101" pitchFamily="50" charset="-127"/>
            </a:endParaRPr>
          </a:p>
        </p:txBody>
      </p:sp>
      <p:cxnSp>
        <p:nvCxnSpPr>
          <p:cNvPr id="370" name="직선 화살표 연결선 369"/>
          <p:cNvCxnSpPr/>
          <p:nvPr/>
        </p:nvCxnSpPr>
        <p:spPr>
          <a:xfrm>
            <a:off x="7772400" y="2411998"/>
            <a:ext cx="4426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타원 370"/>
          <p:cNvSpPr/>
          <p:nvPr/>
        </p:nvSpPr>
        <p:spPr>
          <a:xfrm>
            <a:off x="8215086" y="2195269"/>
            <a:ext cx="433355" cy="41937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2" name="직선 화살표 연결선 371"/>
          <p:cNvCxnSpPr/>
          <p:nvPr/>
        </p:nvCxnSpPr>
        <p:spPr>
          <a:xfrm>
            <a:off x="2031117" y="5176409"/>
            <a:ext cx="4426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1584798" y="4966723"/>
            <a:ext cx="433355" cy="41937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106643" y="4188548"/>
            <a:ext cx="1143618" cy="206700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TextBox 374"/>
          <p:cNvSpPr txBox="1"/>
          <p:nvPr/>
        </p:nvSpPr>
        <p:spPr>
          <a:xfrm>
            <a:off x="4053360" y="5999213"/>
            <a:ext cx="1197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Readout layer</a:t>
            </a:r>
            <a:endParaRPr lang="ko-KR" altLang="en-US" sz="1400" dirty="0"/>
          </a:p>
        </p:txBody>
      </p:sp>
      <p:pic>
        <p:nvPicPr>
          <p:cNvPr id="376" name="그림 3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15" y="4072617"/>
            <a:ext cx="3049826" cy="228737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H="1" flipV="1">
            <a:off x="4231353" y="1883275"/>
            <a:ext cx="368881" cy="42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H="1" flipV="1">
            <a:off x="4376496" y="1868760"/>
            <a:ext cx="368881" cy="42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 flipV="1">
            <a:off x="4245870" y="2035675"/>
            <a:ext cx="368881" cy="42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4172" y="1349829"/>
            <a:ext cx="60842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prstClr val="black"/>
              </a:solidFill>
              <a:latin typeface="Rockwell" panose="02060603020205020403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prstClr val="black"/>
                </a:solidFill>
                <a:latin typeface="Rockwell" panose="02060603020205020403" pitchFamily="18" charset="0"/>
              </a:rPr>
              <a:t>Define phase </a:t>
            </a: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: Computation result is not determined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Define data and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Construct learning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Define cost function and optimizer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prstClr val="black"/>
                </a:solidFill>
                <a:latin typeface="Rockwell" panose="02060603020205020403" pitchFamily="18" charset="0"/>
              </a:rPr>
              <a:t>Run phase </a:t>
            </a: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: can get a computation result </a:t>
            </a:r>
          </a:p>
          <a:p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                            in the case of putting model into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Execute computation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Learning process using optimizer</a:t>
            </a:r>
            <a:endParaRPr lang="ko-KR" altLang="en-US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2029" y="4611294"/>
            <a:ext cx="5172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T</a:t>
            </a:r>
            <a:r>
              <a:rPr lang="ko-KR" altLang="en-US" dirty="0">
                <a:solidFill>
                  <a:prstClr val="black"/>
                </a:solidFill>
                <a:latin typeface="Rockwell" panose="02060603020205020403" pitchFamily="18" charset="0"/>
              </a:rPr>
              <a:t>o execute the graph</a:t>
            </a:r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,</a:t>
            </a:r>
            <a:endParaRPr lang="ko-KR" altLang="en-US" dirty="0">
              <a:solidFill>
                <a:prstClr val="black"/>
              </a:solidFill>
              <a:latin typeface="Rockwell" panose="02060603020205020403" pitchFamily="18" charset="0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Needs to connect with Core module</a:t>
            </a:r>
          </a:p>
          <a:p>
            <a:r>
              <a:rPr lang="en-US" altLang="ko-KR" dirty="0">
                <a:solidFill>
                  <a:prstClr val="black"/>
                </a:solidFill>
                <a:latin typeface="Rockwell" panose="02060603020205020403" pitchFamily="18" charset="0"/>
              </a:rPr>
              <a:t>Real computation is performed in Core module</a:t>
            </a:r>
            <a:endParaRPr lang="ko-KR" altLang="en-US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521915" y="3272975"/>
            <a:ext cx="849085" cy="3991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33485" y="4434123"/>
            <a:ext cx="5123544" cy="1299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471115" y="3672118"/>
            <a:ext cx="239486" cy="725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2684" y="640927"/>
            <a:ext cx="7902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  <a:latin typeface="Rockwell" panose="02060603020205020403" pitchFamily="18" charset="0"/>
              </a:rPr>
              <a:t>Computation process consists of two phases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3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102" y="179249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Define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3429" y="1114662"/>
            <a:ext cx="783771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import </a:t>
            </a:r>
            <a:r>
              <a:rPr lang="en-US" altLang="ko-KR" sz="1600" b="1" dirty="0" err="1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tensorflow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as </a:t>
            </a:r>
            <a:r>
              <a:rPr lang="en-US" altLang="ko-KR" sz="1600" b="1" dirty="0" err="1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</a:t>
            </a:r>
            <a:endParaRPr lang="en-US" altLang="ko-KR" sz="16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Import MINST data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input_data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input_data.read_data_sets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MNIST_data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/",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one_hot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=True)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sess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tf.InteractiveSession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en-US" altLang="ko-KR" sz="1600" b="1" dirty="0" err="1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Graph Input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tf.placeholder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>
                <a:solidFill>
                  <a:srgbClr val="89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"float"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[</a:t>
            </a:r>
            <a:r>
              <a:rPr lang="en-US" altLang="ko-KR" sz="1600" b="1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None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600" dirty="0">
                <a:solidFill>
                  <a:srgbClr val="0089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784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   </a:t>
            </a:r>
            <a:r>
              <a:rPr lang="en-US" altLang="ko-KR" sz="1600" dirty="0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en-US" altLang="ko-KR" sz="1600" dirty="0" err="1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</a:t>
            </a:r>
            <a:r>
              <a:rPr lang="en-US" altLang="ko-KR" sz="1600" dirty="0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data image of shape 28*28=784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y_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tf.placeholder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>
                <a:solidFill>
                  <a:srgbClr val="89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"float"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[</a:t>
            </a:r>
            <a:r>
              <a:rPr lang="en-US" altLang="ko-KR" sz="1600" b="1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None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600" dirty="0">
                <a:solidFill>
                  <a:srgbClr val="0089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     </a:t>
            </a:r>
            <a:r>
              <a:rPr lang="en-US" altLang="ko-KR" sz="1600" dirty="0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0-9 digits recognition =&gt; 10 classes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x_image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tf.reshape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(x, [-1, 28, 28, 1])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initial values of Weight and bias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weight_variable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(shape):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mean = 0.0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tf.truncated_normal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(shape,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stddev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=0.1)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tf.Variable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(initial)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bias_variable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(shape):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=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tf.constant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(0.1, shape=shape)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tf.Variable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(initial)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4180" y="4867479"/>
            <a:ext cx="217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To break symmetry,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a little bit of noise on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Weight and bias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747773" y="5140458"/>
            <a:ext cx="595085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876915" y="5239657"/>
            <a:ext cx="1465943" cy="8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5200" y="3743879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Reshape 1x784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 28x28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4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03" y="1378634"/>
            <a:ext cx="2775869" cy="484875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010400" y="5937107"/>
            <a:ext cx="551543" cy="3410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148" y="814426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ko-KR" altLang="en-US" sz="24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laceholder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5148" y="3306523"/>
            <a:ext cx="5018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placeholder(&lt;data type&gt;,shape=&lt;optional shape&gt;, name=&lt;optional-name&gt;)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782" y="1378634"/>
            <a:ext cx="50547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To feed data into any Tensor in a computation graph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	Inputs   	x : training images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		y : correct answer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Needs to define tensor form in advance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It uses in running process later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603791" y="3360821"/>
            <a:ext cx="413866" cy="2677886"/>
          </a:xfrm>
          <a:custGeom>
            <a:avLst/>
            <a:gdLst>
              <a:gd name="connsiteX0" fmla="*/ 413866 w 413866"/>
              <a:gd name="connsiteY0" fmla="*/ 2677886 h 2677886"/>
              <a:gd name="connsiteX1" fmla="*/ 239695 w 413866"/>
              <a:gd name="connsiteY1" fmla="*/ 2445657 h 2677886"/>
              <a:gd name="connsiteX2" fmla="*/ 116324 w 413866"/>
              <a:gd name="connsiteY2" fmla="*/ 1850571 h 2677886"/>
              <a:gd name="connsiteX3" fmla="*/ 14724 w 413866"/>
              <a:gd name="connsiteY3" fmla="*/ 1088571 h 2677886"/>
              <a:gd name="connsiteX4" fmla="*/ 209 w 413866"/>
              <a:gd name="connsiteY4" fmla="*/ 355600 h 2677886"/>
              <a:gd name="connsiteX5" fmla="*/ 7466 w 413866"/>
              <a:gd name="connsiteY5" fmla="*/ 0 h 26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866" h="2677886">
                <a:moveTo>
                  <a:pt x="413866" y="2677886"/>
                </a:moveTo>
                <a:cubicBezTo>
                  <a:pt x="351575" y="2630714"/>
                  <a:pt x="289285" y="2583543"/>
                  <a:pt x="239695" y="2445657"/>
                </a:cubicBezTo>
                <a:cubicBezTo>
                  <a:pt x="190105" y="2307771"/>
                  <a:pt x="153819" y="2076752"/>
                  <a:pt x="116324" y="1850571"/>
                </a:cubicBezTo>
                <a:cubicBezTo>
                  <a:pt x="78829" y="1624390"/>
                  <a:pt x="34076" y="1337733"/>
                  <a:pt x="14724" y="1088571"/>
                </a:cubicBezTo>
                <a:cubicBezTo>
                  <a:pt x="-4629" y="839409"/>
                  <a:pt x="1419" y="537028"/>
                  <a:pt x="209" y="355600"/>
                </a:cubicBezTo>
                <a:cubicBezTo>
                  <a:pt x="-1001" y="174172"/>
                  <a:pt x="3232" y="87086"/>
                  <a:pt x="7466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554686" y="5980649"/>
            <a:ext cx="123371" cy="94343"/>
          </a:xfrm>
          <a:custGeom>
            <a:avLst/>
            <a:gdLst>
              <a:gd name="connsiteX0" fmla="*/ 0 w 123371"/>
              <a:gd name="connsiteY0" fmla="*/ 94343 h 94343"/>
              <a:gd name="connsiteX1" fmla="*/ 123371 w 123371"/>
              <a:gd name="connsiteY1" fmla="*/ 0 h 9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" h="94343">
                <a:moveTo>
                  <a:pt x="0" y="94343"/>
                </a:moveTo>
                <a:lnTo>
                  <a:pt x="123371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5148" y="4140931"/>
            <a:ext cx="5620670" cy="61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 = </a:t>
            </a:r>
            <a:r>
              <a:rPr lang="en-US" altLang="ko-KR" sz="12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tf.placeholder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>
                <a:solidFill>
                  <a:srgbClr val="89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"float"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[</a:t>
            </a:r>
            <a:r>
              <a:rPr lang="en-US" altLang="ko-KR" sz="1200" b="1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None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200" dirty="0">
                <a:solidFill>
                  <a:srgbClr val="0089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784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 </a:t>
            </a:r>
            <a:r>
              <a:rPr lang="en-US" altLang="ko-KR" sz="1200" dirty="0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en-US" altLang="ko-KR" sz="1200" dirty="0" err="1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mnist</a:t>
            </a:r>
            <a:r>
              <a:rPr lang="en-US" altLang="ko-KR" sz="1200" dirty="0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data image of shape 28*28=784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 = </a:t>
            </a:r>
            <a:r>
              <a:rPr lang="en-US" altLang="ko-KR" sz="12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tf.placeholder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>
                <a:solidFill>
                  <a:srgbClr val="89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"float"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[</a:t>
            </a:r>
            <a:r>
              <a:rPr lang="en-US" altLang="ko-KR" sz="1200" b="1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None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200" dirty="0">
                <a:solidFill>
                  <a:srgbClr val="0089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 </a:t>
            </a:r>
            <a:r>
              <a:rPr lang="en-US" altLang="ko-KR" sz="1200" dirty="0">
                <a:solidFill>
                  <a:srgbClr val="89898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0-9 digits recognition =&gt; 10 classes</a:t>
            </a:r>
            <a:endParaRPr lang="ko-KR" altLang="en-US" sz="12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4804" y="5525925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feed_dict</a:t>
            </a:r>
            <a:r>
              <a:rPr lang="en-US" altLang="ko-KR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={x: </a:t>
            </a:r>
            <a:r>
              <a:rPr lang="en-US" altLang="ko-KR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batch_xs</a:t>
            </a:r>
            <a:r>
              <a:rPr lang="en-US" altLang="ko-KR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y: </a:t>
            </a:r>
            <a:r>
              <a:rPr lang="en-US" altLang="ko-KR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batch_ys</a:t>
            </a:r>
            <a:r>
              <a:rPr lang="en-US" altLang="ko-KR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95996" y="5992401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Feed “</a:t>
            </a:r>
            <a:r>
              <a:rPr lang="en-US" altLang="ko-KR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batch_xs</a:t>
            </a:r>
            <a:r>
              <a:rPr lang="en-US" altLang="ko-KR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into “x” placeholder 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979924" y="5856514"/>
            <a:ext cx="1141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57102" y="179249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Define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1314" y="764024"/>
            <a:ext cx="784497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convolution &amp; max pooling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function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conv2d(x, W):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 tf.nn.conv2d(x, W, strides=[1, 1, 1, 1], padding='SAME')</a:t>
            </a:r>
          </a:p>
          <a:p>
            <a:pPr lvl="1"/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batch, horizontal stride, vertical stride, channels] ,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zero padding so that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the sizes of input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&amp;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cs typeface="굴림체" panose="020B0609000101010101" pitchFamily="49" charset="-127"/>
              </a:rPr>
              <a:t>output are “same”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max_pool_2x2(x):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tf.nn.max_pool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(x,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ksize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=[1, 2, 2, 1], strides=[1, 2, 2, 1], padding='SAME')</a:t>
            </a:r>
          </a:p>
          <a:p>
            <a:pPr lvl="1"/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[batch, pooling size(2x2), channels]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1</a:t>
            </a:r>
            <a:r>
              <a:rPr lang="en-US" altLang="ko-KR" sz="1600" b="1" baseline="300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convolutional layer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5x5 patch size of 1 channel, 32 features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W_conv1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weight_variable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([5, 5, 1, 32</a:t>
            </a:r>
            <a:r>
              <a:rPr lang="en-US" altLang="ko-KR" sz="1600" dirty="0" smtClean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Filter size(5x5), # of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ch.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# of features(32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)]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b_conv1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bias_variable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([32</a:t>
            </a:r>
            <a:r>
              <a:rPr lang="en-US" altLang="ko-KR" sz="1600" dirty="0" smtClean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features(32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)]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h_conv1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tf.nn.relu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(conv2d(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x_image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W_conv1) + b_conv1)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h_pool1 = max_pool_2x2(h_conv1)</a:t>
            </a:r>
          </a:p>
          <a:p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2</a:t>
            </a:r>
            <a:r>
              <a:rPr lang="en-US" altLang="ko-KR" sz="1600" b="1" baseline="300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nd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convolutional layer</a:t>
            </a: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5x5 patch size of 32 channel, 64 features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W_conv2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weight_variable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([5, 5, 32, 64])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b_conv2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bias_variable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([64])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h_conv2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tf.nn.relu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(conv2d(h_pool1, W_conv2) + b_conv2)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h_pool2 = max_pool_2x2(h_conv2)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7102" y="179249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Define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7150" y="6116319"/>
            <a:ext cx="2057400" cy="365125"/>
          </a:xfrm>
        </p:spPr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4382" y="1074163"/>
            <a:ext cx="5663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4-D `Tensor` with shape `[batch, height, width, channels]`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2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3713" y="1224901"/>
            <a:ext cx="648062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fully connected layer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image size reduced to 7x7, full connected 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with 1024 neurons</a:t>
            </a:r>
            <a:endParaRPr lang="ko-KR" altLang="en-US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W_fc1 = weight_variable([7 * 7 * 64, 1024])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b_fc1 = bias_variable([1024])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h_pool2_flat = tf.reshape(h_pool2, [-1, 7 * 7 * 64])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h_fc1 = tf.nn.relu(tf.matmul(h_pool2_flat, W_fc1) + b_fc1)</a:t>
            </a:r>
          </a:p>
          <a:p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Apply Dropout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keep_prob = tf.placeholder('float')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h_fc1_drop = tf.nn.dropout(h_fc1, keep_prob)</a:t>
            </a: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for training (with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keep_prob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1.0, dropout is active) and evaluation (with  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keep_prob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== 1.0, dropout is inactive). </a:t>
            </a:r>
          </a:p>
          <a:p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readout layer</a:t>
            </a:r>
            <a:endParaRPr lang="ko-KR" altLang="en-US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W_fc2 = weight_variable([1024, 10])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b_fc2 = bias_variable([10])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y_conv = tf.nn.softmax(tf.matmul(h_fc1_drop, W_fc2) + b_fc2)</a:t>
            </a: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ko-KR" altLang="en-US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7102" y="179249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Define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6458" y="2212623"/>
            <a:ext cx="280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Reshape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64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3,136x1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4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102" y="179249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Define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315" y="1101636"/>
            <a:ext cx="1850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Dropout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87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3207211"/>
            <a:ext cx="7006648" cy="25415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36915" y="1697739"/>
            <a:ext cx="6582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simple way to prevent neural networks from </a:t>
            </a:r>
            <a:r>
              <a:rPr lang="en-US" altLang="ko-KR" sz="20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overfitting</a:t>
            </a:r>
            <a:r>
              <a:rPr lang="en-US" altLang="ko-KR" sz="20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and to build robust NN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Only active during training phase</a:t>
            </a:r>
            <a:endParaRPr lang="ko-KR" altLang="en-US" sz="20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2823" y="5564143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Underfitting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7086" y="5564143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Moderate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2080" y="5564143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Overfitting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9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199" y="1240749"/>
            <a:ext cx="79102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Define loss function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cross_entropy = -tf.reduce_sum(y_ * tf.log(y_conv))</a:t>
            </a:r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Define model training 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train_step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tf.train.AdamOptimizer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(1e-4).minimize(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cross_entropy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optimization with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Adamoptimizer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to minimize cross entropy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correct_prediction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tf.equal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tf.argmax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y_conv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1),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tf.argmax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(y_, 1))</a:t>
            </a:r>
          </a:p>
          <a:p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                 Returns </a:t>
            </a:r>
            <a:r>
              <a:rPr lang="en-US" altLang="ko-KR" sz="1200" b="1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index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with the largest value across dimensions of a tensor</a:t>
            </a:r>
          </a:p>
          <a:p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Return “1” if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argmax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y_conv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1) = </a:t>
            </a:r>
            <a:r>
              <a:rPr lang="en-US" altLang="ko-KR" sz="1200" dirty="0" err="1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argmax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(y_, 1), otherwise return “</a:t>
            </a:r>
            <a:r>
              <a:rPr lang="en-US" altLang="ko-KR" sz="12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0”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 = 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tf.reduce_mean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tf.cast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correct_prediction</a:t>
            </a:r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'float'))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Casts a tensor to “float”</a:t>
            </a:r>
          </a:p>
          <a:p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    calculate mean value	</a:t>
            </a:r>
          </a:p>
          <a:p>
            <a:endParaRPr lang="ko-KR" altLang="en-US" sz="1600" dirty="0">
              <a:solidFill>
                <a:prstClr val="black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7102" y="179249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Rockwell" panose="02060603020205020403" pitchFamily="18" charset="0"/>
              </a:rPr>
              <a:t>Define phase</a:t>
            </a:r>
            <a:endParaRPr lang="ko-KR" altLang="en-US" sz="3200" b="1" dirty="0">
              <a:solidFill>
                <a:srgbClr val="00B0F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AutoShape 2" descr="http://webmail/jxmail/ko/jsp/mail/readCheck.jsp?read=hbkim@kari.re.kr.1456995450843_Thread-9393_0"/>
          <p:cNvSpPr>
            <a:spLocks noChangeAspect="1" noChangeArrowheads="1"/>
          </p:cNvSpPr>
          <p:nvPr/>
        </p:nvSpPr>
        <p:spPr bwMode="auto">
          <a:xfrm>
            <a:off x="898525" y="4703763"/>
            <a:ext cx="45719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F7F-4BF9-4533-9808-AF1F2B9F1DE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1203</Words>
  <Application>Microsoft Office PowerPoint</Application>
  <PresentationFormat>화면 슬라이드 쇼(4:3)</PresentationFormat>
  <Paragraphs>219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Arial Unicode MS</vt:lpstr>
      <vt:lpstr>TimesNewRomanPSMT</vt:lpstr>
      <vt:lpstr>굴림</vt:lpstr>
      <vt:lpstr>굴림체</vt:lpstr>
      <vt:lpstr>맑은 고딕</vt:lpstr>
      <vt:lpstr>Arial</vt:lpstr>
      <vt:lpstr>Calibri</vt:lpstr>
      <vt:lpstr>Calibri Light</vt:lpstr>
      <vt:lpstr>Helvetica</vt:lpstr>
      <vt:lpstr>Rockwell</vt:lpstr>
      <vt:lpstr>Wingdings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김홍배</dc:creator>
  <cp:lastModifiedBy>김홍배</cp:lastModifiedBy>
  <cp:revision>7</cp:revision>
  <dcterms:created xsi:type="dcterms:W3CDTF">2016-05-03T07:36:49Z</dcterms:created>
  <dcterms:modified xsi:type="dcterms:W3CDTF">2016-05-09T03:25:49Z</dcterms:modified>
</cp:coreProperties>
</file>