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5529" autoAdjust="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1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1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5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45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1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2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67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1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8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8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8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2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AA2FDB-BFDD-462D-B340-140BFF644AD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B0AF4D-2823-4A4A-A4F8-AB845C1C6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02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AJAX" TargetMode="External"/><Relationship Id="rId3" Type="http://schemas.openxmlformats.org/officeDocument/2006/relationships/hyperlink" Target="https://ru.wikipedia.org/wiki/%D0%91%D0%B8%D0%B1%D0%BB%D0%B8%D0%BE%D1%82%D0%B5%D0%BA%D0%B0_JavaScript" TargetMode="External"/><Relationship Id="rId7" Type="http://schemas.openxmlformats.org/officeDocument/2006/relationships/hyperlink" Target="https://ru.wikipedia.org/wiki/%D0%98%D0%BD%D1%82%D0%B5%D1%80%D1%84%D0%B5%D0%B9%D1%81_%D0%BF%D1%80%D0%BE%D0%B3%D1%80%D0%B0%D0%BC%D0%BC%D0%B8%D1%80%D0%BE%D0%B2%D0%B0%D0%BD%D0%B8%D1%8F_%D0%BF%D1%80%D0%B8%D0%BB%D0%BE%D0%B6%D0%B5%D0%BD%D0%B8%D0%B9" TargetMode="External"/><Relationship Id="rId2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Document_Object_Model" TargetMode="External"/><Relationship Id="rId5" Type="http://schemas.openxmlformats.org/officeDocument/2006/relationships/hyperlink" Target="https://ru.wikipedia.org/wiki/HTML" TargetMode="External"/><Relationship Id="rId4" Type="http://schemas.openxmlformats.org/officeDocument/2006/relationships/hyperlink" Target="https://ru.wikipedia.org/wiki/JavaScrip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Fluent_interfa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71B4F-3380-4200-9D47-82D681C71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Занятие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620BEB-FC41-4930-9010-4AD16AD9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ru-RU" dirty="0"/>
              <a:t>, </a:t>
            </a:r>
            <a:r>
              <a:rPr lang="en-US" dirty="0" err="1"/>
              <a:t>Jquery</a:t>
            </a:r>
            <a:r>
              <a:rPr lang="en-US" dirty="0"/>
              <a:t>, Liquibase, Sockets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46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E9B6E-027D-4044-A322-54DE45C6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i="0" u="none" strike="noStrike" dirty="0">
                <a:solidFill>
                  <a:srgbClr val="434343"/>
                </a:solidFill>
                <a:effectLst/>
                <a:latin typeface="+mn-lt"/>
              </a:rPr>
              <a:t>Что такое </a:t>
            </a:r>
            <a:r>
              <a:rPr lang="ru-RU" b="1" i="0" u="none" strike="noStrike" dirty="0" err="1">
                <a:solidFill>
                  <a:srgbClr val="434343"/>
                </a:solidFill>
                <a:effectLst/>
                <a:latin typeface="+mn-lt"/>
              </a:rPr>
              <a:t>ws</a:t>
            </a:r>
            <a:r>
              <a:rPr lang="ru-RU" b="1" i="0" u="none" strike="noStrike" dirty="0">
                <a:solidFill>
                  <a:srgbClr val="434343"/>
                </a:solidFill>
                <a:effectLst/>
                <a:latin typeface="+mn-lt"/>
              </a:rPr>
              <a:t>, чем отличается протокол веб-сокетов от </a:t>
            </a:r>
            <a:r>
              <a:rPr lang="ru-RU" b="1" i="0" u="none" strike="noStrike" dirty="0" err="1">
                <a:solidFill>
                  <a:srgbClr val="434343"/>
                </a:solidFill>
                <a:effectLst/>
                <a:latin typeface="+mn-lt"/>
              </a:rPr>
              <a:t>http</a:t>
            </a:r>
            <a:r>
              <a:rPr lang="ru-RU" b="1" i="0" u="none" strike="noStrike" dirty="0">
                <a:solidFill>
                  <a:srgbClr val="434343"/>
                </a:solidFill>
                <a:effectLst/>
                <a:latin typeface="+mn-lt"/>
              </a:rPr>
              <a:t>?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513DE-4B8B-45F2-8CE4-5CEB4404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поверх TCP соединения и позволяет установить полнодуплексную связь между клиентом и сервером. Используется для чатов и онлайн игр.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подразумевает ответ на каждый запрос пользователя, то в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 могут быть отправлены в любой момент и клиент их может обработать.” (Марсель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Сидиков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85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E2BF2-A7AF-45CE-A3F4-E474CCA6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D6019-B052-4ADA-87A1-292C63BB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 err="1">
                <a:solidFill>
                  <a:srgbClr val="242729"/>
                </a:solidFill>
                <a:effectLst/>
                <a:latin typeface="Times New Roman" panose="02020603050405020304" pitchFamily="18" charset="0"/>
              </a:rPr>
              <a:t>WebSockets</a:t>
            </a:r>
            <a:r>
              <a:rPr lang="ru-RU" b="0" i="0" u="none" strike="noStrike" dirty="0">
                <a:solidFill>
                  <a:srgbClr val="242729"/>
                </a:solidFill>
                <a:effectLst/>
                <a:latin typeface="Times New Roman" panose="02020603050405020304" pitchFamily="18" charset="0"/>
              </a:rPr>
              <a:t> лучше подходит для ситуаций, в которых используется коммуникация с малой задержкой, особенно с низкой задержкой для сообщений от клиента к серверу. Для данных от сервера к клиенту вы можете получить довольно низкую задержку, используя длительные соединения и частичную передачу. Однако, это не помогает с задержкой клиента к серверу, которая требует, чтобы новое соединение было установлено для каждого сообщения клиента к серверу.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05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FEAAB-BA66-420F-92B9-8332B69C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D5156"/>
                </a:solidFill>
                <a:effectLst/>
                <a:latin typeface="+mn-lt"/>
              </a:rPr>
              <a:t>Liquibase 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46D3C-E8F6-45A5-8408-37CAC291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4D5156"/>
                </a:solidFill>
                <a:latin typeface="arial" panose="020B0604020202020204" pitchFamily="34" charset="0"/>
              </a:rPr>
              <a:t>Э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то независимая от базы данных библиотека с открытым исходным кодом для отслеживания, управления и применения изменений схемы базы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3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MVC detail">
            <a:extLst>
              <a:ext uri="{FF2B5EF4-FFF2-40B4-BE49-F238E27FC236}">
                <a16:creationId xmlns:a16="http://schemas.microsoft.com/office/drawing/2014/main" id="{E83C7F1B-A3A4-46BA-ACDC-E04985EBB3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5" y="875685"/>
            <a:ext cx="9595336" cy="51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3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DAA65-C9B9-452C-A8D8-CE34F5CB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запроса: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970-23C1-41A2-B740-A1245D6A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Вначале </a:t>
            </a:r>
            <a:r>
              <a:rPr lang="ru-RU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DispatcherServlet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(диспетчер </a:t>
            </a:r>
            <a:r>
              <a:rPr lang="ru-RU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сервлетов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) получает запрос, далее он смотрит свои настройки, чтобы понять какой контроллер использовать (на рисунке </a:t>
            </a:r>
            <a:r>
              <a:rPr lang="ru-RU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Handler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Mapping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).</a:t>
            </a:r>
          </a:p>
          <a:p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После получения имени контроллера запрос передается в него (на рисунке </a:t>
            </a:r>
            <a:r>
              <a:rPr lang="ru-RU" sz="18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Controller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). В контроллере происходит обработка запроса и обратно посылается </a:t>
            </a:r>
            <a:r>
              <a:rPr lang="ru-RU" sz="18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ModelAndView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(модель – сами данные; </a:t>
            </a:r>
            <a:r>
              <a:rPr lang="ru-RU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view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(представление) – как эти данные отображать).</a:t>
            </a:r>
          </a:p>
          <a:p>
            <a:r>
              <a:rPr lang="ru-RU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DispatcherServlet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на основании полученного </a:t>
            </a:r>
            <a:r>
              <a:rPr lang="ru-RU" sz="18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ModelAndView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ищет какое представление ему использовать (</a:t>
            </a:r>
            <a:r>
              <a:rPr lang="ru-RU" sz="18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View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resolver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) и получает в ответе имя представления </a:t>
            </a:r>
            <a:r>
              <a:rPr lang="ru-RU" sz="18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View</a:t>
            </a:r>
            <a:endParaRPr lang="ru-RU" sz="1800" b="0" i="0" u="none" strike="noStrike" dirty="0">
              <a:solidFill>
                <a:srgbClr val="212529"/>
              </a:solidFill>
              <a:effectLst/>
              <a:latin typeface="Times New Roman" panose="02020603050405020304" pitchFamily="18" charset="0"/>
            </a:endParaRPr>
          </a:p>
          <a:p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В представление передаются данные (</a:t>
            </a:r>
            <a:r>
              <a:rPr lang="ru-RU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model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) и обратно, если необходимо, посылается ответ от представления.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49BF7-2280-4AC0-A984-EB73A2F6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400"/>
              </a:spcAft>
            </a:pPr>
            <a:r>
              <a:rPr lang="ru-RU" b="0" i="0" u="none" strike="noStrike" dirty="0">
                <a:solidFill>
                  <a:srgbClr val="212529"/>
                </a:solidFill>
                <a:effectLst/>
                <a:latin typeface="+mn-lt"/>
              </a:rPr>
              <a:t>Ещё раз основы шаблона </a:t>
            </a:r>
            <a:r>
              <a:rPr lang="ru-RU" b="0" i="0" u="none" strike="noStrike" dirty="0" err="1">
                <a:solidFill>
                  <a:srgbClr val="212529"/>
                </a:solidFill>
                <a:effectLst/>
                <a:latin typeface="+mn-lt"/>
              </a:rPr>
              <a:t>mvc</a:t>
            </a:r>
            <a:r>
              <a:rPr lang="ru-RU" b="0" i="0" u="none" strike="noStrike" dirty="0">
                <a:solidFill>
                  <a:srgbClr val="212529"/>
                </a:solidFill>
                <a:effectLst/>
                <a:latin typeface="+mn-lt"/>
              </a:rPr>
              <a:t>: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5A413-061A-4063-8C46-09A59039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Model</a:t>
            </a:r>
            <a:r>
              <a:rPr lang="ru-RU" sz="20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– представление данных, сами данные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View</a:t>
            </a:r>
            <a:r>
              <a:rPr lang="ru-RU" sz="20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– представление, вид, отображение</a:t>
            </a:r>
          </a:p>
          <a:p>
            <a:r>
              <a:rPr lang="ru-RU" sz="20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Controller</a:t>
            </a:r>
            <a:r>
              <a:rPr lang="ru-RU" sz="20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– управление, связь между моделью и видом.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870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6DA60-DCD5-4213-8633-D90BCC12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1500"/>
              </a:spcBef>
              <a:spcAft>
                <a:spcPts val="120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Жизненный цикл запроса</a:t>
            </a:r>
            <a:endParaRPr lang="ru-RU" dirty="0">
              <a:latin typeface="+mn-lt"/>
            </a:endParaRPr>
          </a:p>
        </p:txBody>
      </p:sp>
      <p:pic>
        <p:nvPicPr>
          <p:cNvPr id="2050" name="Picture 2" descr="RequestLifecycle">
            <a:extLst>
              <a:ext uri="{FF2B5EF4-FFF2-40B4-BE49-F238E27FC236}">
                <a16:creationId xmlns:a16="http://schemas.microsoft.com/office/drawing/2014/main" id="{1A9014B0-0CE9-4E2B-89F2-BDE247099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673" y="2637124"/>
            <a:ext cx="4972654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2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6C607-98A3-40B2-9CC8-BE5A4096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62F26-8BC1-4360-AAA6-3B609304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ждународный фонетический алфавит"/>
              </a:rPr>
              <a:t>[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ждународный фонетический алфавит"/>
              </a:rPr>
              <a:t>dʒeɪ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ждународный фонетический алфавит"/>
              </a:rPr>
              <a:t>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ждународный фонетический алфавит"/>
              </a:rPr>
              <a:t>kwɪəri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ждународный фонетический алфавит"/>
              </a:rPr>
              <a:t>]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— 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Библиотека JavaScript"/>
              </a:rPr>
              <a:t>набор функций 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Библиотека JavaScript"/>
              </a:rPr>
              <a:t>JavaScript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фокусирующийся на взаимодействии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JavaScript"/>
              </a:rPr>
              <a:t>JavaScript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HTML"/>
              </a:rPr>
              <a:t>HTML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 легко получать доступ к любому элементу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Document Object Model"/>
              </a:rPr>
              <a:t>DOM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обращаться к атрибутам и содержимому элементов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Document Object Model"/>
              </a:rPr>
              <a:t>DOM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манипулировать ими. Также библиотека 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удобный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Интерфейс программирования приложений"/>
              </a:rPr>
              <a:t>API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AJAX"/>
              </a:rPr>
              <a:t>AJAX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03382-D757-45C8-9F23-3D060978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BAD63-3A02-42DA-8E7E-945559EB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AJAX (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XML — «асинхронный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XML»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это набор методов веб-разработки, которые позволяют веб-приложениям работать асинхронно — обрабатывать любые запросы к серверу в фоновом режиме.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 XML работают асинхронно в AJAX. В результате любое веб-приложение, использующее AJAX, может отправлять и извлекать данные с сервера без необходимости перезагрузки всей страницы.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9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5F978-AAC5-4530-BC80-C88FF828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Long Polling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BF5E4-879B-4AF8-B551-266C9C3D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Э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то технология, которая позволяет получать информацию о новых событиях с помощью «длинных запросов». Сервер получает запрос, но отправляет ответ на него не сразу, а лишь тогда, когда произойдет какое-либо событие (например, поступит новое входящее сообщение), либо истечет заданное время ожидания.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06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691BD-3BD2-4535-84AF-1B100838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0" i="0" dirty="0">
                <a:solidFill>
                  <a:srgbClr val="202122"/>
                </a:solidFill>
                <a:effectLst/>
                <a:latin typeface="+mn-lt"/>
              </a:rPr>
              <a:t>Работу с </a:t>
            </a:r>
            <a:r>
              <a:rPr lang="ru-RU" sz="4400" b="0" i="0" dirty="0" err="1">
                <a:solidFill>
                  <a:srgbClr val="202122"/>
                </a:solidFill>
                <a:effectLst/>
                <a:latin typeface="+mn-lt"/>
              </a:rPr>
              <a:t>jQuery</a:t>
            </a:r>
            <a:r>
              <a:rPr lang="ru-RU" sz="4400" b="0" i="0" dirty="0">
                <a:solidFill>
                  <a:srgbClr val="202122"/>
                </a:solidFill>
                <a:effectLst/>
                <a:latin typeface="+mn-lt"/>
              </a:rPr>
              <a:t> можно разделить на 2 типа: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96EC5-F091-441F-ACB7-C914F306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Получение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-объекта с помощью функции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$()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передав в неё CSS-селектор, можно получить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-объект всех элементов HTML, попадающих под критерий и далее работать с ними с помощью различных методов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-объекта. В случае, если метод не должен возвращать какого-либо значения, он возвращает ссылку на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объект, что позволяет  вести цепочку вызовов методов согласно концепции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Fluent interface"/>
              </a:rPr>
              <a:t>текучего интерфейса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Вызов глобальных методов у объекта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удобных итераторов по массиву.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437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189</TotalTime>
  <Words>560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</vt:lpstr>
      <vt:lpstr>Garamond</vt:lpstr>
      <vt:lpstr>Times New Roman</vt:lpstr>
      <vt:lpstr>Натуральные материалы</vt:lpstr>
      <vt:lpstr>Занятие 2</vt:lpstr>
      <vt:lpstr>Презентация PowerPoint</vt:lpstr>
      <vt:lpstr>Процесс запроса:</vt:lpstr>
      <vt:lpstr>Ещё раз основы шаблона mvc:</vt:lpstr>
      <vt:lpstr>Жизненный цикл запроса</vt:lpstr>
      <vt:lpstr>Jquery</vt:lpstr>
      <vt:lpstr>AJAX</vt:lpstr>
      <vt:lpstr>Long Polling</vt:lpstr>
      <vt:lpstr>Работу с jQuery можно разделить на 2 типа:</vt:lpstr>
      <vt:lpstr>Что такое ws, чем отличается протокол веб-сокетов от http?</vt:lpstr>
      <vt:lpstr>Презентация PowerPoint</vt:lpstr>
      <vt:lpstr>Liquibase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2</dc:title>
  <dc:creator>Булат Билалов</dc:creator>
  <cp:lastModifiedBy>Булат Билалов</cp:lastModifiedBy>
  <cp:revision>15</cp:revision>
  <dcterms:created xsi:type="dcterms:W3CDTF">2020-11-10T10:28:48Z</dcterms:created>
  <dcterms:modified xsi:type="dcterms:W3CDTF">2020-11-13T05:56:37Z</dcterms:modified>
</cp:coreProperties>
</file>