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4">
  <p:sldMasterIdLst>
    <p:sldMasterId id="2147483689" r:id="rId1"/>
  </p:sldMasterIdLst>
  <p:notesMasterIdLst>
    <p:notesMasterId r:id="rId59"/>
  </p:notesMasterIdLst>
  <p:sldIdLst>
    <p:sldId id="256" r:id="rId2"/>
    <p:sldId id="257" r:id="rId3"/>
    <p:sldId id="258" r:id="rId4"/>
    <p:sldId id="259" r:id="rId5"/>
    <p:sldId id="344" r:id="rId6"/>
    <p:sldId id="343" r:id="rId7"/>
    <p:sldId id="260" r:id="rId8"/>
    <p:sldId id="295" r:id="rId9"/>
    <p:sldId id="331" r:id="rId10"/>
    <p:sldId id="363" r:id="rId11"/>
    <p:sldId id="326" r:id="rId12"/>
    <p:sldId id="364" r:id="rId13"/>
    <p:sldId id="297" r:id="rId14"/>
    <p:sldId id="365" r:id="rId15"/>
    <p:sldId id="298" r:id="rId16"/>
    <p:sldId id="366" r:id="rId17"/>
    <p:sldId id="329" r:id="rId18"/>
    <p:sldId id="367" r:id="rId19"/>
    <p:sldId id="330" r:id="rId20"/>
    <p:sldId id="301" r:id="rId21"/>
    <p:sldId id="345" r:id="rId22"/>
    <p:sldId id="362" r:id="rId23"/>
    <p:sldId id="368" r:id="rId24"/>
    <p:sldId id="287" r:id="rId25"/>
    <p:sldId id="324" r:id="rId26"/>
    <p:sldId id="369" r:id="rId27"/>
    <p:sldId id="294" r:id="rId28"/>
    <p:sldId id="346" r:id="rId29"/>
    <p:sldId id="370" r:id="rId30"/>
    <p:sldId id="320" r:id="rId31"/>
    <p:sldId id="306" r:id="rId32"/>
    <p:sldId id="347" r:id="rId33"/>
    <p:sldId id="371" r:id="rId34"/>
    <p:sldId id="332" r:id="rId35"/>
    <p:sldId id="335" r:id="rId36"/>
    <p:sldId id="333" r:id="rId37"/>
    <p:sldId id="336" r:id="rId38"/>
    <p:sldId id="339" r:id="rId39"/>
    <p:sldId id="361" r:id="rId40"/>
    <p:sldId id="348" r:id="rId41"/>
    <p:sldId id="350" r:id="rId42"/>
    <p:sldId id="313" r:id="rId43"/>
    <p:sldId id="352" r:id="rId44"/>
    <p:sldId id="351" r:id="rId45"/>
    <p:sldId id="315" r:id="rId46"/>
    <p:sldId id="372" r:id="rId47"/>
    <p:sldId id="373" r:id="rId48"/>
    <p:sldId id="316" r:id="rId49"/>
    <p:sldId id="375" r:id="rId50"/>
    <p:sldId id="353" r:id="rId51"/>
    <p:sldId id="354" r:id="rId52"/>
    <p:sldId id="355" r:id="rId53"/>
    <p:sldId id="357" r:id="rId54"/>
    <p:sldId id="358" r:id="rId55"/>
    <p:sldId id="360" r:id="rId56"/>
    <p:sldId id="374" r:id="rId57"/>
    <p:sldId id="337"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72" autoAdjust="0"/>
    <p:restoredTop sz="94876" autoAdjust="0"/>
  </p:normalViewPr>
  <p:slideViewPr>
    <p:cSldViewPr snapToGrid="0">
      <p:cViewPr varScale="1">
        <p:scale>
          <a:sx n="155" d="100"/>
          <a:sy n="155" d="100"/>
        </p:scale>
        <p:origin x="1877" y="91"/>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2D8B1-EFA8-4FAB-BFFA-497A247CFF6F}" type="datetimeFigureOut">
              <a:rPr lang="en-US" smtClean="0"/>
              <a:t>11/23/2015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79F90-23D0-4E4A-83E7-4C6819132E8A}" type="slidenum">
              <a:rPr lang="en-US" smtClean="0"/>
              <a:t>‹#›</a:t>
            </a:fld>
            <a:endParaRPr lang="en-US"/>
          </a:p>
        </p:txBody>
      </p:sp>
    </p:spTree>
    <p:extLst>
      <p:ext uri="{BB962C8B-B14F-4D97-AF65-F5344CB8AC3E}">
        <p14:creationId xmlns:p14="http://schemas.microsoft.com/office/powerpoint/2010/main" val="2938566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C79F90-23D0-4E4A-83E7-4C6819132E8A}" type="slidenum">
              <a:rPr lang="en-US" smtClean="0"/>
              <a:t>1</a:t>
            </a:fld>
            <a:endParaRPr lang="en-US"/>
          </a:p>
        </p:txBody>
      </p:sp>
    </p:spTree>
    <p:extLst>
      <p:ext uri="{BB962C8B-B14F-4D97-AF65-F5344CB8AC3E}">
        <p14:creationId xmlns:p14="http://schemas.microsoft.com/office/powerpoint/2010/main" val="311819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8946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2458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Date Placeholder 15"/>
          <p:cNvSpPr>
            <a:spLocks noGrp="1"/>
          </p:cNvSpPr>
          <p:nvPr>
            <p:ph type="dt" sz="half" idx="10"/>
          </p:nvPr>
        </p:nvSpPr>
        <p:spPr/>
        <p:txBody>
          <a:bodyPr/>
          <a:lstStyle/>
          <a:p>
            <a:fld id="{2C55DD2A-13C6-4012-B6A8-BBFC6BBF8004}" type="datetime1">
              <a:rPr lang="en-US" smtClean="0"/>
              <a:t>11/23/2015</a:t>
            </a:fld>
            <a:endParaRPr lang="en-US" dirty="0"/>
          </a:p>
        </p:txBody>
      </p:sp>
      <p:sp>
        <p:nvSpPr>
          <p:cNvPr id="17" name="Footer Placeholder 16"/>
          <p:cNvSpPr>
            <a:spLocks noGrp="1"/>
          </p:cNvSpPr>
          <p:nvPr>
            <p:ph type="ftr" sz="quarter" idx="11"/>
          </p:nvPr>
        </p:nvSpPr>
        <p:spPr/>
        <p:txBody>
          <a:bodyPr/>
          <a:lstStyle/>
          <a:p>
            <a:r>
              <a:rPr lang="en-US" dirty="0" smtClean="0"/>
              <a:t>Copyright 2015 ALEX IONESCU. ALL RIGHTS RESERVED.</a:t>
            </a:r>
          </a:p>
        </p:txBody>
      </p:sp>
      <p:sp>
        <p:nvSpPr>
          <p:cNvPr id="18" name="Slide Number Placeholder 17"/>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878726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02C28C-53C3-4567-9E78-8C37A041D9B9}"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75991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42F2381-7690-452D-9B32-DCBA707550FD}"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87916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9F0C65-1D9E-4096-A486-A203248F3F6E}"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dirty="0"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6665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7FA54-8283-4DB7-8CD6-78F8D1FB605F}"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865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63A5F8-6232-4B4E-B453-A19EAC1A7427}" type="datetime1">
              <a:rPr lang="en-US" smtClean="0"/>
              <a:t>11/23/2015</a:t>
            </a:fld>
            <a:endParaRPr lang="en-US" dirty="0"/>
          </a:p>
        </p:txBody>
      </p:sp>
      <p:sp>
        <p:nvSpPr>
          <p:cNvPr id="6" name="Footer Placeholder 5"/>
          <p:cNvSpPr>
            <a:spLocks noGrp="1"/>
          </p:cNvSpPr>
          <p:nvPr>
            <p:ph type="ftr" sz="quarter" idx="11"/>
          </p:nvPr>
        </p:nvSpPr>
        <p:spPr/>
        <p:txBody>
          <a:bodyPr/>
          <a:lstStyle/>
          <a:p>
            <a:r>
              <a:rPr lang="en-US" smtClean="0"/>
              <a:t>Copyright 2015 ALEX IONESCU. ALL RIGHTS RESERVED.</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12740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E7E4EC-A05F-4197-9F66-BC1BB57482EE}" type="datetime1">
              <a:rPr lang="en-US" smtClean="0"/>
              <a:t>11/23/2015</a:t>
            </a:fld>
            <a:endParaRPr lang="en-US" dirty="0"/>
          </a:p>
        </p:txBody>
      </p:sp>
      <p:sp>
        <p:nvSpPr>
          <p:cNvPr id="8" name="Footer Placeholder 7"/>
          <p:cNvSpPr>
            <a:spLocks noGrp="1"/>
          </p:cNvSpPr>
          <p:nvPr>
            <p:ph type="ftr" sz="quarter" idx="11"/>
          </p:nvPr>
        </p:nvSpPr>
        <p:spPr/>
        <p:txBody>
          <a:bodyPr/>
          <a:lstStyle/>
          <a:p>
            <a:r>
              <a:rPr lang="en-US" smtClean="0"/>
              <a:t>Copyright 2015 ALEX IONESCU. ALL RIGHTS RESERVED.</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71160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2BFB4E-2AB6-44F4-A58C-1A135C2847FF}" type="datetime1">
              <a:rPr lang="en-US" smtClean="0"/>
              <a:t>11/23/2015</a:t>
            </a:fld>
            <a:endParaRPr lang="en-US" dirty="0"/>
          </a:p>
        </p:txBody>
      </p:sp>
      <p:sp>
        <p:nvSpPr>
          <p:cNvPr id="4" name="Footer Placeholder 3"/>
          <p:cNvSpPr>
            <a:spLocks noGrp="1"/>
          </p:cNvSpPr>
          <p:nvPr>
            <p:ph type="ftr" sz="quarter" idx="11"/>
          </p:nvPr>
        </p:nvSpPr>
        <p:spPr/>
        <p:txBody>
          <a:bodyPr/>
          <a:lstStyle/>
          <a:p>
            <a:r>
              <a:rPr lang="en-US" smtClean="0"/>
              <a:t>Copyright 2015 ALEX IONESCU. ALL RIGHTS RESERVED.</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0374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11C4D2-58A9-4ED3-9DA8-F75883D57635}" type="datetime1">
              <a:rPr lang="en-US" smtClean="0"/>
              <a:t>11/23/2015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Copyright 2015 ALEX IONESCU. ALL RIGHTS RESERVED.</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83936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F895FEC-78E4-443D-BEDE-8386E8A0F186}" type="datetime1">
              <a:rPr lang="en-US" smtClean="0"/>
              <a:t>11/23/2015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Copyright 2015 ALEX IONESCU. ALL RIGHTS RESERVED.</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81727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FA8EEF-9118-451A-ADCA-E5AD6BBB8745}" type="datetime1">
              <a:rPr lang="en-US" smtClean="0"/>
              <a:t>11/23/2015</a:t>
            </a:fld>
            <a:endParaRPr lang="en-US" dirty="0"/>
          </a:p>
        </p:txBody>
      </p:sp>
      <p:sp>
        <p:nvSpPr>
          <p:cNvPr id="6" name="Footer Placeholder 5"/>
          <p:cNvSpPr>
            <a:spLocks noGrp="1"/>
          </p:cNvSpPr>
          <p:nvPr>
            <p:ph type="ftr" sz="quarter" idx="11"/>
          </p:nvPr>
        </p:nvSpPr>
        <p:spPr/>
        <p:txBody>
          <a:bodyPr/>
          <a:lstStyle/>
          <a:p>
            <a:r>
              <a:rPr lang="en-US" smtClean="0"/>
              <a:t>Copyright 2015 ALEX IONESCU. ALL RIGHTS RESERVED.</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35510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5BDAD62-9D4F-4C7F-989A-F0E7BA64EF1D}" type="datetime1">
              <a:rPr lang="en-US" smtClean="0"/>
              <a:t>11/23/2015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Copyright 2015 ALEX IONESCU. ALL RIGHTS RESERVED.</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57F1E4F-1CFF-5643-939E-02111984F565}"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163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sdn.microsoft.com/en-us/library/windows/desktop/hh802935(v=vs.85).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alex-ionescu.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blog.quarkslab.com/runtime-dll-name-resolution-apisetschema-part-i.html" TargetMode="External"/><Relationship Id="rId2" Type="http://schemas.openxmlformats.org/officeDocument/2006/relationships/hyperlink" Target="http://www.codeproject.com/Articles/543542/Windows-x-system-service-hooks-and-advanced-debu" TargetMode="External"/><Relationship Id="rId1" Type="http://schemas.openxmlformats.org/officeDocument/2006/relationships/slideLayout" Target="../slideLayouts/slideLayout2.xml"/><Relationship Id="rId4" Type="http://schemas.openxmlformats.org/officeDocument/2006/relationships/hyperlink" Target="http://www.xchg.info/wiki/index.php?title=ApiMapSet"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msdn.microsoft.com/en-us/library/bb432502(v=vs.85).asp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owerofcommunity.net/poc2014/mj0011.pdf" TargetMode="External"/><Relationship Id="rId2" Type="http://schemas.openxmlformats.org/officeDocument/2006/relationships/hyperlink" Target="http://sjc1-te-ftp.trendmicro.com/assets/wp/exploring-control-flow-guard-in-windows10.pdf" TargetMode="External"/><Relationship Id="rId1" Type="http://schemas.openxmlformats.org/officeDocument/2006/relationships/slideLayout" Target="../slideLayouts/slideLayout2.xml"/><Relationship Id="rId5" Type="http://schemas.openxmlformats.org/officeDocument/2006/relationships/hyperlink" Target="http://bbs.pediy.com/showpost.php?p=1199075&amp;postcount=1" TargetMode="External"/><Relationship Id="rId4" Type="http://schemas.openxmlformats.org/officeDocument/2006/relationships/hyperlink" Target="http://kitrap08.blogspot.ca/2011/04/application-verifier.html"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Hooking Nirvana</a:t>
            </a:r>
            <a:endParaRPr lang="en-US" dirty="0"/>
          </a:p>
        </p:txBody>
      </p:sp>
      <p:sp>
        <p:nvSpPr>
          <p:cNvPr id="3" name="Subtitle 2"/>
          <p:cNvSpPr>
            <a:spLocks noGrp="1"/>
          </p:cNvSpPr>
          <p:nvPr>
            <p:ph type="subTitle" idx="1"/>
          </p:nvPr>
        </p:nvSpPr>
        <p:spPr>
          <a:xfrm>
            <a:off x="825038" y="4455621"/>
            <a:ext cx="7541722" cy="1143000"/>
          </a:xfrm>
        </p:spPr>
        <p:txBody>
          <a:bodyPr/>
          <a:lstStyle/>
          <a:p>
            <a:r>
              <a:rPr lang="en-US" dirty="0" smtClean="0"/>
              <a:t>Stealthy Instrumentation techniques</a:t>
            </a:r>
            <a:endParaRPr lang="en-US" dirty="0"/>
          </a:p>
        </p:txBody>
      </p:sp>
      <p:sp>
        <p:nvSpPr>
          <p:cNvPr id="4" name="Subtitle 2"/>
          <p:cNvSpPr txBox="1">
            <a:spLocks/>
          </p:cNvSpPr>
          <p:nvPr/>
        </p:nvSpPr>
        <p:spPr>
          <a:xfrm>
            <a:off x="6580023" y="5457285"/>
            <a:ext cx="1952368" cy="997345"/>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r>
              <a:rPr lang="en-US" dirty="0">
                <a:solidFill>
                  <a:schemeClr val="accent3"/>
                </a:solidFill>
              </a:rPr>
              <a:t>ALEX IONESCU</a:t>
            </a:r>
          </a:p>
          <a:p>
            <a:r>
              <a:rPr lang="en-US" dirty="0">
                <a:solidFill>
                  <a:schemeClr val="accent3"/>
                </a:solidFill>
              </a:rPr>
              <a:t>@AIONESCU</a:t>
            </a:r>
          </a:p>
        </p:txBody>
      </p:sp>
      <p:sp>
        <p:nvSpPr>
          <p:cNvPr id="5" name="Subtitle 2"/>
          <p:cNvSpPr txBox="1">
            <a:spLocks/>
          </p:cNvSpPr>
          <p:nvPr/>
        </p:nvSpPr>
        <p:spPr>
          <a:xfrm>
            <a:off x="866442" y="5411694"/>
            <a:ext cx="2049564"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r>
              <a:rPr lang="en-US" dirty="0" smtClean="0">
                <a:solidFill>
                  <a:schemeClr val="accent3"/>
                </a:solidFill>
              </a:rPr>
              <a:t>SMART TALKS NOV 2015</a:t>
            </a:r>
            <a:endParaRPr lang="en-US" dirty="0">
              <a:solidFill>
                <a:schemeClr val="accent3"/>
              </a:solidFill>
            </a:endParaRPr>
          </a:p>
          <a:p>
            <a:endParaRPr lang="en-US" dirty="0">
              <a:solidFill>
                <a:schemeClr val="accent3"/>
              </a:solidFill>
            </a:endParaRPr>
          </a:p>
        </p:txBody>
      </p:sp>
      <p:sp>
        <p:nvSpPr>
          <p:cNvPr id="7" name="Date Placeholder 6"/>
          <p:cNvSpPr>
            <a:spLocks noGrp="1"/>
          </p:cNvSpPr>
          <p:nvPr>
            <p:ph type="dt" sz="half" idx="10"/>
          </p:nvPr>
        </p:nvSpPr>
        <p:spPr/>
        <p:txBody>
          <a:bodyPr/>
          <a:lstStyle/>
          <a:p>
            <a:fld id="{1DFE637E-C3C7-43F9-9D33-C052F90AA394}" type="datetime1">
              <a:rPr lang="en-US" smtClean="0"/>
              <a:t>11/23/2015</a:t>
            </a:fld>
            <a:endParaRPr lang="en-US" dirty="0"/>
          </a:p>
        </p:txBody>
      </p:sp>
      <p:sp>
        <p:nvSpPr>
          <p:cNvPr id="8" name="Footer Placeholder 7"/>
          <p:cNvSpPr>
            <a:spLocks noGrp="1"/>
          </p:cNvSpPr>
          <p:nvPr>
            <p:ph type="ftr" sz="quarter" idx="11"/>
          </p:nvPr>
        </p:nvSpPr>
        <p:spPr/>
        <p:txBody>
          <a:bodyPr/>
          <a:lstStyle/>
          <a:p>
            <a:r>
              <a:rPr lang="en-US" smtClean="0"/>
              <a:t>Copyright 2015 ALEX IONESCU. ALL RIGHTS RESERVED.</a:t>
            </a:r>
            <a:endParaRPr lang="en-US" dirty="0" smtClean="0"/>
          </a:p>
        </p:txBody>
      </p:sp>
      <p:sp>
        <p:nvSpPr>
          <p:cNvPr id="9" name="Slide Number Placeholder 8"/>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769259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API Sets?</a:t>
            </a:r>
            <a:endParaRPr lang="en-US" dirty="0"/>
          </a:p>
        </p:txBody>
      </p:sp>
      <p:sp>
        <p:nvSpPr>
          <p:cNvPr id="3" name="Content Placeholder 2"/>
          <p:cNvSpPr>
            <a:spLocks noGrp="1"/>
          </p:cNvSpPr>
          <p:nvPr>
            <p:ph idx="1"/>
          </p:nvPr>
        </p:nvSpPr>
        <p:spPr>
          <a:xfrm>
            <a:off x="822959" y="2358049"/>
            <a:ext cx="7543801" cy="4023360"/>
          </a:xfrm>
          <a:scene3d>
            <a:camera prst="isometricOffAxis1Right"/>
            <a:lightRig rig="threePt" dir="t"/>
          </a:scene3d>
        </p:spPr>
        <p:txBody>
          <a:bodyPr/>
          <a:lstStyle/>
          <a:p>
            <a:pPr algn="just"/>
            <a:r>
              <a:rPr lang="en-US" i="1" dirty="0" smtClean="0"/>
              <a:t>“API </a:t>
            </a:r>
            <a:r>
              <a:rPr lang="en-US" i="1" dirty="0"/>
              <a:t>Sets are strongly named API contracts that provide architectural separation between an API contract and the associated host (DLL) implementation. API Sets rely on operating system support in the library loader to effectively introduce a namespace redirection component to the library binding process. Subject to various inputs, including the API Set name and the binding (import) context, the library loader performs a runtime redirection of the reference to a target host binary that houses the appropriate implementation of the API </a:t>
            </a:r>
            <a:r>
              <a:rPr lang="en-US" i="1" dirty="0" smtClean="0"/>
              <a:t>Set</a:t>
            </a:r>
          </a:p>
          <a:p>
            <a:pPr algn="just"/>
            <a:r>
              <a:rPr lang="en-US" i="1" dirty="0"/>
              <a:t>The decoupling between implementation and interface contracts provided by API Sets offers many engineering advantages, but can also potentially reduce the number of DLLs loaded in a </a:t>
            </a:r>
            <a:r>
              <a:rPr lang="en-US" i="1" dirty="0" smtClean="0"/>
              <a:t>process.” - </a:t>
            </a:r>
            <a:r>
              <a:rPr lang="en-US" dirty="0" smtClean="0"/>
              <a:t>Microsoft</a:t>
            </a:r>
            <a:endParaRPr lang="en-US" dirty="0"/>
          </a:p>
        </p:txBody>
      </p:sp>
      <p:sp>
        <p:nvSpPr>
          <p:cNvPr id="4" name="Date Placeholder 3"/>
          <p:cNvSpPr>
            <a:spLocks noGrp="1"/>
          </p:cNvSpPr>
          <p:nvPr>
            <p:ph type="dt" sz="half" idx="10"/>
          </p:nvPr>
        </p:nvSpPr>
        <p:spPr/>
        <p:txBody>
          <a:bodyPr/>
          <a:lstStyle/>
          <a:p>
            <a:fld id="{869F0C65-1D9E-4096-A486-A203248F3F6E}"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3587434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Set Redirection (Win 7)</a:t>
            </a:r>
            <a:endParaRPr lang="en-US" dirty="0"/>
          </a:p>
        </p:txBody>
      </p:sp>
      <p:sp>
        <p:nvSpPr>
          <p:cNvPr id="3" name="Content Placeholder 2"/>
          <p:cNvSpPr>
            <a:spLocks noGrp="1"/>
          </p:cNvSpPr>
          <p:nvPr>
            <p:ph idx="1"/>
          </p:nvPr>
        </p:nvSpPr>
        <p:spPr>
          <a:xfrm>
            <a:off x="822959" y="1800266"/>
            <a:ext cx="7543801" cy="4023360"/>
          </a:xfrm>
        </p:spPr>
        <p:txBody>
          <a:bodyPr>
            <a:noAutofit/>
          </a:bodyPr>
          <a:lstStyle/>
          <a:p>
            <a:r>
              <a:rPr lang="en-US" dirty="0" smtClean="0"/>
              <a:t>One single ApiSetSchema.dll file contains the API Set mappings in a PE section called </a:t>
            </a:r>
            <a:r>
              <a:rPr lang="en-US" b="1" dirty="0" smtClean="0"/>
              <a:t>.</a:t>
            </a:r>
            <a:r>
              <a:rPr lang="en-US" b="1" dirty="0" err="1" smtClean="0"/>
              <a:t>apiset</a:t>
            </a:r>
            <a:endParaRPr lang="en-US" dirty="0" smtClean="0"/>
          </a:p>
          <a:p>
            <a:r>
              <a:rPr lang="en-US" dirty="0" smtClean="0"/>
              <a:t>Windows kernel, at boot, calls </a:t>
            </a:r>
            <a:r>
              <a:rPr lang="en-US" i="1" dirty="0" err="1" smtClean="0"/>
              <a:t>PspInitializeApiSetMap</a:t>
            </a:r>
            <a:endParaRPr lang="en-US" i="1" dirty="0" smtClean="0"/>
          </a:p>
          <a:p>
            <a:pPr lvl="1"/>
            <a:r>
              <a:rPr lang="en-US" dirty="0" smtClean="0"/>
              <a:t>Verifiers that this is a signed driver image (subject to KMCS)</a:t>
            </a:r>
          </a:p>
          <a:p>
            <a:pPr lvl="1"/>
            <a:r>
              <a:rPr lang="en-US" dirty="0" smtClean="0"/>
              <a:t>Finds required PE section</a:t>
            </a:r>
          </a:p>
          <a:p>
            <a:pPr lvl="1"/>
            <a:r>
              <a:rPr lang="en-US" dirty="0" smtClean="0"/>
              <a:t>Maps file as </a:t>
            </a:r>
            <a:r>
              <a:rPr lang="en-US" i="1" dirty="0" err="1" smtClean="0"/>
              <a:t>PspApiSetMap</a:t>
            </a:r>
            <a:r>
              <a:rPr lang="en-US" dirty="0" smtClean="0"/>
              <a:t>, stores section as </a:t>
            </a:r>
            <a:r>
              <a:rPr lang="en-US" i="1" dirty="0" err="1" smtClean="0"/>
              <a:t>PspApiSetOffset</a:t>
            </a:r>
            <a:r>
              <a:rPr lang="en-US" dirty="0" smtClean="0"/>
              <a:t> and </a:t>
            </a:r>
            <a:r>
              <a:rPr lang="en-US" i="1" dirty="0" err="1" smtClean="0"/>
              <a:t>PspApiSetSize</a:t>
            </a:r>
            <a:endParaRPr lang="en-US" i="1" dirty="0" smtClean="0"/>
          </a:p>
          <a:p>
            <a:r>
              <a:rPr lang="en-US" dirty="0" smtClean="0"/>
              <a:t>Each time a process launches, </a:t>
            </a:r>
            <a:r>
              <a:rPr lang="en-US" i="1" dirty="0" err="1" smtClean="0"/>
              <a:t>PspMapApiSetView</a:t>
            </a:r>
            <a:r>
              <a:rPr lang="en-US" i="1" dirty="0" smtClean="0"/>
              <a:t> </a:t>
            </a:r>
            <a:r>
              <a:rPr lang="en-US" dirty="0" smtClean="0"/>
              <a:t>is called</a:t>
            </a:r>
          </a:p>
          <a:p>
            <a:pPr lvl="1"/>
            <a:r>
              <a:rPr lang="en-US" dirty="0" smtClean="0"/>
              <a:t>Maps the section using </a:t>
            </a:r>
            <a:r>
              <a:rPr lang="en-US" b="1" dirty="0" smtClean="0"/>
              <a:t>PAGE_READONLY</a:t>
            </a:r>
            <a:r>
              <a:rPr lang="en-US" dirty="0" smtClean="0"/>
              <a:t>, using the </a:t>
            </a:r>
            <a:r>
              <a:rPr lang="en-US" i="1" dirty="0" err="1" smtClean="0"/>
              <a:t>PspApiSetOffset</a:t>
            </a:r>
            <a:endParaRPr lang="en-US" i="1" dirty="0" smtClean="0"/>
          </a:p>
          <a:p>
            <a:pPr lvl="2"/>
            <a:r>
              <a:rPr lang="en-US" dirty="0" smtClean="0"/>
              <a:t>NOTE: Image is not mapped using </a:t>
            </a:r>
            <a:r>
              <a:rPr lang="en-US" b="1" dirty="0" smtClean="0"/>
              <a:t>SEC_NO_CHANGE</a:t>
            </a:r>
            <a:r>
              <a:rPr lang="en-US" dirty="0" smtClean="0"/>
              <a:t> nor using </a:t>
            </a:r>
            <a:r>
              <a:rPr lang="en-US" i="1" dirty="0" err="1" smtClean="0"/>
              <a:t>MmSecureVirtualMemory</a:t>
            </a:r>
            <a:endParaRPr lang="en-US" i="1" dirty="0" smtClean="0"/>
          </a:p>
          <a:p>
            <a:pPr lvl="1"/>
            <a:r>
              <a:rPr lang="en-US" dirty="0" smtClean="0"/>
              <a:t>Writes the base address in </a:t>
            </a:r>
            <a:r>
              <a:rPr lang="en-US" b="1" dirty="0" smtClean="0"/>
              <a:t>Peb-&gt;</a:t>
            </a:r>
            <a:r>
              <a:rPr lang="en-US" b="1" dirty="0" err="1" smtClean="0"/>
              <a:t>ApiSetMap</a:t>
            </a:r>
            <a:endParaRPr lang="en-US" b="1" dirty="0" smtClean="0"/>
          </a:p>
          <a:p>
            <a:r>
              <a:rPr lang="en-US" dirty="0" smtClean="0"/>
              <a:t>Loader (Ntdll.dll) parses the API Set during any DLL load operation</a:t>
            </a:r>
          </a:p>
          <a:p>
            <a:pPr lvl="1"/>
            <a:r>
              <a:rPr lang="en-US" i="1" dirty="0" err="1"/>
              <a:t>LdrpApplyFileNameRedirection</a:t>
            </a:r>
            <a:endParaRPr lang="en-US" b="1" i="1" dirty="0"/>
          </a:p>
        </p:txBody>
      </p:sp>
      <p:sp>
        <p:nvSpPr>
          <p:cNvPr id="4" name="Date Placeholder 3"/>
          <p:cNvSpPr>
            <a:spLocks noGrp="1"/>
          </p:cNvSpPr>
          <p:nvPr>
            <p:ph type="dt" sz="half" idx="10"/>
          </p:nvPr>
        </p:nvSpPr>
        <p:spPr/>
        <p:txBody>
          <a:bodyPr/>
          <a:lstStyle/>
          <a:p>
            <a:fld id="{F1A2EBD9-C03D-476F-9215-AC10A332DFC0}"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4117614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Set Redirection (Win 7)</a:t>
            </a:r>
            <a:endParaRPr lang="en-US" dirty="0"/>
          </a:p>
        </p:txBody>
      </p:sp>
      <p:sp>
        <p:nvSpPr>
          <p:cNvPr id="3" name="Content Placeholder 2"/>
          <p:cNvSpPr>
            <a:spLocks noGrp="1"/>
          </p:cNvSpPr>
          <p:nvPr>
            <p:ph idx="1"/>
          </p:nvPr>
        </p:nvSpPr>
        <p:spPr>
          <a:xfrm>
            <a:off x="822959" y="1800266"/>
            <a:ext cx="7543801" cy="4023360"/>
          </a:xfrm>
        </p:spPr>
        <p:txBody>
          <a:bodyPr>
            <a:noAutofit/>
          </a:bodyPr>
          <a:lstStyle/>
          <a:p>
            <a:r>
              <a:rPr lang="en-US" dirty="0" smtClean="0"/>
              <a:t>Windows 7 included about 35 redirected DLLs</a:t>
            </a:r>
            <a:endParaRPr lang="en-US" i="1" dirty="0"/>
          </a:p>
          <a:p>
            <a:r>
              <a:rPr lang="en-US" dirty="0" smtClean="0"/>
              <a:t>Format of </a:t>
            </a:r>
            <a:r>
              <a:rPr lang="en-US" dirty="0" err="1" smtClean="0"/>
              <a:t>ApiSetMap</a:t>
            </a:r>
            <a:r>
              <a:rPr lang="en-US" dirty="0" smtClean="0"/>
              <a:t> was documented in </a:t>
            </a:r>
            <a:r>
              <a:rPr lang="en-US" dirty="0" err="1" smtClean="0"/>
              <a:t>apiset.h</a:t>
            </a:r>
            <a:r>
              <a:rPr lang="en-US" dirty="0" smtClean="0"/>
              <a:t> (Version 2.0)</a:t>
            </a:r>
          </a:p>
          <a:p>
            <a:pPr>
              <a:lnSpc>
                <a:spcPct val="100000"/>
              </a:lnSpc>
            </a:pPr>
            <a:r>
              <a:rPr lang="en-US" sz="1800" dirty="0" err="1" smtClean="0">
                <a:latin typeface="Consolas" panose="020B0609020204030204" pitchFamily="49" charset="0"/>
                <a:cs typeface="Consolas" panose="020B0609020204030204" pitchFamily="49" charset="0"/>
              </a:rPr>
              <a:t>typedef</a:t>
            </a:r>
            <a:r>
              <a:rPr lang="en-US" sz="1800" dirty="0" smtClean="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struct</a:t>
            </a:r>
            <a:r>
              <a:rPr lang="en-US" sz="1800" dirty="0">
                <a:latin typeface="Consolas" panose="020B0609020204030204" pitchFamily="49" charset="0"/>
                <a:cs typeface="Consolas" panose="020B0609020204030204" pitchFamily="49" charset="0"/>
              </a:rPr>
              <a:t> _API_SET_NAMESPACE_ARRAY_V2 </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ULONG </a:t>
            </a:r>
            <a:r>
              <a:rPr lang="en-US" sz="1800" dirty="0">
                <a:latin typeface="Consolas" panose="020B0609020204030204" pitchFamily="49" charset="0"/>
                <a:cs typeface="Consolas" panose="020B0609020204030204" pitchFamily="49" charset="0"/>
              </a:rPr>
              <a:t>Version</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ULONG Count</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API_SET_NAMESPACE_ENTRY_V2 </a:t>
            </a:r>
            <a:r>
              <a:rPr lang="en-US" sz="1800" dirty="0">
                <a:latin typeface="Consolas" panose="020B0609020204030204" pitchFamily="49" charset="0"/>
                <a:cs typeface="Consolas" panose="020B0609020204030204" pitchFamily="49" charset="0"/>
              </a:rPr>
              <a:t>Array[ANYSIZE_ARRAY</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API_SET_NAMESPACE_ARRAY_V2, *PAPI_SET_NAMESPACE_ARRAY_V2</a:t>
            </a:r>
            <a:r>
              <a:rPr lang="en-US" sz="1800" dirty="0" smtClean="0">
                <a:latin typeface="Consolas" panose="020B0609020204030204" pitchFamily="49" charset="0"/>
                <a:cs typeface="Consolas" panose="020B0609020204030204" pitchFamily="49" charset="0"/>
              </a:rPr>
              <a:t>;</a:t>
            </a:r>
            <a:r>
              <a:rPr lang="en-US" sz="1800" dirty="0">
                <a:latin typeface="Consolas" panose="020B0609020204030204" pitchFamily="49" charset="0"/>
                <a:cs typeface="Consolas" panose="020B0609020204030204" pitchFamily="49" charset="0"/>
              </a:rPr>
              <a:t/>
            </a:r>
            <a:br>
              <a:rPr lang="en-US" sz="1800" dirty="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r>
            <a:br>
              <a:rPr lang="en-US" sz="1800" dirty="0" smtClean="0">
                <a:latin typeface="Consolas" panose="020B0609020204030204" pitchFamily="49" charset="0"/>
                <a:cs typeface="Consolas" panose="020B0609020204030204" pitchFamily="49" charset="0"/>
              </a:rPr>
            </a:br>
            <a:r>
              <a:rPr lang="en-US" sz="1800" dirty="0" err="1" smtClean="0">
                <a:latin typeface="Consolas" panose="020B0609020204030204" pitchFamily="49" charset="0"/>
                <a:cs typeface="Consolas" panose="020B0609020204030204" pitchFamily="49" charset="0"/>
              </a:rPr>
              <a:t>typedef</a:t>
            </a:r>
            <a:r>
              <a:rPr lang="en-US" sz="1800" dirty="0" smtClean="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struct</a:t>
            </a:r>
            <a:r>
              <a:rPr lang="en-US" sz="1800" dirty="0">
                <a:latin typeface="Consolas" panose="020B0609020204030204" pitchFamily="49" charset="0"/>
                <a:cs typeface="Consolas" panose="020B0609020204030204" pitchFamily="49" charset="0"/>
              </a:rPr>
              <a:t> _API_SET_NAMESPACE_ENTRY_V2 </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ULONG </a:t>
            </a:r>
            <a:r>
              <a:rPr lang="en-US" sz="1800" dirty="0" err="1">
                <a:latin typeface="Consolas" panose="020B0609020204030204" pitchFamily="49" charset="0"/>
                <a:cs typeface="Consolas" panose="020B0609020204030204" pitchFamily="49" charset="0"/>
              </a:rPr>
              <a:t>NameOffset</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ULONG </a:t>
            </a:r>
            <a:r>
              <a:rPr lang="en-US" sz="1800" dirty="0" err="1">
                <a:latin typeface="Consolas" panose="020B0609020204030204" pitchFamily="49" charset="0"/>
                <a:cs typeface="Consolas" panose="020B0609020204030204" pitchFamily="49" charset="0"/>
              </a:rPr>
              <a:t>NameLength</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ULONG </a:t>
            </a:r>
            <a:r>
              <a:rPr lang="en-US" sz="1800" dirty="0" err="1">
                <a:latin typeface="Consolas" panose="020B0609020204030204" pitchFamily="49" charset="0"/>
                <a:cs typeface="Consolas" panose="020B0609020204030204" pitchFamily="49" charset="0"/>
              </a:rPr>
              <a:t>DataOffset</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API_SET_NAMESPACE_ENTRY_V2, *PAPI_SET_NAMESPACE_ENTRY_V2;</a:t>
            </a:r>
            <a:endParaRPr lang="en-US" sz="1800" dirty="0" smtClean="0">
              <a:latin typeface="Consolas" panose="020B0609020204030204" pitchFamily="49" charset="0"/>
              <a:cs typeface="Consolas" panose="020B0609020204030204" pitchFamily="49" charset="0"/>
            </a:endParaRPr>
          </a:p>
          <a:p>
            <a:pPr>
              <a:lnSpc>
                <a:spcPct val="100000"/>
              </a:lnSpc>
            </a:pPr>
            <a:r>
              <a:rPr lang="en-US" dirty="0" smtClean="0">
                <a:cs typeface="Consolas" panose="020B0609020204030204" pitchFamily="49" charset="0"/>
              </a:rPr>
              <a:t>DLL names include API Set Name (</a:t>
            </a:r>
            <a:r>
              <a:rPr lang="en-US" dirty="0" err="1" smtClean="0">
                <a:cs typeface="Consolas" panose="020B0609020204030204" pitchFamily="49" charset="0"/>
              </a:rPr>
              <a:t>api</a:t>
            </a:r>
            <a:r>
              <a:rPr lang="en-US" dirty="0" smtClean="0">
                <a:cs typeface="Consolas" panose="020B0609020204030204" pitchFamily="49" charset="0"/>
              </a:rPr>
              <a:t>-</a:t>
            </a:r>
            <a:r>
              <a:rPr lang="en-US" dirty="0" err="1" smtClean="0">
                <a:cs typeface="Consolas" panose="020B0609020204030204" pitchFamily="49" charset="0"/>
              </a:rPr>
              <a:t>ms</a:t>
            </a:r>
            <a:r>
              <a:rPr lang="en-US" dirty="0" smtClean="0">
                <a:cs typeface="Consolas" panose="020B0609020204030204" pitchFamily="49" charset="0"/>
              </a:rPr>
              <a:t>-win) and Version (LX-X-X)</a:t>
            </a:r>
          </a:p>
        </p:txBody>
      </p:sp>
      <p:sp>
        <p:nvSpPr>
          <p:cNvPr id="4" name="Date Placeholder 3"/>
          <p:cNvSpPr>
            <a:spLocks noGrp="1"/>
          </p:cNvSpPr>
          <p:nvPr>
            <p:ph type="dt" sz="half" idx="10"/>
          </p:nvPr>
        </p:nvSpPr>
        <p:spPr/>
        <p:txBody>
          <a:bodyPr/>
          <a:lstStyle/>
          <a:p>
            <a:fld id="{F1A2EBD9-C03D-476F-9215-AC10A332DFC0}"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9263946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Set Redirection (Win 8)</a:t>
            </a:r>
            <a:endParaRPr lang="en-US" dirty="0"/>
          </a:p>
        </p:txBody>
      </p:sp>
      <p:sp>
        <p:nvSpPr>
          <p:cNvPr id="3" name="Content Placeholder 2"/>
          <p:cNvSpPr>
            <a:spLocks noGrp="1"/>
          </p:cNvSpPr>
          <p:nvPr>
            <p:ph idx="1"/>
          </p:nvPr>
        </p:nvSpPr>
        <p:spPr>
          <a:xfrm>
            <a:off x="822959" y="1761429"/>
            <a:ext cx="7543801" cy="4023360"/>
          </a:xfrm>
        </p:spPr>
        <p:txBody>
          <a:bodyPr>
            <a:noAutofit/>
          </a:bodyPr>
          <a:lstStyle/>
          <a:p>
            <a:r>
              <a:rPr lang="en-US" dirty="0" smtClean="0"/>
              <a:t>Windows 8 introduces 365 new redirected DLLs</a:t>
            </a:r>
          </a:p>
          <a:p>
            <a:r>
              <a:rPr lang="en-US" dirty="0" smtClean="0"/>
              <a:t>Includes concept of “Extension” Sets, not just “API” Sets</a:t>
            </a:r>
          </a:p>
          <a:p>
            <a:r>
              <a:rPr lang="en-US" dirty="0" smtClean="0"/>
              <a:t>Extensions are used by API Set libraries based on their presence (using </a:t>
            </a:r>
            <a:r>
              <a:rPr lang="en-US" i="1" dirty="0" err="1" smtClean="0"/>
              <a:t>ApiSetQueryApiSetPresence</a:t>
            </a:r>
            <a:r>
              <a:rPr lang="en-US" dirty="0" smtClean="0"/>
              <a:t>) and provide functionality that may exist only on certain operating systems</a:t>
            </a:r>
          </a:p>
          <a:p>
            <a:pPr lvl="1"/>
            <a:r>
              <a:rPr lang="en-US" dirty="0" smtClean="0"/>
              <a:t>New </a:t>
            </a:r>
            <a:r>
              <a:rPr lang="en-US" dirty="0"/>
              <a:t>loader function: </a:t>
            </a:r>
            <a:r>
              <a:rPr lang="en-US" i="1" dirty="0" err="1" smtClean="0"/>
              <a:t>LdrpPreprocessDllName</a:t>
            </a:r>
            <a:endParaRPr lang="en-US" dirty="0" smtClean="0"/>
          </a:p>
          <a:p>
            <a:r>
              <a:rPr lang="en-US" dirty="0" smtClean="0"/>
              <a:t>For example, Kernel Transaction Manager is now an extension in Windows 8, since Windows Phone 8 does not have it</a:t>
            </a:r>
          </a:p>
          <a:p>
            <a:pPr lvl="1"/>
            <a:r>
              <a:rPr lang="en-US" dirty="0" smtClean="0"/>
              <a:t>Base library: Tm.sys -&gt; Extension Set: ext-ms-win-ntos-tm-L1-0-0.dll</a:t>
            </a:r>
            <a:endParaRPr lang="en-US" dirty="0"/>
          </a:p>
          <a:p>
            <a:r>
              <a:rPr lang="en-US" dirty="0" smtClean="0"/>
              <a:t>Now loaded at boot by Winload.exe inside </a:t>
            </a:r>
            <a:r>
              <a:rPr lang="en-US" i="1" dirty="0" err="1" smtClean="0"/>
              <a:t>OslLoadApiSetSchema</a:t>
            </a:r>
            <a:endParaRPr lang="en-US" i="1" dirty="0" smtClean="0"/>
          </a:p>
          <a:p>
            <a:pPr lvl="1"/>
            <a:r>
              <a:rPr lang="en-US" dirty="0" smtClean="0"/>
              <a:t>Additional API Sets can be loaded, and merged into the final schema</a:t>
            </a:r>
          </a:p>
          <a:p>
            <a:pPr lvl="1"/>
            <a:r>
              <a:rPr lang="en-US" dirty="0" smtClean="0"/>
              <a:t>Schema written in </a:t>
            </a:r>
            <a:r>
              <a:rPr lang="en-US" b="1" dirty="0" err="1" smtClean="0"/>
              <a:t>LoaderBlock</a:t>
            </a:r>
            <a:r>
              <a:rPr lang="en-US" b="1" dirty="0" smtClean="0"/>
              <a:t>-&gt;Extension-&gt;</a:t>
            </a:r>
            <a:r>
              <a:rPr lang="en-US" b="1" dirty="0" err="1" smtClean="0"/>
              <a:t>ApiSetSchema</a:t>
            </a:r>
            <a:r>
              <a:rPr lang="en-US" b="1" dirty="0" smtClean="0"/>
              <a:t>(Size)</a:t>
            </a:r>
          </a:p>
          <a:p>
            <a:pPr lvl="1"/>
            <a:r>
              <a:rPr lang="en-US" i="1" dirty="0" err="1" smtClean="0"/>
              <a:t>MmMapApiSetView</a:t>
            </a:r>
            <a:r>
              <a:rPr lang="en-US" i="1" dirty="0" smtClean="0"/>
              <a:t> </a:t>
            </a:r>
            <a:r>
              <a:rPr lang="en-US" dirty="0" smtClean="0"/>
              <a:t>now uses </a:t>
            </a:r>
            <a:r>
              <a:rPr lang="en-US" b="1" dirty="0"/>
              <a:t>SEC_NO_CHANGE</a:t>
            </a:r>
            <a:r>
              <a:rPr lang="en-US" dirty="0"/>
              <a:t> </a:t>
            </a:r>
            <a:endParaRPr lang="en-US" i="1" dirty="0" smtClean="0"/>
          </a:p>
        </p:txBody>
      </p:sp>
      <p:sp>
        <p:nvSpPr>
          <p:cNvPr id="4" name="Date Placeholder 3"/>
          <p:cNvSpPr>
            <a:spLocks noGrp="1"/>
          </p:cNvSpPr>
          <p:nvPr>
            <p:ph type="dt" sz="half" idx="10"/>
          </p:nvPr>
        </p:nvSpPr>
        <p:spPr/>
        <p:txBody>
          <a:bodyPr/>
          <a:lstStyle/>
          <a:p>
            <a:fld id="{FD164E71-13DD-4303-A6CE-1B47F7687723}"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2755914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Set Redirection (Win 8)</a:t>
            </a:r>
            <a:endParaRPr lang="en-US" dirty="0"/>
          </a:p>
        </p:txBody>
      </p:sp>
      <p:sp>
        <p:nvSpPr>
          <p:cNvPr id="3" name="Content Placeholder 2"/>
          <p:cNvSpPr>
            <a:spLocks noGrp="1"/>
          </p:cNvSpPr>
          <p:nvPr>
            <p:ph idx="1"/>
          </p:nvPr>
        </p:nvSpPr>
        <p:spPr/>
        <p:txBody>
          <a:bodyPr>
            <a:noAutofit/>
          </a:bodyPr>
          <a:lstStyle/>
          <a:p>
            <a:r>
              <a:rPr lang="en-US" dirty="0" smtClean="0"/>
              <a:t>Data structures changed to V4 (V3 in Windows 8, V4 in Windows 8.1)</a:t>
            </a:r>
          </a:p>
          <a:p>
            <a:r>
              <a:rPr lang="en-US" sz="1800" dirty="0" err="1" smtClean="0">
                <a:latin typeface="Consolas" panose="020B0609020204030204" pitchFamily="49" charset="0"/>
                <a:cs typeface="Consolas" panose="020B0609020204030204" pitchFamily="49" charset="0"/>
              </a:rPr>
              <a:t>typedef</a:t>
            </a:r>
            <a:r>
              <a:rPr lang="en-US" sz="1800" dirty="0" smtClean="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struct</a:t>
            </a:r>
            <a:r>
              <a:rPr lang="en-US" sz="1800" dirty="0">
                <a:latin typeface="Consolas" panose="020B0609020204030204" pitchFamily="49" charset="0"/>
                <a:cs typeface="Consolas" panose="020B0609020204030204" pitchFamily="49" charset="0"/>
              </a:rPr>
              <a:t> _API_SET_NAMESPACE_ARRAY </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ULONG Version;</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ULONG Size;</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ULONG Flags;</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ULONG Count;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API_SET_NAMESPACE_ENTRY </a:t>
            </a:r>
            <a:r>
              <a:rPr lang="en-US" sz="1800" dirty="0">
                <a:latin typeface="Consolas" panose="020B0609020204030204" pitchFamily="49" charset="0"/>
                <a:cs typeface="Consolas" panose="020B0609020204030204" pitchFamily="49" charset="0"/>
              </a:rPr>
              <a:t>Array[ANYSIZE_ARRAY</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API_SET_NAMESPACE_ARRAY, *PAPI_SET_NAMESPACE_ARRAY</a:t>
            </a:r>
            <a:r>
              <a:rPr lang="en-US" sz="1800" dirty="0" smtClean="0">
                <a:latin typeface="Consolas" panose="020B0609020204030204" pitchFamily="49" charset="0"/>
                <a:cs typeface="Consolas" panose="020B0609020204030204" pitchFamily="49" charset="0"/>
              </a:rPr>
              <a:t>;</a:t>
            </a:r>
            <a:endParaRPr lang="en-US" sz="1800" dirty="0">
              <a:latin typeface="Consolas" panose="020B0609020204030204" pitchFamily="49" charset="0"/>
              <a:cs typeface="Consolas" panose="020B0609020204030204" pitchFamily="49" charset="0"/>
            </a:endParaRPr>
          </a:p>
          <a:p>
            <a:r>
              <a:rPr lang="en-US" sz="1800" dirty="0" err="1">
                <a:latin typeface="Consolas" panose="020B0609020204030204" pitchFamily="49" charset="0"/>
                <a:cs typeface="Consolas" panose="020B0609020204030204" pitchFamily="49" charset="0"/>
              </a:rPr>
              <a:t>typedef</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struct</a:t>
            </a:r>
            <a:r>
              <a:rPr lang="en-US" sz="1800" dirty="0">
                <a:latin typeface="Consolas" panose="020B0609020204030204" pitchFamily="49" charset="0"/>
                <a:cs typeface="Consolas" panose="020B0609020204030204" pitchFamily="49" charset="0"/>
              </a:rPr>
              <a:t> _API_SET_NAMESPACE_ENTRY </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ULONG Flags</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ULONG </a:t>
            </a:r>
            <a:r>
              <a:rPr lang="en-US" sz="1800" dirty="0" err="1">
                <a:latin typeface="Consolas" panose="020B0609020204030204" pitchFamily="49" charset="0"/>
                <a:cs typeface="Consolas" panose="020B0609020204030204" pitchFamily="49" charset="0"/>
              </a:rPr>
              <a:t>NameOffset</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ULONG </a:t>
            </a:r>
            <a:r>
              <a:rPr lang="en-US" sz="1800" dirty="0" err="1">
                <a:latin typeface="Consolas" panose="020B0609020204030204" pitchFamily="49" charset="0"/>
                <a:cs typeface="Consolas" panose="020B0609020204030204" pitchFamily="49" charset="0"/>
              </a:rPr>
              <a:t>NameLength</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ULONG </a:t>
            </a:r>
            <a:r>
              <a:rPr lang="en-US" sz="1800" dirty="0" err="1">
                <a:latin typeface="Consolas" panose="020B0609020204030204" pitchFamily="49" charset="0"/>
                <a:cs typeface="Consolas" panose="020B0609020204030204" pitchFamily="49" charset="0"/>
              </a:rPr>
              <a:t>AliasOffset</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a:t>
            </a:r>
            <a:r>
              <a:rPr lang="en-US" sz="1800" dirty="0" smtClean="0">
                <a:latin typeface="Consolas" panose="020B0609020204030204" pitchFamily="49" charset="0"/>
                <a:cs typeface="Consolas" panose="020B0609020204030204" pitchFamily="49" charset="0"/>
              </a:rPr>
              <a:t>ULONG </a:t>
            </a:r>
            <a:r>
              <a:rPr lang="en-US" sz="1800" dirty="0" err="1">
                <a:latin typeface="Consolas" panose="020B0609020204030204" pitchFamily="49" charset="0"/>
                <a:cs typeface="Consolas" panose="020B0609020204030204" pitchFamily="49" charset="0"/>
              </a:rPr>
              <a:t>AliasLength</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ULONG </a:t>
            </a:r>
            <a:r>
              <a:rPr lang="en-US" sz="1800" dirty="0" err="1">
                <a:latin typeface="Consolas" panose="020B0609020204030204" pitchFamily="49" charset="0"/>
                <a:cs typeface="Consolas" panose="020B0609020204030204" pitchFamily="49" charset="0"/>
              </a:rPr>
              <a:t>DataOffset</a:t>
            </a:r>
            <a:r>
              <a:rPr lang="en-US" sz="1800" dirty="0" smtClean="0">
                <a:latin typeface="Consolas" panose="020B0609020204030204" pitchFamily="49" charset="0"/>
                <a:cs typeface="Consolas" panose="020B0609020204030204" pitchFamily="49" charset="0"/>
              </a:rPr>
              <a:t>;</a:t>
            </a:r>
            <a:br>
              <a:rPr lang="en-US" sz="1800" dirty="0" smtClean="0">
                <a:latin typeface="Consolas" panose="020B0609020204030204" pitchFamily="49" charset="0"/>
                <a:cs typeface="Consolas" panose="020B0609020204030204" pitchFamily="49" charset="0"/>
              </a:rPr>
            </a:b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API_SET_NAMESPACE_ENTRY, *PAPI_SET_NAMESPACE_ENTRY;</a:t>
            </a:r>
          </a:p>
          <a:p>
            <a:endParaRPr lang="en-US" dirty="0"/>
          </a:p>
        </p:txBody>
      </p:sp>
      <p:sp>
        <p:nvSpPr>
          <p:cNvPr id="4" name="Date Placeholder 3"/>
          <p:cNvSpPr>
            <a:spLocks noGrp="1"/>
          </p:cNvSpPr>
          <p:nvPr>
            <p:ph type="dt" sz="half" idx="10"/>
          </p:nvPr>
        </p:nvSpPr>
        <p:spPr/>
        <p:txBody>
          <a:bodyPr/>
          <a:lstStyle/>
          <a:p>
            <a:fld id="{FD164E71-13DD-4303-A6CE-1B47F7687723}"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dirty="0"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448066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Set Redirection (Win 10)</a:t>
            </a:r>
            <a:endParaRPr lang="en-US" dirty="0"/>
          </a:p>
        </p:txBody>
      </p:sp>
      <p:sp>
        <p:nvSpPr>
          <p:cNvPr id="3" name="Content Placeholder 2"/>
          <p:cNvSpPr>
            <a:spLocks noGrp="1"/>
          </p:cNvSpPr>
          <p:nvPr>
            <p:ph idx="1"/>
          </p:nvPr>
        </p:nvSpPr>
        <p:spPr>
          <a:xfrm>
            <a:off x="822959" y="1787369"/>
            <a:ext cx="7543801" cy="4023360"/>
          </a:xfrm>
        </p:spPr>
        <p:txBody>
          <a:bodyPr>
            <a:noAutofit/>
          </a:bodyPr>
          <a:lstStyle/>
          <a:p>
            <a:r>
              <a:rPr lang="en-US" dirty="0" smtClean="0"/>
              <a:t>Windows </a:t>
            </a:r>
            <a:r>
              <a:rPr lang="en-US" dirty="0" smtClean="0"/>
              <a:t>10586 </a:t>
            </a:r>
            <a:r>
              <a:rPr lang="en-US" dirty="0" smtClean="0"/>
              <a:t>has </a:t>
            </a:r>
            <a:r>
              <a:rPr lang="en-US" dirty="0" smtClean="0"/>
              <a:t>641</a:t>
            </a:r>
            <a:r>
              <a:rPr lang="en-US" dirty="0" smtClean="0"/>
              <a:t> </a:t>
            </a:r>
            <a:r>
              <a:rPr lang="en-US" dirty="0" smtClean="0"/>
              <a:t>redirected DLLs </a:t>
            </a:r>
            <a:r>
              <a:rPr lang="en-US" dirty="0" smtClean="0"/>
              <a:t>(</a:t>
            </a:r>
            <a:r>
              <a:rPr lang="en-US" dirty="0" smtClean="0"/>
              <a:t>up from 622 </a:t>
            </a:r>
            <a:r>
              <a:rPr lang="en-US" smtClean="0"/>
              <a:t>in 10240</a:t>
            </a:r>
            <a:r>
              <a:rPr lang="en-US" smtClean="0"/>
              <a:t>)</a:t>
            </a:r>
            <a:endParaRPr lang="en-US" dirty="0" smtClean="0"/>
          </a:p>
          <a:p>
            <a:r>
              <a:rPr lang="en-US" dirty="0" smtClean="0"/>
              <a:t>Includes all of the support for One Core now</a:t>
            </a:r>
          </a:p>
          <a:p>
            <a:pPr lvl="1"/>
            <a:r>
              <a:rPr lang="en-US" dirty="0" smtClean="0"/>
              <a:t>XBOX DLLs</a:t>
            </a:r>
          </a:p>
          <a:p>
            <a:pPr lvl="1"/>
            <a:r>
              <a:rPr lang="en-US" dirty="0" smtClean="0"/>
              <a:t>Windows Phone DLLs</a:t>
            </a:r>
          </a:p>
          <a:p>
            <a:pPr lvl="1"/>
            <a:r>
              <a:rPr lang="en-US" dirty="0" smtClean="0"/>
              <a:t>Windows </a:t>
            </a:r>
            <a:r>
              <a:rPr lang="en-US" dirty="0" err="1" smtClean="0"/>
              <a:t>IoT</a:t>
            </a:r>
            <a:r>
              <a:rPr lang="en-US" dirty="0" smtClean="0"/>
              <a:t> DLLs</a:t>
            </a:r>
          </a:p>
          <a:p>
            <a:pPr lvl="1"/>
            <a:r>
              <a:rPr lang="en-US" dirty="0" smtClean="0"/>
              <a:t>Windows Server DLLs</a:t>
            </a:r>
          </a:p>
          <a:p>
            <a:pPr lvl="1"/>
            <a:r>
              <a:rPr lang="en-US" dirty="0" smtClean="0"/>
              <a:t>Windows Client DLLs</a:t>
            </a:r>
          </a:p>
          <a:p>
            <a:r>
              <a:rPr lang="en-US" dirty="0" smtClean="0"/>
              <a:t>API Structures have changed to V6 Format (breaking change)</a:t>
            </a:r>
          </a:p>
          <a:p>
            <a:pPr lvl="1"/>
            <a:r>
              <a:rPr lang="en-US" dirty="0"/>
              <a:t>Structure is no </a:t>
            </a:r>
            <a:r>
              <a:rPr lang="en-US" dirty="0" smtClean="0"/>
              <a:t>longer has </a:t>
            </a:r>
            <a:r>
              <a:rPr lang="en-US" dirty="0"/>
              <a:t>an array, but rather an offset to the array</a:t>
            </a:r>
          </a:p>
          <a:p>
            <a:pPr lvl="2"/>
            <a:r>
              <a:rPr lang="en-US" dirty="0"/>
              <a:t>Also includes offset </a:t>
            </a:r>
            <a:r>
              <a:rPr lang="en-US" dirty="0" smtClean="0"/>
              <a:t>to an array of hashes</a:t>
            </a:r>
          </a:p>
          <a:p>
            <a:pPr lvl="1"/>
            <a:r>
              <a:rPr lang="en-US" dirty="0" smtClean="0"/>
              <a:t>Then, hash length added to each entry in the array</a:t>
            </a:r>
          </a:p>
          <a:p>
            <a:pPr lvl="1"/>
            <a:r>
              <a:rPr lang="en-US" dirty="0" smtClean="0"/>
              <a:t>Aliases replaced by array of names</a:t>
            </a:r>
          </a:p>
          <a:p>
            <a:r>
              <a:rPr lang="en-US" dirty="0" smtClean="0"/>
              <a:t>Will post tool on blog for beer</a:t>
            </a:r>
          </a:p>
        </p:txBody>
      </p:sp>
      <p:sp>
        <p:nvSpPr>
          <p:cNvPr id="4" name="Date Placeholder 3"/>
          <p:cNvSpPr>
            <a:spLocks noGrp="1"/>
          </p:cNvSpPr>
          <p:nvPr>
            <p:ph type="dt" sz="half" idx="10"/>
          </p:nvPr>
        </p:nvSpPr>
        <p:spPr/>
        <p:txBody>
          <a:bodyPr/>
          <a:lstStyle/>
          <a:p>
            <a:fld id="{FA031199-F2EA-4DC3-945D-BF58C7DB984E}"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1011541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Kernel Base Handling</a:t>
            </a:r>
            <a:endParaRPr lang="en-US" dirty="0"/>
          </a:p>
        </p:txBody>
      </p:sp>
      <p:sp>
        <p:nvSpPr>
          <p:cNvPr id="3" name="Content Placeholder 2"/>
          <p:cNvSpPr>
            <a:spLocks noGrp="1"/>
          </p:cNvSpPr>
          <p:nvPr>
            <p:ph idx="1"/>
          </p:nvPr>
        </p:nvSpPr>
        <p:spPr>
          <a:xfrm>
            <a:off x="822959" y="1787369"/>
            <a:ext cx="7543801" cy="4023360"/>
          </a:xfrm>
        </p:spPr>
        <p:txBody>
          <a:bodyPr>
            <a:noAutofit/>
          </a:bodyPr>
          <a:lstStyle/>
          <a:p>
            <a:r>
              <a:rPr lang="en-US" dirty="0" smtClean="0"/>
              <a:t>When the loader (Ntdll.dll) loads kernel base, it also calls </a:t>
            </a:r>
            <a:r>
              <a:rPr lang="en-US" i="1" dirty="0" err="1" smtClean="0"/>
              <a:t>LdrpSnapKernelBaseExtensions</a:t>
            </a:r>
            <a:endParaRPr lang="en-US" i="1" dirty="0" smtClean="0"/>
          </a:p>
          <a:p>
            <a:r>
              <a:rPr lang="en-US" dirty="0" smtClean="0"/>
              <a:t>This parses all of the delay load descriptors for </a:t>
            </a:r>
            <a:r>
              <a:rPr lang="en-US" b="1" dirty="0" smtClean="0"/>
              <a:t>KernelBase.dll</a:t>
            </a:r>
          </a:p>
          <a:p>
            <a:r>
              <a:rPr lang="en-US" dirty="0" smtClean="0"/>
              <a:t>Looks for any which start with </a:t>
            </a:r>
            <a:r>
              <a:rPr lang="en-US" b="1" i="1" dirty="0" err="1" smtClean="0"/>
              <a:t>ext</a:t>
            </a:r>
            <a:r>
              <a:rPr lang="en-US" b="1" i="1" dirty="0" smtClean="0"/>
              <a:t>-</a:t>
            </a:r>
          </a:p>
          <a:p>
            <a:r>
              <a:rPr lang="en-US" dirty="0" smtClean="0"/>
              <a:t>Finds the API Set Hosts for those extensions, and checks if any resolve to </a:t>
            </a:r>
            <a:r>
              <a:rPr lang="en-US" b="1" dirty="0" smtClean="0"/>
              <a:t>Kernel32.dll</a:t>
            </a:r>
          </a:p>
          <a:p>
            <a:pPr lvl="1"/>
            <a:r>
              <a:rPr lang="en-US" dirty="0" smtClean="0"/>
              <a:t>Load them if so, </a:t>
            </a:r>
            <a:r>
              <a:rPr lang="en-US" dirty="0"/>
              <a:t>by calling </a:t>
            </a:r>
            <a:r>
              <a:rPr lang="en-US" i="1" dirty="0" err="1"/>
              <a:t>LdrpResolveDelayLoadDescriptor</a:t>
            </a:r>
            <a:endParaRPr lang="en-US" i="1" dirty="0" smtClean="0"/>
          </a:p>
          <a:p>
            <a:endParaRPr lang="en-US" dirty="0" smtClean="0"/>
          </a:p>
        </p:txBody>
      </p:sp>
      <p:sp>
        <p:nvSpPr>
          <p:cNvPr id="4" name="Date Placeholder 3"/>
          <p:cNvSpPr>
            <a:spLocks noGrp="1"/>
          </p:cNvSpPr>
          <p:nvPr>
            <p:ph type="dt" sz="half" idx="10"/>
          </p:nvPr>
        </p:nvSpPr>
        <p:spPr/>
        <p:txBody>
          <a:bodyPr/>
          <a:lstStyle/>
          <a:p>
            <a:fld id="{FA031199-F2EA-4DC3-945D-BF58C7DB984E}"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076263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Windows 10 API Set</a:t>
            </a:r>
            <a:endParaRPr lang="en-US" dirty="0"/>
          </a:p>
        </p:txBody>
      </p:sp>
      <p:sp>
        <p:nvSpPr>
          <p:cNvPr id="3" name="Content Placeholder 2"/>
          <p:cNvSpPr>
            <a:spLocks noGrp="1"/>
          </p:cNvSpPr>
          <p:nvPr>
            <p:ph idx="1"/>
          </p:nvPr>
        </p:nvSpPr>
        <p:spPr>
          <a:xfrm>
            <a:off x="379540" y="1762643"/>
            <a:ext cx="8628272" cy="4023360"/>
          </a:xfrm>
        </p:spPr>
        <p:txBody>
          <a:bodyPr>
            <a:noAutofit/>
          </a:bodyPr>
          <a:lstStyle/>
          <a:p>
            <a:r>
              <a:rPr lang="en-US" sz="1400" dirty="0" smtClean="0">
                <a:latin typeface="Consolas" panose="020B0609020204030204" pitchFamily="49" charset="0"/>
                <a:cs typeface="Consolas" panose="020B0609020204030204" pitchFamily="49" charset="0"/>
              </a:rPr>
              <a:t>peb </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NtCurrentTeb</a:t>
            </a:r>
            <a:r>
              <a:rPr lang="en-US" sz="1400" dirty="0">
                <a:latin typeface="Consolas" panose="020B0609020204030204" pitchFamily="49" charset="0"/>
                <a:cs typeface="Consolas" panose="020B0609020204030204" pitchFamily="49" charset="0"/>
              </a:rPr>
              <a:t>()-&gt;</a:t>
            </a:r>
            <a:r>
              <a:rPr lang="en-US" sz="1400" dirty="0" err="1">
                <a:latin typeface="Consolas" panose="020B0609020204030204" pitchFamily="49" charset="0"/>
                <a:cs typeface="Consolas" panose="020B0609020204030204" pitchFamily="49" charset="0"/>
              </a:rPr>
              <a:t>ProcessEnvironmentBlock</a:t>
            </a:r>
            <a:r>
              <a:rPr lang="en-US" sz="1400" dirty="0">
                <a:latin typeface="Consolas" panose="020B0609020204030204" pitchFamily="49" charset="0"/>
                <a:cs typeface="Consolas" panose="020B0609020204030204" pitchFamily="49" charset="0"/>
              </a:rPr>
              <a:t>;</a:t>
            </a:r>
          </a:p>
          <a:p>
            <a:r>
              <a:rPr lang="en-US" sz="1400" dirty="0" err="1" smtClean="0">
                <a:latin typeface="Consolas" panose="020B0609020204030204" pitchFamily="49" charset="0"/>
                <a:cs typeface="Consolas" panose="020B0609020204030204" pitchFamily="49" charset="0"/>
              </a:rPr>
              <a:t>ApiSetMap</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peb-&gt;Reserved9[0</a:t>
            </a:r>
            <a:r>
              <a:rPr lang="en-US" sz="1400" dirty="0" smtClean="0">
                <a:latin typeface="Consolas" panose="020B0609020204030204" pitchFamily="49" charset="0"/>
                <a:cs typeface="Consolas" panose="020B0609020204030204" pitchFamily="49" charset="0"/>
              </a:rPr>
              <a:t>]; // </a:t>
            </a:r>
            <a:r>
              <a:rPr lang="en-US" sz="1400" dirty="0" err="1" smtClean="0">
                <a:latin typeface="Consolas" panose="020B0609020204030204" pitchFamily="49" charset="0"/>
                <a:cs typeface="Consolas" panose="020B0609020204030204" pitchFamily="49" charset="0"/>
              </a:rPr>
              <a:t>ApiSetMap</a:t>
            </a: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err="1" smtClean="0">
                <a:latin typeface="Consolas" panose="020B0609020204030204" pitchFamily="49" charset="0"/>
                <a:cs typeface="Consolas" panose="020B0609020204030204" pitchFamily="49" charset="0"/>
              </a:rPr>
              <a:t>nsEntry</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(PAPI_SET_NAMESPACE_ENTRY)(</a:t>
            </a:r>
            <a:r>
              <a:rPr lang="en-US" sz="1400" dirty="0" err="1">
                <a:latin typeface="Consolas" panose="020B0609020204030204" pitchFamily="49" charset="0"/>
                <a:cs typeface="Consolas" panose="020B0609020204030204" pitchFamily="49" charset="0"/>
              </a:rPr>
              <a:t>ApiSetMap</a:t>
            </a:r>
            <a:r>
              <a:rPr lang="en-US" sz="1400" dirty="0">
                <a:latin typeface="Consolas" panose="020B0609020204030204" pitchFamily="49" charset="0"/>
                <a:cs typeface="Consolas" panose="020B0609020204030204" pitchFamily="49" charset="0"/>
              </a:rPr>
              <a:t>-&gt;</a:t>
            </a:r>
            <a:r>
              <a:rPr lang="en-US" sz="1400" dirty="0" err="1">
                <a:latin typeface="Consolas" panose="020B0609020204030204" pitchFamily="49" charset="0"/>
                <a:cs typeface="Consolas" panose="020B0609020204030204" pitchFamily="49" charset="0"/>
              </a:rPr>
              <a:t>EntryOffset</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ULONG_PTR)</a:t>
            </a:r>
            <a:r>
              <a:rPr lang="en-US" sz="1400" dirty="0" err="1">
                <a:latin typeface="Consolas" panose="020B0609020204030204" pitchFamily="49" charset="0"/>
                <a:cs typeface="Consolas" panose="020B0609020204030204" pitchFamily="49" charset="0"/>
              </a:rPr>
              <a:t>ApiSetMap</a:t>
            </a:r>
            <a:r>
              <a:rPr lang="en-US" sz="1400" dirty="0">
                <a:latin typeface="Consolas" panose="020B0609020204030204" pitchFamily="49" charset="0"/>
                <a:cs typeface="Consolas" panose="020B0609020204030204" pitchFamily="49" charset="0"/>
              </a:rPr>
              <a:t>);</a:t>
            </a:r>
          </a:p>
          <a:p>
            <a:r>
              <a:rPr lang="en-US" sz="1400" dirty="0" smtClean="0">
                <a:latin typeface="Consolas" panose="020B0609020204030204" pitchFamily="49" charset="0"/>
                <a:cs typeface="Consolas" panose="020B0609020204030204" pitchFamily="49" charset="0"/>
              </a:rPr>
              <a:t>for </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 0; </a:t>
            </a:r>
            <a:r>
              <a:rPr lang="en-US" sz="1400" dirty="0" err="1">
                <a:latin typeface="Consolas" panose="020B0609020204030204" pitchFamily="49" charset="0"/>
                <a:cs typeface="Consolas" panose="020B0609020204030204" pitchFamily="49" charset="0"/>
              </a:rPr>
              <a:t>i</a:t>
            </a:r>
            <a:r>
              <a:rPr lang="en-US" sz="1400" dirty="0">
                <a:latin typeface="Consolas" panose="020B0609020204030204" pitchFamily="49" charset="0"/>
                <a:cs typeface="Consolas" panose="020B0609020204030204" pitchFamily="49" charset="0"/>
              </a:rPr>
              <a:t> &lt; </a:t>
            </a:r>
            <a:r>
              <a:rPr lang="en-US" sz="1400" dirty="0" err="1">
                <a:latin typeface="Consolas" panose="020B0609020204030204" pitchFamily="49" charset="0"/>
                <a:cs typeface="Consolas" panose="020B0609020204030204" pitchFamily="49" charset="0"/>
              </a:rPr>
              <a:t>ApiSetMap</a:t>
            </a:r>
            <a:r>
              <a:rPr lang="en-US" sz="1400" dirty="0">
                <a:latin typeface="Consolas" panose="020B0609020204030204" pitchFamily="49" charset="0"/>
                <a:cs typeface="Consolas" panose="020B0609020204030204" pitchFamily="49" charset="0"/>
              </a:rPr>
              <a:t>-&gt;Count; </a:t>
            </a:r>
            <a:r>
              <a:rPr lang="en-US" sz="1400" dirty="0" err="1">
                <a:latin typeface="Consolas" panose="020B0609020204030204" pitchFamily="49" charset="0"/>
                <a:cs typeface="Consolas" panose="020B0609020204030204" pitchFamily="49" charset="0"/>
              </a:rPr>
              <a:t>i</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nameString.Length</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(USHORT)</a:t>
            </a:r>
            <a:r>
              <a:rPr lang="en-US" sz="1400" dirty="0" err="1">
                <a:latin typeface="Consolas" panose="020B0609020204030204" pitchFamily="49" charset="0"/>
                <a:cs typeface="Consolas" panose="020B0609020204030204" pitchFamily="49" charset="0"/>
              </a:rPr>
              <a:t>nsEntry</a:t>
            </a:r>
            <a:r>
              <a:rPr lang="en-US" sz="1400" dirty="0">
                <a:latin typeface="Consolas" panose="020B0609020204030204" pitchFamily="49" charset="0"/>
                <a:cs typeface="Consolas" panose="020B0609020204030204" pitchFamily="49" charset="0"/>
              </a:rPr>
              <a:t>-&gt;</a:t>
            </a:r>
            <a:r>
              <a:rPr lang="en-US" sz="1400" dirty="0" err="1" smtClean="0">
                <a:latin typeface="Consolas" panose="020B0609020204030204" pitchFamily="49" charset="0"/>
                <a:cs typeface="Consolas" panose="020B0609020204030204" pitchFamily="49" charset="0"/>
              </a:rPr>
              <a:t>NameLength</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nameString.Buffer</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(PWCHAR)((ULONG_PTR)</a:t>
            </a:r>
            <a:r>
              <a:rPr lang="en-US" sz="1400" dirty="0" err="1">
                <a:latin typeface="Consolas" panose="020B0609020204030204" pitchFamily="49" charset="0"/>
                <a:cs typeface="Consolas" panose="020B0609020204030204" pitchFamily="49" charset="0"/>
              </a:rPr>
              <a:t>ApiSetMap</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nsEntry</a:t>
            </a:r>
            <a:r>
              <a:rPr lang="en-US" sz="1400" dirty="0">
                <a:latin typeface="Consolas" panose="020B0609020204030204" pitchFamily="49" charset="0"/>
                <a:cs typeface="Consolas" panose="020B0609020204030204" pitchFamily="49" charset="0"/>
              </a:rPr>
              <a:t>-&gt;</a:t>
            </a:r>
            <a:r>
              <a:rPr lang="en-US" sz="1400" dirty="0" err="1">
                <a:latin typeface="Consolas" panose="020B0609020204030204" pitchFamily="49" charset="0"/>
                <a:cs typeface="Consolas" panose="020B0609020204030204" pitchFamily="49" charset="0"/>
              </a:rPr>
              <a:t>NameOffset</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valueEntry</a:t>
            </a:r>
            <a:r>
              <a:rPr lang="en-US" sz="1400" dirty="0">
                <a:latin typeface="Consolas" panose="020B0609020204030204" pitchFamily="49" charset="0"/>
                <a:cs typeface="Consolas" panose="020B0609020204030204" pitchFamily="49" charset="0"/>
              </a:rPr>
              <a:t> = (PAPI_SET_VALUE_ENTRY)((ULONG_PTR)</a:t>
            </a:r>
            <a:r>
              <a:rPr lang="en-US" sz="1400" dirty="0" err="1">
                <a:latin typeface="Consolas" panose="020B0609020204030204" pitchFamily="49" charset="0"/>
                <a:cs typeface="Consolas" panose="020B0609020204030204" pitchFamily="49" charset="0"/>
              </a:rPr>
              <a:t>ApiSetMap</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nsEntry</a:t>
            </a:r>
            <a:r>
              <a:rPr lang="en-US" sz="1400" dirty="0">
                <a:latin typeface="Consolas" panose="020B0609020204030204" pitchFamily="49" charset="0"/>
                <a:cs typeface="Consolas" panose="020B0609020204030204" pitchFamily="49" charset="0"/>
              </a:rPr>
              <a:t>-&gt;</a:t>
            </a:r>
            <a:r>
              <a:rPr lang="en-US" sz="1400" dirty="0" err="1">
                <a:latin typeface="Consolas" panose="020B0609020204030204" pitchFamily="49" charset="0"/>
                <a:cs typeface="Consolas" panose="020B0609020204030204" pitchFamily="49" charset="0"/>
              </a:rPr>
              <a:t>ValueOffset</a:t>
            </a:r>
            <a:r>
              <a:rPr lang="en-US" sz="1400" dirty="0">
                <a:latin typeface="Consolas" panose="020B0609020204030204" pitchFamily="49" charset="0"/>
                <a:cs typeface="Consolas" panose="020B0609020204030204" pitchFamily="49" charset="0"/>
              </a:rPr>
              <a:t>);</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for (j = 0; j &lt; </a:t>
            </a:r>
            <a:r>
              <a:rPr lang="en-US" sz="1400" dirty="0" err="1">
                <a:latin typeface="Consolas" panose="020B0609020204030204" pitchFamily="49" charset="0"/>
                <a:cs typeface="Consolas" panose="020B0609020204030204" pitchFamily="49" charset="0"/>
              </a:rPr>
              <a:t>nsEntry</a:t>
            </a:r>
            <a:r>
              <a:rPr lang="en-US" sz="1400" dirty="0">
                <a:latin typeface="Consolas" panose="020B0609020204030204" pitchFamily="49" charset="0"/>
                <a:cs typeface="Consolas" panose="020B0609020204030204" pitchFamily="49" charset="0"/>
              </a:rPr>
              <a:t>-&gt;</a:t>
            </a:r>
            <a:r>
              <a:rPr lang="en-US" sz="1400" dirty="0" err="1">
                <a:latin typeface="Consolas" panose="020B0609020204030204" pitchFamily="49" charset="0"/>
                <a:cs typeface="Consolas" panose="020B0609020204030204" pitchFamily="49" charset="0"/>
              </a:rPr>
              <a:t>ValueCount</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j++</a:t>
            </a:r>
            <a:r>
              <a:rPr lang="en-US" sz="1400" dirty="0">
                <a:latin typeface="Consolas" panose="020B0609020204030204" pitchFamily="49" charset="0"/>
                <a:cs typeface="Consolas" panose="020B0609020204030204" pitchFamily="49" charset="0"/>
              </a:rPr>
              <a:t>)</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valueString.Buffer</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(PWCHAR)((ULONG_PTR)</a:t>
            </a:r>
            <a:r>
              <a:rPr lang="en-US" sz="1400" dirty="0" err="1">
                <a:latin typeface="Consolas" panose="020B0609020204030204" pitchFamily="49" charset="0"/>
                <a:cs typeface="Consolas" panose="020B0609020204030204" pitchFamily="49" charset="0"/>
              </a:rPr>
              <a:t>ApiSetMap</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valueEntry</a:t>
            </a:r>
            <a:r>
              <a:rPr lang="en-US" sz="1400" dirty="0">
                <a:latin typeface="Consolas" panose="020B0609020204030204" pitchFamily="49" charset="0"/>
                <a:cs typeface="Consolas" panose="020B0609020204030204" pitchFamily="49" charset="0"/>
              </a:rPr>
              <a:t>-&gt;</a:t>
            </a:r>
            <a:r>
              <a:rPr lang="en-US" sz="1400" dirty="0" err="1">
                <a:latin typeface="Consolas" panose="020B0609020204030204" pitchFamily="49" charset="0"/>
                <a:cs typeface="Consolas" panose="020B0609020204030204" pitchFamily="49" charset="0"/>
              </a:rPr>
              <a:t>ValueOffset</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valueString.Length</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(USHORT)</a:t>
            </a:r>
            <a:r>
              <a:rPr lang="en-US" sz="1400" dirty="0" err="1">
                <a:latin typeface="Consolas" panose="020B0609020204030204" pitchFamily="49" charset="0"/>
                <a:cs typeface="Consolas" panose="020B0609020204030204" pitchFamily="49" charset="0"/>
              </a:rPr>
              <a:t>valueEntry</a:t>
            </a:r>
            <a:r>
              <a:rPr lang="en-US" sz="1400" dirty="0">
                <a:latin typeface="Consolas" panose="020B0609020204030204" pitchFamily="49" charset="0"/>
                <a:cs typeface="Consolas" panose="020B0609020204030204" pitchFamily="49" charset="0"/>
              </a:rPr>
              <a:t>-&gt;</a:t>
            </a:r>
            <a:r>
              <a:rPr lang="en-US" sz="1400" dirty="0" err="1">
                <a:latin typeface="Consolas" panose="020B0609020204030204" pitchFamily="49" charset="0"/>
                <a:cs typeface="Consolas" panose="020B0609020204030204" pitchFamily="49" charset="0"/>
              </a:rPr>
              <a:t>ValueLength</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nameString.Length</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smtClean="0">
                <a:latin typeface="Consolas" panose="020B0609020204030204" pitchFamily="49" charset="0"/>
                <a:cs typeface="Consolas" panose="020B0609020204030204" pitchFamily="49" charset="0"/>
              </a:rPr>
              <a:t>USHORT)</a:t>
            </a:r>
            <a:r>
              <a:rPr lang="en-US" sz="1400" dirty="0" err="1" smtClean="0">
                <a:latin typeface="Consolas" panose="020B0609020204030204" pitchFamily="49" charset="0"/>
                <a:cs typeface="Consolas" panose="020B0609020204030204" pitchFamily="49" charset="0"/>
              </a:rPr>
              <a:t>valueEntry</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&gt;</a:t>
            </a:r>
            <a:r>
              <a:rPr lang="en-US" sz="1400" dirty="0" err="1">
                <a:latin typeface="Consolas" panose="020B0609020204030204" pitchFamily="49" charset="0"/>
                <a:cs typeface="Consolas" panose="020B0609020204030204" pitchFamily="49" charset="0"/>
              </a:rPr>
              <a:t>NameLength</a:t>
            </a:r>
            <a:r>
              <a:rPr lang="en-US" sz="1400" dirty="0">
                <a:latin typeface="Consolas" panose="020B0609020204030204" pitchFamily="49" charset="0"/>
                <a:cs typeface="Consolas" panose="020B0609020204030204" pitchFamily="49" charset="0"/>
              </a:rPr>
              <a:t>;</a:t>
            </a:r>
            <a:br>
              <a:rPr lang="en-US" sz="1400" dirty="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nameString.Buffer</a:t>
            </a:r>
            <a:r>
              <a:rPr lang="en-US" sz="1400" dirty="0">
                <a:latin typeface="Consolas" panose="020B0609020204030204" pitchFamily="49" charset="0"/>
                <a:cs typeface="Consolas" panose="020B0609020204030204" pitchFamily="49" charset="0"/>
              </a:rPr>
              <a:t> = (PWCHAR)((ULONG_PTR)</a:t>
            </a:r>
            <a:r>
              <a:rPr lang="en-US" sz="1400" dirty="0" err="1">
                <a:latin typeface="Consolas" panose="020B0609020204030204" pitchFamily="49" charset="0"/>
                <a:cs typeface="Consolas" panose="020B0609020204030204" pitchFamily="49" charset="0"/>
              </a:rPr>
              <a:t>ApiSetMap</a:t>
            </a:r>
            <a:r>
              <a:rPr lang="en-US" sz="1400" dirty="0">
                <a:latin typeface="Consolas" panose="020B0609020204030204" pitchFamily="49" charset="0"/>
                <a:cs typeface="Consolas" panose="020B0609020204030204" pitchFamily="49" charset="0"/>
              </a:rPr>
              <a:t> + </a:t>
            </a:r>
            <a:r>
              <a:rPr lang="en-US" sz="1400" dirty="0" err="1" smtClean="0">
                <a:latin typeface="Consolas" panose="020B0609020204030204" pitchFamily="49" charset="0"/>
                <a:cs typeface="Consolas" panose="020B0609020204030204" pitchFamily="49" charset="0"/>
              </a:rPr>
              <a:t>valueEntry</a:t>
            </a: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&gt;</a:t>
            </a:r>
            <a:r>
              <a:rPr lang="en-US" sz="1400" dirty="0" err="1">
                <a:latin typeface="Consolas" panose="020B0609020204030204" pitchFamily="49" charset="0"/>
                <a:cs typeface="Consolas" panose="020B0609020204030204" pitchFamily="49" charset="0"/>
              </a:rPr>
              <a:t>NameOffset</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valueEntry</a:t>
            </a:r>
            <a:r>
              <a:rPr lang="en-US" sz="1400" dirty="0">
                <a:latin typeface="Consolas" panose="020B0609020204030204" pitchFamily="49" charset="0"/>
                <a:cs typeface="Consolas" panose="020B0609020204030204" pitchFamily="49" charset="0"/>
              </a:rPr>
              <a:t>++;</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t>
            </a:r>
          </a:p>
          <a:p>
            <a:r>
              <a:rPr lang="en-US" sz="1400" dirty="0" smtClean="0">
                <a:latin typeface="Consolas" panose="020B0609020204030204" pitchFamily="49" charset="0"/>
                <a:cs typeface="Consolas" panose="020B0609020204030204" pitchFamily="49" charset="0"/>
              </a:rPr>
              <a:t>    </a:t>
            </a:r>
            <a:r>
              <a:rPr lang="en-US" sz="1400" dirty="0" err="1" smtClean="0">
                <a:latin typeface="Consolas" panose="020B0609020204030204" pitchFamily="49" charset="0"/>
                <a:cs typeface="Consolas" panose="020B0609020204030204" pitchFamily="49" charset="0"/>
              </a:rPr>
              <a:t>nsEntry</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p:txBody>
      </p:sp>
      <p:sp>
        <p:nvSpPr>
          <p:cNvPr id="5" name="Date Placeholder 4"/>
          <p:cNvSpPr>
            <a:spLocks noGrp="1"/>
          </p:cNvSpPr>
          <p:nvPr>
            <p:ph type="dt" sz="half" idx="10"/>
          </p:nvPr>
        </p:nvSpPr>
        <p:spPr/>
        <p:txBody>
          <a:bodyPr/>
          <a:lstStyle/>
          <a:p>
            <a:fld id="{AFDDC96B-5501-4C52-8465-2A321FC70F5A}" type="datetime1">
              <a:rPr lang="en-US" smtClean="0"/>
              <a:t>11/23/2015</a:t>
            </a:fld>
            <a:endParaRPr lang="en-US" dirty="0"/>
          </a:p>
        </p:txBody>
      </p:sp>
      <p:sp>
        <p:nvSpPr>
          <p:cNvPr id="6" name="Footer Placeholder 5"/>
          <p:cNvSpPr>
            <a:spLocks noGrp="1"/>
          </p:cNvSpPr>
          <p:nvPr>
            <p:ph type="ftr" sz="quarter" idx="11"/>
          </p:nvPr>
        </p:nvSpPr>
        <p:spPr/>
        <p:txBody>
          <a:bodyPr/>
          <a:lstStyle/>
          <a:p>
            <a:r>
              <a:rPr lang="en-US" dirty="0" smtClean="0"/>
              <a:t>Copyright 2015 ALEX IONESCU. ALL RIGHTS RESERVED.</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10357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10 API Sets</a:t>
            </a:r>
            <a:endParaRPr lang="en-US" dirty="0"/>
          </a:p>
        </p:txBody>
      </p:sp>
      <p:pic>
        <p:nvPicPr>
          <p:cNvPr id="7" name="Content Placeholder 6"/>
          <p:cNvPicPr>
            <a:picLocks noGrp="1" noChangeAspect="1"/>
          </p:cNvPicPr>
          <p:nvPr>
            <p:ph idx="1"/>
          </p:nvPr>
        </p:nvPicPr>
        <p:blipFill rotWithShape="1">
          <a:blip r:embed="rId2"/>
          <a:srcRect r="46350"/>
          <a:stretch/>
        </p:blipFill>
        <p:spPr>
          <a:xfrm>
            <a:off x="822960" y="1788563"/>
            <a:ext cx="3293052" cy="4480309"/>
          </a:xfrm>
          <a:prstGeom prst="rect">
            <a:avLst/>
          </a:prstGeom>
        </p:spPr>
      </p:pic>
      <p:sp>
        <p:nvSpPr>
          <p:cNvPr id="4" name="Date Placeholder 3"/>
          <p:cNvSpPr>
            <a:spLocks noGrp="1"/>
          </p:cNvSpPr>
          <p:nvPr>
            <p:ph type="dt" sz="half" idx="10"/>
          </p:nvPr>
        </p:nvSpPr>
        <p:spPr/>
        <p:txBody>
          <a:bodyPr/>
          <a:lstStyle/>
          <a:p>
            <a:fld id="{869F0C65-1D9E-4096-A486-A203248F3F6E}"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18</a:t>
            </a:fld>
            <a:endParaRPr lang="en-US" dirty="0"/>
          </a:p>
        </p:txBody>
      </p:sp>
      <p:pic>
        <p:nvPicPr>
          <p:cNvPr id="8" name="Picture 7"/>
          <p:cNvPicPr>
            <a:picLocks noChangeAspect="1"/>
          </p:cNvPicPr>
          <p:nvPr/>
        </p:nvPicPr>
        <p:blipFill rotWithShape="1">
          <a:blip r:embed="rId3"/>
          <a:srcRect r="51620"/>
          <a:stretch/>
        </p:blipFill>
        <p:spPr>
          <a:xfrm>
            <a:off x="5396150" y="1787002"/>
            <a:ext cx="2970610" cy="4481870"/>
          </a:xfrm>
          <a:prstGeom prst="rect">
            <a:avLst/>
          </a:prstGeom>
        </p:spPr>
      </p:pic>
    </p:spTree>
    <p:extLst>
      <p:ext uri="{BB962C8B-B14F-4D97-AF65-F5344CB8AC3E}">
        <p14:creationId xmlns:p14="http://schemas.microsoft.com/office/powerpoint/2010/main" val="23737045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the API Set Map</a:t>
            </a:r>
            <a:endParaRPr lang="en-US" dirty="0"/>
          </a:p>
        </p:txBody>
      </p:sp>
      <p:sp>
        <p:nvSpPr>
          <p:cNvPr id="3" name="Content Placeholder 2"/>
          <p:cNvSpPr>
            <a:spLocks noGrp="1"/>
          </p:cNvSpPr>
          <p:nvPr>
            <p:ph idx="1"/>
          </p:nvPr>
        </p:nvSpPr>
        <p:spPr>
          <a:xfrm>
            <a:off x="822960" y="1773228"/>
            <a:ext cx="7940040" cy="4658055"/>
          </a:xfrm>
        </p:spPr>
        <p:txBody>
          <a:bodyPr>
            <a:noAutofit/>
          </a:bodyPr>
          <a:lstStyle/>
          <a:p>
            <a:r>
              <a:rPr lang="en-US" dirty="0" smtClean="0"/>
              <a:t>First, decide which APIs you would like to hook</a:t>
            </a:r>
          </a:p>
          <a:p>
            <a:pPr lvl="1"/>
            <a:r>
              <a:rPr lang="en-US" dirty="0" smtClean="0">
                <a:hlinkClick r:id="rId3"/>
              </a:rPr>
              <a:t>https</a:t>
            </a:r>
            <a:r>
              <a:rPr lang="en-US" dirty="0">
                <a:hlinkClick r:id="rId3"/>
              </a:rPr>
              <a:t>://</a:t>
            </a:r>
            <a:r>
              <a:rPr lang="en-US" dirty="0" smtClean="0">
                <a:hlinkClick r:id="rId3"/>
              </a:rPr>
              <a:t>msdn.microsoft.com/en-us/library/windows/desktop/</a:t>
            </a:r>
            <a:br>
              <a:rPr lang="en-US" dirty="0" smtClean="0">
                <a:hlinkClick r:id="rId3"/>
              </a:rPr>
            </a:br>
            <a:r>
              <a:rPr lang="en-US" dirty="0" smtClean="0">
                <a:hlinkClick r:id="rId3"/>
              </a:rPr>
              <a:t>hh802935(v=vs.85</a:t>
            </a:r>
            <a:r>
              <a:rPr lang="en-US" dirty="0">
                <a:hlinkClick r:id="rId3"/>
              </a:rPr>
              <a:t>).</a:t>
            </a:r>
            <a:r>
              <a:rPr lang="en-US" dirty="0" smtClean="0">
                <a:hlinkClick r:id="rId3"/>
              </a:rPr>
              <a:t>aspx</a:t>
            </a:r>
            <a:r>
              <a:rPr lang="en-US" dirty="0" smtClean="0"/>
              <a:t> provides a complete listing of which APIs are in which API Sets</a:t>
            </a:r>
          </a:p>
          <a:p>
            <a:pPr lvl="1"/>
            <a:r>
              <a:rPr lang="en-US" dirty="0"/>
              <a:t>E</a:t>
            </a:r>
            <a:r>
              <a:rPr lang="en-US" dirty="0" smtClean="0"/>
              <a:t>ven undocumented ones are shown!</a:t>
            </a:r>
          </a:p>
          <a:p>
            <a:r>
              <a:rPr lang="en-US" dirty="0" smtClean="0"/>
              <a:t>Parse the API Set Map and locate the API Set Host that contains the API to hook</a:t>
            </a:r>
          </a:p>
          <a:p>
            <a:r>
              <a:rPr lang="en-US" dirty="0" smtClean="0"/>
              <a:t>Replace the string associated with the Value Entry with your own custom DLL</a:t>
            </a:r>
          </a:p>
          <a:p>
            <a:r>
              <a:rPr lang="en-US" dirty="0" smtClean="0"/>
              <a:t>Careful: Value Entry Names are aliased! Changing the *buffer* will redirect multiple API Set Hosts</a:t>
            </a:r>
          </a:p>
          <a:p>
            <a:r>
              <a:rPr lang="en-US" dirty="0" smtClean="0"/>
              <a:t>Instead, allocate additional memory past the end of the API Set Map, and change the offset to your new blob</a:t>
            </a:r>
            <a:endParaRPr lang="en-US" dirty="0"/>
          </a:p>
        </p:txBody>
      </p:sp>
      <p:sp>
        <p:nvSpPr>
          <p:cNvPr id="4" name="Date Placeholder 3"/>
          <p:cNvSpPr>
            <a:spLocks noGrp="1"/>
          </p:cNvSpPr>
          <p:nvPr>
            <p:ph type="dt" sz="half" idx="10"/>
          </p:nvPr>
        </p:nvSpPr>
        <p:spPr/>
        <p:txBody>
          <a:bodyPr/>
          <a:lstStyle/>
          <a:p>
            <a:fld id="{9C1C8DB5-77E7-45E2-B055-729C66077CE7}"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2173298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sp>
        <p:nvSpPr>
          <p:cNvPr id="3" name="Content Placeholder 2"/>
          <p:cNvSpPr>
            <a:spLocks noGrp="1"/>
          </p:cNvSpPr>
          <p:nvPr>
            <p:ph idx="1"/>
          </p:nvPr>
        </p:nvSpPr>
        <p:spPr/>
        <p:txBody>
          <a:bodyPr>
            <a:noAutofit/>
          </a:bodyPr>
          <a:lstStyle/>
          <a:p>
            <a:pPr marL="0" indent="0">
              <a:buNone/>
            </a:pPr>
            <a:r>
              <a:rPr lang="en-US" dirty="0"/>
              <a:t>Chief Architect at CrowdStrike, a security startup</a:t>
            </a:r>
          </a:p>
          <a:p>
            <a:pPr marL="0" indent="0">
              <a:buNone/>
            </a:pPr>
            <a:r>
              <a:rPr lang="en-US" dirty="0"/>
              <a:t>Previously worked at Apple on iOS Core Platform Team</a:t>
            </a:r>
          </a:p>
          <a:p>
            <a:pPr marL="0" indent="0">
              <a:buNone/>
            </a:pPr>
            <a:r>
              <a:rPr lang="en-US" dirty="0"/>
              <a:t>Co-author of </a:t>
            </a:r>
            <a:r>
              <a:rPr lang="en-US" i="1" dirty="0"/>
              <a:t>Windows Internals 5</a:t>
            </a:r>
            <a:r>
              <a:rPr lang="en-US" i="1" baseline="30000" dirty="0"/>
              <a:t>th</a:t>
            </a:r>
            <a:r>
              <a:rPr lang="en-US" i="1" dirty="0"/>
              <a:t> and 6</a:t>
            </a:r>
            <a:r>
              <a:rPr lang="en-US" i="1" baseline="30000" dirty="0"/>
              <a:t>th</a:t>
            </a:r>
            <a:r>
              <a:rPr lang="en-US" i="1" dirty="0"/>
              <a:t> Editions</a:t>
            </a:r>
            <a:endParaRPr lang="en-US" dirty="0"/>
          </a:p>
          <a:p>
            <a:pPr marL="0" indent="0">
              <a:buNone/>
            </a:pPr>
            <a:r>
              <a:rPr lang="en-US" dirty="0"/>
              <a:t>Reverse engineering NT since 2000 – </a:t>
            </a:r>
            <a:r>
              <a:rPr lang="en-US" dirty="0" smtClean="0"/>
              <a:t>main kernel </a:t>
            </a:r>
            <a:r>
              <a:rPr lang="en-US" dirty="0"/>
              <a:t>developer of ReactOS</a:t>
            </a:r>
          </a:p>
          <a:p>
            <a:pPr marL="0" indent="0">
              <a:buNone/>
            </a:pPr>
            <a:r>
              <a:rPr lang="en-US" dirty="0"/>
              <a:t>Instructor of worldwide Windows I</a:t>
            </a:r>
            <a:r>
              <a:rPr lang="en-US" dirty="0" smtClean="0"/>
              <a:t>nternals </a:t>
            </a:r>
            <a:r>
              <a:rPr lang="en-US" dirty="0"/>
              <a:t>classes</a:t>
            </a:r>
          </a:p>
          <a:p>
            <a:pPr marL="0" indent="0">
              <a:buNone/>
            </a:pPr>
            <a:r>
              <a:rPr lang="en-US" dirty="0"/>
              <a:t>Conference speaking:</a:t>
            </a:r>
          </a:p>
          <a:p>
            <a:pPr marL="742950" lvl="1" indent="-342900"/>
            <a:r>
              <a:rPr lang="en-US" dirty="0"/>
              <a:t>Recon 2015-2010, </a:t>
            </a:r>
            <a:r>
              <a:rPr lang="en-US" dirty="0" smtClean="0"/>
              <a:t>2006</a:t>
            </a:r>
          </a:p>
          <a:p>
            <a:pPr marL="742950" lvl="1" indent="-342900"/>
            <a:r>
              <a:rPr lang="en-US" dirty="0" smtClean="0"/>
              <a:t>SyScan 2015-2012</a:t>
            </a:r>
            <a:endParaRPr lang="en-US" dirty="0"/>
          </a:p>
          <a:p>
            <a:pPr marL="742950" lvl="1" indent="-342900"/>
            <a:r>
              <a:rPr lang="en-US" dirty="0"/>
              <a:t>NoSuchCon 2014-2013, Breakpoint 2012</a:t>
            </a:r>
          </a:p>
          <a:p>
            <a:pPr marL="742950" lvl="1" indent="-342900"/>
            <a:r>
              <a:rPr lang="en-US" dirty="0" smtClean="0"/>
              <a:t>Blackhat 2015, 2013</a:t>
            </a:r>
            <a:r>
              <a:rPr lang="en-US" dirty="0"/>
              <a:t>, 2008</a:t>
            </a:r>
          </a:p>
          <a:p>
            <a:pPr marL="0" indent="0">
              <a:buNone/>
            </a:pPr>
            <a:r>
              <a:rPr lang="en-US" dirty="0"/>
              <a:t>For more info, see </a:t>
            </a:r>
            <a:r>
              <a:rPr lang="en-US" dirty="0">
                <a:hlinkClick r:id="rId2"/>
              </a:rPr>
              <a:t>www.alex-ionescu.com</a:t>
            </a:r>
            <a:r>
              <a:rPr lang="en-US" dirty="0"/>
              <a:t> </a:t>
            </a:r>
          </a:p>
        </p:txBody>
      </p:sp>
      <p:sp>
        <p:nvSpPr>
          <p:cNvPr id="4" name="Date Placeholder 3"/>
          <p:cNvSpPr>
            <a:spLocks noGrp="1"/>
          </p:cNvSpPr>
          <p:nvPr>
            <p:ph type="dt" sz="half" idx="10"/>
          </p:nvPr>
        </p:nvSpPr>
        <p:spPr/>
        <p:txBody>
          <a:bodyPr/>
          <a:lstStyle/>
          <a:p>
            <a:fld id="{22D632AF-13BC-49AB-BE76-9AB97DE6A679}"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848953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smtClean="0"/>
              <a:t>Gotchas</a:t>
            </a:r>
            <a:r>
              <a:rPr lang="en-US" altLang="en-US" dirty="0" smtClean="0"/>
              <a:t>!</a:t>
            </a:r>
            <a:endParaRPr lang="en-US" dirty="0"/>
          </a:p>
        </p:txBody>
      </p:sp>
      <p:sp>
        <p:nvSpPr>
          <p:cNvPr id="3" name="Content Placeholder 2"/>
          <p:cNvSpPr>
            <a:spLocks noGrp="1"/>
          </p:cNvSpPr>
          <p:nvPr>
            <p:ph idx="1"/>
          </p:nvPr>
        </p:nvSpPr>
        <p:spPr>
          <a:xfrm>
            <a:off x="822959" y="1845734"/>
            <a:ext cx="7679015" cy="4023360"/>
          </a:xfrm>
        </p:spPr>
        <p:txBody>
          <a:bodyPr>
            <a:noAutofit/>
          </a:bodyPr>
          <a:lstStyle/>
          <a:p>
            <a:pPr>
              <a:lnSpc>
                <a:spcPct val="80000"/>
              </a:lnSpc>
            </a:pPr>
            <a:r>
              <a:rPr lang="en-US" altLang="en-US" dirty="0" smtClean="0"/>
              <a:t>API Set Map is mapped as </a:t>
            </a:r>
            <a:r>
              <a:rPr lang="en-US" altLang="en-US" b="1" dirty="0" smtClean="0"/>
              <a:t>PAGE_READONLY</a:t>
            </a:r>
          </a:p>
          <a:p>
            <a:pPr lvl="1">
              <a:lnSpc>
                <a:spcPct val="80000"/>
              </a:lnSpc>
            </a:pPr>
            <a:r>
              <a:rPr lang="en-US" altLang="en-US" dirty="0" smtClean="0"/>
              <a:t>Windows 8 and higher will not allow </a:t>
            </a:r>
            <a:r>
              <a:rPr lang="en-US" altLang="en-US" i="1" dirty="0" err="1" smtClean="0"/>
              <a:t>VirtualProtect</a:t>
            </a:r>
            <a:r>
              <a:rPr lang="en-US" altLang="en-US" dirty="0" smtClean="0"/>
              <a:t> due to </a:t>
            </a:r>
            <a:r>
              <a:rPr lang="en-US" altLang="en-US" b="1" dirty="0" smtClean="0"/>
              <a:t>SEC_NO_CHANGE</a:t>
            </a:r>
          </a:p>
          <a:p>
            <a:pPr lvl="1">
              <a:lnSpc>
                <a:spcPct val="80000"/>
              </a:lnSpc>
            </a:pPr>
            <a:r>
              <a:rPr lang="en-US" altLang="en-US" dirty="0" smtClean="0"/>
              <a:t>Easier modification: Edit the PEB itself</a:t>
            </a:r>
          </a:p>
          <a:p>
            <a:pPr>
              <a:lnSpc>
                <a:spcPct val="80000"/>
              </a:lnSpc>
            </a:pPr>
            <a:r>
              <a:rPr lang="en-US" altLang="en-US" dirty="0" smtClean="0"/>
              <a:t>Steps:</a:t>
            </a:r>
          </a:p>
          <a:p>
            <a:pPr lvl="1">
              <a:lnSpc>
                <a:spcPct val="80000"/>
              </a:lnSpc>
            </a:pPr>
            <a:r>
              <a:rPr lang="en-US" altLang="en-US" dirty="0" smtClean="0"/>
              <a:t>Read existing API Set Map Size</a:t>
            </a:r>
          </a:p>
          <a:p>
            <a:pPr lvl="1">
              <a:lnSpc>
                <a:spcPct val="80000"/>
              </a:lnSpc>
            </a:pPr>
            <a:r>
              <a:rPr lang="en-US" altLang="en-US" dirty="0" smtClean="0"/>
              <a:t>Allocate identical buffer, plus one page</a:t>
            </a:r>
          </a:p>
          <a:p>
            <a:pPr lvl="1">
              <a:lnSpc>
                <a:spcPct val="80000"/>
              </a:lnSpc>
            </a:pPr>
            <a:r>
              <a:rPr lang="en-US" altLang="en-US" dirty="0" smtClean="0"/>
              <a:t>Copy existing API Set Map</a:t>
            </a:r>
          </a:p>
          <a:p>
            <a:pPr lvl="1">
              <a:lnSpc>
                <a:spcPct val="80000"/>
              </a:lnSpc>
            </a:pPr>
            <a:r>
              <a:rPr lang="en-US" altLang="en-US" dirty="0" smtClean="0"/>
              <a:t>Make required changes in the copy, including creating new offsets</a:t>
            </a:r>
          </a:p>
          <a:p>
            <a:pPr lvl="1">
              <a:lnSpc>
                <a:spcPct val="80000"/>
              </a:lnSpc>
            </a:pPr>
            <a:r>
              <a:rPr lang="en-US" altLang="en-US" dirty="0" smtClean="0"/>
              <a:t>Point </a:t>
            </a:r>
            <a:r>
              <a:rPr lang="en-US" altLang="en-US" b="1" dirty="0" smtClean="0"/>
              <a:t>Peb-&gt;</a:t>
            </a:r>
            <a:r>
              <a:rPr lang="en-US" altLang="en-US" b="1" dirty="0" err="1" smtClean="0"/>
              <a:t>ApiSetMap</a:t>
            </a:r>
            <a:r>
              <a:rPr lang="en-US" altLang="en-US" b="1" dirty="0" smtClean="0"/>
              <a:t> </a:t>
            </a:r>
            <a:r>
              <a:rPr lang="en-US" altLang="en-US" dirty="0" smtClean="0"/>
              <a:t>to the copy</a:t>
            </a:r>
          </a:p>
          <a:p>
            <a:pPr>
              <a:lnSpc>
                <a:spcPct val="80000"/>
              </a:lnSpc>
            </a:pPr>
            <a:r>
              <a:rPr lang="en-US" altLang="en-US" dirty="0" smtClean="0"/>
              <a:t>Problem #2: All API Set Hosts are assumed to be in </a:t>
            </a:r>
            <a:r>
              <a:rPr lang="en-US" altLang="en-US" b="1" dirty="0" smtClean="0"/>
              <a:t>%SYSTEMROOT%</a:t>
            </a:r>
          </a:p>
          <a:p>
            <a:pPr lvl="1">
              <a:lnSpc>
                <a:spcPct val="80000"/>
              </a:lnSpc>
            </a:pPr>
            <a:r>
              <a:rPr lang="en-US" altLang="en-US" dirty="0" smtClean="0"/>
              <a:t>Workaround: prefix API Dll Name with </a:t>
            </a:r>
            <a:r>
              <a:rPr lang="en-US" altLang="en-US" b="1" dirty="0" smtClean="0"/>
              <a:t>“\spool\drivers\color\”</a:t>
            </a:r>
          </a:p>
          <a:p>
            <a:pPr>
              <a:lnSpc>
                <a:spcPct val="80000"/>
              </a:lnSpc>
            </a:pPr>
            <a:r>
              <a:rPr lang="en-US" altLang="en-US" dirty="0" smtClean="0"/>
              <a:t>Problem #3: If hook DLL is importing kernel32.dll or advapi32.dll, then these imports will be subject to redirection too, and cause self-redirect</a:t>
            </a:r>
          </a:p>
          <a:p>
            <a:pPr lvl="1">
              <a:lnSpc>
                <a:spcPct val="80000"/>
              </a:lnSpc>
            </a:pPr>
            <a:r>
              <a:rPr lang="en-US" altLang="en-US" dirty="0" smtClean="0"/>
              <a:t>Workaround: Build custom .lib file that points directly to API Set Host</a:t>
            </a:r>
            <a:endParaRPr lang="en-US" altLang="en-US" dirty="0"/>
          </a:p>
        </p:txBody>
      </p:sp>
      <p:sp>
        <p:nvSpPr>
          <p:cNvPr id="4" name="Date Placeholder 3"/>
          <p:cNvSpPr>
            <a:spLocks noGrp="1"/>
          </p:cNvSpPr>
          <p:nvPr>
            <p:ph type="dt" sz="half" idx="10"/>
          </p:nvPr>
        </p:nvSpPr>
        <p:spPr/>
        <p:txBody>
          <a:bodyPr/>
          <a:lstStyle/>
          <a:p>
            <a:fld id="{2A958EBF-97CD-4C50-BD6E-E7A7F9CA7021}"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863580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smtClean="0"/>
              <a:t>MinWin</a:t>
            </a:r>
            <a:r>
              <a:rPr lang="en-US" altLang="en-US" dirty="0" smtClean="0"/>
              <a:t> Hooking Demo</a:t>
            </a:r>
            <a:endParaRPr lang="en-US" dirty="0"/>
          </a:p>
        </p:txBody>
      </p:sp>
      <p:sp>
        <p:nvSpPr>
          <p:cNvPr id="3" name="Content Placeholder 2"/>
          <p:cNvSpPr>
            <a:spLocks noGrp="1"/>
          </p:cNvSpPr>
          <p:nvPr>
            <p:ph idx="1"/>
          </p:nvPr>
        </p:nvSpPr>
        <p:spPr/>
        <p:txBody>
          <a:bodyPr>
            <a:noAutofit/>
          </a:bodyPr>
          <a:lstStyle/>
          <a:p>
            <a:pPr>
              <a:lnSpc>
                <a:spcPct val="80000"/>
              </a:lnSpc>
            </a:pPr>
            <a:endParaRPr lang="en-US" altLang="en-US" dirty="0"/>
          </a:p>
        </p:txBody>
      </p:sp>
      <p:sp>
        <p:nvSpPr>
          <p:cNvPr id="4" name="Date Placeholder 3"/>
          <p:cNvSpPr>
            <a:spLocks noGrp="1"/>
          </p:cNvSpPr>
          <p:nvPr>
            <p:ph type="dt" sz="half" idx="10"/>
          </p:nvPr>
        </p:nvSpPr>
        <p:spPr/>
        <p:txBody>
          <a:bodyPr/>
          <a:lstStyle/>
          <a:p>
            <a:fld id="{2A958EBF-97CD-4C50-BD6E-E7A7F9CA7021}"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589456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smtClean="0"/>
              <a:t>MinWin</a:t>
            </a:r>
            <a:r>
              <a:rPr lang="en-US" altLang="en-US" dirty="0" smtClean="0"/>
              <a:t> Bonus</a:t>
            </a:r>
            <a:endParaRPr lang="en-US" dirty="0"/>
          </a:p>
        </p:txBody>
      </p:sp>
      <p:sp>
        <p:nvSpPr>
          <p:cNvPr id="3" name="Content Placeholder 2"/>
          <p:cNvSpPr>
            <a:spLocks noGrp="1"/>
          </p:cNvSpPr>
          <p:nvPr>
            <p:ph idx="1"/>
          </p:nvPr>
        </p:nvSpPr>
        <p:spPr/>
        <p:txBody>
          <a:bodyPr>
            <a:noAutofit/>
          </a:bodyPr>
          <a:lstStyle/>
          <a:p>
            <a:pPr>
              <a:lnSpc>
                <a:spcPct val="80000"/>
              </a:lnSpc>
            </a:pPr>
            <a:r>
              <a:rPr lang="en-US" altLang="en-US" dirty="0" smtClean="0"/>
              <a:t>The API Set Schema doesn’t have to be signed by Microsoft </a:t>
            </a:r>
            <a:r>
              <a:rPr lang="en-US" altLang="en-US" dirty="0" smtClean="0">
                <a:sym typeface="Wingdings" panose="05000000000000000000" pitchFamily="2" charset="2"/>
              </a:rPr>
              <a:t></a:t>
            </a:r>
            <a:endParaRPr lang="en-US" altLang="en-US" dirty="0" smtClean="0"/>
          </a:p>
          <a:p>
            <a:pPr>
              <a:lnSpc>
                <a:spcPct val="80000"/>
              </a:lnSpc>
            </a:pPr>
            <a:endParaRPr lang="en-US" altLang="en-US" dirty="0"/>
          </a:p>
          <a:p>
            <a:pPr>
              <a:lnSpc>
                <a:spcPct val="80000"/>
              </a:lnSpc>
            </a:pPr>
            <a:r>
              <a:rPr lang="en-US" altLang="en-US" dirty="0" smtClean="0"/>
              <a:t>There is a registry key that allows installing custom API Set Schemas </a:t>
            </a:r>
            <a:r>
              <a:rPr lang="en-US" altLang="en-US" dirty="0" smtClean="0">
                <a:sym typeface="Wingdings" panose="05000000000000000000" pitchFamily="2" charset="2"/>
              </a:rPr>
              <a:t></a:t>
            </a:r>
          </a:p>
          <a:p>
            <a:pPr>
              <a:lnSpc>
                <a:spcPct val="80000"/>
              </a:lnSpc>
            </a:pPr>
            <a:endParaRPr lang="en-US" altLang="en-US" dirty="0" smtClean="0">
              <a:sym typeface="Wingdings" panose="05000000000000000000" pitchFamily="2" charset="2"/>
            </a:endParaRPr>
          </a:p>
          <a:p>
            <a:pPr>
              <a:lnSpc>
                <a:spcPct val="80000"/>
              </a:lnSpc>
            </a:pPr>
            <a:r>
              <a:rPr lang="en-US" altLang="en-US" dirty="0" smtClean="0">
                <a:sym typeface="Wingdings" panose="05000000000000000000" pitchFamily="2" charset="2"/>
              </a:rPr>
              <a:t>Many parts of the kernel query for “API Set Presence” and optionally call certain add-on/plug-in functions, if present</a:t>
            </a:r>
          </a:p>
          <a:p>
            <a:pPr>
              <a:lnSpc>
                <a:spcPct val="80000"/>
              </a:lnSpc>
            </a:pPr>
            <a:endParaRPr lang="en-US" altLang="en-US" dirty="0">
              <a:sym typeface="Wingdings" panose="05000000000000000000" pitchFamily="2" charset="2"/>
            </a:endParaRPr>
          </a:p>
          <a:p>
            <a:pPr>
              <a:lnSpc>
                <a:spcPct val="80000"/>
              </a:lnSpc>
            </a:pPr>
            <a:r>
              <a:rPr lang="en-US" altLang="en-US" dirty="0" smtClean="0">
                <a:sym typeface="Wingdings" panose="05000000000000000000" pitchFamily="2" charset="2"/>
              </a:rPr>
              <a:t>The right API Set DLL can allow hooking all system calls, process creation/deletion, thread creation/destruction, and more</a:t>
            </a:r>
          </a:p>
          <a:p>
            <a:pPr>
              <a:lnSpc>
                <a:spcPct val="80000"/>
              </a:lnSpc>
            </a:pPr>
            <a:endParaRPr lang="en-US" altLang="en-US" dirty="0">
              <a:sym typeface="Wingdings" panose="05000000000000000000" pitchFamily="2" charset="2"/>
            </a:endParaRPr>
          </a:p>
          <a:p>
            <a:pPr>
              <a:lnSpc>
                <a:spcPct val="80000"/>
              </a:lnSpc>
            </a:pPr>
            <a:r>
              <a:rPr lang="en-US" altLang="en-US" dirty="0" smtClean="0">
                <a:sym typeface="Wingdings" panose="05000000000000000000" pitchFamily="2" charset="2"/>
              </a:rPr>
              <a:t>Sexy persistence mechanism </a:t>
            </a:r>
          </a:p>
          <a:p>
            <a:pPr>
              <a:lnSpc>
                <a:spcPct val="80000"/>
              </a:lnSpc>
            </a:pPr>
            <a:endParaRPr lang="en-US" altLang="en-US" dirty="0"/>
          </a:p>
        </p:txBody>
      </p:sp>
      <p:sp>
        <p:nvSpPr>
          <p:cNvPr id="4" name="Date Placeholder 3"/>
          <p:cNvSpPr>
            <a:spLocks noGrp="1"/>
          </p:cNvSpPr>
          <p:nvPr>
            <p:ph type="dt" sz="half" idx="10"/>
          </p:nvPr>
        </p:nvSpPr>
        <p:spPr/>
        <p:txBody>
          <a:bodyPr/>
          <a:lstStyle/>
          <a:p>
            <a:fld id="{2A958EBF-97CD-4C50-BD6E-E7A7F9CA7021}"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6406524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Double </a:t>
            </a:r>
            <a:r>
              <a:rPr lang="en-US" altLang="en-US" dirty="0" err="1" smtClean="0"/>
              <a:t>MinWin</a:t>
            </a:r>
            <a:r>
              <a:rPr lang="en-US" altLang="en-US" dirty="0" smtClean="0"/>
              <a:t> Bonus</a:t>
            </a:r>
            <a:endParaRPr lang="en-US" dirty="0"/>
          </a:p>
        </p:txBody>
      </p:sp>
      <p:sp>
        <p:nvSpPr>
          <p:cNvPr id="3" name="Content Placeholder 2"/>
          <p:cNvSpPr>
            <a:spLocks noGrp="1"/>
          </p:cNvSpPr>
          <p:nvPr>
            <p:ph idx="1"/>
          </p:nvPr>
        </p:nvSpPr>
        <p:spPr>
          <a:xfrm>
            <a:off x="822959" y="1845734"/>
            <a:ext cx="7769807" cy="4023360"/>
          </a:xfrm>
        </p:spPr>
        <p:txBody>
          <a:bodyPr>
            <a:noAutofit/>
          </a:bodyPr>
          <a:lstStyle/>
          <a:p>
            <a:pPr>
              <a:lnSpc>
                <a:spcPct val="80000"/>
              </a:lnSpc>
            </a:pPr>
            <a:r>
              <a:rPr lang="en-US" altLang="en-US" dirty="0" smtClean="0"/>
              <a:t>While working on these slides, PowerPoint crashed…</a:t>
            </a:r>
          </a:p>
          <a:p>
            <a:pPr>
              <a:lnSpc>
                <a:spcPct val="80000"/>
              </a:lnSpc>
            </a:pPr>
            <a:endParaRPr lang="en-US" altLang="en-US" dirty="0"/>
          </a:p>
          <a:p>
            <a:pPr>
              <a:lnSpc>
                <a:spcPct val="80000"/>
              </a:lnSpc>
            </a:pPr>
            <a:endParaRPr lang="en-US" altLang="en-US" dirty="0" smtClean="0"/>
          </a:p>
          <a:p>
            <a:pPr>
              <a:lnSpc>
                <a:spcPct val="80000"/>
              </a:lnSpc>
            </a:pPr>
            <a:endParaRPr lang="en-US" altLang="en-US" dirty="0"/>
          </a:p>
          <a:p>
            <a:pPr>
              <a:lnSpc>
                <a:spcPct val="80000"/>
              </a:lnSpc>
            </a:pPr>
            <a:r>
              <a:rPr lang="en-US" altLang="en-US" dirty="0" smtClean="0"/>
              <a:t>…[MSEC] got the crash dump…</a:t>
            </a:r>
          </a:p>
          <a:p>
            <a:pPr>
              <a:lnSpc>
                <a:spcPct val="80000"/>
              </a:lnSpc>
            </a:pPr>
            <a:endParaRPr lang="en-US" altLang="en-US" dirty="0" smtClean="0"/>
          </a:p>
          <a:p>
            <a:pPr>
              <a:lnSpc>
                <a:spcPct val="80000"/>
              </a:lnSpc>
            </a:pPr>
            <a:endParaRPr lang="en-US" altLang="en-US" dirty="0"/>
          </a:p>
          <a:p>
            <a:pPr>
              <a:lnSpc>
                <a:spcPct val="80000"/>
              </a:lnSpc>
            </a:pPr>
            <a:endParaRPr lang="en-US" altLang="en-US" dirty="0" smtClean="0"/>
          </a:p>
          <a:p>
            <a:pPr>
              <a:lnSpc>
                <a:spcPct val="80000"/>
              </a:lnSpc>
            </a:pPr>
            <a:r>
              <a:rPr lang="en-US" altLang="en-US" dirty="0" smtClean="0"/>
              <a:t>PatchGuard in Windows 10 protects the API Set Map (in kernel-mode) </a:t>
            </a:r>
            <a:r>
              <a:rPr lang="en-US" altLang="en-US" dirty="0" smtClean="0">
                <a:sym typeface="Wingdings" panose="05000000000000000000" pitchFamily="2" charset="2"/>
              </a:rPr>
              <a:t></a:t>
            </a:r>
          </a:p>
          <a:p>
            <a:pPr lvl="1">
              <a:lnSpc>
                <a:spcPct val="80000"/>
              </a:lnSpc>
            </a:pPr>
            <a:r>
              <a:rPr lang="en-US" altLang="en-US" dirty="0" smtClean="0">
                <a:sym typeface="Wingdings" panose="05000000000000000000" pitchFamily="2" charset="2"/>
              </a:rPr>
              <a:t>It’s nice to see </a:t>
            </a:r>
            <a:r>
              <a:rPr lang="en-US" altLang="en-US" dirty="0" err="1" smtClean="0">
                <a:sym typeface="Wingdings" panose="05000000000000000000" pitchFamily="2" charset="2"/>
              </a:rPr>
              <a:t>Skywing</a:t>
            </a:r>
            <a:r>
              <a:rPr lang="en-US" altLang="en-US" dirty="0" smtClean="0">
                <a:sym typeface="Wingdings" panose="05000000000000000000" pitchFamily="2" charset="2"/>
              </a:rPr>
              <a:t> &amp; </a:t>
            </a:r>
            <a:r>
              <a:rPr lang="en-US" altLang="en-US" dirty="0" err="1">
                <a:sym typeface="Wingdings" panose="05000000000000000000" pitchFamily="2" charset="2"/>
              </a:rPr>
              <a:t>s</a:t>
            </a:r>
            <a:r>
              <a:rPr lang="en-US" altLang="en-US" dirty="0" err="1" smtClean="0">
                <a:sym typeface="Wingdings" panose="05000000000000000000" pitchFamily="2" charset="2"/>
              </a:rPr>
              <a:t>kape</a:t>
            </a:r>
            <a:r>
              <a:rPr lang="en-US" altLang="en-US" dirty="0" smtClean="0">
                <a:sym typeface="Wingdings" panose="05000000000000000000" pitchFamily="2" charset="2"/>
              </a:rPr>
              <a:t> ahead of the bad guys!</a:t>
            </a:r>
            <a:endParaRPr lang="en-US" altLang="en-US" dirty="0"/>
          </a:p>
        </p:txBody>
      </p:sp>
      <p:sp>
        <p:nvSpPr>
          <p:cNvPr id="4" name="Date Placeholder 3"/>
          <p:cNvSpPr>
            <a:spLocks noGrp="1"/>
          </p:cNvSpPr>
          <p:nvPr>
            <p:ph type="dt" sz="half" idx="10"/>
          </p:nvPr>
        </p:nvSpPr>
        <p:spPr/>
        <p:txBody>
          <a:bodyPr/>
          <a:lstStyle/>
          <a:p>
            <a:fld id="{2A958EBF-97CD-4C50-BD6E-E7A7F9CA7021}"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1358770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Nirvana Hooks</a:t>
            </a:r>
            <a:endParaRPr lang="en-US" dirty="0"/>
          </a:p>
        </p:txBody>
      </p:sp>
      <p:sp>
        <p:nvSpPr>
          <p:cNvPr id="4" name="Date Placeholder 3"/>
          <p:cNvSpPr>
            <a:spLocks noGrp="1"/>
          </p:cNvSpPr>
          <p:nvPr>
            <p:ph type="dt" sz="half" idx="10"/>
          </p:nvPr>
        </p:nvSpPr>
        <p:spPr/>
        <p:txBody>
          <a:bodyPr/>
          <a:lstStyle/>
          <a:p>
            <a:fld id="{01E8AEBD-8492-49C4-9CE9-621D56E15150}"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24</a:t>
            </a:fld>
            <a:endParaRPr lang="en-US" dirty="0"/>
          </a:p>
        </p:txBody>
      </p:sp>
      <p:pic>
        <p:nvPicPr>
          <p:cNvPr id="4098" name="Picture 2" descr="http://www.nirvana.com/files/2013/09/1993photo.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2801" y="2014513"/>
            <a:ext cx="5564118" cy="4168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7210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Nirvana?</a:t>
            </a:r>
            <a:endParaRPr lang="en-US" dirty="0"/>
          </a:p>
        </p:txBody>
      </p:sp>
      <p:sp>
        <p:nvSpPr>
          <p:cNvPr id="4" name="Date Placeholder 3"/>
          <p:cNvSpPr>
            <a:spLocks noGrp="1"/>
          </p:cNvSpPr>
          <p:nvPr>
            <p:ph type="dt" sz="half" idx="10"/>
          </p:nvPr>
        </p:nvSpPr>
        <p:spPr/>
        <p:txBody>
          <a:bodyPr/>
          <a:lstStyle/>
          <a:p>
            <a:fld id="{70C84A2C-80AA-4AB3-8C83-297A35D8D090}"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25</a:t>
            </a:fld>
            <a:endParaRPr lang="en-US" dirty="0"/>
          </a:p>
        </p:txBody>
      </p:sp>
      <p:sp>
        <p:nvSpPr>
          <p:cNvPr id="8" name="Content Placeholder 2"/>
          <p:cNvSpPr txBox="1">
            <a:spLocks/>
          </p:cNvSpPr>
          <p:nvPr/>
        </p:nvSpPr>
        <p:spPr>
          <a:xfrm>
            <a:off x="822959" y="2889823"/>
            <a:ext cx="7543801" cy="4023360"/>
          </a:xfrm>
          <a:prstGeom prst="rect">
            <a:avLst/>
          </a:prstGeom>
          <a:scene3d>
            <a:camera prst="isometricOffAxis1Right"/>
            <a:lightRig rig="threePt" dir="t"/>
          </a:scene3d>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i="1" dirty="0" smtClean="0"/>
              <a:t>“Nirvana </a:t>
            </a:r>
            <a:r>
              <a:rPr lang="en-US" i="1" dirty="0"/>
              <a:t>is a lightweight, dynamic translation framework that can be used to monitor and control the (user mode) execution of a running process without needing to recompile or rebuild any code in that process. This is sometimes also referred to as program shepherding, sandboxing, emulation, or virtualization. Dynamic translation is a powerful complement to existing static analysis and instrumentation techniques</a:t>
            </a:r>
            <a:r>
              <a:rPr lang="en-US" i="1" dirty="0" smtClean="0"/>
              <a:t>.”</a:t>
            </a:r>
            <a:r>
              <a:rPr lang="en-US" dirty="0" smtClean="0"/>
              <a:t> - Microsoft</a:t>
            </a:r>
            <a:endParaRPr lang="en-US" dirty="0"/>
          </a:p>
        </p:txBody>
      </p:sp>
    </p:spTree>
    <p:extLst>
      <p:ext uri="{BB962C8B-B14F-4D97-AF65-F5344CB8AC3E}">
        <p14:creationId xmlns:p14="http://schemas.microsoft.com/office/powerpoint/2010/main" val="310176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Nirvana and </a:t>
            </a:r>
            <a:r>
              <a:rPr lang="en-US" dirty="0" err="1" smtClean="0"/>
              <a:t>iDNA</a:t>
            </a:r>
            <a:r>
              <a:rPr lang="en-US" dirty="0" smtClean="0"/>
              <a:t>/TTT</a:t>
            </a:r>
            <a:endParaRPr lang="en-US" dirty="0"/>
          </a:p>
        </p:txBody>
      </p:sp>
      <p:sp>
        <p:nvSpPr>
          <p:cNvPr id="7" name="Content Placeholder 6"/>
          <p:cNvSpPr>
            <a:spLocks noGrp="1"/>
          </p:cNvSpPr>
          <p:nvPr>
            <p:ph idx="1"/>
          </p:nvPr>
        </p:nvSpPr>
        <p:spPr/>
        <p:txBody>
          <a:bodyPr/>
          <a:lstStyle/>
          <a:p>
            <a:r>
              <a:rPr lang="en-US" dirty="0" smtClean="0"/>
              <a:t>Using Nirvana, Microsoft has an internal tool called </a:t>
            </a:r>
            <a:r>
              <a:rPr lang="en-US" dirty="0" err="1" smtClean="0"/>
              <a:t>iDNA</a:t>
            </a:r>
            <a:r>
              <a:rPr lang="en-US" dirty="0" smtClean="0"/>
              <a:t>, which is also used for Time Travel Tracing (TTT) and </a:t>
            </a:r>
            <a:r>
              <a:rPr lang="en-US" dirty="0" err="1" smtClean="0"/>
              <a:t>TruScan</a:t>
            </a:r>
            <a:endParaRPr lang="en-US" dirty="0" smtClean="0"/>
          </a:p>
          <a:p>
            <a:pPr lvl="1"/>
            <a:r>
              <a:rPr lang="en-US" dirty="0" smtClean="0"/>
              <a:t>We keep hearing about these amazing, incredible, Microsoft internal tools in MSR Papers and other conferences</a:t>
            </a:r>
          </a:p>
          <a:p>
            <a:pPr lvl="1"/>
            <a:r>
              <a:rPr lang="en-US" dirty="0" smtClean="0"/>
              <a:t>We will never get to use them</a:t>
            </a:r>
          </a:p>
          <a:p>
            <a:r>
              <a:rPr lang="en-US" dirty="0" smtClean="0"/>
              <a:t>How can Nirvana do its job without angering PatchGuard?</a:t>
            </a:r>
          </a:p>
          <a:p>
            <a:r>
              <a:rPr lang="en-US" dirty="0"/>
              <a:t>I</a:t>
            </a:r>
            <a:r>
              <a:rPr lang="en-US" dirty="0" smtClean="0"/>
              <a:t>n the Windows 7 SDK, Microsoft (accidentally?) leaked out a key definition that showed what the magic behind Nirvana: a </a:t>
            </a:r>
            <a:r>
              <a:rPr lang="en-US" i="1" dirty="0" smtClean="0"/>
              <a:t>dynamic instrumentation callback</a:t>
            </a:r>
          </a:p>
          <a:p>
            <a:pPr lvl="1"/>
            <a:r>
              <a:rPr lang="en-US" dirty="0" smtClean="0"/>
              <a:t>Accessible through </a:t>
            </a:r>
            <a:r>
              <a:rPr lang="en-US" i="1" dirty="0" err="1" smtClean="0"/>
              <a:t>NtSetInformationProcess</a:t>
            </a:r>
            <a:r>
              <a:rPr lang="en-US" i="1" dirty="0" smtClean="0"/>
              <a:t> </a:t>
            </a:r>
            <a:r>
              <a:rPr lang="en-US" dirty="0" smtClean="0"/>
              <a:t>with the </a:t>
            </a:r>
            <a:r>
              <a:rPr lang="en-US" b="1" dirty="0" err="1" smtClean="0"/>
              <a:t>ProcessInstrumentationCallback</a:t>
            </a:r>
            <a:r>
              <a:rPr lang="en-US" b="1" dirty="0" smtClean="0"/>
              <a:t> </a:t>
            </a:r>
            <a:r>
              <a:rPr lang="en-US" dirty="0" smtClean="0"/>
              <a:t>class</a:t>
            </a:r>
          </a:p>
          <a:p>
            <a:pPr lvl="1"/>
            <a:r>
              <a:rPr lang="en-US" dirty="0" smtClean="0"/>
              <a:t>Takes a pointer to a function</a:t>
            </a:r>
            <a:endParaRPr lang="en-US" dirty="0"/>
          </a:p>
        </p:txBody>
      </p:sp>
      <p:sp>
        <p:nvSpPr>
          <p:cNvPr id="4" name="Date Placeholder 3"/>
          <p:cNvSpPr>
            <a:spLocks noGrp="1"/>
          </p:cNvSpPr>
          <p:nvPr>
            <p:ph type="dt" sz="half" idx="10"/>
          </p:nvPr>
        </p:nvSpPr>
        <p:spPr/>
        <p:txBody>
          <a:bodyPr/>
          <a:lstStyle/>
          <a:p>
            <a:fld id="{166CABAA-1D39-47FB-8E0B-783EB3C21199}"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32146866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628" y="286604"/>
            <a:ext cx="8262026" cy="1450757"/>
          </a:xfrm>
        </p:spPr>
        <p:txBody>
          <a:bodyPr/>
          <a:lstStyle/>
          <a:p>
            <a:r>
              <a:rPr lang="en-US" dirty="0" smtClean="0"/>
              <a:t>Instrumentation Callback (Win 7)</a:t>
            </a:r>
            <a:endParaRPr lang="en-US" dirty="0"/>
          </a:p>
        </p:txBody>
      </p:sp>
      <p:sp>
        <p:nvSpPr>
          <p:cNvPr id="7" name="Content Placeholder 6"/>
          <p:cNvSpPr>
            <a:spLocks noGrp="1"/>
          </p:cNvSpPr>
          <p:nvPr>
            <p:ph idx="1"/>
          </p:nvPr>
        </p:nvSpPr>
        <p:spPr/>
        <p:txBody>
          <a:bodyPr/>
          <a:lstStyle/>
          <a:p>
            <a:r>
              <a:rPr lang="en-US" dirty="0" smtClean="0"/>
              <a:t>In Windows 7, the instrumentation callback is set with a simple line:</a:t>
            </a:r>
          </a:p>
          <a:p>
            <a:pPr lvl="1"/>
            <a:r>
              <a:rPr lang="en-US" sz="1600" dirty="0" err="1" smtClean="0">
                <a:latin typeface="Consolas" panose="020B0609020204030204" pitchFamily="49" charset="0"/>
                <a:cs typeface="Consolas" panose="020B0609020204030204" pitchFamily="49" charset="0"/>
              </a:rPr>
              <a:t>NtSetInformationProcess</a:t>
            </a:r>
            <a:r>
              <a:rPr lang="en-US" sz="1600" dirty="0" smtClean="0">
                <a:latin typeface="Consolas" panose="020B0609020204030204" pitchFamily="49" charset="0"/>
                <a:cs typeface="Consolas" panose="020B0609020204030204" pitchFamily="49" charset="0"/>
              </a:rPr>
              <a:t>(</a:t>
            </a:r>
            <a:r>
              <a:rPr lang="en-US" sz="1600" dirty="0" err="1" smtClean="0">
                <a:latin typeface="Consolas" panose="020B0609020204030204" pitchFamily="49" charset="0"/>
                <a:cs typeface="Consolas" panose="020B0609020204030204" pitchFamily="49" charset="0"/>
              </a:rPr>
              <a:t>NtCurrentProcess</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ProcessInstrumentationCallback</a:t>
            </a:r>
            <a:r>
              <a:rPr lang="en-US" sz="1600" dirty="0" smtClean="0">
                <a:latin typeface="Consolas" panose="020B0609020204030204" pitchFamily="49" charset="0"/>
                <a:cs typeface="Consolas" panose="020B0609020204030204" pitchFamily="49" charset="0"/>
              </a:rPr>
              <a:t>, 				   &amp;callback,							   </a:t>
            </a:r>
            <a:r>
              <a:rPr lang="en-US" sz="1600" dirty="0" err="1" smtClean="0">
                <a:latin typeface="Consolas" panose="020B0609020204030204" pitchFamily="49" charset="0"/>
                <a:cs typeface="Consolas" panose="020B0609020204030204" pitchFamily="49" charset="0"/>
              </a:rPr>
              <a:t>sizeof</a:t>
            </a:r>
            <a:r>
              <a:rPr lang="en-US" sz="1600" dirty="0" smtClean="0">
                <a:latin typeface="Consolas" panose="020B0609020204030204" pitchFamily="49" charset="0"/>
                <a:cs typeface="Consolas" panose="020B0609020204030204" pitchFamily="49" charset="0"/>
              </a:rPr>
              <a:t>(callback));</a:t>
            </a:r>
          </a:p>
          <a:p>
            <a:r>
              <a:rPr lang="en-US" dirty="0" smtClean="0">
                <a:cs typeface="Consolas" panose="020B0609020204030204" pitchFamily="49" charset="0"/>
              </a:rPr>
              <a:t>It only works on x64 Windows</a:t>
            </a:r>
          </a:p>
          <a:p>
            <a:r>
              <a:rPr lang="en-US" dirty="0" smtClean="0">
                <a:cs typeface="Consolas" panose="020B0609020204030204" pitchFamily="49" charset="0"/>
              </a:rPr>
              <a:t>It doesn’t support WoW64 applications</a:t>
            </a:r>
          </a:p>
          <a:p>
            <a:r>
              <a:rPr lang="en-US" dirty="0" smtClean="0">
                <a:cs typeface="Consolas" panose="020B0609020204030204" pitchFamily="49" charset="0"/>
              </a:rPr>
              <a:t>It requires DR7 to be set for most cases (i.e.: an attached debugger)</a:t>
            </a:r>
          </a:p>
          <a:p>
            <a:r>
              <a:rPr lang="en-US" dirty="0" smtClean="0">
                <a:cs typeface="Consolas" panose="020B0609020204030204" pitchFamily="49" charset="0"/>
              </a:rPr>
              <a:t>It doesn’t catch </a:t>
            </a:r>
            <a:r>
              <a:rPr lang="en-US" i="1" dirty="0" err="1" smtClean="0">
                <a:cs typeface="Consolas" panose="020B0609020204030204" pitchFamily="49" charset="0"/>
              </a:rPr>
              <a:t>NtContinue</a:t>
            </a:r>
            <a:r>
              <a:rPr lang="en-US" i="1" dirty="0" smtClean="0">
                <a:cs typeface="Consolas" panose="020B0609020204030204" pitchFamily="49" charset="0"/>
              </a:rPr>
              <a:t> </a:t>
            </a:r>
            <a:r>
              <a:rPr lang="en-US" dirty="0" smtClean="0">
                <a:cs typeface="Consolas" panose="020B0609020204030204" pitchFamily="49" charset="0"/>
              </a:rPr>
              <a:t>and </a:t>
            </a:r>
            <a:r>
              <a:rPr lang="en-US" i="1" dirty="0" err="1" smtClean="0">
                <a:cs typeface="Consolas" panose="020B0609020204030204" pitchFamily="49" charset="0"/>
              </a:rPr>
              <a:t>NtRaiseException</a:t>
            </a:r>
            <a:endParaRPr lang="en-US" i="1" dirty="0" smtClean="0">
              <a:cs typeface="Consolas" panose="020B0609020204030204" pitchFamily="49" charset="0"/>
            </a:endParaRPr>
          </a:p>
          <a:p>
            <a:r>
              <a:rPr lang="en-US" b="1" dirty="0" smtClean="0">
                <a:cs typeface="Consolas" panose="020B0609020204030204" pitchFamily="49" charset="0"/>
              </a:rPr>
              <a:t>Requires TCB privilege, even if setting on self!</a:t>
            </a:r>
            <a:endParaRPr lang="en-US" b="1" dirty="0">
              <a:cs typeface="Consolas" panose="020B0609020204030204" pitchFamily="49" charset="0"/>
            </a:endParaRPr>
          </a:p>
        </p:txBody>
      </p:sp>
      <p:sp>
        <p:nvSpPr>
          <p:cNvPr id="4" name="Date Placeholder 3"/>
          <p:cNvSpPr>
            <a:spLocks noGrp="1"/>
          </p:cNvSpPr>
          <p:nvPr>
            <p:ph type="dt" sz="half" idx="10"/>
          </p:nvPr>
        </p:nvSpPr>
        <p:spPr/>
        <p:txBody>
          <a:bodyPr/>
          <a:lstStyle/>
          <a:p>
            <a:fld id="{166CABAA-1D39-47FB-8E0B-783EB3C21199}"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14244727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956" y="286604"/>
            <a:ext cx="8411182" cy="1450757"/>
          </a:xfrm>
        </p:spPr>
        <p:txBody>
          <a:bodyPr/>
          <a:lstStyle/>
          <a:p>
            <a:r>
              <a:rPr lang="en-US" dirty="0" smtClean="0"/>
              <a:t>Instrumentation Callback (Win 10)</a:t>
            </a:r>
            <a:endParaRPr lang="en-US" dirty="0"/>
          </a:p>
        </p:txBody>
      </p:sp>
      <p:sp>
        <p:nvSpPr>
          <p:cNvPr id="7" name="Content Placeholder 6"/>
          <p:cNvSpPr>
            <a:spLocks noGrp="1"/>
          </p:cNvSpPr>
          <p:nvPr>
            <p:ph idx="1"/>
          </p:nvPr>
        </p:nvSpPr>
        <p:spPr/>
        <p:txBody>
          <a:bodyPr>
            <a:noAutofit/>
          </a:bodyPr>
          <a:lstStyle/>
          <a:p>
            <a:r>
              <a:rPr lang="en-US" dirty="0"/>
              <a:t>In </a:t>
            </a:r>
            <a:r>
              <a:rPr lang="en-US" dirty="0" smtClean="0"/>
              <a:t>Windows 10, the instrumentation callback is registered with a structure:</a:t>
            </a:r>
          </a:p>
          <a:p>
            <a:pPr lvl="1"/>
            <a:r>
              <a:rPr lang="en-US" sz="1600" dirty="0" err="1" smtClean="0">
                <a:latin typeface="Consolas" panose="020B0609020204030204" pitchFamily="49" charset="0"/>
                <a:cs typeface="Consolas" panose="020B0609020204030204" pitchFamily="49" charset="0"/>
              </a:rPr>
              <a:t>typedef</a:t>
            </a:r>
            <a:r>
              <a:rPr lang="en-US" sz="1600" dirty="0" smtClean="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struct</a:t>
            </a:r>
            <a:r>
              <a:rPr lang="en-US" sz="1600" dirty="0">
                <a:latin typeface="Consolas" panose="020B0609020204030204" pitchFamily="49" charset="0"/>
                <a:cs typeface="Consolas" panose="020B0609020204030204" pitchFamily="49" charset="0"/>
              </a:rPr>
              <a:t> _</a:t>
            </a:r>
            <a:r>
              <a:rPr lang="en-US" sz="1600" dirty="0" smtClean="0">
                <a:latin typeface="Consolas" panose="020B0609020204030204" pitchFamily="49" charset="0"/>
                <a:cs typeface="Consolas" panose="020B0609020204030204" pitchFamily="49" charset="0"/>
              </a:rPr>
              <a:t>PROCESS_INSTRUMENTATION_CALLBACK_INFORMATION</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ULONG Version</a:t>
            </a:r>
            <a:r>
              <a:rPr lang="en-US" sz="1600" dirty="0" smtClean="0">
                <a:latin typeface="Consolas" panose="020B0609020204030204" pitchFamily="49" charset="0"/>
                <a:cs typeface="Consolas" panose="020B0609020204030204" pitchFamily="49" charset="0"/>
              </a:rPr>
              <a:t>;</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ULONG Reserved</a:t>
            </a:r>
            <a:r>
              <a:rPr lang="en-US" sz="1600" dirty="0" smtClean="0">
                <a:latin typeface="Consolas" panose="020B0609020204030204" pitchFamily="49" charset="0"/>
                <a:cs typeface="Consolas" panose="020B0609020204030204" pitchFamily="49" charset="0"/>
              </a:rPr>
              <a:t>;</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PVOID Callback</a:t>
            </a:r>
            <a:r>
              <a:rPr lang="en-US" sz="1600" dirty="0" smtClean="0">
                <a:latin typeface="Consolas" panose="020B0609020204030204" pitchFamily="49" charset="0"/>
                <a:cs typeface="Consolas" panose="020B0609020204030204" pitchFamily="49" charset="0"/>
              </a:rPr>
              <a:t>;</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 PROCESS_INSTRUMENTATION_CALLBACK_INFORMATION;</a:t>
            </a:r>
          </a:p>
          <a:p>
            <a:pPr lvl="1"/>
            <a:r>
              <a:rPr lang="en-US" dirty="0" smtClean="0">
                <a:cs typeface="Consolas" panose="020B0609020204030204" pitchFamily="49" charset="0"/>
              </a:rPr>
              <a:t>Version must be 0 on x64 Windows and 1 on x86 Windows</a:t>
            </a:r>
          </a:p>
          <a:p>
            <a:pPr lvl="1"/>
            <a:r>
              <a:rPr lang="en-US" dirty="0" smtClean="0">
                <a:cs typeface="Consolas" panose="020B0609020204030204" pitchFamily="49" charset="0"/>
              </a:rPr>
              <a:t>Reserved must be 0</a:t>
            </a:r>
          </a:p>
          <a:p>
            <a:r>
              <a:rPr lang="en-US" dirty="0" smtClean="0">
                <a:cs typeface="Consolas" panose="020B0609020204030204" pitchFamily="49" charset="0"/>
              </a:rPr>
              <a:t>Yep, it now works </a:t>
            </a:r>
            <a:r>
              <a:rPr lang="en-US" dirty="0">
                <a:cs typeface="Consolas" panose="020B0609020204030204" pitchFamily="49" charset="0"/>
              </a:rPr>
              <a:t>on </a:t>
            </a:r>
            <a:r>
              <a:rPr lang="en-US" dirty="0" smtClean="0">
                <a:cs typeface="Consolas" panose="020B0609020204030204" pitchFamily="49" charset="0"/>
              </a:rPr>
              <a:t>x86 Windows</a:t>
            </a:r>
          </a:p>
          <a:p>
            <a:pPr lvl="1"/>
            <a:r>
              <a:rPr lang="en-US" dirty="0" smtClean="0">
                <a:cs typeface="Consolas" panose="020B0609020204030204" pitchFamily="49" charset="0"/>
              </a:rPr>
              <a:t>It also supports WoW64 applications </a:t>
            </a:r>
          </a:p>
          <a:p>
            <a:r>
              <a:rPr lang="en-US" dirty="0" smtClean="0">
                <a:cs typeface="Consolas" panose="020B0609020204030204" pitchFamily="49" charset="0"/>
              </a:rPr>
              <a:t>No longer requires DR7 to be set</a:t>
            </a:r>
          </a:p>
          <a:p>
            <a:r>
              <a:rPr lang="en-US" dirty="0" smtClean="0">
                <a:cs typeface="Consolas" panose="020B0609020204030204" pitchFamily="49" charset="0"/>
              </a:rPr>
              <a:t>Now catches </a:t>
            </a:r>
            <a:r>
              <a:rPr lang="en-US" i="1" dirty="0" err="1" smtClean="0">
                <a:cs typeface="Consolas" panose="020B0609020204030204" pitchFamily="49" charset="0"/>
              </a:rPr>
              <a:t>NtContinue</a:t>
            </a:r>
            <a:r>
              <a:rPr lang="en-US" i="1" dirty="0" smtClean="0">
                <a:cs typeface="Consolas" panose="020B0609020204030204" pitchFamily="49" charset="0"/>
              </a:rPr>
              <a:t>, </a:t>
            </a:r>
            <a:r>
              <a:rPr lang="en-US" dirty="0" smtClean="0">
                <a:cs typeface="Consolas" panose="020B0609020204030204" pitchFamily="49" charset="0"/>
              </a:rPr>
              <a:t>but on x86 only</a:t>
            </a:r>
            <a:endParaRPr lang="en-US" b="1" dirty="0">
              <a:cs typeface="Consolas" panose="020B0609020204030204" pitchFamily="49" charset="0"/>
            </a:endParaRPr>
          </a:p>
        </p:txBody>
      </p:sp>
      <p:sp>
        <p:nvSpPr>
          <p:cNvPr id="4" name="Date Placeholder 3"/>
          <p:cNvSpPr>
            <a:spLocks noGrp="1"/>
          </p:cNvSpPr>
          <p:nvPr>
            <p:ph type="dt" sz="half" idx="10"/>
          </p:nvPr>
        </p:nvSpPr>
        <p:spPr/>
        <p:txBody>
          <a:bodyPr/>
          <a:lstStyle/>
          <a:p>
            <a:fld id="{166CABAA-1D39-47FB-8E0B-783EB3C21199}"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1364065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956" y="286604"/>
            <a:ext cx="8411182" cy="1450757"/>
          </a:xfrm>
        </p:spPr>
        <p:txBody>
          <a:bodyPr/>
          <a:lstStyle/>
          <a:p>
            <a:r>
              <a:rPr lang="en-US" dirty="0" smtClean="0"/>
              <a:t>Instrumentation Callback (Win 10)</a:t>
            </a:r>
            <a:endParaRPr lang="en-US" dirty="0"/>
          </a:p>
        </p:txBody>
      </p:sp>
      <p:sp>
        <p:nvSpPr>
          <p:cNvPr id="7" name="Content Placeholder 6"/>
          <p:cNvSpPr>
            <a:spLocks noGrp="1"/>
          </p:cNvSpPr>
          <p:nvPr>
            <p:ph idx="1"/>
          </p:nvPr>
        </p:nvSpPr>
        <p:spPr/>
        <p:txBody>
          <a:bodyPr>
            <a:noAutofit/>
          </a:bodyPr>
          <a:lstStyle/>
          <a:p>
            <a:r>
              <a:rPr lang="en-US" dirty="0" smtClean="0">
                <a:cs typeface="Consolas" panose="020B0609020204030204" pitchFamily="49" charset="0"/>
              </a:rPr>
              <a:t>In order to support x86, a few other changes were made too</a:t>
            </a:r>
          </a:p>
          <a:p>
            <a:r>
              <a:rPr lang="en-US" dirty="0" smtClean="0">
                <a:cs typeface="Consolas" panose="020B0609020204030204" pitchFamily="49" charset="0"/>
              </a:rPr>
              <a:t>Due to stack usage issues on x86, the following fields are added to the TEB:</a:t>
            </a:r>
          </a:p>
          <a:p>
            <a:pPr lvl="1"/>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0x2d0 </a:t>
            </a:r>
            <a:r>
              <a:rPr lang="en-US" dirty="0" err="1">
                <a:latin typeface="Consolas" panose="020B0609020204030204" pitchFamily="49" charset="0"/>
                <a:cs typeface="Consolas" panose="020B0609020204030204" pitchFamily="49" charset="0"/>
              </a:rPr>
              <a:t>InstrumentationCallbackSp</a:t>
            </a:r>
            <a:r>
              <a:rPr lang="en-US" dirty="0">
                <a:latin typeface="Consolas" panose="020B0609020204030204" pitchFamily="49" charset="0"/>
                <a:cs typeface="Consolas" panose="020B0609020204030204" pitchFamily="49" charset="0"/>
              </a:rPr>
              <a:t> : Uint8B</a:t>
            </a:r>
          </a:p>
          <a:p>
            <a:pPr lvl="1"/>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0x2d8 </a:t>
            </a:r>
            <a:r>
              <a:rPr lang="en-US" dirty="0" err="1">
                <a:latin typeface="Consolas" panose="020B0609020204030204" pitchFamily="49" charset="0"/>
                <a:cs typeface="Consolas" panose="020B0609020204030204" pitchFamily="49" charset="0"/>
              </a:rPr>
              <a:t>InstrumentationCallbackPreviousPc</a:t>
            </a:r>
            <a:r>
              <a:rPr lang="en-US" dirty="0">
                <a:latin typeface="Consolas" panose="020B0609020204030204" pitchFamily="49" charset="0"/>
                <a:cs typeface="Consolas" panose="020B0609020204030204" pitchFamily="49" charset="0"/>
              </a:rPr>
              <a:t> : Uint8B</a:t>
            </a:r>
          </a:p>
          <a:p>
            <a:pPr lvl="1"/>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0x2e0 </a:t>
            </a:r>
            <a:r>
              <a:rPr lang="en-US" dirty="0" err="1">
                <a:latin typeface="Consolas" panose="020B0609020204030204" pitchFamily="49" charset="0"/>
                <a:cs typeface="Consolas" panose="020B0609020204030204" pitchFamily="49" charset="0"/>
              </a:rPr>
              <a:t>InstrumentationCallbackPreviousSp</a:t>
            </a:r>
            <a:r>
              <a:rPr lang="en-US" dirty="0">
                <a:latin typeface="Consolas" panose="020B0609020204030204" pitchFamily="49" charset="0"/>
                <a:cs typeface="Consolas" panose="020B0609020204030204" pitchFamily="49" charset="0"/>
              </a:rPr>
              <a:t> : </a:t>
            </a:r>
            <a:r>
              <a:rPr lang="en-US" dirty="0" smtClean="0">
                <a:latin typeface="Consolas" panose="020B0609020204030204" pitchFamily="49" charset="0"/>
                <a:cs typeface="Consolas" panose="020B0609020204030204" pitchFamily="49" charset="0"/>
              </a:rPr>
              <a:t>Uint8B</a:t>
            </a:r>
          </a:p>
          <a:p>
            <a:r>
              <a:rPr lang="en-US" dirty="0" smtClean="0">
                <a:cs typeface="Consolas" panose="020B0609020204030204" pitchFamily="49" charset="0"/>
              </a:rPr>
              <a:t>To avoid recursion, can temporarily use</a:t>
            </a:r>
          </a:p>
          <a:p>
            <a:pPr lvl="1"/>
            <a:r>
              <a:rPr lang="en-US" dirty="0" smtClean="0">
                <a:latin typeface="Consolas" panose="020B0609020204030204" pitchFamily="49" charset="0"/>
                <a:cs typeface="Consolas" panose="020B0609020204030204" pitchFamily="49" charset="0"/>
              </a:rPr>
              <a:t>+0x2ec </a:t>
            </a:r>
            <a:r>
              <a:rPr lang="en-US" dirty="0" err="1">
                <a:latin typeface="Consolas" panose="020B0609020204030204" pitchFamily="49" charset="0"/>
                <a:cs typeface="Consolas" panose="020B0609020204030204" pitchFamily="49" charset="0"/>
              </a:rPr>
              <a:t>InstrumentationCallbackDisabled</a:t>
            </a:r>
            <a:r>
              <a:rPr lang="en-US" dirty="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Uchar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On x64, you don’t need these fields, instead</a:t>
            </a:r>
          </a:p>
          <a:p>
            <a:pPr lvl="1"/>
            <a:r>
              <a:rPr lang="en-US" dirty="0" smtClean="0">
                <a:cs typeface="Consolas" panose="020B0609020204030204" pitchFamily="49" charset="0"/>
              </a:rPr>
              <a:t>RSP is kept in its original form, because RCX/RDX/R8/R9 can be used to pass arguments, and there aren’t 16-bit/VM8086 idiosyncrasies</a:t>
            </a:r>
          </a:p>
          <a:p>
            <a:pPr lvl="1"/>
            <a:r>
              <a:rPr lang="en-US" dirty="0" smtClean="0">
                <a:cs typeface="Consolas" panose="020B0609020204030204" pitchFamily="49" charset="0"/>
              </a:rPr>
              <a:t>R10 contains the Previous RIP (R10 and R11 are volatile and used for SYSCALL/SYSRET in the Windows x64 ABI)</a:t>
            </a:r>
            <a:endParaRPr lang="en-US" dirty="0">
              <a:cs typeface="Consolas" panose="020B0609020204030204" pitchFamily="49" charset="0"/>
            </a:endParaRPr>
          </a:p>
          <a:p>
            <a:endParaRPr lang="en-US" dirty="0">
              <a:latin typeface="Consolas" panose="020B0609020204030204" pitchFamily="49" charset="0"/>
              <a:cs typeface="Consolas" panose="020B0609020204030204" pitchFamily="49" charset="0"/>
            </a:endParaRPr>
          </a:p>
        </p:txBody>
      </p:sp>
      <p:sp>
        <p:nvSpPr>
          <p:cNvPr id="4" name="Date Placeholder 3"/>
          <p:cNvSpPr>
            <a:spLocks noGrp="1"/>
          </p:cNvSpPr>
          <p:nvPr>
            <p:ph type="dt" sz="half" idx="10"/>
          </p:nvPr>
        </p:nvSpPr>
        <p:spPr/>
        <p:txBody>
          <a:bodyPr/>
          <a:lstStyle/>
          <a:p>
            <a:fld id="{166CABAA-1D39-47FB-8E0B-783EB3C21199}"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442063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THIS TALK IS ABOUT</a:t>
            </a:r>
            <a:endParaRPr lang="en-US" dirty="0"/>
          </a:p>
        </p:txBody>
      </p:sp>
      <p:sp>
        <p:nvSpPr>
          <p:cNvPr id="3" name="Content Placeholder 2"/>
          <p:cNvSpPr>
            <a:spLocks noGrp="1"/>
          </p:cNvSpPr>
          <p:nvPr>
            <p:ph idx="1"/>
          </p:nvPr>
        </p:nvSpPr>
        <p:spPr/>
        <p:txBody>
          <a:bodyPr>
            <a:noAutofit/>
          </a:bodyPr>
          <a:lstStyle/>
          <a:p>
            <a:r>
              <a:rPr lang="en-US" dirty="0" smtClean="0"/>
              <a:t>Five different technologies in Windows</a:t>
            </a:r>
          </a:p>
          <a:p>
            <a:pPr lvl="1"/>
            <a:r>
              <a:rPr lang="en-US" dirty="0" smtClean="0"/>
              <a:t>Time Travel Debugging / </a:t>
            </a:r>
            <a:r>
              <a:rPr lang="en-US" dirty="0" err="1" smtClean="0"/>
              <a:t>iDNA</a:t>
            </a:r>
            <a:r>
              <a:rPr lang="en-US" dirty="0" smtClean="0"/>
              <a:t> (Nirvana)</a:t>
            </a:r>
          </a:p>
          <a:p>
            <a:pPr lvl="1"/>
            <a:r>
              <a:rPr lang="en-US" dirty="0" smtClean="0"/>
              <a:t>Application Verifier (AVRF)</a:t>
            </a:r>
          </a:p>
          <a:p>
            <a:pPr lvl="1"/>
            <a:r>
              <a:rPr lang="en-US" dirty="0" smtClean="0"/>
              <a:t>Minimalized Windows (</a:t>
            </a:r>
            <a:r>
              <a:rPr lang="en-US" dirty="0" err="1" smtClean="0"/>
              <a:t>MinWin</a:t>
            </a:r>
            <a:r>
              <a:rPr lang="en-US" dirty="0" smtClean="0"/>
              <a:t>)</a:t>
            </a:r>
          </a:p>
          <a:p>
            <a:pPr lvl="1"/>
            <a:r>
              <a:rPr lang="en-US" dirty="0" smtClean="0"/>
              <a:t>Application Compatibility Engine (</a:t>
            </a:r>
            <a:r>
              <a:rPr lang="en-US" dirty="0" err="1" smtClean="0"/>
              <a:t>ShimEng</a:t>
            </a:r>
            <a:r>
              <a:rPr lang="en-US" dirty="0" smtClean="0"/>
              <a:t>)</a:t>
            </a:r>
          </a:p>
          <a:p>
            <a:pPr lvl="1"/>
            <a:r>
              <a:rPr lang="en-US" dirty="0" smtClean="0"/>
              <a:t>Control Flow Guard (CFG)</a:t>
            </a:r>
          </a:p>
          <a:p>
            <a:pPr lvl="1"/>
            <a:endParaRPr lang="en-US" dirty="0"/>
          </a:p>
          <a:p>
            <a:r>
              <a:rPr lang="en-US" dirty="0" smtClean="0"/>
              <a:t>Their</a:t>
            </a:r>
            <a:r>
              <a:rPr lang="en-US" i="1" dirty="0" smtClean="0"/>
              <a:t> intended </a:t>
            </a:r>
            <a:r>
              <a:rPr lang="en-US" dirty="0" smtClean="0"/>
              <a:t>use in the system</a:t>
            </a:r>
          </a:p>
          <a:p>
            <a:endParaRPr lang="en-US" dirty="0"/>
          </a:p>
          <a:p>
            <a:r>
              <a:rPr lang="en-US" dirty="0" smtClean="0"/>
              <a:t>How their use can be misappropriated or leveraged for instrumenting binaries and hooking them early (or late)</a:t>
            </a:r>
          </a:p>
          <a:p>
            <a:pPr lvl="1"/>
            <a:endParaRPr lang="en-US" dirty="0"/>
          </a:p>
        </p:txBody>
      </p:sp>
      <p:sp>
        <p:nvSpPr>
          <p:cNvPr id="4" name="Date Placeholder 3"/>
          <p:cNvSpPr>
            <a:spLocks noGrp="1"/>
          </p:cNvSpPr>
          <p:nvPr>
            <p:ph type="dt" sz="half" idx="10"/>
          </p:nvPr>
        </p:nvSpPr>
        <p:spPr/>
        <p:txBody>
          <a:bodyPr/>
          <a:lstStyle/>
          <a:p>
            <a:fld id="{D0D4701A-0488-48DE-B685-6A65F2EEE9F7}"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6250670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Callback</a:t>
            </a:r>
            <a:endParaRPr lang="en-US" dirty="0"/>
          </a:p>
        </p:txBody>
      </p:sp>
      <p:sp>
        <p:nvSpPr>
          <p:cNvPr id="3" name="Content Placeholder 2"/>
          <p:cNvSpPr>
            <a:spLocks noGrp="1"/>
          </p:cNvSpPr>
          <p:nvPr>
            <p:ph idx="1"/>
          </p:nvPr>
        </p:nvSpPr>
        <p:spPr/>
        <p:txBody>
          <a:bodyPr>
            <a:noAutofit/>
          </a:bodyPr>
          <a:lstStyle/>
          <a:p>
            <a:r>
              <a:rPr lang="en-US" sz="900" b="1" dirty="0" smtClean="0">
                <a:latin typeface="Consolas" panose="020B0609020204030204" pitchFamily="49" charset="0"/>
                <a:cs typeface="Consolas" panose="020B0609020204030204" pitchFamily="49" charset="0"/>
              </a:rPr>
              <a:t>title  </a:t>
            </a:r>
            <a:r>
              <a:rPr lang="en-US" sz="900" b="1" dirty="0">
                <a:latin typeface="Consolas" panose="020B0609020204030204" pitchFamily="49" charset="0"/>
                <a:cs typeface="Consolas" panose="020B0609020204030204" pitchFamily="49" charset="0"/>
              </a:rPr>
              <a:t>"Instrumentation Hook"</a:t>
            </a:r>
          </a:p>
          <a:p>
            <a:r>
              <a:rPr lang="en-US" sz="900" b="1" dirty="0" smtClean="0">
                <a:latin typeface="Consolas" panose="020B0609020204030204" pitchFamily="49" charset="0"/>
                <a:cs typeface="Consolas" panose="020B0609020204030204" pitchFamily="49" charset="0"/>
              </a:rPr>
              <a:t>include </a:t>
            </a:r>
            <a:r>
              <a:rPr lang="en-US" sz="900" b="1" dirty="0">
                <a:latin typeface="Consolas" panose="020B0609020204030204" pitchFamily="49" charset="0"/>
                <a:cs typeface="Consolas" panose="020B0609020204030204" pitchFamily="49" charset="0"/>
              </a:rPr>
              <a:t>ksamd64.inc</a:t>
            </a:r>
          </a:p>
          <a:p>
            <a:r>
              <a:rPr lang="en-US" sz="900" b="1" dirty="0" smtClean="0">
                <a:latin typeface="Consolas" panose="020B0609020204030204" pitchFamily="49" charset="0"/>
                <a:cs typeface="Consolas" panose="020B0609020204030204" pitchFamily="49" charset="0"/>
              </a:rPr>
              <a:t>        </a:t>
            </a:r>
            <a:r>
              <a:rPr lang="en-US" sz="900" b="1" dirty="0" err="1">
                <a:latin typeface="Consolas" panose="020B0609020204030204" pitchFamily="49" charset="0"/>
                <a:cs typeface="Consolas" panose="020B0609020204030204" pitchFamily="49" charset="0"/>
              </a:rPr>
              <a:t>subttl</a:t>
            </a:r>
            <a:r>
              <a:rPr lang="en-US" sz="900" b="1" dirty="0">
                <a:latin typeface="Consolas" panose="020B0609020204030204" pitchFamily="49" charset="0"/>
                <a:cs typeface="Consolas" panose="020B0609020204030204" pitchFamily="49" charset="0"/>
              </a:rPr>
              <a:t>  "Function to receive Instrumentation Callbacks"</a:t>
            </a:r>
          </a:p>
          <a:p>
            <a:r>
              <a:rPr lang="en-US" sz="900" b="1" dirty="0" smtClean="0">
                <a:latin typeface="Consolas" panose="020B0609020204030204" pitchFamily="49" charset="0"/>
                <a:cs typeface="Consolas" panose="020B0609020204030204" pitchFamily="49" charset="0"/>
              </a:rPr>
              <a:t>        </a:t>
            </a:r>
            <a:r>
              <a:rPr lang="en-US" sz="900" b="1" dirty="0">
                <a:latin typeface="Consolas" panose="020B0609020204030204" pitchFamily="49" charset="0"/>
                <a:cs typeface="Consolas" panose="020B0609020204030204" pitchFamily="49" charset="0"/>
              </a:rPr>
              <a:t>EXTERN </a:t>
            </a:r>
            <a:r>
              <a:rPr lang="en-US" sz="900" b="1" dirty="0" err="1">
                <a:latin typeface="Consolas" panose="020B0609020204030204" pitchFamily="49" charset="0"/>
                <a:cs typeface="Consolas" panose="020B0609020204030204" pitchFamily="49" charset="0"/>
              </a:rPr>
              <a:t>InstrumentationCHook:PROC</a:t>
            </a:r>
            <a:endParaRPr lang="en-US" sz="900" b="1" dirty="0">
              <a:latin typeface="Consolas" panose="020B0609020204030204" pitchFamily="49" charset="0"/>
              <a:cs typeface="Consolas" panose="020B0609020204030204" pitchFamily="49" charset="0"/>
            </a:endParaRPr>
          </a:p>
          <a:p>
            <a:r>
              <a:rPr lang="en-US" sz="900" b="1" dirty="0" smtClean="0">
                <a:latin typeface="Consolas" panose="020B0609020204030204" pitchFamily="49" charset="0"/>
                <a:cs typeface="Consolas" panose="020B0609020204030204" pitchFamily="49" charset="0"/>
              </a:rPr>
              <a:t>        </a:t>
            </a:r>
            <a:r>
              <a:rPr lang="en-US" sz="900" b="1" dirty="0">
                <a:latin typeface="Consolas" panose="020B0609020204030204" pitchFamily="49" charset="0"/>
                <a:cs typeface="Consolas" panose="020B0609020204030204" pitchFamily="49" charset="0"/>
              </a:rPr>
              <a:t>NESTED_ENTRY </a:t>
            </a:r>
            <a:r>
              <a:rPr lang="en-US" sz="900" b="1" dirty="0" err="1">
                <a:latin typeface="Consolas" panose="020B0609020204030204" pitchFamily="49" charset="0"/>
                <a:cs typeface="Consolas" panose="020B0609020204030204" pitchFamily="49" charset="0"/>
              </a:rPr>
              <a:t>InstrumentationHook</a:t>
            </a:r>
            <a:r>
              <a:rPr lang="en-US" sz="900" b="1" dirty="0">
                <a:latin typeface="Consolas" panose="020B0609020204030204" pitchFamily="49" charset="0"/>
                <a:cs typeface="Consolas" panose="020B0609020204030204" pitchFamily="49" charset="0"/>
              </a:rPr>
              <a:t>, TEXT</a:t>
            </a:r>
          </a:p>
          <a:p>
            <a:r>
              <a:rPr lang="en-US" sz="900" b="1" dirty="0" smtClean="0">
                <a:latin typeface="Consolas" panose="020B0609020204030204" pitchFamily="49" charset="0"/>
                <a:cs typeface="Consolas" panose="020B0609020204030204" pitchFamily="49" charset="0"/>
              </a:rPr>
              <a:t>        </a:t>
            </a:r>
            <a:r>
              <a:rPr lang="en-US" sz="900" b="1" dirty="0">
                <a:latin typeface="Consolas" panose="020B0609020204030204" pitchFamily="49" charset="0"/>
                <a:cs typeface="Consolas" panose="020B0609020204030204" pitchFamily="49" charset="0"/>
              </a:rPr>
              <a:t>mov r11, </a:t>
            </a:r>
            <a:r>
              <a:rPr lang="en-US" sz="900" b="1" dirty="0" err="1" smtClean="0">
                <a:latin typeface="Consolas" panose="020B0609020204030204" pitchFamily="49" charset="0"/>
                <a:cs typeface="Consolas" panose="020B0609020204030204" pitchFamily="49" charset="0"/>
              </a:rPr>
              <a:t>rax</a:t>
            </a:r>
            <a:r>
              <a:rPr lang="en-US" sz="900" b="1" dirty="0" smtClean="0">
                <a:latin typeface="Consolas" panose="020B0609020204030204" pitchFamily="49" charset="0"/>
                <a:cs typeface="Consolas" panose="020B0609020204030204" pitchFamily="49" charset="0"/>
              </a:rPr>
              <a:t>			; Note that this is a total hack</a:t>
            </a:r>
            <a:endParaRPr lang="en-US" sz="900" b="1" dirty="0">
              <a:latin typeface="Consolas" panose="020B0609020204030204" pitchFamily="49" charset="0"/>
              <a:cs typeface="Consolas" panose="020B0609020204030204" pitchFamily="49" charset="0"/>
            </a:endParaRPr>
          </a:p>
          <a:p>
            <a:r>
              <a:rPr lang="en-US" sz="900" b="1" dirty="0">
                <a:latin typeface="Consolas" panose="020B0609020204030204" pitchFamily="49" charset="0"/>
                <a:cs typeface="Consolas" panose="020B0609020204030204" pitchFamily="49" charset="0"/>
              </a:rPr>
              <a:t>        GENERATE_EXCEPTION_FRAME </a:t>
            </a:r>
            <a:r>
              <a:rPr lang="en-US" sz="900" b="1" dirty="0" smtClean="0">
                <a:latin typeface="Consolas" panose="020B0609020204030204" pitchFamily="49" charset="0"/>
                <a:cs typeface="Consolas" panose="020B0609020204030204" pitchFamily="49" charset="0"/>
              </a:rPr>
              <a:t>Rbp		; This will crash</a:t>
            </a:r>
            <a:endParaRPr lang="en-US" sz="900" b="1" dirty="0">
              <a:latin typeface="Consolas" panose="020B0609020204030204" pitchFamily="49" charset="0"/>
              <a:cs typeface="Consolas" panose="020B0609020204030204" pitchFamily="49" charset="0"/>
            </a:endParaRPr>
          </a:p>
          <a:p>
            <a:r>
              <a:rPr lang="en-US" sz="900" b="1" dirty="0" smtClean="0">
                <a:latin typeface="Consolas" panose="020B0609020204030204" pitchFamily="49" charset="0"/>
                <a:cs typeface="Consolas" panose="020B0609020204030204" pitchFamily="49" charset="0"/>
              </a:rPr>
              <a:t>        </a:t>
            </a:r>
            <a:r>
              <a:rPr lang="en-US" sz="900" b="1" dirty="0">
                <a:latin typeface="Consolas" panose="020B0609020204030204" pitchFamily="49" charset="0"/>
                <a:cs typeface="Consolas" panose="020B0609020204030204" pitchFamily="49" charset="0"/>
              </a:rPr>
              <a:t>mov </a:t>
            </a:r>
            <a:r>
              <a:rPr lang="en-US" sz="900" b="1" dirty="0" err="1">
                <a:latin typeface="Consolas" panose="020B0609020204030204" pitchFamily="49" charset="0"/>
                <a:cs typeface="Consolas" panose="020B0609020204030204" pitchFamily="49" charset="0"/>
              </a:rPr>
              <a:t>rdx</a:t>
            </a:r>
            <a:r>
              <a:rPr lang="en-US" sz="900" b="1" dirty="0">
                <a:latin typeface="Consolas" panose="020B0609020204030204" pitchFamily="49" charset="0"/>
                <a:cs typeface="Consolas" panose="020B0609020204030204" pitchFamily="49" charset="0"/>
              </a:rPr>
              <a:t>, </a:t>
            </a:r>
            <a:r>
              <a:rPr lang="en-US" sz="900" b="1" dirty="0" smtClean="0">
                <a:latin typeface="Consolas" panose="020B0609020204030204" pitchFamily="49" charset="0"/>
                <a:cs typeface="Consolas" panose="020B0609020204030204" pitchFamily="49" charset="0"/>
              </a:rPr>
              <a:t>r11			; These comments are for the copy pastas out there</a:t>
            </a:r>
            <a:endParaRPr lang="en-US" sz="900" b="1" dirty="0">
              <a:latin typeface="Consolas" panose="020B0609020204030204" pitchFamily="49" charset="0"/>
              <a:cs typeface="Consolas" panose="020B0609020204030204" pitchFamily="49" charset="0"/>
            </a:endParaRPr>
          </a:p>
          <a:p>
            <a:r>
              <a:rPr lang="en-US" sz="900" b="1" dirty="0">
                <a:latin typeface="Consolas" panose="020B0609020204030204" pitchFamily="49" charset="0"/>
                <a:cs typeface="Consolas" panose="020B0609020204030204" pitchFamily="49" charset="0"/>
              </a:rPr>
              <a:t>        mov </a:t>
            </a:r>
            <a:r>
              <a:rPr lang="en-US" sz="900" b="1" dirty="0" err="1">
                <a:latin typeface="Consolas" panose="020B0609020204030204" pitchFamily="49" charset="0"/>
                <a:cs typeface="Consolas" panose="020B0609020204030204" pitchFamily="49" charset="0"/>
              </a:rPr>
              <a:t>rcx</a:t>
            </a:r>
            <a:r>
              <a:rPr lang="en-US" sz="900" b="1" dirty="0">
                <a:latin typeface="Consolas" panose="020B0609020204030204" pitchFamily="49" charset="0"/>
                <a:cs typeface="Consolas" panose="020B0609020204030204" pitchFamily="49" charset="0"/>
              </a:rPr>
              <a:t>, </a:t>
            </a:r>
            <a:r>
              <a:rPr lang="en-US" sz="900" b="1" dirty="0" smtClean="0">
                <a:latin typeface="Consolas" panose="020B0609020204030204" pitchFamily="49" charset="0"/>
                <a:cs typeface="Consolas" panose="020B0609020204030204" pitchFamily="49" charset="0"/>
              </a:rPr>
              <a:t>r10			; PLA please ship this code as-is</a:t>
            </a:r>
            <a:endParaRPr lang="en-US" sz="900" b="1" dirty="0">
              <a:latin typeface="Consolas" panose="020B0609020204030204" pitchFamily="49" charset="0"/>
              <a:cs typeface="Consolas" panose="020B0609020204030204" pitchFamily="49" charset="0"/>
            </a:endParaRPr>
          </a:p>
          <a:p>
            <a:r>
              <a:rPr lang="en-US" sz="900" b="1" dirty="0">
                <a:latin typeface="Consolas" panose="020B0609020204030204" pitchFamily="49" charset="0"/>
                <a:cs typeface="Consolas" panose="020B0609020204030204" pitchFamily="49" charset="0"/>
              </a:rPr>
              <a:t>        call </a:t>
            </a:r>
            <a:r>
              <a:rPr lang="en-US" sz="900" b="1" dirty="0" err="1" smtClean="0">
                <a:latin typeface="Consolas" panose="020B0609020204030204" pitchFamily="49" charset="0"/>
                <a:cs typeface="Consolas" panose="020B0609020204030204" pitchFamily="49" charset="0"/>
              </a:rPr>
              <a:t>InstrumentationCHook</a:t>
            </a:r>
            <a:r>
              <a:rPr lang="en-US" sz="900" b="1" dirty="0" smtClean="0">
                <a:latin typeface="Consolas" panose="020B0609020204030204" pitchFamily="49" charset="0"/>
                <a:cs typeface="Consolas" panose="020B0609020204030204" pitchFamily="49" charset="0"/>
              </a:rPr>
              <a:t>		; Oh no, what will you call here?</a:t>
            </a:r>
            <a:endParaRPr lang="en-US" sz="900" b="1" dirty="0">
              <a:latin typeface="Consolas" panose="020B0609020204030204" pitchFamily="49" charset="0"/>
              <a:cs typeface="Consolas" panose="020B0609020204030204" pitchFamily="49" charset="0"/>
            </a:endParaRPr>
          </a:p>
          <a:p>
            <a:r>
              <a:rPr lang="en-US" sz="900" b="1" dirty="0" smtClean="0">
                <a:latin typeface="Consolas" panose="020B0609020204030204" pitchFamily="49" charset="0"/>
                <a:cs typeface="Consolas" panose="020B0609020204030204" pitchFamily="49" charset="0"/>
              </a:rPr>
              <a:t>        </a:t>
            </a:r>
            <a:r>
              <a:rPr lang="en-US" sz="900" b="1" dirty="0">
                <a:latin typeface="Consolas" panose="020B0609020204030204" pitchFamily="49" charset="0"/>
                <a:cs typeface="Consolas" panose="020B0609020204030204" pitchFamily="49" charset="0"/>
              </a:rPr>
              <a:t>RESTORE_EXCEPTION_STATE </a:t>
            </a:r>
            <a:r>
              <a:rPr lang="en-US" sz="900" b="1" dirty="0" smtClean="0">
                <a:latin typeface="Consolas" panose="020B0609020204030204" pitchFamily="49" charset="0"/>
                <a:cs typeface="Consolas" panose="020B0609020204030204" pitchFamily="49" charset="0"/>
              </a:rPr>
              <a:t>Rbp		; More crashes here</a:t>
            </a:r>
            <a:endParaRPr lang="en-US" sz="900" b="1" dirty="0">
              <a:latin typeface="Consolas" panose="020B0609020204030204" pitchFamily="49" charset="0"/>
              <a:cs typeface="Consolas" panose="020B0609020204030204" pitchFamily="49" charset="0"/>
            </a:endParaRPr>
          </a:p>
          <a:p>
            <a:r>
              <a:rPr lang="en-US" sz="900" b="1" dirty="0" smtClean="0">
                <a:latin typeface="Consolas" panose="020B0609020204030204" pitchFamily="49" charset="0"/>
                <a:cs typeface="Consolas" panose="020B0609020204030204" pitchFamily="49" charset="0"/>
              </a:rPr>
              <a:t>        </a:t>
            </a:r>
            <a:r>
              <a:rPr lang="en-US" sz="900" b="1" dirty="0">
                <a:latin typeface="Consolas" panose="020B0609020204030204" pitchFamily="49" charset="0"/>
                <a:cs typeface="Consolas" panose="020B0609020204030204" pitchFamily="49" charset="0"/>
              </a:rPr>
              <a:t>mov </a:t>
            </a:r>
            <a:r>
              <a:rPr lang="en-US" sz="900" b="1" dirty="0" err="1">
                <a:latin typeface="Consolas" panose="020B0609020204030204" pitchFamily="49" charset="0"/>
                <a:cs typeface="Consolas" panose="020B0609020204030204" pitchFamily="49" charset="0"/>
              </a:rPr>
              <a:t>rax</a:t>
            </a:r>
            <a:r>
              <a:rPr lang="en-US" sz="900" b="1" dirty="0">
                <a:latin typeface="Consolas" panose="020B0609020204030204" pitchFamily="49" charset="0"/>
                <a:cs typeface="Consolas" panose="020B0609020204030204" pitchFamily="49" charset="0"/>
              </a:rPr>
              <a:t>, </a:t>
            </a:r>
            <a:r>
              <a:rPr lang="en-US" sz="900" b="1" dirty="0" smtClean="0">
                <a:latin typeface="Consolas" panose="020B0609020204030204" pitchFamily="49" charset="0"/>
                <a:cs typeface="Consolas" panose="020B0609020204030204" pitchFamily="49" charset="0"/>
              </a:rPr>
              <a:t>r11</a:t>
            </a:r>
            <a:endParaRPr lang="en-US" sz="900" b="1" dirty="0">
              <a:latin typeface="Consolas" panose="020B0609020204030204" pitchFamily="49" charset="0"/>
              <a:cs typeface="Consolas" panose="020B0609020204030204" pitchFamily="49" charset="0"/>
            </a:endParaRPr>
          </a:p>
          <a:p>
            <a:r>
              <a:rPr lang="en-US" sz="900" b="1" dirty="0">
                <a:latin typeface="Consolas" panose="020B0609020204030204" pitchFamily="49" charset="0"/>
                <a:cs typeface="Consolas" panose="020B0609020204030204" pitchFamily="49" charset="0"/>
              </a:rPr>
              <a:t>        jmp r10</a:t>
            </a:r>
          </a:p>
          <a:p>
            <a:r>
              <a:rPr lang="en-US" sz="900" b="1" dirty="0" smtClean="0">
                <a:latin typeface="Consolas" panose="020B0609020204030204" pitchFamily="49" charset="0"/>
                <a:cs typeface="Consolas" panose="020B0609020204030204" pitchFamily="49" charset="0"/>
              </a:rPr>
              <a:t>        </a:t>
            </a:r>
            <a:r>
              <a:rPr lang="en-US" sz="900" b="1" dirty="0">
                <a:latin typeface="Consolas" panose="020B0609020204030204" pitchFamily="49" charset="0"/>
                <a:cs typeface="Consolas" panose="020B0609020204030204" pitchFamily="49" charset="0"/>
              </a:rPr>
              <a:t>NESTED_END </a:t>
            </a:r>
            <a:r>
              <a:rPr lang="en-US" sz="900" b="1" dirty="0" err="1">
                <a:latin typeface="Consolas" panose="020B0609020204030204" pitchFamily="49" charset="0"/>
                <a:cs typeface="Consolas" panose="020B0609020204030204" pitchFamily="49" charset="0"/>
              </a:rPr>
              <a:t>InstrumentationHook</a:t>
            </a:r>
            <a:r>
              <a:rPr lang="en-US" sz="900" b="1" dirty="0">
                <a:latin typeface="Consolas" panose="020B0609020204030204" pitchFamily="49" charset="0"/>
                <a:cs typeface="Consolas" panose="020B0609020204030204" pitchFamily="49" charset="0"/>
              </a:rPr>
              <a:t>, TEXT</a:t>
            </a:r>
          </a:p>
          <a:p>
            <a:r>
              <a:rPr lang="en-US" sz="900" b="1" dirty="0" smtClean="0">
                <a:latin typeface="Consolas" panose="020B0609020204030204" pitchFamily="49" charset="0"/>
                <a:cs typeface="Consolas" panose="020B0609020204030204" pitchFamily="49" charset="0"/>
              </a:rPr>
              <a:t>        </a:t>
            </a:r>
            <a:r>
              <a:rPr lang="en-US" sz="900" b="1" dirty="0">
                <a:latin typeface="Consolas" panose="020B0609020204030204" pitchFamily="49" charset="0"/>
                <a:cs typeface="Consolas" panose="020B0609020204030204" pitchFamily="49" charset="0"/>
              </a:rPr>
              <a:t>end</a:t>
            </a:r>
          </a:p>
          <a:p>
            <a:endParaRPr lang="en-US" sz="1200" b="1" dirty="0"/>
          </a:p>
        </p:txBody>
      </p:sp>
      <p:sp>
        <p:nvSpPr>
          <p:cNvPr id="4" name="Date Placeholder 3"/>
          <p:cNvSpPr>
            <a:spLocks noGrp="1"/>
          </p:cNvSpPr>
          <p:nvPr>
            <p:ph type="dt" sz="half" idx="10"/>
          </p:nvPr>
        </p:nvSpPr>
        <p:spPr/>
        <p:txBody>
          <a:bodyPr/>
          <a:lstStyle/>
          <a:p>
            <a:fld id="{693F7FA0-59D8-4524-8E64-15AD0FD39408}"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3422509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Nirvana Hook Demo</a:t>
            </a:r>
            <a:endParaRPr lang="en-US" dirty="0"/>
          </a:p>
        </p:txBody>
      </p:sp>
      <p:sp>
        <p:nvSpPr>
          <p:cNvPr id="7" name="Content Placeholder 6"/>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196EFC94-3584-42E0-B34E-FF07E2492646}"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0278979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CFG Hooks</a:t>
            </a:r>
            <a:endParaRPr lang="en-US" dirty="0"/>
          </a:p>
        </p:txBody>
      </p:sp>
      <p:sp>
        <p:nvSpPr>
          <p:cNvPr id="4" name="Date Placeholder 3"/>
          <p:cNvSpPr>
            <a:spLocks noGrp="1"/>
          </p:cNvSpPr>
          <p:nvPr>
            <p:ph type="dt" sz="half" idx="10"/>
          </p:nvPr>
        </p:nvSpPr>
        <p:spPr/>
        <p:txBody>
          <a:bodyPr/>
          <a:lstStyle/>
          <a:p>
            <a:fld id="{01E8AEBD-8492-49C4-9CE9-621D56E15150}"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32</a:t>
            </a:fld>
            <a:endParaRPr lang="en-US" dirty="0"/>
          </a:p>
        </p:txBody>
      </p:sp>
      <p:pic>
        <p:nvPicPr>
          <p:cNvPr id="2052" name="Picture 4" descr="http://ecx.images-amazon.com/images/I/515eLVj4OoL._SY300_.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65475" y="2428875"/>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9773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CFG?</a:t>
            </a:r>
          </a:p>
        </p:txBody>
      </p:sp>
      <p:sp>
        <p:nvSpPr>
          <p:cNvPr id="4" name="Date Placeholder 3"/>
          <p:cNvSpPr>
            <a:spLocks noGrp="1"/>
          </p:cNvSpPr>
          <p:nvPr>
            <p:ph type="dt" sz="half" idx="10"/>
          </p:nvPr>
        </p:nvSpPr>
        <p:spPr/>
        <p:txBody>
          <a:bodyPr/>
          <a:lstStyle/>
          <a:p>
            <a:fld id="{70C84A2C-80AA-4AB3-8C83-297A35D8D090}"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33</a:t>
            </a:fld>
            <a:endParaRPr lang="en-US" dirty="0"/>
          </a:p>
        </p:txBody>
      </p:sp>
      <p:sp>
        <p:nvSpPr>
          <p:cNvPr id="8" name="Content Placeholder 2"/>
          <p:cNvSpPr txBox="1">
            <a:spLocks/>
          </p:cNvSpPr>
          <p:nvPr/>
        </p:nvSpPr>
        <p:spPr>
          <a:xfrm>
            <a:off x="822959" y="2889823"/>
            <a:ext cx="7543801" cy="4023360"/>
          </a:xfrm>
          <a:prstGeom prst="rect">
            <a:avLst/>
          </a:prstGeom>
          <a:scene3d>
            <a:camera prst="isometricOffAxis1Right"/>
            <a:lightRig rig="threePt" dir="t"/>
          </a:scene3d>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i="1" dirty="0" smtClean="0"/>
              <a:t>“Whilst </a:t>
            </a:r>
            <a:r>
              <a:rPr lang="en-US" i="1" dirty="0"/>
              <a:t>compiling and linking code, it analyzes and discovers every location that any indirect-call instruction can reach.  It builds that knowledge into the binaries (in extra data structures – the ones mentioned in a </a:t>
            </a:r>
            <a:r>
              <a:rPr lang="en-US" i="1" dirty="0" err="1"/>
              <a:t>dumpbin</a:t>
            </a:r>
            <a:r>
              <a:rPr lang="en-US" i="1" dirty="0"/>
              <a:t> /</a:t>
            </a:r>
            <a:r>
              <a:rPr lang="en-US" i="1" dirty="0" err="1"/>
              <a:t>loadconfig</a:t>
            </a:r>
            <a:r>
              <a:rPr lang="en-US" i="1" dirty="0"/>
              <a:t> display).  It also injects a check, before every indirect-call in your code, that ensures the target is one of those expected, safe, locations.  If that check fails at runtime, the Operating System closes the program</a:t>
            </a:r>
            <a:r>
              <a:rPr lang="en-US" i="1" dirty="0" smtClean="0"/>
              <a:t>.”</a:t>
            </a:r>
            <a:r>
              <a:rPr lang="en-US" dirty="0" smtClean="0"/>
              <a:t> - Microsoft</a:t>
            </a:r>
            <a:endParaRPr lang="en-US" dirty="0"/>
          </a:p>
        </p:txBody>
      </p:sp>
    </p:spTree>
    <p:extLst>
      <p:ext uri="{BB962C8B-B14F-4D97-AF65-F5344CB8AC3E}">
        <p14:creationId xmlns:p14="http://schemas.microsoft.com/office/powerpoint/2010/main" val="36146610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Indirect Jump Integrity</a:t>
            </a:r>
            <a:endParaRPr lang="en-US" dirty="0"/>
          </a:p>
        </p:txBody>
      </p:sp>
      <p:sp>
        <p:nvSpPr>
          <p:cNvPr id="3" name="Content Placeholder 2"/>
          <p:cNvSpPr>
            <a:spLocks noGrp="1"/>
          </p:cNvSpPr>
          <p:nvPr>
            <p:ph idx="1"/>
          </p:nvPr>
        </p:nvSpPr>
        <p:spPr/>
        <p:txBody>
          <a:bodyPr>
            <a:noAutofit/>
          </a:bodyPr>
          <a:lstStyle/>
          <a:p>
            <a:r>
              <a:rPr lang="en-US" dirty="0" smtClean="0"/>
              <a:t>When a binary is compiled with CFG, any indirect call now looks like this</a:t>
            </a:r>
          </a:p>
          <a:p>
            <a:endParaRPr lang="en-US" dirty="0"/>
          </a:p>
          <a:p>
            <a:endParaRPr lang="en-US" dirty="0" smtClean="0"/>
          </a:p>
          <a:p>
            <a:r>
              <a:rPr lang="en-US" dirty="0" smtClean="0"/>
              <a:t>At compile time, the guard check function points to:</a:t>
            </a:r>
          </a:p>
          <a:p>
            <a:endParaRPr lang="en-US" dirty="0"/>
          </a:p>
          <a:p>
            <a:endParaRPr lang="en-US" dirty="0" smtClean="0"/>
          </a:p>
          <a:p>
            <a:r>
              <a:rPr lang="en-US" dirty="0" smtClean="0"/>
              <a:t>Which in turn, is just a </a:t>
            </a:r>
            <a:r>
              <a:rPr lang="en-US" b="1" dirty="0" smtClean="0"/>
              <a:t>“ret”</a:t>
            </a:r>
          </a:p>
          <a:p>
            <a:r>
              <a:rPr lang="en-US" dirty="0" smtClean="0"/>
              <a:t>So what changes this to a useful function?</a:t>
            </a:r>
          </a:p>
          <a:p>
            <a:r>
              <a:rPr lang="en-US" dirty="0" smtClean="0"/>
              <a:t>The key lies in the loader…</a:t>
            </a:r>
            <a:endParaRPr lang="en-US" dirty="0"/>
          </a:p>
          <a:p>
            <a:endParaRPr lang="en-US" dirty="0" smtClean="0"/>
          </a:p>
          <a:p>
            <a:endParaRPr lang="en-US" dirty="0"/>
          </a:p>
        </p:txBody>
      </p:sp>
      <p:sp>
        <p:nvSpPr>
          <p:cNvPr id="4" name="Date Placeholder 3"/>
          <p:cNvSpPr>
            <a:spLocks noGrp="1"/>
          </p:cNvSpPr>
          <p:nvPr>
            <p:ph type="dt" sz="half" idx="10"/>
          </p:nvPr>
        </p:nvSpPr>
        <p:spPr/>
        <p:txBody>
          <a:bodyPr/>
          <a:lstStyle/>
          <a:p>
            <a:fld id="{3658C1E2-0A4C-4BA9-91C3-F36194D77D59}"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34</a:t>
            </a:fld>
            <a:endParaRPr lang="en-US" dirty="0"/>
          </a:p>
        </p:txBody>
      </p:sp>
      <p:pic>
        <p:nvPicPr>
          <p:cNvPr id="7" name="Picture 6"/>
          <p:cNvPicPr>
            <a:picLocks noChangeAspect="1"/>
          </p:cNvPicPr>
          <p:nvPr/>
        </p:nvPicPr>
        <p:blipFill>
          <a:blip r:embed="rId2"/>
          <a:stretch>
            <a:fillRect/>
          </a:stretch>
        </p:blipFill>
        <p:spPr>
          <a:xfrm>
            <a:off x="1946909" y="2473460"/>
            <a:ext cx="5295900" cy="704850"/>
          </a:xfrm>
          <a:prstGeom prst="rect">
            <a:avLst/>
          </a:prstGeom>
        </p:spPr>
      </p:pic>
      <p:pic>
        <p:nvPicPr>
          <p:cNvPr id="8" name="Picture 7"/>
          <p:cNvPicPr>
            <a:picLocks noChangeAspect="1"/>
          </p:cNvPicPr>
          <p:nvPr/>
        </p:nvPicPr>
        <p:blipFill>
          <a:blip r:embed="rId3"/>
          <a:stretch>
            <a:fillRect/>
          </a:stretch>
        </p:blipFill>
        <p:spPr>
          <a:xfrm>
            <a:off x="457245" y="3769002"/>
            <a:ext cx="8231890" cy="593145"/>
          </a:xfrm>
          <a:prstGeom prst="rect">
            <a:avLst/>
          </a:prstGeom>
        </p:spPr>
      </p:pic>
    </p:spTree>
    <p:extLst>
      <p:ext uri="{BB962C8B-B14F-4D97-AF65-F5344CB8AC3E}">
        <p14:creationId xmlns:p14="http://schemas.microsoft.com/office/powerpoint/2010/main" val="37178620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Load Config Directory</a:t>
            </a:r>
            <a:endParaRPr lang="en-US" dirty="0"/>
          </a:p>
        </p:txBody>
      </p:sp>
      <p:sp>
        <p:nvSpPr>
          <p:cNvPr id="3" name="Content Placeholder 2"/>
          <p:cNvSpPr>
            <a:spLocks noGrp="1"/>
          </p:cNvSpPr>
          <p:nvPr>
            <p:ph idx="1"/>
          </p:nvPr>
        </p:nvSpPr>
        <p:spPr/>
        <p:txBody>
          <a:bodyPr>
            <a:noAutofit/>
          </a:bodyPr>
          <a:lstStyle/>
          <a:p>
            <a:r>
              <a:rPr lang="en-US" dirty="0" smtClean="0"/>
              <a:t>Special data structure provided by the linker (with support from the compiler) which was originally used for compatibility/debugging flags</a:t>
            </a:r>
          </a:p>
          <a:p>
            <a:r>
              <a:rPr lang="en-US" dirty="0" smtClean="0"/>
              <a:t>Became relevant again when security mitigations were added:</a:t>
            </a:r>
          </a:p>
          <a:p>
            <a:pPr lvl="1"/>
            <a:r>
              <a:rPr lang="en-US" dirty="0" smtClean="0"/>
              <a:t>Contains the security cookie</a:t>
            </a:r>
          </a:p>
          <a:p>
            <a:pPr lvl="1"/>
            <a:r>
              <a:rPr lang="en-US" dirty="0" smtClean="0"/>
              <a:t>Contains the array of trusted SEH dispatch routines</a:t>
            </a:r>
          </a:p>
          <a:p>
            <a:r>
              <a:rPr lang="en-US" dirty="0" smtClean="0"/>
              <a:t>When CFG was introduced, the following new fields were added to IMAGE_LOAD_CONFIG_DIRECTORY:</a:t>
            </a:r>
          </a:p>
          <a:p>
            <a:pPr lvl="1"/>
            <a:r>
              <a:rPr lang="en-US" dirty="0">
                <a:latin typeface="Consolas" panose="020B0609020204030204" pitchFamily="49" charset="0"/>
                <a:cs typeface="Consolas" panose="020B0609020204030204" pitchFamily="49" charset="0"/>
              </a:rPr>
              <a:t> ULONGLONG  </a:t>
            </a:r>
            <a:r>
              <a:rPr lang="en-US" dirty="0" err="1" smtClean="0">
                <a:latin typeface="Consolas" panose="020B0609020204030204" pitchFamily="49" charset="0"/>
                <a:cs typeface="Consolas" panose="020B0609020204030204" pitchFamily="49" charset="0"/>
              </a:rPr>
              <a:t>GuardCFCheckFunctionPointer</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lvl="1"/>
            <a:r>
              <a:rPr lang="en-US" dirty="0" smtClean="0">
                <a:latin typeface="Consolas" panose="020B0609020204030204" pitchFamily="49" charset="0"/>
                <a:cs typeface="Consolas" panose="020B0609020204030204" pitchFamily="49" charset="0"/>
              </a:rPr>
              <a:t> ULONGLONG  </a:t>
            </a:r>
            <a:r>
              <a:rPr lang="en-US" dirty="0" err="1" smtClean="0">
                <a:latin typeface="Consolas" panose="020B0609020204030204" pitchFamily="49" charset="0"/>
                <a:cs typeface="Consolas" panose="020B0609020204030204" pitchFamily="49" charset="0"/>
              </a:rPr>
              <a:t>GuardCFFunctionTable</a:t>
            </a:r>
            <a:r>
              <a:rPr lang="en-US" dirty="0" smtClean="0">
                <a:latin typeface="Consolas" panose="020B0609020204030204" pitchFamily="49" charset="0"/>
                <a:cs typeface="Consolas" panose="020B0609020204030204" pitchFamily="49" charset="0"/>
              </a:rPr>
              <a:t>;</a:t>
            </a:r>
          </a:p>
          <a:p>
            <a:pPr lvl="1"/>
            <a:r>
              <a:rPr lang="en-US" dirty="0" smtClean="0">
                <a:latin typeface="Consolas" panose="020B0609020204030204" pitchFamily="49" charset="0"/>
                <a:cs typeface="Consolas" panose="020B0609020204030204" pitchFamily="49" charset="0"/>
              </a:rPr>
              <a:t> ULONGLONG  </a:t>
            </a:r>
            <a:r>
              <a:rPr lang="en-US" dirty="0" err="1" smtClean="0">
                <a:latin typeface="Consolas" panose="020B0609020204030204" pitchFamily="49" charset="0"/>
                <a:cs typeface="Consolas" panose="020B0609020204030204" pitchFamily="49" charset="0"/>
              </a:rPr>
              <a:t>GuardCFFunctionCount</a:t>
            </a:r>
            <a:r>
              <a:rPr lang="en-US" dirty="0" smtClean="0">
                <a:latin typeface="Consolas" panose="020B0609020204030204" pitchFamily="49" charset="0"/>
                <a:cs typeface="Consolas" panose="020B0609020204030204" pitchFamily="49" charset="0"/>
              </a:rPr>
              <a:t>;</a:t>
            </a:r>
          </a:p>
          <a:p>
            <a:pPr lvl="1"/>
            <a:r>
              <a:rPr lang="en-US" dirty="0" smtClean="0">
                <a:latin typeface="Consolas" panose="020B0609020204030204" pitchFamily="49" charset="0"/>
                <a:cs typeface="Consolas" panose="020B0609020204030204" pitchFamily="49" charset="0"/>
              </a:rPr>
              <a:t> DWORD      </a:t>
            </a:r>
            <a:r>
              <a:rPr lang="en-US" dirty="0" err="1">
                <a:latin typeface="Consolas" panose="020B0609020204030204" pitchFamily="49" charset="0"/>
                <a:cs typeface="Consolas" panose="020B0609020204030204" pitchFamily="49" charset="0"/>
              </a:rPr>
              <a:t>GuardFlags</a:t>
            </a:r>
            <a:r>
              <a:rPr lang="en-US" dirty="0" smtClean="0">
                <a:latin typeface="Consolas" panose="020B0609020204030204" pitchFamily="49" charset="0"/>
                <a:cs typeface="Consolas" panose="020B0609020204030204" pitchFamily="49" charset="0"/>
              </a:rPr>
              <a:t>;</a:t>
            </a:r>
          </a:p>
          <a:p>
            <a:pPr marL="91440" lvl="1" indent="-91440">
              <a:spcBef>
                <a:spcPts val="1200"/>
              </a:spcBef>
              <a:spcAft>
                <a:spcPts val="200"/>
              </a:spcAft>
              <a:buSzPct val="100000"/>
              <a:buFont typeface="Calibri" panose="020F0502020204030204" pitchFamily="34" charset="0"/>
              <a:buChar char=" "/>
            </a:pPr>
            <a:r>
              <a:rPr lang="en-US" sz="2000" dirty="0" smtClean="0">
                <a:cs typeface="Consolas" panose="020B0609020204030204" pitchFamily="49" charset="0"/>
              </a:rPr>
              <a:t>Bonus: check </a:t>
            </a:r>
            <a:r>
              <a:rPr lang="en-US" sz="2000" dirty="0">
                <a:cs typeface="Consolas" panose="020B0609020204030204" pitchFamily="49" charset="0"/>
              </a:rPr>
              <a:t>out </a:t>
            </a:r>
            <a:r>
              <a:rPr lang="en-US" sz="2000" b="1" dirty="0" err="1" smtClean="0">
                <a:cs typeface="Consolas" panose="020B0609020204030204" pitchFamily="49" charset="0"/>
              </a:rPr>
              <a:t>GuardCFDispatchFunctionPointer</a:t>
            </a:r>
            <a:r>
              <a:rPr lang="en-US" sz="2000" dirty="0" smtClean="0"/>
              <a:t> and </a:t>
            </a:r>
            <a:r>
              <a:rPr lang="en-US" sz="2000" b="1" dirty="0" err="1" smtClean="0"/>
              <a:t>CodeIntegrity</a:t>
            </a:r>
            <a:r>
              <a:rPr lang="en-US" sz="2000" dirty="0" smtClean="0"/>
              <a:t> fields in Win 10</a:t>
            </a:r>
            <a:endParaRPr lang="en-US" sz="2000" dirty="0">
              <a:cs typeface="Consolas" panose="020B0609020204030204" pitchFamily="49" charset="0"/>
            </a:endParaRPr>
          </a:p>
        </p:txBody>
      </p:sp>
      <p:sp>
        <p:nvSpPr>
          <p:cNvPr id="4" name="Date Placeholder 3"/>
          <p:cNvSpPr>
            <a:spLocks noGrp="1"/>
          </p:cNvSpPr>
          <p:nvPr>
            <p:ph type="dt" sz="half" idx="10"/>
          </p:nvPr>
        </p:nvSpPr>
        <p:spPr/>
        <p:txBody>
          <a:bodyPr/>
          <a:lstStyle/>
          <a:p>
            <a:fld id="{3010B405-E653-4714-8328-4759C8F07AA2}"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dirty="0"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33127791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Guard CF Checking Function</a:t>
            </a:r>
            <a:endParaRPr lang="en-US" dirty="0"/>
          </a:p>
        </p:txBody>
      </p:sp>
      <p:sp>
        <p:nvSpPr>
          <p:cNvPr id="7" name="Content Placeholder 6"/>
          <p:cNvSpPr>
            <a:spLocks noGrp="1"/>
          </p:cNvSpPr>
          <p:nvPr>
            <p:ph idx="1"/>
          </p:nvPr>
        </p:nvSpPr>
        <p:spPr>
          <a:xfrm>
            <a:off x="822959" y="1806824"/>
            <a:ext cx="7543801" cy="4023360"/>
          </a:xfrm>
        </p:spPr>
        <p:txBody>
          <a:bodyPr>
            <a:noAutofit/>
          </a:bodyPr>
          <a:lstStyle/>
          <a:p>
            <a:r>
              <a:rPr lang="en-US" dirty="0" smtClean="0"/>
              <a:t>Based on the pointer that’s stored in </a:t>
            </a:r>
            <a:r>
              <a:rPr lang="en-US" dirty="0" err="1" smtClean="0"/>
              <a:t>GuardCFCheckFunctionPointer</a:t>
            </a:r>
            <a:r>
              <a:rPr lang="en-US" dirty="0" smtClean="0"/>
              <a:t>, the loader will overwrite this data during load </a:t>
            </a:r>
            <a:r>
              <a:rPr lang="en-US" dirty="0"/>
              <a:t>time using </a:t>
            </a:r>
            <a:r>
              <a:rPr lang="en-US" i="1" dirty="0" err="1" smtClean="0"/>
              <a:t>LdrpCfgProcessLoadConfig</a:t>
            </a:r>
            <a:endParaRPr lang="en-US" i="1" dirty="0" smtClean="0"/>
          </a:p>
          <a:p>
            <a:r>
              <a:rPr lang="en-US" dirty="0" smtClean="0"/>
              <a:t>The protection is changed to PAGE_READWRITE, the pointer is overridden and then the protection is restored back</a:t>
            </a:r>
          </a:p>
          <a:p>
            <a:r>
              <a:rPr lang="en-US" dirty="0" smtClean="0"/>
              <a:t>The pointer is overridden with </a:t>
            </a:r>
            <a:r>
              <a:rPr lang="en-US" i="1" dirty="0" err="1" smtClean="0"/>
              <a:t>LdrpValidateUserCallTarget</a:t>
            </a:r>
            <a:endParaRPr lang="en-US" i="1" dirty="0"/>
          </a:p>
          <a:p>
            <a:r>
              <a:rPr lang="en-US" dirty="0" smtClean="0"/>
              <a:t>This only happens if the image is linked with CFG (IMAGE_DLLCHARACTERISTICS_GUARD_CF)</a:t>
            </a:r>
          </a:p>
          <a:p>
            <a:r>
              <a:rPr lang="en-US" dirty="0" smtClean="0"/>
              <a:t>And only if the IMAGE_GUARD_CF_INSTRUMENTED flag is set in </a:t>
            </a:r>
            <a:r>
              <a:rPr lang="en-US" b="1" dirty="0" err="1" smtClean="0"/>
              <a:t>GuardFlags</a:t>
            </a:r>
            <a:endParaRPr lang="en-US" b="1" dirty="0" smtClean="0"/>
          </a:p>
          <a:p>
            <a:r>
              <a:rPr lang="en-US" dirty="0"/>
              <a:t>On failure, </a:t>
            </a:r>
            <a:r>
              <a:rPr lang="en-US" i="1" dirty="0" err="1" smtClean="0"/>
              <a:t>RtlpHandleInvalidUserCallTarget</a:t>
            </a:r>
            <a:r>
              <a:rPr lang="en-US" i="1" dirty="0" smtClean="0"/>
              <a:t> </a:t>
            </a:r>
            <a:r>
              <a:rPr lang="en-US" dirty="0" smtClean="0"/>
              <a:t>is used to determine what to do (suppressed address validation)</a:t>
            </a:r>
          </a:p>
          <a:p>
            <a:pPr lvl="1"/>
            <a:r>
              <a:rPr lang="en-US" dirty="0" smtClean="0"/>
              <a:t>Results in exception or inhibition of the error</a:t>
            </a:r>
            <a:endParaRPr lang="en-US" dirty="0"/>
          </a:p>
        </p:txBody>
      </p:sp>
      <p:sp>
        <p:nvSpPr>
          <p:cNvPr id="4" name="Date Placeholder 3"/>
          <p:cNvSpPr>
            <a:spLocks noGrp="1"/>
          </p:cNvSpPr>
          <p:nvPr>
            <p:ph type="dt" sz="half" idx="10"/>
          </p:nvPr>
        </p:nvSpPr>
        <p:spPr/>
        <p:txBody>
          <a:bodyPr/>
          <a:lstStyle/>
          <a:p>
            <a:fld id="{AF193A33-7105-47E7-B04B-34F764531F27}"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5956900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491" y="281552"/>
            <a:ext cx="7780736" cy="1450757"/>
          </a:xfrm>
        </p:spPr>
        <p:txBody>
          <a:bodyPr/>
          <a:lstStyle/>
          <a:p>
            <a:r>
              <a:rPr lang="en-US" dirty="0" smtClean="0"/>
              <a:t>Writing a Guard CF Function</a:t>
            </a:r>
            <a:endParaRPr lang="en-US" dirty="0"/>
          </a:p>
        </p:txBody>
      </p:sp>
      <p:sp>
        <p:nvSpPr>
          <p:cNvPr id="3" name="Content Placeholder 2"/>
          <p:cNvSpPr>
            <a:spLocks noGrp="1"/>
          </p:cNvSpPr>
          <p:nvPr>
            <p:ph idx="1"/>
          </p:nvPr>
        </p:nvSpPr>
        <p:spPr/>
        <p:txBody>
          <a:bodyPr>
            <a:noAutofit/>
          </a:bodyPr>
          <a:lstStyle/>
          <a:p>
            <a:r>
              <a:rPr lang="en-US" sz="1200" b="1" dirty="0">
                <a:latin typeface="Consolas" panose="020B0609020204030204" pitchFamily="49" charset="0"/>
                <a:cs typeface="Consolas" panose="020B0609020204030204" pitchFamily="49" charset="0"/>
              </a:rPr>
              <a:t>title  </a:t>
            </a:r>
            <a:r>
              <a:rPr lang="en-US" sz="1200" b="1" dirty="0" smtClean="0">
                <a:latin typeface="Consolas" panose="020B0609020204030204" pitchFamily="49" charset="0"/>
                <a:cs typeface="Consolas" panose="020B0609020204030204" pitchFamily="49" charset="0"/>
              </a:rPr>
              <a:t>“CFG Hook</a:t>
            </a:r>
            <a:r>
              <a:rPr lang="en-US" sz="1200" b="1" dirty="0">
                <a:latin typeface="Consolas" panose="020B0609020204030204" pitchFamily="49" charset="0"/>
                <a:cs typeface="Consolas" panose="020B0609020204030204" pitchFamily="49" charset="0"/>
              </a:rPr>
              <a:t>"</a:t>
            </a:r>
          </a:p>
          <a:p>
            <a:r>
              <a:rPr lang="en-US" sz="1200" b="1" dirty="0">
                <a:latin typeface="Consolas" panose="020B0609020204030204" pitchFamily="49" charset="0"/>
                <a:cs typeface="Consolas" panose="020B0609020204030204" pitchFamily="49" charset="0"/>
              </a:rPr>
              <a:t>include ksamd64.inc</a:t>
            </a:r>
          </a:p>
          <a:p>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subttl</a:t>
            </a:r>
            <a:r>
              <a:rPr lang="en-US" sz="1200" b="1" dirty="0">
                <a:latin typeface="Consolas" panose="020B0609020204030204" pitchFamily="49" charset="0"/>
                <a:cs typeface="Consolas" panose="020B0609020204030204" pitchFamily="49" charset="0"/>
              </a:rPr>
              <a:t>  "Function to receive </a:t>
            </a:r>
            <a:r>
              <a:rPr lang="en-US" sz="1200" b="1" dirty="0" smtClean="0">
                <a:latin typeface="Consolas" panose="020B0609020204030204" pitchFamily="49" charset="0"/>
                <a:cs typeface="Consolas" panose="020B0609020204030204" pitchFamily="49" charset="0"/>
              </a:rPr>
              <a:t>CFG Callbacks</a:t>
            </a:r>
            <a:r>
              <a:rPr lang="en-US" sz="1200" b="1" dirty="0">
                <a:latin typeface="Consolas" panose="020B0609020204030204" pitchFamily="49" charset="0"/>
                <a:cs typeface="Consolas" panose="020B0609020204030204" pitchFamily="49" charset="0"/>
              </a:rPr>
              <a:t>"</a:t>
            </a:r>
          </a:p>
          <a:p>
            <a:r>
              <a:rPr lang="en-US" sz="1200" b="1" dirty="0">
                <a:latin typeface="Consolas" panose="020B0609020204030204" pitchFamily="49" charset="0"/>
                <a:cs typeface="Consolas" panose="020B0609020204030204" pitchFamily="49" charset="0"/>
              </a:rPr>
              <a:t>        EXTERN </a:t>
            </a:r>
            <a:r>
              <a:rPr lang="en-US" sz="1200" b="1" dirty="0" err="1" smtClean="0">
                <a:latin typeface="Consolas" panose="020B0609020204030204" pitchFamily="49" charset="0"/>
                <a:cs typeface="Consolas" panose="020B0609020204030204" pitchFamily="49" charset="0"/>
              </a:rPr>
              <a:t>CfgCHook:PROC</a:t>
            </a:r>
            <a:endParaRPr lang="en-US" sz="1200" b="1" dirty="0">
              <a:latin typeface="Consolas" panose="020B0609020204030204" pitchFamily="49" charset="0"/>
              <a:cs typeface="Consolas" panose="020B0609020204030204" pitchFamily="49" charset="0"/>
            </a:endParaRPr>
          </a:p>
          <a:p>
            <a:r>
              <a:rPr lang="en-US" sz="1200" b="1" dirty="0">
                <a:latin typeface="Consolas" panose="020B0609020204030204" pitchFamily="49" charset="0"/>
                <a:cs typeface="Consolas" panose="020B0609020204030204" pitchFamily="49" charset="0"/>
              </a:rPr>
              <a:t>        NESTED_ENTRY </a:t>
            </a:r>
            <a:r>
              <a:rPr lang="en-US" sz="1200" b="1" dirty="0" err="1" smtClean="0">
                <a:latin typeface="Consolas" panose="020B0609020204030204" pitchFamily="49" charset="0"/>
                <a:cs typeface="Consolas" panose="020B0609020204030204" pitchFamily="49" charset="0"/>
              </a:rPr>
              <a:t>CfgHook</a:t>
            </a:r>
            <a:r>
              <a:rPr lang="en-US" sz="1200" b="1" dirty="0">
                <a:latin typeface="Consolas" panose="020B0609020204030204" pitchFamily="49" charset="0"/>
                <a:cs typeface="Consolas" panose="020B0609020204030204" pitchFamily="49" charset="0"/>
              </a:rPr>
              <a:t>, TEXT</a:t>
            </a:r>
          </a:p>
          <a:p>
            <a:r>
              <a:rPr lang="en-US" sz="1200" b="1" dirty="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rPr>
              <a:t>       GENERATE_EXCEPTION_FRAME Rbp		; More crashes</a:t>
            </a:r>
          </a:p>
          <a:p>
            <a:r>
              <a:rPr lang="en-US" sz="1200" b="1" dirty="0" smtClean="0">
                <a:latin typeface="Consolas" panose="020B0609020204030204" pitchFamily="49" charset="0"/>
                <a:cs typeface="Consolas" panose="020B0609020204030204" pitchFamily="49" charset="0"/>
              </a:rPr>
              <a:t>        call </a:t>
            </a:r>
            <a:r>
              <a:rPr lang="en-US" sz="1200" b="1" dirty="0" err="1" smtClean="0">
                <a:latin typeface="Consolas" panose="020B0609020204030204" pitchFamily="49" charset="0"/>
                <a:cs typeface="Consolas" panose="020B0609020204030204" pitchFamily="49" charset="0"/>
              </a:rPr>
              <a:t>CfgCHook</a:t>
            </a:r>
            <a:r>
              <a:rPr lang="en-US" sz="1200" b="1" dirty="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rPr>
              <a:t>           ; </a:t>
            </a:r>
            <a:r>
              <a:rPr lang="en-US" sz="1200" b="1" dirty="0">
                <a:latin typeface="Consolas" panose="020B0609020204030204" pitchFamily="49" charset="0"/>
                <a:cs typeface="Consolas" panose="020B0609020204030204" pitchFamily="49" charset="0"/>
              </a:rPr>
              <a:t>Oh no, what will you call here?</a:t>
            </a:r>
          </a:p>
          <a:p>
            <a:r>
              <a:rPr lang="en-US" sz="1200" b="1" dirty="0">
                <a:latin typeface="Consolas" panose="020B0609020204030204" pitchFamily="49" charset="0"/>
                <a:cs typeface="Consolas" panose="020B0609020204030204" pitchFamily="49" charset="0"/>
              </a:rPr>
              <a:t>        RESTORE_EXCEPTION_STATE Rbp		; </a:t>
            </a:r>
            <a:r>
              <a:rPr lang="en-US" sz="1200" b="1" dirty="0" smtClean="0">
                <a:latin typeface="Consolas" panose="020B0609020204030204" pitchFamily="49" charset="0"/>
                <a:cs typeface="Consolas" panose="020B0609020204030204" pitchFamily="49" charset="0"/>
              </a:rPr>
              <a:t>None of this works!</a:t>
            </a:r>
            <a:endParaRPr lang="en-US" sz="1200" b="1" dirty="0">
              <a:latin typeface="Consolas" panose="020B0609020204030204" pitchFamily="49" charset="0"/>
              <a:cs typeface="Consolas" panose="020B0609020204030204" pitchFamily="49" charset="0"/>
            </a:endParaRPr>
          </a:p>
          <a:p>
            <a:r>
              <a:rPr lang="en-US" sz="1200" b="1" dirty="0">
                <a:latin typeface="Consolas" panose="020B0609020204030204" pitchFamily="49" charset="0"/>
                <a:cs typeface="Consolas" panose="020B0609020204030204" pitchFamily="49" charset="0"/>
              </a:rPr>
              <a:t>        </a:t>
            </a:r>
            <a:r>
              <a:rPr lang="en-US" sz="1200" b="1" dirty="0" smtClean="0">
                <a:latin typeface="Consolas" panose="020B0609020204030204" pitchFamily="49" charset="0"/>
                <a:cs typeface="Consolas" panose="020B0609020204030204" pitchFamily="49" charset="0"/>
              </a:rPr>
              <a:t>ret</a:t>
            </a:r>
            <a:endParaRPr lang="en-US" sz="1200" b="1" dirty="0">
              <a:latin typeface="Consolas" panose="020B0609020204030204" pitchFamily="49" charset="0"/>
              <a:cs typeface="Consolas" panose="020B0609020204030204" pitchFamily="49" charset="0"/>
            </a:endParaRPr>
          </a:p>
          <a:p>
            <a:r>
              <a:rPr lang="en-US" sz="1200" b="1" dirty="0">
                <a:latin typeface="Consolas" panose="020B0609020204030204" pitchFamily="49" charset="0"/>
                <a:cs typeface="Consolas" panose="020B0609020204030204" pitchFamily="49" charset="0"/>
              </a:rPr>
              <a:t>        NESTED_END </a:t>
            </a:r>
            <a:r>
              <a:rPr lang="en-US" sz="1200" b="1" dirty="0" err="1" smtClean="0">
                <a:latin typeface="Consolas" panose="020B0609020204030204" pitchFamily="49" charset="0"/>
                <a:cs typeface="Consolas" panose="020B0609020204030204" pitchFamily="49" charset="0"/>
              </a:rPr>
              <a:t>CfgHook</a:t>
            </a:r>
            <a:r>
              <a:rPr lang="en-US" sz="1200" b="1" dirty="0">
                <a:latin typeface="Consolas" panose="020B0609020204030204" pitchFamily="49" charset="0"/>
                <a:cs typeface="Consolas" panose="020B0609020204030204" pitchFamily="49" charset="0"/>
              </a:rPr>
              <a:t>, TEXT</a:t>
            </a:r>
          </a:p>
          <a:p>
            <a:r>
              <a:rPr lang="en-US" sz="1200" b="1" dirty="0">
                <a:latin typeface="Consolas" panose="020B0609020204030204" pitchFamily="49" charset="0"/>
                <a:cs typeface="Consolas" panose="020B0609020204030204" pitchFamily="49" charset="0"/>
              </a:rPr>
              <a:t>        end</a:t>
            </a:r>
          </a:p>
          <a:p>
            <a:endParaRPr lang="en-US" b="1" dirty="0"/>
          </a:p>
        </p:txBody>
      </p:sp>
      <p:sp>
        <p:nvSpPr>
          <p:cNvPr id="4" name="Date Placeholder 3"/>
          <p:cNvSpPr>
            <a:spLocks noGrp="1"/>
          </p:cNvSpPr>
          <p:nvPr>
            <p:ph type="dt" sz="half" idx="10"/>
          </p:nvPr>
        </p:nvSpPr>
        <p:spPr/>
        <p:txBody>
          <a:bodyPr/>
          <a:lstStyle/>
          <a:p>
            <a:fld id="{B789EE3D-2F48-478B-B670-A0F7AC776787}"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495573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281552"/>
            <a:ext cx="8219496" cy="1450757"/>
          </a:xfrm>
        </p:spPr>
        <p:txBody>
          <a:bodyPr/>
          <a:lstStyle/>
          <a:p>
            <a:r>
              <a:rPr lang="en-US" dirty="0" smtClean="0"/>
              <a:t>CFG Hooking Demo</a:t>
            </a:r>
            <a:endParaRPr lang="en-US" dirty="0"/>
          </a:p>
        </p:txBody>
      </p:sp>
      <p:sp>
        <p:nvSpPr>
          <p:cNvPr id="3" name="Content Placeholder 2"/>
          <p:cNvSpPr>
            <a:spLocks noGrp="1"/>
          </p:cNvSpPr>
          <p:nvPr>
            <p:ph idx="1"/>
          </p:nvPr>
        </p:nvSpPr>
        <p:spPr/>
        <p:txBody>
          <a:bodyPr>
            <a:noAutofit/>
          </a:bodyPr>
          <a:lstStyle/>
          <a:p>
            <a:endParaRPr lang="en-US" dirty="0"/>
          </a:p>
        </p:txBody>
      </p:sp>
      <p:sp>
        <p:nvSpPr>
          <p:cNvPr id="4" name="Date Placeholder 3"/>
          <p:cNvSpPr>
            <a:spLocks noGrp="1"/>
          </p:cNvSpPr>
          <p:nvPr>
            <p:ph type="dt" sz="half" idx="10"/>
          </p:nvPr>
        </p:nvSpPr>
        <p:spPr/>
        <p:txBody>
          <a:bodyPr/>
          <a:lstStyle/>
          <a:p>
            <a:fld id="{61C68C21-858C-473A-BB19-0A1A57BDE30D}"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42103320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CFG Bonus</a:t>
            </a:r>
            <a:endParaRPr lang="en-US" dirty="0"/>
          </a:p>
        </p:txBody>
      </p:sp>
      <p:sp>
        <p:nvSpPr>
          <p:cNvPr id="3" name="Content Placeholder 2"/>
          <p:cNvSpPr>
            <a:spLocks noGrp="1"/>
          </p:cNvSpPr>
          <p:nvPr>
            <p:ph idx="1"/>
          </p:nvPr>
        </p:nvSpPr>
        <p:spPr/>
        <p:txBody>
          <a:bodyPr>
            <a:noAutofit/>
          </a:bodyPr>
          <a:lstStyle/>
          <a:p>
            <a:r>
              <a:rPr lang="en-US" dirty="0" smtClean="0"/>
              <a:t>CFG in Windows 10 covers a lot more that no one has yet talked about</a:t>
            </a:r>
          </a:p>
          <a:p>
            <a:r>
              <a:rPr lang="en-US" dirty="0" smtClean="0"/>
              <a:t>Nirvana Hooks are protected by CFG to avoid using them as a bypass </a:t>
            </a:r>
            <a:r>
              <a:rPr lang="en-US" dirty="0" smtClean="0">
                <a:sym typeface="Wingdings" panose="05000000000000000000" pitchFamily="2" charset="2"/>
              </a:rPr>
              <a:t></a:t>
            </a:r>
          </a:p>
          <a:p>
            <a:r>
              <a:rPr lang="en-US" i="1" dirty="0" err="1" smtClean="0">
                <a:sym typeface="Wingdings" panose="05000000000000000000" pitchFamily="2" charset="2"/>
              </a:rPr>
              <a:t>MmCheckForSafeExecution</a:t>
            </a:r>
            <a:r>
              <a:rPr lang="en-US" i="1" dirty="0" smtClean="0">
                <a:sym typeface="Wingdings" panose="05000000000000000000" pitchFamily="2" charset="2"/>
              </a:rPr>
              <a:t> </a:t>
            </a:r>
            <a:r>
              <a:rPr lang="en-US" dirty="0" smtClean="0">
                <a:sym typeface="Wingdings" panose="05000000000000000000" pitchFamily="2" charset="2"/>
              </a:rPr>
              <a:t>protects the ATL </a:t>
            </a:r>
            <a:r>
              <a:rPr lang="en-US" dirty="0" err="1" smtClean="0">
                <a:sym typeface="Wingdings" panose="05000000000000000000" pitchFamily="2" charset="2"/>
              </a:rPr>
              <a:t>Thunk</a:t>
            </a:r>
            <a:r>
              <a:rPr lang="en-US" dirty="0" smtClean="0">
                <a:sym typeface="Wingdings" panose="05000000000000000000" pitchFamily="2" charset="2"/>
              </a:rPr>
              <a:t> emulation to avoid using it as a CFG bypass </a:t>
            </a:r>
          </a:p>
          <a:p>
            <a:r>
              <a:rPr lang="en-US" i="1" dirty="0" err="1" smtClean="0"/>
              <a:t>RtlGuardIsValidStackPointer</a:t>
            </a:r>
            <a:r>
              <a:rPr lang="en-US" i="1" dirty="0" smtClean="0"/>
              <a:t> </a:t>
            </a:r>
            <a:r>
              <a:rPr lang="en-US" dirty="0" smtClean="0"/>
              <a:t>is used with “Check Stack Extents” mode</a:t>
            </a:r>
          </a:p>
          <a:p>
            <a:pPr lvl="1"/>
            <a:r>
              <a:rPr lang="en-US" dirty="0"/>
              <a:t>For example, when using </a:t>
            </a:r>
            <a:r>
              <a:rPr lang="en-US" i="1" dirty="0" err="1"/>
              <a:t>NtContinue</a:t>
            </a:r>
            <a:r>
              <a:rPr lang="en-US" i="1" dirty="0"/>
              <a:t> </a:t>
            </a:r>
            <a:r>
              <a:rPr lang="en-US" dirty="0"/>
              <a:t>or </a:t>
            </a:r>
            <a:r>
              <a:rPr lang="en-US" i="1" dirty="0" err="1"/>
              <a:t>SetThreadContext</a:t>
            </a:r>
            <a:r>
              <a:rPr lang="en-US" dirty="0"/>
              <a:t>, </a:t>
            </a:r>
            <a:r>
              <a:rPr lang="en-US" dirty="0" smtClean="0"/>
              <a:t>stack addresses are validated</a:t>
            </a:r>
          </a:p>
          <a:p>
            <a:r>
              <a:rPr lang="en-US" i="1" dirty="0" smtClean="0"/>
              <a:t>(Rtl)</a:t>
            </a:r>
            <a:r>
              <a:rPr lang="en-US" i="1" dirty="0" err="1" smtClean="0"/>
              <a:t>SetProtectedPolicy</a:t>
            </a:r>
            <a:r>
              <a:rPr lang="en-US" i="1" dirty="0" smtClean="0"/>
              <a:t>/(Rtl)</a:t>
            </a:r>
            <a:r>
              <a:rPr lang="en-US" i="1" dirty="0" err="1" smtClean="0"/>
              <a:t>QueryProtectedPolicy</a:t>
            </a:r>
            <a:r>
              <a:rPr lang="en-US" i="1" dirty="0" smtClean="0"/>
              <a:t> </a:t>
            </a:r>
            <a:r>
              <a:rPr lang="en-US" dirty="0" smtClean="0"/>
              <a:t>are new user-mode APIs to associated protected data with GUIDs</a:t>
            </a:r>
          </a:p>
          <a:p>
            <a:pPr lvl="1"/>
            <a:r>
              <a:rPr lang="en-US" dirty="0" smtClean="0"/>
              <a:t>Data is stored in a protected “</a:t>
            </a:r>
            <a:r>
              <a:rPr lang="en-US" dirty="0" err="1" smtClean="0"/>
              <a:t>Mrdata</a:t>
            </a:r>
            <a:r>
              <a:rPr lang="en-US" dirty="0" smtClean="0"/>
              <a:t>” heap</a:t>
            </a:r>
          </a:p>
          <a:p>
            <a:pPr lvl="1"/>
            <a:r>
              <a:rPr lang="en-US" dirty="0" smtClean="0"/>
              <a:t>Only active if CFG is enforced</a:t>
            </a:r>
          </a:p>
          <a:p>
            <a:pPr lvl="1"/>
            <a:r>
              <a:rPr lang="en-US" dirty="0" smtClean="0"/>
              <a:t>.</a:t>
            </a:r>
            <a:r>
              <a:rPr lang="en-US" dirty="0" err="1" smtClean="0"/>
              <a:t>mrdata</a:t>
            </a:r>
            <a:r>
              <a:rPr lang="en-US" dirty="0" smtClean="0"/>
              <a:t> section contains key CFG variables and function pointers</a:t>
            </a:r>
            <a:endParaRPr lang="en-US" dirty="0"/>
          </a:p>
          <a:p>
            <a:r>
              <a:rPr lang="en-US" dirty="0" smtClean="0"/>
              <a:t> </a:t>
            </a:r>
            <a:endParaRPr lang="en-US" i="1" dirty="0"/>
          </a:p>
        </p:txBody>
      </p:sp>
      <p:sp>
        <p:nvSpPr>
          <p:cNvPr id="4" name="Date Placeholder 3"/>
          <p:cNvSpPr>
            <a:spLocks noGrp="1"/>
          </p:cNvSpPr>
          <p:nvPr>
            <p:ph type="dt" sz="half" idx="10"/>
          </p:nvPr>
        </p:nvSpPr>
        <p:spPr/>
        <p:txBody>
          <a:bodyPr/>
          <a:lstStyle/>
          <a:p>
            <a:fld id="{B789EE3D-2F48-478B-B670-A0F7AC776787}"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39</a:t>
            </a:fld>
            <a:endParaRPr lang="en-US" dirty="0"/>
          </a:p>
        </p:txBody>
      </p:sp>
    </p:spTree>
    <p:extLst>
      <p:ext uri="{BB962C8B-B14F-4D97-AF65-F5344CB8AC3E}">
        <p14:creationId xmlns:p14="http://schemas.microsoft.com/office/powerpoint/2010/main" val="2083354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286604"/>
            <a:ext cx="7947197" cy="1450757"/>
          </a:xfrm>
        </p:spPr>
        <p:txBody>
          <a:bodyPr/>
          <a:lstStyle/>
          <a:p>
            <a:r>
              <a:rPr lang="en-US" dirty="0" smtClean="0"/>
              <a:t>PAST RESEARCH</a:t>
            </a:r>
            <a:endParaRPr lang="en-US" dirty="0"/>
          </a:p>
        </p:txBody>
      </p:sp>
      <p:sp>
        <p:nvSpPr>
          <p:cNvPr id="3" name="Content Placeholder 2"/>
          <p:cNvSpPr>
            <a:spLocks noGrp="1"/>
          </p:cNvSpPr>
          <p:nvPr>
            <p:ph idx="1"/>
          </p:nvPr>
        </p:nvSpPr>
        <p:spPr>
          <a:xfrm>
            <a:off x="822959" y="1845734"/>
            <a:ext cx="8061637" cy="4023360"/>
          </a:xfrm>
        </p:spPr>
        <p:txBody>
          <a:bodyPr>
            <a:noAutofit/>
          </a:bodyPr>
          <a:lstStyle/>
          <a:p>
            <a:r>
              <a:rPr lang="en-US" dirty="0" smtClean="0"/>
              <a:t>Some of these techniques have partially been exposed before</a:t>
            </a:r>
          </a:p>
          <a:p>
            <a:endParaRPr lang="en-US" dirty="0"/>
          </a:p>
          <a:p>
            <a:r>
              <a:rPr lang="en-US" dirty="0" smtClean="0"/>
              <a:t>For example, the Nirvana hook was discovered by Nick </a:t>
            </a:r>
            <a:r>
              <a:rPr lang="en-US" dirty="0" err="1" smtClean="0"/>
              <a:t>Everdox</a:t>
            </a:r>
            <a:endParaRPr lang="en-US" dirty="0" smtClean="0"/>
          </a:p>
          <a:p>
            <a:pPr lvl="1"/>
            <a:r>
              <a:rPr lang="en-US" dirty="0">
                <a:hlinkClick r:id="rId2"/>
              </a:rPr>
              <a:t>http://</a:t>
            </a:r>
            <a:r>
              <a:rPr lang="en-US" dirty="0" smtClean="0">
                <a:hlinkClick r:id="rId2"/>
              </a:rPr>
              <a:t>www.codeproject.com/Articles/543542/Windows-x-system-service-hooks-and-advanced-debu</a:t>
            </a:r>
            <a:endParaRPr lang="en-US" dirty="0" smtClean="0"/>
          </a:p>
          <a:p>
            <a:pPr lvl="1"/>
            <a:r>
              <a:rPr lang="en-US" dirty="0" smtClean="0"/>
              <a:t>But Windows 10 totally changes the interface…</a:t>
            </a:r>
          </a:p>
          <a:p>
            <a:pPr lvl="1"/>
            <a:endParaRPr lang="en-US" dirty="0"/>
          </a:p>
          <a:p>
            <a:r>
              <a:rPr lang="en-US" dirty="0" err="1" smtClean="0"/>
              <a:t>MinWin</a:t>
            </a:r>
            <a:r>
              <a:rPr lang="en-US" dirty="0" smtClean="0"/>
              <a:t> has some good information from </a:t>
            </a:r>
            <a:r>
              <a:rPr lang="en-US" dirty="0" err="1" smtClean="0"/>
              <a:t>QuarksLab</a:t>
            </a:r>
            <a:r>
              <a:rPr lang="en-US" dirty="0" smtClean="0"/>
              <a:t> and </a:t>
            </a:r>
            <a:r>
              <a:rPr lang="en-US" dirty="0" err="1" smtClean="0"/>
              <a:t>ARTeam</a:t>
            </a:r>
            <a:endParaRPr lang="en-US" dirty="0" smtClean="0"/>
          </a:p>
          <a:p>
            <a:pPr lvl="1"/>
            <a:r>
              <a:rPr lang="en-US" dirty="0">
                <a:hlinkClick r:id="rId3"/>
              </a:rPr>
              <a:t>http://</a:t>
            </a:r>
            <a:r>
              <a:rPr lang="en-US" dirty="0" smtClean="0">
                <a:hlinkClick r:id="rId3"/>
              </a:rPr>
              <a:t>blog.quarkslab.com/runtime-dll-name-resolution-apisetschema-part-i.html</a:t>
            </a:r>
            <a:endParaRPr lang="en-US" dirty="0" smtClean="0"/>
          </a:p>
          <a:p>
            <a:pPr lvl="1"/>
            <a:r>
              <a:rPr lang="en-US" dirty="0">
                <a:hlinkClick r:id="rId4"/>
              </a:rPr>
              <a:t>http://</a:t>
            </a:r>
            <a:r>
              <a:rPr lang="en-US" dirty="0" smtClean="0">
                <a:hlinkClick r:id="rId4"/>
              </a:rPr>
              <a:t>www.xchg.info/wiki/index.php?title=ApiMapSet</a:t>
            </a:r>
            <a:endParaRPr lang="en-US" dirty="0" smtClean="0"/>
          </a:p>
          <a:p>
            <a:pPr lvl="1"/>
            <a:r>
              <a:rPr lang="en-US" dirty="0" smtClean="0"/>
              <a:t>But they used manually reverse engineered symbols, and Windows 10 changed them</a:t>
            </a:r>
          </a:p>
        </p:txBody>
      </p:sp>
      <p:sp>
        <p:nvSpPr>
          <p:cNvPr id="4" name="Date Placeholder 3"/>
          <p:cNvSpPr>
            <a:spLocks noGrp="1"/>
          </p:cNvSpPr>
          <p:nvPr>
            <p:ph type="dt" sz="half" idx="10"/>
          </p:nvPr>
        </p:nvSpPr>
        <p:spPr/>
        <p:txBody>
          <a:bodyPr/>
          <a:lstStyle/>
          <a:p>
            <a:fld id="{B6A7DE7B-7D6C-4AB3-BD31-DACEEF3425D1}"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5823681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AVRF Hooks</a:t>
            </a:r>
            <a:endParaRPr lang="en-US" dirty="0"/>
          </a:p>
        </p:txBody>
      </p:sp>
      <p:sp>
        <p:nvSpPr>
          <p:cNvPr id="4" name="Date Placeholder 3"/>
          <p:cNvSpPr>
            <a:spLocks noGrp="1"/>
          </p:cNvSpPr>
          <p:nvPr>
            <p:ph type="dt" sz="half" idx="10"/>
          </p:nvPr>
        </p:nvSpPr>
        <p:spPr/>
        <p:txBody>
          <a:bodyPr/>
          <a:lstStyle/>
          <a:p>
            <a:fld id="{01E8AEBD-8492-49C4-9CE9-621D56E15150}"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40</a:t>
            </a:fld>
            <a:endParaRPr lang="en-US" dirty="0"/>
          </a:p>
        </p:txBody>
      </p:sp>
      <p:pic>
        <p:nvPicPr>
          <p:cNvPr id="9" name="Content Placeholder 8"/>
          <p:cNvPicPr>
            <a:picLocks noGrp="1" noChangeAspect="1"/>
          </p:cNvPicPr>
          <p:nvPr>
            <p:ph idx="1"/>
          </p:nvPr>
        </p:nvPicPr>
        <p:blipFill>
          <a:blip r:embed="rId2"/>
          <a:stretch>
            <a:fillRect/>
          </a:stretch>
        </p:blipFill>
        <p:spPr>
          <a:xfrm>
            <a:off x="1098966" y="1846263"/>
            <a:ext cx="6990517" cy="4022725"/>
          </a:xfrm>
          <a:prstGeom prst="rect">
            <a:avLst/>
          </a:prstGeom>
        </p:spPr>
      </p:pic>
    </p:spTree>
    <p:extLst>
      <p:ext uri="{BB962C8B-B14F-4D97-AF65-F5344CB8AC3E}">
        <p14:creationId xmlns:p14="http://schemas.microsoft.com/office/powerpoint/2010/main" val="19156699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281552"/>
            <a:ext cx="8219496" cy="1450757"/>
          </a:xfrm>
        </p:spPr>
        <p:txBody>
          <a:bodyPr/>
          <a:lstStyle/>
          <a:p>
            <a:r>
              <a:rPr lang="en-US" dirty="0" smtClean="0"/>
              <a:t>What is Application Verifier</a:t>
            </a:r>
            <a:endParaRPr lang="en-US" dirty="0"/>
          </a:p>
        </p:txBody>
      </p:sp>
      <p:sp>
        <p:nvSpPr>
          <p:cNvPr id="4" name="Date Placeholder 3"/>
          <p:cNvSpPr>
            <a:spLocks noGrp="1"/>
          </p:cNvSpPr>
          <p:nvPr>
            <p:ph type="dt" sz="half" idx="10"/>
          </p:nvPr>
        </p:nvSpPr>
        <p:spPr/>
        <p:txBody>
          <a:bodyPr/>
          <a:lstStyle/>
          <a:p>
            <a:fld id="{61C68C21-858C-473A-BB19-0A1A57BDE30D}"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41</a:t>
            </a:fld>
            <a:endParaRPr lang="en-US" dirty="0"/>
          </a:p>
        </p:txBody>
      </p:sp>
      <p:sp>
        <p:nvSpPr>
          <p:cNvPr id="7" name="Content Placeholder 2"/>
          <p:cNvSpPr txBox="1">
            <a:spLocks/>
          </p:cNvSpPr>
          <p:nvPr/>
        </p:nvSpPr>
        <p:spPr>
          <a:xfrm>
            <a:off x="822959" y="2889823"/>
            <a:ext cx="7543801" cy="4023360"/>
          </a:xfrm>
          <a:prstGeom prst="rect">
            <a:avLst/>
          </a:prstGeom>
          <a:scene3d>
            <a:camera prst="isometricOffAxis1Right"/>
            <a:lightRig rig="threePt" dir="t"/>
          </a:scene3d>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i="1" dirty="0" smtClean="0"/>
              <a:t>“</a:t>
            </a:r>
            <a:r>
              <a:rPr lang="en-US" i="1" dirty="0"/>
              <a:t>Application Verifier (AppVerif.exe) is a dynamic verification tool for user-mode applications. This tool monitors application actions while the application runs, subjects the application to a variety of stresses and tests, and generates a report about potential errors in application execution or design</a:t>
            </a:r>
            <a:r>
              <a:rPr lang="en-US" i="1" dirty="0" smtClean="0"/>
              <a:t>.</a:t>
            </a:r>
            <a:r>
              <a:rPr lang="en-US" i="1" dirty="0"/>
              <a:t> </a:t>
            </a:r>
            <a:r>
              <a:rPr lang="en-US" i="1" dirty="0" smtClean="0"/>
              <a:t>It </a:t>
            </a:r>
            <a:r>
              <a:rPr lang="en-US" i="1" dirty="0"/>
              <a:t>finds subtle programming errors that might be difficult to detect during standard application testing or driver testing</a:t>
            </a:r>
            <a:r>
              <a:rPr lang="en-US" i="1" dirty="0" smtClean="0"/>
              <a:t>.”</a:t>
            </a:r>
            <a:r>
              <a:rPr lang="en-US" dirty="0" smtClean="0"/>
              <a:t> –Microsoft</a:t>
            </a:r>
            <a:endParaRPr lang="en-US" dirty="0"/>
          </a:p>
        </p:txBody>
      </p:sp>
    </p:spTree>
    <p:extLst>
      <p:ext uri="{BB962C8B-B14F-4D97-AF65-F5344CB8AC3E}">
        <p14:creationId xmlns:p14="http://schemas.microsoft.com/office/powerpoint/2010/main" val="39307554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Verifier Engine</a:t>
            </a:r>
            <a:endParaRPr lang="en-US" dirty="0"/>
          </a:p>
        </p:txBody>
      </p:sp>
      <p:sp>
        <p:nvSpPr>
          <p:cNvPr id="3" name="Content Placeholder 2"/>
          <p:cNvSpPr>
            <a:spLocks noGrp="1"/>
          </p:cNvSpPr>
          <p:nvPr>
            <p:ph idx="1"/>
          </p:nvPr>
        </p:nvSpPr>
        <p:spPr/>
        <p:txBody>
          <a:bodyPr>
            <a:noAutofit/>
          </a:bodyPr>
          <a:lstStyle/>
          <a:p>
            <a:r>
              <a:rPr lang="en-US" dirty="0" smtClean="0"/>
              <a:t>The Application Verifier engine itself (Verifier.dll) receives a number of interesting pointers to the loader’s internals</a:t>
            </a:r>
          </a:p>
          <a:p>
            <a:r>
              <a:rPr lang="en-US" dirty="0"/>
              <a:t>Loaded by </a:t>
            </a:r>
            <a:r>
              <a:rPr lang="en-US" i="1" dirty="0" err="1" smtClean="0"/>
              <a:t>AvrfMiniLoadDll</a:t>
            </a:r>
            <a:r>
              <a:rPr lang="en-US" i="1" dirty="0" smtClean="0"/>
              <a:t> </a:t>
            </a:r>
            <a:r>
              <a:rPr lang="en-US" dirty="0" smtClean="0"/>
              <a:t>and receives a pointer to a RTL_VERIFIER_HELPER_TABLE structure</a:t>
            </a:r>
          </a:p>
          <a:p>
            <a:r>
              <a:rPr lang="en-US" dirty="0" smtClean="0"/>
              <a:t>The engine will then interact with Application Verifier Providers that are built on top of it</a:t>
            </a:r>
          </a:p>
          <a:p>
            <a:r>
              <a:rPr lang="en-US" dirty="0" smtClean="0"/>
              <a:t>The Verifier returns back an RTL_VERIFIER_HEAP_TABLE</a:t>
            </a:r>
          </a:p>
          <a:p>
            <a:pPr lvl="1"/>
            <a:r>
              <a:rPr lang="en-US" dirty="0" smtClean="0"/>
              <a:t>This allows verifier to hook all Heap APIs, as well as to provide a Query/Set callback</a:t>
            </a:r>
          </a:p>
          <a:p>
            <a:pPr lvl="1"/>
            <a:r>
              <a:rPr lang="en-US" dirty="0" smtClean="0"/>
              <a:t>This is used primarily when enabling the “page heap”</a:t>
            </a:r>
          </a:p>
          <a:p>
            <a:pPr marL="0" indent="0">
              <a:buNone/>
            </a:pPr>
            <a:endParaRPr lang="en-US" dirty="0"/>
          </a:p>
        </p:txBody>
      </p:sp>
      <p:sp>
        <p:nvSpPr>
          <p:cNvPr id="4" name="Date Placeholder 3"/>
          <p:cNvSpPr>
            <a:spLocks noGrp="1"/>
          </p:cNvSpPr>
          <p:nvPr>
            <p:ph type="dt" sz="half" idx="10"/>
          </p:nvPr>
        </p:nvSpPr>
        <p:spPr/>
        <p:txBody>
          <a:bodyPr/>
          <a:lstStyle/>
          <a:p>
            <a:fld id="{E88D6F3F-591D-453A-907C-BDC0287AD62A}"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42</a:t>
            </a:fld>
            <a:endParaRPr lang="en-US" dirty="0"/>
          </a:p>
        </p:txBody>
      </p:sp>
    </p:spTree>
    <p:extLst>
      <p:ext uri="{BB962C8B-B14F-4D97-AF65-F5344CB8AC3E}">
        <p14:creationId xmlns:p14="http://schemas.microsoft.com/office/powerpoint/2010/main" val="3012006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455" y="296708"/>
            <a:ext cx="7714808" cy="1450757"/>
          </a:xfrm>
        </p:spPr>
        <p:txBody>
          <a:bodyPr/>
          <a:lstStyle/>
          <a:p>
            <a:r>
              <a:rPr lang="en-US" dirty="0" smtClean="0"/>
              <a:t>Enabling Application Verifier</a:t>
            </a:r>
            <a:endParaRPr lang="en-US" dirty="0"/>
          </a:p>
        </p:txBody>
      </p:sp>
      <p:sp>
        <p:nvSpPr>
          <p:cNvPr id="3" name="Content Placeholder 2"/>
          <p:cNvSpPr>
            <a:spLocks noGrp="1"/>
          </p:cNvSpPr>
          <p:nvPr>
            <p:ph idx="1"/>
          </p:nvPr>
        </p:nvSpPr>
        <p:spPr>
          <a:xfrm>
            <a:off x="822961" y="1852219"/>
            <a:ext cx="7543801" cy="4023360"/>
          </a:xfrm>
        </p:spPr>
        <p:txBody>
          <a:bodyPr>
            <a:noAutofit/>
          </a:bodyPr>
          <a:lstStyle/>
          <a:p>
            <a:r>
              <a:rPr lang="en-US" dirty="0"/>
              <a:t>The </a:t>
            </a:r>
            <a:r>
              <a:rPr lang="en-US" dirty="0" smtClean="0"/>
              <a:t>App Verifier activates </a:t>
            </a:r>
            <a:r>
              <a:rPr lang="en-US" dirty="0"/>
              <a:t>itself when it sees FLG_APPLICATION_VERIFIER or </a:t>
            </a:r>
            <a:r>
              <a:rPr lang="en-US" dirty="0" smtClean="0"/>
              <a:t>FLG_HEAP_PAGE_ALLOCS present in the Global Flags</a:t>
            </a:r>
          </a:p>
          <a:p>
            <a:pPr lvl="1"/>
            <a:r>
              <a:rPr lang="en-US" dirty="0" smtClean="0"/>
              <a:t>Global Flags are the Image File Execution Options (IFEO) that can be set for a given image name</a:t>
            </a:r>
          </a:p>
          <a:p>
            <a:pPr lvl="1"/>
            <a:r>
              <a:rPr lang="en-US" dirty="0" smtClean="0"/>
              <a:t>HKLM\Software\Microsoft\Windows NT\CurrentVersion\Image File Execution Options</a:t>
            </a:r>
          </a:p>
          <a:p>
            <a:pPr lvl="1"/>
            <a:r>
              <a:rPr lang="en-US" dirty="0" smtClean="0"/>
              <a:t>Set </a:t>
            </a:r>
            <a:r>
              <a:rPr lang="en-US" dirty="0" err="1" smtClean="0"/>
              <a:t>GlobalFlag</a:t>
            </a:r>
            <a:r>
              <a:rPr lang="en-US" dirty="0" smtClean="0"/>
              <a:t> to “0x100”</a:t>
            </a:r>
          </a:p>
          <a:p>
            <a:pPr lvl="2"/>
            <a:r>
              <a:rPr lang="en-US" dirty="0" smtClean="0"/>
              <a:t>As a </a:t>
            </a:r>
            <a:r>
              <a:rPr lang="en-US" b="1" dirty="0" smtClean="0"/>
              <a:t>REG_SZ</a:t>
            </a:r>
            <a:r>
              <a:rPr lang="en-US" dirty="0" smtClean="0"/>
              <a:t>!</a:t>
            </a:r>
          </a:p>
          <a:p>
            <a:r>
              <a:rPr lang="en-US" dirty="0" smtClean="0"/>
              <a:t>You can customize which Providers to load with the “</a:t>
            </a:r>
            <a:r>
              <a:rPr lang="en-US" dirty="0" err="1" smtClean="0"/>
              <a:t>VerifierDlls</a:t>
            </a:r>
            <a:r>
              <a:rPr lang="en-US" dirty="0" smtClean="0"/>
              <a:t>” REG_SZ value</a:t>
            </a:r>
          </a:p>
          <a:p>
            <a:pPr lvl="1"/>
            <a:r>
              <a:rPr lang="en-US" dirty="0" smtClean="0"/>
              <a:t>Abused by “Trust Fighter” malware as well as EA Anti-Cheating tools</a:t>
            </a:r>
          </a:p>
          <a:p>
            <a:r>
              <a:rPr lang="en-US" dirty="0" smtClean="0"/>
              <a:t>“</a:t>
            </a:r>
            <a:r>
              <a:rPr lang="en-US" dirty="0" err="1" smtClean="0"/>
              <a:t>VerifierFlags</a:t>
            </a:r>
            <a:r>
              <a:rPr lang="en-US" dirty="0" smtClean="0"/>
              <a:t>” is REG_DWORD value to customize AVRF Settings</a:t>
            </a:r>
          </a:p>
          <a:p>
            <a:endParaRPr lang="en-US" dirty="0"/>
          </a:p>
        </p:txBody>
      </p:sp>
      <p:sp>
        <p:nvSpPr>
          <p:cNvPr id="4" name="Date Placeholder 3"/>
          <p:cNvSpPr>
            <a:spLocks noGrp="1"/>
          </p:cNvSpPr>
          <p:nvPr>
            <p:ph type="dt" sz="half" idx="10"/>
          </p:nvPr>
        </p:nvSpPr>
        <p:spPr/>
        <p:txBody>
          <a:bodyPr/>
          <a:lstStyle/>
          <a:p>
            <a:fld id="{E88D6F3F-591D-453A-907C-BDC0287AD62A}"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43</a:t>
            </a:fld>
            <a:endParaRPr lang="en-US" dirty="0"/>
          </a:p>
        </p:txBody>
      </p:sp>
    </p:spTree>
    <p:extLst>
      <p:ext uri="{BB962C8B-B14F-4D97-AF65-F5344CB8AC3E}">
        <p14:creationId xmlns:p14="http://schemas.microsoft.com/office/powerpoint/2010/main" val="30205012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Verifier Providers</a:t>
            </a:r>
            <a:endParaRPr lang="en-US" dirty="0"/>
          </a:p>
        </p:txBody>
      </p:sp>
      <p:sp>
        <p:nvSpPr>
          <p:cNvPr id="3" name="Content Placeholder 2"/>
          <p:cNvSpPr>
            <a:spLocks noGrp="1"/>
          </p:cNvSpPr>
          <p:nvPr>
            <p:ph idx="1"/>
          </p:nvPr>
        </p:nvSpPr>
        <p:spPr/>
        <p:txBody>
          <a:bodyPr>
            <a:noAutofit/>
          </a:bodyPr>
          <a:lstStyle/>
          <a:p>
            <a:r>
              <a:rPr lang="en-US" dirty="0" smtClean="0"/>
              <a:t>Providers are loaded by the Application Verifier Engine based on either the contents of the “</a:t>
            </a:r>
            <a:r>
              <a:rPr lang="en-US" dirty="0" err="1" smtClean="0"/>
              <a:t>VerifierDlls</a:t>
            </a:r>
            <a:r>
              <a:rPr lang="en-US" dirty="0" smtClean="0"/>
              <a:t>” key in per-image IFEO key, or by the {</a:t>
            </a:r>
            <a:r>
              <a:rPr lang="en-US" dirty="0" err="1" smtClean="0"/>
              <a:t>ApplicationVerifierGlobalSettings</a:t>
            </a:r>
            <a:r>
              <a:rPr lang="en-US" dirty="0" smtClean="0"/>
              <a:t>} option in the root IFEO key</a:t>
            </a:r>
          </a:p>
          <a:p>
            <a:r>
              <a:rPr lang="en-US" dirty="0" smtClean="0"/>
              <a:t>If </a:t>
            </a:r>
            <a:r>
              <a:rPr lang="en-US" dirty="0"/>
              <a:t>a provider is called “</a:t>
            </a:r>
            <a:r>
              <a:rPr lang="en-US" dirty="0" smtClean="0"/>
              <a:t>vrfcore.dll” and exports a function called “</a:t>
            </a:r>
            <a:r>
              <a:rPr lang="en-US" i="1" dirty="0" err="1" smtClean="0"/>
              <a:t>AVrfAPILookupCallback</a:t>
            </a:r>
            <a:r>
              <a:rPr lang="en-US" dirty="0" smtClean="0"/>
              <a:t>”, then all </a:t>
            </a:r>
            <a:r>
              <a:rPr lang="en-US" i="1" dirty="0" err="1" smtClean="0"/>
              <a:t>GetProcAddress</a:t>
            </a:r>
            <a:r>
              <a:rPr lang="en-US" dirty="0" smtClean="0"/>
              <a:t> (</a:t>
            </a:r>
            <a:r>
              <a:rPr lang="en-US" i="1" dirty="0" err="1" smtClean="0"/>
              <a:t>LdrGetProcedureAddress</a:t>
            </a:r>
            <a:r>
              <a:rPr lang="en-US" dirty="0" smtClean="0"/>
              <a:t>) function calls will first be directed to it</a:t>
            </a:r>
          </a:p>
          <a:p>
            <a:r>
              <a:rPr lang="en-US" dirty="0" smtClean="0"/>
              <a:t>Callback includes the address of the caller of </a:t>
            </a:r>
            <a:r>
              <a:rPr lang="en-US" i="1" dirty="0" err="1" smtClean="0"/>
              <a:t>GetProcAddress</a:t>
            </a:r>
            <a:r>
              <a:rPr lang="en-US" dirty="0" smtClean="0"/>
              <a:t>, and the ability to redirect the answer to another routine</a:t>
            </a:r>
          </a:p>
          <a:p>
            <a:r>
              <a:rPr lang="en-US" dirty="0" smtClean="0"/>
              <a:t>Other than that, verifier providers can hook any exported function of any DLL they please, by filling out special structures during their </a:t>
            </a:r>
            <a:r>
              <a:rPr lang="en-US" dirty="0" err="1" smtClean="0"/>
              <a:t>entrypoint</a:t>
            </a:r>
            <a:endParaRPr lang="en-US" dirty="0" smtClean="0"/>
          </a:p>
          <a:p>
            <a:r>
              <a:rPr lang="en-US" dirty="0"/>
              <a:t>You can </a:t>
            </a:r>
            <a:r>
              <a:rPr lang="en-US" dirty="0" smtClean="0"/>
              <a:t>set </a:t>
            </a:r>
            <a:r>
              <a:rPr lang="en-US" dirty="0" err="1" smtClean="0"/>
              <a:t>AVrfpDebug</a:t>
            </a:r>
            <a:r>
              <a:rPr lang="en-US" dirty="0" smtClean="0"/>
              <a:t> </a:t>
            </a:r>
            <a:r>
              <a:rPr lang="en-US" dirty="0"/>
              <a:t>(from the </a:t>
            </a:r>
            <a:r>
              <a:rPr lang="en-US" dirty="0" smtClean="0"/>
              <a:t>“</a:t>
            </a:r>
            <a:r>
              <a:rPr lang="en-US" dirty="0" err="1" smtClean="0"/>
              <a:t>VerifierDebug</a:t>
            </a:r>
            <a:r>
              <a:rPr lang="en-US" dirty="0" smtClean="0"/>
              <a:t>” IFEO value) to see the internals…</a:t>
            </a:r>
            <a:endParaRPr lang="en-US" dirty="0"/>
          </a:p>
        </p:txBody>
      </p:sp>
      <p:sp>
        <p:nvSpPr>
          <p:cNvPr id="4" name="Date Placeholder 3"/>
          <p:cNvSpPr>
            <a:spLocks noGrp="1"/>
          </p:cNvSpPr>
          <p:nvPr>
            <p:ph type="dt" sz="half" idx="10"/>
          </p:nvPr>
        </p:nvSpPr>
        <p:spPr/>
        <p:txBody>
          <a:bodyPr/>
          <a:lstStyle/>
          <a:p>
            <a:fld id="{E88D6F3F-591D-453A-907C-BDC0287AD62A}"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44</a:t>
            </a:fld>
            <a:endParaRPr lang="en-US" dirty="0"/>
          </a:p>
        </p:txBody>
      </p:sp>
    </p:spTree>
    <p:extLst>
      <p:ext uri="{BB962C8B-B14F-4D97-AF65-F5344CB8AC3E}">
        <p14:creationId xmlns:p14="http://schemas.microsoft.com/office/powerpoint/2010/main" val="10130985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Verifier Provider</a:t>
            </a:r>
            <a:endParaRPr lang="en-US" dirty="0"/>
          </a:p>
        </p:txBody>
      </p:sp>
      <p:sp>
        <p:nvSpPr>
          <p:cNvPr id="3" name="Content Placeholder 2"/>
          <p:cNvSpPr>
            <a:spLocks noGrp="1"/>
          </p:cNvSpPr>
          <p:nvPr>
            <p:ph idx="1"/>
          </p:nvPr>
        </p:nvSpPr>
        <p:spPr/>
        <p:txBody>
          <a:bodyPr>
            <a:noAutofit/>
          </a:bodyPr>
          <a:lstStyle/>
          <a:p>
            <a:pPr>
              <a:lnSpc>
                <a:spcPct val="80000"/>
              </a:lnSpc>
            </a:pPr>
            <a:r>
              <a:rPr lang="en-US" altLang="en-US" dirty="0" smtClean="0"/>
              <a:t>This time, we have to write an actual DLL</a:t>
            </a:r>
          </a:p>
          <a:p>
            <a:pPr>
              <a:lnSpc>
                <a:spcPct val="80000"/>
              </a:lnSpc>
            </a:pPr>
            <a:r>
              <a:rPr lang="en-US" altLang="en-US" dirty="0" smtClean="0"/>
              <a:t>Those of you that do Win32 programming are certainly aware of </a:t>
            </a:r>
            <a:r>
              <a:rPr lang="en-US" altLang="en-US" dirty="0" err="1" smtClean="0"/>
              <a:t>DllMain</a:t>
            </a:r>
            <a:r>
              <a:rPr lang="en-US" altLang="en-US" dirty="0" smtClean="0"/>
              <a:t> and its four “reasons”</a:t>
            </a:r>
          </a:p>
          <a:p>
            <a:pPr lvl="1">
              <a:lnSpc>
                <a:spcPct val="80000"/>
              </a:lnSpc>
            </a:pPr>
            <a:r>
              <a:rPr lang="en-US" altLang="en-US" dirty="0" smtClean="0"/>
              <a:t>DLL_PROCESS_ATTACH</a:t>
            </a:r>
          </a:p>
          <a:p>
            <a:pPr lvl="1">
              <a:lnSpc>
                <a:spcPct val="80000"/>
              </a:lnSpc>
            </a:pPr>
            <a:r>
              <a:rPr lang="en-US" altLang="en-US" dirty="0" smtClean="0"/>
              <a:t>DLL_PROCESS_DETACH</a:t>
            </a:r>
          </a:p>
          <a:p>
            <a:pPr lvl="1">
              <a:lnSpc>
                <a:spcPct val="80000"/>
              </a:lnSpc>
            </a:pPr>
            <a:r>
              <a:rPr lang="en-US" altLang="en-US" dirty="0" smtClean="0"/>
              <a:t>DLL_THREAD_ATTACH</a:t>
            </a:r>
          </a:p>
          <a:p>
            <a:pPr lvl="1">
              <a:lnSpc>
                <a:spcPct val="80000"/>
              </a:lnSpc>
            </a:pPr>
            <a:r>
              <a:rPr lang="en-US" altLang="en-US" dirty="0" smtClean="0"/>
              <a:t>DLL_THREAD_DETACH</a:t>
            </a:r>
          </a:p>
          <a:p>
            <a:pPr>
              <a:lnSpc>
                <a:spcPct val="80000"/>
              </a:lnSpc>
            </a:pPr>
            <a:r>
              <a:rPr lang="en-US" altLang="en-US" dirty="0" smtClean="0"/>
              <a:t>But did you know there’s a fourth?</a:t>
            </a:r>
          </a:p>
          <a:p>
            <a:pPr lvl="1">
              <a:lnSpc>
                <a:spcPct val="80000"/>
              </a:lnSpc>
            </a:pPr>
            <a:r>
              <a:rPr lang="en-US" altLang="en-US" dirty="0" smtClean="0"/>
              <a:t>DLL_PROCESS_VERIFIER</a:t>
            </a:r>
          </a:p>
          <a:p>
            <a:pPr>
              <a:lnSpc>
                <a:spcPct val="80000"/>
              </a:lnSpc>
            </a:pPr>
            <a:r>
              <a:rPr lang="en-US" altLang="en-US" dirty="0" smtClean="0"/>
              <a:t>This special reason comes with a pointer to a RTL_VERIFIER_PROFIDER_DESCRIPTION structure</a:t>
            </a:r>
          </a:p>
          <a:p>
            <a:pPr>
              <a:lnSpc>
                <a:spcPct val="80000"/>
              </a:lnSpc>
            </a:pPr>
            <a:r>
              <a:rPr lang="en-US" altLang="en-US" dirty="0" smtClean="0"/>
              <a:t>The structure provides input data to the verifier provider, as well as allows it to register a number of thunks for each exported API from one of the DLLs</a:t>
            </a:r>
          </a:p>
        </p:txBody>
      </p:sp>
      <p:sp>
        <p:nvSpPr>
          <p:cNvPr id="4" name="Date Placeholder 3"/>
          <p:cNvSpPr>
            <a:spLocks noGrp="1"/>
          </p:cNvSpPr>
          <p:nvPr>
            <p:ph type="dt" sz="half" idx="10"/>
          </p:nvPr>
        </p:nvSpPr>
        <p:spPr/>
        <p:txBody>
          <a:bodyPr/>
          <a:lstStyle/>
          <a:p>
            <a:fld id="{EC4DB677-45EA-4FBF-AEAE-B3621C4F6B86}"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45</a:t>
            </a:fld>
            <a:endParaRPr lang="en-US" dirty="0"/>
          </a:p>
        </p:txBody>
      </p:sp>
    </p:spTree>
    <p:extLst>
      <p:ext uri="{BB962C8B-B14F-4D97-AF65-F5344CB8AC3E}">
        <p14:creationId xmlns:p14="http://schemas.microsoft.com/office/powerpoint/2010/main" val="30323874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Verifier Provider Structures</a:t>
            </a:r>
            <a:endParaRPr lang="en-US" dirty="0"/>
          </a:p>
        </p:txBody>
      </p:sp>
      <p:sp>
        <p:nvSpPr>
          <p:cNvPr id="3" name="Content Placeholder 2"/>
          <p:cNvSpPr>
            <a:spLocks noGrp="1"/>
          </p:cNvSpPr>
          <p:nvPr>
            <p:ph idx="1"/>
          </p:nvPr>
        </p:nvSpPr>
        <p:spPr>
          <a:xfrm>
            <a:off x="1012866" y="1683609"/>
            <a:ext cx="7120647" cy="4023360"/>
          </a:xfrm>
        </p:spPr>
        <p:txBody>
          <a:bodyPr>
            <a:noAutofit/>
          </a:bodyPr>
          <a:lstStyle/>
          <a:p>
            <a:r>
              <a:rPr lang="en-US" sz="1400" dirty="0" err="1">
                <a:latin typeface="Consolas" panose="020B0609020204030204" pitchFamily="49" charset="0"/>
                <a:cs typeface="Consolas" panose="020B0609020204030204" pitchFamily="49" charset="0"/>
              </a:rPr>
              <a:t>typedef</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struct</a:t>
            </a:r>
            <a:r>
              <a:rPr lang="en-US" sz="1400" dirty="0">
                <a:latin typeface="Consolas" panose="020B0609020204030204" pitchFamily="49" charset="0"/>
                <a:cs typeface="Consolas" panose="020B0609020204030204" pitchFamily="49" charset="0"/>
              </a:rPr>
              <a:t> _</a:t>
            </a:r>
            <a:r>
              <a:rPr lang="en-US" sz="1400" dirty="0" smtClean="0">
                <a:latin typeface="Consolas" panose="020B0609020204030204" pitchFamily="49" charset="0"/>
                <a:cs typeface="Consolas" panose="020B0609020204030204" pitchFamily="49" charset="0"/>
              </a:rPr>
              <a:t>RTL_VERIFIER_PROVIDER_DESCRIPTOR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DWORD </a:t>
            </a:r>
            <a:r>
              <a:rPr lang="en-US" sz="1400" dirty="0" smtClean="0">
                <a:latin typeface="Consolas" panose="020B0609020204030204" pitchFamily="49" charset="0"/>
                <a:cs typeface="Consolas" panose="020B0609020204030204" pitchFamily="49" charset="0"/>
              </a:rPr>
              <a:t>Length;</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PRTL_VERIFIER_DLL_DESCRIPTOR </a:t>
            </a:r>
            <a:r>
              <a:rPr lang="en-US" sz="1400" dirty="0" err="1" smtClean="0">
                <a:latin typeface="Consolas" panose="020B0609020204030204" pitchFamily="49" charset="0"/>
                <a:cs typeface="Consolas" panose="020B0609020204030204" pitchFamily="49" charset="0"/>
              </a:rPr>
              <a:t>ProviderDlls</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RTL_VERIFIER_DLL_LOAD_CALLBACK </a:t>
            </a:r>
            <a:r>
              <a:rPr lang="en-US" sz="1400" dirty="0" err="1">
                <a:latin typeface="Consolas" panose="020B0609020204030204" pitchFamily="49" charset="0"/>
                <a:cs typeface="Consolas" panose="020B0609020204030204" pitchFamily="49" charset="0"/>
              </a:rPr>
              <a:t>ProviderDllLoadCallback</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RTL_VERIFIER_DLL_UNLOAD_CALLBACK </a:t>
            </a:r>
            <a:r>
              <a:rPr lang="en-US" sz="1400" dirty="0" err="1">
                <a:latin typeface="Consolas" panose="020B0609020204030204" pitchFamily="49" charset="0"/>
                <a:cs typeface="Consolas" panose="020B0609020204030204" pitchFamily="49" charset="0"/>
              </a:rPr>
              <a:t>ProviderDllUnloadCallback</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PWSTR </a:t>
            </a:r>
            <a:r>
              <a:rPr lang="en-US" sz="1400" dirty="0" err="1">
                <a:latin typeface="Consolas" panose="020B0609020204030204" pitchFamily="49" charset="0"/>
                <a:cs typeface="Consolas" panose="020B0609020204030204" pitchFamily="49" charset="0"/>
              </a:rPr>
              <a:t>VerifierImage</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DWORD </a:t>
            </a:r>
            <a:r>
              <a:rPr lang="en-US" sz="1400" dirty="0" err="1">
                <a:latin typeface="Consolas" panose="020B0609020204030204" pitchFamily="49" charset="0"/>
                <a:cs typeface="Consolas" panose="020B0609020204030204" pitchFamily="49" charset="0"/>
              </a:rPr>
              <a:t>VerifierFlags</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DWORD </a:t>
            </a:r>
            <a:r>
              <a:rPr lang="en-US" sz="1400" dirty="0" err="1">
                <a:latin typeface="Consolas" panose="020B0609020204030204" pitchFamily="49" charset="0"/>
                <a:cs typeface="Consolas" panose="020B0609020204030204" pitchFamily="49" charset="0"/>
              </a:rPr>
              <a:t>VerifierDebug</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PVOID </a:t>
            </a:r>
            <a:r>
              <a:rPr lang="en-US" sz="1400" dirty="0" err="1">
                <a:latin typeface="Consolas" panose="020B0609020204030204" pitchFamily="49" charset="0"/>
                <a:cs typeface="Consolas" panose="020B0609020204030204" pitchFamily="49" charset="0"/>
              </a:rPr>
              <a:t>RtlpGetStackTraceAddress</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PVOID </a:t>
            </a:r>
            <a:r>
              <a:rPr lang="en-US" sz="1400" dirty="0" err="1">
                <a:latin typeface="Consolas" panose="020B0609020204030204" pitchFamily="49" charset="0"/>
                <a:cs typeface="Consolas" panose="020B0609020204030204" pitchFamily="49" charset="0"/>
              </a:rPr>
              <a:t>RtlpDebugPageHeapCreate</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PVOID </a:t>
            </a:r>
            <a:r>
              <a:rPr lang="en-US" sz="1400" dirty="0" err="1">
                <a:latin typeface="Consolas" panose="020B0609020204030204" pitchFamily="49" charset="0"/>
                <a:cs typeface="Consolas" panose="020B0609020204030204" pitchFamily="49" charset="0"/>
              </a:rPr>
              <a:t>RtlpDebugPageHeapDestroy</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RTL_VERIFIER_NTDLLHEAPFREE_CALLBACK </a:t>
            </a:r>
            <a:r>
              <a:rPr lang="en-US" sz="1400" dirty="0" err="1">
                <a:latin typeface="Consolas" panose="020B0609020204030204" pitchFamily="49" charset="0"/>
                <a:cs typeface="Consolas" panose="020B0609020204030204" pitchFamily="49" charset="0"/>
              </a:rPr>
              <a:t>ProviderNtdllHeapFreeCallback</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RTL_VERIFIER_PROVIDER_DESCRIPTOR;</a:t>
            </a:r>
            <a:br>
              <a:rPr lang="en-US" sz="1400" dirty="0" smtClean="0">
                <a:latin typeface="Consolas" panose="020B0609020204030204" pitchFamily="49" charset="0"/>
                <a:cs typeface="Consolas" panose="020B0609020204030204" pitchFamily="49" charset="0"/>
              </a:rPr>
            </a:br>
            <a:r>
              <a:rPr lang="en-US" sz="1400" dirty="0" err="1" smtClean="0">
                <a:latin typeface="Consolas" panose="020B0609020204030204" pitchFamily="49" charset="0"/>
                <a:cs typeface="Consolas" panose="020B0609020204030204" pitchFamily="49" charset="0"/>
              </a:rPr>
              <a:t>typedef</a:t>
            </a:r>
            <a:r>
              <a:rPr lang="en-US" sz="1400" dirty="0" smtClean="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struct</a:t>
            </a:r>
            <a:r>
              <a:rPr lang="en-US" sz="1400" dirty="0">
                <a:latin typeface="Consolas" panose="020B0609020204030204" pitchFamily="49" charset="0"/>
                <a:cs typeface="Consolas" panose="020B0609020204030204" pitchFamily="49" charset="0"/>
              </a:rPr>
              <a:t> _</a:t>
            </a:r>
            <a:r>
              <a:rPr lang="en-US" sz="1400" dirty="0" smtClean="0">
                <a:latin typeface="Consolas" panose="020B0609020204030204" pitchFamily="49" charset="0"/>
                <a:cs typeface="Consolas" panose="020B0609020204030204" pitchFamily="49" charset="0"/>
              </a:rPr>
              <a:t>RTL_VERIFIER_THUNK_DESCRIPTOR {</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PCHAR </a:t>
            </a:r>
            <a:r>
              <a:rPr lang="en-US" sz="1400" dirty="0" err="1">
                <a:latin typeface="Consolas" panose="020B0609020204030204" pitchFamily="49" charset="0"/>
                <a:cs typeface="Consolas" panose="020B0609020204030204" pitchFamily="49" charset="0"/>
              </a:rPr>
              <a:t>ThunkName</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PVOID </a:t>
            </a:r>
            <a:r>
              <a:rPr lang="en-US" sz="1400" dirty="0" err="1">
                <a:latin typeface="Consolas" panose="020B0609020204030204" pitchFamily="49" charset="0"/>
                <a:cs typeface="Consolas" panose="020B0609020204030204" pitchFamily="49" charset="0"/>
              </a:rPr>
              <a:t>ThunkOldAddress</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PVOID </a:t>
            </a:r>
            <a:r>
              <a:rPr lang="en-US" sz="1400" dirty="0" err="1">
                <a:latin typeface="Consolas" panose="020B0609020204030204" pitchFamily="49" charset="0"/>
                <a:cs typeface="Consolas" panose="020B0609020204030204" pitchFamily="49" charset="0"/>
              </a:rPr>
              <a:t>ThunkNewAddress</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RTL_VERIFIER_THUNK_DESCRIPTOR;</a:t>
            </a:r>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r>
              <a:rPr lang="en-US" sz="1400" dirty="0" err="1" smtClean="0">
                <a:latin typeface="Consolas" panose="020B0609020204030204" pitchFamily="49" charset="0"/>
                <a:cs typeface="Consolas" panose="020B0609020204030204" pitchFamily="49" charset="0"/>
              </a:rPr>
              <a:t>typedef</a:t>
            </a:r>
            <a:r>
              <a:rPr lang="en-US" sz="1400" dirty="0" smtClean="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struct</a:t>
            </a:r>
            <a:r>
              <a:rPr lang="en-US" sz="1400" dirty="0">
                <a:latin typeface="Consolas" panose="020B0609020204030204" pitchFamily="49" charset="0"/>
                <a:cs typeface="Consolas" panose="020B0609020204030204" pitchFamily="49" charset="0"/>
              </a:rPr>
              <a:t> _</a:t>
            </a:r>
            <a:r>
              <a:rPr lang="en-US" sz="1400" dirty="0" smtClean="0">
                <a:latin typeface="Consolas" panose="020B0609020204030204" pitchFamily="49" charset="0"/>
                <a:cs typeface="Consolas" panose="020B0609020204030204" pitchFamily="49" charset="0"/>
              </a:rPr>
              <a:t>RTL_VERIFIER_DLL_DESCRIPTOR {</a:t>
            </a:r>
            <a:r>
              <a:rPr lang="en-US" sz="1400" dirty="0">
                <a:latin typeface="Consolas" panose="020B0609020204030204" pitchFamily="49" charset="0"/>
                <a:cs typeface="Consolas" panose="020B0609020204030204" pitchFamily="49" charset="0"/>
              </a:rPr>
              <a:t/>
            </a:r>
            <a:br>
              <a:rPr lang="en-US" sz="1400" dirty="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PWCHAR </a:t>
            </a:r>
            <a:r>
              <a:rPr lang="en-US" sz="1400" dirty="0" err="1">
                <a:latin typeface="Consolas" panose="020B0609020204030204" pitchFamily="49" charset="0"/>
                <a:cs typeface="Consolas" panose="020B0609020204030204" pitchFamily="49" charset="0"/>
              </a:rPr>
              <a:t>DllName</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DWORD </a:t>
            </a:r>
            <a:r>
              <a:rPr lang="en-US" sz="1400" dirty="0" err="1">
                <a:latin typeface="Consolas" panose="020B0609020204030204" pitchFamily="49" charset="0"/>
                <a:cs typeface="Consolas" panose="020B0609020204030204" pitchFamily="49" charset="0"/>
              </a:rPr>
              <a:t>DllFlags</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PVOID </a:t>
            </a:r>
            <a:r>
              <a:rPr lang="en-US" sz="1400" dirty="0" err="1">
                <a:latin typeface="Consolas" panose="020B0609020204030204" pitchFamily="49" charset="0"/>
                <a:cs typeface="Consolas" panose="020B0609020204030204" pitchFamily="49" charset="0"/>
              </a:rPr>
              <a:t>DllAddress</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PRTL_VERIFIER_THUNK_DESCRIPTOR </a:t>
            </a:r>
            <a:r>
              <a:rPr lang="en-US" sz="1400" dirty="0" err="1">
                <a:latin typeface="Consolas" panose="020B0609020204030204" pitchFamily="49" charset="0"/>
                <a:cs typeface="Consolas" panose="020B0609020204030204" pitchFamily="49" charset="0"/>
              </a:rPr>
              <a:t>DllThunks</a:t>
            </a:r>
            <a:r>
              <a:rPr lang="en-US" sz="1400" dirty="0" smtClean="0">
                <a:latin typeface="Consolas" panose="020B0609020204030204" pitchFamily="49" charset="0"/>
                <a:cs typeface="Consolas" panose="020B0609020204030204" pitchFamily="49" charset="0"/>
              </a:rPr>
              <a:t>;</a:t>
            </a:r>
            <a:br>
              <a:rPr lang="en-US" sz="1400" dirty="0" smtClean="0">
                <a:latin typeface="Consolas" panose="020B0609020204030204" pitchFamily="49" charset="0"/>
                <a:cs typeface="Consolas" panose="020B0609020204030204" pitchFamily="49" charset="0"/>
              </a:rPr>
            </a:br>
            <a:r>
              <a:rPr lang="en-US" sz="1400" dirty="0" smtClean="0">
                <a:latin typeface="Consolas" panose="020B0609020204030204" pitchFamily="49" charset="0"/>
                <a:cs typeface="Consolas" panose="020B0609020204030204" pitchFamily="49" charset="0"/>
              </a:rPr>
              <a:t>} RTL_VERIFIER_DLL_DESCRIPTOR;</a:t>
            </a:r>
            <a:endParaRPr lang="en-US" sz="1400" dirty="0">
              <a:latin typeface="Consolas" panose="020B0609020204030204" pitchFamily="49" charset="0"/>
              <a:cs typeface="Consolas" panose="020B0609020204030204" pitchFamily="49" charset="0"/>
            </a:endParaRPr>
          </a:p>
        </p:txBody>
      </p:sp>
      <p:sp>
        <p:nvSpPr>
          <p:cNvPr id="4" name="Date Placeholder 3"/>
          <p:cNvSpPr>
            <a:spLocks noGrp="1"/>
          </p:cNvSpPr>
          <p:nvPr>
            <p:ph type="dt" sz="half" idx="10"/>
          </p:nvPr>
        </p:nvSpPr>
        <p:spPr/>
        <p:txBody>
          <a:bodyPr/>
          <a:lstStyle/>
          <a:p>
            <a:fld id="{869F0C65-1D9E-4096-A486-A203248F3F6E}"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dirty="0"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46</a:t>
            </a:fld>
            <a:endParaRPr lang="en-US" dirty="0"/>
          </a:p>
        </p:txBody>
      </p:sp>
    </p:spTree>
    <p:extLst>
      <p:ext uri="{BB962C8B-B14F-4D97-AF65-F5344CB8AC3E}">
        <p14:creationId xmlns:p14="http://schemas.microsoft.com/office/powerpoint/2010/main" val="5341276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Hooking APIs with </a:t>
            </a:r>
            <a:r>
              <a:rPr lang="en-US" dirty="0" err="1"/>
              <a:t>Avrf</a:t>
            </a:r>
            <a:endParaRPr lang="en-US" dirty="0"/>
          </a:p>
        </p:txBody>
      </p:sp>
      <p:sp>
        <p:nvSpPr>
          <p:cNvPr id="3" name="Content Placeholder 2"/>
          <p:cNvSpPr>
            <a:spLocks noGrp="1"/>
          </p:cNvSpPr>
          <p:nvPr>
            <p:ph idx="1"/>
          </p:nvPr>
        </p:nvSpPr>
        <p:spPr>
          <a:xfrm>
            <a:off x="822959" y="1845734"/>
            <a:ext cx="7750352" cy="4023360"/>
          </a:xfrm>
        </p:spPr>
        <p:txBody>
          <a:bodyPr>
            <a:noAutofit/>
          </a:bodyPr>
          <a:lstStyle/>
          <a:p>
            <a:r>
              <a:rPr lang="en-US" sz="1600" dirty="0">
                <a:latin typeface="Consolas" panose="020B0609020204030204" pitchFamily="49" charset="0"/>
                <a:cs typeface="Consolas" panose="020B0609020204030204" pitchFamily="49" charset="0"/>
              </a:rPr>
              <a:t>static RTL_VERIFIER_THUNK_DESCRIPTOR </a:t>
            </a:r>
            <a:r>
              <a:rPr lang="en-US" sz="1600" dirty="0" err="1" smtClean="0">
                <a:latin typeface="Consolas" panose="020B0609020204030204" pitchFamily="49" charset="0"/>
                <a:cs typeface="Consolas" panose="020B0609020204030204" pitchFamily="49" charset="0"/>
              </a:rPr>
              <a:t>g_Thunks</a:t>
            </a:r>
            <a:r>
              <a:rPr lang="en-US" sz="1600" dirty="0" smtClean="0">
                <a:latin typeface="Consolas" panose="020B0609020204030204" pitchFamily="49" charset="0"/>
                <a:cs typeface="Consolas" panose="020B0609020204030204" pitchFamily="49" charset="0"/>
              </a:rPr>
              <a:t>[] =</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CloseHandle</a:t>
            </a:r>
            <a:r>
              <a:rPr lang="en-US" sz="1600" dirty="0">
                <a:latin typeface="Consolas" panose="020B0609020204030204" pitchFamily="49" charset="0"/>
                <a:cs typeface="Consolas" panose="020B0609020204030204" pitchFamily="49" charset="0"/>
              </a:rPr>
              <a:t>", NULL, (PVOID)(ULONG_PTR)</a:t>
            </a:r>
            <a:r>
              <a:rPr lang="en-US" sz="1600" dirty="0" err="1">
                <a:latin typeface="Consolas" panose="020B0609020204030204" pitchFamily="49" charset="0"/>
                <a:cs typeface="Consolas" panose="020B0609020204030204" pitchFamily="49" charset="0"/>
              </a:rPr>
              <a:t>CloseHandleHook</a:t>
            </a:r>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static RTL_VERIFIER_DLL_DESCRIPTOR </a:t>
            </a:r>
            <a:r>
              <a:rPr lang="en-US" sz="1600" dirty="0" err="1" smtClean="0">
                <a:latin typeface="Consolas" panose="020B0609020204030204" pitchFamily="49" charset="0"/>
                <a:cs typeface="Consolas" panose="020B0609020204030204" pitchFamily="49" charset="0"/>
              </a:rPr>
              <a:t>g_HookedDlls</a:t>
            </a:r>
            <a:r>
              <a:rPr lang="en-US" sz="1600" dirty="0" smtClean="0">
                <a:latin typeface="Consolas" panose="020B0609020204030204" pitchFamily="49" charset="0"/>
                <a:cs typeface="Consolas" panose="020B0609020204030204" pitchFamily="49" charset="0"/>
              </a:rPr>
              <a:t>[] =</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L"kernel32.dll", 0, NULL, </a:t>
            </a:r>
            <a:r>
              <a:rPr lang="en-US" sz="1600" dirty="0" err="1" smtClean="0">
                <a:latin typeface="Consolas" panose="020B0609020204030204" pitchFamily="49" charset="0"/>
                <a:cs typeface="Consolas" panose="020B0609020204030204" pitchFamily="49" charset="0"/>
              </a:rPr>
              <a:t>g_Thunks</a:t>
            </a:r>
            <a:r>
              <a:rPr lang="en-US" sz="1600" dirty="0" smtClean="0">
                <a:latin typeface="Consolas" panose="020B0609020204030204" pitchFamily="49" charset="0"/>
                <a:cs typeface="Consolas" panose="020B0609020204030204" pitchFamily="49" charset="0"/>
              </a:rPr>
              <a:t>}, ... };</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static RTL_VERIFIER_PROVIDER_DESCRIPTOR </a:t>
            </a:r>
            <a:r>
              <a:rPr lang="en-US" sz="1600" dirty="0" err="1">
                <a:latin typeface="Consolas" panose="020B0609020204030204" pitchFamily="49" charset="0"/>
                <a:cs typeface="Consolas" panose="020B0609020204030204" pitchFamily="49" charset="0"/>
              </a:rPr>
              <a:t>avrfDescriptor</a:t>
            </a:r>
            <a:r>
              <a:rPr lang="en-US" sz="1600" dirty="0">
                <a:latin typeface="Consolas" panose="020B0609020204030204" pitchFamily="49" charset="0"/>
                <a:cs typeface="Consolas" panose="020B0609020204030204" pitchFamily="49" charset="0"/>
              </a:rPr>
              <a:t> = </a:t>
            </a:r>
            <a:r>
              <a:rPr lang="en-US" sz="1600" dirty="0" smtClean="0">
                <a:latin typeface="Consolas" panose="020B0609020204030204" pitchFamily="49" charset="0"/>
                <a:cs typeface="Consolas" panose="020B0609020204030204" pitchFamily="49" charset="0"/>
              </a:rPr>
              <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sizeof</a:t>
            </a:r>
            <a:r>
              <a:rPr lang="en-US" sz="1600" dirty="0">
                <a:latin typeface="Consolas" panose="020B0609020204030204" pitchFamily="49" charset="0"/>
                <a:cs typeface="Consolas" panose="020B0609020204030204" pitchFamily="49" charset="0"/>
              </a:rPr>
              <a:t>(RTL_VERIFIER_PROVIDER_DESCRIPTOR), </a:t>
            </a:r>
            <a:r>
              <a:rPr lang="en-US" sz="1600" dirty="0" err="1" smtClean="0">
                <a:latin typeface="Consolas" panose="020B0609020204030204" pitchFamily="49" charset="0"/>
                <a:cs typeface="Consolas" panose="020B0609020204030204" pitchFamily="49" charset="0"/>
              </a:rPr>
              <a:t>g_HookedDlls</a:t>
            </a:r>
            <a:r>
              <a:rPr lang="en-US" sz="1600" dirty="0" smtClean="0">
                <a:latin typeface="Consolas" panose="020B0609020204030204" pitchFamily="49" charset="0"/>
                <a:cs typeface="Consolas" panose="020B0609020204030204" pitchFamily="49" charset="0"/>
              </a:rPr>
              <a:t>};</a:t>
            </a:r>
          </a:p>
          <a:p>
            <a:r>
              <a:rPr lang="en-US" sz="1600" dirty="0" smtClean="0">
                <a:latin typeface="Consolas" panose="020B0609020204030204" pitchFamily="49" charset="0"/>
                <a:cs typeface="Consolas" panose="020B0609020204030204" pitchFamily="49" charset="0"/>
              </a:rPr>
              <a:t>BOOL</a:t>
            </a:r>
            <a:br>
              <a:rPr lang="en-US" sz="1600" dirty="0" smtClean="0">
                <a:latin typeface="Consolas" panose="020B0609020204030204" pitchFamily="49" charset="0"/>
                <a:cs typeface="Consolas" panose="020B0609020204030204" pitchFamily="49" charset="0"/>
              </a:rPr>
            </a:br>
            <a:r>
              <a:rPr lang="en-US" sz="1600" dirty="0" err="1" smtClean="0">
                <a:latin typeface="Consolas" panose="020B0609020204030204" pitchFamily="49" charset="0"/>
                <a:cs typeface="Consolas" panose="020B0609020204030204" pitchFamily="49" charset="0"/>
              </a:rPr>
              <a:t>CloseHandleHook</a:t>
            </a:r>
            <a:r>
              <a:rPr lang="en-US" sz="1600" dirty="0" smtClean="0">
                <a:latin typeface="Consolas" panose="020B0609020204030204" pitchFamily="49" charset="0"/>
                <a:cs typeface="Consolas" panose="020B0609020204030204" pitchFamily="49" charset="0"/>
              </a:rPr>
              <a:t> (_In_ HANDLE </a:t>
            </a:r>
            <a:r>
              <a:rPr lang="en-US" sz="1600" dirty="0" err="1">
                <a:latin typeface="Consolas" panose="020B0609020204030204" pitchFamily="49" charset="0"/>
                <a:cs typeface="Consolas" panose="020B0609020204030204" pitchFamily="49" charset="0"/>
              </a:rPr>
              <a:t>hObject</a:t>
            </a:r>
            <a:r>
              <a:rPr lang="en-US" sz="1600" dirty="0" smtClean="0">
                <a:latin typeface="Consolas" panose="020B0609020204030204" pitchFamily="49" charset="0"/>
                <a:cs typeface="Consolas" panose="020B0609020204030204" pitchFamily="49" charset="0"/>
              </a:rPr>
              <a:t>)</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a:r>
            <a:br>
              <a:rPr lang="en-US" sz="1600" dirty="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BOOL </a:t>
            </a:r>
            <a:r>
              <a:rPr lang="en-US" sz="1600" dirty="0" err="1">
                <a:latin typeface="Consolas" panose="020B0609020204030204" pitchFamily="49" charset="0"/>
                <a:cs typeface="Consolas" panose="020B0609020204030204" pitchFamily="49" charset="0"/>
              </a:rPr>
              <a:t>fRetVal</a:t>
            </a:r>
            <a:r>
              <a:rPr lang="en-US" sz="1600" dirty="0">
                <a:latin typeface="Consolas" panose="020B0609020204030204" pitchFamily="49" charset="0"/>
                <a:cs typeface="Consolas" panose="020B0609020204030204" pitchFamily="49" charset="0"/>
              </a:rPr>
              <a:t> = </a:t>
            </a:r>
            <a:r>
              <a:rPr lang="en-US" sz="1600" dirty="0" smtClean="0">
                <a:latin typeface="Consolas" panose="020B0609020204030204" pitchFamily="49" charset="0"/>
                <a:cs typeface="Consolas" panose="020B0609020204030204" pitchFamily="49" charset="0"/>
              </a:rPr>
              <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        ((PCLOSE_HANDLE)</a:t>
            </a:r>
            <a:r>
              <a:rPr lang="en-US" sz="1600" dirty="0" err="1" smtClean="0">
                <a:latin typeface="Consolas" panose="020B0609020204030204" pitchFamily="49" charset="0"/>
                <a:cs typeface="Consolas" panose="020B0609020204030204" pitchFamily="49" charset="0"/>
              </a:rPr>
              <a:t>aThunks</a:t>
            </a:r>
            <a:r>
              <a:rPr lang="en-US" sz="1600" dirty="0" smtClean="0">
                <a:latin typeface="Consolas" panose="020B0609020204030204" pitchFamily="49" charset="0"/>
                <a:cs typeface="Consolas" panose="020B0609020204030204" pitchFamily="49" charset="0"/>
              </a:rPr>
              <a:t>[0</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ThunkOldAddress</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hObject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DbgPrintEx</a:t>
            </a:r>
            <a:r>
              <a:rPr lang="en-US" sz="1600" dirty="0">
                <a:latin typeface="Consolas" panose="020B0609020204030204" pitchFamily="49" charset="0"/>
                <a:cs typeface="Consolas" panose="020B0609020204030204" pitchFamily="49" charset="0"/>
              </a:rPr>
              <a:t>(77, 0, </a:t>
            </a:r>
            <a:r>
              <a:rPr lang="en-US" sz="1600" dirty="0" smtClean="0">
                <a:latin typeface="Consolas" panose="020B0609020204030204" pitchFamily="49" charset="0"/>
                <a:cs typeface="Consolas" panose="020B0609020204030204" pitchFamily="49" charset="0"/>
              </a:rPr>
              <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CloseHandle</a:t>
            </a:r>
            <a:r>
              <a:rPr lang="en-US" sz="1600" dirty="0">
                <a:latin typeface="Consolas" panose="020B0609020204030204" pitchFamily="49" charset="0"/>
                <a:cs typeface="Consolas" panose="020B0609020204030204" pitchFamily="49" charset="0"/>
              </a:rPr>
              <a:t>] Handle: 0x%p = %s\n</a:t>
            </a:r>
            <a:r>
              <a:rPr lang="en-US" sz="1600" dirty="0" smtClean="0">
                <a:latin typeface="Consolas" panose="020B0609020204030204" pitchFamily="49" charset="0"/>
                <a:cs typeface="Consolas" panose="020B0609020204030204" pitchFamily="49" charset="0"/>
              </a:rPr>
              <a:t>",</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hObject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fRetVal</a:t>
            </a:r>
            <a:r>
              <a:rPr lang="en-US" sz="1600" dirty="0">
                <a:latin typeface="Consolas" panose="020B0609020204030204" pitchFamily="49" charset="0"/>
                <a:cs typeface="Consolas" panose="020B0609020204030204" pitchFamily="49" charset="0"/>
              </a:rPr>
              <a:t> ? "Success" : "Failure");</a:t>
            </a:r>
          </a:p>
          <a:p>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fRetVal</a:t>
            </a:r>
            <a:r>
              <a:rPr lang="en-US" sz="1600" dirty="0" smtClean="0">
                <a:latin typeface="Consolas" panose="020B0609020204030204" pitchFamily="49" charset="0"/>
                <a:cs typeface="Consolas" panose="020B0609020204030204" pitchFamily="49" charset="0"/>
              </a:rPr>
              <a:t>;</a:t>
            </a:r>
            <a:br>
              <a:rPr lang="en-US" sz="1600" dirty="0" smtClean="0">
                <a:latin typeface="Consolas" panose="020B0609020204030204" pitchFamily="49" charset="0"/>
                <a:cs typeface="Consolas" panose="020B0609020204030204" pitchFamily="49" charset="0"/>
              </a:rPr>
            </a:br>
            <a:r>
              <a:rPr lang="en-US" sz="1600" dirty="0" smtClean="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p:txBody>
      </p:sp>
      <p:sp>
        <p:nvSpPr>
          <p:cNvPr id="4" name="Date Placeholder 3"/>
          <p:cNvSpPr>
            <a:spLocks noGrp="1"/>
          </p:cNvSpPr>
          <p:nvPr>
            <p:ph type="dt" sz="half" idx="10"/>
          </p:nvPr>
        </p:nvSpPr>
        <p:spPr/>
        <p:txBody>
          <a:bodyPr/>
          <a:lstStyle/>
          <a:p>
            <a:fld id="{869F0C65-1D9E-4096-A486-A203248F3F6E}"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47</a:t>
            </a:fld>
            <a:endParaRPr lang="en-US" dirty="0"/>
          </a:p>
        </p:txBody>
      </p:sp>
    </p:spTree>
    <p:extLst>
      <p:ext uri="{BB962C8B-B14F-4D97-AF65-F5344CB8AC3E}">
        <p14:creationId xmlns:p14="http://schemas.microsoft.com/office/powerpoint/2010/main" val="22100701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Verifier Provider Demo</a:t>
            </a:r>
            <a:endParaRPr lang="en-US" dirty="0"/>
          </a:p>
        </p:txBody>
      </p:sp>
      <p:sp>
        <p:nvSpPr>
          <p:cNvPr id="7" name="Content Placeholder 6"/>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CFD1D91D-7AB9-4F24-9F0D-65B1FC47F50B}"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48</a:t>
            </a:fld>
            <a:endParaRPr lang="en-US" dirty="0"/>
          </a:p>
        </p:txBody>
      </p:sp>
    </p:spTree>
    <p:extLst>
      <p:ext uri="{BB962C8B-B14F-4D97-AF65-F5344CB8AC3E}">
        <p14:creationId xmlns:p14="http://schemas.microsoft.com/office/powerpoint/2010/main" val="3459382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Verifier Bonus</a:t>
            </a:r>
            <a:endParaRPr lang="en-US" dirty="0"/>
          </a:p>
        </p:txBody>
      </p:sp>
      <p:sp>
        <p:nvSpPr>
          <p:cNvPr id="3" name="Content Placeholder 2"/>
          <p:cNvSpPr>
            <a:spLocks noGrp="1"/>
          </p:cNvSpPr>
          <p:nvPr>
            <p:ph idx="1"/>
          </p:nvPr>
        </p:nvSpPr>
        <p:spPr/>
        <p:txBody>
          <a:bodyPr>
            <a:noAutofit/>
          </a:bodyPr>
          <a:lstStyle/>
          <a:p>
            <a:r>
              <a:rPr lang="en-US" dirty="0" smtClean="0"/>
              <a:t>Because the IFEO key is stored in the “SOFTWARE” hive, only an Administrator user can turn on Verifier and allow these hooks to be applied</a:t>
            </a:r>
          </a:p>
          <a:p>
            <a:r>
              <a:rPr lang="en-US" dirty="0" smtClean="0"/>
              <a:t>Except it turns out that there’s an override in the KUSER_SHARED_DATA</a:t>
            </a:r>
          </a:p>
          <a:p>
            <a:pPr lvl="1"/>
            <a:r>
              <a:rPr lang="en-US" dirty="0"/>
              <a:t> +0x3a0 </a:t>
            </a:r>
            <a:r>
              <a:rPr lang="en-US" dirty="0" err="1"/>
              <a:t>ImageFileExecutionOptions</a:t>
            </a:r>
            <a:r>
              <a:rPr lang="en-US" dirty="0"/>
              <a:t> : Uint4B</a:t>
            </a:r>
          </a:p>
          <a:p>
            <a:r>
              <a:rPr lang="en-US" dirty="0" smtClean="0"/>
              <a:t>This override can be set early at boot by the kernel, based on the following registry modification</a:t>
            </a:r>
          </a:p>
          <a:p>
            <a:pPr lvl="1"/>
            <a:r>
              <a:rPr lang="en-US" b="1" dirty="0" smtClean="0"/>
              <a:t>HKEY_LOCAL_MACHINE\SYSTEM\CurrentControlSet\Control\Session Manager\</a:t>
            </a:r>
            <a:r>
              <a:rPr lang="en-US" b="1" dirty="0" err="1" smtClean="0"/>
              <a:t>ImageExecutionOptions</a:t>
            </a:r>
            <a:r>
              <a:rPr lang="en-US" b="1" dirty="0" smtClean="0"/>
              <a:t> = 1 (REG_DWORD)</a:t>
            </a:r>
            <a:endParaRPr lang="en-US" dirty="0"/>
          </a:p>
          <a:p>
            <a:r>
              <a:rPr lang="en-US" dirty="0"/>
              <a:t>Documented </a:t>
            </a:r>
            <a:r>
              <a:rPr lang="en-US" dirty="0" smtClean="0"/>
              <a:t>here</a:t>
            </a:r>
            <a:r>
              <a:rPr lang="en-US" dirty="0"/>
              <a:t> </a:t>
            </a:r>
            <a:r>
              <a:rPr lang="en-US" dirty="0" smtClean="0"/>
              <a:t>(“</a:t>
            </a:r>
            <a:r>
              <a:rPr lang="en-US" i="1" dirty="0" err="1" smtClean="0"/>
              <a:t>VerifierIsPerUserSettingsEnabled</a:t>
            </a:r>
            <a:r>
              <a:rPr lang="en-US" dirty="0" smtClean="0"/>
              <a:t>”)</a:t>
            </a:r>
          </a:p>
          <a:p>
            <a:pPr lvl="1"/>
            <a:r>
              <a:rPr lang="en-US" dirty="0" smtClean="0">
                <a:hlinkClick r:id="rId2"/>
              </a:rPr>
              <a:t>https</a:t>
            </a:r>
            <a:r>
              <a:rPr lang="en-US" dirty="0">
                <a:hlinkClick r:id="rId2"/>
              </a:rPr>
              <a:t>://msdn.microsoft.com/en-us/library/bb432502(v=vs.85).</a:t>
            </a:r>
            <a:r>
              <a:rPr lang="en-US" dirty="0" smtClean="0">
                <a:hlinkClick r:id="rId2"/>
              </a:rPr>
              <a:t>aspx</a:t>
            </a:r>
            <a:endParaRPr lang="en-US" dirty="0" smtClean="0"/>
          </a:p>
          <a:p>
            <a:r>
              <a:rPr lang="en-US" dirty="0" smtClean="0"/>
              <a:t>If this is set to true on your machine, you are vulnerable to hijacks!</a:t>
            </a:r>
            <a:endParaRPr lang="en-US" dirty="0"/>
          </a:p>
        </p:txBody>
      </p:sp>
      <p:sp>
        <p:nvSpPr>
          <p:cNvPr id="4" name="Date Placeholder 3"/>
          <p:cNvSpPr>
            <a:spLocks noGrp="1"/>
          </p:cNvSpPr>
          <p:nvPr>
            <p:ph type="dt" sz="half" idx="10"/>
          </p:nvPr>
        </p:nvSpPr>
        <p:spPr/>
        <p:txBody>
          <a:bodyPr/>
          <a:lstStyle/>
          <a:p>
            <a:fld id="{E88D6F3F-591D-453A-907C-BDC0287AD62A}"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49</a:t>
            </a:fld>
            <a:endParaRPr lang="en-US" dirty="0"/>
          </a:p>
        </p:txBody>
      </p:sp>
    </p:spTree>
    <p:extLst>
      <p:ext uri="{BB962C8B-B14F-4D97-AF65-F5344CB8AC3E}">
        <p14:creationId xmlns:p14="http://schemas.microsoft.com/office/powerpoint/2010/main" val="361944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286604"/>
            <a:ext cx="7947197" cy="1450757"/>
          </a:xfrm>
        </p:spPr>
        <p:txBody>
          <a:bodyPr/>
          <a:lstStyle/>
          <a:p>
            <a:r>
              <a:rPr lang="en-US" dirty="0" smtClean="0"/>
              <a:t>MORE PAST RESEARCH</a:t>
            </a:r>
            <a:endParaRPr lang="en-US" dirty="0"/>
          </a:p>
        </p:txBody>
      </p:sp>
      <p:sp>
        <p:nvSpPr>
          <p:cNvPr id="3" name="Content Placeholder 2"/>
          <p:cNvSpPr>
            <a:spLocks noGrp="1"/>
          </p:cNvSpPr>
          <p:nvPr>
            <p:ph idx="1"/>
          </p:nvPr>
        </p:nvSpPr>
        <p:spPr>
          <a:xfrm>
            <a:off x="822959" y="1845734"/>
            <a:ext cx="8061637" cy="4023360"/>
          </a:xfrm>
        </p:spPr>
        <p:txBody>
          <a:bodyPr>
            <a:noAutofit/>
          </a:bodyPr>
          <a:lstStyle/>
          <a:p>
            <a:r>
              <a:rPr lang="en-US" dirty="0" smtClean="0"/>
              <a:t>CFG has a Whitepaper from TrendMicro, and a presentation from MJ0011</a:t>
            </a:r>
          </a:p>
          <a:p>
            <a:pPr lvl="1"/>
            <a:r>
              <a:rPr lang="en-US" dirty="0">
                <a:hlinkClick r:id="rId2"/>
              </a:rPr>
              <a:t>http://</a:t>
            </a:r>
            <a:r>
              <a:rPr lang="en-US" dirty="0" smtClean="0">
                <a:hlinkClick r:id="rId2"/>
              </a:rPr>
              <a:t>sjc1-te-ftp.trendmicro.com/assets/wp/exploring-control-flow-guard-in-windows10.pdf</a:t>
            </a:r>
            <a:endParaRPr lang="en-US" dirty="0" smtClean="0"/>
          </a:p>
          <a:p>
            <a:pPr lvl="1"/>
            <a:r>
              <a:rPr lang="en-US" dirty="0">
                <a:hlinkClick r:id="rId3"/>
              </a:rPr>
              <a:t>http://</a:t>
            </a:r>
            <a:r>
              <a:rPr lang="en-US" dirty="0" smtClean="0">
                <a:hlinkClick r:id="rId3"/>
              </a:rPr>
              <a:t>www.powerofcommunity.net/poc2014/mj0011.pdf</a:t>
            </a:r>
            <a:endParaRPr lang="en-US" dirty="0" smtClean="0"/>
          </a:p>
          <a:p>
            <a:pPr lvl="1"/>
            <a:r>
              <a:rPr lang="en-US" dirty="0" smtClean="0"/>
              <a:t>But they don’t cover the hooking capabilities</a:t>
            </a:r>
          </a:p>
          <a:p>
            <a:pPr lvl="1"/>
            <a:endParaRPr lang="en-US" dirty="0"/>
          </a:p>
          <a:p>
            <a:r>
              <a:rPr lang="en-US" dirty="0" smtClean="0"/>
              <a:t>AVRF is a mystery, except to TSS, a Russian Hacker:</a:t>
            </a:r>
          </a:p>
          <a:p>
            <a:pPr lvl="1"/>
            <a:r>
              <a:rPr lang="en-US" dirty="0">
                <a:hlinkClick r:id="rId4"/>
              </a:rPr>
              <a:t>http://</a:t>
            </a:r>
            <a:r>
              <a:rPr lang="en-US" dirty="0" smtClean="0">
                <a:hlinkClick r:id="rId4"/>
              </a:rPr>
              <a:t>kitrap08.blogspot.ca/2011/04/application-verifier.html</a:t>
            </a:r>
            <a:endParaRPr lang="en-US" dirty="0" smtClean="0"/>
          </a:p>
          <a:p>
            <a:pPr lvl="1"/>
            <a:r>
              <a:rPr lang="en-US" dirty="0" smtClean="0"/>
              <a:t>Not many details</a:t>
            </a:r>
          </a:p>
          <a:p>
            <a:pPr lvl="1"/>
            <a:endParaRPr lang="en-US" dirty="0"/>
          </a:p>
          <a:p>
            <a:r>
              <a:rPr lang="en-US" dirty="0" smtClean="0"/>
              <a:t>Only one Chinese Forum site talks about the Shim Engine hooks:</a:t>
            </a:r>
          </a:p>
          <a:p>
            <a:pPr lvl="1"/>
            <a:r>
              <a:rPr lang="en-US" dirty="0">
                <a:hlinkClick r:id="rId5"/>
              </a:rPr>
              <a:t>http://</a:t>
            </a:r>
            <a:r>
              <a:rPr lang="en-US" dirty="0" smtClean="0">
                <a:hlinkClick r:id="rId5"/>
              </a:rPr>
              <a:t>bbs.pediy.com/showpost.php?p=1199075&amp;postcount=1</a:t>
            </a:r>
            <a:endParaRPr lang="en-US" dirty="0" smtClean="0"/>
          </a:p>
          <a:p>
            <a:pPr lvl="1"/>
            <a:r>
              <a:rPr lang="en-US" dirty="0" smtClean="0"/>
              <a:t>Accurate for Windows 8</a:t>
            </a:r>
          </a:p>
          <a:p>
            <a:pPr lvl="1"/>
            <a:endParaRPr lang="en-US" dirty="0" smtClean="0"/>
          </a:p>
          <a:p>
            <a:endParaRPr lang="en-US" dirty="0" smtClean="0"/>
          </a:p>
        </p:txBody>
      </p:sp>
      <p:sp>
        <p:nvSpPr>
          <p:cNvPr id="4" name="Date Placeholder 3"/>
          <p:cNvSpPr>
            <a:spLocks noGrp="1"/>
          </p:cNvSpPr>
          <p:nvPr>
            <p:ph type="dt" sz="half" idx="10"/>
          </p:nvPr>
        </p:nvSpPr>
        <p:spPr/>
        <p:txBody>
          <a:bodyPr/>
          <a:lstStyle/>
          <a:p>
            <a:fld id="{B6A7DE7B-7D6C-4AB3-BD31-DACEEF3425D1}"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1055618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Shim Hooks</a:t>
            </a:r>
            <a:endParaRPr lang="en-US" dirty="0"/>
          </a:p>
        </p:txBody>
      </p:sp>
      <p:sp>
        <p:nvSpPr>
          <p:cNvPr id="4" name="Date Placeholder 3"/>
          <p:cNvSpPr>
            <a:spLocks noGrp="1"/>
          </p:cNvSpPr>
          <p:nvPr>
            <p:ph type="dt" sz="half" idx="10"/>
          </p:nvPr>
        </p:nvSpPr>
        <p:spPr/>
        <p:txBody>
          <a:bodyPr/>
          <a:lstStyle/>
          <a:p>
            <a:fld id="{01E8AEBD-8492-49C4-9CE9-621D56E15150}"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50</a:t>
            </a:fld>
            <a:endParaRPr lang="en-US" dirty="0"/>
          </a:p>
        </p:txBody>
      </p:sp>
      <p:pic>
        <p:nvPicPr>
          <p:cNvPr id="5122" name="Picture 2" descr="http://www.artsautomotive.com/classic/MilleniaValveAdjustShim.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8229" y="1970462"/>
            <a:ext cx="5669922" cy="4256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9586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281552"/>
            <a:ext cx="8219496" cy="1450757"/>
          </a:xfrm>
        </p:spPr>
        <p:txBody>
          <a:bodyPr/>
          <a:lstStyle/>
          <a:p>
            <a:r>
              <a:rPr lang="en-US" dirty="0" smtClean="0"/>
              <a:t>What is the Shim Engine</a:t>
            </a:r>
            <a:endParaRPr lang="en-US" dirty="0"/>
          </a:p>
        </p:txBody>
      </p:sp>
      <p:sp>
        <p:nvSpPr>
          <p:cNvPr id="4" name="Date Placeholder 3"/>
          <p:cNvSpPr>
            <a:spLocks noGrp="1"/>
          </p:cNvSpPr>
          <p:nvPr>
            <p:ph type="dt" sz="half" idx="10"/>
          </p:nvPr>
        </p:nvSpPr>
        <p:spPr/>
        <p:txBody>
          <a:bodyPr/>
          <a:lstStyle/>
          <a:p>
            <a:fld id="{61C68C21-858C-473A-BB19-0A1A57BDE30D}"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51</a:t>
            </a:fld>
            <a:endParaRPr lang="en-US" dirty="0"/>
          </a:p>
        </p:txBody>
      </p:sp>
      <p:sp>
        <p:nvSpPr>
          <p:cNvPr id="7" name="Content Placeholder 2"/>
          <p:cNvSpPr txBox="1">
            <a:spLocks/>
          </p:cNvSpPr>
          <p:nvPr/>
        </p:nvSpPr>
        <p:spPr>
          <a:xfrm>
            <a:off x="822959" y="2533141"/>
            <a:ext cx="7543801" cy="4023360"/>
          </a:xfrm>
          <a:prstGeom prst="rect">
            <a:avLst/>
          </a:prstGeom>
          <a:scene3d>
            <a:camera prst="isometricOffAxis1Right"/>
            <a:lightRig rig="threePt" dir="t"/>
          </a:scene3d>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i="1" dirty="0" smtClean="0"/>
              <a:t>“To reduce deployment costs and accelerate adoption, Microsoft invests in deep technical solutions to ensure broad compatibility of existing software, driving compatibility into the engineering and release process.</a:t>
            </a:r>
          </a:p>
          <a:p>
            <a:pPr algn="just"/>
            <a:r>
              <a:rPr lang="en-US" i="1" dirty="0" smtClean="0"/>
              <a:t>The Microsoft Windows Application Compatibility Infrastructure (Shim Infrastructure) is one such powerful technical solution.</a:t>
            </a:r>
          </a:p>
          <a:p>
            <a:pPr algn="just"/>
            <a:r>
              <a:rPr lang="en-US" i="1" dirty="0" smtClean="0"/>
              <a:t>The Shim Infrastructure implements a form of application programming interface (API) hooking. Specifically, it leverages the nature of linking to redirect API calls from Windows itself to alternative code—the shim itself. </a:t>
            </a:r>
            <a:r>
              <a:rPr lang="en-US" dirty="0" smtClean="0"/>
              <a:t>” – Microsoft</a:t>
            </a:r>
          </a:p>
          <a:p>
            <a:pPr algn="just"/>
            <a:endParaRPr lang="en-US" dirty="0"/>
          </a:p>
        </p:txBody>
      </p:sp>
    </p:spTree>
    <p:extLst>
      <p:ext uri="{BB962C8B-B14F-4D97-AF65-F5344CB8AC3E}">
        <p14:creationId xmlns:p14="http://schemas.microsoft.com/office/powerpoint/2010/main" val="25796299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Shim Engine</a:t>
            </a:r>
            <a:endParaRPr lang="en-US" dirty="0"/>
          </a:p>
        </p:txBody>
      </p:sp>
      <p:sp>
        <p:nvSpPr>
          <p:cNvPr id="3" name="Content Placeholder 2"/>
          <p:cNvSpPr>
            <a:spLocks noGrp="1"/>
          </p:cNvSpPr>
          <p:nvPr>
            <p:ph idx="1"/>
          </p:nvPr>
        </p:nvSpPr>
        <p:spPr/>
        <p:txBody>
          <a:bodyPr>
            <a:noAutofit/>
          </a:bodyPr>
          <a:lstStyle/>
          <a:p>
            <a:r>
              <a:rPr lang="en-US" dirty="0" smtClean="0"/>
              <a:t>Loaded </a:t>
            </a:r>
            <a:r>
              <a:rPr lang="en-US" dirty="0"/>
              <a:t>by </a:t>
            </a:r>
            <a:r>
              <a:rPr lang="en-US" i="1" dirty="0" err="1" smtClean="0"/>
              <a:t>LdrpInitShimEngine</a:t>
            </a:r>
            <a:r>
              <a:rPr lang="en-US" i="1" dirty="0" smtClean="0"/>
              <a:t> </a:t>
            </a:r>
            <a:r>
              <a:rPr lang="en-US" dirty="0" smtClean="0"/>
              <a:t>– receives a pointer to the name of the DLL that implements the Shim Engine</a:t>
            </a:r>
          </a:p>
          <a:p>
            <a:pPr lvl="1"/>
            <a:r>
              <a:rPr lang="en-US" dirty="0" smtClean="0"/>
              <a:t>Pointer comes from PEB-&gt;</a:t>
            </a:r>
            <a:r>
              <a:rPr lang="en-US" dirty="0" err="1" smtClean="0"/>
              <a:t>pShimData</a:t>
            </a:r>
            <a:endParaRPr lang="en-US" dirty="0" smtClean="0"/>
          </a:p>
          <a:p>
            <a:r>
              <a:rPr lang="en-US" i="1" dirty="0" err="1" smtClean="0"/>
              <a:t>LdrpGetShimEngineInterface</a:t>
            </a:r>
            <a:r>
              <a:rPr lang="en-US" dirty="0" smtClean="0"/>
              <a:t> is then called to retrieve the main pointers</a:t>
            </a:r>
          </a:p>
          <a:p>
            <a:r>
              <a:rPr lang="en-US" dirty="0" smtClean="0"/>
              <a:t>Then, the DLL </a:t>
            </a:r>
            <a:r>
              <a:rPr lang="en-US" dirty="0" err="1" smtClean="0"/>
              <a:t>entrypoint</a:t>
            </a:r>
            <a:r>
              <a:rPr lang="en-US" dirty="0" smtClean="0"/>
              <a:t> is called</a:t>
            </a:r>
          </a:p>
          <a:p>
            <a:r>
              <a:rPr lang="en-US" i="1" dirty="0" err="1" smtClean="0"/>
              <a:t>LdrpLoadShimEngine</a:t>
            </a:r>
            <a:r>
              <a:rPr lang="en-US" dirty="0" smtClean="0"/>
              <a:t> is later used to load all the Shim Engine Plugins</a:t>
            </a:r>
          </a:p>
          <a:p>
            <a:pPr lvl="1"/>
            <a:r>
              <a:rPr lang="en-US" i="1" dirty="0" err="1" smtClean="0"/>
              <a:t>SE_ShimDllLoaded</a:t>
            </a:r>
            <a:r>
              <a:rPr lang="en-US" dirty="0" smtClean="0"/>
              <a:t> is called for each plugin</a:t>
            </a:r>
          </a:p>
          <a:p>
            <a:pPr lvl="1"/>
            <a:r>
              <a:rPr lang="en-US" dirty="0"/>
              <a:t>Then </a:t>
            </a:r>
            <a:r>
              <a:rPr lang="en-US" i="1" dirty="0" err="1" smtClean="0"/>
              <a:t>SE_InstallBeforeInit</a:t>
            </a:r>
            <a:r>
              <a:rPr lang="en-US" dirty="0" smtClean="0"/>
              <a:t> once plugins are all loaded</a:t>
            </a:r>
          </a:p>
          <a:p>
            <a:pPr lvl="1"/>
            <a:r>
              <a:rPr lang="en-US" dirty="0"/>
              <a:t>Then, </a:t>
            </a:r>
            <a:r>
              <a:rPr lang="en-US" i="1" dirty="0" err="1" smtClean="0"/>
              <a:t>SE_DllLoaded</a:t>
            </a:r>
            <a:r>
              <a:rPr lang="en-US" dirty="0" smtClean="0"/>
              <a:t> for each already-loaded DLL</a:t>
            </a:r>
            <a:endParaRPr lang="en-US" dirty="0"/>
          </a:p>
        </p:txBody>
      </p:sp>
      <p:sp>
        <p:nvSpPr>
          <p:cNvPr id="4" name="Date Placeholder 3"/>
          <p:cNvSpPr>
            <a:spLocks noGrp="1"/>
          </p:cNvSpPr>
          <p:nvPr>
            <p:ph type="dt" sz="half" idx="10"/>
          </p:nvPr>
        </p:nvSpPr>
        <p:spPr/>
        <p:txBody>
          <a:bodyPr/>
          <a:lstStyle/>
          <a:p>
            <a:fld id="{E88D6F3F-591D-453A-907C-BDC0287AD62A}"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52</a:t>
            </a:fld>
            <a:endParaRPr lang="en-US" dirty="0"/>
          </a:p>
        </p:txBody>
      </p:sp>
    </p:spTree>
    <p:extLst>
      <p:ext uri="{BB962C8B-B14F-4D97-AF65-F5344CB8AC3E}">
        <p14:creationId xmlns:p14="http://schemas.microsoft.com/office/powerpoint/2010/main" val="7582955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455" y="296708"/>
            <a:ext cx="7714808" cy="1450757"/>
          </a:xfrm>
        </p:spPr>
        <p:txBody>
          <a:bodyPr/>
          <a:lstStyle/>
          <a:p>
            <a:r>
              <a:rPr lang="en-US" dirty="0" smtClean="0"/>
              <a:t>Enabling the Shim Engine</a:t>
            </a:r>
            <a:endParaRPr lang="en-US" dirty="0"/>
          </a:p>
        </p:txBody>
      </p:sp>
      <p:sp>
        <p:nvSpPr>
          <p:cNvPr id="3" name="Content Placeholder 2"/>
          <p:cNvSpPr>
            <a:spLocks noGrp="1"/>
          </p:cNvSpPr>
          <p:nvPr>
            <p:ph idx="1"/>
          </p:nvPr>
        </p:nvSpPr>
        <p:spPr>
          <a:xfrm>
            <a:off x="822961" y="1852219"/>
            <a:ext cx="7543801" cy="4023360"/>
          </a:xfrm>
        </p:spPr>
        <p:txBody>
          <a:bodyPr>
            <a:noAutofit/>
          </a:bodyPr>
          <a:lstStyle/>
          <a:p>
            <a:r>
              <a:rPr lang="en-US" dirty="0" smtClean="0"/>
              <a:t>The Shim Engine activates itself when it sees that the PEB’s </a:t>
            </a:r>
            <a:r>
              <a:rPr lang="en-US" dirty="0" err="1" smtClean="0"/>
              <a:t>pShimData</a:t>
            </a:r>
            <a:r>
              <a:rPr lang="en-US" dirty="0" smtClean="0"/>
              <a:t> contains a valid pointer</a:t>
            </a:r>
          </a:p>
          <a:p>
            <a:r>
              <a:rPr lang="en-US" dirty="0" smtClean="0"/>
              <a:t>This pointer is actually a Unicode string to the DLL that implements the engine itself</a:t>
            </a:r>
          </a:p>
          <a:p>
            <a:r>
              <a:rPr lang="en-US" dirty="0" smtClean="0"/>
              <a:t>Normally filled out by the creating process after doing a lookup in the Application Compatibility Database</a:t>
            </a:r>
          </a:p>
          <a:p>
            <a:r>
              <a:rPr lang="en-US" dirty="0" smtClean="0"/>
              <a:t>But can be filled out “unofficially” by someone creating the process suspended – and then modifying the PEB</a:t>
            </a:r>
          </a:p>
          <a:p>
            <a:endParaRPr lang="en-US" dirty="0"/>
          </a:p>
        </p:txBody>
      </p:sp>
      <p:sp>
        <p:nvSpPr>
          <p:cNvPr id="4" name="Date Placeholder 3"/>
          <p:cNvSpPr>
            <a:spLocks noGrp="1"/>
          </p:cNvSpPr>
          <p:nvPr>
            <p:ph type="dt" sz="half" idx="10"/>
          </p:nvPr>
        </p:nvSpPr>
        <p:spPr/>
        <p:txBody>
          <a:bodyPr/>
          <a:lstStyle/>
          <a:p>
            <a:fld id="{E88D6F3F-591D-453A-907C-BDC0287AD62A}"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53</a:t>
            </a:fld>
            <a:endParaRPr lang="en-US" dirty="0"/>
          </a:p>
        </p:txBody>
      </p:sp>
    </p:spTree>
    <p:extLst>
      <p:ext uri="{BB962C8B-B14F-4D97-AF65-F5344CB8AC3E}">
        <p14:creationId xmlns:p14="http://schemas.microsoft.com/office/powerpoint/2010/main" val="36082695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Shim Engine</a:t>
            </a:r>
            <a:endParaRPr lang="en-US" dirty="0"/>
          </a:p>
        </p:txBody>
      </p:sp>
      <p:sp>
        <p:nvSpPr>
          <p:cNvPr id="3" name="Content Placeholder 2"/>
          <p:cNvSpPr>
            <a:spLocks noGrp="1"/>
          </p:cNvSpPr>
          <p:nvPr>
            <p:ph idx="1"/>
          </p:nvPr>
        </p:nvSpPr>
        <p:spPr/>
        <p:txBody>
          <a:bodyPr>
            <a:noAutofit/>
          </a:bodyPr>
          <a:lstStyle/>
          <a:p>
            <a:pPr>
              <a:lnSpc>
                <a:spcPct val="80000"/>
              </a:lnSpc>
            </a:pPr>
            <a:r>
              <a:rPr lang="en-US" altLang="en-US" dirty="0" smtClean="0"/>
              <a:t>As of Windows 8.1, you no longer need to implement all Shim Engine APIs – there is an initial restricted set, and a full set</a:t>
            </a:r>
          </a:p>
          <a:p>
            <a:pPr>
              <a:lnSpc>
                <a:spcPct val="80000"/>
              </a:lnSpc>
            </a:pPr>
            <a:r>
              <a:rPr lang="en-US" altLang="en-US" sz="1600" dirty="0" err="1" smtClean="0">
                <a:latin typeface="Consolas" panose="020B0609020204030204" pitchFamily="49" charset="0"/>
                <a:cs typeface="Consolas" panose="020B0609020204030204" pitchFamily="49" charset="0"/>
              </a:rPr>
              <a:t>SE_InitializeEngine</a:t>
            </a:r>
            <a:endParaRPr lang="en-US" altLang="en-US" sz="1600" dirty="0">
              <a:latin typeface="Consolas" panose="020B0609020204030204" pitchFamily="49" charset="0"/>
              <a:cs typeface="Consolas" panose="020B0609020204030204" pitchFamily="49" charset="0"/>
            </a:endParaRPr>
          </a:p>
          <a:p>
            <a:pPr>
              <a:lnSpc>
                <a:spcPct val="80000"/>
              </a:lnSpc>
            </a:pPr>
            <a:r>
              <a:rPr lang="en-US" altLang="en-US" sz="1600" dirty="0" err="1" smtClean="0">
                <a:latin typeface="Consolas" panose="020B0609020204030204" pitchFamily="49" charset="0"/>
                <a:cs typeface="Consolas" panose="020B0609020204030204" pitchFamily="49" charset="0"/>
              </a:rPr>
              <a:t>SE_InstallBeforeInit</a:t>
            </a:r>
            <a:endParaRPr lang="en-US" altLang="en-US" sz="1600" dirty="0">
              <a:latin typeface="Consolas" panose="020B0609020204030204" pitchFamily="49" charset="0"/>
              <a:cs typeface="Consolas" panose="020B0609020204030204" pitchFamily="49" charset="0"/>
            </a:endParaRPr>
          </a:p>
          <a:p>
            <a:pPr>
              <a:lnSpc>
                <a:spcPct val="80000"/>
              </a:lnSpc>
            </a:pPr>
            <a:r>
              <a:rPr lang="en-US" altLang="en-US" sz="1600" dirty="0" err="1" smtClean="0">
                <a:latin typeface="Consolas" panose="020B0609020204030204" pitchFamily="49" charset="0"/>
                <a:cs typeface="Consolas" panose="020B0609020204030204" pitchFamily="49" charset="0"/>
              </a:rPr>
              <a:t>SE_InstallAfterInit</a:t>
            </a:r>
            <a:r>
              <a:rPr lang="en-US" altLang="en-US" sz="1600" dirty="0" smtClean="0">
                <a:latin typeface="Consolas" panose="020B0609020204030204" pitchFamily="49" charset="0"/>
                <a:cs typeface="Consolas" panose="020B0609020204030204" pitchFamily="49" charset="0"/>
              </a:rPr>
              <a:t> </a:t>
            </a:r>
            <a:endParaRPr lang="en-US" altLang="en-US" sz="1600" dirty="0">
              <a:latin typeface="Consolas" panose="020B0609020204030204" pitchFamily="49" charset="0"/>
              <a:cs typeface="Consolas" panose="020B0609020204030204" pitchFamily="49" charset="0"/>
            </a:endParaRPr>
          </a:p>
          <a:p>
            <a:pPr>
              <a:lnSpc>
                <a:spcPct val="80000"/>
              </a:lnSpc>
            </a:pPr>
            <a:r>
              <a:rPr lang="en-US" altLang="en-US" sz="1600" dirty="0" err="1" smtClean="0">
                <a:latin typeface="Consolas" panose="020B0609020204030204" pitchFamily="49" charset="0"/>
                <a:cs typeface="Consolas" panose="020B0609020204030204" pitchFamily="49" charset="0"/>
              </a:rPr>
              <a:t>SE_ShimDllLoaded</a:t>
            </a:r>
            <a:r>
              <a:rPr lang="en-US" altLang="en-US" sz="1600" dirty="0" smtClean="0">
                <a:latin typeface="Consolas" panose="020B0609020204030204" pitchFamily="49" charset="0"/>
                <a:cs typeface="Consolas" panose="020B0609020204030204" pitchFamily="49" charset="0"/>
              </a:rPr>
              <a:t> </a:t>
            </a:r>
            <a:endParaRPr lang="en-US" altLang="en-US" sz="1600" dirty="0">
              <a:latin typeface="Consolas" panose="020B0609020204030204" pitchFamily="49" charset="0"/>
              <a:cs typeface="Consolas" panose="020B0609020204030204" pitchFamily="49" charset="0"/>
            </a:endParaRPr>
          </a:p>
          <a:p>
            <a:pPr>
              <a:lnSpc>
                <a:spcPct val="80000"/>
              </a:lnSpc>
            </a:pPr>
            <a:r>
              <a:rPr lang="en-US" altLang="en-US" sz="1600" dirty="0" err="1" smtClean="0">
                <a:latin typeface="Consolas" panose="020B0609020204030204" pitchFamily="49" charset="0"/>
                <a:cs typeface="Consolas" panose="020B0609020204030204" pitchFamily="49" charset="0"/>
              </a:rPr>
              <a:t>SE_DllLoaded</a:t>
            </a:r>
            <a:endParaRPr lang="en-US" altLang="en-US" sz="1600" dirty="0">
              <a:latin typeface="Consolas" panose="020B0609020204030204" pitchFamily="49" charset="0"/>
              <a:cs typeface="Consolas" panose="020B0609020204030204" pitchFamily="49" charset="0"/>
            </a:endParaRPr>
          </a:p>
          <a:p>
            <a:pPr>
              <a:lnSpc>
                <a:spcPct val="80000"/>
              </a:lnSpc>
            </a:pPr>
            <a:r>
              <a:rPr lang="en-US" altLang="en-US" sz="1600" dirty="0" err="1" smtClean="0">
                <a:latin typeface="Consolas" panose="020B0609020204030204" pitchFamily="49" charset="0"/>
                <a:cs typeface="Consolas" panose="020B0609020204030204" pitchFamily="49" charset="0"/>
              </a:rPr>
              <a:t>SE_DllUnloaded</a:t>
            </a:r>
            <a:r>
              <a:rPr lang="en-US" altLang="en-US" sz="1600" dirty="0" smtClean="0">
                <a:latin typeface="Consolas" panose="020B0609020204030204" pitchFamily="49" charset="0"/>
                <a:cs typeface="Consolas" panose="020B0609020204030204" pitchFamily="49" charset="0"/>
              </a:rPr>
              <a:t> </a:t>
            </a:r>
          </a:p>
          <a:p>
            <a:pPr>
              <a:lnSpc>
                <a:spcPct val="80000"/>
              </a:lnSpc>
            </a:pPr>
            <a:r>
              <a:rPr lang="en-US" altLang="en-US" sz="1600" dirty="0" err="1" smtClean="0">
                <a:latin typeface="Consolas" panose="020B0609020204030204" pitchFamily="49" charset="0"/>
                <a:cs typeface="Consolas" panose="020B0609020204030204" pitchFamily="49" charset="0"/>
              </a:rPr>
              <a:t>SE_LdrEntryRemoved</a:t>
            </a:r>
            <a:endParaRPr lang="en-US" altLang="en-US" sz="1600" dirty="0">
              <a:latin typeface="Consolas" panose="020B0609020204030204" pitchFamily="49" charset="0"/>
              <a:cs typeface="Consolas" panose="020B0609020204030204" pitchFamily="49" charset="0"/>
            </a:endParaRPr>
          </a:p>
          <a:p>
            <a:pPr>
              <a:lnSpc>
                <a:spcPct val="80000"/>
              </a:lnSpc>
            </a:pPr>
            <a:r>
              <a:rPr lang="en-US" altLang="en-US" sz="1600" dirty="0" err="1" smtClean="0">
                <a:latin typeface="Consolas" panose="020B0609020204030204" pitchFamily="49" charset="0"/>
                <a:cs typeface="Consolas" panose="020B0609020204030204" pitchFamily="49" charset="0"/>
              </a:rPr>
              <a:t>SE_ProcessDying</a:t>
            </a:r>
            <a:endParaRPr lang="en-US" altLang="en-US" sz="1600" dirty="0">
              <a:latin typeface="Consolas" panose="020B0609020204030204" pitchFamily="49" charset="0"/>
              <a:cs typeface="Consolas" panose="020B0609020204030204" pitchFamily="49" charset="0"/>
            </a:endParaRPr>
          </a:p>
          <a:p>
            <a:pPr>
              <a:lnSpc>
                <a:spcPct val="80000"/>
              </a:lnSpc>
            </a:pPr>
            <a:r>
              <a:rPr lang="en-US" altLang="en-US" sz="1600" dirty="0" err="1" smtClean="0">
                <a:latin typeface="Consolas" panose="020B0609020204030204" pitchFamily="49" charset="0"/>
                <a:cs typeface="Consolas" panose="020B0609020204030204" pitchFamily="49" charset="0"/>
              </a:rPr>
              <a:t>SE_LdrResolveDllName</a:t>
            </a:r>
            <a:endParaRPr lang="en-US" altLang="en-US" sz="1600" dirty="0">
              <a:latin typeface="Consolas" panose="020B0609020204030204" pitchFamily="49" charset="0"/>
              <a:cs typeface="Consolas" panose="020B0609020204030204" pitchFamily="49" charset="0"/>
            </a:endParaRPr>
          </a:p>
          <a:p>
            <a:pPr>
              <a:lnSpc>
                <a:spcPct val="80000"/>
              </a:lnSpc>
            </a:pPr>
            <a:r>
              <a:rPr lang="en-US" altLang="en-US" sz="1600" dirty="0" err="1" smtClean="0">
                <a:latin typeface="Consolas" panose="020B0609020204030204" pitchFamily="49" charset="0"/>
                <a:cs typeface="Consolas" panose="020B0609020204030204" pitchFamily="49" charset="0"/>
              </a:rPr>
              <a:t>SE_GetProcAddressLoad</a:t>
            </a:r>
            <a:r>
              <a:rPr lang="en-US" altLang="en-US" sz="1600" dirty="0" smtClean="0">
                <a:latin typeface="Consolas" panose="020B0609020204030204" pitchFamily="49" charset="0"/>
                <a:cs typeface="Consolas" panose="020B0609020204030204" pitchFamily="49" charset="0"/>
              </a:rPr>
              <a:t> / </a:t>
            </a:r>
            <a:r>
              <a:rPr lang="en-US" altLang="en-US" sz="1600" dirty="0" err="1" smtClean="0">
                <a:latin typeface="Consolas" panose="020B0609020204030204" pitchFamily="49" charset="0"/>
                <a:cs typeface="Consolas" panose="020B0609020204030204" pitchFamily="49" charset="0"/>
              </a:rPr>
              <a:t>SE_GetProcAddressForCaller</a:t>
            </a:r>
            <a:endParaRPr lang="en-US" altLang="en-US" sz="1600" dirty="0" smtClean="0">
              <a:latin typeface="Consolas" panose="020B0609020204030204" pitchFamily="49" charset="0"/>
              <a:cs typeface="Consolas" panose="020B0609020204030204" pitchFamily="49" charset="0"/>
            </a:endParaRPr>
          </a:p>
        </p:txBody>
      </p:sp>
      <p:sp>
        <p:nvSpPr>
          <p:cNvPr id="4" name="Date Placeholder 3"/>
          <p:cNvSpPr>
            <a:spLocks noGrp="1"/>
          </p:cNvSpPr>
          <p:nvPr>
            <p:ph type="dt" sz="half" idx="10"/>
          </p:nvPr>
        </p:nvSpPr>
        <p:spPr/>
        <p:txBody>
          <a:bodyPr/>
          <a:lstStyle/>
          <a:p>
            <a:fld id="{EC4DB677-45EA-4FBF-AEAE-B3621C4F6B86}"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54</a:t>
            </a:fld>
            <a:endParaRPr lang="en-US" dirty="0"/>
          </a:p>
        </p:txBody>
      </p:sp>
    </p:spTree>
    <p:extLst>
      <p:ext uri="{BB962C8B-B14F-4D97-AF65-F5344CB8AC3E}">
        <p14:creationId xmlns:p14="http://schemas.microsoft.com/office/powerpoint/2010/main" val="9558884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Shim Installation</a:t>
            </a:r>
            <a:endParaRPr lang="en-US" dirty="0"/>
          </a:p>
        </p:txBody>
      </p:sp>
      <p:sp>
        <p:nvSpPr>
          <p:cNvPr id="3" name="Content Placeholder 2"/>
          <p:cNvSpPr>
            <a:spLocks noGrp="1"/>
          </p:cNvSpPr>
          <p:nvPr>
            <p:ph idx="1"/>
          </p:nvPr>
        </p:nvSpPr>
        <p:spPr/>
        <p:txBody>
          <a:bodyPr>
            <a:noAutofit/>
          </a:bodyPr>
          <a:lstStyle/>
          <a:p>
            <a:pPr>
              <a:lnSpc>
                <a:spcPct val="80000"/>
              </a:lnSpc>
            </a:pPr>
            <a:r>
              <a:rPr lang="en-US" altLang="en-US" dirty="0" smtClean="0"/>
              <a:t>Shims can also be dynamically installed with </a:t>
            </a:r>
            <a:r>
              <a:rPr lang="en-US" altLang="en-US" i="1" dirty="0" err="1" smtClean="0"/>
              <a:t>LdrInitShimEngineDynamic</a:t>
            </a:r>
            <a:endParaRPr lang="en-US" altLang="en-US" i="1" dirty="0" smtClean="0"/>
          </a:p>
          <a:p>
            <a:pPr>
              <a:lnSpc>
                <a:spcPct val="80000"/>
              </a:lnSpc>
            </a:pPr>
            <a:r>
              <a:rPr lang="en-US" altLang="en-US" dirty="0" smtClean="0"/>
              <a:t>In Windows 7, provide the DLL Base address of your Shim-Engine compatible DLL</a:t>
            </a:r>
          </a:p>
          <a:p>
            <a:pPr>
              <a:lnSpc>
                <a:spcPct val="80000"/>
              </a:lnSpc>
            </a:pPr>
            <a:r>
              <a:rPr lang="en-US" altLang="en-US" dirty="0" smtClean="0"/>
              <a:t>In Windows 8 and higher, also provide a UNICODE_STRING with a list of Shim DLLs to load as the second parameter </a:t>
            </a:r>
          </a:p>
          <a:p>
            <a:pPr lvl="1">
              <a:lnSpc>
                <a:spcPct val="80000"/>
              </a:lnSpc>
            </a:pPr>
            <a:r>
              <a:rPr lang="en-US" altLang="en-US" dirty="0" smtClean="0"/>
              <a:t>Separate with NULL, and set </a:t>
            </a:r>
            <a:r>
              <a:rPr lang="en-US" altLang="en-US" dirty="0" err="1" smtClean="0"/>
              <a:t>MaximumLength</a:t>
            </a:r>
            <a:r>
              <a:rPr lang="en-US" altLang="en-US" dirty="0" smtClean="0"/>
              <a:t> to have the full length</a:t>
            </a:r>
          </a:p>
          <a:p>
            <a:pPr>
              <a:lnSpc>
                <a:spcPct val="80000"/>
              </a:lnSpc>
            </a:pPr>
            <a:r>
              <a:rPr lang="en-US" altLang="en-US" dirty="0" smtClean="0"/>
              <a:t>Can call multiple times to add new shim plugin DLLs to load, but only one engine can be loaded</a:t>
            </a:r>
          </a:p>
        </p:txBody>
      </p:sp>
      <p:sp>
        <p:nvSpPr>
          <p:cNvPr id="4" name="Date Placeholder 3"/>
          <p:cNvSpPr>
            <a:spLocks noGrp="1"/>
          </p:cNvSpPr>
          <p:nvPr>
            <p:ph type="dt" sz="half" idx="10"/>
          </p:nvPr>
        </p:nvSpPr>
        <p:spPr/>
        <p:txBody>
          <a:bodyPr/>
          <a:lstStyle/>
          <a:p>
            <a:fld id="{EC4DB677-45EA-4FBF-AEAE-B3621C4F6B86}"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55</a:t>
            </a:fld>
            <a:endParaRPr lang="en-US" dirty="0"/>
          </a:p>
        </p:txBody>
      </p:sp>
    </p:spTree>
    <p:extLst>
      <p:ext uri="{BB962C8B-B14F-4D97-AF65-F5344CB8AC3E}">
        <p14:creationId xmlns:p14="http://schemas.microsoft.com/office/powerpoint/2010/main" val="28103786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Autofit/>
          </a:bodyPr>
          <a:lstStyle/>
          <a:p>
            <a:pPr>
              <a:lnSpc>
                <a:spcPct val="80000"/>
              </a:lnSpc>
            </a:pPr>
            <a:r>
              <a:rPr lang="en-US" altLang="en-US" dirty="0" smtClean="0"/>
              <a:t>Windows has a variety of DLL hijacking/loading functionality built-in</a:t>
            </a:r>
          </a:p>
          <a:p>
            <a:pPr>
              <a:lnSpc>
                <a:spcPct val="80000"/>
              </a:lnSpc>
            </a:pPr>
            <a:r>
              <a:rPr lang="en-US" altLang="en-US" dirty="0" smtClean="0"/>
              <a:t>Most of it is accessible through various undocumented flags, structures and mechanisms</a:t>
            </a:r>
          </a:p>
          <a:p>
            <a:pPr>
              <a:lnSpc>
                <a:spcPct val="80000"/>
              </a:lnSpc>
            </a:pPr>
            <a:r>
              <a:rPr lang="en-US" altLang="en-US" dirty="0" smtClean="0"/>
              <a:t>It is slowly being secured, in some cases, but other mechanisms are still wide open for attack</a:t>
            </a:r>
          </a:p>
          <a:p>
            <a:pPr>
              <a:lnSpc>
                <a:spcPct val="80000"/>
              </a:lnSpc>
            </a:pPr>
            <a:r>
              <a:rPr lang="en-US" altLang="en-US" dirty="0" smtClean="0"/>
              <a:t>These mechanisms not only allow for hijacking, but also persistence, and in some cases emulation defeats (such as the instrumentation callback)</a:t>
            </a:r>
          </a:p>
          <a:p>
            <a:pPr>
              <a:lnSpc>
                <a:spcPct val="80000"/>
              </a:lnSpc>
            </a:pPr>
            <a:r>
              <a:rPr lang="en-US" altLang="en-US" dirty="0" smtClean="0"/>
              <a:t>People need to take a deeper look at CFG – not everything has yet been revealed </a:t>
            </a:r>
            <a:r>
              <a:rPr lang="en-US" altLang="en-US" dirty="0" smtClean="0">
                <a:sym typeface="Wingdings" panose="05000000000000000000" pitchFamily="2" charset="2"/>
              </a:rPr>
              <a:t></a:t>
            </a:r>
          </a:p>
          <a:p>
            <a:pPr>
              <a:lnSpc>
                <a:spcPct val="80000"/>
              </a:lnSpc>
            </a:pPr>
            <a:endParaRPr lang="en-US" altLang="en-US" dirty="0" smtClean="0"/>
          </a:p>
        </p:txBody>
      </p:sp>
      <p:sp>
        <p:nvSpPr>
          <p:cNvPr id="4" name="Date Placeholder 3"/>
          <p:cNvSpPr>
            <a:spLocks noGrp="1"/>
          </p:cNvSpPr>
          <p:nvPr>
            <p:ph type="dt" sz="half" idx="10"/>
          </p:nvPr>
        </p:nvSpPr>
        <p:spPr/>
        <p:txBody>
          <a:bodyPr/>
          <a:lstStyle/>
          <a:p>
            <a:fld id="{EC4DB677-45EA-4FBF-AEAE-B3621C4F6B86}"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56</a:t>
            </a:fld>
            <a:endParaRPr lang="en-US" dirty="0"/>
          </a:p>
        </p:txBody>
      </p:sp>
    </p:spTree>
    <p:extLst>
      <p:ext uri="{BB962C8B-B14F-4D97-AF65-F5344CB8AC3E}">
        <p14:creationId xmlns:p14="http://schemas.microsoft.com/office/powerpoint/2010/main" val="10965569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5" name="Text Placeholder 4"/>
          <p:cNvSpPr>
            <a:spLocks noGrp="1"/>
          </p:cNvSpPr>
          <p:nvPr>
            <p:ph type="body" idx="1"/>
          </p:nvPr>
        </p:nvSpPr>
        <p:spPr/>
        <p:txBody>
          <a:bodyPr>
            <a:noAutofit/>
          </a:bodyPr>
          <a:lstStyle/>
          <a:p>
            <a:r>
              <a:rPr lang="en-US" dirty="0" smtClean="0"/>
              <a:t>SEE YOU AT BLACKHAT</a:t>
            </a:r>
            <a:endParaRPr lang="en-US" dirty="0"/>
          </a:p>
        </p:txBody>
      </p:sp>
      <p:sp>
        <p:nvSpPr>
          <p:cNvPr id="2" name="Date Placeholder 1"/>
          <p:cNvSpPr>
            <a:spLocks noGrp="1"/>
          </p:cNvSpPr>
          <p:nvPr>
            <p:ph type="dt" sz="half" idx="10"/>
          </p:nvPr>
        </p:nvSpPr>
        <p:spPr/>
        <p:txBody>
          <a:bodyPr/>
          <a:lstStyle/>
          <a:p>
            <a:fld id="{DD24FBF9-BF30-46EF-B6D4-BCCEFC2A2659}" type="datetime1">
              <a:rPr lang="en-US" smtClean="0"/>
              <a:t>11/23/2015</a:t>
            </a:fld>
            <a:endParaRPr lang="en-US" dirty="0"/>
          </a:p>
        </p:txBody>
      </p:sp>
      <p:sp>
        <p:nvSpPr>
          <p:cNvPr id="3" name="Footer Placeholder 2"/>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57</a:t>
            </a:fld>
            <a:endParaRPr lang="en-US" dirty="0"/>
          </a:p>
        </p:txBody>
      </p:sp>
    </p:spTree>
    <p:extLst>
      <p:ext uri="{BB962C8B-B14F-4D97-AF65-F5344CB8AC3E}">
        <p14:creationId xmlns:p14="http://schemas.microsoft.com/office/powerpoint/2010/main" val="3929337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10 CHANGES</a:t>
            </a:r>
            <a:endParaRPr lang="en-US" dirty="0"/>
          </a:p>
        </p:txBody>
      </p:sp>
      <p:sp>
        <p:nvSpPr>
          <p:cNvPr id="3" name="Content Placeholder 2"/>
          <p:cNvSpPr>
            <a:spLocks noGrp="1"/>
          </p:cNvSpPr>
          <p:nvPr>
            <p:ph idx="1"/>
          </p:nvPr>
        </p:nvSpPr>
        <p:spPr/>
        <p:txBody>
          <a:bodyPr>
            <a:noAutofit/>
          </a:bodyPr>
          <a:lstStyle/>
          <a:p>
            <a:r>
              <a:rPr lang="en-US" dirty="0" smtClean="0"/>
              <a:t>So we’ll specifically take a look at new changes in Windows 10</a:t>
            </a:r>
          </a:p>
          <a:p>
            <a:pPr lvl="1"/>
            <a:r>
              <a:rPr lang="en-US" dirty="0" smtClean="0"/>
              <a:t>New data structures and types</a:t>
            </a:r>
          </a:p>
          <a:p>
            <a:pPr lvl="1"/>
            <a:r>
              <a:rPr lang="en-US" dirty="0" smtClean="0"/>
              <a:t>New version numbers</a:t>
            </a:r>
          </a:p>
          <a:p>
            <a:pPr lvl="1"/>
            <a:r>
              <a:rPr lang="en-US" dirty="0" smtClean="0"/>
              <a:t>New API parameters/exports/techniques</a:t>
            </a:r>
          </a:p>
          <a:p>
            <a:pPr lvl="1"/>
            <a:r>
              <a:rPr lang="en-US" dirty="0" smtClean="0"/>
              <a:t>Semantic/functional </a:t>
            </a:r>
            <a:r>
              <a:rPr lang="en-US" dirty="0" smtClean="0"/>
              <a:t>changes</a:t>
            </a:r>
            <a:endParaRPr lang="en-US" dirty="0" smtClean="0"/>
          </a:p>
          <a:p>
            <a:endParaRPr lang="en-US" dirty="0" smtClean="0"/>
          </a:p>
          <a:p>
            <a:pPr lvl="1"/>
            <a:endParaRPr lang="en-US" dirty="0"/>
          </a:p>
        </p:txBody>
      </p:sp>
      <p:sp>
        <p:nvSpPr>
          <p:cNvPr id="4" name="Date Placeholder 3"/>
          <p:cNvSpPr>
            <a:spLocks noGrp="1"/>
          </p:cNvSpPr>
          <p:nvPr>
            <p:ph type="dt" sz="half" idx="10"/>
          </p:nvPr>
        </p:nvSpPr>
        <p:spPr/>
        <p:txBody>
          <a:bodyPr/>
          <a:lstStyle/>
          <a:p>
            <a:fld id="{D0D4701A-0488-48DE-B685-6A65F2EEE9F7}"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2979509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Autofit/>
          </a:bodyPr>
          <a:lstStyle/>
          <a:p>
            <a:r>
              <a:rPr lang="en-US" dirty="0" err="1"/>
              <a:t>MinWin</a:t>
            </a:r>
            <a:r>
              <a:rPr lang="en-US" dirty="0"/>
              <a:t> </a:t>
            </a:r>
            <a:r>
              <a:rPr lang="en-US" dirty="0" smtClean="0"/>
              <a:t>Hooks</a:t>
            </a:r>
          </a:p>
          <a:p>
            <a:r>
              <a:rPr lang="en-US" dirty="0" smtClean="0"/>
              <a:t>Nirvana Hooks</a:t>
            </a:r>
          </a:p>
          <a:p>
            <a:r>
              <a:rPr lang="en-US" dirty="0"/>
              <a:t>CFG </a:t>
            </a:r>
            <a:r>
              <a:rPr lang="en-US" dirty="0" smtClean="0"/>
              <a:t>Hooks</a:t>
            </a:r>
          </a:p>
          <a:p>
            <a:r>
              <a:rPr lang="en-US" dirty="0" smtClean="0"/>
              <a:t>AVRF Hooks</a:t>
            </a:r>
          </a:p>
          <a:p>
            <a:r>
              <a:rPr lang="en-US" dirty="0" smtClean="0"/>
              <a:t>Shim Hooks</a:t>
            </a:r>
            <a:endParaRPr lang="en-US" dirty="0"/>
          </a:p>
          <a:p>
            <a:r>
              <a:rPr lang="en-US" dirty="0" smtClean="0"/>
              <a:t>QA &amp; Wrap-up</a:t>
            </a:r>
          </a:p>
          <a:p>
            <a:pPr marL="0" indent="0">
              <a:buNone/>
            </a:pPr>
            <a:endParaRPr lang="en-US" dirty="0"/>
          </a:p>
          <a:p>
            <a:pPr marL="0" indent="0">
              <a:buNone/>
            </a:pPr>
            <a:endParaRPr lang="en-US" strike="sngStrike" dirty="0"/>
          </a:p>
        </p:txBody>
      </p:sp>
      <p:sp>
        <p:nvSpPr>
          <p:cNvPr id="4" name="Date Placeholder 3"/>
          <p:cNvSpPr>
            <a:spLocks noGrp="1"/>
          </p:cNvSpPr>
          <p:nvPr>
            <p:ph type="dt" sz="half" idx="10"/>
          </p:nvPr>
        </p:nvSpPr>
        <p:spPr/>
        <p:txBody>
          <a:bodyPr/>
          <a:lstStyle/>
          <a:p>
            <a:fld id="{5CF4C194-55F5-4331-AB5C-071054476CCF}" type="datetime1">
              <a:rPr lang="en-US" smtClean="0"/>
              <a:t>11/23/2015</a:t>
            </a:fld>
            <a:endParaRPr lang="en-US" dirty="0"/>
          </a:p>
        </p:txBody>
      </p:sp>
      <p:sp>
        <p:nvSpPr>
          <p:cNvPr id="5" name="Footer Placeholder 4"/>
          <p:cNvSpPr>
            <a:spLocks noGrp="1"/>
          </p:cNvSpPr>
          <p:nvPr>
            <p:ph type="ftr" sz="quarter" idx="11"/>
          </p:nvPr>
        </p:nvSpPr>
        <p:spPr/>
        <p:txBody>
          <a:bodyPr/>
          <a:lstStyle/>
          <a:p>
            <a:r>
              <a:rPr lang="en-US" smtClean="0"/>
              <a:t>Copyright 2015 ALEX IONESCU. ALL RIGHTS RESERVED.</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709102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MinWin</a:t>
            </a:r>
            <a:endParaRPr lang="en-US" dirty="0"/>
          </a:p>
        </p:txBody>
      </p:sp>
      <p:sp>
        <p:nvSpPr>
          <p:cNvPr id="3" name="Date Placeholder 2"/>
          <p:cNvSpPr>
            <a:spLocks noGrp="1"/>
          </p:cNvSpPr>
          <p:nvPr>
            <p:ph type="dt" sz="half" idx="10"/>
          </p:nvPr>
        </p:nvSpPr>
        <p:spPr/>
        <p:txBody>
          <a:bodyPr/>
          <a:lstStyle/>
          <a:p>
            <a:fld id="{FEB31F87-F7F2-4E14-9DB5-E097DCCE15E8}" type="datetime1">
              <a:rPr lang="en-US" smtClean="0"/>
              <a:t>11/23/2015</a:t>
            </a:fld>
            <a:endParaRPr lang="en-US" dirty="0"/>
          </a:p>
        </p:txBody>
      </p:sp>
      <p:sp>
        <p:nvSpPr>
          <p:cNvPr id="4" name="Footer Placeholder 3"/>
          <p:cNvSpPr>
            <a:spLocks noGrp="1"/>
          </p:cNvSpPr>
          <p:nvPr>
            <p:ph type="ftr" sz="quarter" idx="11"/>
          </p:nvPr>
        </p:nvSpPr>
        <p:spPr/>
        <p:txBody>
          <a:bodyPr/>
          <a:lstStyle/>
          <a:p>
            <a:r>
              <a:rPr lang="en-US" smtClean="0"/>
              <a:t>Copyright 2015 ALEX IONESCU. ALL RIGHTS RESERVED.</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8</a:t>
            </a:fld>
            <a:endParaRPr lang="en-US" dirty="0"/>
          </a:p>
        </p:txBody>
      </p:sp>
      <p:pic>
        <p:nvPicPr>
          <p:cNvPr id="12" name="Picture 6" descr="http://i46.tinypic.com/wtatxz.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4762" y="1922904"/>
            <a:ext cx="4920195" cy="435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895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MinWin</a:t>
            </a:r>
            <a:r>
              <a:rPr lang="en-US" dirty="0" smtClean="0"/>
              <a:t>?</a:t>
            </a:r>
            <a:endParaRPr lang="en-US" dirty="0"/>
          </a:p>
        </p:txBody>
      </p:sp>
      <p:sp>
        <p:nvSpPr>
          <p:cNvPr id="3" name="Content Placeholder 2"/>
          <p:cNvSpPr>
            <a:spLocks noGrp="1"/>
          </p:cNvSpPr>
          <p:nvPr>
            <p:ph idx="1"/>
          </p:nvPr>
        </p:nvSpPr>
        <p:spPr/>
        <p:txBody>
          <a:bodyPr>
            <a:noAutofit/>
          </a:bodyPr>
          <a:lstStyle/>
          <a:p>
            <a:r>
              <a:rPr lang="en-US" dirty="0" err="1" smtClean="0"/>
              <a:t>MinWin</a:t>
            </a:r>
            <a:r>
              <a:rPr lang="en-US" dirty="0" smtClean="0"/>
              <a:t> is an internal Microsoft project to re-architect the many layers of the Windows Operating System</a:t>
            </a:r>
          </a:p>
          <a:p>
            <a:pPr lvl="1"/>
            <a:r>
              <a:rPr lang="en-US" dirty="0" smtClean="0"/>
              <a:t>Goal is to return to the original layering interface that Dave Cutler wanted – a low-level microkernel, a set of base services, and a subsystem of additional functionality</a:t>
            </a:r>
          </a:p>
          <a:p>
            <a:r>
              <a:rPr lang="en-US" dirty="0" smtClean="0"/>
              <a:t>First “shipped” in Windows 7</a:t>
            </a:r>
          </a:p>
          <a:p>
            <a:pPr lvl="1"/>
            <a:r>
              <a:rPr lang="en-US" dirty="0" smtClean="0"/>
              <a:t>People started noticing strange new DLL</a:t>
            </a:r>
            <a:br>
              <a:rPr lang="en-US" dirty="0" smtClean="0"/>
            </a:br>
            <a:r>
              <a:rPr lang="en-US" dirty="0" smtClean="0"/>
              <a:t>names as well as import tables</a:t>
            </a:r>
          </a:p>
          <a:p>
            <a:pPr lvl="1"/>
            <a:r>
              <a:rPr lang="en-US" dirty="0" smtClean="0"/>
              <a:t>Came in as an “API Contract” mechanism</a:t>
            </a:r>
            <a:br>
              <a:rPr lang="en-US" dirty="0" smtClean="0"/>
            </a:br>
            <a:r>
              <a:rPr lang="en-US" dirty="0" smtClean="0"/>
              <a:t>used by user-mode applications</a:t>
            </a:r>
          </a:p>
          <a:p>
            <a:r>
              <a:rPr lang="en-US" dirty="0" smtClean="0"/>
              <a:t>Enhanced in Windows 8</a:t>
            </a:r>
          </a:p>
          <a:p>
            <a:pPr lvl="1"/>
            <a:r>
              <a:rPr lang="en-US" dirty="0" smtClean="0"/>
              <a:t>Supported by the kernel and even boot</a:t>
            </a:r>
            <a:br>
              <a:rPr lang="en-US" dirty="0" smtClean="0"/>
            </a:br>
            <a:r>
              <a:rPr lang="en-US" dirty="0" smtClean="0"/>
              <a:t>loader</a:t>
            </a:r>
          </a:p>
          <a:p>
            <a:r>
              <a:rPr lang="en-US" dirty="0" smtClean="0"/>
              <a:t>Made “One Core” possible in Windows 10</a:t>
            </a:r>
            <a:endParaRPr lang="en-US" dirty="0"/>
          </a:p>
        </p:txBody>
      </p:sp>
      <p:sp>
        <p:nvSpPr>
          <p:cNvPr id="4" name="Date Placeholder 3"/>
          <p:cNvSpPr>
            <a:spLocks noGrp="1"/>
          </p:cNvSpPr>
          <p:nvPr>
            <p:ph type="dt" sz="half" idx="10"/>
          </p:nvPr>
        </p:nvSpPr>
        <p:spPr/>
        <p:txBody>
          <a:bodyPr/>
          <a:lstStyle/>
          <a:p>
            <a:fld id="{F217555C-3225-4817-96B7-2E68F382D7CC}" type="datetime1">
              <a:rPr lang="en-US" smtClean="0"/>
              <a:t>11/23/2015</a:t>
            </a:fld>
            <a:endParaRPr lang="en-US" dirty="0"/>
          </a:p>
        </p:txBody>
      </p:sp>
      <p:sp>
        <p:nvSpPr>
          <p:cNvPr id="6" name="Footer Placeholder 5"/>
          <p:cNvSpPr>
            <a:spLocks noGrp="1"/>
          </p:cNvSpPr>
          <p:nvPr>
            <p:ph type="ftr" sz="quarter" idx="11"/>
          </p:nvPr>
        </p:nvSpPr>
        <p:spPr/>
        <p:txBody>
          <a:bodyPr/>
          <a:lstStyle/>
          <a:p>
            <a:r>
              <a:rPr lang="en-US" smtClean="0"/>
              <a:t>Copyright 2015 ALEX IONESCU. ALL RIGHTS RESERVED.</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9</a:t>
            </a:fld>
            <a:endParaRPr lang="en-US" dirty="0"/>
          </a:p>
        </p:txBody>
      </p:sp>
      <p:pic>
        <p:nvPicPr>
          <p:cNvPr id="8" name="Picture 4" descr="http://mos.futurenet.com/techradar/classifications/computing/software/operating-systems/images/minwin-420-9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8874" y="3061761"/>
            <a:ext cx="3887608" cy="2915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243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2806</TotalTime>
  <Words>3631</Words>
  <Application>Microsoft Office PowerPoint</Application>
  <PresentationFormat>On-screen Show (4:3)</PresentationFormat>
  <Paragraphs>565</Paragraphs>
  <Slides>57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Calibri</vt:lpstr>
      <vt:lpstr>Calibri Light</vt:lpstr>
      <vt:lpstr>Consolas</vt:lpstr>
      <vt:lpstr>Wingdings</vt:lpstr>
      <vt:lpstr>Wingdings 3</vt:lpstr>
      <vt:lpstr>Retrospect</vt:lpstr>
      <vt:lpstr>Hooking Nirvana</vt:lpstr>
      <vt:lpstr>WHO AM I?</vt:lpstr>
      <vt:lpstr>WHAT THIS TALK IS ABOUT</vt:lpstr>
      <vt:lpstr>PAST RESEARCH</vt:lpstr>
      <vt:lpstr>MORE PAST RESEARCH</vt:lpstr>
      <vt:lpstr>WINDOWS 10 CHANGES</vt:lpstr>
      <vt:lpstr>OUTLINE</vt:lpstr>
      <vt:lpstr>MinWin</vt:lpstr>
      <vt:lpstr>What is MinWin?</vt:lpstr>
      <vt:lpstr>What are API Sets?</vt:lpstr>
      <vt:lpstr>API Set Redirection (Win 7)</vt:lpstr>
      <vt:lpstr>API Set Redirection (Win 7)</vt:lpstr>
      <vt:lpstr>API Set Redirection (Win 8)</vt:lpstr>
      <vt:lpstr>API Set Redirection (Win 8)</vt:lpstr>
      <vt:lpstr>API Set Redirection (Win 10)</vt:lpstr>
      <vt:lpstr>Special Kernel Base Handling</vt:lpstr>
      <vt:lpstr>Parsing Windows 10 API Set</vt:lpstr>
      <vt:lpstr>Windows 10 API Sets</vt:lpstr>
      <vt:lpstr>Modifying the API Set Map</vt:lpstr>
      <vt:lpstr>Gotchas!</vt:lpstr>
      <vt:lpstr>MinWin Hooking Demo</vt:lpstr>
      <vt:lpstr>MinWin Bonus</vt:lpstr>
      <vt:lpstr>Double MinWin Bonus</vt:lpstr>
      <vt:lpstr>Nirvana Hooks</vt:lpstr>
      <vt:lpstr>What Is Nirvana?</vt:lpstr>
      <vt:lpstr>Nirvana and iDNA/TTT</vt:lpstr>
      <vt:lpstr>Instrumentation Callback (Win 7)</vt:lpstr>
      <vt:lpstr>Instrumentation Callback (Win 10)</vt:lpstr>
      <vt:lpstr>Instrumentation Callback (Win 10)</vt:lpstr>
      <vt:lpstr>Writing a Callback</vt:lpstr>
      <vt:lpstr>Nirvana Hook Demo</vt:lpstr>
      <vt:lpstr>CFG Hooks</vt:lpstr>
      <vt:lpstr>What is CFG?</vt:lpstr>
      <vt:lpstr>Indirect Jump Integrity</vt:lpstr>
      <vt:lpstr>Image Load Config Directory</vt:lpstr>
      <vt:lpstr>Guard CF Checking Function</vt:lpstr>
      <vt:lpstr>Writing a Guard CF Function</vt:lpstr>
      <vt:lpstr>CFG Hooking Demo</vt:lpstr>
      <vt:lpstr>CFG Bonus</vt:lpstr>
      <vt:lpstr>AVRF Hooks</vt:lpstr>
      <vt:lpstr>What is Application Verifier</vt:lpstr>
      <vt:lpstr>Application Verifier Engine</vt:lpstr>
      <vt:lpstr>Enabling Application Verifier</vt:lpstr>
      <vt:lpstr>Application Verifier Providers</vt:lpstr>
      <vt:lpstr>Writing a Verifier Provider</vt:lpstr>
      <vt:lpstr>Verifier Provider Structures</vt:lpstr>
      <vt:lpstr>Hooking APIs with Avrf</vt:lpstr>
      <vt:lpstr>Verifier Provider Demo</vt:lpstr>
      <vt:lpstr>Application Verifier Bonus</vt:lpstr>
      <vt:lpstr>Shim Hooks</vt:lpstr>
      <vt:lpstr>What is the Shim Engine</vt:lpstr>
      <vt:lpstr>Shim Engine</vt:lpstr>
      <vt:lpstr>Enabling the Shim Engine</vt:lpstr>
      <vt:lpstr>Writing a Shim Engine</vt:lpstr>
      <vt:lpstr>Dynamic Shim Installation</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Ring 0 to Ring -1 Attacks</dc:title>
  <dc:creator>Alex Ionescu</dc:creator>
  <cp:lastModifiedBy>Alex Ionescu</cp:lastModifiedBy>
  <cp:revision>322</cp:revision>
  <dcterms:created xsi:type="dcterms:W3CDTF">2015-03-25T21:39:32Z</dcterms:created>
  <dcterms:modified xsi:type="dcterms:W3CDTF">2015-11-23T20:57:41Z</dcterms:modified>
</cp:coreProperties>
</file>