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400" b="0" i="0" u="none" strike="noStrike" cap="none" spc="0" normalizeH="0" baseline="0">
        <a:ln>
          <a:noFill/>
        </a:ln>
        <a:solidFill>
          <a:srgbClr val="FFFFFF">
            <a:alpha val="74830"/>
          </a:srgbClr>
        </a:solidFill>
        <a:effectLst/>
        <a:uFillTx/>
        <a:latin typeface="SF UI Display Thin"/>
        <a:ea typeface="SF UI Display Thin"/>
        <a:cs typeface="SF UI Display Thin"/>
        <a:sym typeface="SF UI Display Thin"/>
      </a:defRPr>
    </a:lvl1pPr>
    <a:lvl2pPr marL="0" marR="0" indent="228600" algn="l" defTabSz="821531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400" b="0" i="0" u="none" strike="noStrike" cap="none" spc="0" normalizeH="0" baseline="0">
        <a:ln>
          <a:noFill/>
        </a:ln>
        <a:solidFill>
          <a:srgbClr val="FFFFFF">
            <a:alpha val="74830"/>
          </a:srgbClr>
        </a:solidFill>
        <a:effectLst/>
        <a:uFillTx/>
        <a:latin typeface="SF UI Display Thin"/>
        <a:ea typeface="SF UI Display Thin"/>
        <a:cs typeface="SF UI Display Thin"/>
        <a:sym typeface="SF UI Display Thin"/>
      </a:defRPr>
    </a:lvl2pPr>
    <a:lvl3pPr marL="0" marR="0" indent="457200" algn="l" defTabSz="821531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400" b="0" i="0" u="none" strike="noStrike" cap="none" spc="0" normalizeH="0" baseline="0">
        <a:ln>
          <a:noFill/>
        </a:ln>
        <a:solidFill>
          <a:srgbClr val="FFFFFF">
            <a:alpha val="74830"/>
          </a:srgbClr>
        </a:solidFill>
        <a:effectLst/>
        <a:uFillTx/>
        <a:latin typeface="SF UI Display Thin"/>
        <a:ea typeface="SF UI Display Thin"/>
        <a:cs typeface="SF UI Display Thin"/>
        <a:sym typeface="SF UI Display Thin"/>
      </a:defRPr>
    </a:lvl3pPr>
    <a:lvl4pPr marL="0" marR="0" indent="685800" algn="l" defTabSz="821531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400" b="0" i="0" u="none" strike="noStrike" cap="none" spc="0" normalizeH="0" baseline="0">
        <a:ln>
          <a:noFill/>
        </a:ln>
        <a:solidFill>
          <a:srgbClr val="FFFFFF">
            <a:alpha val="74830"/>
          </a:srgbClr>
        </a:solidFill>
        <a:effectLst/>
        <a:uFillTx/>
        <a:latin typeface="SF UI Display Thin"/>
        <a:ea typeface="SF UI Display Thin"/>
        <a:cs typeface="SF UI Display Thin"/>
        <a:sym typeface="SF UI Display Thin"/>
      </a:defRPr>
    </a:lvl4pPr>
    <a:lvl5pPr marL="0" marR="0" indent="914400" algn="l" defTabSz="821531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400" b="0" i="0" u="none" strike="noStrike" cap="none" spc="0" normalizeH="0" baseline="0">
        <a:ln>
          <a:noFill/>
        </a:ln>
        <a:solidFill>
          <a:srgbClr val="FFFFFF">
            <a:alpha val="74830"/>
          </a:srgbClr>
        </a:solidFill>
        <a:effectLst/>
        <a:uFillTx/>
        <a:latin typeface="SF UI Display Thin"/>
        <a:ea typeface="SF UI Display Thin"/>
        <a:cs typeface="SF UI Display Thin"/>
        <a:sym typeface="SF UI Display Thin"/>
      </a:defRPr>
    </a:lvl5pPr>
    <a:lvl6pPr marL="0" marR="0" indent="1143000" algn="l" defTabSz="821531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400" b="0" i="0" u="none" strike="noStrike" cap="none" spc="0" normalizeH="0" baseline="0">
        <a:ln>
          <a:noFill/>
        </a:ln>
        <a:solidFill>
          <a:srgbClr val="FFFFFF">
            <a:alpha val="74830"/>
          </a:srgbClr>
        </a:solidFill>
        <a:effectLst/>
        <a:uFillTx/>
        <a:latin typeface="SF UI Display Thin"/>
        <a:ea typeface="SF UI Display Thin"/>
        <a:cs typeface="SF UI Display Thin"/>
        <a:sym typeface="SF UI Display Thin"/>
      </a:defRPr>
    </a:lvl6pPr>
    <a:lvl7pPr marL="0" marR="0" indent="1371600" algn="l" defTabSz="821531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400" b="0" i="0" u="none" strike="noStrike" cap="none" spc="0" normalizeH="0" baseline="0">
        <a:ln>
          <a:noFill/>
        </a:ln>
        <a:solidFill>
          <a:srgbClr val="FFFFFF">
            <a:alpha val="74830"/>
          </a:srgbClr>
        </a:solidFill>
        <a:effectLst/>
        <a:uFillTx/>
        <a:latin typeface="SF UI Display Thin"/>
        <a:ea typeface="SF UI Display Thin"/>
        <a:cs typeface="SF UI Display Thin"/>
        <a:sym typeface="SF UI Display Thin"/>
      </a:defRPr>
    </a:lvl7pPr>
    <a:lvl8pPr marL="0" marR="0" indent="1600200" algn="l" defTabSz="821531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400" b="0" i="0" u="none" strike="noStrike" cap="none" spc="0" normalizeH="0" baseline="0">
        <a:ln>
          <a:noFill/>
        </a:ln>
        <a:solidFill>
          <a:srgbClr val="FFFFFF">
            <a:alpha val="74830"/>
          </a:srgbClr>
        </a:solidFill>
        <a:effectLst/>
        <a:uFillTx/>
        <a:latin typeface="SF UI Display Thin"/>
        <a:ea typeface="SF UI Display Thin"/>
        <a:cs typeface="SF UI Display Thin"/>
        <a:sym typeface="SF UI Display Thin"/>
      </a:defRPr>
    </a:lvl8pPr>
    <a:lvl9pPr marL="0" marR="0" indent="1828800" algn="l" defTabSz="821531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400" b="0" i="0" u="none" strike="noStrike" cap="none" spc="0" normalizeH="0" baseline="0">
        <a:ln>
          <a:noFill/>
        </a:ln>
        <a:solidFill>
          <a:srgbClr val="FFFFFF">
            <a:alpha val="74830"/>
          </a:srgbClr>
        </a:solidFill>
        <a:effectLst/>
        <a:uFillTx/>
        <a:latin typeface="SF UI Display Thin"/>
        <a:ea typeface="SF UI Display Thin"/>
        <a:cs typeface="SF UI Display Thin"/>
        <a:sym typeface="SF UI Display Thi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7"/>
    <p:restoredTop sz="94810"/>
  </p:normalViewPr>
  <p:slideViewPr>
    <p:cSldViewPr snapToGrid="0" snapToObjects="1">
      <p:cViewPr varScale="1">
        <p:scale>
          <a:sx n="59" d="100"/>
          <a:sy n="59" d="100"/>
        </p:scale>
        <p:origin x="5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3535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25070" y="928687"/>
            <a:ext cx="13722210" cy="83046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8481"/>
            <a:ext cx="7489362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8643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354364" indent="-465364">
              <a:spcBef>
                <a:spcPts val="4500"/>
              </a:spcBef>
              <a:defRPr sz="3800"/>
            </a:lvl3pPr>
            <a:lvl4pPr marL="1798864" indent="-465364">
              <a:spcBef>
                <a:spcPts val="4500"/>
              </a:spcBef>
              <a:defRPr sz="3800"/>
            </a:lvl4pPr>
            <a:lvl5pPr marL="22433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5814" y="1301948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8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52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497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41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386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830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75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719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64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278871" y="3289300"/>
            <a:ext cx="12288292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Behind the Scenes with iOS Security</a:t>
            </a:r>
          </a:p>
        </p:txBody>
      </p:sp>
      <p:sp>
        <p:nvSpPr>
          <p:cNvPr id="120" name="Shape 120"/>
          <p:cNvSpPr/>
          <p:nvPr/>
        </p:nvSpPr>
        <p:spPr>
          <a:xfrm>
            <a:off x="1278871" y="4411662"/>
            <a:ext cx="3106548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A6AAA8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Black Hat 2016</a:t>
            </a:r>
          </a:p>
        </p:txBody>
      </p:sp>
      <p:sp>
        <p:nvSpPr>
          <p:cNvPr id="121" name="Shape 121"/>
          <p:cNvSpPr/>
          <p:nvPr/>
        </p:nvSpPr>
        <p:spPr>
          <a:xfrm>
            <a:off x="1278871" y="8575575"/>
            <a:ext cx="226174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642937">
              <a:lnSpc>
                <a:spcPct val="100000"/>
              </a:lnSpc>
              <a:defRPr sz="40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Ivan Krstić</a:t>
            </a:r>
          </a:p>
        </p:txBody>
      </p:sp>
      <p:sp>
        <p:nvSpPr>
          <p:cNvPr id="122" name="Shape 122"/>
          <p:cNvSpPr/>
          <p:nvPr/>
        </p:nvSpPr>
        <p:spPr>
          <a:xfrm>
            <a:off x="1278871" y="9264550"/>
            <a:ext cx="1117206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642937">
              <a:lnSpc>
                <a:spcPct val="100000"/>
              </a:lnSpc>
              <a:defRPr sz="4000">
                <a:solidFill>
                  <a:srgbClr val="A6AAA8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Head of Security Engineering and Architecture, Apple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1270148" y="964703"/>
            <a:ext cx="16946781" cy="19158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void initializeSeparatedWXHeaps (void* stubBase, size_t stubSize, void* jitBase, </a:t>
            </a:r>
          </a:p>
          <a:p>
            <a:pPr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size_t jitSize)</a:t>
            </a:r>
          </a:p>
          <a:p>
            <a:pPr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{</a:t>
            </a:r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mach_vm_address_t writableAddr = 0;</a:t>
            </a:r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// 1. Create a second mapping of the JIT region at a random address.</a:t>
            </a:r>
          </a:p>
          <a:p>
            <a:pPr lvl="2">
              <a:lnSpc>
                <a:spcPct val="110000"/>
              </a:lnSpc>
              <a:defRPr sz="29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vm_prot_t cur, max;</a:t>
            </a:r>
          </a:p>
          <a:p>
            <a:pPr lvl="2">
              <a:lnSpc>
                <a:spcPct val="110000"/>
              </a:lnSpc>
              <a:defRPr sz="29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kern_return_t ret = mach_vm_remap(mach_task_self(), &amp;writableAddr, jitSize, 0,</a:t>
            </a:r>
          </a:p>
          <a:p>
            <a:pPr lvl="4">
              <a:lnSpc>
                <a:spcPct val="110000"/>
              </a:lnSpc>
              <a:defRPr sz="29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VM_FLAGS_ANYWHERE | VM_FLAGS_RANDOM_ADDR,</a:t>
            </a:r>
          </a:p>
          <a:p>
            <a:pPr lvl="4">
              <a:lnSpc>
                <a:spcPct val="110000"/>
              </a:lnSpc>
              <a:defRPr sz="29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mach_task_self(), (mach_vm_address_t)jitBase, FALSE,</a:t>
            </a:r>
          </a:p>
          <a:p>
            <a:pPr lvl="4">
              <a:lnSpc>
                <a:spcPct val="110000"/>
              </a:lnSpc>
              <a:defRPr sz="29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&amp;cur, &amp;max, VM_INHERIT_DEFAULT);</a:t>
            </a:r>
          </a:p>
          <a:p>
            <a:pPr lvl="4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bool remapSucceeded = (ret == KERN_SUCCESS);</a:t>
            </a:r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if (!remapSucceeded)</a:t>
            </a:r>
          </a:p>
          <a:p>
            <a:pPr lvl="4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return;</a:t>
            </a:r>
          </a:p>
          <a:p>
            <a:pPr lvl="4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// 2. Assemble specialized memcpy funtion for writing into the JIT region.</a:t>
            </a:r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FFFFFF"/>
                </a:solidFill>
              </a:rPr>
              <a:t>MacroAssemblerCodeRef writeThunk =</a:t>
            </a:r>
          </a:p>
          <a:p>
            <a:pPr>
              <a:lnSpc>
                <a:spcPct val="110000"/>
              </a:lnSpc>
              <a:defRPr sz="29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jitWriteThunkGenerator(reinterpret_cast&lt;void*&gt;(WritableAddr), stubBase, stubSize);</a:t>
            </a:r>
          </a:p>
          <a:p>
            <a:pPr lvl="3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int result = 0;</a:t>
            </a:r>
          </a:p>
          <a:p>
            <a:pPr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#if USE(EXCECUTE_ONLY_JIT_WRITE_FUNCTION)</a:t>
            </a:r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// 3. Prevent reading the memcpy code we just generated.</a:t>
            </a:r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FFFFFF"/>
                </a:solidFill>
              </a:rPr>
              <a:t>result = </a:t>
            </a:r>
            <a:r>
              <a:rPr>
                <a:solidFill>
                  <a:srgbClr val="A2ECA2"/>
                </a:solidFill>
              </a:rPr>
              <a:t>mprotect(stubBase, stubSize, VM_PROT_EXECUTE_ONLY);</a:t>
            </a:r>
            <a:endParaRPr>
              <a:solidFill>
                <a:srgbClr val="25AA17">
                  <a:alpha val="46139"/>
                </a:srgbClr>
              </a:solidFill>
            </a:endParaRPr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RELEASE_ASSERT(!result);</a:t>
            </a:r>
          </a:p>
          <a:p>
            <a:pPr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#endif</a:t>
            </a:r>
          </a:p>
          <a:p>
            <a:pPr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// 4. Prevent writing into the executable JIT mapping.</a:t>
            </a:r>
          </a:p>
          <a:p>
            <a:pPr lvl="2">
              <a:lnSpc>
                <a:spcPct val="110000"/>
              </a:lnSpc>
              <a:defRPr sz="29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result = mprotect(jitBase, jitSize, VM_PROT_READ | VM_PROT_EXECUTE);</a:t>
            </a:r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RELEASE_ASSERT(!result);</a:t>
            </a:r>
          </a:p>
          <a:p>
            <a:pPr lvl="2">
              <a:lnSpc>
                <a:spcPct val="110000"/>
              </a:lnSpc>
              <a:defRPr sz="29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// 5. Prevent execution into the writable JIT mapping.</a:t>
            </a:r>
          </a:p>
          <a:p>
            <a:pPr lvl="2">
              <a:lnSpc>
                <a:spcPct val="110000"/>
              </a:lnSpc>
              <a:defRPr sz="29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result = mprotect((void*)writableAddr, jitSize, VM_PROT_READ | VM_PROT_WRITE);</a:t>
            </a:r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RELEASE_ASSERT(!result);</a:t>
            </a:r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// 6. Zero out writableAddr to avoid leaking the address of the writable mapping.</a:t>
            </a:r>
          </a:p>
          <a:p>
            <a:pPr lvl="2">
              <a:lnSpc>
                <a:spcPct val="110000"/>
              </a:lnSpc>
              <a:defRPr sz="2900">
                <a:solidFill>
                  <a:srgbClr val="F26763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memset_s(&amp;writeableAddr, sizeof(writableAddr), 0, sizeof(writableAddr));</a:t>
            </a:r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lvl="2"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jitWriteFunction = reinterpret_cast&lt;JITWriteFunction&gt;(writeThunk.code().executableAddress());</a:t>
            </a:r>
          </a:p>
          <a:p>
            <a:pPr>
              <a:lnSpc>
                <a:spcPct val="110000"/>
              </a:lnSpc>
              <a:defRPr sz="2900">
                <a:solidFill>
                  <a:srgbClr val="A6AAA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171 -0.516363" pathEditMode="relative">
                                      <p:cBhvr>
                                        <p:cTn id="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270310" y="1270074"/>
            <a:ext cx="2074495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iOS 9 </a:t>
            </a:r>
          </a:p>
        </p:txBody>
      </p:sp>
      <p:sp>
        <p:nvSpPr>
          <p:cNvPr id="158" name="Shape 158"/>
          <p:cNvSpPr/>
          <p:nvPr/>
        </p:nvSpPr>
        <p:spPr>
          <a:xfrm>
            <a:off x="9779000" y="4438352"/>
            <a:ext cx="4826000" cy="6985001"/>
          </a:xfrm>
          <a:prstGeom prst="rect">
            <a:avLst/>
          </a:prstGeom>
          <a:solidFill>
            <a:srgbClr val="EE974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1657704" y="7279977"/>
            <a:ext cx="106859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700">
                <a:latin typeface="Myriad Set Pro Medium"/>
                <a:ea typeface="Myriad Set Pro Medium"/>
                <a:cs typeface="Myriad Set Pro Medium"/>
                <a:sym typeface="Myriad Set Pro Medium"/>
              </a:defRPr>
            </a:lvl1pPr>
          </a:lstStyle>
          <a:p>
            <a:r>
              <a:t>RWX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270409" y="1269938"/>
            <a:ext cx="2413890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iOS 10 </a:t>
            </a:r>
          </a:p>
        </p:txBody>
      </p:sp>
      <p:sp>
        <p:nvSpPr>
          <p:cNvPr id="162" name="Shape 162"/>
          <p:cNvSpPr/>
          <p:nvPr/>
        </p:nvSpPr>
        <p:spPr>
          <a:xfrm>
            <a:off x="6348875" y="4438217"/>
            <a:ext cx="4826001" cy="6985001"/>
          </a:xfrm>
          <a:prstGeom prst="rect">
            <a:avLst/>
          </a:prstGeom>
          <a:solidFill>
            <a:srgbClr val="4687C6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8117449" y="7318300"/>
            <a:ext cx="1542854" cy="61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defRPr sz="3400">
                <a:latin typeface="Myriad Set Pro Medium"/>
                <a:ea typeface="Myriad Set Pro Medium"/>
                <a:cs typeface="Myriad Set Pro Medium"/>
                <a:sym typeface="Myriad Set Pro Medium"/>
              </a:defRPr>
            </a:lvl1pPr>
          </a:lstStyle>
          <a:p>
            <a:r>
              <a:t>R-X</a:t>
            </a:r>
          </a:p>
        </p:txBody>
      </p:sp>
      <p:sp>
        <p:nvSpPr>
          <p:cNvPr id="164" name="Shape 164"/>
          <p:cNvSpPr/>
          <p:nvPr/>
        </p:nvSpPr>
        <p:spPr>
          <a:xfrm>
            <a:off x="11936366" y="4438217"/>
            <a:ext cx="4826001" cy="6985001"/>
          </a:xfrm>
          <a:prstGeom prst="rect">
            <a:avLst/>
          </a:prstGeom>
          <a:solidFill>
            <a:srgbClr val="31A14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3577940" y="7318300"/>
            <a:ext cx="1542854" cy="61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defRPr sz="3400">
                <a:latin typeface="Myriad Set Pro Medium"/>
                <a:ea typeface="Myriad Set Pro Medium"/>
                <a:cs typeface="Myriad Set Pro Medium"/>
                <a:sym typeface="Myriad Set Pro Medium"/>
              </a:defRPr>
            </a:lvl1pPr>
          </a:lstStyle>
          <a:p>
            <a:r>
              <a:t>RW-</a:t>
            </a:r>
          </a:p>
        </p:txBody>
      </p:sp>
      <p:sp>
        <p:nvSpPr>
          <p:cNvPr id="166" name="Shape 166"/>
          <p:cNvSpPr/>
          <p:nvPr/>
        </p:nvSpPr>
        <p:spPr>
          <a:xfrm>
            <a:off x="6348875" y="4438217"/>
            <a:ext cx="1272514" cy="1265967"/>
          </a:xfrm>
          <a:prstGeom prst="rect">
            <a:avLst/>
          </a:prstGeom>
          <a:solidFill>
            <a:srgbClr val="81362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6583132" y="4796562"/>
            <a:ext cx="783083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latin typeface="Myriad Set Pro Medium"/>
                <a:ea typeface="Myriad Set Pro Medium"/>
                <a:cs typeface="Myriad Set Pro Medium"/>
                <a:sym typeface="Myriad Set Pro Medium"/>
              </a:defRPr>
            </a:lvl1pPr>
          </a:lstStyle>
          <a:p>
            <a:r>
              <a:t>- - X</a:t>
            </a:r>
          </a:p>
        </p:txBody>
      </p:sp>
      <p:sp>
        <p:nvSpPr>
          <p:cNvPr id="168" name="Shape 168"/>
          <p:cNvSpPr/>
          <p:nvPr/>
        </p:nvSpPr>
        <p:spPr>
          <a:xfrm>
            <a:off x="3266683" y="5200217"/>
            <a:ext cx="237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71" name="Group 171"/>
          <p:cNvGrpSpPr/>
          <p:nvPr/>
        </p:nvGrpSpPr>
        <p:grpSpPr>
          <a:xfrm>
            <a:off x="13280640" y="9630922"/>
            <a:ext cx="2137452" cy="533643"/>
            <a:chOff x="0" y="0"/>
            <a:chExt cx="2137450" cy="533641"/>
          </a:xfrm>
        </p:grpSpPr>
        <p:sp>
          <p:nvSpPr>
            <p:cNvPr id="169" name="Shape 169"/>
            <p:cNvSpPr/>
            <p:nvPr/>
          </p:nvSpPr>
          <p:spPr>
            <a:xfrm>
              <a:off x="0" y="0"/>
              <a:ext cx="2137451" cy="533642"/>
            </a:xfrm>
            <a:prstGeom prst="rect">
              <a:avLst/>
            </a:prstGeom>
            <a:solidFill>
              <a:srgbClr val="000000">
                <a:alpha val="6110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16085" y="36342"/>
              <a:ext cx="2012437" cy="460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2200" b="1">
                  <a:latin typeface="Hack"/>
                  <a:ea typeface="Hack"/>
                  <a:cs typeface="Hack"/>
                  <a:sym typeface="Hack"/>
                </a:defRPr>
              </a:lvl1pPr>
            </a:lstStyle>
            <a:p>
              <a:r>
                <a:t>mov x0, #0</a:t>
              </a:r>
            </a:p>
          </p:txBody>
        </p:sp>
      </p:grpSp>
      <p:sp>
        <p:nvSpPr>
          <p:cNvPr id="172" name="Shape 172"/>
          <p:cNvSpPr/>
          <p:nvPr/>
        </p:nvSpPr>
        <p:spPr>
          <a:xfrm flipH="1" flipV="1">
            <a:off x="7628630" y="5714616"/>
            <a:ext cx="5645633" cy="3905325"/>
          </a:xfrm>
          <a:prstGeom prst="line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 flipH="1">
            <a:off x="9957600" y="9936680"/>
            <a:ext cx="3323041" cy="1"/>
          </a:xfrm>
          <a:prstGeom prst="line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76" name="Group 176"/>
          <p:cNvGrpSpPr/>
          <p:nvPr/>
        </p:nvGrpSpPr>
        <p:grpSpPr>
          <a:xfrm>
            <a:off x="7820150" y="9630922"/>
            <a:ext cx="2137452" cy="533643"/>
            <a:chOff x="0" y="0"/>
            <a:chExt cx="2137450" cy="533641"/>
          </a:xfrm>
        </p:grpSpPr>
        <p:sp>
          <p:nvSpPr>
            <p:cNvPr id="174" name="Shape 174"/>
            <p:cNvSpPr/>
            <p:nvPr/>
          </p:nvSpPr>
          <p:spPr>
            <a:xfrm>
              <a:off x="0" y="0"/>
              <a:ext cx="2137451" cy="533642"/>
            </a:xfrm>
            <a:prstGeom prst="rect">
              <a:avLst/>
            </a:prstGeom>
            <a:solidFill>
              <a:srgbClr val="000000">
                <a:alpha val="6110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98226" y="36342"/>
              <a:ext cx="2012436" cy="460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2200" b="1">
                  <a:latin typeface="Hack"/>
                  <a:ea typeface="Hack"/>
                  <a:cs typeface="Hack"/>
                  <a:sym typeface="Hack"/>
                </a:defRPr>
              </a:lvl1pPr>
            </a:lstStyle>
            <a:p>
              <a:r>
                <a:t>mov x0, #0</a:t>
              </a:r>
            </a:p>
          </p:txBody>
        </p:sp>
      </p:grpSp>
      <p:sp>
        <p:nvSpPr>
          <p:cNvPr id="177" name="Shape 177"/>
          <p:cNvSpPr/>
          <p:nvPr/>
        </p:nvSpPr>
        <p:spPr>
          <a:xfrm>
            <a:off x="4456215" y="9897743"/>
            <a:ext cx="237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1" animBg="1" advAuto="0"/>
      <p:bldP spid="168" grpId="2" animBg="1" advAuto="0"/>
      <p:bldP spid="171" grpId="4" animBg="1" advAuto="0"/>
      <p:bldP spid="172" grpId="3" animBg="1" advAuto="0"/>
      <p:bldP spid="172" grpId="5" animBg="1" advAuto="0"/>
      <p:bldP spid="173" grpId="6" animBg="1" advAuto="0"/>
      <p:bldP spid="173" grpId="8" animBg="1" advAuto="0"/>
      <p:bldP spid="176" grpId="7" animBg="1" advAuto="0"/>
      <p:bldP spid="177" grpId="9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271521" y="6310312"/>
            <a:ext cx="2262506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7000" i="1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269578" y="1270768"/>
            <a:ext cx="1038923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Hardened WebKit JIT Mapping</a:t>
            </a:r>
          </a:p>
        </p:txBody>
      </p:sp>
      <p:sp>
        <p:nvSpPr>
          <p:cNvPr id="182" name="Shape 182"/>
          <p:cNvSpPr/>
          <p:nvPr/>
        </p:nvSpPr>
        <p:spPr>
          <a:xfrm>
            <a:off x="1269578" y="2539739"/>
            <a:ext cx="1619225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iOS 10</a:t>
            </a:r>
          </a:p>
        </p:txBody>
      </p:sp>
      <p:sp>
        <p:nvSpPr>
          <p:cNvPr id="183" name="Shape 183"/>
          <p:cNvSpPr/>
          <p:nvPr/>
        </p:nvSpPr>
        <p:spPr>
          <a:xfrm>
            <a:off x="1269578" y="4441366"/>
            <a:ext cx="13462306" cy="1463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Write-anywhere primitive now insufficient for arbitrary code execution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Attacker must subvert control flow via ROP or other means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1268958" y="5738812"/>
            <a:ext cx="9032241" cy="223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7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Data Protection with the </a:t>
            </a:r>
          </a:p>
          <a:p>
            <a:pPr>
              <a:lnSpc>
                <a:spcPct val="120000"/>
              </a:lnSpc>
              <a:defRPr sz="7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Secure Enclave Processor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1268524" y="1271128"/>
            <a:ext cx="5409718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Data Protection</a:t>
            </a:r>
          </a:p>
        </p:txBody>
      </p:sp>
      <p:sp>
        <p:nvSpPr>
          <p:cNvPr id="188" name="Shape 188"/>
          <p:cNvSpPr/>
          <p:nvPr/>
        </p:nvSpPr>
        <p:spPr>
          <a:xfrm>
            <a:off x="1268524" y="2538598"/>
            <a:ext cx="1468044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Goals</a:t>
            </a:r>
          </a:p>
        </p:txBody>
      </p:sp>
      <p:sp>
        <p:nvSpPr>
          <p:cNvPr id="189" name="Shape 189"/>
          <p:cNvSpPr/>
          <p:nvPr/>
        </p:nvSpPr>
        <p:spPr>
          <a:xfrm>
            <a:off x="1268524" y="4445868"/>
            <a:ext cx="16407131" cy="390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User data protected by strong cryptographic master key derived from user passcode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No offline attack on user passcode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No brute force − Hard limit on number of passcode attempts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Hardware keys for master key derivation not directly exposed to any mutable software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Secure support for alternative unlock mechanisms (Touch ID, Auto Unlock)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271128" y="1269032"/>
            <a:ext cx="5409719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Data Protection</a:t>
            </a:r>
          </a:p>
        </p:txBody>
      </p:sp>
      <p:sp>
        <p:nvSpPr>
          <p:cNvPr id="192" name="Shape 192"/>
          <p:cNvSpPr/>
          <p:nvPr/>
        </p:nvSpPr>
        <p:spPr>
          <a:xfrm>
            <a:off x="1271128" y="2539727"/>
            <a:ext cx="8312024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Goals − Sidestep AP attack surface</a:t>
            </a:r>
          </a:p>
        </p:txBody>
      </p:sp>
      <p:sp>
        <p:nvSpPr>
          <p:cNvPr id="193" name="Shape 193"/>
          <p:cNvSpPr/>
          <p:nvPr/>
        </p:nvSpPr>
        <p:spPr>
          <a:xfrm>
            <a:off x="1271128" y="4439989"/>
            <a:ext cx="15103629" cy="227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Authentication policy enforcement even under adverserial AP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Master (long-term) key material never exposed to AP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Non-master key material exposed to AP must be ephemeral and session-bound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9251887" y="5362033"/>
            <a:ext cx="5880227" cy="60550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270558" y="1269094"/>
            <a:ext cx="8581721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Secure Enclave Processor</a:t>
            </a:r>
          </a:p>
        </p:txBody>
      </p:sp>
      <p:sp>
        <p:nvSpPr>
          <p:cNvPr id="197" name="Shape 197"/>
          <p:cNvSpPr/>
          <p:nvPr/>
        </p:nvSpPr>
        <p:spPr>
          <a:xfrm>
            <a:off x="9251887" y="5362033"/>
            <a:ext cx="5880227" cy="6055002"/>
          </a:xfrm>
          <a:prstGeom prst="rect">
            <a:avLst/>
          </a:prstGeom>
          <a:gradFill>
            <a:gsLst>
              <a:gs pos="0">
                <a:srgbClr val="4D504D">
                  <a:alpha val="95216"/>
                </a:srgbClr>
              </a:gs>
              <a:gs pos="100000">
                <a:srgbClr val="272A27">
                  <a:alpha val="95216"/>
                </a:srgbClr>
              </a:gs>
            </a:gsLst>
            <a:path>
              <a:fillToRect l="1549" t="1275" r="98450" b="98724"/>
            </a:path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000000"/>
                </a:solidFill>
                <a:latin typeface="ヒラギノ明朝 ProN W3"/>
                <a:ea typeface="ヒラギノ明朝 ProN W3"/>
                <a:cs typeface="ヒラギノ明朝 ProN W3"/>
                <a:sym typeface="ヒラギノ明朝 ProN W3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 flipV="1">
            <a:off x="9247640" y="5371511"/>
            <a:ext cx="1" cy="6036046"/>
          </a:xfrm>
          <a:prstGeom prst="line">
            <a:avLst/>
          </a:prstGeom>
          <a:ln w="25400">
            <a:solidFill>
              <a:srgbClr val="A6AAA8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9247558" y="5380575"/>
            <a:ext cx="5888884" cy="1"/>
          </a:xfrm>
          <a:prstGeom prst="line">
            <a:avLst/>
          </a:prstGeom>
          <a:ln w="25400">
            <a:solidFill>
              <a:srgbClr val="A6AAA8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200" name="Slice 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130" y="6858000"/>
            <a:ext cx="1549140" cy="1960416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11574462" y="7135410"/>
            <a:ext cx="1260476" cy="125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8700">
                <a:solidFill>
                  <a:srgbClr val="53585F"/>
                </a:solidFill>
                <a:latin typeface="ヒラギノ明朝 ProN W6"/>
                <a:ea typeface="ヒラギノ明朝 ProN W6"/>
                <a:cs typeface="ヒラギノ明朝 ProN W6"/>
                <a:sym typeface="ヒラギノ明朝 ProN W6"/>
              </a:defRPr>
            </a:lvl1pPr>
          </a:lstStyle>
          <a:p>
            <a:r>
              <a:t>✓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1270558" y="1269094"/>
            <a:ext cx="8581721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Secure Enclave Processor</a:t>
            </a:r>
          </a:p>
        </p:txBody>
      </p:sp>
      <p:sp>
        <p:nvSpPr>
          <p:cNvPr id="204" name="Shape 204"/>
          <p:cNvSpPr/>
          <p:nvPr/>
        </p:nvSpPr>
        <p:spPr>
          <a:xfrm>
            <a:off x="1270558" y="2540570"/>
            <a:ext cx="2426945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Overview</a:t>
            </a:r>
          </a:p>
        </p:txBody>
      </p:sp>
      <p:sp>
        <p:nvSpPr>
          <p:cNvPr id="205" name="Shape 205"/>
          <p:cNvSpPr/>
          <p:nvPr/>
        </p:nvSpPr>
        <p:spPr>
          <a:xfrm>
            <a:off x="1270558" y="4439369"/>
            <a:ext cx="16585693" cy="390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Dedicated SoC core provides trusted environment for handling cryptographic material 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Arbitrates all user data access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Hardware accelerators for AES, EC, SHA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Manages its own encrypted memory and communicates with the AP using mailboxes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Factory-paired secure channels to Touch ID sensor and Secure Element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268991" y="6310312"/>
            <a:ext cx="8825104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7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Decrypted Kernel Cashes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269578" y="1270719"/>
            <a:ext cx="5287087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Device UID Key</a:t>
            </a:r>
          </a:p>
        </p:txBody>
      </p:sp>
      <p:sp>
        <p:nvSpPr>
          <p:cNvPr id="208" name="Shape 208"/>
          <p:cNvSpPr/>
          <p:nvPr/>
        </p:nvSpPr>
        <p:spPr>
          <a:xfrm>
            <a:off x="1269578" y="2538449"/>
            <a:ext cx="3026182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Background</a:t>
            </a:r>
          </a:p>
        </p:txBody>
      </p:sp>
      <p:sp>
        <p:nvSpPr>
          <p:cNvPr id="209" name="Shape 209"/>
          <p:cNvSpPr/>
          <p:nvPr/>
        </p:nvSpPr>
        <p:spPr>
          <a:xfrm>
            <a:off x="1269578" y="4440733"/>
            <a:ext cx="15844902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Each SEP has reference access to a unique private key (UID)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UID generated by SEP itself immediately after fabrication, using its own TRNG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Available for cryptographic operations via commands exposed by the Secure ROM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No access to UID key material from SEP or other mutable software after fuses blown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268784" y="1269751"/>
            <a:ext cx="4674795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User Keybags</a:t>
            </a:r>
          </a:p>
        </p:txBody>
      </p:sp>
      <p:sp>
        <p:nvSpPr>
          <p:cNvPr id="212" name="Shape 212"/>
          <p:cNvSpPr/>
          <p:nvPr/>
        </p:nvSpPr>
        <p:spPr>
          <a:xfrm>
            <a:off x="1268784" y="2538648"/>
            <a:ext cx="3026182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Background</a:t>
            </a:r>
          </a:p>
        </p:txBody>
      </p:sp>
      <p:sp>
        <p:nvSpPr>
          <p:cNvPr id="213" name="Shape 213"/>
          <p:cNvSpPr/>
          <p:nvPr/>
        </p:nvSpPr>
        <p:spPr>
          <a:xfrm>
            <a:off x="1268784" y="4447083"/>
            <a:ext cx="14582903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Set of keys generated for each user to protect their data at rest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Keys wrapped by master key derived from user passcode and SEP UID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After 10 incorrect passcode entries, SEP will not process any further attempts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Different policy associated with each keybag key − Usage, availability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1270024" y="1270062"/>
            <a:ext cx="4674795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User Keybags</a:t>
            </a:r>
          </a:p>
        </p:txBody>
      </p:sp>
      <p:sp>
        <p:nvSpPr>
          <p:cNvPr id="216" name="Shape 216"/>
          <p:cNvSpPr/>
          <p:nvPr/>
        </p:nvSpPr>
        <p:spPr>
          <a:xfrm>
            <a:off x="1270024" y="2541413"/>
            <a:ext cx="2498269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Class keys</a:t>
            </a:r>
          </a:p>
        </p:txBody>
      </p:sp>
      <p:sp>
        <p:nvSpPr>
          <p:cNvPr id="217" name="Shape 217"/>
          <p:cNvSpPr/>
          <p:nvPr/>
        </p:nvSpPr>
        <p:spPr>
          <a:xfrm>
            <a:off x="1270024" y="4449563"/>
            <a:ext cx="1296925" cy="493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24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Class 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 A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 B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 C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 D</a:t>
            </a:r>
          </a:p>
        </p:txBody>
      </p:sp>
      <p:sp>
        <p:nvSpPr>
          <p:cNvPr id="218" name="Shape 218"/>
          <p:cNvSpPr/>
          <p:nvPr/>
        </p:nvSpPr>
        <p:spPr>
          <a:xfrm>
            <a:off x="1268108" y="5175103"/>
            <a:ext cx="19614524" cy="1"/>
          </a:xfrm>
          <a:prstGeom prst="line">
            <a:avLst/>
          </a:prstGeom>
          <a:ln w="12700">
            <a:solidFill>
              <a:srgbClr val="A6AAA8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270024" y="6449072"/>
            <a:ext cx="1961069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270025" y="8598151"/>
            <a:ext cx="1961069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5081233" y="4449563"/>
            <a:ext cx="11758169" cy="493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24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Description 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Only available while the device is unlocked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Public key always available, private key only available when device is unlocked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Available after the user unlocked the phone at least once after reboot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Always available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1268908" y="634682"/>
            <a:ext cx="1698626" cy="12446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00000000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00000010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00000020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00000030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00000040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00000050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00000060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00000070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00000080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00000090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... 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000004e0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000004f0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00000500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00000510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00000520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00000530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00000540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00000550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00000560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00000570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00000580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00000590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000005a0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000005b0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000005c0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000005d0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000005e0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000005ee</a:t>
            </a:r>
          </a:p>
        </p:txBody>
      </p:sp>
      <p:sp>
        <p:nvSpPr>
          <p:cNvPr id="224" name="Shape 224"/>
          <p:cNvSpPr/>
          <p:nvPr/>
        </p:nvSpPr>
        <p:spPr>
          <a:xfrm>
            <a:off x="3818513" y="634682"/>
            <a:ext cx="4270376" cy="1201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44 41 54 41 00 00 05 ca</a:t>
            </a:r>
          </a:p>
          <a:p>
            <a:pPr>
              <a:lnSpc>
                <a:spcPct val="120000"/>
              </a:lnSpc>
              <a:defRPr sz="2700">
                <a:solidFill>
                  <a:srgbClr val="F26763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E76856"/>
                </a:solidFill>
              </a:rPr>
              <a:t>00 00 00 04</a:t>
            </a:r>
            <a:r>
              <a:t> </a:t>
            </a:r>
            <a:r>
              <a:rPr>
                <a:solidFill>
                  <a:srgbClr val="FFFFFF"/>
                </a:solidFill>
              </a:rPr>
              <a:t>54 59 50 45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55 55 49 44 00 00 00 10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96 96 30 36 42 3a 42 0c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49 78 be cb 61 71 ed c8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4e d4 c4 19 83 dc d1 97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d3 d2 be d1 e2 55 ef 40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 00 00 01 53 41 4c 54</a:t>
            </a:r>
          </a:p>
          <a:p>
            <a:pPr>
              <a:lnSpc>
                <a:spcPct val="120000"/>
              </a:lnSpc>
              <a:defRPr sz="2700">
                <a:solidFill>
                  <a:srgbClr val="E76856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ee 44 89 d1 c8 47 9a d7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49 54 45 52 00 00 00 04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47 47 bc 18 6b 92 f3 fa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00 04 </a:t>
            </a:r>
            <a:r>
              <a:rPr>
                <a:solidFill>
                  <a:srgbClr val="7DAE7D"/>
                </a:solidFill>
              </a:rPr>
              <a:t>00 00 00</a:t>
            </a:r>
            <a:r>
              <a:t> 02 57 52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 03 4b 54 59 50 00 00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4b 59 00 00 00 28 </a:t>
            </a:r>
            <a:r>
              <a:rPr>
                <a:solidFill>
                  <a:srgbClr val="7DAE7D"/>
                </a:solidFill>
              </a:rPr>
              <a:t>ad dd</a:t>
            </a:r>
          </a:p>
          <a:p>
            <a:pPr>
              <a:lnSpc>
                <a:spcPct val="120000"/>
              </a:lnSpc>
              <a:defRPr sz="2700">
                <a:solidFill>
                  <a:srgbClr val="7DAE7D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70 07 79 5f 6e ed 42 05</a:t>
            </a:r>
          </a:p>
          <a:p>
            <a:pPr>
              <a:lnSpc>
                <a:spcPct val="120000"/>
              </a:lnSpc>
              <a:defRPr sz="2700">
                <a:solidFill>
                  <a:srgbClr val="7DAE7D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a2 7f 3c c0 4c 38 bd 5f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4b 59 00 00 00 20 </a:t>
            </a:r>
            <a:r>
              <a:rPr>
                <a:solidFill>
                  <a:srgbClr val="7DAE7D"/>
                </a:solidFill>
              </a:rPr>
              <a:t>03 b1</a:t>
            </a:r>
          </a:p>
          <a:p>
            <a:pPr>
              <a:lnSpc>
                <a:spcPct val="120000"/>
              </a:lnSpc>
              <a:defRPr sz="2700">
                <a:solidFill>
                  <a:srgbClr val="7DAE7D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83 7c d1 2c d7 28 f9 d3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DAE7D"/>
                </a:solidFill>
              </a:rPr>
              <a:t>00 ae f7 b5 7b 51</a:t>
            </a:r>
            <a:r>
              <a:t> 55 55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b5 bc cd cb 42 e6 93 ed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41 53 00 00 00 04 </a:t>
            </a:r>
            <a:r>
              <a:rPr>
                <a:solidFill>
                  <a:srgbClr val="76BFBC"/>
                </a:solidFill>
              </a:rPr>
              <a:t>00 00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 04 00 00 00 03 4b 54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6BFBC"/>
                </a:solidFill>
              </a:rPr>
              <a:t>00 00</a:t>
            </a:r>
            <a:r>
              <a:t> 57 50 4b 59 00 00</a:t>
            </a:r>
          </a:p>
          <a:p>
            <a:pPr>
              <a:lnSpc>
                <a:spcPct val="120000"/>
              </a:lnSpc>
              <a:defRPr sz="2700">
                <a:solidFill>
                  <a:srgbClr val="76BFB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2a 37 2c 9e 39 b0 90 74</a:t>
            </a:r>
          </a:p>
          <a:p>
            <a:pPr>
              <a:lnSpc>
                <a:spcPct val="120000"/>
              </a:lnSpc>
              <a:defRPr sz="2700">
                <a:solidFill>
                  <a:srgbClr val="76BFB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eb 36 17 42 16 6b 74 13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6BFBC"/>
                </a:solidFill>
              </a:rPr>
              <a:t>af aa</a:t>
            </a:r>
            <a:r>
              <a:t> 53 49 47 4e 00 00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b4 f8 70 88 b1 8a c4 cc</a:t>
            </a:r>
          </a:p>
        </p:txBody>
      </p:sp>
      <p:sp>
        <p:nvSpPr>
          <p:cNvPr id="225" name="Shape 225"/>
          <p:cNvSpPr/>
          <p:nvPr/>
        </p:nvSpPr>
        <p:spPr>
          <a:xfrm>
            <a:off x="8897155" y="625961"/>
            <a:ext cx="4270376" cy="12019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44 41 54 41 00 00 05 ca</a:t>
            </a:r>
          </a:p>
          <a:p>
            <a:pPr>
              <a:lnSpc>
                <a:spcPct val="120000"/>
              </a:lnSpc>
              <a:defRPr sz="2700">
                <a:solidFill>
                  <a:srgbClr val="F26763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E76856"/>
                </a:solidFill>
              </a:rPr>
              <a:t>00 00 00 04</a:t>
            </a:r>
            <a:r>
              <a:t> </a:t>
            </a:r>
            <a:r>
              <a:rPr>
                <a:solidFill>
                  <a:srgbClr val="FFFFFF"/>
                </a:solidFill>
              </a:rPr>
              <a:t>54 59 50 45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55 55 49 44 00 00 00 10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96 96 30 36 42 3a 42 0c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49 78 be cb 61 71 ed c8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4e d4 c4 19 83 dc d1 97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d3 d2 be d1 e2 55 ef 40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 00 00 01 53 41 4c 54</a:t>
            </a:r>
          </a:p>
          <a:p>
            <a:pPr>
              <a:lnSpc>
                <a:spcPct val="120000"/>
              </a:lnSpc>
              <a:defRPr sz="2700">
                <a:solidFill>
                  <a:srgbClr val="E76856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ee 44 89 d1 c8 47 9a d7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49 54 45 52 00 00 00 04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cc 94 43 4c 41 53 00 00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41 50 00 00 00 04 00 00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00 04 </a:t>
            </a:r>
            <a:r>
              <a:rPr>
                <a:solidFill>
                  <a:srgbClr val="7DAE7D"/>
                </a:solidFill>
              </a:rPr>
              <a:t>00 00 00 01</a:t>
            </a:r>
            <a:r>
              <a:t> 57 58</a:t>
            </a:r>
          </a:p>
          <a:p>
            <a:pPr>
              <a:lnSpc>
                <a:spcPct val="120000"/>
              </a:lnSpc>
              <a:defRPr sz="2700">
                <a:solidFill>
                  <a:srgbClr val="7DAE7D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c7 83 56 45 21 bb 1f 78</a:t>
            </a:r>
          </a:p>
          <a:p>
            <a:pPr>
              <a:lnSpc>
                <a:spcPct val="120000"/>
              </a:lnSpc>
              <a:defRPr sz="2700">
                <a:solidFill>
                  <a:srgbClr val="7DAE7D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2e a0 2f e2 6f a5 14 4e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DAE7D"/>
                </a:solidFill>
              </a:rPr>
              <a:t>1a ce 45 a1 06 ca</a:t>
            </a:r>
            <a:r>
              <a:rPr>
                <a:solidFill>
                  <a:srgbClr val="559D51"/>
                </a:solidFill>
              </a:rPr>
              <a:t> </a:t>
            </a:r>
            <a:r>
              <a:t>50 42</a:t>
            </a:r>
          </a:p>
          <a:p>
            <a:pPr>
              <a:lnSpc>
                <a:spcPct val="120000"/>
              </a:lnSpc>
              <a:defRPr sz="2700">
                <a:solidFill>
                  <a:srgbClr val="7DAE7D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b1 6e aa 7a 59 25 b5 43</a:t>
            </a:r>
          </a:p>
          <a:p>
            <a:pPr>
              <a:lnSpc>
                <a:spcPct val="120000"/>
              </a:lnSpc>
              <a:defRPr sz="2700">
                <a:solidFill>
                  <a:srgbClr val="7DAE7D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48 c1 41 cc 50 47 38 53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49 44 00 00 00 10 50 ba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dd 1a 18 3e fb f4 43 4c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00 01 57 52 41 50 00 00</a:t>
            </a:r>
            <a:endParaRPr>
              <a:solidFill>
                <a:srgbClr val="76BFBC"/>
              </a:solidFill>
            </a:endParaRP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59 50 00 00 00 04 </a:t>
            </a:r>
            <a:r>
              <a:rPr>
                <a:solidFill>
                  <a:srgbClr val="76BFBC"/>
                </a:solidFill>
              </a:rPr>
              <a:t>00 00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00 28 </a:t>
            </a:r>
            <a:r>
              <a:rPr>
                <a:solidFill>
                  <a:srgbClr val="76BFBC"/>
                </a:solidFill>
              </a:rPr>
              <a:t>45 9c 2c 38 0c f1</a:t>
            </a:r>
          </a:p>
          <a:p>
            <a:pPr>
              <a:lnSpc>
                <a:spcPct val="120000"/>
              </a:lnSpc>
              <a:defRPr sz="2700">
                <a:solidFill>
                  <a:srgbClr val="76BFB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f4 e4 21 f8 b3 c1 48 44</a:t>
            </a:r>
          </a:p>
          <a:p>
            <a:pPr>
              <a:lnSpc>
                <a:spcPct val="120000"/>
              </a:lnSpc>
              <a:defRPr sz="2700">
                <a:solidFill>
                  <a:srgbClr val="76BFB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15 b2 72 c8 a9 1d 17 f5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00 14 db 7a 1e 3c 39 56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4b ea a6 fb df 65</a:t>
            </a:r>
          </a:p>
        </p:txBody>
      </p:sp>
      <p:sp>
        <p:nvSpPr>
          <p:cNvPr id="226" name="Shape 226"/>
          <p:cNvSpPr/>
          <p:nvPr/>
        </p:nvSpPr>
        <p:spPr>
          <a:xfrm>
            <a:off x="13975798" y="625961"/>
            <a:ext cx="3413126" cy="12019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|DATA....VERS....|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</a:t>
            </a:r>
            <a:r>
              <a:rPr>
                <a:solidFill>
                  <a:srgbClr val="E26456"/>
                </a:solidFill>
              </a:rPr>
              <a:t>....</a:t>
            </a:r>
            <a:r>
              <a:t>TYPE........|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|UUID....J...~UDC|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|..06B:B.HMCK...(|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|Ix..aq..pN.=.+..|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|N........&lt;./..QS|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|.....U.@WRAP....|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|....SALT....</a:t>
            </a:r>
            <a:r>
              <a:rPr>
                <a:solidFill>
                  <a:srgbClr val="E76856"/>
                </a:solidFill>
              </a:rPr>
              <a:t>~.#.</a:t>
            </a:r>
            <a:r>
              <a:t>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</a:t>
            </a:r>
            <a:r>
              <a:rPr>
                <a:solidFill>
                  <a:srgbClr val="E76856"/>
                </a:solidFill>
              </a:rPr>
              <a:t>.D...G..u/.ITt..</a:t>
            </a:r>
            <a:r>
              <a:t>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|ITER....</a:t>
            </a:r>
            <a:r>
              <a:rPr>
                <a:solidFill>
                  <a:srgbClr val="E76856"/>
                </a:solidFill>
              </a:rPr>
              <a:t>...P</a:t>
            </a:r>
            <a:r>
              <a:t>GRCE|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|GG..k.....CLAS..|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|......WRAP......|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|..KTYP........WP|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|KY...(</a:t>
            </a:r>
            <a:r>
              <a:rPr>
                <a:solidFill>
                  <a:srgbClr val="7DAE7D"/>
                </a:solidFill>
              </a:rPr>
              <a:t>....VE!..p</a:t>
            </a:r>
            <a:r>
              <a:t>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</a:t>
            </a:r>
            <a:r>
              <a:rPr>
                <a:solidFill>
                  <a:srgbClr val="7DAE7D"/>
                </a:solidFill>
              </a:rPr>
              <a:t>p.y_n.8.../.o..N</a:t>
            </a:r>
            <a:r>
              <a:t>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</a:t>
            </a:r>
            <a:r>
              <a:rPr>
                <a:solidFill>
                  <a:srgbClr val="7DAE7D"/>
                </a:solidFill>
              </a:rPr>
              <a:t>..&lt;.L8._..E...</a:t>
            </a:r>
            <a:r>
              <a:t>PB|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|KY... </a:t>
            </a:r>
            <a:r>
              <a:rPr>
                <a:solidFill>
                  <a:srgbClr val="7DAE7D"/>
                </a:solidFill>
              </a:rPr>
              <a:t>...n.zY%.C</a:t>
            </a:r>
            <a:r>
              <a:t>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</a:t>
            </a:r>
            <a:r>
              <a:rPr>
                <a:solidFill>
                  <a:srgbClr val="7DAE7D"/>
                </a:solidFill>
              </a:rPr>
              <a:t>.|.,.(..H.A.PG8S</a:t>
            </a:r>
            <a:r>
              <a:t>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|....{QUUID....P.|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|....B......&gt;..CL|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|AS........WRAP..|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|......KTYP......|</a:t>
            </a:r>
            <a:br/>
            <a:r>
              <a:t>|..WPKY...(</a:t>
            </a:r>
            <a:r>
              <a:rPr>
                <a:solidFill>
                  <a:srgbClr val="76BFBC"/>
                </a:solidFill>
              </a:rPr>
              <a:t>E.,8..</a:t>
            </a:r>
            <a:r>
              <a:t>|</a:t>
            </a:r>
            <a:br/>
            <a:r>
              <a:t>|</a:t>
            </a:r>
            <a:r>
              <a:rPr>
                <a:solidFill>
                  <a:srgbClr val="76BFBC"/>
                </a:solidFill>
              </a:rPr>
              <a:t>*7,.9..t..!...HD</a:t>
            </a:r>
            <a:r>
              <a:t>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</a:t>
            </a:r>
            <a:r>
              <a:rPr>
                <a:solidFill>
                  <a:srgbClr val="76BFBC"/>
                </a:solidFill>
              </a:rPr>
              <a:t>.6.B.kt...r.....</a:t>
            </a:r>
            <a:r>
              <a:t>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|..SIGN.....z.&lt;9V|</a:t>
            </a:r>
          </a:p>
          <a:p>
            <a:pPr>
              <a:lnSpc>
                <a:spcPct val="120000"/>
              </a:lnSpc>
              <a:defRPr sz="27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|..p.....K....e|</a:t>
            </a:r>
          </a:p>
        </p:txBody>
      </p:sp>
      <p:sp>
        <p:nvSpPr>
          <p:cNvPr id="227" name="Shape 227"/>
          <p:cNvSpPr/>
          <p:nvPr/>
        </p:nvSpPr>
        <p:spPr>
          <a:xfrm>
            <a:off x="18431296" y="928961"/>
            <a:ext cx="310197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900">
                <a:solidFill>
                  <a:srgbClr val="E76856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r>
              <a:t>Keybag version 4</a:t>
            </a:r>
          </a:p>
        </p:txBody>
      </p:sp>
      <p:sp>
        <p:nvSpPr>
          <p:cNvPr id="228" name="Shape 228"/>
          <p:cNvSpPr/>
          <p:nvPr/>
        </p:nvSpPr>
        <p:spPr>
          <a:xfrm>
            <a:off x="18431296" y="3579554"/>
            <a:ext cx="162877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900">
                <a:solidFill>
                  <a:srgbClr val="E76856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r>
              <a:t>KDF Salt</a:t>
            </a:r>
          </a:p>
        </p:txBody>
      </p:sp>
      <p:sp>
        <p:nvSpPr>
          <p:cNvPr id="229" name="Shape 229"/>
          <p:cNvSpPr/>
          <p:nvPr/>
        </p:nvSpPr>
        <p:spPr>
          <a:xfrm>
            <a:off x="18431296" y="4428412"/>
            <a:ext cx="291782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900">
                <a:solidFill>
                  <a:srgbClr val="E76856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r>
              <a:t>Iteration Count</a:t>
            </a:r>
          </a:p>
        </p:txBody>
      </p:sp>
      <p:sp>
        <p:nvSpPr>
          <p:cNvPr id="230" name="Shape 230"/>
          <p:cNvSpPr/>
          <p:nvPr/>
        </p:nvSpPr>
        <p:spPr>
          <a:xfrm>
            <a:off x="18431296" y="5702299"/>
            <a:ext cx="4759326" cy="1323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00000"/>
              </a:lnSpc>
              <a:defRPr sz="2900">
                <a:solidFill>
                  <a:srgbClr val="7DAE7D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Key Identifier: Class B</a:t>
            </a:r>
          </a:p>
          <a:p>
            <a:pPr>
              <a:lnSpc>
                <a:spcPct val="100000"/>
              </a:lnSpc>
              <a:defRPr sz="2900">
                <a:solidFill>
                  <a:srgbClr val="7DAE7D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Key Type: Curve25519</a:t>
            </a:r>
          </a:p>
          <a:p>
            <a:pPr>
              <a:lnSpc>
                <a:spcPct val="100000"/>
              </a:lnSpc>
              <a:defRPr sz="2900">
                <a:solidFill>
                  <a:srgbClr val="7DAE7D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Wrapped Private Key Bytes</a:t>
            </a:r>
          </a:p>
        </p:txBody>
      </p:sp>
      <p:sp>
        <p:nvSpPr>
          <p:cNvPr id="231" name="Shape 231"/>
          <p:cNvSpPr/>
          <p:nvPr/>
        </p:nvSpPr>
        <p:spPr>
          <a:xfrm>
            <a:off x="18431296" y="7927864"/>
            <a:ext cx="310197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00000"/>
              </a:lnSpc>
              <a:defRPr sz="2900">
                <a:solidFill>
                  <a:srgbClr val="7DAE7D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r>
              <a:t>Public Key Bytes</a:t>
            </a:r>
          </a:p>
        </p:txBody>
      </p:sp>
      <p:sp>
        <p:nvSpPr>
          <p:cNvPr id="232" name="Shape 232"/>
          <p:cNvSpPr/>
          <p:nvPr/>
        </p:nvSpPr>
        <p:spPr>
          <a:xfrm>
            <a:off x="18431296" y="9548989"/>
            <a:ext cx="4759326" cy="1323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00000"/>
              </a:lnSpc>
              <a:defRPr sz="2900">
                <a:solidFill>
                  <a:srgbClr val="76BFB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Key Identifier: Class A</a:t>
            </a:r>
          </a:p>
          <a:p>
            <a:pPr>
              <a:lnSpc>
                <a:spcPct val="100000"/>
              </a:lnSpc>
              <a:defRPr sz="2900">
                <a:solidFill>
                  <a:srgbClr val="76BFB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Key Type: AES</a:t>
            </a:r>
          </a:p>
          <a:p>
            <a:pPr>
              <a:lnSpc>
                <a:spcPct val="100000"/>
              </a:lnSpc>
              <a:defRPr sz="2900">
                <a:solidFill>
                  <a:srgbClr val="76BFB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Wrapped Private Key Bytes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1330554" y="1270062"/>
            <a:ext cx="7501358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Master Key Derivation</a:t>
            </a:r>
          </a:p>
        </p:txBody>
      </p:sp>
      <p:grpSp>
        <p:nvGrpSpPr>
          <p:cNvPr id="253" name="Group 253"/>
          <p:cNvGrpSpPr/>
          <p:nvPr/>
        </p:nvGrpSpPr>
        <p:grpSpPr>
          <a:xfrm>
            <a:off x="1279755" y="3586107"/>
            <a:ext cx="21845012" cy="6543786"/>
            <a:chOff x="0" y="0"/>
            <a:chExt cx="21845011" cy="6543784"/>
          </a:xfrm>
        </p:grpSpPr>
        <p:sp>
          <p:nvSpPr>
            <p:cNvPr id="235" name="Shape 235"/>
            <p:cNvSpPr/>
            <p:nvPr/>
          </p:nvSpPr>
          <p:spPr>
            <a:xfrm>
              <a:off x="4224435" y="2782942"/>
              <a:ext cx="2540001" cy="952501"/>
            </a:xfrm>
            <a:prstGeom prst="rect">
              <a:avLst/>
            </a:prstGeom>
            <a:solidFill>
              <a:srgbClr val="4687C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485608" y="3271892"/>
              <a:ext cx="1496454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063219" y="2959154"/>
              <a:ext cx="862433" cy="600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lvl1pPr>
            </a:lstStyle>
            <a:p>
              <a:r>
                <a:t>KDF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0" y="2914704"/>
              <a:ext cx="1979804" cy="688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Myriad Set Pro Thin"/>
                  <a:ea typeface="Myriad Set Pro Thin"/>
                  <a:cs typeface="Myriad Set Pro Thin"/>
                  <a:sym typeface="Myriad Set Pro Thin"/>
                </a:defRPr>
              </a:lvl1pPr>
            </a:lstStyle>
            <a:p>
              <a:r>
                <a:t>Passcode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6873485" y="3271892"/>
              <a:ext cx="624670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4540093" y="1106641"/>
              <a:ext cx="1908684" cy="688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Myriad Set Pro Thin"/>
                  <a:ea typeface="Myriad Set Pro Thin"/>
                  <a:cs typeface="Myriad Set Pro Thin"/>
                  <a:sym typeface="Myriad Set Pro Thin"/>
                </a:defRPr>
              </a:lvl1pPr>
            </a:lstStyle>
            <a:p>
              <a:r>
                <a:t>Userland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15335094" y="1106641"/>
              <a:ext cx="868300" cy="688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Myriad Set Pro Thin"/>
                  <a:ea typeface="Myriad Set Pro Thin"/>
                  <a:cs typeface="Myriad Set Pro Thin"/>
                  <a:sym typeface="Myriad Set Pro Thin"/>
                </a:defRPr>
              </a:lvl1pPr>
            </a:lstStyle>
            <a:p>
              <a:r>
                <a:t>SEP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3229242" y="2782942"/>
              <a:ext cx="5080001" cy="952501"/>
            </a:xfrm>
            <a:prstGeom prst="rect">
              <a:avLst/>
            </a:prstGeom>
            <a:solidFill>
              <a:srgbClr val="4687C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594922" y="2959154"/>
              <a:ext cx="4348642" cy="600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400">
                  <a:solidFill>
                    <a:srgbClr val="FFFFFF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MK</a:t>
              </a:r>
              <a:r>
                <a:rPr baseline="-5999"/>
                <a:t>i = </a:t>
              </a:r>
              <a:r>
                <a:t>KDF2 (E(UID, MK</a:t>
              </a:r>
              <a:r>
                <a:rPr baseline="-5999"/>
                <a:t>i-1</a:t>
              </a:r>
              <a:r>
                <a:t>)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309242" y="3259192"/>
              <a:ext cx="104079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9528404" y="2914704"/>
              <a:ext cx="2316608" cy="688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Myriad Set Pro Thin"/>
                  <a:ea typeface="Myriad Set Pro Thin"/>
                  <a:cs typeface="Myriad Set Pro Thin"/>
                  <a:sym typeface="Myriad Set Pro Thin"/>
                </a:defRPr>
              </a:lvl1pPr>
            </a:lstStyle>
            <a:p>
              <a:r>
                <a:t>Master Key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9956800" y="5032974"/>
              <a:ext cx="2677033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lvl1pPr>
            </a:lstStyle>
            <a:p>
              <a:r>
                <a:t>Timed Iterations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5132421" y="4483699"/>
              <a:ext cx="724028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lvl1pPr>
            </a:lstStyle>
            <a:p>
              <a:r>
                <a:t>Salt</a:t>
              </a:r>
            </a:p>
          </p:txBody>
        </p:sp>
        <p:sp>
          <p:nvSpPr>
            <p:cNvPr id="248" name="Shape 248"/>
            <p:cNvSpPr/>
            <p:nvPr/>
          </p:nvSpPr>
          <p:spPr>
            <a:xfrm flipV="1">
              <a:off x="5494435" y="3786242"/>
              <a:ext cx="1" cy="6000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flipV="1">
              <a:off x="9502138" y="-1"/>
              <a:ext cx="1" cy="6543786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flipV="1">
              <a:off x="7660243" y="3516317"/>
              <a:ext cx="1" cy="1139925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664733" y="4651751"/>
              <a:ext cx="8104512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 flipV="1">
              <a:off x="15762891" y="3735442"/>
              <a:ext cx="1" cy="90996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1269578" y="1270719"/>
            <a:ext cx="9086927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Filesystem Data Protection</a:t>
            </a:r>
          </a:p>
        </p:txBody>
      </p:sp>
      <p:sp>
        <p:nvSpPr>
          <p:cNvPr id="256" name="Shape 256"/>
          <p:cNvSpPr/>
          <p:nvPr/>
        </p:nvSpPr>
        <p:spPr>
          <a:xfrm>
            <a:off x="1269578" y="2538449"/>
            <a:ext cx="2426945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Overview</a:t>
            </a:r>
          </a:p>
        </p:txBody>
      </p:sp>
      <p:sp>
        <p:nvSpPr>
          <p:cNvPr id="257" name="Shape 257"/>
          <p:cNvSpPr/>
          <p:nvPr/>
        </p:nvSpPr>
        <p:spPr>
          <a:xfrm>
            <a:off x="1269578" y="4440733"/>
            <a:ext cx="13457962" cy="390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File blocks are encrypted using AES-XTS with 128-bit keys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Each file on the user partition is encrypted using a unique random key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Raw file keys are never exposed to the AP</a:t>
            </a:r>
          </a:p>
          <a:p>
            <a:pPr marL="444500" indent="-444500">
              <a:lnSpc>
                <a:spcPct val="160000"/>
              </a:lnSpc>
              <a:buSzPct val="75000"/>
              <a:buChar char="•"/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Wrapped with a key from the user keybag for long-term storage</a:t>
            </a:r>
          </a:p>
          <a:p>
            <a:pPr marL="444500" indent="-444500">
              <a:lnSpc>
                <a:spcPct val="160000"/>
              </a:lnSpc>
              <a:buSzPct val="75000"/>
              <a:buChar char="•"/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Wrapped with a ephemeral key while in use, bound to boot session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1269578" y="1270719"/>
            <a:ext cx="9086927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Filesystem Data Protection</a:t>
            </a:r>
          </a:p>
        </p:txBody>
      </p:sp>
      <p:sp>
        <p:nvSpPr>
          <p:cNvPr id="260" name="Shape 260"/>
          <p:cNvSpPr/>
          <p:nvPr/>
        </p:nvSpPr>
        <p:spPr>
          <a:xfrm flipV="1">
            <a:off x="14846299" y="4487747"/>
            <a:ext cx="1" cy="6543785"/>
          </a:xfrm>
          <a:prstGeom prst="line">
            <a:avLst/>
          </a:prstGeom>
          <a:ln w="127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 flipH="1" flipV="1">
            <a:off x="1269577" y="11019005"/>
            <a:ext cx="21844845" cy="1"/>
          </a:xfrm>
          <a:prstGeom prst="line">
            <a:avLst/>
          </a:prstGeom>
          <a:ln w="127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17550617" y="4358282"/>
            <a:ext cx="868300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SEP</a:t>
            </a:r>
          </a:p>
        </p:txBody>
      </p:sp>
      <p:sp>
        <p:nvSpPr>
          <p:cNvPr id="263" name="Shape 263"/>
          <p:cNvSpPr/>
          <p:nvPr/>
        </p:nvSpPr>
        <p:spPr>
          <a:xfrm>
            <a:off x="10569532" y="4358282"/>
            <a:ext cx="140830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Kernel</a:t>
            </a:r>
          </a:p>
        </p:txBody>
      </p:sp>
      <p:sp>
        <p:nvSpPr>
          <p:cNvPr id="264" name="Shape 264"/>
          <p:cNvSpPr/>
          <p:nvPr/>
        </p:nvSpPr>
        <p:spPr>
          <a:xfrm>
            <a:off x="4156554" y="4358282"/>
            <a:ext cx="1038480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User</a:t>
            </a:r>
          </a:p>
        </p:txBody>
      </p:sp>
      <p:grpSp>
        <p:nvGrpSpPr>
          <p:cNvPr id="267" name="Group 267"/>
          <p:cNvGrpSpPr/>
          <p:nvPr/>
        </p:nvGrpSpPr>
        <p:grpSpPr>
          <a:xfrm>
            <a:off x="11055004" y="11466266"/>
            <a:ext cx="2667001" cy="1006476"/>
            <a:chOff x="0" y="0"/>
            <a:chExt cx="2667000" cy="1006475"/>
          </a:xfrm>
        </p:grpSpPr>
        <p:sp>
          <p:nvSpPr>
            <p:cNvPr id="265" name="Shape 265"/>
            <p:cNvSpPr/>
            <p:nvPr/>
          </p:nvSpPr>
          <p:spPr>
            <a:xfrm>
              <a:off x="0" y="19050"/>
              <a:ext cx="2667000" cy="952501"/>
            </a:xfrm>
            <a:prstGeom prst="rect">
              <a:avLst/>
            </a:prstGeom>
            <a:solidFill>
              <a:srgbClr val="4687C6"/>
            </a:solidFill>
            <a:ln w="38100" cap="flat">
              <a:solidFill>
                <a:schemeClr val="accent4">
                  <a:hueOff val="102361"/>
                  <a:satOff val="14118"/>
                  <a:lumOff val="10675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438238" y="-1"/>
              <a:ext cx="1790524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Storage</a:t>
              </a:r>
            </a:p>
            <a:p>
              <a:pPr algn="ctr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Controller</a:t>
              </a:r>
            </a:p>
          </p:txBody>
        </p:sp>
      </p:grpSp>
      <p:grpSp>
        <p:nvGrpSpPr>
          <p:cNvPr id="270" name="Group 270"/>
          <p:cNvGrpSpPr/>
          <p:nvPr/>
        </p:nvGrpSpPr>
        <p:grpSpPr>
          <a:xfrm>
            <a:off x="15751916" y="8572421"/>
            <a:ext cx="2667001" cy="952501"/>
            <a:chOff x="0" y="0"/>
            <a:chExt cx="2667000" cy="952500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2667000" cy="952500"/>
            </a:xfrm>
            <a:prstGeom prst="rect">
              <a:avLst/>
            </a:prstGeom>
            <a:solidFill>
              <a:srgbClr val="4687C6"/>
            </a:solidFill>
            <a:ln w="38100" cap="flat">
              <a:solidFill>
                <a:schemeClr val="accent4">
                  <a:hueOff val="102361"/>
                  <a:satOff val="14118"/>
                  <a:lumOff val="10675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322008" y="188912"/>
              <a:ext cx="2022984" cy="574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lvl1pPr>
            </a:lstStyle>
            <a:p>
              <a:r>
                <a:t>AES Engine</a:t>
              </a:r>
            </a:p>
          </p:txBody>
        </p:sp>
      </p:grpSp>
      <p:grpSp>
        <p:nvGrpSpPr>
          <p:cNvPr id="273" name="Group 273"/>
          <p:cNvGrpSpPr/>
          <p:nvPr/>
        </p:nvGrpSpPr>
        <p:grpSpPr>
          <a:xfrm>
            <a:off x="15751916" y="5994358"/>
            <a:ext cx="2667001" cy="952501"/>
            <a:chOff x="0" y="0"/>
            <a:chExt cx="2667000" cy="952500"/>
          </a:xfrm>
        </p:grpSpPr>
        <p:sp>
          <p:nvSpPr>
            <p:cNvPr id="271" name="Shape 271"/>
            <p:cNvSpPr/>
            <p:nvPr/>
          </p:nvSpPr>
          <p:spPr>
            <a:xfrm>
              <a:off x="0" y="0"/>
              <a:ext cx="2667000" cy="952500"/>
            </a:xfrm>
            <a:prstGeom prst="rect">
              <a:avLst/>
            </a:prstGeom>
            <a:solidFill>
              <a:srgbClr val="4687C6"/>
            </a:solidFill>
            <a:ln w="38100" cap="flat">
              <a:solidFill>
                <a:schemeClr val="accent4">
                  <a:hueOff val="102361"/>
                  <a:satOff val="14118"/>
                  <a:lumOff val="10675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79691" y="207962"/>
              <a:ext cx="1707618" cy="574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lvl1pPr>
            </a:lstStyle>
            <a:p>
              <a:r>
                <a:t>Key Store</a:t>
              </a:r>
            </a:p>
          </p:txBody>
        </p:sp>
      </p:grpSp>
      <p:grpSp>
        <p:nvGrpSpPr>
          <p:cNvPr id="276" name="Group 276"/>
          <p:cNvGrpSpPr/>
          <p:nvPr/>
        </p:nvGrpSpPr>
        <p:grpSpPr>
          <a:xfrm>
            <a:off x="11273683" y="5994358"/>
            <a:ext cx="2667001" cy="952501"/>
            <a:chOff x="0" y="0"/>
            <a:chExt cx="2667000" cy="952500"/>
          </a:xfrm>
        </p:grpSpPr>
        <p:sp>
          <p:nvSpPr>
            <p:cNvPr id="274" name="Shape 274"/>
            <p:cNvSpPr/>
            <p:nvPr/>
          </p:nvSpPr>
          <p:spPr>
            <a:xfrm>
              <a:off x="0" y="0"/>
              <a:ext cx="2667000" cy="952500"/>
            </a:xfrm>
            <a:prstGeom prst="rect">
              <a:avLst/>
            </a:prstGeom>
            <a:solidFill>
              <a:srgbClr val="4687C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934859" y="188912"/>
              <a:ext cx="797282" cy="574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lvl1pPr>
            </a:lstStyle>
            <a:p>
              <a:r>
                <a:t>HFS</a:t>
              </a:r>
            </a:p>
          </p:txBody>
        </p:sp>
      </p:grpSp>
      <p:grpSp>
        <p:nvGrpSpPr>
          <p:cNvPr id="279" name="Group 279"/>
          <p:cNvGrpSpPr/>
          <p:nvPr/>
        </p:nvGrpSpPr>
        <p:grpSpPr>
          <a:xfrm>
            <a:off x="11273683" y="8534321"/>
            <a:ext cx="2667001" cy="952501"/>
            <a:chOff x="0" y="0"/>
            <a:chExt cx="2667000" cy="952500"/>
          </a:xfrm>
        </p:grpSpPr>
        <p:sp>
          <p:nvSpPr>
            <p:cNvPr id="277" name="Shape 277"/>
            <p:cNvSpPr/>
            <p:nvPr/>
          </p:nvSpPr>
          <p:spPr>
            <a:xfrm>
              <a:off x="0" y="0"/>
              <a:ext cx="2667000" cy="952500"/>
            </a:xfrm>
            <a:prstGeom prst="rect">
              <a:avLst/>
            </a:prstGeom>
            <a:solidFill>
              <a:srgbClr val="4687C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5328" y="188912"/>
              <a:ext cx="2236344" cy="574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lvl1pPr>
            </a:lstStyle>
            <a:p>
              <a:r>
                <a:t>NVME Driver</a:t>
              </a:r>
            </a:p>
          </p:txBody>
        </p:sp>
      </p:grpSp>
      <p:sp>
        <p:nvSpPr>
          <p:cNvPr id="280" name="Shape 280"/>
          <p:cNvSpPr/>
          <p:nvPr/>
        </p:nvSpPr>
        <p:spPr>
          <a:xfrm flipV="1">
            <a:off x="7861299" y="4462347"/>
            <a:ext cx="1" cy="6543785"/>
          </a:xfrm>
          <a:prstGeom prst="line">
            <a:avLst/>
          </a:prstGeom>
          <a:ln w="127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1269578" y="11598029"/>
            <a:ext cx="207886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Hardware</a:t>
            </a:r>
          </a:p>
        </p:txBody>
      </p:sp>
      <p:grpSp>
        <p:nvGrpSpPr>
          <p:cNvPr id="284" name="Group 284"/>
          <p:cNvGrpSpPr/>
          <p:nvPr/>
        </p:nvGrpSpPr>
        <p:grpSpPr>
          <a:xfrm>
            <a:off x="5692774" y="11466266"/>
            <a:ext cx="2667001" cy="952501"/>
            <a:chOff x="0" y="0"/>
            <a:chExt cx="2667000" cy="952500"/>
          </a:xfrm>
        </p:grpSpPr>
        <p:sp>
          <p:nvSpPr>
            <p:cNvPr id="282" name="Shape 282"/>
            <p:cNvSpPr/>
            <p:nvPr/>
          </p:nvSpPr>
          <p:spPr>
            <a:xfrm>
              <a:off x="0" y="0"/>
              <a:ext cx="2667000" cy="952500"/>
            </a:xfrm>
            <a:prstGeom prst="rect">
              <a:avLst/>
            </a:prstGeom>
            <a:solidFill>
              <a:srgbClr val="4687C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743851" y="188912"/>
              <a:ext cx="1179298" cy="574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lvl1pPr>
            </a:lstStyle>
            <a:p>
              <a:r>
                <a:t>NAND</a:t>
              </a:r>
            </a:p>
          </p:txBody>
        </p:sp>
      </p:grpSp>
      <p:sp>
        <p:nvSpPr>
          <p:cNvPr id="285" name="Shape 285"/>
          <p:cNvSpPr/>
          <p:nvPr/>
        </p:nvSpPr>
        <p:spPr>
          <a:xfrm>
            <a:off x="16529561" y="11399591"/>
            <a:ext cx="2910409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30000"/>
              </a:lnSpc>
              <a:defRPr sz="2800">
                <a:solidFill>
                  <a:srgbClr val="A6AAA8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r>
              <a:t>Ephemeral key</a:t>
            </a:r>
          </a:p>
          <a:p>
            <a:pPr algn="ctr">
              <a:lnSpc>
                <a:spcPct val="130000"/>
              </a:lnSpc>
              <a:defRPr sz="2800" i="1">
                <a:solidFill>
                  <a:srgbClr val="FFFFFF"/>
                </a:solidFill>
                <a:latin typeface="Myriad Set Pro Medium"/>
                <a:ea typeface="Myriad Set Pro Medium"/>
                <a:cs typeface="Myriad Set Pro Medium"/>
                <a:sym typeface="Myriad Set Pro Medium"/>
              </a:defRPr>
            </a:pPr>
            <a:r>
              <a:t>established on boot</a:t>
            </a:r>
          </a:p>
        </p:txBody>
      </p:sp>
      <p:sp>
        <p:nvSpPr>
          <p:cNvPr id="299" name="Shape 299"/>
          <p:cNvSpPr/>
          <p:nvPr/>
        </p:nvSpPr>
        <p:spPr>
          <a:xfrm>
            <a:off x="13773579" y="9586112"/>
            <a:ext cx="3254268" cy="2425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4" h="20805" extrusionOk="0">
                <a:moveTo>
                  <a:pt x="0" y="20732"/>
                </a:moveTo>
                <a:cubicBezTo>
                  <a:pt x="14541" y="21600"/>
                  <a:pt x="21600" y="14689"/>
                  <a:pt x="21176" y="0"/>
                </a:cubicBezTo>
              </a:path>
            </a:pathLst>
          </a:custGeom>
          <a:ln w="254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3264684" y="6179132"/>
            <a:ext cx="2822221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30000"/>
              </a:lnSpc>
              <a:defRPr sz="2800" i="1">
                <a:solidFill>
                  <a:srgbClr val="FFFFFF"/>
                </a:solidFill>
                <a:latin typeface="Myriad Set Pro Medium"/>
                <a:ea typeface="Myriad Set Pro Medium"/>
                <a:cs typeface="Myriad Set Pro Medium"/>
                <a:sym typeface="Myriad Set Pro Medium"/>
              </a:defRPr>
            </a:pPr>
            <a:r>
              <a:rPr i="0">
                <a:latin typeface="Myriad Set Pro Text"/>
                <a:ea typeface="Myriad Set Pro Text"/>
                <a:cs typeface="Myriad Set Pro Text"/>
                <a:sym typeface="Myriad Set Pro Text"/>
              </a:rPr>
              <a:t>open(“foo.txt” ,…)</a:t>
            </a:r>
            <a:r>
              <a:t> </a:t>
            </a:r>
          </a:p>
        </p:txBody>
      </p:sp>
      <p:sp>
        <p:nvSpPr>
          <p:cNvPr id="288" name="Shape 288"/>
          <p:cNvSpPr/>
          <p:nvPr/>
        </p:nvSpPr>
        <p:spPr>
          <a:xfrm>
            <a:off x="8134350" y="5969582"/>
            <a:ext cx="3139335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86610" indent="-486610">
              <a:lnSpc>
                <a:spcPct val="110000"/>
              </a:lnSpc>
              <a:buSzPct val="100000"/>
              <a:buAutoNum type="arabicPeriod"/>
              <a:defRPr sz="28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r>
              <a:t>Fetch </a:t>
            </a:r>
            <a:r>
              <a:rPr>
                <a:solidFill>
                  <a:srgbClr val="F26763"/>
                </a:solidFill>
                <a:latin typeface="Myriad Set Pro Medium"/>
                <a:ea typeface="Myriad Set Pro Medium"/>
                <a:cs typeface="Myriad Set Pro Medium"/>
                <a:sym typeface="Myriad Set Pro Medium"/>
              </a:rPr>
              <a:t>wrapped file key</a:t>
            </a:r>
            <a:r>
              <a:t> from metadata</a:t>
            </a:r>
          </a:p>
        </p:txBody>
      </p:sp>
      <p:sp>
        <p:nvSpPr>
          <p:cNvPr id="289" name="Shape 289"/>
          <p:cNvSpPr/>
          <p:nvPr/>
        </p:nvSpPr>
        <p:spPr>
          <a:xfrm flipV="1">
            <a:off x="14217977" y="6470608"/>
            <a:ext cx="126934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8683509" y="5969582"/>
            <a:ext cx="3420620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86610" indent="-486610">
              <a:lnSpc>
                <a:spcPct val="110000"/>
              </a:lnSpc>
              <a:buSzPct val="100000"/>
              <a:buAutoNum type="arabicPeriod" startAt="2"/>
              <a:defRPr sz="28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r>
              <a:t>Unwrap</a:t>
            </a:r>
            <a:r>
              <a:rPr>
                <a:solidFill>
                  <a:srgbClr val="A6AAA8"/>
                </a:solidFill>
              </a:rPr>
              <a:t> </a:t>
            </a:r>
            <a:r>
              <a:rPr>
                <a:solidFill>
                  <a:srgbClr val="A6AAA8"/>
                </a:solidFill>
                <a:latin typeface="Myriad Set Pro Medium"/>
                <a:ea typeface="Myriad Set Pro Medium"/>
                <a:cs typeface="Myriad Set Pro Medium"/>
                <a:sym typeface="Myriad Set Pro Medium"/>
              </a:rPr>
              <a:t>file_key</a:t>
            </a:r>
            <a:r>
              <a:rPr>
                <a:solidFill>
                  <a:srgbClr val="A6AAA8"/>
                </a:solidFill>
              </a:rPr>
              <a:t> </a:t>
            </a:r>
            <a:r>
              <a:t>using keybag key</a:t>
            </a:r>
          </a:p>
        </p:txBody>
      </p:sp>
      <p:sp>
        <p:nvSpPr>
          <p:cNvPr id="291" name="Shape 291"/>
          <p:cNvSpPr/>
          <p:nvPr/>
        </p:nvSpPr>
        <p:spPr>
          <a:xfrm flipV="1">
            <a:off x="17136986" y="7124967"/>
            <a:ext cx="1" cy="1269347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8683509" y="8534321"/>
            <a:ext cx="3517656" cy="220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86610" indent="-486610">
              <a:lnSpc>
                <a:spcPct val="110000"/>
              </a:lnSpc>
              <a:buSzPct val="100000"/>
              <a:buAutoNum type="arabicPeriod" startAt="3"/>
              <a:defRPr sz="28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r>
              <a:t>Wrap</a:t>
            </a:r>
            <a:r>
              <a:rPr>
                <a:solidFill>
                  <a:srgbClr val="A6AAA8"/>
                </a:solidFill>
              </a:rPr>
              <a:t> </a:t>
            </a:r>
            <a:r>
              <a:rPr>
                <a:solidFill>
                  <a:srgbClr val="A6AAA8"/>
                </a:solidFill>
                <a:latin typeface="Myriad Set Pro Medium"/>
                <a:ea typeface="Myriad Set Pro Medium"/>
                <a:cs typeface="Myriad Set Pro Medium"/>
                <a:sym typeface="Myriad Set Pro Medium"/>
              </a:rPr>
              <a:t>file_key</a:t>
            </a:r>
            <a:r>
              <a:rPr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rPr>
              <a:t> </a:t>
            </a:r>
            <a:r>
              <a:t>using ephemeral_key, return </a:t>
            </a:r>
            <a:r>
              <a:rPr>
                <a:solidFill>
                  <a:srgbClr val="A6AAA8"/>
                </a:solidFill>
                <a:latin typeface="Myriad Set Pro Medium"/>
                <a:ea typeface="Myriad Set Pro Medium"/>
                <a:cs typeface="Myriad Set Pro Medium"/>
                <a:sym typeface="Myriad Set Pro Medium"/>
              </a:rPr>
              <a:t>ephemerally wrapped file_key </a:t>
            </a:r>
            <a:r>
              <a:t>to kernel</a:t>
            </a:r>
          </a:p>
        </p:txBody>
      </p:sp>
      <p:sp>
        <p:nvSpPr>
          <p:cNvPr id="293" name="Shape 293"/>
          <p:cNvSpPr/>
          <p:nvPr/>
        </p:nvSpPr>
        <p:spPr>
          <a:xfrm flipV="1">
            <a:off x="12607184" y="7099566"/>
            <a:ext cx="1" cy="1269347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8134350" y="8534321"/>
            <a:ext cx="2920655" cy="220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86610" indent="-486610">
              <a:lnSpc>
                <a:spcPct val="110000"/>
              </a:lnSpc>
              <a:buSzPct val="100000"/>
              <a:buAutoNum type="arabicPeriod" startAt="4"/>
              <a:defRPr sz="28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r>
              <a:t>Send IO command with </a:t>
            </a:r>
            <a:r>
              <a:rPr>
                <a:solidFill>
                  <a:srgbClr val="A6AAA8"/>
                </a:solidFill>
                <a:latin typeface="Myriad Set Pro Medium"/>
                <a:ea typeface="Myriad Set Pro Medium"/>
                <a:cs typeface="Myriad Set Pro Medium"/>
                <a:sym typeface="Myriad Set Pro Medium"/>
              </a:rPr>
              <a:t>ephemerally wrapped file_key </a:t>
            </a:r>
          </a:p>
        </p:txBody>
      </p:sp>
      <p:sp>
        <p:nvSpPr>
          <p:cNvPr id="295" name="Shape 295"/>
          <p:cNvSpPr/>
          <p:nvPr/>
        </p:nvSpPr>
        <p:spPr>
          <a:xfrm flipV="1">
            <a:off x="12607183" y="9652230"/>
            <a:ext cx="1" cy="1648629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8604577" y="12030464"/>
            <a:ext cx="219888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8792777" y="11399591"/>
            <a:ext cx="1776756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Cipher Text</a:t>
            </a:r>
          </a:p>
        </p:txBody>
      </p:sp>
      <p:sp>
        <p:nvSpPr>
          <p:cNvPr id="298" name="Shape 298"/>
          <p:cNvSpPr/>
          <p:nvPr/>
        </p:nvSpPr>
        <p:spPr>
          <a:xfrm>
            <a:off x="12668143" y="10114545"/>
            <a:ext cx="1554150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Clear Text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28" dur="indefinite" fill="hold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36" dur="indefinite" fill="hold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40" dur="indefinite" fill="hold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99"/>
                            </p:stCondLst>
                            <p:childTnLst>
                              <p:par>
                                <p:cTn id="42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48" dur="indefinite" fill="hold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9"/>
                            </p:stCondLst>
                            <p:childTnLst>
                              <p:par>
                                <p:cTn id="50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9"/>
                            </p:stCondLst>
                            <p:childTnLst>
                              <p:par>
                                <p:cTn id="53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58" dur="indefinite" fill="hold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99"/>
                            </p:stCondLst>
                            <p:childTnLst>
                              <p:par>
                                <p:cTn id="60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66" dur="indefinite" fill="hold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0" dur="indefinite" fill="hold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99"/>
                            </p:stCondLst>
                            <p:childTnLst>
                              <p:par>
                                <p:cTn id="72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99"/>
                            </p:stCondLst>
                            <p:childTnLst>
                              <p:par>
                                <p:cTn id="75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mph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81" dur="indefinite" fill="hold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mph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85" dur="indefinite" fill="hold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1" animBg="1" advAuto="0"/>
      <p:bldP spid="299" grpId="2" animBg="1" advAuto="0"/>
      <p:bldP spid="287" grpId="3" animBg="1" advAuto="0"/>
      <p:bldP spid="288" grpId="4" animBg="1" advAuto="0"/>
      <p:bldP spid="288" grpId="7" animBg="1" advAuto="0"/>
      <p:bldP spid="289" grpId="5" animBg="1" advAuto="0"/>
      <p:bldP spid="289" grpId="9" animBg="1" advAuto="0"/>
      <p:bldP spid="290" grpId="6" animBg="1" advAuto="0"/>
      <p:bldP spid="290" grpId="10" animBg="1" advAuto="0"/>
      <p:bldP spid="291" grpId="8" animBg="1" advAuto="0"/>
      <p:bldP spid="291" grpId="12" animBg="1" advAuto="0"/>
      <p:bldP spid="292" grpId="11" animBg="1" advAuto="0"/>
      <p:bldP spid="292" grpId="15" animBg="1" advAuto="0"/>
      <p:bldP spid="293" grpId="13" animBg="1" advAuto="0"/>
      <p:bldP spid="293" grpId="17" animBg="1" advAuto="0"/>
      <p:bldP spid="294" grpId="14" animBg="1" advAuto="0"/>
      <p:bldP spid="294" grpId="18" animBg="1" advAuto="0"/>
      <p:bldP spid="295" grpId="16" animBg="1" advAuto="0"/>
      <p:bldP spid="296" grpId="19" animBg="1" advAuto="0"/>
      <p:bldP spid="296" grpId="22" animBg="1" advAuto="0"/>
      <p:bldP spid="297" grpId="20" animBg="1" advAuto="0"/>
      <p:bldP spid="297" grpId="21" animBg="1" advAuto="0"/>
      <p:bldP spid="298" grpId="23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13476769" y="1139439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4568670" y="1185476"/>
            <a:ext cx="162619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keybagd</a:t>
            </a:r>
          </a:p>
        </p:txBody>
      </p:sp>
      <p:sp>
        <p:nvSpPr>
          <p:cNvPr id="303" name="Shape 303"/>
          <p:cNvSpPr/>
          <p:nvPr/>
        </p:nvSpPr>
        <p:spPr>
          <a:xfrm>
            <a:off x="1268424" y="2405690"/>
            <a:ext cx="20387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Userspace</a:t>
            </a:r>
          </a:p>
        </p:txBody>
      </p:sp>
      <p:sp>
        <p:nvSpPr>
          <p:cNvPr id="304" name="Shape 304"/>
          <p:cNvSpPr/>
          <p:nvPr/>
        </p:nvSpPr>
        <p:spPr>
          <a:xfrm>
            <a:off x="1268424" y="5607879"/>
            <a:ext cx="253118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XNU (Kernel)</a:t>
            </a:r>
          </a:p>
        </p:txBody>
      </p:sp>
      <p:sp>
        <p:nvSpPr>
          <p:cNvPr id="305" name="Shape 305"/>
          <p:cNvSpPr/>
          <p:nvPr/>
        </p:nvSpPr>
        <p:spPr>
          <a:xfrm>
            <a:off x="1268424" y="9343267"/>
            <a:ext cx="82583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SEP</a:t>
            </a:r>
          </a:p>
        </p:txBody>
      </p:sp>
      <p:sp>
        <p:nvSpPr>
          <p:cNvPr id="306" name="Shape 306"/>
          <p:cNvSpPr/>
          <p:nvPr/>
        </p:nvSpPr>
        <p:spPr>
          <a:xfrm flipH="1" flipV="1">
            <a:off x="1268425" y="7656649"/>
            <a:ext cx="21591576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 flipH="1" flipV="1">
            <a:off x="1268425" y="4340159"/>
            <a:ext cx="21596554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8480569" y="116166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18480569" y="1796664"/>
            <a:ext cx="3810001" cy="1270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19020935" y="1163251"/>
            <a:ext cx="2729269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A6AAA8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systembagd.kb</a:t>
            </a:r>
          </a:p>
        </p:txBody>
      </p:sp>
      <p:sp>
        <p:nvSpPr>
          <p:cNvPr id="311" name="Shape 311"/>
          <p:cNvSpPr/>
          <p:nvPr/>
        </p:nvSpPr>
        <p:spPr>
          <a:xfrm>
            <a:off x="18480569" y="3092064"/>
            <a:ext cx="3810001" cy="635001"/>
          </a:xfrm>
          <a:prstGeom prst="rect">
            <a:avLst/>
          </a:prstGeom>
          <a:solidFill>
            <a:srgbClr val="3A3E4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8634195" y="3179376"/>
            <a:ext cx="3502750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3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contains the </a:t>
            </a:r>
            <a:r>
              <a:rPr>
                <a:solidFill>
                  <a:srgbClr val="F26763"/>
                </a:solidFill>
              </a:rPr>
              <a:t>device keybag</a:t>
            </a:r>
          </a:p>
        </p:txBody>
      </p:sp>
      <p:sp>
        <p:nvSpPr>
          <p:cNvPr id="313" name="Shape 313"/>
          <p:cNvSpPr/>
          <p:nvPr/>
        </p:nvSpPr>
        <p:spPr>
          <a:xfrm>
            <a:off x="17299469" y="2602479"/>
            <a:ext cx="1117601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13476769" y="4898267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3476769" y="5533267"/>
            <a:ext cx="3810001" cy="1190097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14450485" y="4922079"/>
            <a:ext cx="1862570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Effaceable</a:t>
            </a:r>
          </a:p>
        </p:txBody>
      </p:sp>
      <p:sp>
        <p:nvSpPr>
          <p:cNvPr id="317" name="Shape 317"/>
          <p:cNvSpPr/>
          <p:nvPr/>
        </p:nvSpPr>
        <p:spPr>
          <a:xfrm>
            <a:off x="7837969" y="5228467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7837969" y="5863467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8412282" y="5239579"/>
            <a:ext cx="2661375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AppleKeyStore</a:t>
            </a:r>
          </a:p>
        </p:txBody>
      </p:sp>
      <p:sp>
        <p:nvSpPr>
          <p:cNvPr id="320" name="Shape 320"/>
          <p:cNvSpPr/>
          <p:nvPr/>
        </p:nvSpPr>
        <p:spPr>
          <a:xfrm>
            <a:off x="8408034" y="5937127"/>
            <a:ext cx="2759178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SEP endpoint to SKS</a:t>
            </a:r>
          </a:p>
        </p:txBody>
      </p:sp>
      <p:sp>
        <p:nvSpPr>
          <p:cNvPr id="321" name="Shape 321"/>
          <p:cNvSpPr/>
          <p:nvPr/>
        </p:nvSpPr>
        <p:spPr>
          <a:xfrm>
            <a:off x="11698769" y="5876167"/>
            <a:ext cx="1742286" cy="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4322030" y="5560307"/>
            <a:ext cx="2119479" cy="113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media key</a:t>
            </a:r>
          </a:p>
          <a:p>
            <a: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keybag prot key</a:t>
            </a:r>
          </a:p>
          <a:p>
            <a:pPr algn="ctr">
              <a:lnSpc>
                <a:spcPct val="120000"/>
              </a:lnSpc>
              <a:defRPr sz="2200">
                <a:solidFill>
                  <a:srgbClr val="F26763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D</a:t>
            </a:r>
          </a:p>
        </p:txBody>
      </p:sp>
      <p:sp>
        <p:nvSpPr>
          <p:cNvPr id="323" name="Shape 323"/>
          <p:cNvSpPr/>
          <p:nvPr/>
        </p:nvSpPr>
        <p:spPr>
          <a:xfrm flipV="1">
            <a:off x="6897839" y="5869182"/>
            <a:ext cx="88933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795150" y="5509454"/>
            <a:ext cx="203458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403772" y="5533267"/>
            <a:ext cx="817335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HFS</a:t>
            </a:r>
          </a:p>
        </p:txBody>
      </p:sp>
      <p:sp>
        <p:nvSpPr>
          <p:cNvPr id="326" name="Shape 326"/>
          <p:cNvSpPr/>
          <p:nvPr/>
        </p:nvSpPr>
        <p:spPr>
          <a:xfrm flipV="1">
            <a:off x="5812440" y="6144455"/>
            <a:ext cx="1" cy="977901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799740" y="7109655"/>
            <a:ext cx="9582030" cy="1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5381769" y="6766409"/>
            <a:ext cx="1" cy="355947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9742969" y="6511167"/>
            <a:ext cx="1" cy="1780224"/>
          </a:xfrm>
          <a:prstGeom prst="line">
            <a:avLst/>
          </a:prstGeom>
          <a:ln w="254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332" name="Group 332"/>
          <p:cNvGrpSpPr/>
          <p:nvPr/>
        </p:nvGrpSpPr>
        <p:grpSpPr>
          <a:xfrm>
            <a:off x="8725679" y="8392355"/>
            <a:ext cx="2034581" cy="635001"/>
            <a:chOff x="0" y="0"/>
            <a:chExt cx="2034579" cy="635000"/>
          </a:xfrm>
        </p:grpSpPr>
        <p:sp>
          <p:nvSpPr>
            <p:cNvPr id="330" name="Shape 330"/>
            <p:cNvSpPr/>
            <p:nvPr/>
          </p:nvSpPr>
          <p:spPr>
            <a:xfrm>
              <a:off x="0" y="0"/>
              <a:ext cx="2034580" cy="635000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8622" y="23812"/>
              <a:ext cx="772910" cy="587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300">
                  <a:solidFill>
                    <a:srgbClr val="FFFFFF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lvl1pPr>
            </a:lstStyle>
            <a:p>
              <a:r>
                <a:t>SKS</a:t>
              </a:r>
            </a:p>
          </p:txBody>
        </p:sp>
      </p:grpSp>
      <p:sp>
        <p:nvSpPr>
          <p:cNvPr id="333" name="Shape 333"/>
          <p:cNvSpPr/>
          <p:nvPr/>
        </p:nvSpPr>
        <p:spPr>
          <a:xfrm flipH="1">
            <a:off x="9888275" y="5247735"/>
            <a:ext cx="1732956" cy="3043638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5444393" y="2726547"/>
            <a:ext cx="1" cy="2172113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 flipH="1">
            <a:off x="11639235" y="2748853"/>
            <a:ext cx="3794754" cy="2480110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3476769" y="1774439"/>
            <a:ext cx="3810001" cy="9525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 flipH="1">
            <a:off x="10847322" y="2860410"/>
            <a:ext cx="3449050" cy="2256996"/>
          </a:xfrm>
          <a:prstGeom prst="line">
            <a:avLst/>
          </a:prstGeom>
          <a:ln w="381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5880549" y="8392355"/>
            <a:ext cx="2034581" cy="635001"/>
          </a:xfrm>
          <a:prstGeom prst="rect">
            <a:avLst/>
          </a:prstGeom>
          <a:solidFill>
            <a:srgbClr val="E26456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6146976" y="8416167"/>
            <a:ext cx="1501725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SEP UID</a:t>
            </a:r>
          </a:p>
        </p:txBody>
      </p:sp>
      <p:sp>
        <p:nvSpPr>
          <p:cNvPr id="340" name="Shape 340"/>
          <p:cNvSpPr/>
          <p:nvPr/>
        </p:nvSpPr>
        <p:spPr>
          <a:xfrm>
            <a:off x="5880549" y="9027355"/>
            <a:ext cx="2034581" cy="635001"/>
          </a:xfrm>
          <a:prstGeom prst="rect">
            <a:avLst/>
          </a:prstGeom>
          <a:solidFill>
            <a:srgbClr val="42464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6381901" y="9108317"/>
            <a:ext cx="1031876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class D</a:t>
            </a:r>
          </a:p>
        </p:txBody>
      </p:sp>
      <p:sp>
        <p:nvSpPr>
          <p:cNvPr id="342" name="Shape 342"/>
          <p:cNvSpPr/>
          <p:nvPr/>
        </p:nvSpPr>
        <p:spPr>
          <a:xfrm flipH="1">
            <a:off x="8145991" y="8709855"/>
            <a:ext cx="532584" cy="1"/>
          </a:xfrm>
          <a:prstGeom prst="line">
            <a:avLst/>
          </a:prstGeom>
          <a:ln w="25400">
            <a:solidFill>
              <a:schemeClr val="accent4">
                <a:hueOff val="102361"/>
                <a:satOff val="14118"/>
                <a:lumOff val="10675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035419" y="8392355"/>
            <a:ext cx="2034581" cy="635001"/>
          </a:xfrm>
          <a:prstGeom prst="rect">
            <a:avLst/>
          </a:prstGeom>
          <a:solidFill>
            <a:srgbClr val="559D5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391953" y="8417755"/>
            <a:ext cx="1321512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class D</a:t>
            </a:r>
          </a:p>
        </p:txBody>
      </p:sp>
      <p:sp>
        <p:nvSpPr>
          <p:cNvPr id="345" name="Shape 345"/>
          <p:cNvSpPr/>
          <p:nvPr/>
        </p:nvSpPr>
        <p:spPr>
          <a:xfrm flipH="1">
            <a:off x="5343357" y="8709855"/>
            <a:ext cx="532584" cy="1"/>
          </a:xfrm>
          <a:prstGeom prst="line">
            <a:avLst/>
          </a:prstGeom>
          <a:ln w="25400">
            <a:solidFill>
              <a:schemeClr val="accent4">
                <a:hueOff val="102361"/>
                <a:satOff val="14118"/>
                <a:lumOff val="10675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9726662" y="9095617"/>
            <a:ext cx="1" cy="1197164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7837969" y="10366079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8584323" y="10389892"/>
            <a:ext cx="2317294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SKS memory</a:t>
            </a:r>
          </a:p>
        </p:txBody>
      </p:sp>
      <p:sp>
        <p:nvSpPr>
          <p:cNvPr id="349" name="Shape 349"/>
          <p:cNvSpPr/>
          <p:nvPr/>
        </p:nvSpPr>
        <p:spPr>
          <a:xfrm>
            <a:off x="7837969" y="11016045"/>
            <a:ext cx="3810001" cy="635001"/>
          </a:xfrm>
          <a:prstGeom prst="rect">
            <a:avLst/>
          </a:prstGeom>
          <a:solidFill>
            <a:srgbClr val="E26456"/>
          </a:solidFill>
          <a:ln w="25400">
            <a:solidFill>
              <a:srgbClr val="F2676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2663670" y="11016045"/>
            <a:ext cx="3810001" cy="762001"/>
          </a:xfrm>
          <a:prstGeom prst="rect">
            <a:avLst/>
          </a:prstGeom>
          <a:solidFill>
            <a:srgbClr val="559D51"/>
          </a:solidFill>
          <a:ln w="25400">
            <a:solidFill>
              <a:srgbClr val="559D51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3522584" y="11008107"/>
            <a:ext cx="2117573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B (public)</a:t>
            </a:r>
          </a:p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D</a:t>
            </a:r>
          </a:p>
        </p:txBody>
      </p:sp>
      <p:sp>
        <p:nvSpPr>
          <p:cNvPr id="352" name="Shape 352"/>
          <p:cNvSpPr/>
          <p:nvPr/>
        </p:nvSpPr>
        <p:spPr>
          <a:xfrm>
            <a:off x="12663670" y="10366079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13498035" y="10389892"/>
            <a:ext cx="2141271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SKS keyring</a:t>
            </a:r>
          </a:p>
        </p:txBody>
      </p:sp>
      <p:sp>
        <p:nvSpPr>
          <p:cNvPr id="354" name="Shape 354"/>
          <p:cNvSpPr/>
          <p:nvPr/>
        </p:nvSpPr>
        <p:spPr>
          <a:xfrm>
            <a:off x="8279104" y="11122407"/>
            <a:ext cx="2895118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master key + SEP UID</a:t>
            </a:r>
          </a:p>
        </p:txBody>
      </p:sp>
      <p:sp>
        <p:nvSpPr>
          <p:cNvPr id="355" name="Shape 355"/>
          <p:cNvSpPr/>
          <p:nvPr/>
        </p:nvSpPr>
        <p:spPr>
          <a:xfrm>
            <a:off x="7837969" y="11663745"/>
            <a:ext cx="3810001" cy="1146176"/>
          </a:xfrm>
          <a:prstGeom prst="rect">
            <a:avLst/>
          </a:prstGeom>
          <a:solidFill>
            <a:srgbClr val="424648"/>
          </a:solidFill>
          <a:ln w="25400">
            <a:solidFill>
              <a:srgbClr val="3A3E4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18574803" y="1863656"/>
            <a:ext cx="3621533" cy="113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/var/keybags/systembagd.kb</a:t>
            </a:r>
          </a:p>
          <a:p>
            <a: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encrypted with the keybag</a:t>
            </a:r>
          </a:p>
          <a:p>
            <a: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prot key</a:t>
            </a:r>
          </a:p>
        </p:txBody>
      </p:sp>
      <p:sp>
        <p:nvSpPr>
          <p:cNvPr id="357" name="Shape 357"/>
          <p:cNvSpPr/>
          <p:nvPr/>
        </p:nvSpPr>
        <p:spPr>
          <a:xfrm>
            <a:off x="13573360" y="1857941"/>
            <a:ext cx="3710382" cy="785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gets prot key from effaceable </a:t>
            </a:r>
          </a:p>
          <a:p>
            <a: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loads device keybag into SEP</a:t>
            </a:r>
          </a:p>
        </p:txBody>
      </p:sp>
      <p:sp>
        <p:nvSpPr>
          <p:cNvPr id="358" name="Shape 358"/>
          <p:cNvSpPr/>
          <p:nvPr/>
        </p:nvSpPr>
        <p:spPr>
          <a:xfrm flipV="1">
            <a:off x="4065409" y="9019761"/>
            <a:ext cx="1" cy="977901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4052709" y="9984961"/>
            <a:ext cx="10528663" cy="1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 flipV="1">
            <a:off x="14581371" y="9984960"/>
            <a:ext cx="1" cy="307821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681339" y="7183791"/>
            <a:ext cx="4084220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1) Kernel boots (system partition)</a:t>
            </a:r>
          </a:p>
        </p:txBody>
      </p:sp>
      <p:sp>
        <p:nvSpPr>
          <p:cNvPr id="362" name="Shape 362"/>
          <p:cNvSpPr/>
          <p:nvPr/>
        </p:nvSpPr>
        <p:spPr>
          <a:xfrm>
            <a:off x="11073656" y="7183791"/>
            <a:ext cx="7655790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2) AppleKeyStore loads D key (before user partition is mounted)</a:t>
            </a:r>
          </a:p>
        </p:txBody>
      </p:sp>
      <p:sp>
        <p:nvSpPr>
          <p:cNvPr id="363" name="Shape 363"/>
          <p:cNvSpPr/>
          <p:nvPr/>
        </p:nvSpPr>
        <p:spPr>
          <a:xfrm>
            <a:off x="1681340" y="7704173"/>
            <a:ext cx="4797807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3) decrypt class D key, load into keyring</a:t>
            </a:r>
          </a:p>
        </p:txBody>
      </p:sp>
      <p:sp>
        <p:nvSpPr>
          <p:cNvPr id="364" name="Shape 364"/>
          <p:cNvSpPr/>
          <p:nvPr/>
        </p:nvSpPr>
        <p:spPr>
          <a:xfrm>
            <a:off x="1681340" y="4375720"/>
            <a:ext cx="4966285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4) Decrypt HFS metadata with media key</a:t>
            </a:r>
          </a:p>
        </p:txBody>
      </p:sp>
      <p:sp>
        <p:nvSpPr>
          <p:cNvPr id="365" name="Shape 365"/>
          <p:cNvSpPr/>
          <p:nvPr/>
        </p:nvSpPr>
        <p:spPr>
          <a:xfrm>
            <a:off x="1681339" y="3869549"/>
            <a:ext cx="4021634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5) launchd mounts user partition</a:t>
            </a:r>
          </a:p>
        </p:txBody>
      </p:sp>
      <p:sp>
        <p:nvSpPr>
          <p:cNvPr id="366" name="Shape 366"/>
          <p:cNvSpPr/>
          <p:nvPr/>
        </p:nvSpPr>
        <p:spPr>
          <a:xfrm>
            <a:off x="9630877" y="1569651"/>
            <a:ext cx="3194889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6) launchd starts keybagd</a:t>
            </a:r>
          </a:p>
        </p:txBody>
      </p:sp>
      <p:sp>
        <p:nvSpPr>
          <p:cNvPr id="367" name="Shape 367"/>
          <p:cNvSpPr/>
          <p:nvPr/>
        </p:nvSpPr>
        <p:spPr>
          <a:xfrm>
            <a:off x="13441053" y="618465"/>
            <a:ext cx="6584850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7) keybagd loads system keybag (class D key available)</a:t>
            </a:r>
          </a:p>
        </p:txBody>
      </p:sp>
      <p:sp>
        <p:nvSpPr>
          <p:cNvPr id="368" name="Shape 368"/>
          <p:cNvSpPr/>
          <p:nvPr/>
        </p:nvSpPr>
        <p:spPr>
          <a:xfrm>
            <a:off x="15640156" y="2951701"/>
            <a:ext cx="23998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8) decrypts keybag with prot key from effaceable</a:t>
            </a:r>
          </a:p>
        </p:txBody>
      </p:sp>
      <p:sp>
        <p:nvSpPr>
          <p:cNvPr id="369" name="Shape 369"/>
          <p:cNvSpPr/>
          <p:nvPr/>
        </p:nvSpPr>
        <p:spPr>
          <a:xfrm>
            <a:off x="11073656" y="7704173"/>
            <a:ext cx="8307350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9) keybag loaded into SKS memory, class B public loaded into keyring</a:t>
            </a:r>
          </a:p>
        </p:txBody>
      </p:sp>
      <p:sp>
        <p:nvSpPr>
          <p:cNvPr id="370" name="Shape 370"/>
          <p:cNvSpPr/>
          <p:nvPr/>
        </p:nvSpPr>
        <p:spPr>
          <a:xfrm>
            <a:off x="12542717" y="11968545"/>
            <a:ext cx="7304304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10) class keys cannot be decrypted until we get the passcode</a:t>
            </a:r>
          </a:p>
        </p:txBody>
      </p:sp>
      <p:sp>
        <p:nvSpPr>
          <p:cNvPr id="371" name="Shape 371"/>
          <p:cNvSpPr/>
          <p:nvPr/>
        </p:nvSpPr>
        <p:spPr>
          <a:xfrm>
            <a:off x="21942322" y="12522860"/>
            <a:ext cx="919748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1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boot</a:t>
            </a:r>
          </a:p>
        </p:txBody>
      </p:sp>
      <p:sp>
        <p:nvSpPr>
          <p:cNvPr id="372" name="Shape 372"/>
          <p:cNvSpPr/>
          <p:nvPr/>
        </p:nvSpPr>
        <p:spPr>
          <a:xfrm>
            <a:off x="8755201" y="11689422"/>
            <a:ext cx="1821004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00000"/>
              </a:lnSpc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A</a:t>
            </a:r>
          </a:p>
          <a:p>
            <a:pPr algn="ctr">
              <a:lnSpc>
                <a:spcPct val="100000"/>
              </a:lnSpc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B (priv)</a:t>
            </a:r>
          </a:p>
          <a:p>
            <a:pPr algn="ctr">
              <a:lnSpc>
                <a:spcPct val="100000"/>
              </a:lnSpc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C</a:t>
            </a:r>
          </a:p>
        </p:txBody>
      </p:sp>
      <p:sp>
        <p:nvSpPr>
          <p:cNvPr id="373" name="Shape 373"/>
          <p:cNvSpPr/>
          <p:nvPr/>
        </p:nvSpPr>
        <p:spPr>
          <a:xfrm>
            <a:off x="12569912" y="12400345"/>
            <a:ext cx="5493792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11) launchd pernits userspace to start loading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14" dur="indefinite" fill="hold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22" dur="indefinite" fill="hold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30" dur="indefinite" fill="hold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38" dur="indefinite" fill="hold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46" dur="indefinite" fill="hold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54" dur="indefinite" fill="hold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62" dur="indefinite" fill="hold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70" dur="indefinite" fill="hold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mph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78" dur="indefinite" fill="hold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mph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86" dur="indefinite" fill="hold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mph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91" dur="indefinite" fill="hold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1" animBg="1" advAuto="0"/>
      <p:bldP spid="361" grpId="3" animBg="1" advAuto="0"/>
      <p:bldP spid="362" grpId="2" animBg="1" advAuto="0"/>
      <p:bldP spid="362" grpId="5" animBg="1" advAuto="0"/>
      <p:bldP spid="363" grpId="4" animBg="1" advAuto="0"/>
      <p:bldP spid="363" grpId="7" animBg="1" advAuto="0"/>
      <p:bldP spid="364" grpId="6" animBg="1" advAuto="0"/>
      <p:bldP spid="364" grpId="9" animBg="1" advAuto="0"/>
      <p:bldP spid="365" grpId="8" animBg="1" advAuto="0"/>
      <p:bldP spid="365" grpId="11" animBg="1" advAuto="0"/>
      <p:bldP spid="366" grpId="10" animBg="1" advAuto="0"/>
      <p:bldP spid="366" grpId="13" animBg="1" advAuto="0"/>
      <p:bldP spid="367" grpId="12" animBg="1" advAuto="0"/>
      <p:bldP spid="367" grpId="15" animBg="1" advAuto="0"/>
      <p:bldP spid="368" grpId="14" animBg="1" advAuto="0"/>
      <p:bldP spid="368" grpId="17" animBg="1" advAuto="0"/>
      <p:bldP spid="369" grpId="16" animBg="1" advAuto="0"/>
      <p:bldP spid="369" grpId="19" animBg="1" advAuto="0"/>
      <p:bldP spid="370" grpId="18" animBg="1" advAuto="0"/>
      <p:bldP spid="370" grpId="21" animBg="1" advAuto="0"/>
      <p:bldP spid="373" grpId="20" animBg="1" advAuto="0"/>
      <p:bldP spid="373" grpId="22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1268424" y="2405690"/>
            <a:ext cx="20387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Userspace</a:t>
            </a:r>
          </a:p>
        </p:txBody>
      </p:sp>
      <p:sp>
        <p:nvSpPr>
          <p:cNvPr id="376" name="Shape 376"/>
          <p:cNvSpPr/>
          <p:nvPr/>
        </p:nvSpPr>
        <p:spPr>
          <a:xfrm>
            <a:off x="1268424" y="5607879"/>
            <a:ext cx="253118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XNU (Kernel)</a:t>
            </a:r>
          </a:p>
        </p:txBody>
      </p:sp>
      <p:sp>
        <p:nvSpPr>
          <p:cNvPr id="377" name="Shape 377"/>
          <p:cNvSpPr/>
          <p:nvPr/>
        </p:nvSpPr>
        <p:spPr>
          <a:xfrm>
            <a:off x="1268424" y="9343267"/>
            <a:ext cx="82583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SEP</a:t>
            </a:r>
          </a:p>
        </p:txBody>
      </p:sp>
      <p:sp>
        <p:nvSpPr>
          <p:cNvPr id="378" name="Shape 378"/>
          <p:cNvSpPr/>
          <p:nvPr/>
        </p:nvSpPr>
        <p:spPr>
          <a:xfrm flipH="1" flipV="1">
            <a:off x="1268425" y="7656649"/>
            <a:ext cx="21591576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9" name="Shape 379"/>
          <p:cNvSpPr/>
          <p:nvPr/>
        </p:nvSpPr>
        <p:spPr>
          <a:xfrm flipH="1" flipV="1">
            <a:off x="1268425" y="4340159"/>
            <a:ext cx="21591576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0939022" y="12522860"/>
            <a:ext cx="1920140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1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first unlock</a:t>
            </a:r>
          </a:p>
        </p:txBody>
      </p:sp>
      <p:sp>
        <p:nvSpPr>
          <p:cNvPr id="381" name="Shape 381"/>
          <p:cNvSpPr/>
          <p:nvPr/>
        </p:nvSpPr>
        <p:spPr>
          <a:xfrm>
            <a:off x="4449650" y="211041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954654" y="2148514"/>
            <a:ext cx="2893556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UserEventAgent</a:t>
            </a:r>
          </a:p>
        </p:txBody>
      </p:sp>
      <p:sp>
        <p:nvSpPr>
          <p:cNvPr id="383" name="Shape 383"/>
          <p:cNvSpPr/>
          <p:nvPr/>
        </p:nvSpPr>
        <p:spPr>
          <a:xfrm>
            <a:off x="4449650" y="2745415"/>
            <a:ext cx="3810001" cy="9525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118731" y="2828917"/>
            <a:ext cx="2565401" cy="785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Darwin lock/unlock </a:t>
            </a:r>
          </a:p>
          <a:p>
            <a: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Notifications</a:t>
            </a:r>
          </a:p>
        </p:txBody>
      </p:sp>
      <p:sp>
        <p:nvSpPr>
          <p:cNvPr id="385" name="Shape 385"/>
          <p:cNvSpPr/>
          <p:nvPr/>
        </p:nvSpPr>
        <p:spPr>
          <a:xfrm>
            <a:off x="9565169" y="211041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10383870" y="2137402"/>
            <a:ext cx="2266163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SpringBoard</a:t>
            </a:r>
          </a:p>
        </p:txBody>
      </p:sp>
      <p:sp>
        <p:nvSpPr>
          <p:cNvPr id="387" name="Shape 387"/>
          <p:cNvSpPr/>
          <p:nvPr/>
        </p:nvSpPr>
        <p:spPr>
          <a:xfrm>
            <a:off x="9565169" y="2745415"/>
            <a:ext cx="3810001" cy="762000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9878173" y="2908927"/>
            <a:ext cx="3183993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MobileKeybag framework</a:t>
            </a:r>
          </a:p>
        </p:txBody>
      </p:sp>
      <p:sp>
        <p:nvSpPr>
          <p:cNvPr id="389" name="Shape 389"/>
          <p:cNvSpPr/>
          <p:nvPr/>
        </p:nvSpPr>
        <p:spPr>
          <a:xfrm>
            <a:off x="9552469" y="521735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9552469" y="585235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10126782" y="5228467"/>
            <a:ext cx="2661375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AppleKeyStore</a:t>
            </a:r>
          </a:p>
        </p:txBody>
      </p:sp>
      <p:sp>
        <p:nvSpPr>
          <p:cNvPr id="392" name="Shape 392"/>
          <p:cNvSpPr/>
          <p:nvPr/>
        </p:nvSpPr>
        <p:spPr>
          <a:xfrm>
            <a:off x="10122534" y="5926014"/>
            <a:ext cx="2759178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SEP endpoint to SKS</a:t>
            </a:r>
          </a:p>
        </p:txBody>
      </p:sp>
      <p:sp>
        <p:nvSpPr>
          <p:cNvPr id="393" name="Shape 393"/>
          <p:cNvSpPr/>
          <p:nvPr/>
        </p:nvSpPr>
        <p:spPr>
          <a:xfrm flipV="1">
            <a:off x="11439689" y="3507414"/>
            <a:ext cx="1" cy="1587501"/>
          </a:xfrm>
          <a:prstGeom prst="line">
            <a:avLst/>
          </a:prstGeom>
          <a:ln w="254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 flipV="1">
            <a:off x="11439689" y="6523867"/>
            <a:ext cx="1" cy="2059623"/>
          </a:xfrm>
          <a:prstGeom prst="line">
            <a:avLst/>
          </a:prstGeom>
          <a:ln w="254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10391919" y="8708267"/>
            <a:ext cx="203458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1000542" y="8732080"/>
            <a:ext cx="772910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SKS</a:t>
            </a:r>
          </a:p>
        </p:txBody>
      </p:sp>
      <p:sp>
        <p:nvSpPr>
          <p:cNvPr id="397" name="Shape 397"/>
          <p:cNvSpPr/>
          <p:nvPr/>
        </p:nvSpPr>
        <p:spPr>
          <a:xfrm>
            <a:off x="3319906" y="10881050"/>
            <a:ext cx="3810001" cy="1781176"/>
          </a:xfrm>
          <a:prstGeom prst="rect">
            <a:avLst/>
          </a:prstGeom>
          <a:solidFill>
            <a:srgbClr val="559D51"/>
          </a:solidFill>
          <a:ln w="25400">
            <a:solidFill>
              <a:srgbClr val="559D51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4166120" y="10868350"/>
            <a:ext cx="2117573" cy="179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A</a:t>
            </a:r>
          </a:p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B (priv)</a:t>
            </a:r>
          </a:p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B (public)</a:t>
            </a:r>
          </a:p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C</a:t>
            </a:r>
          </a:p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D</a:t>
            </a:r>
          </a:p>
        </p:txBody>
      </p:sp>
      <p:sp>
        <p:nvSpPr>
          <p:cNvPr id="399" name="Shape 399"/>
          <p:cNvSpPr/>
          <p:nvPr/>
        </p:nvSpPr>
        <p:spPr>
          <a:xfrm>
            <a:off x="3319906" y="1021838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4154271" y="10242197"/>
            <a:ext cx="2141272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SKS keyring</a:t>
            </a:r>
          </a:p>
        </p:txBody>
      </p:sp>
      <p:sp>
        <p:nvSpPr>
          <p:cNvPr id="401" name="Shape 401"/>
          <p:cNvSpPr/>
          <p:nvPr/>
        </p:nvSpPr>
        <p:spPr>
          <a:xfrm flipH="1" flipV="1">
            <a:off x="6423027" y="3796233"/>
            <a:ext cx="4095351" cy="1396410"/>
          </a:xfrm>
          <a:prstGeom prst="line">
            <a:avLst/>
          </a:prstGeom>
          <a:ln w="25400">
            <a:solidFill>
              <a:srgbClr val="A6AAA8"/>
            </a:solidFill>
            <a:prstDash val="sysDot"/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 flipH="1">
            <a:off x="9539769" y="9025767"/>
            <a:ext cx="791389" cy="1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12515399" y="9025767"/>
            <a:ext cx="438513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7844197" y="1023108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8590550" y="10254897"/>
            <a:ext cx="2317294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SKS memory</a:t>
            </a:r>
          </a:p>
        </p:txBody>
      </p:sp>
      <p:sp>
        <p:nvSpPr>
          <p:cNvPr id="406" name="Shape 406"/>
          <p:cNvSpPr/>
          <p:nvPr/>
        </p:nvSpPr>
        <p:spPr>
          <a:xfrm>
            <a:off x="7844197" y="10893750"/>
            <a:ext cx="3810001" cy="635001"/>
          </a:xfrm>
          <a:prstGeom prst="rect">
            <a:avLst/>
          </a:prstGeom>
          <a:solidFill>
            <a:srgbClr val="E26456"/>
          </a:solidFill>
          <a:ln w="25400">
            <a:solidFill>
              <a:srgbClr val="F2676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8285331" y="10987413"/>
            <a:ext cx="2895119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master key + SEP UID</a:t>
            </a:r>
          </a:p>
        </p:txBody>
      </p:sp>
      <p:sp>
        <p:nvSpPr>
          <p:cNvPr id="408" name="Shape 408"/>
          <p:cNvSpPr/>
          <p:nvPr/>
        </p:nvSpPr>
        <p:spPr>
          <a:xfrm>
            <a:off x="7844197" y="11541450"/>
            <a:ext cx="3810001" cy="1146176"/>
          </a:xfrm>
          <a:prstGeom prst="rect">
            <a:avLst/>
          </a:prstGeom>
          <a:solidFill>
            <a:srgbClr val="3A3E43"/>
          </a:solidFill>
          <a:ln w="25400">
            <a:solidFill>
              <a:srgbClr val="3A3E4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8838696" y="11554150"/>
            <a:ext cx="1821003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00000"/>
              </a:lnSpc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A</a:t>
            </a:r>
          </a:p>
          <a:p>
            <a:pPr algn="ctr">
              <a:lnSpc>
                <a:spcPct val="100000"/>
              </a:lnSpc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B (priv)</a:t>
            </a:r>
          </a:p>
          <a:p>
            <a:pPr algn="ctr">
              <a:lnSpc>
                <a:spcPct val="100000"/>
              </a:lnSpc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C</a:t>
            </a:r>
          </a:p>
        </p:txBody>
      </p:sp>
      <p:sp>
        <p:nvSpPr>
          <p:cNvPr id="410" name="Shape 410"/>
          <p:cNvSpPr/>
          <p:nvPr/>
        </p:nvSpPr>
        <p:spPr>
          <a:xfrm>
            <a:off x="6367350" y="8720967"/>
            <a:ext cx="3098958" cy="635001"/>
          </a:xfrm>
          <a:prstGeom prst="rect">
            <a:avLst/>
          </a:prstGeom>
          <a:solidFill>
            <a:srgbClr val="DEB64F"/>
          </a:solidFill>
          <a:ln w="25400">
            <a:solidFill>
              <a:srgbClr val="DEB64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6815973" y="8732080"/>
            <a:ext cx="203104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Medium"/>
                <a:ea typeface="Myriad Set Pro Medium"/>
                <a:cs typeface="Myriad Set Pro Medium"/>
                <a:sym typeface="Myriad Set Pro Medium"/>
              </a:defRPr>
            </a:lvl1pPr>
          </a:lstStyle>
          <a:p>
            <a:r>
              <a:t>master key</a:t>
            </a:r>
          </a:p>
        </p:txBody>
      </p:sp>
      <p:sp>
        <p:nvSpPr>
          <p:cNvPr id="412" name="Shape 412"/>
          <p:cNvSpPr/>
          <p:nvPr/>
        </p:nvSpPr>
        <p:spPr>
          <a:xfrm>
            <a:off x="8411791" y="9463326"/>
            <a:ext cx="1" cy="660401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 flipH="1">
            <a:off x="7142606" y="11203767"/>
            <a:ext cx="688892" cy="1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9471870" y="9379172"/>
            <a:ext cx="3316287" cy="784043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12193682" y="10225867"/>
            <a:ext cx="3810001" cy="635001"/>
          </a:xfrm>
          <a:prstGeom prst="rect">
            <a:avLst/>
          </a:prstGeom>
          <a:solidFill>
            <a:srgbClr val="E26456"/>
          </a:solidFill>
          <a:ln w="25400">
            <a:solidFill>
              <a:srgbClr val="F2676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12789998" y="10249679"/>
            <a:ext cx="2617369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random secret</a:t>
            </a:r>
          </a:p>
        </p:txBody>
      </p:sp>
      <p:sp>
        <p:nvSpPr>
          <p:cNvPr id="417" name="Shape 417"/>
          <p:cNvSpPr/>
          <p:nvPr/>
        </p:nvSpPr>
        <p:spPr>
          <a:xfrm>
            <a:off x="12193682" y="10882183"/>
            <a:ext cx="3810001" cy="628651"/>
          </a:xfrm>
          <a:prstGeom prst="rect">
            <a:avLst/>
          </a:prstGeom>
          <a:solidFill>
            <a:srgbClr val="3A3E43"/>
          </a:solidFill>
          <a:ln w="25400">
            <a:solidFill>
              <a:srgbClr val="3A3E4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3321532" y="10982195"/>
            <a:ext cx="1554303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master key</a:t>
            </a:r>
          </a:p>
        </p:txBody>
      </p:sp>
      <p:sp>
        <p:nvSpPr>
          <p:cNvPr id="419" name="Shape 419"/>
          <p:cNvSpPr/>
          <p:nvPr/>
        </p:nvSpPr>
        <p:spPr>
          <a:xfrm>
            <a:off x="16031292" y="10741350"/>
            <a:ext cx="370445" cy="1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17009682" y="8708267"/>
            <a:ext cx="2326782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17697978" y="8755892"/>
            <a:ext cx="950190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SBIO</a:t>
            </a:r>
          </a:p>
        </p:txBody>
      </p:sp>
      <p:sp>
        <p:nvSpPr>
          <p:cNvPr id="422" name="Shape 422"/>
          <p:cNvSpPr/>
          <p:nvPr/>
        </p:nvSpPr>
        <p:spPr>
          <a:xfrm>
            <a:off x="16433288" y="10233350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17091001" y="10269863"/>
            <a:ext cx="2494573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SBIO memory</a:t>
            </a:r>
          </a:p>
        </p:txBody>
      </p:sp>
      <p:sp>
        <p:nvSpPr>
          <p:cNvPr id="424" name="Shape 424"/>
          <p:cNvSpPr/>
          <p:nvPr/>
        </p:nvSpPr>
        <p:spPr>
          <a:xfrm>
            <a:off x="16433288" y="10900100"/>
            <a:ext cx="3810001" cy="628651"/>
          </a:xfrm>
          <a:prstGeom prst="rect">
            <a:avLst/>
          </a:prstGeom>
          <a:solidFill>
            <a:srgbClr val="B66D9F"/>
          </a:solidFill>
          <a:ln w="25400">
            <a:solidFill>
              <a:srgbClr val="BD5CB7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17335585" y="10974713"/>
            <a:ext cx="2005407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random secret</a:t>
            </a:r>
          </a:p>
        </p:txBody>
      </p:sp>
      <p:sp>
        <p:nvSpPr>
          <p:cNvPr id="426" name="Shape 426"/>
          <p:cNvSpPr/>
          <p:nvPr/>
        </p:nvSpPr>
        <p:spPr>
          <a:xfrm flipV="1">
            <a:off x="18234032" y="9359344"/>
            <a:ext cx="1" cy="842613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11850766" y="7836138"/>
            <a:ext cx="7787387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DCDEE0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bio unlock token only created if bio unlock is enabled steps 4 &amp; 5</a:t>
            </a:r>
          </a:p>
        </p:txBody>
      </p:sp>
      <p:sp>
        <p:nvSpPr>
          <p:cNvPr id="428" name="Shape 428"/>
          <p:cNvSpPr/>
          <p:nvPr/>
        </p:nvSpPr>
        <p:spPr>
          <a:xfrm>
            <a:off x="9565169" y="1404972"/>
            <a:ext cx="4578757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1) SpringBoard acquires the passcode</a:t>
            </a:r>
          </a:p>
        </p:txBody>
      </p:sp>
      <p:sp>
        <p:nvSpPr>
          <p:cNvPr id="429" name="Shape 429"/>
          <p:cNvSpPr/>
          <p:nvPr/>
        </p:nvSpPr>
        <p:spPr>
          <a:xfrm>
            <a:off x="1601497" y="8708267"/>
            <a:ext cx="2848154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2) generate master key</a:t>
            </a:r>
          </a:p>
        </p:txBody>
      </p:sp>
      <p:sp>
        <p:nvSpPr>
          <p:cNvPr id="430" name="Shape 430"/>
          <p:cNvSpPr/>
          <p:nvPr/>
        </p:nvSpPr>
        <p:spPr>
          <a:xfrm>
            <a:off x="3307206" y="12810197"/>
            <a:ext cx="4385133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3) decrypt class keys, add to keyring</a:t>
            </a:r>
          </a:p>
        </p:txBody>
      </p:sp>
      <p:sp>
        <p:nvSpPr>
          <p:cNvPr id="431" name="Shape 431"/>
          <p:cNvSpPr/>
          <p:nvPr/>
        </p:nvSpPr>
        <p:spPr>
          <a:xfrm>
            <a:off x="12310192" y="11728501"/>
            <a:ext cx="5118558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4) encrypt master key with random secret</a:t>
            </a:r>
          </a:p>
          <a:p>
            <a:pPr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encrypted master key never leaves sks</a:t>
            </a:r>
          </a:p>
        </p:txBody>
      </p:sp>
      <p:sp>
        <p:nvSpPr>
          <p:cNvPr id="432" name="Shape 432"/>
          <p:cNvSpPr/>
          <p:nvPr/>
        </p:nvSpPr>
        <p:spPr>
          <a:xfrm>
            <a:off x="20419769" y="10306375"/>
            <a:ext cx="3644444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5) send random secret to sbio</a:t>
            </a:r>
          </a:p>
        </p:txBody>
      </p:sp>
      <p:sp>
        <p:nvSpPr>
          <p:cNvPr id="433" name="Shape 433"/>
          <p:cNvSpPr/>
          <p:nvPr/>
        </p:nvSpPr>
        <p:spPr>
          <a:xfrm>
            <a:off x="12310192" y="12522860"/>
            <a:ext cx="3706191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6) securely destroy master key</a:t>
            </a:r>
          </a:p>
        </p:txBody>
      </p:sp>
      <p:sp>
        <p:nvSpPr>
          <p:cNvPr id="434" name="Shape 434"/>
          <p:cNvSpPr/>
          <p:nvPr/>
        </p:nvSpPr>
        <p:spPr>
          <a:xfrm>
            <a:off x="1601497" y="4539492"/>
            <a:ext cx="4033927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7) first unlocked notification sent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14" dur="indefinite" fill="hold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22" dur="indefinite" fill="hold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30" dur="indefinite" fill="hold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38" dur="indefinite" fill="hold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46" dur="indefinite" fill="hold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54" dur="indefinite" fill="hold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1" animBg="1" advAuto="0"/>
      <p:bldP spid="428" grpId="3" animBg="1" advAuto="0"/>
      <p:bldP spid="429" grpId="2" animBg="1" advAuto="0"/>
      <p:bldP spid="429" grpId="5" animBg="1" advAuto="0"/>
      <p:bldP spid="430" grpId="4" animBg="1" advAuto="0"/>
      <p:bldP spid="430" grpId="7" animBg="1" advAuto="0"/>
      <p:bldP spid="431" grpId="6" animBg="1" advAuto="0"/>
      <p:bldP spid="431" grpId="9" animBg="1" advAuto="0"/>
      <p:bldP spid="432" grpId="8" animBg="1" advAuto="0"/>
      <p:bldP spid="432" grpId="11" animBg="1" advAuto="0"/>
      <p:bldP spid="433" grpId="10" animBg="1" advAuto="0"/>
      <p:bldP spid="433" grpId="13" animBg="1" advAuto="0"/>
      <p:bldP spid="434" grpId="12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1268424" y="2405690"/>
            <a:ext cx="20387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Userspace</a:t>
            </a:r>
          </a:p>
        </p:txBody>
      </p:sp>
      <p:sp>
        <p:nvSpPr>
          <p:cNvPr id="437" name="Shape 437"/>
          <p:cNvSpPr/>
          <p:nvPr/>
        </p:nvSpPr>
        <p:spPr>
          <a:xfrm>
            <a:off x="1268424" y="5607879"/>
            <a:ext cx="253118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XNU (Kernel)</a:t>
            </a:r>
          </a:p>
        </p:txBody>
      </p:sp>
      <p:sp>
        <p:nvSpPr>
          <p:cNvPr id="438" name="Shape 438"/>
          <p:cNvSpPr/>
          <p:nvPr/>
        </p:nvSpPr>
        <p:spPr>
          <a:xfrm>
            <a:off x="1268424" y="9343267"/>
            <a:ext cx="82583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SEP</a:t>
            </a:r>
          </a:p>
        </p:txBody>
      </p:sp>
      <p:sp>
        <p:nvSpPr>
          <p:cNvPr id="439" name="Shape 439"/>
          <p:cNvSpPr/>
          <p:nvPr/>
        </p:nvSpPr>
        <p:spPr>
          <a:xfrm flipH="1" flipV="1">
            <a:off x="1268425" y="7656649"/>
            <a:ext cx="21591576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 flipH="1" flipV="1">
            <a:off x="1268425" y="4340159"/>
            <a:ext cx="21591576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22056622" y="12522860"/>
            <a:ext cx="80281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1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lock</a:t>
            </a:r>
          </a:p>
        </p:txBody>
      </p:sp>
      <p:sp>
        <p:nvSpPr>
          <p:cNvPr id="442" name="Shape 442"/>
          <p:cNvSpPr/>
          <p:nvPr/>
        </p:nvSpPr>
        <p:spPr>
          <a:xfrm>
            <a:off x="4449650" y="211041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954654" y="2148514"/>
            <a:ext cx="2893556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UserEventAgent</a:t>
            </a:r>
          </a:p>
        </p:txBody>
      </p:sp>
      <p:sp>
        <p:nvSpPr>
          <p:cNvPr id="444" name="Shape 444"/>
          <p:cNvSpPr/>
          <p:nvPr/>
        </p:nvSpPr>
        <p:spPr>
          <a:xfrm>
            <a:off x="4449650" y="2745415"/>
            <a:ext cx="3810001" cy="9525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5118731" y="2828917"/>
            <a:ext cx="2565401" cy="785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Darwin lock/unlock </a:t>
            </a:r>
          </a:p>
          <a:p>
            <a: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Notifications</a:t>
            </a:r>
          </a:p>
        </p:txBody>
      </p:sp>
      <p:sp>
        <p:nvSpPr>
          <p:cNvPr id="446" name="Shape 446"/>
          <p:cNvSpPr/>
          <p:nvPr/>
        </p:nvSpPr>
        <p:spPr>
          <a:xfrm>
            <a:off x="9565169" y="211041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10383870" y="2137402"/>
            <a:ext cx="2266163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SpringBoard</a:t>
            </a:r>
          </a:p>
        </p:txBody>
      </p:sp>
      <p:sp>
        <p:nvSpPr>
          <p:cNvPr id="448" name="Shape 448"/>
          <p:cNvSpPr/>
          <p:nvPr/>
        </p:nvSpPr>
        <p:spPr>
          <a:xfrm>
            <a:off x="9565169" y="2745415"/>
            <a:ext cx="3810001" cy="762000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9878173" y="2908927"/>
            <a:ext cx="3183993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MobileKeybag framework</a:t>
            </a:r>
          </a:p>
        </p:txBody>
      </p:sp>
      <p:sp>
        <p:nvSpPr>
          <p:cNvPr id="450" name="Shape 450"/>
          <p:cNvSpPr/>
          <p:nvPr/>
        </p:nvSpPr>
        <p:spPr>
          <a:xfrm>
            <a:off x="9552469" y="521735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9552469" y="585235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10126782" y="5228467"/>
            <a:ext cx="2661375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AppleKeyStore</a:t>
            </a:r>
          </a:p>
        </p:txBody>
      </p:sp>
      <p:sp>
        <p:nvSpPr>
          <p:cNvPr id="453" name="Shape 453"/>
          <p:cNvSpPr/>
          <p:nvPr/>
        </p:nvSpPr>
        <p:spPr>
          <a:xfrm>
            <a:off x="10122534" y="5926014"/>
            <a:ext cx="2759178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SEP endpoint to SKS</a:t>
            </a:r>
          </a:p>
        </p:txBody>
      </p:sp>
      <p:sp>
        <p:nvSpPr>
          <p:cNvPr id="454" name="Shape 454"/>
          <p:cNvSpPr/>
          <p:nvPr/>
        </p:nvSpPr>
        <p:spPr>
          <a:xfrm flipV="1">
            <a:off x="11439689" y="3507414"/>
            <a:ext cx="1" cy="158750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 flipV="1">
            <a:off x="11439689" y="6523867"/>
            <a:ext cx="1" cy="2059623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0391919" y="8708267"/>
            <a:ext cx="203458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11000542" y="8732080"/>
            <a:ext cx="772910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SKS</a:t>
            </a:r>
          </a:p>
        </p:txBody>
      </p:sp>
      <p:sp>
        <p:nvSpPr>
          <p:cNvPr id="458" name="Shape 458"/>
          <p:cNvSpPr/>
          <p:nvPr/>
        </p:nvSpPr>
        <p:spPr>
          <a:xfrm>
            <a:off x="3319906" y="10881050"/>
            <a:ext cx="3810001" cy="1781176"/>
          </a:xfrm>
          <a:prstGeom prst="rect">
            <a:avLst/>
          </a:prstGeom>
          <a:solidFill>
            <a:srgbClr val="559D51"/>
          </a:solidFill>
          <a:ln w="25400">
            <a:solidFill>
              <a:srgbClr val="559D51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166120" y="11198550"/>
            <a:ext cx="2117573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B (public)</a:t>
            </a:r>
          </a:p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C</a:t>
            </a:r>
          </a:p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D</a:t>
            </a:r>
          </a:p>
        </p:txBody>
      </p:sp>
      <p:sp>
        <p:nvSpPr>
          <p:cNvPr id="460" name="Shape 460"/>
          <p:cNvSpPr/>
          <p:nvPr/>
        </p:nvSpPr>
        <p:spPr>
          <a:xfrm>
            <a:off x="3319906" y="1021838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4154271" y="10242197"/>
            <a:ext cx="2141272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SKS keyring</a:t>
            </a:r>
          </a:p>
        </p:txBody>
      </p:sp>
      <p:sp>
        <p:nvSpPr>
          <p:cNvPr id="462" name="Shape 462"/>
          <p:cNvSpPr/>
          <p:nvPr/>
        </p:nvSpPr>
        <p:spPr>
          <a:xfrm flipH="1" flipV="1">
            <a:off x="6423027" y="3796233"/>
            <a:ext cx="4095351" cy="1396410"/>
          </a:xfrm>
          <a:prstGeom prst="line">
            <a:avLst/>
          </a:prstGeom>
          <a:ln w="25400">
            <a:solidFill>
              <a:srgbClr val="A6AAA8"/>
            </a:solidFill>
            <a:prstDash val="sysDot"/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7844197" y="1023108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8590550" y="10254897"/>
            <a:ext cx="2317294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SKS memory</a:t>
            </a:r>
          </a:p>
        </p:txBody>
      </p:sp>
      <p:sp>
        <p:nvSpPr>
          <p:cNvPr id="465" name="Shape 465"/>
          <p:cNvSpPr/>
          <p:nvPr/>
        </p:nvSpPr>
        <p:spPr>
          <a:xfrm>
            <a:off x="7844197" y="10893750"/>
            <a:ext cx="3810001" cy="635001"/>
          </a:xfrm>
          <a:prstGeom prst="rect">
            <a:avLst/>
          </a:prstGeom>
          <a:solidFill>
            <a:srgbClr val="E26456"/>
          </a:solidFill>
          <a:ln w="25400">
            <a:solidFill>
              <a:srgbClr val="F2676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8285331" y="10987413"/>
            <a:ext cx="2895119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master key + SEP UID</a:t>
            </a:r>
          </a:p>
        </p:txBody>
      </p:sp>
      <p:sp>
        <p:nvSpPr>
          <p:cNvPr id="467" name="Shape 467"/>
          <p:cNvSpPr/>
          <p:nvPr/>
        </p:nvSpPr>
        <p:spPr>
          <a:xfrm>
            <a:off x="7844197" y="11541450"/>
            <a:ext cx="3810001" cy="1146176"/>
          </a:xfrm>
          <a:prstGeom prst="rect">
            <a:avLst/>
          </a:prstGeom>
          <a:solidFill>
            <a:srgbClr val="3A3E43"/>
          </a:solidFill>
          <a:ln w="25400">
            <a:solidFill>
              <a:srgbClr val="3A3E4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8838696" y="11554150"/>
            <a:ext cx="1821003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00000"/>
              </a:lnSpc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A</a:t>
            </a:r>
          </a:p>
          <a:p>
            <a:pPr algn="ctr">
              <a:lnSpc>
                <a:spcPct val="100000"/>
              </a:lnSpc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B (priv)</a:t>
            </a:r>
          </a:p>
          <a:p>
            <a:pPr algn="ctr">
              <a:lnSpc>
                <a:spcPct val="100000"/>
              </a:lnSpc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C</a:t>
            </a:r>
          </a:p>
        </p:txBody>
      </p:sp>
      <p:sp>
        <p:nvSpPr>
          <p:cNvPr id="469" name="Shape 469"/>
          <p:cNvSpPr/>
          <p:nvPr/>
        </p:nvSpPr>
        <p:spPr>
          <a:xfrm flipH="1">
            <a:off x="7142606" y="9355019"/>
            <a:ext cx="3244498" cy="835495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9539769" y="1404971"/>
            <a:ext cx="1867181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1) device locks</a:t>
            </a:r>
          </a:p>
        </p:txBody>
      </p:sp>
      <p:sp>
        <p:nvSpPr>
          <p:cNvPr id="471" name="Shape 471"/>
          <p:cNvSpPr/>
          <p:nvPr/>
        </p:nvSpPr>
        <p:spPr>
          <a:xfrm>
            <a:off x="11666897" y="9497456"/>
            <a:ext cx="4469232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2) purge class A and class B priv keys</a:t>
            </a:r>
          </a:p>
        </p:txBody>
      </p:sp>
      <p:sp>
        <p:nvSpPr>
          <p:cNvPr id="472" name="Shape 472"/>
          <p:cNvSpPr/>
          <p:nvPr/>
        </p:nvSpPr>
        <p:spPr>
          <a:xfrm>
            <a:off x="2542910" y="3802689"/>
            <a:ext cx="2975280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3) send lock notification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14" dur="indefinite" fill="hold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22" dur="indefinite" fill="hold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" grpId="1" animBg="1" advAuto="0"/>
      <p:bldP spid="470" grpId="3" animBg="1" advAuto="0"/>
      <p:bldP spid="471" grpId="2" animBg="1" advAuto="0"/>
      <p:bldP spid="471" grpId="5" animBg="1" advAuto="0"/>
      <p:bldP spid="472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268395" y="1271376"/>
            <a:ext cx="8114514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Component Encryption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1268395" y="2540024"/>
            <a:ext cx="161922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iOS 10</a:t>
            </a:r>
          </a:p>
        </p:txBody>
      </p:sp>
      <p:sp>
        <p:nvSpPr>
          <p:cNvPr id="128" name="Shape 128"/>
          <p:cNvSpPr/>
          <p:nvPr/>
        </p:nvSpPr>
        <p:spPr>
          <a:xfrm>
            <a:off x="1268395" y="4450705"/>
            <a:ext cx="15078051" cy="227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User data − No change to encryption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Image3 (pre-iPhone 5S) − iBoot, kernel caches, boot logos no longer encrypted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Image4 kernel caches − No longer encrypted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1268424" y="2405690"/>
            <a:ext cx="20387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Userspace</a:t>
            </a:r>
          </a:p>
        </p:txBody>
      </p:sp>
      <p:sp>
        <p:nvSpPr>
          <p:cNvPr id="475" name="Shape 475"/>
          <p:cNvSpPr/>
          <p:nvPr/>
        </p:nvSpPr>
        <p:spPr>
          <a:xfrm>
            <a:off x="1268424" y="5607879"/>
            <a:ext cx="253118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XNU (Kernel)</a:t>
            </a:r>
          </a:p>
        </p:txBody>
      </p:sp>
      <p:sp>
        <p:nvSpPr>
          <p:cNvPr id="476" name="Shape 476"/>
          <p:cNvSpPr/>
          <p:nvPr/>
        </p:nvSpPr>
        <p:spPr>
          <a:xfrm>
            <a:off x="1268424" y="9089267"/>
            <a:ext cx="82583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SEP</a:t>
            </a:r>
          </a:p>
        </p:txBody>
      </p:sp>
      <p:sp>
        <p:nvSpPr>
          <p:cNvPr id="477" name="Shape 477"/>
          <p:cNvSpPr/>
          <p:nvPr/>
        </p:nvSpPr>
        <p:spPr>
          <a:xfrm flipH="1" flipV="1">
            <a:off x="1268425" y="7148649"/>
            <a:ext cx="21591576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 flipH="1" flipV="1">
            <a:off x="1268425" y="4340159"/>
            <a:ext cx="21591576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20126222" y="12522860"/>
            <a:ext cx="273037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1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Touch ID unlock</a:t>
            </a:r>
          </a:p>
        </p:txBody>
      </p:sp>
      <p:sp>
        <p:nvSpPr>
          <p:cNvPr id="480" name="Shape 480"/>
          <p:cNvSpPr/>
          <p:nvPr/>
        </p:nvSpPr>
        <p:spPr>
          <a:xfrm>
            <a:off x="4449650" y="211041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4954654" y="2148514"/>
            <a:ext cx="2893556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UserEventAgent</a:t>
            </a:r>
          </a:p>
        </p:txBody>
      </p:sp>
      <p:sp>
        <p:nvSpPr>
          <p:cNvPr id="482" name="Shape 482"/>
          <p:cNvSpPr/>
          <p:nvPr/>
        </p:nvSpPr>
        <p:spPr>
          <a:xfrm>
            <a:off x="4449650" y="2745415"/>
            <a:ext cx="3810001" cy="9525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5118731" y="2828917"/>
            <a:ext cx="2565401" cy="785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Darwin lock/unlock </a:t>
            </a:r>
          </a:p>
          <a:p>
            <a: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Notifications</a:t>
            </a:r>
          </a:p>
        </p:txBody>
      </p:sp>
      <p:sp>
        <p:nvSpPr>
          <p:cNvPr id="484" name="Shape 484"/>
          <p:cNvSpPr/>
          <p:nvPr/>
        </p:nvSpPr>
        <p:spPr>
          <a:xfrm>
            <a:off x="9565169" y="211041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10383870" y="2137402"/>
            <a:ext cx="2266163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SpringBoard</a:t>
            </a:r>
          </a:p>
        </p:txBody>
      </p:sp>
      <p:sp>
        <p:nvSpPr>
          <p:cNvPr id="486" name="Shape 486"/>
          <p:cNvSpPr/>
          <p:nvPr/>
        </p:nvSpPr>
        <p:spPr>
          <a:xfrm>
            <a:off x="9565169" y="2745415"/>
            <a:ext cx="3810001" cy="762000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9878173" y="2908927"/>
            <a:ext cx="3183993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20000"/>
              </a:lnSpc>
              <a:defRPr sz="22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MobileKeybag framework</a:t>
            </a:r>
          </a:p>
        </p:txBody>
      </p:sp>
      <p:sp>
        <p:nvSpPr>
          <p:cNvPr id="488" name="Shape 488"/>
          <p:cNvSpPr/>
          <p:nvPr/>
        </p:nvSpPr>
        <p:spPr>
          <a:xfrm>
            <a:off x="9552469" y="521735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9552469" y="585235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10126782" y="5228467"/>
            <a:ext cx="2661375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AppleKeyStore</a:t>
            </a:r>
          </a:p>
        </p:txBody>
      </p:sp>
      <p:sp>
        <p:nvSpPr>
          <p:cNvPr id="491" name="Shape 491"/>
          <p:cNvSpPr/>
          <p:nvPr/>
        </p:nvSpPr>
        <p:spPr>
          <a:xfrm>
            <a:off x="10122534" y="5926014"/>
            <a:ext cx="2759178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SEP endpoint to SKS</a:t>
            </a:r>
          </a:p>
        </p:txBody>
      </p:sp>
      <p:sp>
        <p:nvSpPr>
          <p:cNvPr id="492" name="Shape 492"/>
          <p:cNvSpPr/>
          <p:nvPr/>
        </p:nvSpPr>
        <p:spPr>
          <a:xfrm flipV="1">
            <a:off x="11439689" y="3507414"/>
            <a:ext cx="1" cy="158750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 flipV="1">
            <a:off x="11439689" y="6587367"/>
            <a:ext cx="1" cy="971387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10391919" y="7692267"/>
            <a:ext cx="203458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11000542" y="7716080"/>
            <a:ext cx="772910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SKS</a:t>
            </a:r>
          </a:p>
        </p:txBody>
      </p:sp>
      <p:sp>
        <p:nvSpPr>
          <p:cNvPr id="496" name="Shape 496"/>
          <p:cNvSpPr/>
          <p:nvPr/>
        </p:nvSpPr>
        <p:spPr>
          <a:xfrm flipH="1" flipV="1">
            <a:off x="6423027" y="3796233"/>
            <a:ext cx="4095351" cy="1396410"/>
          </a:xfrm>
          <a:prstGeom prst="line">
            <a:avLst/>
          </a:prstGeom>
          <a:ln w="25400">
            <a:solidFill>
              <a:srgbClr val="A6AAA8"/>
            </a:solidFill>
            <a:prstDash val="sysDot"/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14149869" y="521735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14149869" y="585235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15029496" y="5228467"/>
            <a:ext cx="2050746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AppleMesa</a:t>
            </a:r>
          </a:p>
        </p:txBody>
      </p:sp>
      <p:sp>
        <p:nvSpPr>
          <p:cNvPr id="500" name="Shape 500"/>
          <p:cNvSpPr/>
          <p:nvPr/>
        </p:nvSpPr>
        <p:spPr>
          <a:xfrm>
            <a:off x="14609292" y="5926014"/>
            <a:ext cx="2891156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SEP endpoint to SBIO</a:t>
            </a:r>
          </a:p>
        </p:txBody>
      </p:sp>
      <p:sp>
        <p:nvSpPr>
          <p:cNvPr id="501" name="Shape 501"/>
          <p:cNvSpPr/>
          <p:nvPr/>
        </p:nvSpPr>
        <p:spPr>
          <a:xfrm flipH="1" flipV="1">
            <a:off x="12003253" y="3507414"/>
            <a:ext cx="4051617" cy="1599566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14891478" y="7692267"/>
            <a:ext cx="2326782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15579774" y="7739892"/>
            <a:ext cx="950190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SBIO</a:t>
            </a:r>
          </a:p>
        </p:txBody>
      </p:sp>
      <p:sp>
        <p:nvSpPr>
          <p:cNvPr id="504" name="Shape 504"/>
          <p:cNvSpPr/>
          <p:nvPr/>
        </p:nvSpPr>
        <p:spPr>
          <a:xfrm flipV="1">
            <a:off x="16054869" y="6587366"/>
            <a:ext cx="1" cy="1031876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18534274" y="7402650"/>
            <a:ext cx="1" cy="486621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14149869" y="8646355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14930380" y="8670167"/>
            <a:ext cx="2248980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bio memory</a:t>
            </a:r>
          </a:p>
        </p:txBody>
      </p:sp>
      <p:sp>
        <p:nvSpPr>
          <p:cNvPr id="508" name="Shape 508"/>
          <p:cNvSpPr/>
          <p:nvPr/>
        </p:nvSpPr>
        <p:spPr>
          <a:xfrm>
            <a:off x="14149869" y="9313105"/>
            <a:ext cx="3810001" cy="628651"/>
          </a:xfrm>
          <a:prstGeom prst="rect">
            <a:avLst/>
          </a:prstGeom>
          <a:solidFill>
            <a:srgbClr val="B66D9F"/>
          </a:solidFill>
          <a:ln w="25400">
            <a:solidFill>
              <a:srgbClr val="BD5CB7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15052166" y="9387717"/>
            <a:ext cx="2005407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random secret</a:t>
            </a:r>
          </a:p>
        </p:txBody>
      </p:sp>
      <p:sp>
        <p:nvSpPr>
          <p:cNvPr id="510" name="Shape 510"/>
          <p:cNvSpPr/>
          <p:nvPr/>
        </p:nvSpPr>
        <p:spPr>
          <a:xfrm flipH="1" flipV="1">
            <a:off x="12515359" y="8148327"/>
            <a:ext cx="2373805" cy="433905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12515360" y="8001007"/>
            <a:ext cx="232678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19683238" y="7571454"/>
            <a:ext cx="2326782" cy="1282998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19917440" y="7697015"/>
            <a:ext cx="1858380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00000"/>
              </a:lnSpc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r>
              <a:t>Touch ID </a:t>
            </a:r>
          </a:p>
          <a:p>
            <a:pPr algn="ctr">
              <a:lnSpc>
                <a:spcPct val="100000"/>
              </a:lnSpc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r>
              <a:t>Sensor</a:t>
            </a:r>
          </a:p>
        </p:txBody>
      </p:sp>
      <p:sp>
        <p:nvSpPr>
          <p:cNvPr id="514" name="Shape 514"/>
          <p:cNvSpPr/>
          <p:nvPr/>
        </p:nvSpPr>
        <p:spPr>
          <a:xfrm>
            <a:off x="17287358" y="8009767"/>
            <a:ext cx="2326782" cy="1"/>
          </a:xfrm>
          <a:prstGeom prst="line">
            <a:avLst/>
          </a:prstGeom>
          <a:ln w="254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5" name="Shape 515"/>
          <p:cNvSpPr/>
          <p:nvPr/>
        </p:nvSpPr>
        <p:spPr>
          <a:xfrm flipH="1">
            <a:off x="8320412" y="8009767"/>
            <a:ext cx="2010746" cy="1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520" name="Group 520"/>
          <p:cNvGrpSpPr/>
          <p:nvPr/>
        </p:nvGrpSpPr>
        <p:grpSpPr>
          <a:xfrm>
            <a:off x="4449650" y="7684785"/>
            <a:ext cx="3810001" cy="1284966"/>
            <a:chOff x="0" y="0"/>
            <a:chExt cx="3810000" cy="1284965"/>
          </a:xfrm>
        </p:grpSpPr>
        <p:sp>
          <p:nvSpPr>
            <p:cNvPr id="516" name="Shape 516"/>
            <p:cNvSpPr/>
            <p:nvPr/>
          </p:nvSpPr>
          <p:spPr>
            <a:xfrm>
              <a:off x="0" y="0"/>
              <a:ext cx="3810000" cy="635000"/>
            </a:xfrm>
            <a:prstGeom prst="rect">
              <a:avLst/>
            </a:prstGeom>
            <a:solidFill>
              <a:srgbClr val="E26456"/>
            </a:solidFill>
            <a:ln w="25400" cap="flat">
              <a:solidFill>
                <a:srgbClr val="F2676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96315" y="23812"/>
              <a:ext cx="2617369" cy="587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300">
                  <a:solidFill>
                    <a:srgbClr val="FFFFFF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lvl1pPr>
            </a:lstStyle>
            <a:p>
              <a:r>
                <a:t>random secret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656315"/>
              <a:ext cx="3810000" cy="628651"/>
            </a:xfrm>
            <a:prstGeom prst="rect">
              <a:avLst/>
            </a:prstGeom>
            <a:solidFill>
              <a:srgbClr val="3A3E43"/>
            </a:solidFill>
            <a:ln w="25400" cap="flat">
              <a:solidFill>
                <a:srgbClr val="3A3E4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127849" y="756328"/>
              <a:ext cx="1554303" cy="473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100000"/>
                </a:lnSpc>
                <a:defRPr sz="2400">
                  <a:solidFill>
                    <a:srgbClr val="A6AAA8"/>
                  </a:solidFill>
                  <a:latin typeface="Myriad Set Pro Semibold"/>
                  <a:ea typeface="Myriad Set Pro Semibold"/>
                  <a:cs typeface="Myriad Set Pro Semibold"/>
                  <a:sym typeface="Myriad Set Pro Semibold"/>
                </a:defRPr>
              </a:lvl1pPr>
            </a:lstStyle>
            <a:p>
              <a:r>
                <a:t>master key</a:t>
              </a:r>
            </a:p>
          </p:txBody>
        </p:sp>
      </p:grpSp>
      <p:sp>
        <p:nvSpPr>
          <p:cNvPr id="521" name="Shape 521"/>
          <p:cNvSpPr/>
          <p:nvPr/>
        </p:nvSpPr>
        <p:spPr>
          <a:xfrm>
            <a:off x="6354650" y="9044817"/>
            <a:ext cx="1" cy="255589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524" name="Group 524"/>
          <p:cNvGrpSpPr/>
          <p:nvPr/>
        </p:nvGrpSpPr>
        <p:grpSpPr>
          <a:xfrm>
            <a:off x="4805171" y="9373430"/>
            <a:ext cx="3098958" cy="635001"/>
            <a:chOff x="0" y="0"/>
            <a:chExt cx="3098957" cy="635000"/>
          </a:xfrm>
        </p:grpSpPr>
        <p:sp>
          <p:nvSpPr>
            <p:cNvPr id="522" name="Shape 522"/>
            <p:cNvSpPr/>
            <p:nvPr/>
          </p:nvSpPr>
          <p:spPr>
            <a:xfrm>
              <a:off x="0" y="0"/>
              <a:ext cx="3098958" cy="635000"/>
            </a:xfrm>
            <a:prstGeom prst="rect">
              <a:avLst/>
            </a:prstGeom>
            <a:solidFill>
              <a:srgbClr val="DEB64F"/>
            </a:solidFill>
            <a:ln w="25400" cap="flat">
              <a:solidFill>
                <a:srgbClr val="DEB64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48623" y="11112"/>
              <a:ext cx="2031048" cy="587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3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master key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4449650" y="1040876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5196003" y="10432577"/>
            <a:ext cx="2317294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SKS memory</a:t>
            </a:r>
          </a:p>
        </p:txBody>
      </p:sp>
      <p:sp>
        <p:nvSpPr>
          <p:cNvPr id="527" name="Shape 527"/>
          <p:cNvSpPr/>
          <p:nvPr/>
        </p:nvSpPr>
        <p:spPr>
          <a:xfrm>
            <a:off x="4449650" y="11071430"/>
            <a:ext cx="3810001" cy="635001"/>
          </a:xfrm>
          <a:prstGeom prst="rect">
            <a:avLst/>
          </a:prstGeom>
          <a:solidFill>
            <a:srgbClr val="E26456"/>
          </a:solidFill>
          <a:ln w="25400">
            <a:solidFill>
              <a:srgbClr val="F2676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4890784" y="11165092"/>
            <a:ext cx="2895119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master key + SEP UID</a:t>
            </a:r>
          </a:p>
        </p:txBody>
      </p:sp>
      <p:sp>
        <p:nvSpPr>
          <p:cNvPr id="529" name="Shape 529"/>
          <p:cNvSpPr/>
          <p:nvPr/>
        </p:nvSpPr>
        <p:spPr>
          <a:xfrm>
            <a:off x="4449650" y="11719130"/>
            <a:ext cx="3810001" cy="1146176"/>
          </a:xfrm>
          <a:prstGeom prst="rect">
            <a:avLst/>
          </a:prstGeom>
          <a:solidFill>
            <a:srgbClr val="3A3E43"/>
          </a:solidFill>
          <a:ln w="25400">
            <a:solidFill>
              <a:srgbClr val="3A3E4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5444149" y="11731830"/>
            <a:ext cx="1821003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00000"/>
              </a:lnSpc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A</a:t>
            </a:r>
          </a:p>
          <a:p>
            <a:pPr algn="ctr">
              <a:lnSpc>
                <a:spcPct val="100000"/>
              </a:lnSpc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B (priv)</a:t>
            </a:r>
          </a:p>
          <a:p>
            <a:pPr algn="ctr">
              <a:lnSpc>
                <a:spcPct val="100000"/>
              </a:lnSpc>
              <a:defRPr sz="2400">
                <a:solidFill>
                  <a:srgbClr val="A6AAA8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C</a:t>
            </a:r>
          </a:p>
        </p:txBody>
      </p:sp>
      <p:sp>
        <p:nvSpPr>
          <p:cNvPr id="531" name="Shape 531"/>
          <p:cNvSpPr/>
          <p:nvPr/>
        </p:nvSpPr>
        <p:spPr>
          <a:xfrm>
            <a:off x="6354650" y="10060817"/>
            <a:ext cx="1" cy="255589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9565169" y="11084130"/>
            <a:ext cx="3810001" cy="1781176"/>
          </a:xfrm>
          <a:prstGeom prst="rect">
            <a:avLst/>
          </a:prstGeom>
          <a:solidFill>
            <a:srgbClr val="559D51"/>
          </a:solidFill>
          <a:ln w="25400">
            <a:solidFill>
              <a:srgbClr val="559D51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10411383" y="11071430"/>
            <a:ext cx="2117573" cy="179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A</a:t>
            </a:r>
          </a:p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B (priv)</a:t>
            </a:r>
          </a:p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B (public)</a:t>
            </a:r>
          </a:p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C</a:t>
            </a:r>
          </a:p>
          <a:p>
            <a:pPr algn="ctr">
              <a:lnSpc>
                <a:spcPct val="100000"/>
              </a:lnSpc>
              <a:defRPr sz="2400">
                <a:solidFill>
                  <a:srgbClr val="FFFFFF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pPr>
            <a:r>
              <a:t>class D</a:t>
            </a:r>
          </a:p>
        </p:txBody>
      </p:sp>
      <p:sp>
        <p:nvSpPr>
          <p:cNvPr id="534" name="Shape 534"/>
          <p:cNvSpPr/>
          <p:nvPr/>
        </p:nvSpPr>
        <p:spPr>
          <a:xfrm>
            <a:off x="9565169" y="10421464"/>
            <a:ext cx="3810001" cy="6350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10399534" y="10445277"/>
            <a:ext cx="2141272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SKS keyring</a:t>
            </a:r>
          </a:p>
        </p:txBody>
      </p:sp>
      <p:sp>
        <p:nvSpPr>
          <p:cNvPr id="536" name="Shape 536"/>
          <p:cNvSpPr/>
          <p:nvPr/>
        </p:nvSpPr>
        <p:spPr>
          <a:xfrm flipV="1">
            <a:off x="8321554" y="11602291"/>
            <a:ext cx="1078516" cy="1"/>
          </a:xfrm>
          <a:prstGeom prst="line">
            <a:avLst/>
          </a:prstGeom>
          <a:ln w="25400">
            <a:solidFill>
              <a:srgbClr val="A6AAA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14137169" y="2405689"/>
            <a:ext cx="5696078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1) pressing home button starts Touch ID sensor</a:t>
            </a:r>
          </a:p>
        </p:txBody>
      </p:sp>
      <p:sp>
        <p:nvSpPr>
          <p:cNvPr id="538" name="Shape 538"/>
          <p:cNvSpPr/>
          <p:nvPr/>
        </p:nvSpPr>
        <p:spPr>
          <a:xfrm>
            <a:off x="18941845" y="9040055"/>
            <a:ext cx="3809569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2) template match sent to SBIO</a:t>
            </a:r>
          </a:p>
        </p:txBody>
      </p:sp>
      <p:sp>
        <p:nvSpPr>
          <p:cNvPr id="539" name="Shape 539"/>
          <p:cNvSpPr/>
          <p:nvPr/>
        </p:nvSpPr>
        <p:spPr>
          <a:xfrm>
            <a:off x="14131225" y="10408764"/>
            <a:ext cx="3841344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3) upon successful match send random secret to sks</a:t>
            </a:r>
          </a:p>
        </p:txBody>
      </p:sp>
      <p:sp>
        <p:nvSpPr>
          <p:cNvPr id="540" name="Shape 540"/>
          <p:cNvSpPr/>
          <p:nvPr/>
        </p:nvSpPr>
        <p:spPr>
          <a:xfrm>
            <a:off x="2094255" y="7679567"/>
            <a:ext cx="2038782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4) decrypt master key</a:t>
            </a:r>
          </a:p>
        </p:txBody>
      </p:sp>
      <p:sp>
        <p:nvSpPr>
          <p:cNvPr id="541" name="Shape 541"/>
          <p:cNvSpPr/>
          <p:nvPr/>
        </p:nvSpPr>
        <p:spPr>
          <a:xfrm>
            <a:off x="4436950" y="13026927"/>
            <a:ext cx="4385133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5) decrypt class keys, add to keyring</a:t>
            </a:r>
          </a:p>
        </p:txBody>
      </p:sp>
      <p:sp>
        <p:nvSpPr>
          <p:cNvPr id="542" name="Shape 542"/>
          <p:cNvSpPr/>
          <p:nvPr/>
        </p:nvSpPr>
        <p:spPr>
          <a:xfrm>
            <a:off x="14137169" y="12062655"/>
            <a:ext cx="3706191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6) securely destroy master key</a:t>
            </a:r>
          </a:p>
        </p:txBody>
      </p:sp>
      <p:sp>
        <p:nvSpPr>
          <p:cNvPr id="543" name="Shape 543"/>
          <p:cNvSpPr/>
          <p:nvPr/>
        </p:nvSpPr>
        <p:spPr>
          <a:xfrm>
            <a:off x="2534018" y="3798389"/>
            <a:ext cx="3284856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A68F79"/>
                </a:solidFill>
                <a:latin typeface="Myriad Set Pro Semibold"/>
                <a:ea typeface="Myriad Set Pro Semibold"/>
                <a:cs typeface="Myriad Set Pro Semibold"/>
                <a:sym typeface="Myriad Set Pro Semibold"/>
              </a:defRPr>
            </a:lvl1pPr>
          </a:lstStyle>
          <a:p>
            <a:r>
              <a:t>7) send unlock notification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14" dur="indefinite" fill="hold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22" dur="indefinite" fill="hold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30" dur="indefinite" fill="hold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38" dur="indefinite" fill="hold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46" dur="indefinite" fill="hold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54" dur="indefinite" fill="hold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" grpId="1" animBg="1" advAuto="0"/>
      <p:bldP spid="537" grpId="3" animBg="1" advAuto="0"/>
      <p:bldP spid="538" grpId="2" animBg="1" advAuto="0"/>
      <p:bldP spid="538" grpId="5" animBg="1" advAuto="0"/>
      <p:bldP spid="539" grpId="4" animBg="1" advAuto="0"/>
      <p:bldP spid="539" grpId="7" animBg="1" advAuto="0"/>
      <p:bldP spid="540" grpId="6" animBg="1" advAuto="0"/>
      <p:bldP spid="540" grpId="9" animBg="1" advAuto="0"/>
      <p:bldP spid="541" grpId="8" animBg="1" advAuto="0"/>
      <p:bldP spid="541" grpId="11" animBg="1" advAuto="0"/>
      <p:bldP spid="542" grpId="10" animBg="1" advAuto="0"/>
      <p:bldP spid="542" grpId="13" animBg="1" advAuto="0"/>
      <p:bldP spid="543" grpId="12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1269578" y="1270719"/>
            <a:ext cx="12165661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Unattended Update − Update Later</a:t>
            </a:r>
          </a:p>
        </p:txBody>
      </p:sp>
      <p:sp>
        <p:nvSpPr>
          <p:cNvPr id="546" name="Shape 546"/>
          <p:cNvSpPr/>
          <p:nvPr/>
        </p:nvSpPr>
        <p:spPr>
          <a:xfrm>
            <a:off x="1294978" y="7365293"/>
            <a:ext cx="510184" cy="51018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20332033" y="7365293"/>
            <a:ext cx="510184" cy="51018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1131795" y="6714418"/>
            <a:ext cx="836550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Boot</a:t>
            </a:r>
          </a:p>
        </p:txBody>
      </p:sp>
      <p:grpSp>
        <p:nvGrpSpPr>
          <p:cNvPr id="552" name="Group 552"/>
          <p:cNvGrpSpPr/>
          <p:nvPr/>
        </p:nvGrpSpPr>
        <p:grpSpPr>
          <a:xfrm>
            <a:off x="1562769" y="4020295"/>
            <a:ext cx="2286001" cy="6446483"/>
            <a:chOff x="0" y="0"/>
            <a:chExt cx="2286000" cy="6446482"/>
          </a:xfrm>
        </p:grpSpPr>
        <p:sp>
          <p:nvSpPr>
            <p:cNvPr id="549" name="Shape 549"/>
            <p:cNvSpPr/>
            <p:nvPr/>
          </p:nvSpPr>
          <p:spPr>
            <a:xfrm>
              <a:off x="0" y="0"/>
              <a:ext cx="2286000" cy="177652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22389" y="321523"/>
              <a:ext cx="1441222" cy="1133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100000"/>
                </a:lnSpc>
                <a:defRPr sz="3600"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First </a:t>
              </a:r>
            </a:p>
            <a:p>
              <a:pPr algn="ctr">
                <a:lnSpc>
                  <a:spcPct val="100000"/>
                </a:lnSpc>
                <a:defRPr sz="3600"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Unlock</a:t>
              </a:r>
            </a:p>
          </p:txBody>
        </p:sp>
        <p:sp>
          <p:nvSpPr>
            <p:cNvPr id="551" name="Shape 551"/>
            <p:cNvSpPr/>
            <p:nvPr/>
          </p:nvSpPr>
          <p:spPr>
            <a:xfrm flipV="1">
              <a:off x="1142999" y="1787041"/>
              <a:ext cx="2" cy="4659442"/>
            </a:xfrm>
            <a:prstGeom prst="line">
              <a:avLst/>
            </a:prstGeom>
            <a:noFill/>
            <a:ln w="50800" cap="rnd">
              <a:solidFill>
                <a:srgbClr val="DCDE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556" name="Group 556"/>
          <p:cNvGrpSpPr/>
          <p:nvPr/>
        </p:nvGrpSpPr>
        <p:grpSpPr>
          <a:xfrm>
            <a:off x="7205102" y="4020295"/>
            <a:ext cx="2286001" cy="6446483"/>
            <a:chOff x="0" y="0"/>
            <a:chExt cx="2286000" cy="6446482"/>
          </a:xfrm>
        </p:grpSpPr>
        <p:sp>
          <p:nvSpPr>
            <p:cNvPr id="553" name="Shape 553"/>
            <p:cNvSpPr/>
            <p:nvPr/>
          </p:nvSpPr>
          <p:spPr>
            <a:xfrm>
              <a:off x="0" y="0"/>
              <a:ext cx="2286000" cy="177652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639559" y="569173"/>
              <a:ext cx="100688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100000"/>
                </a:lnSpc>
                <a:defRPr sz="3600"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lvl1pPr>
            </a:lstStyle>
            <a:p>
              <a:r>
                <a:t>Lock</a:t>
              </a:r>
            </a:p>
          </p:txBody>
        </p:sp>
        <p:sp>
          <p:nvSpPr>
            <p:cNvPr id="555" name="Shape 555"/>
            <p:cNvSpPr/>
            <p:nvPr/>
          </p:nvSpPr>
          <p:spPr>
            <a:xfrm flipV="1">
              <a:off x="1107079" y="1787041"/>
              <a:ext cx="1" cy="4659442"/>
            </a:xfrm>
            <a:prstGeom prst="line">
              <a:avLst/>
            </a:prstGeom>
            <a:noFill/>
            <a:ln w="50800" cap="rnd">
              <a:solidFill>
                <a:srgbClr val="DCDE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562" name="Group 562"/>
          <p:cNvGrpSpPr/>
          <p:nvPr/>
        </p:nvGrpSpPr>
        <p:grpSpPr>
          <a:xfrm>
            <a:off x="3826907" y="3242420"/>
            <a:ext cx="3471901" cy="8537477"/>
            <a:chOff x="0" y="0"/>
            <a:chExt cx="3471900" cy="8537475"/>
          </a:xfrm>
        </p:grpSpPr>
        <p:sp>
          <p:nvSpPr>
            <p:cNvPr id="557" name="Shape 557"/>
            <p:cNvSpPr/>
            <p:nvPr/>
          </p:nvSpPr>
          <p:spPr>
            <a:xfrm>
              <a:off x="554535" y="777875"/>
              <a:ext cx="2290989" cy="177652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938041" y="1099398"/>
              <a:ext cx="1523976" cy="1133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100000"/>
                </a:lnSpc>
                <a:defRPr sz="3600"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Notify</a:t>
              </a:r>
            </a:p>
            <a:p>
              <a:pPr algn="ctr">
                <a:lnSpc>
                  <a:spcPct val="100000"/>
                </a:lnSpc>
                <a:defRPr sz="3600"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Update</a:t>
              </a:r>
            </a:p>
          </p:txBody>
        </p:sp>
        <p:sp>
          <p:nvSpPr>
            <p:cNvPr id="559" name="Shape 559"/>
            <p:cNvSpPr/>
            <p:nvPr/>
          </p:nvSpPr>
          <p:spPr>
            <a:xfrm flipV="1">
              <a:off x="1735950" y="2564916"/>
              <a:ext cx="1" cy="4659442"/>
            </a:xfrm>
            <a:prstGeom prst="line">
              <a:avLst/>
            </a:prstGeom>
            <a:noFill/>
            <a:ln w="50800" cap="rnd">
              <a:solidFill>
                <a:srgbClr val="DCDE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74033" y="0"/>
              <a:ext cx="165199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100000"/>
                </a:lnSpc>
                <a:defRPr sz="3600"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1:00 PM</a:t>
              </a:r>
            </a:p>
          </p:txBody>
        </p:sp>
        <p:sp>
          <p:nvSpPr>
            <p:cNvPr id="561" name="Shape 561"/>
            <p:cNvSpPr/>
            <p:nvPr/>
          </p:nvSpPr>
          <p:spPr>
            <a:xfrm>
              <a:off x="0" y="7556400"/>
              <a:ext cx="3471901" cy="981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120000"/>
                </a:lnSpc>
                <a:defRPr sz="28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pPr>
              <a:r>
                <a:t>prompt for passcode</a:t>
              </a:r>
            </a:p>
            <a:p>
              <a:pPr algn="ctr">
                <a:lnSpc>
                  <a:spcPct val="120000"/>
                </a:lnSpc>
                <a:defRPr sz="2800">
                  <a:solidFill>
                    <a:srgbClr val="DCDEE0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OTUT creation enabled</a:t>
              </a:r>
            </a:p>
          </p:txBody>
        </p:sp>
      </p:grpSp>
      <p:grpSp>
        <p:nvGrpSpPr>
          <p:cNvPr id="568" name="Group 568"/>
          <p:cNvGrpSpPr/>
          <p:nvPr/>
        </p:nvGrpSpPr>
        <p:grpSpPr>
          <a:xfrm>
            <a:off x="10015572" y="3242420"/>
            <a:ext cx="2286001" cy="8080276"/>
            <a:chOff x="0" y="0"/>
            <a:chExt cx="2286000" cy="8080275"/>
          </a:xfrm>
        </p:grpSpPr>
        <p:sp>
          <p:nvSpPr>
            <p:cNvPr id="563" name="Shape 563"/>
            <p:cNvSpPr/>
            <p:nvPr/>
          </p:nvSpPr>
          <p:spPr>
            <a:xfrm>
              <a:off x="0" y="777875"/>
              <a:ext cx="2286000" cy="279252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357924" y="1099398"/>
              <a:ext cx="1570152" cy="212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100000"/>
                </a:lnSpc>
                <a:defRPr sz="3600"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Last </a:t>
              </a:r>
            </a:p>
            <a:p>
              <a:pPr algn="ctr">
                <a:lnSpc>
                  <a:spcPct val="100000"/>
                </a:lnSpc>
                <a:defRPr sz="3600"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Unlock</a:t>
              </a:r>
            </a:p>
            <a:p>
              <a:pPr algn="ctr">
                <a:lnSpc>
                  <a:spcPct val="100000"/>
                </a:lnSpc>
                <a:defRPr sz="3600"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Before </a:t>
              </a:r>
            </a:p>
            <a:p>
              <a:pPr algn="ctr">
                <a:lnSpc>
                  <a:spcPct val="100000"/>
                </a:lnSpc>
                <a:defRPr sz="3600"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Update</a:t>
              </a:r>
            </a:p>
          </p:txBody>
        </p:sp>
        <p:sp>
          <p:nvSpPr>
            <p:cNvPr id="565" name="Shape 565"/>
            <p:cNvSpPr/>
            <p:nvPr/>
          </p:nvSpPr>
          <p:spPr>
            <a:xfrm flipV="1">
              <a:off x="1176426" y="3619017"/>
              <a:ext cx="2495" cy="3605340"/>
            </a:xfrm>
            <a:prstGeom prst="line">
              <a:avLst/>
            </a:prstGeom>
            <a:noFill/>
            <a:ln w="50800" cap="rnd">
              <a:solidFill>
                <a:srgbClr val="DCDE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93977" y="0"/>
              <a:ext cx="1841730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100000"/>
                </a:lnSpc>
                <a:defRPr sz="3600"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10:00 PM</a:t>
              </a:r>
            </a:p>
          </p:txBody>
        </p:sp>
        <p:sp>
          <p:nvSpPr>
            <p:cNvPr id="567" name="Shape 567"/>
            <p:cNvSpPr/>
            <p:nvPr/>
          </p:nvSpPr>
          <p:spPr>
            <a:xfrm>
              <a:off x="74510" y="7556400"/>
              <a:ext cx="2136980" cy="523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120000"/>
                </a:lnSpc>
                <a:defRPr sz="2800">
                  <a:solidFill>
                    <a:srgbClr val="DCDEE0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OTUT created</a:t>
              </a:r>
            </a:p>
          </p:txBody>
        </p:sp>
      </p:grpSp>
      <p:grpSp>
        <p:nvGrpSpPr>
          <p:cNvPr id="574" name="Group 574"/>
          <p:cNvGrpSpPr/>
          <p:nvPr/>
        </p:nvGrpSpPr>
        <p:grpSpPr>
          <a:xfrm>
            <a:off x="15644714" y="3242420"/>
            <a:ext cx="2401925" cy="8080276"/>
            <a:chOff x="0" y="0"/>
            <a:chExt cx="2401923" cy="8080275"/>
          </a:xfrm>
        </p:grpSpPr>
        <p:sp>
          <p:nvSpPr>
            <p:cNvPr id="569" name="Shape 569"/>
            <p:cNvSpPr/>
            <p:nvPr/>
          </p:nvSpPr>
          <p:spPr>
            <a:xfrm>
              <a:off x="0" y="777875"/>
              <a:ext cx="2286000" cy="177652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39559" y="1347048"/>
              <a:ext cx="100688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100000"/>
                </a:lnSpc>
                <a:defRPr sz="3600"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lvl1pPr>
            </a:lstStyle>
            <a:p>
              <a:r>
                <a:t>Lock</a:t>
              </a:r>
            </a:p>
          </p:txBody>
        </p:sp>
        <p:sp>
          <p:nvSpPr>
            <p:cNvPr id="571" name="Shape 571"/>
            <p:cNvSpPr/>
            <p:nvPr/>
          </p:nvSpPr>
          <p:spPr>
            <a:xfrm flipV="1">
              <a:off x="1178920" y="2564916"/>
              <a:ext cx="1" cy="4659442"/>
            </a:xfrm>
            <a:prstGeom prst="line">
              <a:avLst/>
            </a:prstGeom>
            <a:noFill/>
            <a:ln w="50800" cap="rnd">
              <a:solidFill>
                <a:srgbClr val="DCDE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58055" y="0"/>
              <a:ext cx="1841730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100000"/>
                </a:lnSpc>
                <a:defRPr sz="3600"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10:30 PM</a:t>
              </a:r>
            </a:p>
          </p:txBody>
        </p:sp>
        <p:sp>
          <p:nvSpPr>
            <p:cNvPr id="573" name="Shape 573"/>
            <p:cNvSpPr/>
            <p:nvPr/>
          </p:nvSpPr>
          <p:spPr>
            <a:xfrm>
              <a:off x="27760" y="7556400"/>
              <a:ext cx="2374164" cy="523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120000"/>
                </a:lnSpc>
                <a:defRPr sz="2800">
                  <a:solidFill>
                    <a:srgbClr val="DCDEE0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OTUT persisted</a:t>
              </a:r>
            </a:p>
          </p:txBody>
        </p:sp>
      </p:grpSp>
      <p:grpSp>
        <p:nvGrpSpPr>
          <p:cNvPr id="580" name="Group 580"/>
          <p:cNvGrpSpPr/>
          <p:nvPr/>
        </p:nvGrpSpPr>
        <p:grpSpPr>
          <a:xfrm>
            <a:off x="18249741" y="3242420"/>
            <a:ext cx="2622374" cy="8537477"/>
            <a:chOff x="0" y="0"/>
            <a:chExt cx="2622372" cy="8537475"/>
          </a:xfrm>
        </p:grpSpPr>
        <p:sp>
          <p:nvSpPr>
            <p:cNvPr id="575" name="Shape 575"/>
            <p:cNvSpPr/>
            <p:nvPr/>
          </p:nvSpPr>
          <p:spPr>
            <a:xfrm>
              <a:off x="240028" y="777875"/>
              <a:ext cx="2286001" cy="177652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30972" y="1099398"/>
              <a:ext cx="1704112" cy="1133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100000"/>
                </a:lnSpc>
                <a:defRPr sz="3600"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Update</a:t>
              </a:r>
            </a:p>
            <a:p>
              <a:pPr algn="ctr">
                <a:lnSpc>
                  <a:spcPct val="100000"/>
                </a:lnSpc>
                <a:defRPr sz="3600"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Window</a:t>
              </a:r>
            </a:p>
          </p:txBody>
        </p:sp>
        <p:sp>
          <p:nvSpPr>
            <p:cNvPr id="577" name="Shape 577"/>
            <p:cNvSpPr/>
            <p:nvPr/>
          </p:nvSpPr>
          <p:spPr>
            <a:xfrm flipV="1">
              <a:off x="1347106" y="2564916"/>
              <a:ext cx="1" cy="4659442"/>
            </a:xfrm>
            <a:prstGeom prst="line">
              <a:avLst/>
            </a:prstGeom>
            <a:noFill/>
            <a:ln w="50800" cap="rnd">
              <a:solidFill>
                <a:srgbClr val="DCDE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03508" y="0"/>
              <a:ext cx="1687196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100000"/>
                </a:lnSpc>
                <a:defRPr sz="3600"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3:00 AM</a:t>
              </a:r>
            </a:p>
          </p:txBody>
        </p:sp>
        <p:sp>
          <p:nvSpPr>
            <p:cNvPr id="579" name="Shape 579"/>
            <p:cNvSpPr/>
            <p:nvPr/>
          </p:nvSpPr>
          <p:spPr>
            <a:xfrm>
              <a:off x="-1" y="7556400"/>
              <a:ext cx="2622374" cy="981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120000"/>
                </a:lnSpc>
                <a:defRPr sz="2800">
                  <a:solidFill>
                    <a:srgbClr val="DCDEE0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pPr>
              <a:r>
                <a:t>OTUT commited</a:t>
              </a:r>
            </a:p>
            <a:p>
              <a:pPr algn="ctr">
                <a:lnSpc>
                  <a:spcPct val="120000"/>
                </a:lnSpc>
                <a:defRPr sz="28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pPr>
              <a:r>
                <a:t>reboot</a:t>
              </a:r>
            </a:p>
          </p:txBody>
        </p:sp>
      </p:grpSp>
      <p:grpSp>
        <p:nvGrpSpPr>
          <p:cNvPr id="588" name="Group 588"/>
          <p:cNvGrpSpPr/>
          <p:nvPr/>
        </p:nvGrpSpPr>
        <p:grpSpPr>
          <a:xfrm>
            <a:off x="12847436" y="3242420"/>
            <a:ext cx="10307860" cy="8537477"/>
            <a:chOff x="0" y="0"/>
            <a:chExt cx="10307858" cy="8537475"/>
          </a:xfrm>
        </p:grpSpPr>
        <p:sp>
          <p:nvSpPr>
            <p:cNvPr id="581" name="Shape 581"/>
            <p:cNvSpPr/>
            <p:nvPr/>
          </p:nvSpPr>
          <p:spPr>
            <a:xfrm>
              <a:off x="0" y="777875"/>
              <a:ext cx="2286000" cy="177652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85787" y="1099398"/>
              <a:ext cx="1914424" cy="1133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100000"/>
                </a:lnSpc>
                <a:defRPr sz="3600"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Software</a:t>
              </a:r>
            </a:p>
            <a:p>
              <a:pPr algn="ctr">
                <a:lnSpc>
                  <a:spcPct val="100000"/>
                </a:lnSpc>
                <a:defRPr sz="3600"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t>Update</a:t>
              </a:r>
            </a:p>
          </p:txBody>
        </p:sp>
        <p:sp>
          <p:nvSpPr>
            <p:cNvPr id="583" name="Shape 583"/>
            <p:cNvSpPr/>
            <p:nvPr/>
          </p:nvSpPr>
          <p:spPr>
            <a:xfrm flipV="1">
              <a:off x="1142999" y="2564916"/>
              <a:ext cx="1" cy="4659442"/>
            </a:xfrm>
            <a:prstGeom prst="line">
              <a:avLst/>
            </a:prstGeom>
            <a:noFill/>
            <a:ln w="50800" cap="rnd">
              <a:solidFill>
                <a:srgbClr val="DCDE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83202" y="0"/>
              <a:ext cx="1791438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100000"/>
                </a:lnSpc>
                <a:defRPr sz="3600"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10:15 PM</a:t>
              </a:r>
            </a:p>
          </p:txBody>
        </p:sp>
        <p:sp>
          <p:nvSpPr>
            <p:cNvPr id="585" name="Shape 585"/>
            <p:cNvSpPr/>
            <p:nvPr/>
          </p:nvSpPr>
          <p:spPr>
            <a:xfrm>
              <a:off x="134079" y="7556400"/>
              <a:ext cx="2089684" cy="981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120000"/>
                </a:lnSpc>
                <a:defRPr sz="2800">
                  <a:solidFill>
                    <a:srgbClr val="DCDEE0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pPr>
              <a:r>
                <a:t>OTUT persist</a:t>
              </a:r>
            </a:p>
            <a:p>
              <a:pPr algn="ctr">
                <a:lnSpc>
                  <a:spcPct val="120000"/>
                </a:lnSpc>
                <a:defRPr sz="2800">
                  <a:solidFill>
                    <a:srgbClr val="DCDEE0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pPr>
              <a:r>
                <a:t>enabled</a:t>
              </a:r>
            </a:p>
          </p:txBody>
        </p:sp>
        <p:sp>
          <p:nvSpPr>
            <p:cNvPr id="586" name="Shape 586"/>
            <p:cNvSpPr/>
            <p:nvPr/>
          </p:nvSpPr>
          <p:spPr>
            <a:xfrm>
              <a:off x="1038129" y="3576454"/>
              <a:ext cx="9269730" cy="1"/>
            </a:xfrm>
            <a:prstGeom prst="line">
              <a:avLst/>
            </a:prstGeom>
            <a:noFill/>
            <a:ln w="38100" cap="rnd">
              <a:solidFill>
                <a:srgbClr val="E26456"/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315799" y="2948122"/>
              <a:ext cx="2487601" cy="523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120000"/>
                </a:lnSpc>
                <a:defRPr sz="2800">
                  <a:solidFill>
                    <a:srgbClr val="E26456"/>
                  </a:solidFill>
                  <a:latin typeface="Myriad Set Pro Thin"/>
                  <a:ea typeface="Myriad Set Pro Thin"/>
                  <a:cs typeface="Myriad Set Pro Thin"/>
                  <a:sym typeface="Myriad Set Pro Thin"/>
                </a:defRPr>
              </a:lvl1pPr>
            </a:lstStyle>
            <a:p>
              <a:r>
                <a:t>8 hr persist timer</a:t>
              </a:r>
            </a:p>
          </p:txBody>
        </p:sp>
      </p:grpSp>
      <p:grpSp>
        <p:nvGrpSpPr>
          <p:cNvPr id="592" name="Group 592"/>
          <p:cNvGrpSpPr/>
          <p:nvPr/>
        </p:nvGrpSpPr>
        <p:grpSpPr>
          <a:xfrm>
            <a:off x="19596848" y="7313484"/>
            <a:ext cx="3141141" cy="1810643"/>
            <a:chOff x="0" y="0"/>
            <a:chExt cx="3141139" cy="1810641"/>
          </a:xfrm>
        </p:grpSpPr>
        <p:sp>
          <p:nvSpPr>
            <p:cNvPr id="589" name="Shape 589"/>
            <p:cNvSpPr/>
            <p:nvPr/>
          </p:nvSpPr>
          <p:spPr>
            <a:xfrm>
              <a:off x="47952" y="1286766"/>
              <a:ext cx="3093188" cy="523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120000"/>
                </a:lnSpc>
                <a:defRPr sz="2800">
                  <a:solidFill>
                    <a:srgbClr val="DCDEE0"/>
                  </a:solidFill>
                  <a:latin typeface="Myriad Set Pro Thin"/>
                  <a:ea typeface="Myriad Set Pro Thin"/>
                  <a:cs typeface="Myriad Set Pro Thin"/>
                  <a:sym typeface="Myriad Set Pro Thin"/>
                </a:defRPr>
              </a:lvl1pPr>
            </a:lstStyle>
            <a:p>
              <a:r>
                <a:t>20 min commit timer</a:t>
              </a:r>
            </a:p>
          </p:txBody>
        </p:sp>
        <p:sp>
          <p:nvSpPr>
            <p:cNvPr id="590" name="Shape 590"/>
            <p:cNvSpPr/>
            <p:nvPr/>
          </p:nvSpPr>
          <p:spPr>
            <a:xfrm>
              <a:off x="0" y="1028784"/>
              <a:ext cx="1802895" cy="1"/>
            </a:xfrm>
            <a:prstGeom prst="line">
              <a:avLst/>
            </a:prstGeom>
            <a:noFill/>
            <a:ln w="38100" cap="rnd">
              <a:solidFill>
                <a:srgbClr val="DCDEE0"/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83376" y="0"/>
              <a:ext cx="613801" cy="613800"/>
            </a:xfrm>
            <a:prstGeom prst="ellipse">
              <a:avLst/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1778193" y="7620384"/>
            <a:ext cx="927577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2705769" y="7620384"/>
            <a:ext cx="2821168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5526936" y="7620384"/>
            <a:ext cx="281047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11158572" y="7620384"/>
            <a:ext cx="2821167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8337405" y="7620384"/>
            <a:ext cx="2821168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13973143" y="7620384"/>
            <a:ext cx="2821168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16800904" y="7620384"/>
            <a:ext cx="281047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19615477" y="7620384"/>
            <a:ext cx="65190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2" animBg="1" advAuto="0"/>
      <p:bldP spid="556" grpId="6" animBg="1" advAuto="0"/>
      <p:bldP spid="562" grpId="4" animBg="1" advAuto="0"/>
      <p:bldP spid="568" grpId="8" animBg="1" advAuto="0"/>
      <p:bldP spid="574" grpId="12" animBg="1" advAuto="0"/>
      <p:bldP spid="580" grpId="14" animBg="1" advAuto="0"/>
      <p:bldP spid="588" grpId="10" animBg="1" advAuto="0"/>
      <p:bldP spid="592" grpId="16" animBg="1" advAuto="0"/>
      <p:bldP spid="593" grpId="1" animBg="1" advAuto="0"/>
      <p:bldP spid="594" grpId="3" animBg="1" advAuto="0"/>
      <p:bldP spid="595" grpId="5" animBg="1" advAuto="0"/>
      <p:bldP spid="596" grpId="9" animBg="1" advAuto="0"/>
      <p:bldP spid="597" grpId="7" animBg="1" advAuto="0"/>
      <p:bldP spid="598" grpId="11" animBg="1" advAuto="0"/>
      <p:bldP spid="599" grpId="13" animBg="1" advAuto="0"/>
      <p:bldP spid="600" grpId="1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/>
        </p:nvSpPr>
        <p:spPr>
          <a:xfrm>
            <a:off x="1268784" y="1269751"/>
            <a:ext cx="6544489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SoC Security Mode</a:t>
            </a:r>
          </a:p>
        </p:txBody>
      </p:sp>
      <p:sp>
        <p:nvSpPr>
          <p:cNvPr id="603" name="Shape 603"/>
          <p:cNvSpPr/>
          <p:nvPr/>
        </p:nvSpPr>
        <p:spPr>
          <a:xfrm>
            <a:off x="1268784" y="2538648"/>
            <a:ext cx="2587270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Demotion</a:t>
            </a:r>
          </a:p>
        </p:txBody>
      </p:sp>
      <p:sp>
        <p:nvSpPr>
          <p:cNvPr id="604" name="Shape 604"/>
          <p:cNvSpPr/>
          <p:nvPr/>
        </p:nvSpPr>
        <p:spPr>
          <a:xfrm>
            <a:off x="1268784" y="4447083"/>
            <a:ext cx="16790315" cy="2835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1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Production devices can be “demoted” to enable some debugging features like JTAG and 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loading development software on the AP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Requires full OS erase and device explicitly authorized by the personalization server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Forces a different UID on the SEP, no access to existing user data after demotion</a:t>
            </a:r>
          </a:p>
        </p:txBody>
      </p:sp>
      <p:sp>
        <p:nvSpPr>
          <p:cNvPr id="605" name="Shape 605"/>
          <p:cNvSpPr/>
          <p:nvPr/>
        </p:nvSpPr>
        <p:spPr>
          <a:xfrm>
            <a:off x="1271959" y="8894489"/>
            <a:ext cx="5080001" cy="762001"/>
          </a:xfrm>
          <a:prstGeom prst="rect">
            <a:avLst/>
          </a:prstGeom>
          <a:solidFill>
            <a:srgbClr val="275178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6345609" y="8894489"/>
            <a:ext cx="5080001" cy="762001"/>
          </a:xfrm>
          <a:prstGeom prst="rect">
            <a:avLst/>
          </a:prstGeom>
          <a:solidFill>
            <a:srgbClr val="275178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11419259" y="8894489"/>
            <a:ext cx="5080001" cy="762001"/>
          </a:xfrm>
          <a:prstGeom prst="rect">
            <a:avLst/>
          </a:prstGeom>
          <a:solidFill>
            <a:srgbClr val="275178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16492909" y="8894489"/>
            <a:ext cx="5080001" cy="762001"/>
          </a:xfrm>
          <a:prstGeom prst="rect">
            <a:avLst/>
          </a:prstGeom>
          <a:solidFill>
            <a:srgbClr val="275178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1271959" y="9650139"/>
            <a:ext cx="5080001" cy="762001"/>
          </a:xfrm>
          <a:prstGeom prst="rect">
            <a:avLst/>
          </a:prstGeom>
          <a:solidFill>
            <a:srgbClr val="4488C8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6345609" y="9650139"/>
            <a:ext cx="5080001" cy="762001"/>
          </a:xfrm>
          <a:prstGeom prst="rect">
            <a:avLst/>
          </a:prstGeom>
          <a:solidFill>
            <a:srgbClr val="000000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11419259" y="9650139"/>
            <a:ext cx="5080001" cy="762001"/>
          </a:xfrm>
          <a:prstGeom prst="rect">
            <a:avLst/>
          </a:prstGeom>
          <a:solidFill>
            <a:srgbClr val="000000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16492909" y="9650139"/>
            <a:ext cx="5080001" cy="762001"/>
          </a:xfrm>
          <a:prstGeom prst="rect">
            <a:avLst/>
          </a:prstGeom>
          <a:solidFill>
            <a:srgbClr val="000000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1271959" y="10405789"/>
            <a:ext cx="5080001" cy="762001"/>
          </a:xfrm>
          <a:prstGeom prst="rect">
            <a:avLst/>
          </a:prstGeom>
          <a:solidFill>
            <a:srgbClr val="4488C8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1271959" y="11161439"/>
            <a:ext cx="5080001" cy="762001"/>
          </a:xfrm>
          <a:prstGeom prst="rect">
            <a:avLst/>
          </a:prstGeom>
          <a:solidFill>
            <a:srgbClr val="4488C8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6345609" y="10405789"/>
            <a:ext cx="5080001" cy="762001"/>
          </a:xfrm>
          <a:prstGeom prst="rect">
            <a:avLst/>
          </a:prstGeom>
          <a:solidFill>
            <a:srgbClr val="000000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6345609" y="11161439"/>
            <a:ext cx="5080001" cy="762001"/>
          </a:xfrm>
          <a:prstGeom prst="rect">
            <a:avLst/>
          </a:prstGeom>
          <a:solidFill>
            <a:srgbClr val="000000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11419259" y="10405789"/>
            <a:ext cx="5080001" cy="762001"/>
          </a:xfrm>
          <a:prstGeom prst="rect">
            <a:avLst/>
          </a:prstGeom>
          <a:solidFill>
            <a:srgbClr val="000000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11419259" y="11161439"/>
            <a:ext cx="5080001" cy="762001"/>
          </a:xfrm>
          <a:prstGeom prst="rect">
            <a:avLst/>
          </a:prstGeom>
          <a:solidFill>
            <a:srgbClr val="000000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16492909" y="10405789"/>
            <a:ext cx="5080001" cy="762001"/>
          </a:xfrm>
          <a:prstGeom prst="rect">
            <a:avLst/>
          </a:prstGeom>
          <a:solidFill>
            <a:srgbClr val="000000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16492909" y="11161439"/>
            <a:ext cx="5080001" cy="762001"/>
          </a:xfrm>
          <a:prstGeom prst="rect">
            <a:avLst/>
          </a:prstGeom>
          <a:solidFill>
            <a:srgbClr val="000000"/>
          </a:solidFill>
          <a:ln w="635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2801712" y="8956402"/>
            <a:ext cx="202049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SoC mode</a:t>
            </a:r>
          </a:p>
        </p:txBody>
      </p:sp>
      <p:sp>
        <p:nvSpPr>
          <p:cNvPr id="622" name="Shape 622"/>
          <p:cNvSpPr/>
          <p:nvPr/>
        </p:nvSpPr>
        <p:spPr>
          <a:xfrm>
            <a:off x="7989662" y="8956402"/>
            <a:ext cx="179189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AP status</a:t>
            </a:r>
          </a:p>
        </p:txBody>
      </p:sp>
      <p:sp>
        <p:nvSpPr>
          <p:cNvPr id="623" name="Shape 623"/>
          <p:cNvSpPr/>
          <p:nvPr/>
        </p:nvSpPr>
        <p:spPr>
          <a:xfrm>
            <a:off x="12986274" y="8956402"/>
            <a:ext cx="194597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SEP status</a:t>
            </a:r>
          </a:p>
        </p:txBody>
      </p:sp>
      <p:sp>
        <p:nvSpPr>
          <p:cNvPr id="624" name="Shape 624"/>
          <p:cNvSpPr/>
          <p:nvPr/>
        </p:nvSpPr>
        <p:spPr>
          <a:xfrm>
            <a:off x="18253319" y="8956402"/>
            <a:ext cx="1559180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SEP UID</a:t>
            </a:r>
          </a:p>
        </p:txBody>
      </p:sp>
      <p:sp>
        <p:nvSpPr>
          <p:cNvPr id="625" name="Shape 625"/>
          <p:cNvSpPr/>
          <p:nvPr/>
        </p:nvSpPr>
        <p:spPr>
          <a:xfrm>
            <a:off x="1963893" y="9689417"/>
            <a:ext cx="369613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Development fused</a:t>
            </a:r>
          </a:p>
        </p:txBody>
      </p:sp>
      <p:sp>
        <p:nvSpPr>
          <p:cNvPr id="626" name="Shape 626"/>
          <p:cNvSpPr/>
          <p:nvPr/>
        </p:nvSpPr>
        <p:spPr>
          <a:xfrm>
            <a:off x="2204380" y="10445067"/>
            <a:ext cx="3215159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Production fused</a:t>
            </a:r>
          </a:p>
        </p:txBody>
      </p:sp>
      <p:sp>
        <p:nvSpPr>
          <p:cNvPr id="627" name="Shape 627"/>
          <p:cNvSpPr/>
          <p:nvPr/>
        </p:nvSpPr>
        <p:spPr>
          <a:xfrm>
            <a:off x="2611288" y="11245986"/>
            <a:ext cx="240134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AP demoted</a:t>
            </a:r>
          </a:p>
        </p:txBody>
      </p:sp>
      <p:sp>
        <p:nvSpPr>
          <p:cNvPr id="628" name="Shape 628"/>
          <p:cNvSpPr/>
          <p:nvPr/>
        </p:nvSpPr>
        <p:spPr>
          <a:xfrm>
            <a:off x="7577497" y="9719195"/>
            <a:ext cx="2616226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Development</a:t>
            </a:r>
          </a:p>
        </p:txBody>
      </p:sp>
      <p:sp>
        <p:nvSpPr>
          <p:cNvPr id="629" name="Shape 629"/>
          <p:cNvSpPr/>
          <p:nvPr/>
        </p:nvSpPr>
        <p:spPr>
          <a:xfrm>
            <a:off x="12651147" y="9719195"/>
            <a:ext cx="2616226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Development</a:t>
            </a:r>
          </a:p>
        </p:txBody>
      </p:sp>
      <p:sp>
        <p:nvSpPr>
          <p:cNvPr id="630" name="Shape 630"/>
          <p:cNvSpPr/>
          <p:nvPr/>
        </p:nvSpPr>
        <p:spPr>
          <a:xfrm>
            <a:off x="17724797" y="9719195"/>
            <a:ext cx="2616226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Development</a:t>
            </a:r>
          </a:p>
        </p:txBody>
      </p:sp>
      <p:sp>
        <p:nvSpPr>
          <p:cNvPr id="631" name="Shape 631"/>
          <p:cNvSpPr/>
          <p:nvPr/>
        </p:nvSpPr>
        <p:spPr>
          <a:xfrm>
            <a:off x="7577497" y="11223352"/>
            <a:ext cx="2616226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E76856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Development</a:t>
            </a:r>
          </a:p>
        </p:txBody>
      </p:sp>
      <p:sp>
        <p:nvSpPr>
          <p:cNvPr id="632" name="Shape 632"/>
          <p:cNvSpPr/>
          <p:nvPr/>
        </p:nvSpPr>
        <p:spPr>
          <a:xfrm>
            <a:off x="17724797" y="11223352"/>
            <a:ext cx="2616226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E76856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Development</a:t>
            </a:r>
          </a:p>
        </p:txBody>
      </p:sp>
      <p:sp>
        <p:nvSpPr>
          <p:cNvPr id="633" name="Shape 633"/>
          <p:cNvSpPr/>
          <p:nvPr/>
        </p:nvSpPr>
        <p:spPr>
          <a:xfrm>
            <a:off x="1268784" y="11176000"/>
            <a:ext cx="20320001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12891634" y="10465916"/>
            <a:ext cx="21352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Production</a:t>
            </a:r>
          </a:p>
        </p:txBody>
      </p:sp>
      <p:sp>
        <p:nvSpPr>
          <p:cNvPr id="635" name="Shape 635"/>
          <p:cNvSpPr/>
          <p:nvPr/>
        </p:nvSpPr>
        <p:spPr>
          <a:xfrm>
            <a:off x="17965283" y="10465916"/>
            <a:ext cx="21352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Production</a:t>
            </a:r>
          </a:p>
        </p:txBody>
      </p:sp>
      <p:sp>
        <p:nvSpPr>
          <p:cNvPr id="636" name="Shape 636"/>
          <p:cNvSpPr/>
          <p:nvPr/>
        </p:nvSpPr>
        <p:spPr>
          <a:xfrm>
            <a:off x="7813272" y="10465916"/>
            <a:ext cx="21352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Production</a:t>
            </a:r>
          </a:p>
        </p:txBody>
      </p:sp>
      <p:sp>
        <p:nvSpPr>
          <p:cNvPr id="637" name="Shape 637"/>
          <p:cNvSpPr/>
          <p:nvPr/>
        </p:nvSpPr>
        <p:spPr>
          <a:xfrm>
            <a:off x="12891634" y="11223352"/>
            <a:ext cx="21352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7DAE7D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Production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/>
        </p:nvSpPr>
        <p:spPr>
          <a:xfrm>
            <a:off x="1268524" y="1271128"/>
            <a:ext cx="5409718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Data Protection</a:t>
            </a:r>
          </a:p>
        </p:txBody>
      </p:sp>
      <p:sp>
        <p:nvSpPr>
          <p:cNvPr id="640" name="Shape 640"/>
          <p:cNvSpPr/>
          <p:nvPr/>
        </p:nvSpPr>
        <p:spPr>
          <a:xfrm>
            <a:off x="1268524" y="2538598"/>
            <a:ext cx="1468044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Goals</a:t>
            </a:r>
          </a:p>
        </p:txBody>
      </p:sp>
      <p:sp>
        <p:nvSpPr>
          <p:cNvPr id="641" name="Shape 641"/>
          <p:cNvSpPr/>
          <p:nvPr/>
        </p:nvSpPr>
        <p:spPr>
          <a:xfrm>
            <a:off x="2027945" y="4445868"/>
            <a:ext cx="16407131" cy="491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209999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User data protected by strong cryptographic master key derived from user passcode</a:t>
            </a:r>
          </a:p>
          <a:p>
            <a:pPr>
              <a:lnSpc>
                <a:spcPct val="209999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No offline attack on user passcode − hardware-bound master key derivation</a:t>
            </a:r>
          </a:p>
          <a:p>
            <a:pPr>
              <a:lnSpc>
                <a:spcPct val="209999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Hardware keys for master key derivation not directly exposed to any mutable software</a:t>
            </a:r>
          </a:p>
          <a:p>
            <a:pPr>
              <a:lnSpc>
                <a:spcPct val="209999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Secure support for alternative unlock mechanisms (Touch ID, Auto Unlock)</a:t>
            </a:r>
          </a:p>
          <a:p>
            <a:pPr>
              <a:lnSpc>
                <a:spcPct val="209999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Sidesteps AP attack surface, SEP policy enforced under adversarial AP</a:t>
            </a:r>
          </a:p>
        </p:txBody>
      </p:sp>
      <p:grpSp>
        <p:nvGrpSpPr>
          <p:cNvPr id="652" name="Group 652"/>
          <p:cNvGrpSpPr/>
          <p:nvPr/>
        </p:nvGrpSpPr>
        <p:grpSpPr>
          <a:xfrm>
            <a:off x="1293924" y="4181319"/>
            <a:ext cx="522852" cy="5156201"/>
            <a:chOff x="0" y="0"/>
            <a:chExt cx="522851" cy="5156200"/>
          </a:xfrm>
        </p:grpSpPr>
        <p:sp>
          <p:nvSpPr>
            <p:cNvPr id="642" name="Shape 642"/>
            <p:cNvSpPr/>
            <p:nvPr/>
          </p:nvSpPr>
          <p:spPr>
            <a:xfrm>
              <a:off x="0" y="302648"/>
              <a:ext cx="522852" cy="522852"/>
            </a:xfrm>
            <a:prstGeom prst="ellipse">
              <a:avLst/>
            </a:prstGeom>
            <a:noFill/>
            <a:ln w="254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0" y="1375798"/>
              <a:ext cx="522852" cy="522852"/>
            </a:xfrm>
            <a:prstGeom prst="ellipse">
              <a:avLst/>
            </a:prstGeom>
            <a:noFill/>
            <a:ln w="254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0" y="2448948"/>
              <a:ext cx="522852" cy="522852"/>
            </a:xfrm>
            <a:prstGeom prst="ellipse">
              <a:avLst/>
            </a:prstGeom>
            <a:noFill/>
            <a:ln w="254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0" y="3522098"/>
              <a:ext cx="522852" cy="522852"/>
            </a:xfrm>
            <a:prstGeom prst="ellipse">
              <a:avLst/>
            </a:prstGeom>
            <a:noFill/>
            <a:ln w="254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0" y="4595248"/>
              <a:ext cx="522852" cy="522852"/>
            </a:xfrm>
            <a:prstGeom prst="ellipse">
              <a:avLst/>
            </a:prstGeom>
            <a:noFill/>
            <a:ln w="254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35585" y="4317999"/>
              <a:ext cx="47708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>
                <a:lnSpc>
                  <a:spcPct val="100000"/>
                </a:lnSpc>
                <a:defRPr sz="4500">
                  <a:latin typeface="Anonymous Pro"/>
                  <a:ea typeface="Anonymous Pro"/>
                  <a:cs typeface="Anonymous Pro"/>
                  <a:sym typeface="Anonymous Pro"/>
                </a:defRPr>
              </a:lvl1pPr>
            </a:lstStyle>
            <a:p>
              <a:pPr>
                <a:defRPr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rPr>
                  <a:latin typeface="Anonymous Pro"/>
                  <a:ea typeface="Anonymous Pro"/>
                  <a:cs typeface="Anonymous Pro"/>
                  <a:sym typeface="Anonymous Pro"/>
                </a:rPr>
                <a:t>✓</a:t>
              </a:r>
            </a:p>
          </p:txBody>
        </p:sp>
        <p:sp>
          <p:nvSpPr>
            <p:cNvPr id="648" name="Shape 648"/>
            <p:cNvSpPr/>
            <p:nvPr/>
          </p:nvSpPr>
          <p:spPr>
            <a:xfrm>
              <a:off x="35585" y="3232149"/>
              <a:ext cx="47708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>
                <a:lnSpc>
                  <a:spcPct val="100000"/>
                </a:lnSpc>
                <a:defRPr sz="4500">
                  <a:latin typeface="Anonymous Pro"/>
                  <a:ea typeface="Anonymous Pro"/>
                  <a:cs typeface="Anonymous Pro"/>
                  <a:sym typeface="Anonymous Pro"/>
                </a:defRPr>
              </a:lvl1pPr>
            </a:lstStyle>
            <a:p>
              <a:pPr>
                <a:defRPr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rPr>
                  <a:latin typeface="Anonymous Pro"/>
                  <a:ea typeface="Anonymous Pro"/>
                  <a:cs typeface="Anonymous Pro"/>
                  <a:sym typeface="Anonymous Pro"/>
                </a:rPr>
                <a:t>✓</a:t>
              </a:r>
            </a:p>
          </p:txBody>
        </p:sp>
        <p:sp>
          <p:nvSpPr>
            <p:cNvPr id="649" name="Shape 649"/>
            <p:cNvSpPr/>
            <p:nvPr/>
          </p:nvSpPr>
          <p:spPr>
            <a:xfrm>
              <a:off x="35585" y="2158999"/>
              <a:ext cx="47708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>
                <a:lnSpc>
                  <a:spcPct val="100000"/>
                </a:lnSpc>
                <a:defRPr sz="4500">
                  <a:latin typeface="Anonymous Pro"/>
                  <a:ea typeface="Anonymous Pro"/>
                  <a:cs typeface="Anonymous Pro"/>
                  <a:sym typeface="Anonymous Pro"/>
                </a:defRPr>
              </a:lvl1pPr>
            </a:lstStyle>
            <a:p>
              <a:pPr>
                <a:defRPr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rPr>
                  <a:latin typeface="Anonymous Pro"/>
                  <a:ea typeface="Anonymous Pro"/>
                  <a:cs typeface="Anonymous Pro"/>
                  <a:sym typeface="Anonymous Pro"/>
                </a:rPr>
                <a:t>✓</a:t>
              </a:r>
            </a:p>
          </p:txBody>
        </p:sp>
        <p:sp>
          <p:nvSpPr>
            <p:cNvPr id="650" name="Shape 650"/>
            <p:cNvSpPr/>
            <p:nvPr/>
          </p:nvSpPr>
          <p:spPr>
            <a:xfrm>
              <a:off x="35585" y="1085849"/>
              <a:ext cx="47708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>
                <a:lnSpc>
                  <a:spcPct val="100000"/>
                </a:lnSpc>
                <a:defRPr sz="4500">
                  <a:latin typeface="Anonymous Pro"/>
                  <a:ea typeface="Anonymous Pro"/>
                  <a:cs typeface="Anonymous Pro"/>
                  <a:sym typeface="Anonymous Pro"/>
                </a:defRPr>
              </a:lvl1pPr>
            </a:lstStyle>
            <a:p>
              <a:pPr>
                <a:defRPr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rPr>
                  <a:latin typeface="Anonymous Pro"/>
                  <a:ea typeface="Anonymous Pro"/>
                  <a:cs typeface="Anonymous Pro"/>
                  <a:sym typeface="Anonymous Pro"/>
                </a:rPr>
                <a:t>✓</a:t>
              </a:r>
            </a:p>
          </p:txBody>
        </p:sp>
        <p:sp>
          <p:nvSpPr>
            <p:cNvPr id="651" name="Shape 651"/>
            <p:cNvSpPr/>
            <p:nvPr/>
          </p:nvSpPr>
          <p:spPr>
            <a:xfrm>
              <a:off x="35585" y="-1"/>
              <a:ext cx="47708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>
                <a:lnSpc>
                  <a:spcPct val="100000"/>
                </a:lnSpc>
                <a:defRPr sz="4500">
                  <a:latin typeface="Anonymous Pro"/>
                  <a:ea typeface="Anonymous Pro"/>
                  <a:cs typeface="Anonymous Pro"/>
                  <a:sym typeface="Anonymous Pro"/>
                </a:defRPr>
              </a:lvl1pPr>
            </a:lstStyle>
            <a:p>
              <a:pPr>
                <a:defRPr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rPr>
                  <a:latin typeface="Anonymous Pro"/>
                  <a:ea typeface="Anonymous Pro"/>
                  <a:cs typeface="Anonymous Pro"/>
                  <a:sym typeface="Anonymous Pro"/>
                </a:rPr>
                <a:t>✓</a:t>
              </a:r>
            </a:p>
          </p:txBody>
        </p:sp>
      </p:grp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1271521" y="6310312"/>
            <a:ext cx="7773417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7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Synchronizing Secrets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1269578" y="1270719"/>
            <a:ext cx="7555764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Synchronizing Secrets</a:t>
            </a:r>
          </a:p>
        </p:txBody>
      </p:sp>
      <p:sp>
        <p:nvSpPr>
          <p:cNvPr id="657" name="Shape 657"/>
          <p:cNvSpPr/>
          <p:nvPr/>
        </p:nvSpPr>
        <p:spPr>
          <a:xfrm>
            <a:off x="1269578" y="2538449"/>
            <a:ext cx="1257733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Uses</a:t>
            </a:r>
          </a:p>
        </p:txBody>
      </p:sp>
      <p:sp>
        <p:nvSpPr>
          <p:cNvPr id="658" name="Shape 658"/>
          <p:cNvSpPr/>
          <p:nvPr/>
        </p:nvSpPr>
        <p:spPr>
          <a:xfrm>
            <a:off x="1269578" y="4440733"/>
            <a:ext cx="13770204" cy="227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Passwords and credit card information available on all of a user’s devices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Auto Unlock cryptographic keys shared between Apple Watch and Mac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HomeKit cryptographic keys available on all devices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/>
        </p:nvSpPr>
        <p:spPr>
          <a:xfrm>
            <a:off x="1269578" y="1270719"/>
            <a:ext cx="7555764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Synchronizing Secrets</a:t>
            </a:r>
          </a:p>
        </p:txBody>
      </p:sp>
      <p:sp>
        <p:nvSpPr>
          <p:cNvPr id="661" name="Shape 661"/>
          <p:cNvSpPr/>
          <p:nvPr/>
        </p:nvSpPr>
        <p:spPr>
          <a:xfrm>
            <a:off x="1269578" y="2538449"/>
            <a:ext cx="5563947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Traditional approaches</a:t>
            </a:r>
          </a:p>
        </p:txBody>
      </p:sp>
      <p:sp>
        <p:nvSpPr>
          <p:cNvPr id="662" name="Shape 662"/>
          <p:cNvSpPr/>
          <p:nvPr/>
        </p:nvSpPr>
        <p:spPr>
          <a:xfrm>
            <a:off x="1269578" y="4440733"/>
            <a:ext cx="16970351" cy="552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Wrap users secret with strong random key</a:t>
            </a:r>
          </a:p>
          <a:p>
            <a:pPr marL="444500" indent="-444500">
              <a:lnSpc>
                <a:spcPct val="160000"/>
              </a:lnSpc>
              <a:buSzPct val="75000"/>
              <a:buChar char="•"/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User has to take care of a printed “sock drawer key” and enter it on each device</a:t>
            </a:r>
          </a:p>
          <a:p>
            <a:pPr marL="444500" indent="-444500">
              <a:lnSpc>
                <a:spcPct val="160000"/>
              </a:lnSpc>
              <a:buSzPct val="75000"/>
              <a:buChar char="•"/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If printed key is lost, losing devices means loss of secrets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Wrap users secret with KDF-derived key from their password</a:t>
            </a:r>
          </a:p>
          <a:p>
            <a:pPr marL="444500" indent="-444500">
              <a:lnSpc>
                <a:spcPct val="160000"/>
              </a:lnSpc>
              <a:buSzPct val="75000"/>
              <a:buChar char="•"/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Account provider backend is privileged, can intercept or brute-force account password</a:t>
            </a:r>
          </a:p>
          <a:p>
            <a:pPr marL="444500" indent="-444500">
              <a:lnSpc>
                <a:spcPct val="160000"/>
              </a:lnSpc>
              <a:buSzPct val="75000"/>
              <a:buChar char="•"/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If user resets their account password, must prompt for old password to recover secrets</a:t>
            </a:r>
          </a:p>
          <a:p>
            <a:pPr marL="444500" indent="-444500">
              <a:lnSpc>
                <a:spcPct val="160000"/>
              </a:lnSpc>
              <a:buSzPct val="75000"/>
              <a:buChar char="•"/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Anyone else in possession of wrapped user secrets can launch a brute-force attack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/>
        </p:nvSpPr>
        <p:spPr>
          <a:xfrm>
            <a:off x="1271521" y="1983105"/>
            <a:ext cx="16810991" cy="4874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75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“Humans are incapable of securely storing</a:t>
            </a:r>
          </a:p>
          <a:p>
            <a:pPr>
              <a:lnSpc>
                <a:spcPct val="120000"/>
              </a:lnSpc>
              <a:defRPr sz="75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high-quality cryptographic keys, and they</a:t>
            </a:r>
          </a:p>
          <a:p>
            <a:pPr>
              <a:lnSpc>
                <a:spcPct val="120000"/>
              </a:lnSpc>
              <a:defRPr sz="75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have unacceptable speed and accuracy</a:t>
            </a:r>
          </a:p>
          <a:p>
            <a:pPr>
              <a:lnSpc>
                <a:spcPct val="120000"/>
              </a:lnSpc>
              <a:defRPr sz="75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when performing cryptographic operations.”</a:t>
            </a:r>
          </a:p>
        </p:txBody>
      </p:sp>
      <p:sp>
        <p:nvSpPr>
          <p:cNvPr id="665" name="Shape 665"/>
          <p:cNvSpPr/>
          <p:nvPr/>
        </p:nvSpPr>
        <p:spPr>
          <a:xfrm>
            <a:off x="1271521" y="9480087"/>
            <a:ext cx="652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500"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C. Kaufman, R. Perlman, M. Speciner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/>
        </p:nvSpPr>
        <p:spPr>
          <a:xfrm>
            <a:off x="1269578" y="1270719"/>
            <a:ext cx="7555764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Synchronizing Secrets</a:t>
            </a:r>
          </a:p>
        </p:txBody>
      </p:sp>
      <p:sp>
        <p:nvSpPr>
          <p:cNvPr id="668" name="Shape 668"/>
          <p:cNvSpPr/>
          <p:nvPr/>
        </p:nvSpPr>
        <p:spPr>
          <a:xfrm>
            <a:off x="1269578" y="2538449"/>
            <a:ext cx="8554645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Goals − Inspired by Data Protection</a:t>
            </a:r>
          </a:p>
        </p:txBody>
      </p:sp>
      <p:sp>
        <p:nvSpPr>
          <p:cNvPr id="669" name="Shape 669"/>
          <p:cNvSpPr/>
          <p:nvPr/>
        </p:nvSpPr>
        <p:spPr>
          <a:xfrm>
            <a:off x="1269578" y="4440733"/>
            <a:ext cx="11214355" cy="390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Selected user secrets available on all of the user’s devices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Synchronization protected with strong cryptographic keys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User can recover secrets even if they lose all their devices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User secrets not exposed to Apple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No brute-force − backend not in a privileged position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1302090" y="1270719"/>
            <a:ext cx="557466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iCloud Keychain</a:t>
            </a:r>
          </a:p>
        </p:txBody>
      </p:sp>
      <p:sp>
        <p:nvSpPr>
          <p:cNvPr id="672" name="Shape 672"/>
          <p:cNvSpPr/>
          <p:nvPr/>
        </p:nvSpPr>
        <p:spPr>
          <a:xfrm>
            <a:off x="1269578" y="2538449"/>
            <a:ext cx="2506194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Approach</a:t>
            </a:r>
          </a:p>
        </p:txBody>
      </p:sp>
      <p:sp>
        <p:nvSpPr>
          <p:cNvPr id="673" name="Shape 673"/>
          <p:cNvSpPr/>
          <p:nvPr/>
        </p:nvSpPr>
        <p:spPr>
          <a:xfrm>
            <a:off x="1269578" y="4500562"/>
            <a:ext cx="16619958" cy="471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Each device locally generates iCloud Keychain synchronization key pair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User explicitly approves new devices joining the sync circle from a device already in it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Sync circle uses Apple cloud backend for storage and message passing</a:t>
            </a:r>
          </a:p>
          <a:p>
            <a:pPr marL="444500" indent="-444500">
              <a:lnSpc>
                <a:spcPct val="160000"/>
              </a:lnSpc>
              <a:buSzPct val="75000"/>
              <a:buChar char="•"/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No data is accessible to Apple</a:t>
            </a:r>
          </a:p>
          <a:p>
            <a:pPr marL="444500" indent="-444500">
              <a:lnSpc>
                <a:spcPct val="160000"/>
              </a:lnSpc>
              <a:buSzPct val="75000"/>
              <a:buChar char="•"/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Backend not in a privileged position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What if  all devices are lost, or need to configure new device without access to old one ?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271521" y="6310312"/>
            <a:ext cx="10690226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7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Hardened WebKit JIT Mapping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/>
        </p:nvSpPr>
        <p:spPr>
          <a:xfrm>
            <a:off x="1269578" y="1270719"/>
            <a:ext cx="8227645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iCloud Keychain Backup</a:t>
            </a:r>
          </a:p>
        </p:txBody>
      </p:sp>
      <p:sp>
        <p:nvSpPr>
          <p:cNvPr id="676" name="Shape 676"/>
          <p:cNvSpPr/>
          <p:nvPr/>
        </p:nvSpPr>
        <p:spPr>
          <a:xfrm>
            <a:off x="1269578" y="2538449"/>
            <a:ext cx="2033144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Premise</a:t>
            </a:r>
          </a:p>
        </p:txBody>
      </p:sp>
      <p:sp>
        <p:nvSpPr>
          <p:cNvPr id="677" name="Shape 677"/>
          <p:cNvSpPr/>
          <p:nvPr/>
        </p:nvSpPr>
        <p:spPr>
          <a:xfrm>
            <a:off x="1269578" y="4440733"/>
            <a:ext cx="16732403" cy="512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New credential − iCloud Security Code (commonly device passcode),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unkown to Apple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Generate strong random backup (“escrow”) key, wrap with KDF-derived key from iCSC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Back up copy of iCloud Keychain secrets to the Apple cloud, encrypted with escrow key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Send wrapped escrow key to Apple </a:t>
            </a:r>
          </a:p>
          <a:p>
            <a:pPr>
              <a:lnSpc>
                <a:spcPct val="12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In case of device loss or new device, user can recover secrets with their iCloud password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and the iCSC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1268524" y="1271128"/>
            <a:ext cx="7555764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Synchronizing Secrets</a:t>
            </a:r>
          </a:p>
        </p:txBody>
      </p:sp>
      <p:sp>
        <p:nvSpPr>
          <p:cNvPr id="680" name="Shape 680"/>
          <p:cNvSpPr/>
          <p:nvPr/>
        </p:nvSpPr>
        <p:spPr>
          <a:xfrm>
            <a:off x="1293924" y="2538598"/>
            <a:ext cx="8554644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Goals − Inspired by Data Protection</a:t>
            </a:r>
          </a:p>
        </p:txBody>
      </p:sp>
      <p:sp>
        <p:nvSpPr>
          <p:cNvPr id="681" name="Shape 681"/>
          <p:cNvSpPr/>
          <p:nvPr/>
        </p:nvSpPr>
        <p:spPr>
          <a:xfrm>
            <a:off x="2027945" y="4471268"/>
            <a:ext cx="16158110" cy="385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209999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Selected user secrets (passwords, credit cards,…) available on all of the user’s devices</a:t>
            </a:r>
          </a:p>
          <a:p>
            <a:pPr>
              <a:lnSpc>
                <a:spcPct val="209999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Synchronization protected with strong cryptographic keys</a:t>
            </a:r>
          </a:p>
          <a:p>
            <a:pPr>
              <a:lnSpc>
                <a:spcPct val="209999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User can recover secrets even if they lose all their devices</a:t>
            </a:r>
          </a:p>
          <a:p>
            <a:pPr>
              <a:lnSpc>
                <a:spcPct val="209999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User secrets not exposed to Apple</a:t>
            </a:r>
          </a:p>
        </p:txBody>
      </p:sp>
      <p:grpSp>
        <p:nvGrpSpPr>
          <p:cNvPr id="690" name="Group 690"/>
          <p:cNvGrpSpPr/>
          <p:nvPr/>
        </p:nvGrpSpPr>
        <p:grpSpPr>
          <a:xfrm>
            <a:off x="1293924" y="4181319"/>
            <a:ext cx="522852" cy="4070351"/>
            <a:chOff x="0" y="0"/>
            <a:chExt cx="522851" cy="4070350"/>
          </a:xfrm>
        </p:grpSpPr>
        <p:sp>
          <p:nvSpPr>
            <p:cNvPr id="682" name="Shape 682"/>
            <p:cNvSpPr/>
            <p:nvPr/>
          </p:nvSpPr>
          <p:spPr>
            <a:xfrm>
              <a:off x="0" y="302648"/>
              <a:ext cx="522852" cy="522852"/>
            </a:xfrm>
            <a:prstGeom prst="ellipse">
              <a:avLst/>
            </a:prstGeom>
            <a:noFill/>
            <a:ln w="254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0" y="1375798"/>
              <a:ext cx="522852" cy="522852"/>
            </a:xfrm>
            <a:prstGeom prst="ellipse">
              <a:avLst/>
            </a:prstGeom>
            <a:noFill/>
            <a:ln w="254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0" y="2448948"/>
              <a:ext cx="522852" cy="522852"/>
            </a:xfrm>
            <a:prstGeom prst="ellipse">
              <a:avLst/>
            </a:prstGeom>
            <a:noFill/>
            <a:ln w="254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0" y="3522098"/>
              <a:ext cx="522852" cy="522852"/>
            </a:xfrm>
            <a:prstGeom prst="ellipse">
              <a:avLst/>
            </a:prstGeom>
            <a:noFill/>
            <a:ln w="254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5585" y="3232149"/>
              <a:ext cx="47708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>
                <a:lnSpc>
                  <a:spcPct val="100000"/>
                </a:lnSpc>
                <a:defRPr sz="4500">
                  <a:latin typeface="Anonymous Pro"/>
                  <a:ea typeface="Anonymous Pro"/>
                  <a:cs typeface="Anonymous Pro"/>
                  <a:sym typeface="Anonymous Pro"/>
                </a:defRPr>
              </a:lvl1pPr>
            </a:lstStyle>
            <a:p>
              <a:pPr>
                <a:defRPr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rPr>
                  <a:latin typeface="Anonymous Pro"/>
                  <a:ea typeface="Anonymous Pro"/>
                  <a:cs typeface="Anonymous Pro"/>
                  <a:sym typeface="Anonymous Pro"/>
                </a:rPr>
                <a:t>✓</a:t>
              </a:r>
            </a:p>
          </p:txBody>
        </p:sp>
        <p:sp>
          <p:nvSpPr>
            <p:cNvPr id="687" name="Shape 687"/>
            <p:cNvSpPr/>
            <p:nvPr/>
          </p:nvSpPr>
          <p:spPr>
            <a:xfrm>
              <a:off x="35585" y="2158999"/>
              <a:ext cx="47708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>
                <a:lnSpc>
                  <a:spcPct val="100000"/>
                </a:lnSpc>
                <a:defRPr sz="4500">
                  <a:latin typeface="Anonymous Pro"/>
                  <a:ea typeface="Anonymous Pro"/>
                  <a:cs typeface="Anonymous Pro"/>
                  <a:sym typeface="Anonymous Pro"/>
                </a:defRPr>
              </a:lvl1pPr>
            </a:lstStyle>
            <a:p>
              <a:pPr>
                <a:defRPr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rPr>
                  <a:latin typeface="Anonymous Pro"/>
                  <a:ea typeface="Anonymous Pro"/>
                  <a:cs typeface="Anonymous Pro"/>
                  <a:sym typeface="Anonymous Pro"/>
                </a:rPr>
                <a:t>✓</a:t>
              </a:r>
            </a:p>
          </p:txBody>
        </p:sp>
        <p:sp>
          <p:nvSpPr>
            <p:cNvPr id="688" name="Shape 688"/>
            <p:cNvSpPr/>
            <p:nvPr/>
          </p:nvSpPr>
          <p:spPr>
            <a:xfrm>
              <a:off x="35585" y="1085849"/>
              <a:ext cx="47708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>
                <a:lnSpc>
                  <a:spcPct val="100000"/>
                </a:lnSpc>
                <a:defRPr sz="4500">
                  <a:latin typeface="Anonymous Pro"/>
                  <a:ea typeface="Anonymous Pro"/>
                  <a:cs typeface="Anonymous Pro"/>
                  <a:sym typeface="Anonymous Pro"/>
                </a:defRPr>
              </a:lvl1pPr>
            </a:lstStyle>
            <a:p>
              <a:pPr>
                <a:defRPr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rPr>
                  <a:latin typeface="Anonymous Pro"/>
                  <a:ea typeface="Anonymous Pro"/>
                  <a:cs typeface="Anonymous Pro"/>
                  <a:sym typeface="Anonymous Pro"/>
                </a:rPr>
                <a:t>✓</a:t>
              </a:r>
            </a:p>
          </p:txBody>
        </p:sp>
        <p:sp>
          <p:nvSpPr>
            <p:cNvPr id="689" name="Shape 689"/>
            <p:cNvSpPr/>
            <p:nvPr/>
          </p:nvSpPr>
          <p:spPr>
            <a:xfrm>
              <a:off x="35585" y="-1"/>
              <a:ext cx="47708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>
                <a:lnSpc>
                  <a:spcPct val="100000"/>
                </a:lnSpc>
                <a:defRPr sz="4500">
                  <a:latin typeface="Anonymous Pro"/>
                  <a:ea typeface="Anonymous Pro"/>
                  <a:cs typeface="Anonymous Pro"/>
                  <a:sym typeface="Anonymous Pro"/>
                </a:defRPr>
              </a:lvl1pPr>
            </a:lstStyle>
            <a:p>
              <a:pPr>
                <a:defRPr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pPr>
              <a:r>
                <a:rPr>
                  <a:latin typeface="Anonymous Pro"/>
                  <a:ea typeface="Anonymous Pro"/>
                  <a:cs typeface="Anonymous Pro"/>
                  <a:sym typeface="Anonymous Pro"/>
                </a:rPr>
                <a:t>✓</a:t>
              </a:r>
            </a:p>
          </p:txBody>
        </p:sp>
      </p:grpSp>
      <p:sp>
        <p:nvSpPr>
          <p:cNvPr id="691" name="Shape 691"/>
          <p:cNvSpPr/>
          <p:nvPr/>
        </p:nvSpPr>
        <p:spPr>
          <a:xfrm>
            <a:off x="2027945" y="9096337"/>
            <a:ext cx="15636419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209999"/>
              </a:lnSpc>
              <a:defRPr sz="38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Backend not in a privileged position to brute-force keys protecting user secrets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/>
        </p:nvSpPr>
        <p:spPr>
          <a:xfrm>
            <a:off x="1269578" y="1270719"/>
            <a:ext cx="8227645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iCloud Keychain Backup</a:t>
            </a:r>
          </a:p>
        </p:txBody>
      </p:sp>
      <p:sp>
        <p:nvSpPr>
          <p:cNvPr id="694" name="Shape 694"/>
          <p:cNvSpPr/>
          <p:nvPr/>
        </p:nvSpPr>
        <p:spPr>
          <a:xfrm>
            <a:off x="1269578" y="2538449"/>
            <a:ext cx="5592598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Backend attack surface</a:t>
            </a:r>
          </a:p>
        </p:txBody>
      </p:sp>
      <p:sp>
        <p:nvSpPr>
          <p:cNvPr id="695" name="Shape 695"/>
          <p:cNvSpPr/>
          <p:nvPr/>
        </p:nvSpPr>
        <p:spPr>
          <a:xfrm>
            <a:off x="1263012" y="4440733"/>
            <a:ext cx="16468421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In naive implementation, backend could brute-force the iCSC to access escrow key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Just like with SEP, need to enforce policy over escrow key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No brute-force − Want hard limit on escrow recovery attempts under adversarial cloud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What if escrow key unwrapping only took place in Hardware Security Modules ? 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698" name="Shape 698"/>
          <p:cNvSpPr/>
          <p:nvPr/>
        </p:nvSpPr>
        <p:spPr>
          <a:xfrm>
            <a:off x="1269578" y="2538449"/>
            <a:ext cx="2426945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Overview</a:t>
            </a:r>
          </a:p>
        </p:txBody>
      </p:sp>
      <p:sp>
        <p:nvSpPr>
          <p:cNvPr id="699" name="Shape 699"/>
          <p:cNvSpPr/>
          <p:nvPr/>
        </p:nvSpPr>
        <p:spPr>
          <a:xfrm>
            <a:off x="1263012" y="4440733"/>
            <a:ext cx="14096442" cy="227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HSMs running custom secure code connected to Apple Cloud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Key vault fleet operates its own CA, private key never leaves the hardware 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Each iOS device hardcodes key vault fleet CA cert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702" name="Shape 702"/>
          <p:cNvSpPr/>
          <p:nvPr/>
        </p:nvSpPr>
        <p:spPr>
          <a:xfrm>
            <a:off x="1269578" y="2538449"/>
            <a:ext cx="1158977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Unit</a:t>
            </a:r>
          </a:p>
        </p:txBody>
      </p:sp>
      <p:grpSp>
        <p:nvGrpSpPr>
          <p:cNvPr id="707" name="Group 707"/>
          <p:cNvGrpSpPr/>
          <p:nvPr/>
        </p:nvGrpSpPr>
        <p:grpSpPr>
          <a:xfrm>
            <a:off x="7621587" y="6477000"/>
            <a:ext cx="5461001" cy="762000"/>
            <a:chOff x="0" y="0"/>
            <a:chExt cx="5461000" cy="762000"/>
          </a:xfrm>
        </p:grpSpPr>
        <p:sp>
          <p:nvSpPr>
            <p:cNvPr id="703" name="Shape 703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706" name="Shape 706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270024" y="1270062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710" name="Shape 710"/>
          <p:cNvSpPr/>
          <p:nvPr/>
        </p:nvSpPr>
        <p:spPr>
          <a:xfrm>
            <a:off x="1270024" y="2541413"/>
            <a:ext cx="2436090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HSM keys</a:t>
            </a:r>
          </a:p>
        </p:txBody>
      </p:sp>
      <p:sp>
        <p:nvSpPr>
          <p:cNvPr id="711" name="Shape 711"/>
          <p:cNvSpPr/>
          <p:nvPr/>
        </p:nvSpPr>
        <p:spPr>
          <a:xfrm>
            <a:off x="1270024" y="4449563"/>
            <a:ext cx="1181990" cy="493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24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Key 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 CSCIK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 AK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 CA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 SK</a:t>
            </a:r>
          </a:p>
        </p:txBody>
      </p:sp>
      <p:sp>
        <p:nvSpPr>
          <p:cNvPr id="712" name="Shape 712"/>
          <p:cNvSpPr/>
          <p:nvPr/>
        </p:nvSpPr>
        <p:spPr>
          <a:xfrm>
            <a:off x="1268108" y="5175103"/>
            <a:ext cx="19614524" cy="1"/>
          </a:xfrm>
          <a:prstGeom prst="line">
            <a:avLst/>
          </a:prstGeom>
          <a:ln w="25400">
            <a:solidFill>
              <a:srgbClr val="A6AAA8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1270025" y="8598151"/>
            <a:ext cx="19610690" cy="1"/>
          </a:xfrm>
          <a:prstGeom prst="line">
            <a:avLst/>
          </a:prstGeom>
          <a:ln w="12700">
            <a:solidFill>
              <a:srgbClr val="A6AAA8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5081233" y="4449563"/>
            <a:ext cx="11174858" cy="493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24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Description 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RSA-2048, allows signing custom secure code to run on the HSM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256-bit for HMAC-SHA-256, to authenticate messages between vault units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RSA-2048, to certify service key (SK)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RSA-2048, allows unwrapping escrow records 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/>
        </p:nvSpPr>
        <p:spPr>
          <a:xfrm>
            <a:off x="7383023" y="5342135"/>
            <a:ext cx="7861045" cy="3031730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718" name="Shape 718"/>
          <p:cNvSpPr/>
          <p:nvPr/>
        </p:nvSpPr>
        <p:spPr>
          <a:xfrm>
            <a:off x="1263012" y="2538449"/>
            <a:ext cx="3510205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Escrow record</a:t>
            </a:r>
          </a:p>
        </p:txBody>
      </p:sp>
      <p:sp>
        <p:nvSpPr>
          <p:cNvPr id="719" name="Shape 719"/>
          <p:cNvSpPr/>
          <p:nvPr/>
        </p:nvSpPr>
        <p:spPr>
          <a:xfrm>
            <a:off x="7621587" y="6477000"/>
            <a:ext cx="4025405" cy="762000"/>
          </a:xfrm>
          <a:prstGeom prst="rect">
            <a:avLst/>
          </a:prstGeom>
          <a:solidFill>
            <a:srgbClr val="E76856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8434723" y="6608762"/>
            <a:ext cx="2520799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FFFFFF"/>
                </a:solidFill>
                <a:latin typeface="Myriad Set Pro Medium"/>
                <a:ea typeface="Myriad Set Pro Medium"/>
                <a:cs typeface="Myriad Set Pro Medium"/>
                <a:sym typeface="Myriad Set Pro Medium"/>
              </a:defRPr>
            </a:lvl1pPr>
          </a:lstStyle>
          <a:p>
            <a:r>
              <a:t>User’s escrow key</a:t>
            </a:r>
          </a:p>
        </p:txBody>
      </p:sp>
      <p:sp>
        <p:nvSpPr>
          <p:cNvPr id="721" name="Shape 721"/>
          <p:cNvSpPr/>
          <p:nvPr/>
        </p:nvSpPr>
        <p:spPr>
          <a:xfrm>
            <a:off x="7621587" y="7315200"/>
            <a:ext cx="4025405" cy="762000"/>
          </a:xfrm>
          <a:prstGeom prst="rect">
            <a:avLst/>
          </a:prstGeom>
          <a:solidFill>
            <a:srgbClr val="E76856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7978475" y="7446962"/>
            <a:ext cx="3311628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FFFFFF"/>
                </a:solidFill>
                <a:latin typeface="Myriad Set Pro Medium"/>
                <a:ea typeface="Myriad Set Pro Medium"/>
                <a:cs typeface="Myriad Set Pro Medium"/>
                <a:sym typeface="Myriad Set Pro Medium"/>
              </a:defRPr>
            </a:lvl1pPr>
          </a:lstStyle>
          <a:p>
            <a:r>
              <a:t>Maximum failure count</a:t>
            </a:r>
          </a:p>
        </p:txBody>
      </p:sp>
      <p:sp>
        <p:nvSpPr>
          <p:cNvPr id="723" name="Shape 723"/>
          <p:cNvSpPr/>
          <p:nvPr/>
        </p:nvSpPr>
        <p:spPr>
          <a:xfrm>
            <a:off x="7621587" y="5638800"/>
            <a:ext cx="4025405" cy="762000"/>
          </a:xfrm>
          <a:prstGeom prst="rect">
            <a:avLst/>
          </a:prstGeom>
          <a:solidFill>
            <a:srgbClr val="E76856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8260797" y="5770562"/>
            <a:ext cx="2822271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FFFFFF"/>
                </a:solidFill>
                <a:latin typeface="Myriad Set Pro Medium"/>
                <a:ea typeface="Myriad Set Pro Medium"/>
                <a:cs typeface="Myriad Set Pro Medium"/>
                <a:sym typeface="Myriad Set Pro Medium"/>
              </a:defRPr>
            </a:lvl1pPr>
          </a:lstStyle>
          <a:p>
            <a:r>
              <a:t>SRP verifier for iCSC</a:t>
            </a:r>
          </a:p>
        </p:txBody>
      </p:sp>
      <p:sp>
        <p:nvSpPr>
          <p:cNvPr id="725" name="Shape 725"/>
          <p:cNvSpPr/>
          <p:nvPr/>
        </p:nvSpPr>
        <p:spPr>
          <a:xfrm>
            <a:off x="11994939" y="6829226"/>
            <a:ext cx="275430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00000"/>
              </a:lnSpc>
              <a:defRPr sz="2800">
                <a:solidFill>
                  <a:srgbClr val="FFFFFF"/>
                </a:solidFill>
                <a:latin typeface="Myriad Set Pro Medium"/>
                <a:ea typeface="Myriad Set Pro Medium"/>
                <a:cs typeface="Myriad Set Pro Medium"/>
                <a:sym typeface="Myriad Set Pro Medium"/>
              </a:defRPr>
            </a:pPr>
            <a:r>
              <a:t>encrypted to </a:t>
            </a:r>
          </a:p>
          <a:p>
            <a:pPr algn="ctr">
              <a:lnSpc>
                <a:spcPct val="100000"/>
              </a:lnSpc>
              <a:defRPr sz="2800">
                <a:solidFill>
                  <a:srgbClr val="FFFFFF"/>
                </a:solidFill>
                <a:latin typeface="Myriad Set Pro Medium"/>
                <a:ea typeface="Myriad Set Pro Medium"/>
                <a:cs typeface="Myriad Set Pro Medium"/>
                <a:sym typeface="Myriad Set Pro Medium"/>
              </a:defRPr>
            </a:pPr>
            <a:r>
              <a:t>public service key</a:t>
            </a:r>
          </a:p>
        </p:txBody>
      </p:sp>
      <p:pic>
        <p:nvPicPr>
          <p:cNvPr id="72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37101" y="5734050"/>
            <a:ext cx="1069976" cy="1069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729" name="Shape 729"/>
          <p:cNvSpPr/>
          <p:nvPr/>
        </p:nvSpPr>
        <p:spPr>
          <a:xfrm>
            <a:off x="1263012" y="2538449"/>
            <a:ext cx="6389955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Understanding the design</a:t>
            </a:r>
          </a:p>
        </p:txBody>
      </p:sp>
      <p:sp>
        <p:nvSpPr>
          <p:cNvPr id="730" name="Shape 730"/>
          <p:cNvSpPr/>
          <p:nvPr/>
        </p:nvSpPr>
        <p:spPr>
          <a:xfrm>
            <a:off x="1263012" y="4440733"/>
            <a:ext cx="16686074" cy="532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 kind of SEP Data Protection approach for escrow records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Vault service private key material not available to mutable software, just like SEP UID key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User attempting escrow recovery sends previous escrow record, establishes SRP session</a:t>
            </a:r>
          </a:p>
          <a:p>
            <a:pPr>
              <a:lnSpc>
                <a:spcPct val="12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Vault unwraps escrow record, SRP with user device against iCSC verifier in the record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return escrow key if succesful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If SRP fails due to incorrect iCSC, vault unit bumps a secure counter</a:t>
            </a:r>
          </a:p>
          <a:p>
            <a:pPr marL="444500" indent="-444500">
              <a:lnSpc>
                <a:spcPct val="160000"/>
              </a:lnSpc>
              <a:buSzPct val="75000"/>
              <a:buChar char="•"/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If maximum failure count (10) is exceeded for the record, record is marked terminal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733" name="Shape 733"/>
          <p:cNvSpPr/>
          <p:nvPr/>
        </p:nvSpPr>
        <p:spPr>
          <a:xfrm>
            <a:off x="1269578" y="2538449"/>
            <a:ext cx="7615861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Redundancy and attack surface</a:t>
            </a:r>
          </a:p>
        </p:txBody>
      </p:sp>
      <p:sp>
        <p:nvSpPr>
          <p:cNvPr id="734" name="Shape 734"/>
          <p:cNvSpPr/>
          <p:nvPr/>
        </p:nvSpPr>
        <p:spPr>
          <a:xfrm>
            <a:off x="1269578" y="4440733"/>
            <a:ext cx="14161110" cy="1463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Users can’t escrow to only a single vault unit, need redundancy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Escrowing to multiple units means multiplying the maximum failure count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737" name="Shape 737"/>
          <p:cNvSpPr/>
          <p:nvPr/>
        </p:nvSpPr>
        <p:spPr>
          <a:xfrm>
            <a:off x="1269578" y="2538449"/>
            <a:ext cx="1263829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Club</a:t>
            </a:r>
          </a:p>
        </p:txBody>
      </p:sp>
      <p:grpSp>
        <p:nvGrpSpPr>
          <p:cNvPr id="742" name="Group 742"/>
          <p:cNvGrpSpPr/>
          <p:nvPr/>
        </p:nvGrpSpPr>
        <p:grpSpPr>
          <a:xfrm>
            <a:off x="7621587" y="6477000"/>
            <a:ext cx="5461001" cy="762000"/>
            <a:chOff x="0" y="0"/>
            <a:chExt cx="5461000" cy="762000"/>
          </a:xfrm>
        </p:grpSpPr>
        <p:sp>
          <p:nvSpPr>
            <p:cNvPr id="738" name="Shape 738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741" name="Shape 741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grpSp>
        <p:nvGrpSpPr>
          <p:cNvPr id="747" name="Group 747"/>
          <p:cNvGrpSpPr/>
          <p:nvPr/>
        </p:nvGrpSpPr>
        <p:grpSpPr>
          <a:xfrm>
            <a:off x="7621587" y="7378700"/>
            <a:ext cx="5461001" cy="762000"/>
            <a:chOff x="0" y="0"/>
            <a:chExt cx="5461000" cy="762000"/>
          </a:xfrm>
        </p:grpSpPr>
        <p:sp>
          <p:nvSpPr>
            <p:cNvPr id="743" name="Shape 743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746" name="Shape 746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grpSp>
        <p:nvGrpSpPr>
          <p:cNvPr id="752" name="Group 752"/>
          <p:cNvGrpSpPr/>
          <p:nvPr/>
        </p:nvGrpSpPr>
        <p:grpSpPr>
          <a:xfrm>
            <a:off x="7621587" y="8280400"/>
            <a:ext cx="5461001" cy="762000"/>
            <a:chOff x="0" y="0"/>
            <a:chExt cx="5461000" cy="762000"/>
          </a:xfrm>
        </p:grpSpPr>
        <p:sp>
          <p:nvSpPr>
            <p:cNvPr id="748" name="Shape 748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751" name="Shape 751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grpSp>
        <p:nvGrpSpPr>
          <p:cNvPr id="757" name="Group 757"/>
          <p:cNvGrpSpPr/>
          <p:nvPr/>
        </p:nvGrpSpPr>
        <p:grpSpPr>
          <a:xfrm>
            <a:off x="7621587" y="5575300"/>
            <a:ext cx="5461001" cy="762000"/>
            <a:chOff x="0" y="0"/>
            <a:chExt cx="5461000" cy="762000"/>
          </a:xfrm>
        </p:grpSpPr>
        <p:sp>
          <p:nvSpPr>
            <p:cNvPr id="753" name="Shape 753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756" name="Shape 756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grpSp>
        <p:nvGrpSpPr>
          <p:cNvPr id="762" name="Group 762"/>
          <p:cNvGrpSpPr/>
          <p:nvPr/>
        </p:nvGrpSpPr>
        <p:grpSpPr>
          <a:xfrm>
            <a:off x="7621587" y="9182100"/>
            <a:ext cx="5461001" cy="762000"/>
            <a:chOff x="0" y="0"/>
            <a:chExt cx="5461000" cy="762000"/>
          </a:xfrm>
        </p:grpSpPr>
        <p:sp>
          <p:nvSpPr>
            <p:cNvPr id="758" name="Shape 758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761" name="Shape 761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2422244" y="5356623"/>
            <a:ext cx="4312575" cy="538201"/>
          </a:xfrm>
          <a:prstGeom prst="rect">
            <a:avLst/>
          </a:prstGeom>
          <a:solidFill>
            <a:srgbClr val="FFFFFF">
              <a:alpha val="15338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269520" y="4444987"/>
            <a:ext cx="15602218" cy="2121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Just-in-time compilation is necessary for high-performance JavaScript</a:t>
            </a:r>
          </a:p>
          <a:p>
            <a:pPr>
              <a:lnSpc>
                <a:spcPct val="12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Normal iOS code signing policy is relaxed in Safari through  </a:t>
            </a:r>
            <a:r>
              <a:rPr sz="2800" b="1">
                <a:latin typeface="Hack"/>
                <a:ea typeface="Hack"/>
                <a:cs typeface="Hack"/>
                <a:sym typeface="Hack"/>
              </a:rPr>
              <a:t>dynamic-codesigning</a:t>
            </a:r>
            <a:endParaRPr sz="2800" b="1"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entitlement</a:t>
            </a:r>
          </a:p>
        </p:txBody>
      </p:sp>
      <p:sp>
        <p:nvSpPr>
          <p:cNvPr id="134" name="Shape 134"/>
          <p:cNvSpPr/>
          <p:nvPr/>
        </p:nvSpPr>
        <p:spPr>
          <a:xfrm>
            <a:off x="1269520" y="1268772"/>
            <a:ext cx="1038923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Hardened WebKit JIT Mapping</a:t>
            </a:r>
          </a:p>
        </p:txBody>
      </p:sp>
      <p:sp>
        <p:nvSpPr>
          <p:cNvPr id="135" name="Shape 135"/>
          <p:cNvSpPr/>
          <p:nvPr/>
        </p:nvSpPr>
        <p:spPr>
          <a:xfrm>
            <a:off x="1269520" y="2538648"/>
            <a:ext cx="3026182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Background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765" name="Shape 765"/>
          <p:cNvSpPr/>
          <p:nvPr/>
        </p:nvSpPr>
        <p:spPr>
          <a:xfrm>
            <a:off x="1269578" y="2538449"/>
            <a:ext cx="1263829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Club</a:t>
            </a:r>
          </a:p>
        </p:txBody>
      </p:sp>
      <p:sp>
        <p:nvSpPr>
          <p:cNvPr id="766" name="Shape 766"/>
          <p:cNvSpPr/>
          <p:nvPr/>
        </p:nvSpPr>
        <p:spPr>
          <a:xfrm>
            <a:off x="1269578" y="4440733"/>
            <a:ext cx="14266800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Group five vault units that share a single SK − Service Key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User generates escrow record for a particular club,  certified by the fleet CA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Solves redundancy, but not the brute force limiting problem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Club members would still be subject to partitioning attacks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769" name="Shape 769"/>
          <p:cNvSpPr/>
          <p:nvPr/>
        </p:nvSpPr>
        <p:spPr>
          <a:xfrm>
            <a:off x="1263012" y="2538449"/>
            <a:ext cx="4169182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Quorum commit</a:t>
            </a:r>
          </a:p>
        </p:txBody>
      </p:sp>
      <p:sp>
        <p:nvSpPr>
          <p:cNvPr id="770" name="Shape 770"/>
          <p:cNvSpPr/>
          <p:nvPr/>
        </p:nvSpPr>
        <p:spPr>
          <a:xfrm>
            <a:off x="1269578" y="4440733"/>
            <a:ext cx="14088238" cy="227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Each club member maintains its own failure count for each escrow record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Escrow recovery prompts a vote, majority quorum required to proceed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Provides redundancy and breaks membership partitioning attacks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773" name="Shape 773"/>
          <p:cNvSpPr/>
          <p:nvPr/>
        </p:nvSpPr>
        <p:spPr>
          <a:xfrm>
            <a:off x="1263012" y="2538449"/>
            <a:ext cx="1308939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Fleet</a:t>
            </a:r>
          </a:p>
        </p:txBody>
      </p:sp>
      <p:grpSp>
        <p:nvGrpSpPr>
          <p:cNvPr id="809" name="Group 809"/>
          <p:cNvGrpSpPr/>
          <p:nvPr/>
        </p:nvGrpSpPr>
        <p:grpSpPr>
          <a:xfrm>
            <a:off x="1295079" y="6858000"/>
            <a:ext cx="2658111" cy="2247900"/>
            <a:chOff x="0" y="0"/>
            <a:chExt cx="2658110" cy="2247900"/>
          </a:xfrm>
        </p:grpSpPr>
        <p:grpSp>
          <p:nvGrpSpPr>
            <p:cNvPr id="780" name="Group 780"/>
            <p:cNvGrpSpPr/>
            <p:nvPr/>
          </p:nvGrpSpPr>
          <p:grpSpPr>
            <a:xfrm>
              <a:off x="0" y="0"/>
              <a:ext cx="2658111" cy="419100"/>
              <a:chOff x="0" y="0"/>
              <a:chExt cx="2658110" cy="419100"/>
            </a:xfrm>
          </p:grpSpPr>
          <p:grpSp>
            <p:nvGrpSpPr>
              <p:cNvPr id="776" name="Group 776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774" name="Shape 774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775" name="Shape 775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779" name="Group 779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777" name="Shape 777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778" name="Shape 778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787" name="Group 787"/>
            <p:cNvGrpSpPr/>
            <p:nvPr/>
          </p:nvGrpSpPr>
          <p:grpSpPr>
            <a:xfrm>
              <a:off x="0" y="457200"/>
              <a:ext cx="2658111" cy="419100"/>
              <a:chOff x="0" y="0"/>
              <a:chExt cx="2658110" cy="419100"/>
            </a:xfrm>
          </p:grpSpPr>
          <p:grpSp>
            <p:nvGrpSpPr>
              <p:cNvPr id="783" name="Group 783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781" name="Shape 781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782" name="Shape 782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786" name="Group 786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784" name="Shape 784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785" name="Shape 785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794" name="Group 794"/>
            <p:cNvGrpSpPr/>
            <p:nvPr/>
          </p:nvGrpSpPr>
          <p:grpSpPr>
            <a:xfrm>
              <a:off x="0" y="914400"/>
              <a:ext cx="2658111" cy="419100"/>
              <a:chOff x="0" y="0"/>
              <a:chExt cx="2658110" cy="419100"/>
            </a:xfrm>
          </p:grpSpPr>
          <p:grpSp>
            <p:nvGrpSpPr>
              <p:cNvPr id="790" name="Group 790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788" name="Shape 788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789" name="Shape 789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793" name="Group 793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791" name="Shape 791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792" name="Shape 792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801" name="Group 801"/>
            <p:cNvGrpSpPr/>
            <p:nvPr/>
          </p:nvGrpSpPr>
          <p:grpSpPr>
            <a:xfrm>
              <a:off x="0" y="1371600"/>
              <a:ext cx="2658111" cy="419100"/>
              <a:chOff x="0" y="0"/>
              <a:chExt cx="2658110" cy="419100"/>
            </a:xfrm>
          </p:grpSpPr>
          <p:grpSp>
            <p:nvGrpSpPr>
              <p:cNvPr id="797" name="Group 797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795" name="Shape 795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796" name="Shape 796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800" name="Group 800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798" name="Shape 798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799" name="Shape 799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808" name="Group 808"/>
            <p:cNvGrpSpPr/>
            <p:nvPr/>
          </p:nvGrpSpPr>
          <p:grpSpPr>
            <a:xfrm>
              <a:off x="0" y="1828800"/>
              <a:ext cx="2658111" cy="419100"/>
              <a:chOff x="0" y="0"/>
              <a:chExt cx="2658110" cy="419100"/>
            </a:xfrm>
          </p:grpSpPr>
          <p:grpSp>
            <p:nvGrpSpPr>
              <p:cNvPr id="804" name="Group 804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802" name="Shape 802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03" name="Shape 803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807" name="Group 807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805" name="Shape 805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06" name="Shape 806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</p:grpSp>
      <p:grpSp>
        <p:nvGrpSpPr>
          <p:cNvPr id="845" name="Group 845"/>
          <p:cNvGrpSpPr/>
          <p:nvPr/>
        </p:nvGrpSpPr>
        <p:grpSpPr>
          <a:xfrm>
            <a:off x="4402345" y="6858000"/>
            <a:ext cx="2658112" cy="2247900"/>
            <a:chOff x="0" y="0"/>
            <a:chExt cx="2658110" cy="2247900"/>
          </a:xfrm>
        </p:grpSpPr>
        <p:grpSp>
          <p:nvGrpSpPr>
            <p:cNvPr id="816" name="Group 816"/>
            <p:cNvGrpSpPr/>
            <p:nvPr/>
          </p:nvGrpSpPr>
          <p:grpSpPr>
            <a:xfrm>
              <a:off x="0" y="0"/>
              <a:ext cx="2658111" cy="419100"/>
              <a:chOff x="0" y="0"/>
              <a:chExt cx="2658110" cy="419100"/>
            </a:xfrm>
          </p:grpSpPr>
          <p:grpSp>
            <p:nvGrpSpPr>
              <p:cNvPr id="812" name="Group 812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810" name="Shape 810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11" name="Shape 811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815" name="Group 815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813" name="Shape 813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14" name="Shape 814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823" name="Group 823"/>
            <p:cNvGrpSpPr/>
            <p:nvPr/>
          </p:nvGrpSpPr>
          <p:grpSpPr>
            <a:xfrm>
              <a:off x="0" y="457200"/>
              <a:ext cx="2658111" cy="419100"/>
              <a:chOff x="0" y="0"/>
              <a:chExt cx="2658110" cy="419100"/>
            </a:xfrm>
          </p:grpSpPr>
          <p:grpSp>
            <p:nvGrpSpPr>
              <p:cNvPr id="819" name="Group 819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817" name="Shape 817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18" name="Shape 818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822" name="Group 822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820" name="Shape 820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21" name="Shape 821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830" name="Group 830"/>
            <p:cNvGrpSpPr/>
            <p:nvPr/>
          </p:nvGrpSpPr>
          <p:grpSpPr>
            <a:xfrm>
              <a:off x="0" y="914400"/>
              <a:ext cx="2658111" cy="419100"/>
              <a:chOff x="0" y="0"/>
              <a:chExt cx="2658110" cy="419100"/>
            </a:xfrm>
          </p:grpSpPr>
          <p:grpSp>
            <p:nvGrpSpPr>
              <p:cNvPr id="826" name="Group 826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824" name="Shape 824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25" name="Shape 825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829" name="Group 829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827" name="Shape 827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28" name="Shape 828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837" name="Group 837"/>
            <p:cNvGrpSpPr/>
            <p:nvPr/>
          </p:nvGrpSpPr>
          <p:grpSpPr>
            <a:xfrm>
              <a:off x="0" y="1371600"/>
              <a:ext cx="2658111" cy="419100"/>
              <a:chOff x="0" y="0"/>
              <a:chExt cx="2658110" cy="419100"/>
            </a:xfrm>
          </p:grpSpPr>
          <p:grpSp>
            <p:nvGrpSpPr>
              <p:cNvPr id="833" name="Group 833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831" name="Shape 831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32" name="Shape 832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836" name="Group 836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834" name="Shape 834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35" name="Shape 835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844" name="Group 844"/>
            <p:cNvGrpSpPr/>
            <p:nvPr/>
          </p:nvGrpSpPr>
          <p:grpSpPr>
            <a:xfrm>
              <a:off x="0" y="1828800"/>
              <a:ext cx="2658111" cy="419100"/>
              <a:chOff x="0" y="0"/>
              <a:chExt cx="2658110" cy="419100"/>
            </a:xfrm>
          </p:grpSpPr>
          <p:grpSp>
            <p:nvGrpSpPr>
              <p:cNvPr id="840" name="Group 840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838" name="Shape 838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39" name="Shape 839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843" name="Group 843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841" name="Shape 841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42" name="Shape 842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</p:grpSp>
      <p:grpSp>
        <p:nvGrpSpPr>
          <p:cNvPr id="881" name="Group 881"/>
          <p:cNvGrpSpPr/>
          <p:nvPr/>
        </p:nvGrpSpPr>
        <p:grpSpPr>
          <a:xfrm>
            <a:off x="7509612" y="6858000"/>
            <a:ext cx="2658111" cy="2247900"/>
            <a:chOff x="0" y="0"/>
            <a:chExt cx="2658110" cy="2247900"/>
          </a:xfrm>
        </p:grpSpPr>
        <p:grpSp>
          <p:nvGrpSpPr>
            <p:cNvPr id="852" name="Group 852"/>
            <p:cNvGrpSpPr/>
            <p:nvPr/>
          </p:nvGrpSpPr>
          <p:grpSpPr>
            <a:xfrm>
              <a:off x="0" y="0"/>
              <a:ext cx="2658111" cy="419100"/>
              <a:chOff x="0" y="0"/>
              <a:chExt cx="2658110" cy="419100"/>
            </a:xfrm>
          </p:grpSpPr>
          <p:grpSp>
            <p:nvGrpSpPr>
              <p:cNvPr id="848" name="Group 848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846" name="Shape 846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47" name="Shape 847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851" name="Group 851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849" name="Shape 849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50" name="Shape 850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859" name="Group 859"/>
            <p:cNvGrpSpPr/>
            <p:nvPr/>
          </p:nvGrpSpPr>
          <p:grpSpPr>
            <a:xfrm>
              <a:off x="0" y="457200"/>
              <a:ext cx="2658111" cy="419100"/>
              <a:chOff x="0" y="0"/>
              <a:chExt cx="2658110" cy="419100"/>
            </a:xfrm>
          </p:grpSpPr>
          <p:grpSp>
            <p:nvGrpSpPr>
              <p:cNvPr id="855" name="Group 855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853" name="Shape 853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54" name="Shape 854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858" name="Group 858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856" name="Shape 856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57" name="Shape 857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866" name="Group 866"/>
            <p:cNvGrpSpPr/>
            <p:nvPr/>
          </p:nvGrpSpPr>
          <p:grpSpPr>
            <a:xfrm>
              <a:off x="0" y="914400"/>
              <a:ext cx="2658111" cy="419100"/>
              <a:chOff x="0" y="0"/>
              <a:chExt cx="2658110" cy="419100"/>
            </a:xfrm>
          </p:grpSpPr>
          <p:grpSp>
            <p:nvGrpSpPr>
              <p:cNvPr id="862" name="Group 862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860" name="Shape 860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61" name="Shape 861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865" name="Group 865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863" name="Shape 863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64" name="Shape 864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873" name="Group 873"/>
            <p:cNvGrpSpPr/>
            <p:nvPr/>
          </p:nvGrpSpPr>
          <p:grpSpPr>
            <a:xfrm>
              <a:off x="0" y="1371600"/>
              <a:ext cx="2658111" cy="419100"/>
              <a:chOff x="0" y="0"/>
              <a:chExt cx="2658110" cy="419100"/>
            </a:xfrm>
          </p:grpSpPr>
          <p:grpSp>
            <p:nvGrpSpPr>
              <p:cNvPr id="869" name="Group 869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867" name="Shape 867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68" name="Shape 868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872" name="Group 872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870" name="Shape 870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71" name="Shape 871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880" name="Group 880"/>
            <p:cNvGrpSpPr/>
            <p:nvPr/>
          </p:nvGrpSpPr>
          <p:grpSpPr>
            <a:xfrm>
              <a:off x="0" y="1828800"/>
              <a:ext cx="2658111" cy="419100"/>
              <a:chOff x="0" y="0"/>
              <a:chExt cx="2658110" cy="419100"/>
            </a:xfrm>
          </p:grpSpPr>
          <p:grpSp>
            <p:nvGrpSpPr>
              <p:cNvPr id="876" name="Group 876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874" name="Shape 874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75" name="Shape 875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879" name="Group 879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877" name="Shape 877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78" name="Shape 878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</p:grpSp>
      <p:grpSp>
        <p:nvGrpSpPr>
          <p:cNvPr id="917" name="Group 917"/>
          <p:cNvGrpSpPr/>
          <p:nvPr/>
        </p:nvGrpSpPr>
        <p:grpSpPr>
          <a:xfrm>
            <a:off x="10616879" y="6858000"/>
            <a:ext cx="2658111" cy="2247900"/>
            <a:chOff x="0" y="0"/>
            <a:chExt cx="2658110" cy="2247900"/>
          </a:xfrm>
        </p:grpSpPr>
        <p:grpSp>
          <p:nvGrpSpPr>
            <p:cNvPr id="888" name="Group 888"/>
            <p:cNvGrpSpPr/>
            <p:nvPr/>
          </p:nvGrpSpPr>
          <p:grpSpPr>
            <a:xfrm>
              <a:off x="0" y="0"/>
              <a:ext cx="2658111" cy="419100"/>
              <a:chOff x="0" y="0"/>
              <a:chExt cx="2658110" cy="419100"/>
            </a:xfrm>
          </p:grpSpPr>
          <p:grpSp>
            <p:nvGrpSpPr>
              <p:cNvPr id="884" name="Group 884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882" name="Shape 882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887" name="Group 887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885" name="Shape 885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86" name="Shape 886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895" name="Group 895"/>
            <p:cNvGrpSpPr/>
            <p:nvPr/>
          </p:nvGrpSpPr>
          <p:grpSpPr>
            <a:xfrm>
              <a:off x="0" y="457200"/>
              <a:ext cx="2658111" cy="419100"/>
              <a:chOff x="0" y="0"/>
              <a:chExt cx="2658110" cy="419100"/>
            </a:xfrm>
          </p:grpSpPr>
          <p:grpSp>
            <p:nvGrpSpPr>
              <p:cNvPr id="891" name="Group 891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889" name="Shape 889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894" name="Group 894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892" name="Shape 892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93" name="Shape 893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902" name="Group 902"/>
            <p:cNvGrpSpPr/>
            <p:nvPr/>
          </p:nvGrpSpPr>
          <p:grpSpPr>
            <a:xfrm>
              <a:off x="0" y="914400"/>
              <a:ext cx="2658111" cy="419100"/>
              <a:chOff x="0" y="0"/>
              <a:chExt cx="2658110" cy="419100"/>
            </a:xfrm>
          </p:grpSpPr>
          <p:grpSp>
            <p:nvGrpSpPr>
              <p:cNvPr id="898" name="Group 898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896" name="Shape 896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97" name="Shape 897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901" name="Group 901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899" name="Shape 899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909" name="Group 909"/>
            <p:cNvGrpSpPr/>
            <p:nvPr/>
          </p:nvGrpSpPr>
          <p:grpSpPr>
            <a:xfrm>
              <a:off x="0" y="1371600"/>
              <a:ext cx="2658111" cy="419100"/>
              <a:chOff x="0" y="0"/>
              <a:chExt cx="2658110" cy="419100"/>
            </a:xfrm>
          </p:grpSpPr>
          <p:grpSp>
            <p:nvGrpSpPr>
              <p:cNvPr id="905" name="Group 905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903" name="Shape 903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04" name="Shape 904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908" name="Group 908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906" name="Shape 906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07" name="Shape 907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916" name="Group 916"/>
            <p:cNvGrpSpPr/>
            <p:nvPr/>
          </p:nvGrpSpPr>
          <p:grpSpPr>
            <a:xfrm>
              <a:off x="0" y="1828800"/>
              <a:ext cx="2658111" cy="419100"/>
              <a:chOff x="0" y="0"/>
              <a:chExt cx="2658110" cy="419100"/>
            </a:xfrm>
          </p:grpSpPr>
          <p:grpSp>
            <p:nvGrpSpPr>
              <p:cNvPr id="912" name="Group 912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910" name="Shape 910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915" name="Group 915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913" name="Shape 913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14" name="Shape 914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</p:grpSp>
      <p:grpSp>
        <p:nvGrpSpPr>
          <p:cNvPr id="953" name="Group 953"/>
          <p:cNvGrpSpPr/>
          <p:nvPr/>
        </p:nvGrpSpPr>
        <p:grpSpPr>
          <a:xfrm>
            <a:off x="13724145" y="6858000"/>
            <a:ext cx="2658111" cy="2247900"/>
            <a:chOff x="0" y="0"/>
            <a:chExt cx="2658110" cy="2247900"/>
          </a:xfrm>
        </p:grpSpPr>
        <p:grpSp>
          <p:nvGrpSpPr>
            <p:cNvPr id="924" name="Group 924"/>
            <p:cNvGrpSpPr/>
            <p:nvPr/>
          </p:nvGrpSpPr>
          <p:grpSpPr>
            <a:xfrm>
              <a:off x="0" y="0"/>
              <a:ext cx="2658111" cy="419100"/>
              <a:chOff x="0" y="0"/>
              <a:chExt cx="2658110" cy="419100"/>
            </a:xfrm>
          </p:grpSpPr>
          <p:grpSp>
            <p:nvGrpSpPr>
              <p:cNvPr id="920" name="Group 920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918" name="Shape 918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19" name="Shape 919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923" name="Group 923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921" name="Shape 921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931" name="Group 931"/>
            <p:cNvGrpSpPr/>
            <p:nvPr/>
          </p:nvGrpSpPr>
          <p:grpSpPr>
            <a:xfrm>
              <a:off x="0" y="457200"/>
              <a:ext cx="2658111" cy="419100"/>
              <a:chOff x="0" y="0"/>
              <a:chExt cx="2658110" cy="419100"/>
            </a:xfrm>
          </p:grpSpPr>
          <p:grpSp>
            <p:nvGrpSpPr>
              <p:cNvPr id="927" name="Group 927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925" name="Shape 925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26" name="Shape 926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930" name="Group 930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928" name="Shape 928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29" name="Shape 929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938" name="Group 938"/>
            <p:cNvGrpSpPr/>
            <p:nvPr/>
          </p:nvGrpSpPr>
          <p:grpSpPr>
            <a:xfrm>
              <a:off x="0" y="914400"/>
              <a:ext cx="2658111" cy="419100"/>
              <a:chOff x="0" y="0"/>
              <a:chExt cx="2658110" cy="419100"/>
            </a:xfrm>
          </p:grpSpPr>
          <p:grpSp>
            <p:nvGrpSpPr>
              <p:cNvPr id="934" name="Group 934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932" name="Shape 932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33" name="Shape 933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937" name="Group 937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935" name="Shape 935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36" name="Shape 936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945" name="Group 945"/>
            <p:cNvGrpSpPr/>
            <p:nvPr/>
          </p:nvGrpSpPr>
          <p:grpSpPr>
            <a:xfrm>
              <a:off x="0" y="1371600"/>
              <a:ext cx="2658111" cy="419100"/>
              <a:chOff x="0" y="0"/>
              <a:chExt cx="2658110" cy="419100"/>
            </a:xfrm>
          </p:grpSpPr>
          <p:grpSp>
            <p:nvGrpSpPr>
              <p:cNvPr id="941" name="Group 941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939" name="Shape 939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40" name="Shape 940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944" name="Group 944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942" name="Shape 942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43" name="Shape 943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952" name="Group 952"/>
            <p:cNvGrpSpPr/>
            <p:nvPr/>
          </p:nvGrpSpPr>
          <p:grpSpPr>
            <a:xfrm>
              <a:off x="0" y="1828800"/>
              <a:ext cx="2658111" cy="419100"/>
              <a:chOff x="0" y="0"/>
              <a:chExt cx="2658110" cy="419100"/>
            </a:xfrm>
          </p:grpSpPr>
          <p:grpSp>
            <p:nvGrpSpPr>
              <p:cNvPr id="948" name="Group 948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946" name="Shape 946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951" name="Group 951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949" name="Shape 949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50" name="Shape 950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</p:grpSp>
      <p:grpSp>
        <p:nvGrpSpPr>
          <p:cNvPr id="989" name="Group 989"/>
          <p:cNvGrpSpPr/>
          <p:nvPr/>
        </p:nvGrpSpPr>
        <p:grpSpPr>
          <a:xfrm>
            <a:off x="20167279" y="6858000"/>
            <a:ext cx="2658111" cy="2247900"/>
            <a:chOff x="0" y="0"/>
            <a:chExt cx="2658110" cy="2247900"/>
          </a:xfrm>
        </p:grpSpPr>
        <p:grpSp>
          <p:nvGrpSpPr>
            <p:cNvPr id="960" name="Group 960"/>
            <p:cNvGrpSpPr/>
            <p:nvPr/>
          </p:nvGrpSpPr>
          <p:grpSpPr>
            <a:xfrm>
              <a:off x="0" y="0"/>
              <a:ext cx="2658111" cy="419100"/>
              <a:chOff x="0" y="0"/>
              <a:chExt cx="2658110" cy="419100"/>
            </a:xfrm>
          </p:grpSpPr>
          <p:grpSp>
            <p:nvGrpSpPr>
              <p:cNvPr id="956" name="Group 956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954" name="Shape 954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959" name="Group 959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957" name="Shape 957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967" name="Group 967"/>
            <p:cNvGrpSpPr/>
            <p:nvPr/>
          </p:nvGrpSpPr>
          <p:grpSpPr>
            <a:xfrm>
              <a:off x="0" y="457200"/>
              <a:ext cx="2658111" cy="419100"/>
              <a:chOff x="0" y="0"/>
              <a:chExt cx="2658110" cy="419100"/>
            </a:xfrm>
          </p:grpSpPr>
          <p:grpSp>
            <p:nvGrpSpPr>
              <p:cNvPr id="963" name="Group 963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961" name="Shape 961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62" name="Shape 962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966" name="Group 966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964" name="Shape 964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974" name="Group 974"/>
            <p:cNvGrpSpPr/>
            <p:nvPr/>
          </p:nvGrpSpPr>
          <p:grpSpPr>
            <a:xfrm>
              <a:off x="0" y="914400"/>
              <a:ext cx="2658111" cy="419100"/>
              <a:chOff x="0" y="0"/>
              <a:chExt cx="2658110" cy="419100"/>
            </a:xfrm>
          </p:grpSpPr>
          <p:grpSp>
            <p:nvGrpSpPr>
              <p:cNvPr id="970" name="Group 970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968" name="Shape 968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973" name="Group 973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971" name="Shape 971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72" name="Shape 972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981" name="Group 981"/>
            <p:cNvGrpSpPr/>
            <p:nvPr/>
          </p:nvGrpSpPr>
          <p:grpSpPr>
            <a:xfrm>
              <a:off x="0" y="1371600"/>
              <a:ext cx="2658111" cy="419100"/>
              <a:chOff x="0" y="0"/>
              <a:chExt cx="2658110" cy="419100"/>
            </a:xfrm>
          </p:grpSpPr>
          <p:grpSp>
            <p:nvGrpSpPr>
              <p:cNvPr id="977" name="Group 977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975" name="Shape 975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76" name="Shape 976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980" name="Group 980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978" name="Shape 978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  <p:grpSp>
          <p:nvGrpSpPr>
            <p:cNvPr id="988" name="Group 988"/>
            <p:cNvGrpSpPr/>
            <p:nvPr/>
          </p:nvGrpSpPr>
          <p:grpSpPr>
            <a:xfrm>
              <a:off x="0" y="1828800"/>
              <a:ext cx="2658111" cy="419100"/>
              <a:chOff x="0" y="0"/>
              <a:chExt cx="2658110" cy="419100"/>
            </a:xfrm>
          </p:grpSpPr>
          <p:grpSp>
            <p:nvGrpSpPr>
              <p:cNvPr id="984" name="Group 984"/>
              <p:cNvGrpSpPr/>
              <p:nvPr/>
            </p:nvGrpSpPr>
            <p:grpSpPr>
              <a:xfrm>
                <a:off x="1819910" y="0"/>
                <a:ext cx="838201" cy="419100"/>
                <a:chOff x="0" y="0"/>
                <a:chExt cx="838200" cy="419100"/>
              </a:xfrm>
            </p:grpSpPr>
            <p:sp>
              <p:nvSpPr>
                <p:cNvPr id="982" name="Shape 982"/>
                <p:cNvSpPr/>
                <p:nvPr/>
              </p:nvSpPr>
              <p:spPr>
                <a:xfrm>
                  <a:off x="0" y="0"/>
                  <a:ext cx="838200" cy="419100"/>
                </a:xfrm>
                <a:prstGeom prst="rect">
                  <a:avLst/>
                </a:prstGeom>
                <a:solidFill>
                  <a:srgbClr val="498E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63555" y="36671"/>
                  <a:ext cx="711088" cy="34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HSM</a:t>
                  </a:r>
                </a:p>
              </p:txBody>
            </p:sp>
          </p:grpSp>
          <p:grpSp>
            <p:nvGrpSpPr>
              <p:cNvPr id="987" name="Group 987"/>
              <p:cNvGrpSpPr/>
              <p:nvPr/>
            </p:nvGrpSpPr>
            <p:grpSpPr>
              <a:xfrm>
                <a:off x="0" y="0"/>
                <a:ext cx="1779439" cy="419100"/>
                <a:chOff x="0" y="0"/>
                <a:chExt cx="1779438" cy="419100"/>
              </a:xfrm>
            </p:grpSpPr>
            <p:sp>
              <p:nvSpPr>
                <p:cNvPr id="985" name="Shape 985"/>
                <p:cNvSpPr/>
                <p:nvPr/>
              </p:nvSpPr>
              <p:spPr>
                <a:xfrm>
                  <a:off x="0" y="0"/>
                  <a:ext cx="1779439" cy="419100"/>
                </a:xfrm>
                <a:prstGeom prst="rect">
                  <a:avLst/>
                </a:prstGeom>
                <a:solidFill>
                  <a:srgbClr val="E7685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86" name="Shape 986"/>
                <p:cNvSpPr/>
                <p:nvPr/>
              </p:nvSpPr>
              <p:spPr>
                <a:xfrm>
                  <a:off x="264938" y="28288"/>
                  <a:ext cx="1249562" cy="3625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 algn="ctr">
                    <a:defRPr sz="1800">
                      <a:solidFill>
                        <a:srgbClr val="FFFFFF"/>
                      </a:solidFill>
                      <a:latin typeface="Myriad Set Pro Medium"/>
                      <a:ea typeface="Myriad Set Pro Medium"/>
                      <a:cs typeface="Myriad Set Pro Medium"/>
                      <a:sym typeface="Myriad Set Pro Medium"/>
                    </a:defRPr>
                  </a:lvl1pPr>
                </a:lstStyle>
                <a:p>
                  <a:r>
                    <a:t>Host</a:t>
                  </a:r>
                </a:p>
              </p:txBody>
            </p:sp>
          </p:grpSp>
        </p:grpSp>
      </p:grpSp>
      <p:sp>
        <p:nvSpPr>
          <p:cNvPr id="990" name="Shape 990"/>
          <p:cNvSpPr/>
          <p:nvPr/>
        </p:nvSpPr>
        <p:spPr>
          <a:xfrm>
            <a:off x="17714380" y="7154862"/>
            <a:ext cx="1120776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7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…</a:t>
            </a:r>
          </a:p>
        </p:txBody>
      </p:sp>
      <p:sp>
        <p:nvSpPr>
          <p:cNvPr id="991" name="Shape 991"/>
          <p:cNvSpPr/>
          <p:nvPr/>
        </p:nvSpPr>
        <p:spPr>
          <a:xfrm>
            <a:off x="1295079" y="6034145"/>
            <a:ext cx="21530311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1426844" y="9929755"/>
            <a:ext cx="21530311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3" name="Shape 993"/>
          <p:cNvSpPr/>
          <p:nvPr/>
        </p:nvSpPr>
        <p:spPr>
          <a:xfrm flipV="1">
            <a:off x="11851319" y="10450397"/>
            <a:ext cx="1" cy="106997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996" name="Group 996"/>
          <p:cNvGrpSpPr/>
          <p:nvPr/>
        </p:nvGrpSpPr>
        <p:grpSpPr>
          <a:xfrm>
            <a:off x="9346879" y="11139372"/>
            <a:ext cx="5080001" cy="1270001"/>
            <a:chOff x="0" y="0"/>
            <a:chExt cx="5080000" cy="1270000"/>
          </a:xfrm>
        </p:grpSpPr>
        <p:sp>
          <p:nvSpPr>
            <p:cNvPr id="994" name="Shape 994"/>
            <p:cNvSpPr/>
            <p:nvPr/>
          </p:nvSpPr>
          <p:spPr>
            <a:xfrm>
              <a:off x="0" y="0"/>
              <a:ext cx="5080000" cy="1270000"/>
            </a:xfrm>
            <a:prstGeom prst="rect">
              <a:avLst/>
            </a:prstGeom>
            <a:solidFill>
              <a:srgbClr val="559D5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343839" y="309562"/>
              <a:ext cx="4392322" cy="650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800">
                  <a:solidFill>
                    <a:srgbClr val="FFFFFF"/>
                  </a:solidFill>
                  <a:latin typeface="Myriad Set Pro Text"/>
                  <a:ea typeface="Myriad Set Pro Text"/>
                  <a:cs typeface="Myriad Set Pro Text"/>
                  <a:sym typeface="Myriad Set Pro Text"/>
                </a:defRPr>
              </a:lvl1pPr>
            </a:lstStyle>
            <a:p>
              <a:r>
                <a:t>iCloud escrow service</a:t>
              </a:r>
            </a:p>
          </p:txBody>
        </p:sp>
      </p:grpSp>
      <p:sp>
        <p:nvSpPr>
          <p:cNvPr id="997" name="Shape 997"/>
          <p:cNvSpPr/>
          <p:nvPr/>
        </p:nvSpPr>
        <p:spPr>
          <a:xfrm>
            <a:off x="9339259" y="3708515"/>
            <a:ext cx="5080001" cy="1270001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8" name="Shape 998"/>
          <p:cNvSpPr/>
          <p:nvPr/>
        </p:nvSpPr>
        <p:spPr>
          <a:xfrm>
            <a:off x="9786895" y="3776778"/>
            <a:ext cx="4199968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r>
              <a:t>Authenticated object</a:t>
            </a:r>
          </a:p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r>
              <a:t>storage</a:t>
            </a:r>
          </a:p>
        </p:txBody>
      </p:sp>
      <p:sp>
        <p:nvSpPr>
          <p:cNvPr id="999" name="Shape 999"/>
          <p:cNvSpPr/>
          <p:nvPr/>
        </p:nvSpPr>
        <p:spPr>
          <a:xfrm flipV="1">
            <a:off x="11851319" y="5000091"/>
            <a:ext cx="1" cy="98553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1002" name="Shape 1002"/>
          <p:cNvSpPr/>
          <p:nvPr/>
        </p:nvSpPr>
        <p:spPr>
          <a:xfrm>
            <a:off x="1263012" y="2538449"/>
            <a:ext cx="2887803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Transaction</a:t>
            </a:r>
          </a:p>
        </p:txBody>
      </p:sp>
      <p:grpSp>
        <p:nvGrpSpPr>
          <p:cNvPr id="1019" name="Group 1019"/>
          <p:cNvGrpSpPr/>
          <p:nvPr/>
        </p:nvGrpSpPr>
        <p:grpSpPr>
          <a:xfrm>
            <a:off x="14860587" y="6038850"/>
            <a:ext cx="5461001" cy="3467100"/>
            <a:chOff x="0" y="0"/>
            <a:chExt cx="5461000" cy="3467100"/>
          </a:xfrm>
        </p:grpSpPr>
        <p:sp>
          <p:nvSpPr>
            <p:cNvPr id="1003" name="Shape 1003"/>
            <p:cNvSpPr/>
            <p:nvPr/>
          </p:nvSpPr>
          <p:spPr>
            <a:xfrm>
              <a:off x="0" y="9017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191000" y="9017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375785" y="10080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1565154" y="10080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0" y="18034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4191000" y="18034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4375785" y="19097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1565154" y="19097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0" y="27051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191000" y="27051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375785" y="28114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565154" y="28114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grpSp>
        <p:nvGrpSpPr>
          <p:cNvPr id="1024" name="Group 1024"/>
          <p:cNvGrpSpPr/>
          <p:nvPr/>
        </p:nvGrpSpPr>
        <p:grpSpPr>
          <a:xfrm>
            <a:off x="6643367" y="7378700"/>
            <a:ext cx="5461001" cy="762000"/>
            <a:chOff x="0" y="0"/>
            <a:chExt cx="5461000" cy="762000"/>
          </a:xfrm>
        </p:grpSpPr>
        <p:sp>
          <p:nvSpPr>
            <p:cNvPr id="1020" name="Shape 1020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sp>
        <p:nvSpPr>
          <p:cNvPr id="1025" name="Shape 1025"/>
          <p:cNvSpPr/>
          <p:nvPr/>
        </p:nvSpPr>
        <p:spPr>
          <a:xfrm>
            <a:off x="13580878" y="6464300"/>
            <a:ext cx="1152710" cy="0"/>
          </a:xfrm>
          <a:prstGeom prst="line">
            <a:avLst/>
          </a:prstGeom>
          <a:ln w="25400">
            <a:solidFill>
              <a:srgbClr val="DCDEE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13580878" y="7337226"/>
            <a:ext cx="1152710" cy="1"/>
          </a:xfrm>
          <a:prstGeom prst="line">
            <a:avLst/>
          </a:prstGeom>
          <a:ln w="25400">
            <a:solidFill>
              <a:srgbClr val="DCDEE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12104367" y="7759700"/>
            <a:ext cx="1476511" cy="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13580878" y="8182173"/>
            <a:ext cx="1152710" cy="1"/>
          </a:xfrm>
          <a:prstGeom prst="line">
            <a:avLst/>
          </a:prstGeom>
          <a:ln w="25400">
            <a:solidFill>
              <a:srgbClr val="DCDEE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13580878" y="9055100"/>
            <a:ext cx="1152710" cy="0"/>
          </a:xfrm>
          <a:prstGeom prst="line">
            <a:avLst/>
          </a:prstGeom>
          <a:ln w="25400">
            <a:solidFill>
              <a:srgbClr val="DCDEE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13568177" y="6451599"/>
            <a:ext cx="1" cy="2616202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1263012" y="4436268"/>
            <a:ext cx="221965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1. Proposal</a:t>
            </a:r>
          </a:p>
        </p:txBody>
      </p:sp>
      <p:sp>
        <p:nvSpPr>
          <p:cNvPr id="1032" name="Shape 1032"/>
          <p:cNvSpPr/>
          <p:nvPr/>
        </p:nvSpPr>
        <p:spPr>
          <a:xfrm>
            <a:off x="1263012" y="5461000"/>
            <a:ext cx="138379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2. Vote</a:t>
            </a:r>
          </a:p>
        </p:txBody>
      </p:sp>
      <p:sp>
        <p:nvSpPr>
          <p:cNvPr id="1033" name="Shape 1033"/>
          <p:cNvSpPr/>
          <p:nvPr/>
        </p:nvSpPr>
        <p:spPr>
          <a:xfrm>
            <a:off x="1263012" y="6485731"/>
            <a:ext cx="229059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3. Schedule</a:t>
            </a:r>
          </a:p>
        </p:txBody>
      </p:sp>
      <p:sp>
        <p:nvSpPr>
          <p:cNvPr id="1034" name="Shape 1034"/>
          <p:cNvSpPr/>
          <p:nvPr/>
        </p:nvSpPr>
        <p:spPr>
          <a:xfrm>
            <a:off x="1263012" y="7510462"/>
            <a:ext cx="123563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4. Ack</a:t>
            </a:r>
          </a:p>
        </p:txBody>
      </p:sp>
      <p:sp>
        <p:nvSpPr>
          <p:cNvPr id="1035" name="Shape 1035"/>
          <p:cNvSpPr/>
          <p:nvPr/>
        </p:nvSpPr>
        <p:spPr>
          <a:xfrm>
            <a:off x="1263012" y="8535193"/>
            <a:ext cx="2040129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5. Perform</a:t>
            </a:r>
          </a:p>
        </p:txBody>
      </p:sp>
      <p:sp>
        <p:nvSpPr>
          <p:cNvPr id="1036" name="Shape 1036"/>
          <p:cNvSpPr/>
          <p:nvPr/>
        </p:nvSpPr>
        <p:spPr>
          <a:xfrm>
            <a:off x="1263012" y="9559925"/>
            <a:ext cx="207970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6. Confirm</a:t>
            </a:r>
          </a:p>
        </p:txBody>
      </p:sp>
      <p:sp>
        <p:nvSpPr>
          <p:cNvPr id="1037" name="Shape 1037"/>
          <p:cNvSpPr/>
          <p:nvPr/>
        </p:nvSpPr>
        <p:spPr>
          <a:xfrm>
            <a:off x="5519559" y="11400953"/>
            <a:ext cx="1334488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“I propose an update. Please give me your failure count for this record.”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1040" name="Shape 1040"/>
          <p:cNvSpPr/>
          <p:nvPr/>
        </p:nvSpPr>
        <p:spPr>
          <a:xfrm>
            <a:off x="1263012" y="2538449"/>
            <a:ext cx="2887803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Transaction</a:t>
            </a:r>
          </a:p>
        </p:txBody>
      </p:sp>
      <p:grpSp>
        <p:nvGrpSpPr>
          <p:cNvPr id="1057" name="Group 1057"/>
          <p:cNvGrpSpPr/>
          <p:nvPr/>
        </p:nvGrpSpPr>
        <p:grpSpPr>
          <a:xfrm>
            <a:off x="14860587" y="6038850"/>
            <a:ext cx="5461001" cy="3467100"/>
            <a:chOff x="0" y="0"/>
            <a:chExt cx="5461000" cy="3467100"/>
          </a:xfrm>
        </p:grpSpPr>
        <p:sp>
          <p:nvSpPr>
            <p:cNvPr id="1041" name="Shape 1041"/>
            <p:cNvSpPr/>
            <p:nvPr/>
          </p:nvSpPr>
          <p:spPr>
            <a:xfrm>
              <a:off x="0" y="9017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191000" y="9017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375785" y="10080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1565154" y="10080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0" y="18034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191000" y="18034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4375785" y="19097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1565154" y="19097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0" y="27051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4191000" y="27051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375785" y="28114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1565154" y="28114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grpSp>
        <p:nvGrpSpPr>
          <p:cNvPr id="1062" name="Group 1062"/>
          <p:cNvGrpSpPr/>
          <p:nvPr/>
        </p:nvGrpSpPr>
        <p:grpSpPr>
          <a:xfrm>
            <a:off x="6643367" y="7378700"/>
            <a:ext cx="5461001" cy="762000"/>
            <a:chOff x="0" y="0"/>
            <a:chExt cx="5461000" cy="762000"/>
          </a:xfrm>
        </p:grpSpPr>
        <p:sp>
          <p:nvSpPr>
            <p:cNvPr id="1058" name="Shape 1058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sp>
        <p:nvSpPr>
          <p:cNvPr id="1063" name="Shape 1063"/>
          <p:cNvSpPr/>
          <p:nvPr/>
        </p:nvSpPr>
        <p:spPr>
          <a:xfrm>
            <a:off x="13580878" y="6464300"/>
            <a:ext cx="1279710" cy="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4" name="Shape 1064"/>
          <p:cNvSpPr/>
          <p:nvPr/>
        </p:nvSpPr>
        <p:spPr>
          <a:xfrm>
            <a:off x="13580878" y="7337226"/>
            <a:ext cx="1279710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12301167" y="7759700"/>
            <a:ext cx="1279711" cy="0"/>
          </a:xfrm>
          <a:prstGeom prst="line">
            <a:avLst/>
          </a:prstGeom>
          <a:ln w="25400">
            <a:solidFill>
              <a:srgbClr val="DCDEE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6" name="Shape 1066"/>
          <p:cNvSpPr/>
          <p:nvPr/>
        </p:nvSpPr>
        <p:spPr>
          <a:xfrm>
            <a:off x="13580878" y="8182173"/>
            <a:ext cx="1279710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13580878" y="9055100"/>
            <a:ext cx="1279710" cy="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13568177" y="6451599"/>
            <a:ext cx="1" cy="2616202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1263012" y="4436268"/>
            <a:ext cx="211734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1. Proposal</a:t>
            </a:r>
          </a:p>
        </p:txBody>
      </p:sp>
      <p:sp>
        <p:nvSpPr>
          <p:cNvPr id="1070" name="Shape 1070"/>
          <p:cNvSpPr/>
          <p:nvPr/>
        </p:nvSpPr>
        <p:spPr>
          <a:xfrm>
            <a:off x="1263012" y="5461000"/>
            <a:ext cx="145521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2. Vote</a:t>
            </a:r>
          </a:p>
        </p:txBody>
      </p:sp>
      <p:sp>
        <p:nvSpPr>
          <p:cNvPr id="1071" name="Shape 1071"/>
          <p:cNvSpPr/>
          <p:nvPr/>
        </p:nvSpPr>
        <p:spPr>
          <a:xfrm>
            <a:off x="1263012" y="6485731"/>
            <a:ext cx="229059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3. Schedule</a:t>
            </a:r>
          </a:p>
        </p:txBody>
      </p:sp>
      <p:sp>
        <p:nvSpPr>
          <p:cNvPr id="1072" name="Shape 1072"/>
          <p:cNvSpPr/>
          <p:nvPr/>
        </p:nvSpPr>
        <p:spPr>
          <a:xfrm>
            <a:off x="1263012" y="7510462"/>
            <a:ext cx="123563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4. Ack</a:t>
            </a:r>
          </a:p>
        </p:txBody>
      </p:sp>
      <p:sp>
        <p:nvSpPr>
          <p:cNvPr id="1073" name="Shape 1073"/>
          <p:cNvSpPr/>
          <p:nvPr/>
        </p:nvSpPr>
        <p:spPr>
          <a:xfrm>
            <a:off x="1263012" y="8535193"/>
            <a:ext cx="2040129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5. Perform</a:t>
            </a:r>
          </a:p>
        </p:txBody>
      </p:sp>
      <p:sp>
        <p:nvSpPr>
          <p:cNvPr id="1074" name="Shape 1074"/>
          <p:cNvSpPr/>
          <p:nvPr/>
        </p:nvSpPr>
        <p:spPr>
          <a:xfrm>
            <a:off x="1263012" y="9559925"/>
            <a:ext cx="207970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6. Confirm</a:t>
            </a:r>
          </a:p>
        </p:txBody>
      </p:sp>
      <p:sp>
        <p:nvSpPr>
          <p:cNvPr id="1075" name="Shape 1075"/>
          <p:cNvSpPr/>
          <p:nvPr/>
        </p:nvSpPr>
        <p:spPr>
          <a:xfrm>
            <a:off x="5459209" y="11400953"/>
            <a:ext cx="1346558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“My voter is 4. I vote yes to update since I’m not in another transaction.”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1078" name="Shape 1078"/>
          <p:cNvSpPr/>
          <p:nvPr/>
        </p:nvSpPr>
        <p:spPr>
          <a:xfrm>
            <a:off x="1263012" y="2538449"/>
            <a:ext cx="2887803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Transaction</a:t>
            </a:r>
          </a:p>
        </p:txBody>
      </p:sp>
      <p:grpSp>
        <p:nvGrpSpPr>
          <p:cNvPr id="1095" name="Group 1095"/>
          <p:cNvGrpSpPr/>
          <p:nvPr/>
        </p:nvGrpSpPr>
        <p:grpSpPr>
          <a:xfrm>
            <a:off x="14860587" y="6038850"/>
            <a:ext cx="5461001" cy="3467100"/>
            <a:chOff x="0" y="0"/>
            <a:chExt cx="5461000" cy="3467100"/>
          </a:xfrm>
        </p:grpSpPr>
        <p:sp>
          <p:nvSpPr>
            <p:cNvPr id="1079" name="Shape 1079"/>
            <p:cNvSpPr/>
            <p:nvPr/>
          </p:nvSpPr>
          <p:spPr>
            <a:xfrm>
              <a:off x="0" y="9017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191000" y="9017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375785" y="10080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1565154" y="10080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0" y="18034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191000" y="18034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375785" y="19097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1565154" y="19097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0" y="27051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191000" y="27051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375785" y="28114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1565154" y="28114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grpSp>
        <p:nvGrpSpPr>
          <p:cNvPr id="1100" name="Group 1100"/>
          <p:cNvGrpSpPr/>
          <p:nvPr/>
        </p:nvGrpSpPr>
        <p:grpSpPr>
          <a:xfrm>
            <a:off x="6643367" y="7378700"/>
            <a:ext cx="5461001" cy="762000"/>
            <a:chOff x="0" y="0"/>
            <a:chExt cx="5461000" cy="762000"/>
          </a:xfrm>
        </p:grpSpPr>
        <p:sp>
          <p:nvSpPr>
            <p:cNvPr id="1096" name="Shape 1096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sp>
        <p:nvSpPr>
          <p:cNvPr id="1101" name="Shape 1101"/>
          <p:cNvSpPr/>
          <p:nvPr/>
        </p:nvSpPr>
        <p:spPr>
          <a:xfrm>
            <a:off x="13580878" y="6464300"/>
            <a:ext cx="1152710" cy="0"/>
          </a:xfrm>
          <a:prstGeom prst="line">
            <a:avLst/>
          </a:prstGeom>
          <a:ln w="25400">
            <a:solidFill>
              <a:srgbClr val="DCDEE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2" name="Shape 1102"/>
          <p:cNvSpPr/>
          <p:nvPr/>
        </p:nvSpPr>
        <p:spPr>
          <a:xfrm>
            <a:off x="13580878" y="7337226"/>
            <a:ext cx="1152710" cy="1"/>
          </a:xfrm>
          <a:prstGeom prst="line">
            <a:avLst/>
          </a:prstGeom>
          <a:ln w="25400">
            <a:solidFill>
              <a:srgbClr val="DCDEE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3" name="Shape 1103"/>
          <p:cNvSpPr/>
          <p:nvPr/>
        </p:nvSpPr>
        <p:spPr>
          <a:xfrm>
            <a:off x="12104367" y="7759700"/>
            <a:ext cx="1476511" cy="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4" name="Shape 1104"/>
          <p:cNvSpPr/>
          <p:nvPr/>
        </p:nvSpPr>
        <p:spPr>
          <a:xfrm>
            <a:off x="13580878" y="8182173"/>
            <a:ext cx="1152710" cy="1"/>
          </a:xfrm>
          <a:prstGeom prst="line">
            <a:avLst/>
          </a:prstGeom>
          <a:ln w="25400">
            <a:solidFill>
              <a:srgbClr val="DCDEE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5" name="Shape 1105"/>
          <p:cNvSpPr/>
          <p:nvPr/>
        </p:nvSpPr>
        <p:spPr>
          <a:xfrm>
            <a:off x="13580878" y="9055100"/>
            <a:ext cx="1152710" cy="0"/>
          </a:xfrm>
          <a:prstGeom prst="line">
            <a:avLst/>
          </a:prstGeom>
          <a:ln w="25400">
            <a:solidFill>
              <a:srgbClr val="DCDEE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6" name="Shape 1106"/>
          <p:cNvSpPr/>
          <p:nvPr/>
        </p:nvSpPr>
        <p:spPr>
          <a:xfrm>
            <a:off x="13568177" y="6451599"/>
            <a:ext cx="1" cy="2616202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7" name="Shape 1107"/>
          <p:cNvSpPr/>
          <p:nvPr/>
        </p:nvSpPr>
        <p:spPr>
          <a:xfrm>
            <a:off x="1263012" y="4436268"/>
            <a:ext cx="211734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1. Proposal</a:t>
            </a:r>
          </a:p>
        </p:txBody>
      </p:sp>
      <p:sp>
        <p:nvSpPr>
          <p:cNvPr id="1108" name="Shape 1108"/>
          <p:cNvSpPr/>
          <p:nvPr/>
        </p:nvSpPr>
        <p:spPr>
          <a:xfrm>
            <a:off x="1263012" y="5461000"/>
            <a:ext cx="138379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2. Vote</a:t>
            </a:r>
          </a:p>
        </p:txBody>
      </p:sp>
      <p:sp>
        <p:nvSpPr>
          <p:cNvPr id="1109" name="Shape 1109"/>
          <p:cNvSpPr/>
          <p:nvPr/>
        </p:nvSpPr>
        <p:spPr>
          <a:xfrm>
            <a:off x="1263012" y="6485731"/>
            <a:ext cx="2379397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3. Schedule</a:t>
            </a:r>
          </a:p>
        </p:txBody>
      </p:sp>
      <p:sp>
        <p:nvSpPr>
          <p:cNvPr id="1110" name="Shape 1110"/>
          <p:cNvSpPr/>
          <p:nvPr/>
        </p:nvSpPr>
        <p:spPr>
          <a:xfrm>
            <a:off x="1263012" y="7510462"/>
            <a:ext cx="123563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4. Ack</a:t>
            </a:r>
          </a:p>
        </p:txBody>
      </p:sp>
      <p:sp>
        <p:nvSpPr>
          <p:cNvPr id="1111" name="Shape 1111"/>
          <p:cNvSpPr/>
          <p:nvPr/>
        </p:nvSpPr>
        <p:spPr>
          <a:xfrm>
            <a:off x="1263012" y="8535193"/>
            <a:ext cx="2040129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5. Perform</a:t>
            </a:r>
          </a:p>
        </p:txBody>
      </p:sp>
      <p:sp>
        <p:nvSpPr>
          <p:cNvPr id="1112" name="Shape 1112"/>
          <p:cNvSpPr/>
          <p:nvPr/>
        </p:nvSpPr>
        <p:spPr>
          <a:xfrm>
            <a:off x="1263012" y="9559925"/>
            <a:ext cx="207970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6. Confirm</a:t>
            </a:r>
          </a:p>
        </p:txBody>
      </p:sp>
      <p:sp>
        <p:nvSpPr>
          <p:cNvPr id="1113" name="Shape 1113"/>
          <p:cNvSpPr/>
          <p:nvPr/>
        </p:nvSpPr>
        <p:spPr>
          <a:xfrm>
            <a:off x="6544830" y="11448261"/>
            <a:ext cx="11294340" cy="1232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120000"/>
              </a:lnSpc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r>
              <a:t>“We have majority quorum and no one’s record is terminal, </a:t>
            </a:r>
          </a:p>
          <a:p>
            <a:pPr algn="ctr">
              <a:lnSpc>
                <a:spcPct val="120000"/>
              </a:lnSpc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r>
              <a:t>prepare to update failure count to 5.”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1116" name="Shape 1116"/>
          <p:cNvSpPr/>
          <p:nvPr/>
        </p:nvSpPr>
        <p:spPr>
          <a:xfrm>
            <a:off x="1263012" y="2538449"/>
            <a:ext cx="2887803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Transaction</a:t>
            </a:r>
          </a:p>
        </p:txBody>
      </p:sp>
      <p:grpSp>
        <p:nvGrpSpPr>
          <p:cNvPr id="1133" name="Group 1133"/>
          <p:cNvGrpSpPr/>
          <p:nvPr/>
        </p:nvGrpSpPr>
        <p:grpSpPr>
          <a:xfrm>
            <a:off x="14860587" y="6038850"/>
            <a:ext cx="5461001" cy="3467100"/>
            <a:chOff x="0" y="0"/>
            <a:chExt cx="5461000" cy="3467100"/>
          </a:xfrm>
        </p:grpSpPr>
        <p:sp>
          <p:nvSpPr>
            <p:cNvPr id="1117" name="Shape 1117"/>
            <p:cNvSpPr/>
            <p:nvPr/>
          </p:nvSpPr>
          <p:spPr>
            <a:xfrm>
              <a:off x="0" y="9017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191000" y="9017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375785" y="10080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565154" y="10080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0" y="18034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191000" y="18034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375785" y="19097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565154" y="19097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0" y="27051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4191000" y="27051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4375785" y="28114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1565154" y="28114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grpSp>
        <p:nvGrpSpPr>
          <p:cNvPr id="1138" name="Group 1138"/>
          <p:cNvGrpSpPr/>
          <p:nvPr/>
        </p:nvGrpSpPr>
        <p:grpSpPr>
          <a:xfrm>
            <a:off x="6643367" y="7378700"/>
            <a:ext cx="5461001" cy="762000"/>
            <a:chOff x="0" y="0"/>
            <a:chExt cx="5461000" cy="762000"/>
          </a:xfrm>
        </p:grpSpPr>
        <p:sp>
          <p:nvSpPr>
            <p:cNvPr id="1134" name="Shape 1134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sp>
        <p:nvSpPr>
          <p:cNvPr id="1139" name="Shape 1139"/>
          <p:cNvSpPr/>
          <p:nvPr/>
        </p:nvSpPr>
        <p:spPr>
          <a:xfrm>
            <a:off x="13580878" y="6464300"/>
            <a:ext cx="1279710" cy="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13580878" y="7337226"/>
            <a:ext cx="1279710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1" name="Shape 1141"/>
          <p:cNvSpPr/>
          <p:nvPr/>
        </p:nvSpPr>
        <p:spPr>
          <a:xfrm>
            <a:off x="12301167" y="7759700"/>
            <a:ext cx="1279711" cy="0"/>
          </a:xfrm>
          <a:prstGeom prst="line">
            <a:avLst/>
          </a:prstGeom>
          <a:ln w="25400">
            <a:solidFill>
              <a:srgbClr val="DCDEE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13580878" y="8182173"/>
            <a:ext cx="1279710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13580878" y="9055100"/>
            <a:ext cx="1279710" cy="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13568177" y="6451599"/>
            <a:ext cx="1" cy="2616202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5" name="Shape 1145"/>
          <p:cNvSpPr/>
          <p:nvPr/>
        </p:nvSpPr>
        <p:spPr>
          <a:xfrm>
            <a:off x="1263012" y="4436268"/>
            <a:ext cx="211734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1. Proposal</a:t>
            </a:r>
          </a:p>
        </p:txBody>
      </p:sp>
      <p:sp>
        <p:nvSpPr>
          <p:cNvPr id="1146" name="Shape 1146"/>
          <p:cNvSpPr/>
          <p:nvPr/>
        </p:nvSpPr>
        <p:spPr>
          <a:xfrm>
            <a:off x="1263012" y="5461000"/>
            <a:ext cx="138379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2. Vote</a:t>
            </a:r>
          </a:p>
        </p:txBody>
      </p:sp>
      <p:sp>
        <p:nvSpPr>
          <p:cNvPr id="1147" name="Shape 1147"/>
          <p:cNvSpPr/>
          <p:nvPr/>
        </p:nvSpPr>
        <p:spPr>
          <a:xfrm>
            <a:off x="1263012" y="6485731"/>
            <a:ext cx="229059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3. Schedule</a:t>
            </a:r>
          </a:p>
        </p:txBody>
      </p:sp>
      <p:sp>
        <p:nvSpPr>
          <p:cNvPr id="1148" name="Shape 1148"/>
          <p:cNvSpPr/>
          <p:nvPr/>
        </p:nvSpPr>
        <p:spPr>
          <a:xfrm>
            <a:off x="1263012" y="7510462"/>
            <a:ext cx="1295960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4. Ack</a:t>
            </a:r>
          </a:p>
        </p:txBody>
      </p:sp>
      <p:sp>
        <p:nvSpPr>
          <p:cNvPr id="1149" name="Shape 1149"/>
          <p:cNvSpPr/>
          <p:nvPr/>
        </p:nvSpPr>
        <p:spPr>
          <a:xfrm>
            <a:off x="1263012" y="8535193"/>
            <a:ext cx="2040129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5. Perform</a:t>
            </a:r>
          </a:p>
        </p:txBody>
      </p:sp>
      <p:sp>
        <p:nvSpPr>
          <p:cNvPr id="1150" name="Shape 1150"/>
          <p:cNvSpPr/>
          <p:nvPr/>
        </p:nvSpPr>
        <p:spPr>
          <a:xfrm>
            <a:off x="1263012" y="9559925"/>
            <a:ext cx="207970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6. Confirm</a:t>
            </a:r>
          </a:p>
        </p:txBody>
      </p:sp>
      <p:sp>
        <p:nvSpPr>
          <p:cNvPr id="1151" name="Shape 1151"/>
          <p:cNvSpPr/>
          <p:nvPr/>
        </p:nvSpPr>
        <p:spPr>
          <a:xfrm>
            <a:off x="4644478" y="11400953"/>
            <a:ext cx="1509504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“OK I’ve verified majority quorum and stand ready to increase failure count to 5.”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1154" name="Shape 1154"/>
          <p:cNvSpPr/>
          <p:nvPr/>
        </p:nvSpPr>
        <p:spPr>
          <a:xfrm>
            <a:off x="1263012" y="2538449"/>
            <a:ext cx="2887803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Transaction</a:t>
            </a:r>
          </a:p>
        </p:txBody>
      </p:sp>
      <p:grpSp>
        <p:nvGrpSpPr>
          <p:cNvPr id="1171" name="Group 1171"/>
          <p:cNvGrpSpPr/>
          <p:nvPr/>
        </p:nvGrpSpPr>
        <p:grpSpPr>
          <a:xfrm>
            <a:off x="14860587" y="6038850"/>
            <a:ext cx="5461001" cy="3467100"/>
            <a:chOff x="0" y="0"/>
            <a:chExt cx="5461000" cy="3467100"/>
          </a:xfrm>
        </p:grpSpPr>
        <p:sp>
          <p:nvSpPr>
            <p:cNvPr id="1155" name="Shape 1155"/>
            <p:cNvSpPr/>
            <p:nvPr/>
          </p:nvSpPr>
          <p:spPr>
            <a:xfrm>
              <a:off x="0" y="9017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4191000" y="9017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4375785" y="10080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565154" y="10080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0" y="18034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191000" y="18034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375785" y="19097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565154" y="19097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0" y="27051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4191000" y="27051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4375785" y="28114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565154" y="28114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grpSp>
        <p:nvGrpSpPr>
          <p:cNvPr id="1176" name="Group 1176"/>
          <p:cNvGrpSpPr/>
          <p:nvPr/>
        </p:nvGrpSpPr>
        <p:grpSpPr>
          <a:xfrm>
            <a:off x="6643367" y="7378700"/>
            <a:ext cx="5461001" cy="762000"/>
            <a:chOff x="0" y="0"/>
            <a:chExt cx="5461000" cy="762000"/>
          </a:xfrm>
        </p:grpSpPr>
        <p:sp>
          <p:nvSpPr>
            <p:cNvPr id="1172" name="Shape 1172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sp>
        <p:nvSpPr>
          <p:cNvPr id="1177" name="Shape 1177"/>
          <p:cNvSpPr/>
          <p:nvPr/>
        </p:nvSpPr>
        <p:spPr>
          <a:xfrm>
            <a:off x="13580878" y="6464300"/>
            <a:ext cx="1152710" cy="0"/>
          </a:xfrm>
          <a:prstGeom prst="line">
            <a:avLst/>
          </a:prstGeom>
          <a:ln w="25400">
            <a:solidFill>
              <a:srgbClr val="DCDEE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78" name="Shape 1178"/>
          <p:cNvSpPr/>
          <p:nvPr/>
        </p:nvSpPr>
        <p:spPr>
          <a:xfrm>
            <a:off x="13580878" y="7337226"/>
            <a:ext cx="1152710" cy="1"/>
          </a:xfrm>
          <a:prstGeom prst="line">
            <a:avLst/>
          </a:prstGeom>
          <a:ln w="25400">
            <a:solidFill>
              <a:srgbClr val="DCDEE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79" name="Shape 1179"/>
          <p:cNvSpPr/>
          <p:nvPr/>
        </p:nvSpPr>
        <p:spPr>
          <a:xfrm>
            <a:off x="12104367" y="7759700"/>
            <a:ext cx="1476511" cy="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80" name="Shape 1180"/>
          <p:cNvSpPr/>
          <p:nvPr/>
        </p:nvSpPr>
        <p:spPr>
          <a:xfrm>
            <a:off x="13580878" y="8182173"/>
            <a:ext cx="1152710" cy="1"/>
          </a:xfrm>
          <a:prstGeom prst="line">
            <a:avLst/>
          </a:prstGeom>
          <a:ln w="25400">
            <a:solidFill>
              <a:srgbClr val="DCDEE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81" name="Shape 1181"/>
          <p:cNvSpPr/>
          <p:nvPr/>
        </p:nvSpPr>
        <p:spPr>
          <a:xfrm>
            <a:off x="13580878" y="9055100"/>
            <a:ext cx="1152710" cy="0"/>
          </a:xfrm>
          <a:prstGeom prst="line">
            <a:avLst/>
          </a:prstGeom>
          <a:ln w="25400">
            <a:solidFill>
              <a:srgbClr val="DCDEE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82" name="Shape 1182"/>
          <p:cNvSpPr/>
          <p:nvPr/>
        </p:nvSpPr>
        <p:spPr>
          <a:xfrm>
            <a:off x="13568177" y="6451599"/>
            <a:ext cx="1" cy="2616202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83" name="Shape 1183"/>
          <p:cNvSpPr/>
          <p:nvPr/>
        </p:nvSpPr>
        <p:spPr>
          <a:xfrm>
            <a:off x="1263012" y="4436268"/>
            <a:ext cx="211734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1. Proposal</a:t>
            </a:r>
          </a:p>
        </p:txBody>
      </p:sp>
      <p:sp>
        <p:nvSpPr>
          <p:cNvPr id="1184" name="Shape 1184"/>
          <p:cNvSpPr/>
          <p:nvPr/>
        </p:nvSpPr>
        <p:spPr>
          <a:xfrm>
            <a:off x="1263012" y="5461000"/>
            <a:ext cx="138379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2. Vote</a:t>
            </a:r>
          </a:p>
        </p:txBody>
      </p:sp>
      <p:sp>
        <p:nvSpPr>
          <p:cNvPr id="1185" name="Shape 1185"/>
          <p:cNvSpPr/>
          <p:nvPr/>
        </p:nvSpPr>
        <p:spPr>
          <a:xfrm>
            <a:off x="1263012" y="6485731"/>
            <a:ext cx="229059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3. Schedule</a:t>
            </a:r>
          </a:p>
        </p:txBody>
      </p:sp>
      <p:sp>
        <p:nvSpPr>
          <p:cNvPr id="1186" name="Shape 1186"/>
          <p:cNvSpPr/>
          <p:nvPr/>
        </p:nvSpPr>
        <p:spPr>
          <a:xfrm>
            <a:off x="1263012" y="7510462"/>
            <a:ext cx="123563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4. Ack</a:t>
            </a:r>
          </a:p>
        </p:txBody>
      </p:sp>
      <p:sp>
        <p:nvSpPr>
          <p:cNvPr id="1187" name="Shape 1187"/>
          <p:cNvSpPr/>
          <p:nvPr/>
        </p:nvSpPr>
        <p:spPr>
          <a:xfrm>
            <a:off x="1263012" y="8535193"/>
            <a:ext cx="213713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5. Perform</a:t>
            </a:r>
          </a:p>
        </p:txBody>
      </p:sp>
      <p:sp>
        <p:nvSpPr>
          <p:cNvPr id="1188" name="Shape 1188"/>
          <p:cNvSpPr/>
          <p:nvPr/>
        </p:nvSpPr>
        <p:spPr>
          <a:xfrm>
            <a:off x="1263012" y="9559925"/>
            <a:ext cx="207970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6. Confirm</a:t>
            </a:r>
          </a:p>
        </p:txBody>
      </p:sp>
      <p:sp>
        <p:nvSpPr>
          <p:cNvPr id="1189" name="Shape 1189"/>
          <p:cNvSpPr/>
          <p:nvPr/>
        </p:nvSpPr>
        <p:spPr>
          <a:xfrm>
            <a:off x="6045796" y="11426353"/>
            <a:ext cx="1229240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20000"/>
              </a:lnSpc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“Please proceed with increasing failure count to 5 for this record.”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1192" name="Shape 1192"/>
          <p:cNvSpPr/>
          <p:nvPr/>
        </p:nvSpPr>
        <p:spPr>
          <a:xfrm>
            <a:off x="1263012" y="2538449"/>
            <a:ext cx="2887803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Transaction</a:t>
            </a:r>
          </a:p>
        </p:txBody>
      </p:sp>
      <p:grpSp>
        <p:nvGrpSpPr>
          <p:cNvPr id="1209" name="Group 1209"/>
          <p:cNvGrpSpPr/>
          <p:nvPr/>
        </p:nvGrpSpPr>
        <p:grpSpPr>
          <a:xfrm>
            <a:off x="14860587" y="6038850"/>
            <a:ext cx="5461001" cy="3467100"/>
            <a:chOff x="0" y="0"/>
            <a:chExt cx="5461000" cy="3467100"/>
          </a:xfrm>
        </p:grpSpPr>
        <p:sp>
          <p:nvSpPr>
            <p:cNvPr id="1193" name="Shape 1193"/>
            <p:cNvSpPr/>
            <p:nvPr/>
          </p:nvSpPr>
          <p:spPr>
            <a:xfrm>
              <a:off x="0" y="9017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191000" y="9017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4375785" y="10080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565154" y="10080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0" y="18034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4191000" y="18034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4375785" y="19097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565154" y="19097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0" y="270510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191000" y="270510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375785" y="28114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65154" y="28114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grpSp>
        <p:nvGrpSpPr>
          <p:cNvPr id="1214" name="Group 1214"/>
          <p:cNvGrpSpPr/>
          <p:nvPr/>
        </p:nvGrpSpPr>
        <p:grpSpPr>
          <a:xfrm>
            <a:off x="6643367" y="7378700"/>
            <a:ext cx="5461001" cy="762000"/>
            <a:chOff x="0" y="0"/>
            <a:chExt cx="5461000" cy="762000"/>
          </a:xfrm>
        </p:grpSpPr>
        <p:sp>
          <p:nvSpPr>
            <p:cNvPr id="1210" name="Shape 1210"/>
            <p:cNvSpPr/>
            <p:nvPr/>
          </p:nvSpPr>
          <p:spPr>
            <a:xfrm>
              <a:off x="0" y="0"/>
              <a:ext cx="4025404" cy="762000"/>
            </a:xfrm>
            <a:prstGeom prst="rect">
              <a:avLst/>
            </a:prstGeom>
            <a:solidFill>
              <a:srgbClr val="E7685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191000" y="0"/>
              <a:ext cx="1270000" cy="762000"/>
            </a:xfrm>
            <a:prstGeom prst="rect">
              <a:avLst/>
            </a:prstGeom>
            <a:solidFill>
              <a:srgbClr val="498ED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375785" y="106362"/>
              <a:ext cx="88481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HSM</a:t>
              </a: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65154" y="106362"/>
              <a:ext cx="877190" cy="54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yriad Set Pro Medium"/>
                  <a:ea typeface="Myriad Set Pro Medium"/>
                  <a:cs typeface="Myriad Set Pro Medium"/>
                  <a:sym typeface="Myriad Set Pro Medium"/>
                </a:defRPr>
              </a:lvl1pPr>
            </a:lstStyle>
            <a:p>
              <a:r>
                <a:t>Host</a:t>
              </a:r>
            </a:p>
          </p:txBody>
        </p:sp>
      </p:grpSp>
      <p:sp>
        <p:nvSpPr>
          <p:cNvPr id="1215" name="Shape 1215"/>
          <p:cNvSpPr/>
          <p:nvPr/>
        </p:nvSpPr>
        <p:spPr>
          <a:xfrm>
            <a:off x="13580878" y="6464300"/>
            <a:ext cx="1279710" cy="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16" name="Shape 1216"/>
          <p:cNvSpPr/>
          <p:nvPr/>
        </p:nvSpPr>
        <p:spPr>
          <a:xfrm>
            <a:off x="13580878" y="7337226"/>
            <a:ext cx="1279710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17" name="Shape 1217"/>
          <p:cNvSpPr/>
          <p:nvPr/>
        </p:nvSpPr>
        <p:spPr>
          <a:xfrm>
            <a:off x="12301167" y="7759700"/>
            <a:ext cx="1279711" cy="0"/>
          </a:xfrm>
          <a:prstGeom prst="line">
            <a:avLst/>
          </a:prstGeom>
          <a:ln w="25400">
            <a:solidFill>
              <a:srgbClr val="DCDEE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18" name="Shape 1218"/>
          <p:cNvSpPr/>
          <p:nvPr/>
        </p:nvSpPr>
        <p:spPr>
          <a:xfrm>
            <a:off x="13580878" y="8182173"/>
            <a:ext cx="1279710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x="13580878" y="9055100"/>
            <a:ext cx="1279710" cy="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0" name="Shape 1220"/>
          <p:cNvSpPr/>
          <p:nvPr/>
        </p:nvSpPr>
        <p:spPr>
          <a:xfrm>
            <a:off x="13568177" y="6451599"/>
            <a:ext cx="1" cy="2616202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1263012" y="4436268"/>
            <a:ext cx="211734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1. Proposal</a:t>
            </a:r>
          </a:p>
        </p:txBody>
      </p:sp>
      <p:sp>
        <p:nvSpPr>
          <p:cNvPr id="1222" name="Shape 1222"/>
          <p:cNvSpPr/>
          <p:nvPr/>
        </p:nvSpPr>
        <p:spPr>
          <a:xfrm>
            <a:off x="1263012" y="5461000"/>
            <a:ext cx="138379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2. Vote</a:t>
            </a:r>
          </a:p>
        </p:txBody>
      </p:sp>
      <p:sp>
        <p:nvSpPr>
          <p:cNvPr id="1223" name="Shape 1223"/>
          <p:cNvSpPr/>
          <p:nvPr/>
        </p:nvSpPr>
        <p:spPr>
          <a:xfrm>
            <a:off x="1263012" y="6485731"/>
            <a:ext cx="229059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3. Schedule</a:t>
            </a:r>
          </a:p>
        </p:txBody>
      </p:sp>
      <p:sp>
        <p:nvSpPr>
          <p:cNvPr id="1224" name="Shape 1224"/>
          <p:cNvSpPr/>
          <p:nvPr/>
        </p:nvSpPr>
        <p:spPr>
          <a:xfrm>
            <a:off x="1263012" y="7510462"/>
            <a:ext cx="123563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4. Ack</a:t>
            </a:r>
          </a:p>
        </p:txBody>
      </p:sp>
      <p:sp>
        <p:nvSpPr>
          <p:cNvPr id="1225" name="Shape 1225"/>
          <p:cNvSpPr/>
          <p:nvPr/>
        </p:nvSpPr>
        <p:spPr>
          <a:xfrm>
            <a:off x="1263012" y="8535193"/>
            <a:ext cx="2040129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DCDEE0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5. Perform</a:t>
            </a:r>
          </a:p>
        </p:txBody>
      </p:sp>
      <p:sp>
        <p:nvSpPr>
          <p:cNvPr id="1226" name="Shape 1226"/>
          <p:cNvSpPr/>
          <p:nvPr/>
        </p:nvSpPr>
        <p:spPr>
          <a:xfrm>
            <a:off x="1263012" y="9559925"/>
            <a:ext cx="216126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6. Confirm</a:t>
            </a:r>
          </a:p>
        </p:txBody>
      </p:sp>
      <p:sp>
        <p:nvSpPr>
          <p:cNvPr id="1227" name="Shape 1227"/>
          <p:cNvSpPr/>
          <p:nvPr/>
        </p:nvSpPr>
        <p:spPr>
          <a:xfrm>
            <a:off x="7865224" y="11400953"/>
            <a:ext cx="86535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r>
              <a:t>“OK, my failure count is now 5 for this record.”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Shape 1229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1230" name="Shape 1230"/>
          <p:cNvSpPr/>
          <p:nvPr/>
        </p:nvSpPr>
        <p:spPr>
          <a:xfrm>
            <a:off x="1263012" y="2538449"/>
            <a:ext cx="6596000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Who watches the watchers</a:t>
            </a:r>
          </a:p>
        </p:txBody>
      </p:sp>
      <p:sp>
        <p:nvSpPr>
          <p:cNvPr id="1231" name="Shape 1231"/>
          <p:cNvSpPr/>
          <p:nvPr/>
        </p:nvSpPr>
        <p:spPr>
          <a:xfrm>
            <a:off x="1269578" y="4440733"/>
            <a:ext cx="16225673" cy="349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 given Vault fleet runs code signed by its CSCIK (custom secure code signing key)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Use of this signing key requires a quorum of physical Vault admin smart cards</a:t>
            </a:r>
          </a:p>
          <a:p>
            <a:pPr>
              <a:lnSpc>
                <a:spcPct val="12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Admin cards are created in a secure ceremony when fleet is commissioned, stored in </a:t>
            </a:r>
          </a:p>
          <a:p>
            <a:pPr>
              <a:lnSpc>
                <a:spcPct val="12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separate physical safes in custody of three different organizations at Apple in tamper-</a:t>
            </a:r>
          </a:p>
          <a:p>
            <a:pPr>
              <a:lnSpc>
                <a:spcPct val="12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proof evidence bags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269818" y="1271289"/>
            <a:ext cx="1038923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Hardened WebKit JIT Mapping</a:t>
            </a:r>
          </a:p>
        </p:txBody>
      </p:sp>
      <p:sp>
        <p:nvSpPr>
          <p:cNvPr id="138" name="Shape 138"/>
          <p:cNvSpPr/>
          <p:nvPr/>
        </p:nvSpPr>
        <p:spPr>
          <a:xfrm>
            <a:off x="1269818" y="2538759"/>
            <a:ext cx="1379652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iOS 9</a:t>
            </a:r>
          </a:p>
        </p:txBody>
      </p:sp>
      <p:sp>
        <p:nvSpPr>
          <p:cNvPr id="139" name="Shape 139"/>
          <p:cNvSpPr/>
          <p:nvPr/>
        </p:nvSpPr>
        <p:spPr>
          <a:xfrm>
            <a:off x="1269818" y="4440138"/>
            <a:ext cx="12059387" cy="1463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32MB RWX JIT memory region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Write-anywhere primitive sufficient for arbitrary code execution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Shape 1233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1234" name="Shape 1234"/>
          <p:cNvSpPr/>
          <p:nvPr/>
        </p:nvSpPr>
        <p:spPr>
          <a:xfrm>
            <a:off x="1263012" y="2538449"/>
            <a:ext cx="6596000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Who watches the watchers</a:t>
            </a:r>
          </a:p>
        </p:txBody>
      </p:sp>
      <p:sp>
        <p:nvSpPr>
          <p:cNvPr id="1235" name="Shape 1235"/>
          <p:cNvSpPr/>
          <p:nvPr/>
        </p:nvSpPr>
        <p:spPr>
          <a:xfrm>
            <a:off x="1269578" y="4440733"/>
            <a:ext cx="16606927" cy="288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If someone got their hands on all the admin cards…</a:t>
            </a:r>
          </a:p>
          <a:p>
            <a:pPr>
              <a:lnSpc>
                <a:spcPct val="12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Couldn’t they sign a malicious custom secure code image that can brute-force iCSC for 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arbitrary escrow records?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Shape 1237"/>
          <p:cNvSpPr/>
          <p:nvPr/>
        </p:nvSpPr>
        <p:spPr>
          <a:xfrm>
            <a:off x="11128946" y="5967412"/>
            <a:ext cx="2126108" cy="178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20000"/>
              </a:lnSpc>
              <a:defRPr sz="12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No.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1240" name="Shape 1240"/>
          <p:cNvSpPr/>
          <p:nvPr/>
        </p:nvSpPr>
        <p:spPr>
          <a:xfrm>
            <a:off x="1269578" y="2538449"/>
            <a:ext cx="8424800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Before a fleet goes into production</a:t>
            </a:r>
          </a:p>
        </p:txBody>
      </p:sp>
      <p:sp>
        <p:nvSpPr>
          <p:cNvPr id="1241" name="Shape 1241"/>
          <p:cNvSpPr/>
          <p:nvPr/>
        </p:nvSpPr>
        <p:spPr>
          <a:xfrm>
            <a:off x="1269578" y="4440733"/>
            <a:ext cx="15226691" cy="552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Members of all three admin card-carrying organizations meet in a secure facility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Cross-check serial numbers on evidence bags and on cards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Attestations</a:t>
            </a:r>
          </a:p>
          <a:p>
            <a:pPr marL="444500" indent="-444500">
              <a:lnSpc>
                <a:spcPct val="160000"/>
              </a:lnSpc>
              <a:buSzPct val="75000"/>
              <a:buChar char="•"/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Carriers present at creation of the admin cards</a:t>
            </a:r>
          </a:p>
          <a:p>
            <a:pPr marL="444500" indent="-444500">
              <a:lnSpc>
                <a:spcPct val="160000"/>
              </a:lnSpc>
              <a:buSzPct val="75000"/>
              <a:buChar char="•"/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No other cards were created</a:t>
            </a:r>
          </a:p>
          <a:p>
            <a:pPr marL="444500" indent="-444500">
              <a:lnSpc>
                <a:spcPct val="160000"/>
              </a:lnSpc>
              <a:buSzPct val="75000"/>
              <a:buChar char="•"/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Evidence bags remained sealed since creation</a:t>
            </a:r>
          </a:p>
          <a:p>
            <a:pPr marL="444500" indent="-444500">
              <a:lnSpc>
                <a:spcPct val="160000"/>
              </a:lnSpc>
              <a:buSzPct val="75000"/>
              <a:buChar char="•"/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Cards today are the ones orginally created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/>
          <p:nvPr/>
        </p:nvSpPr>
        <p:spPr>
          <a:xfrm>
            <a:off x="1271521" y="6310312"/>
            <a:ext cx="11479658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7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Physical One-Way Hash Function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/>
          <p:nvPr/>
        </p:nvSpPr>
        <p:spPr>
          <a:xfrm>
            <a:off x="1263012" y="1270719"/>
            <a:ext cx="538035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Cloud Key Vault</a:t>
            </a:r>
          </a:p>
        </p:txBody>
      </p:sp>
      <p:sp>
        <p:nvSpPr>
          <p:cNvPr id="1246" name="Shape 1246"/>
          <p:cNvSpPr/>
          <p:nvPr/>
        </p:nvSpPr>
        <p:spPr>
          <a:xfrm>
            <a:off x="1269578" y="2538449"/>
            <a:ext cx="3936315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Final attestation</a:t>
            </a:r>
          </a:p>
        </p:txBody>
      </p:sp>
      <p:sp>
        <p:nvSpPr>
          <p:cNvPr id="1247" name="Shape 1247"/>
          <p:cNvSpPr/>
          <p:nvPr/>
        </p:nvSpPr>
        <p:spPr>
          <a:xfrm>
            <a:off x="1269578" y="4440733"/>
            <a:ext cx="16356940" cy="227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All cards originally created are now destroyed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The cards were not used to sign any other custom secure code that can be loaded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No other mechanism is known for changing custom secure code or loading new code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/>
          <p:nvPr/>
        </p:nvSpPr>
        <p:spPr>
          <a:xfrm>
            <a:off x="1271521" y="6310312"/>
            <a:ext cx="4282314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7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Some News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/>
          <p:nvPr/>
        </p:nvSpPr>
        <p:spPr>
          <a:xfrm>
            <a:off x="5485574" y="5967412"/>
            <a:ext cx="13412852" cy="178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20000"/>
              </a:lnSpc>
              <a:defRPr sz="12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Apple Security Bounty</a:t>
            </a: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Shape 1253"/>
          <p:cNvSpPr/>
          <p:nvPr/>
        </p:nvSpPr>
        <p:spPr>
          <a:xfrm>
            <a:off x="1269578" y="1270719"/>
            <a:ext cx="7668032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Apple Security Bounty</a:t>
            </a:r>
          </a:p>
        </p:txBody>
      </p:sp>
      <p:sp>
        <p:nvSpPr>
          <p:cNvPr id="1254" name="Shape 1254"/>
          <p:cNvSpPr/>
          <p:nvPr/>
        </p:nvSpPr>
        <p:spPr>
          <a:xfrm>
            <a:off x="1269578" y="4440733"/>
            <a:ext cx="11156925" cy="227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Great help from researchers in improving iOS security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iOS security mechanisms continue to get stronger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Increasingly difficult to find the most critical security issues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/>
          <p:nvPr/>
        </p:nvSpPr>
        <p:spPr>
          <a:xfrm>
            <a:off x="1269578" y="1270719"/>
            <a:ext cx="7668032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Apple Security Bounty</a:t>
            </a:r>
          </a:p>
        </p:txBody>
      </p:sp>
      <p:sp>
        <p:nvSpPr>
          <p:cNvPr id="1257" name="Shape 1257"/>
          <p:cNvSpPr/>
          <p:nvPr/>
        </p:nvSpPr>
        <p:spPr>
          <a:xfrm>
            <a:off x="1269578" y="4440733"/>
            <a:ext cx="13409702" cy="227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Rewards researchers who share critical issues with Apple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We make it a priority to resolve confirmed issues as quickly as possible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Provide public recognition, unless asked otherwise</a:t>
            </a: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/>
          <p:nvPr/>
        </p:nvSpPr>
        <p:spPr>
          <a:xfrm>
            <a:off x="1269578" y="1270719"/>
            <a:ext cx="5737023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Initial Categories</a:t>
            </a:r>
          </a:p>
        </p:txBody>
      </p:sp>
      <p:sp>
        <p:nvSpPr>
          <p:cNvPr id="1260" name="Shape 1260"/>
          <p:cNvSpPr/>
          <p:nvPr/>
        </p:nvSpPr>
        <p:spPr>
          <a:xfrm>
            <a:off x="1269578" y="4449563"/>
            <a:ext cx="11625962" cy="5995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24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Category 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 Secure boot firmware components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Extraction of confidential material protected by the Secure Enclave Processor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Execution or arbitrary code with kernel privileges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Unauthorized access to iCloud account data on Apple Servers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Access from a sandboxed process to user data outside of that sandbox</a:t>
            </a:r>
          </a:p>
        </p:txBody>
      </p:sp>
      <p:sp>
        <p:nvSpPr>
          <p:cNvPr id="1261" name="Shape 1261"/>
          <p:cNvSpPr/>
          <p:nvPr/>
        </p:nvSpPr>
        <p:spPr>
          <a:xfrm>
            <a:off x="1268108" y="5175103"/>
            <a:ext cx="19614524" cy="1"/>
          </a:xfrm>
          <a:prstGeom prst="line">
            <a:avLst/>
          </a:prstGeom>
          <a:ln w="25400">
            <a:solidFill>
              <a:srgbClr val="A6AAA8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2" name="Shape 1262"/>
          <p:cNvSpPr/>
          <p:nvPr/>
        </p:nvSpPr>
        <p:spPr>
          <a:xfrm>
            <a:off x="16897980" y="4449563"/>
            <a:ext cx="2968652" cy="5995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24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Max. Payment 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$ 200,000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$ 100,000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$ 50,000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$ 50,000</a:t>
            </a:r>
          </a:p>
          <a:p>
            <a:pPr>
              <a:lnSpc>
                <a:spcPct val="260000"/>
              </a:lnSpc>
              <a:defRPr sz="3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$ 25,000</a:t>
            </a:r>
          </a:p>
        </p:txBody>
      </p:sp>
      <p:sp>
        <p:nvSpPr>
          <p:cNvPr id="1263" name="Shape 1263"/>
          <p:cNvSpPr/>
          <p:nvPr/>
        </p:nvSpPr>
        <p:spPr>
          <a:xfrm>
            <a:off x="1269578" y="6349470"/>
            <a:ext cx="19614525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4" name="Shape 1264"/>
          <p:cNvSpPr/>
          <p:nvPr/>
        </p:nvSpPr>
        <p:spPr>
          <a:xfrm>
            <a:off x="1269578" y="7514311"/>
            <a:ext cx="19614525" cy="1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5" name="Shape 1265"/>
          <p:cNvSpPr/>
          <p:nvPr/>
        </p:nvSpPr>
        <p:spPr>
          <a:xfrm>
            <a:off x="1268108" y="8679153"/>
            <a:ext cx="19614524" cy="1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6" name="Shape 1266"/>
          <p:cNvSpPr/>
          <p:nvPr/>
        </p:nvSpPr>
        <p:spPr>
          <a:xfrm>
            <a:off x="1269578" y="9842407"/>
            <a:ext cx="19614525" cy="1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271686" y="1269342"/>
            <a:ext cx="1038923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Hardened WebKit JIT Mapping</a:t>
            </a:r>
          </a:p>
        </p:txBody>
      </p:sp>
      <p:sp>
        <p:nvSpPr>
          <p:cNvPr id="142" name="Shape 142"/>
          <p:cNvSpPr/>
          <p:nvPr/>
        </p:nvSpPr>
        <p:spPr>
          <a:xfrm>
            <a:off x="1271686" y="2539950"/>
            <a:ext cx="8038314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Execute-only memory protection</a:t>
            </a:r>
          </a:p>
        </p:txBody>
      </p:sp>
      <p:sp>
        <p:nvSpPr>
          <p:cNvPr id="143" name="Shape 143"/>
          <p:cNvSpPr/>
          <p:nvPr/>
        </p:nvSpPr>
        <p:spPr>
          <a:xfrm>
            <a:off x="1271686" y="4443821"/>
            <a:ext cx="8738135" cy="227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Hardware support introduced in ARMv8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Kernel implementation added in iOS 10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Allows us to emit code containing secret data</a:t>
            </a: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Shape 1268"/>
          <p:cNvSpPr/>
          <p:nvPr/>
        </p:nvSpPr>
        <p:spPr>
          <a:xfrm>
            <a:off x="8796464" y="5967412"/>
            <a:ext cx="6791072" cy="178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20000"/>
              </a:lnSpc>
              <a:defRPr sz="12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September</a:t>
            </a: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/>
          <p:nvPr/>
        </p:nvSpPr>
        <p:spPr>
          <a:xfrm>
            <a:off x="1271521" y="5434727"/>
            <a:ext cx="6647653" cy="2846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00000"/>
              </a:lnSpc>
              <a:defRPr sz="70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Thank You!</a:t>
            </a:r>
          </a:p>
          <a:p>
            <a:pPr>
              <a:lnSpc>
                <a:spcPct val="120000"/>
              </a:lnSpc>
              <a:defRPr sz="4400">
                <a:solidFill>
                  <a:srgbClr val="A6AAA8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Q&amp;A</a:t>
            </a:r>
          </a:p>
          <a:p>
            <a:pPr>
              <a:lnSpc>
                <a:spcPct val="120000"/>
              </a:lnSpc>
              <a:defRPr sz="4400">
                <a:solidFill>
                  <a:srgbClr val="A6AAA8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rPr u="sng">
                <a:solidFill>
                  <a:schemeClr val="tx1"/>
                </a:solidFill>
              </a:rPr>
              <a:t>product-security@apple.com</a:t>
            </a:r>
            <a:r>
              <a:rPr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268346" y="1269193"/>
            <a:ext cx="1038923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Hardened WebKit JIT Mapping</a:t>
            </a:r>
          </a:p>
        </p:txBody>
      </p:sp>
      <p:sp>
        <p:nvSpPr>
          <p:cNvPr id="146" name="Shape 146"/>
          <p:cNvSpPr/>
          <p:nvPr/>
        </p:nvSpPr>
        <p:spPr>
          <a:xfrm>
            <a:off x="1268346" y="2541327"/>
            <a:ext cx="2445843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Split view</a:t>
            </a:r>
          </a:p>
        </p:txBody>
      </p:sp>
      <p:sp>
        <p:nvSpPr>
          <p:cNvPr id="147" name="Shape 147"/>
          <p:cNvSpPr/>
          <p:nvPr/>
        </p:nvSpPr>
        <p:spPr>
          <a:xfrm>
            <a:off x="1268346" y="4444255"/>
            <a:ext cx="11875999" cy="227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Create two virtual mappings to the same physical JIT memory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One executable, one writable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The location of the writable mapping is secret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270760" y="4444565"/>
            <a:ext cx="16276684" cy="3949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Writable mapping to JIT region is randomly located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Emit specialized  </a:t>
            </a:r>
            <a:r>
              <a:rPr sz="2800" b="1">
                <a:latin typeface="Hack"/>
                <a:ea typeface="Hack"/>
                <a:cs typeface="Hack"/>
                <a:sym typeface="Hack"/>
              </a:rPr>
              <a:t>memcpy</a:t>
            </a:r>
            <a:r>
              <a:t>  with base destination address encoded as immediate values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Make it execute-only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Discard the address of the writable mapping</a:t>
            </a:r>
          </a:p>
          <a:p>
            <a:pPr>
              <a:lnSpc>
                <a:spcPct val="160000"/>
              </a:lnSpc>
              <a:defRPr sz="3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Use specialized  </a:t>
            </a:r>
            <a:r>
              <a:rPr sz="2800" b="1">
                <a:latin typeface="Hack"/>
                <a:ea typeface="Hack"/>
                <a:cs typeface="Hack"/>
                <a:sym typeface="Hack"/>
              </a:rPr>
              <a:t>memcpy</a:t>
            </a:r>
            <a:r>
              <a:t>  for all JIT write operations</a:t>
            </a:r>
          </a:p>
        </p:txBody>
      </p:sp>
      <p:sp>
        <p:nvSpPr>
          <p:cNvPr id="150" name="Shape 150"/>
          <p:cNvSpPr/>
          <p:nvPr/>
        </p:nvSpPr>
        <p:spPr>
          <a:xfrm>
            <a:off x="4298808" y="7830017"/>
            <a:ext cx="1519118" cy="538201"/>
          </a:xfrm>
          <a:prstGeom prst="rect">
            <a:avLst/>
          </a:prstGeom>
          <a:solidFill>
            <a:srgbClr val="FFFFFF">
              <a:alpha val="15338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441683" y="5352723"/>
            <a:ext cx="1519118" cy="538201"/>
          </a:xfrm>
          <a:prstGeom prst="rect">
            <a:avLst/>
          </a:prstGeom>
          <a:solidFill>
            <a:srgbClr val="FFFFFF">
              <a:alpha val="15338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270760" y="1269144"/>
            <a:ext cx="10389236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6800">
                <a:solidFill>
                  <a:srgbClr val="FFFFFF"/>
                </a:solidFill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Hardened WebKit JIT Mapping</a:t>
            </a:r>
          </a:p>
        </p:txBody>
      </p:sp>
      <p:sp>
        <p:nvSpPr>
          <p:cNvPr id="153" name="Shape 153"/>
          <p:cNvSpPr/>
          <p:nvPr/>
        </p:nvSpPr>
        <p:spPr>
          <a:xfrm>
            <a:off x="1270760" y="2538424"/>
            <a:ext cx="4748302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48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r>
              <a:t>Tying it all together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>
          <a:alpha val="74830"/>
        </a:srgbClr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400" b="0" i="0" u="none" strike="noStrike" cap="none" spc="0" normalizeH="0" baseline="0">
            <a:ln>
              <a:noFill/>
            </a:ln>
            <a:solidFill>
              <a:srgbClr val="FFFFFF">
                <a:alpha val="74830"/>
              </a:srgbClr>
            </a:solidFill>
            <a:effectLst/>
            <a:uFillTx/>
            <a:latin typeface="SF UI Display Thin"/>
            <a:ea typeface="SF UI Display Thin"/>
            <a:cs typeface="SF UI Display Thin"/>
            <a:sym typeface="SF UI Display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400" b="0" i="0" u="none" strike="noStrike" cap="none" spc="0" normalizeH="0" baseline="0">
            <a:ln>
              <a:noFill/>
            </a:ln>
            <a:solidFill>
              <a:srgbClr val="FFFFFF">
                <a:alpha val="74830"/>
              </a:srgbClr>
            </a:solidFill>
            <a:effectLst/>
            <a:uFillTx/>
            <a:latin typeface="SF UI Display Thin"/>
            <a:ea typeface="SF UI Display Thin"/>
            <a:cs typeface="SF UI Display Thin"/>
            <a:sym typeface="SF UI Display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3757</Words>
  <Application>Microsoft Macintosh PowerPoint</Application>
  <PresentationFormat>Custom</PresentationFormat>
  <Paragraphs>868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4" baseType="lpstr">
      <vt:lpstr>Anonymous Pro</vt:lpstr>
      <vt:lpstr>Hack</vt:lpstr>
      <vt:lpstr>Helvetica Light</vt:lpstr>
      <vt:lpstr>Helvetica Neue</vt:lpstr>
      <vt:lpstr>Inconsolata</vt:lpstr>
      <vt:lpstr>Myriad Set Pro Medium</vt:lpstr>
      <vt:lpstr>Myriad Set Pro Semibold</vt:lpstr>
      <vt:lpstr>Myriad Set Pro Text</vt:lpstr>
      <vt:lpstr>Myriad Set Pro Thin</vt:lpstr>
      <vt:lpstr>SF UI Display Thin</vt:lpstr>
      <vt:lpstr>ヒラギノ明朝 ProN W3</vt:lpstr>
      <vt:lpstr>ヒラギノ明朝 ProN W6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the Scenes with iOS Security</dc:title>
  <dc:subject/>
  <dc:creator>Ivan Krstić</dc:creator>
  <cp:keywords/>
  <dc:description>Presentation created based on the Youtube video published by Black Hat - https://youtu.be/BLGFriOKz6U</dc:description>
  <cp:lastModifiedBy>Microsoft Office User</cp:lastModifiedBy>
  <cp:revision>1</cp:revision>
  <dcterms:modified xsi:type="dcterms:W3CDTF">2017-08-12T16:44:22Z</dcterms:modified>
  <cp:category/>
</cp:coreProperties>
</file>