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8" r:id="rId3"/>
    <p:sldId id="276" r:id="rId4"/>
    <p:sldId id="277" r:id="rId5"/>
    <p:sldId id="296" r:id="rId6"/>
    <p:sldId id="278" r:id="rId7"/>
    <p:sldId id="289" r:id="rId8"/>
    <p:sldId id="290" r:id="rId9"/>
    <p:sldId id="291" r:id="rId10"/>
    <p:sldId id="283" r:id="rId11"/>
    <p:sldId id="294" r:id="rId12"/>
    <p:sldId id="295" r:id="rId13"/>
    <p:sldId id="297" r:id="rId14"/>
    <p:sldId id="285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89" d="100"/>
          <a:sy n="89" d="100"/>
        </p:scale>
        <p:origin x="466" y="-10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15/12/2024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15/12/2024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DEFFA-A6BB-71B8-7B91-04A499BA0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00652A-C631-5F19-ECBE-11F5B3060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AB80B1A-8731-5027-D7F0-30562BF5A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306B5B-7C88-FD90-2729-6986FE725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34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9180D-5819-7725-6F54-88DC6B9FB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7AEEC3-C35C-DFED-FE77-ADFA8CD88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C63776-E5F0-FCB9-8251-454DE40E5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E64F91-88F8-CBE9-DCDA-A5A541C18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411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6098C-66AE-87E6-24A5-380B085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4A3AB41-B135-9CB3-2E6E-A61681F6AF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8B85FF-4093-1508-51F6-4CCEA4038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C8E952-7026-4E1C-8C78-A002D4163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14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2DF51-186A-5E94-68E5-11B322D6D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2B5BADF-6B72-20CD-AC3F-7B0922AA6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A67B57-D45F-A37A-DB76-5727EBD14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3FA715-E68B-FE33-4BF8-039518C44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74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9FD51-F88B-D4E9-FD63-226935C4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5770AC-1BC7-45F0-80A6-6009572C8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0198BA-C1BF-E824-A68D-9AAA96521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35887B-C28C-C694-F5AE-018EA3583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8334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97BC3-FCC4-C483-73EB-F334544E8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0D5553D-BC2A-903E-ABB3-01F9076EB4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AE4069-9A9F-F61E-8B8C-43CBE492E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7B77FF-A183-ACB0-E4B8-CED5D4211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2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3C62E-5DD9-A7BE-164F-6B53C921C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39580B0-2781-41C1-BD28-56DF49D58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41565B-3E63-9068-B397-3B538F37F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40F548-4D42-DB58-E9C5-1A5E8A6FF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48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1AB7-7B44-37DE-342D-F1A88BF2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DA38D4-E9AB-C1F9-35D6-4AF83CD22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F2C3CB3-7DFE-96FE-37D5-8FEEC567B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A3AD14-8468-C744-0DE8-C5484B4C5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28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  <p:transition spd="slow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  <p:transition spd="slow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  <p:transition spd="slow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  <p:transition spd="slow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  <p:transition spd="slow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  <p:transition spd="slow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  <p:transition spd="slow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  <p:transition spd="slow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  <p:transition spd="slow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  <p:transition spd="slow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15/12/2024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d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Analisi_dei_requisiti_e_design_aggiornato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Analisi_dei_requisiti_e_design_aggiornat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Analisi del progetto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accent4"/>
                </a:solidFill>
              </a:rPr>
              <a:t>Presentazione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7" name="Gruppo 6" descr="Icona di diagramma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igura a mano libera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D4D4CB1-12EC-E931-CAEC-1EA70CEF3E1A}"/>
              </a:ext>
            </a:extLst>
          </p:cNvPr>
          <p:cNvSpPr txBox="1"/>
          <p:nvPr/>
        </p:nvSpPr>
        <p:spPr>
          <a:xfrm>
            <a:off x="4669056" y="5955752"/>
            <a:ext cx="2461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  <a:latin typeface="Century Gothic (Titoli)"/>
              </a:rPr>
              <a:t>Gruppo 02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ransition spd="slow"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8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417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  <a:p>
            <a:pPr algn="ctr" rtl="0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-Attributi di qualità-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b="1" dirty="0">
                <a:latin typeface="+mj-lt"/>
              </a:rPr>
              <a:t>ESTERNI</a:t>
            </a:r>
          </a:p>
        </p:txBody>
      </p:sp>
      <p:sp>
        <p:nvSpPr>
          <p:cNvPr id="28" name="Rettangolo: Angoli arrotondati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b="1" dirty="0">
                <a:latin typeface="+mj-lt"/>
              </a:rPr>
              <a:t>INTERNI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399" y="2241773"/>
            <a:ext cx="4162870" cy="156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Segoe UI Variable Small Semibol" pitchFamily="2" charset="0"/>
              </a:rPr>
              <a:t>1.          Sicurezza (security)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Segoe UI Variable Small Semibol" pitchFamily="2" charset="0"/>
              </a:rPr>
              <a:t>2.          Scalabilità</a:t>
            </a:r>
            <a:endParaRPr lang="it-IT" dirty="0">
              <a:solidFill>
                <a:srgbClr val="000000"/>
              </a:solidFill>
              <a:latin typeface="Segoe UI Variable Small Semibol" pitchFamily="2" charset="0"/>
            </a:endParaRP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Segoe UI Variable Small Semibol" pitchFamily="2" charset="0"/>
              </a:rPr>
              <a:t>3.          Usabilità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Segoe UI Variable Small Semibol" pitchFamily="2" charset="0"/>
              </a:rPr>
              <a:t>4. 	 Disponibilità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Variable Small Semibol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CB0E805-E552-E7E5-DDD0-BCACB61FB0E9}"/>
              </a:ext>
            </a:extLst>
          </p:cNvPr>
          <p:cNvSpPr/>
          <p:nvPr/>
        </p:nvSpPr>
        <p:spPr>
          <a:xfrm>
            <a:off x="1632399" y="4565230"/>
            <a:ext cx="4162870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Segoe UI Variable Small Semibol" pitchFamily="2" charset="0"/>
              </a:rPr>
              <a:t>5.         Manutenibilità.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Segoe UI Variable Small Semibol" pitchFamily="2" charset="0"/>
              </a:rPr>
              <a:t>6. 	Portabilità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ransition spd="slow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BFBCB-5405-BBB9-F49C-5BA1ECB3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32319742-2B73-6C3E-B3FD-7EA5B7D0D3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5DAA9DD-7FE4-F5E9-42C2-043C09FE5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B1DC3331-3FBB-9E13-CA83-E4F701B38D3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4403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di </a:t>
            </a:r>
          </a:p>
          <a:p>
            <a:pPr algn="ctr" rtl="0"/>
            <a:r>
              <a:rPr lang="it-IT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refactoring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B22068B-C70B-C48F-3CC8-05617FA8A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905E55-47DE-7B5F-BAC5-13A66BF9BE22}"/>
              </a:ext>
            </a:extLst>
          </p:cNvPr>
          <p:cNvSpPr txBox="1"/>
          <p:nvPr/>
        </p:nvSpPr>
        <p:spPr>
          <a:xfrm>
            <a:off x="228599" y="986316"/>
            <a:ext cx="1154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Durante lo sviluppo del sistema, sono state apportate diverse modifiche rispetto alla progettazione iniziale.</a:t>
            </a:r>
          </a:p>
        </p:txBody>
      </p:sp>
      <p:sp>
        <p:nvSpPr>
          <p:cNvPr id="18" name="Trapezio 17">
            <a:extLst>
              <a:ext uri="{FF2B5EF4-FFF2-40B4-BE49-F238E27FC236}">
                <a16:creationId xmlns:a16="http://schemas.microsoft.com/office/drawing/2014/main" id="{38624D22-3E86-31FE-E9F7-BCDCA752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17129" y="3018797"/>
            <a:ext cx="4336142" cy="2044685"/>
          </a:xfrm>
          <a:prstGeom prst="trapezoid">
            <a:avLst>
              <a:gd name="adj" fmla="val 3593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9" name="Trapezio 18">
            <a:extLst>
              <a:ext uri="{FF2B5EF4-FFF2-40B4-BE49-F238E27FC236}">
                <a16:creationId xmlns:a16="http://schemas.microsoft.com/office/drawing/2014/main" id="{1CFEEEFF-BF9C-098F-393A-3551A9C19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595110" y="3161039"/>
            <a:ext cx="4336142" cy="2044685"/>
          </a:xfrm>
          <a:prstGeom prst="trapezoid">
            <a:avLst>
              <a:gd name="adj" fmla="val 3146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4E0D00B-9461-5ED9-7201-2CC117774870}"/>
              </a:ext>
            </a:extLst>
          </p:cNvPr>
          <p:cNvSpPr/>
          <p:nvPr/>
        </p:nvSpPr>
        <p:spPr>
          <a:xfrm>
            <a:off x="483862" y="2612735"/>
            <a:ext cx="147701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Progettazione iniziale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2285F90-599F-113E-B264-4F4CD69DD5F2}"/>
              </a:ext>
            </a:extLst>
          </p:cNvPr>
          <p:cNvSpPr/>
          <p:nvPr/>
        </p:nvSpPr>
        <p:spPr>
          <a:xfrm>
            <a:off x="3106420" y="3095557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Progettazione</a:t>
            </a:r>
          </a:p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finale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66E30DC-4C35-7566-8273-BC4FEC84B859}"/>
              </a:ext>
            </a:extLst>
          </p:cNvPr>
          <p:cNvSpPr/>
          <p:nvPr/>
        </p:nvSpPr>
        <p:spPr>
          <a:xfrm>
            <a:off x="305650" y="3429000"/>
            <a:ext cx="1902712" cy="1685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Nella prima fase di progettazione era stato introdotto, oltre al sistema di autenticazione online, anche un metodo di </a:t>
            </a:r>
            <a:r>
              <a:rPr lang="it-IT" sz="1400" b="1" dirty="0">
                <a:solidFill>
                  <a:schemeClr val="bg1"/>
                </a:solidFill>
                <a:cs typeface="Segoe UI" panose="020B0502040204020203" pitchFamily="34" charset="0"/>
              </a:rPr>
              <a:t>login locale 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privo di richiesta di credenziali  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6F81B66-D668-3C27-95C5-88C37DD0E972}"/>
              </a:ext>
            </a:extLst>
          </p:cNvPr>
          <p:cNvSpPr/>
          <p:nvPr/>
        </p:nvSpPr>
        <p:spPr>
          <a:xfrm>
            <a:off x="2818149" y="3741585"/>
            <a:ext cx="1891874" cy="1928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Successivamente tale funzione è stata eliminata ed è stato lasciato solamente il sistema di autenticazione con richiesta delle credenziali</a:t>
            </a:r>
          </a:p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connesso al </a:t>
            </a:r>
            <a:r>
              <a:rPr lang="it-IT" sz="1400" b="1" dirty="0">
                <a:solidFill>
                  <a:schemeClr val="bg1"/>
                </a:solidFill>
                <a:cs typeface="Segoe UI" panose="020B0502040204020203" pitchFamily="34" charset="0"/>
              </a:rPr>
              <a:t>Database</a:t>
            </a:r>
          </a:p>
        </p:txBody>
      </p:sp>
      <p:sp>
        <p:nvSpPr>
          <p:cNvPr id="25" name="Figura a mano libera 4344" descr="Icona di chiave inglese. ">
            <a:extLst>
              <a:ext uri="{FF2B5EF4-FFF2-40B4-BE49-F238E27FC236}">
                <a16:creationId xmlns:a16="http://schemas.microsoft.com/office/drawing/2014/main" id="{078B1927-1B28-DC0F-23D7-CF0003DFE417}"/>
              </a:ext>
            </a:extLst>
          </p:cNvPr>
          <p:cNvSpPr>
            <a:spLocks/>
          </p:cNvSpPr>
          <p:nvPr/>
        </p:nvSpPr>
        <p:spPr bwMode="auto">
          <a:xfrm>
            <a:off x="3576183" y="2567977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5" name="Immagine 4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C1FDD8A8-CF81-DD37-60AB-36349DC5B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23" b="21941"/>
          <a:stretch/>
        </p:blipFill>
        <p:spPr>
          <a:xfrm>
            <a:off x="8853668" y="3429000"/>
            <a:ext cx="2921771" cy="3203262"/>
          </a:xfrm>
          <a:prstGeom prst="rect">
            <a:avLst/>
          </a:prstGeom>
          <a:effectLst>
            <a:outerShdw blurRad="50800" sx="106000" sy="106000" algn="ctr" rotWithShape="0">
              <a:schemeClr val="accent4"/>
            </a:outerShdw>
          </a:effectLst>
        </p:spPr>
      </p:pic>
      <p:pic>
        <p:nvPicPr>
          <p:cNvPr id="7" name="Immagine 6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602F59A9-87B3-6306-11B8-F04B6ED4F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7" b="4941"/>
          <a:stretch/>
        </p:blipFill>
        <p:spPr>
          <a:xfrm>
            <a:off x="5451485" y="1771135"/>
            <a:ext cx="2361355" cy="3315729"/>
          </a:xfrm>
          <a:prstGeom prst="rect">
            <a:avLst/>
          </a:prstGeom>
          <a:effectLst>
            <a:outerShdw blurRad="50800" sx="106000" sy="106000" algn="ctr" rotWithShape="0">
              <a:schemeClr val="accent3"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5877790"/>
      </p:ext>
    </p:extLst>
  </p:cSld>
  <p:clrMapOvr>
    <a:masterClrMapping/>
  </p:clrMapOvr>
  <p:transition spd="slow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7C489-A0E0-8720-03D3-2087A543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AF86808C-427C-8DC1-B58C-665EBEA922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3D92644-0CA2-0CBB-244D-90D9D6913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7A72629C-712A-55EF-EE05-5381480CC40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4403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di </a:t>
            </a:r>
          </a:p>
          <a:p>
            <a:pPr algn="ctr" rtl="0"/>
            <a:r>
              <a:rPr lang="it-IT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refactoring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09E8288-88D4-63A3-4122-3371DB691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047673-A312-CAAA-808D-905856DA1507}"/>
              </a:ext>
            </a:extLst>
          </p:cNvPr>
          <p:cNvSpPr txBox="1"/>
          <p:nvPr/>
        </p:nvSpPr>
        <p:spPr>
          <a:xfrm>
            <a:off x="228599" y="986316"/>
            <a:ext cx="1154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Durante lo sviluppo del sistema, sono state apportate diverse modifiche rispetto alla progettazione iniziale.</a:t>
            </a:r>
          </a:p>
        </p:txBody>
      </p:sp>
      <p:sp>
        <p:nvSpPr>
          <p:cNvPr id="18" name="Trapezio 17">
            <a:extLst>
              <a:ext uri="{FF2B5EF4-FFF2-40B4-BE49-F238E27FC236}">
                <a16:creationId xmlns:a16="http://schemas.microsoft.com/office/drawing/2014/main" id="{B4B153F3-F12E-86A4-1C15-B22779C4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17129" y="3018797"/>
            <a:ext cx="4336142" cy="2044685"/>
          </a:xfrm>
          <a:prstGeom prst="trapezoid">
            <a:avLst>
              <a:gd name="adj" fmla="val 3593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9" name="Trapezio 18">
            <a:extLst>
              <a:ext uri="{FF2B5EF4-FFF2-40B4-BE49-F238E27FC236}">
                <a16:creationId xmlns:a16="http://schemas.microsoft.com/office/drawing/2014/main" id="{C48C8795-A421-D778-2A53-6512F4ED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595110" y="3161039"/>
            <a:ext cx="4336142" cy="2044685"/>
          </a:xfrm>
          <a:prstGeom prst="trapezoid">
            <a:avLst>
              <a:gd name="adj" fmla="val 3146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39D5A1E-C8A4-06DC-A89E-CCEC45C36C5F}"/>
              </a:ext>
            </a:extLst>
          </p:cNvPr>
          <p:cNvSpPr/>
          <p:nvPr/>
        </p:nvSpPr>
        <p:spPr>
          <a:xfrm>
            <a:off x="483862" y="2612735"/>
            <a:ext cx="147701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Progettazione iniziale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EFFFCCA-1516-ABBC-A3B7-109489BC92DF}"/>
              </a:ext>
            </a:extLst>
          </p:cNvPr>
          <p:cNvSpPr/>
          <p:nvPr/>
        </p:nvSpPr>
        <p:spPr>
          <a:xfrm>
            <a:off x="3106420" y="3095557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Progettazione</a:t>
            </a:r>
          </a:p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finale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8C400731-7170-0566-1208-854F0490C6C0}"/>
              </a:ext>
            </a:extLst>
          </p:cNvPr>
          <p:cNvSpPr/>
          <p:nvPr/>
        </p:nvSpPr>
        <p:spPr>
          <a:xfrm>
            <a:off x="305650" y="3429000"/>
            <a:ext cx="1902712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Nell’interfaccia utente era presente l’apposito tasto per effettuare l’ordinamento dei contatti secondo diversi criteri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6556EBB-5672-86E2-5D8F-5D2059E78A22}"/>
              </a:ext>
            </a:extLst>
          </p:cNvPr>
          <p:cNvSpPr/>
          <p:nvPr/>
        </p:nvSpPr>
        <p:spPr>
          <a:xfrm>
            <a:off x="2818149" y="3741585"/>
            <a:ext cx="1891874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Il tasto è stato rimosso e l’ordinamento dei contatti viene eseguito attraverso le funzioni della tabella osservabile fornite da </a:t>
            </a:r>
            <a:r>
              <a:rPr lang="it-IT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JavaFX</a:t>
            </a:r>
            <a:endParaRPr lang="it-IT" sz="14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5" name="Figura a mano libera 4344" descr="Icona di chiave inglese. ">
            <a:extLst>
              <a:ext uri="{FF2B5EF4-FFF2-40B4-BE49-F238E27FC236}">
                <a16:creationId xmlns:a16="http://schemas.microsoft.com/office/drawing/2014/main" id="{C20733E5-6F94-6066-8130-3642025432B2}"/>
              </a:ext>
            </a:extLst>
          </p:cNvPr>
          <p:cNvSpPr>
            <a:spLocks/>
          </p:cNvSpPr>
          <p:nvPr/>
        </p:nvSpPr>
        <p:spPr bwMode="auto">
          <a:xfrm>
            <a:off x="3576183" y="2567977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E6A1BFE-A590-630B-C3A1-C195E07630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5411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13E3958-E39E-44E4-722F-CFE87559D0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4" t="19693" r="43691"/>
          <a:stretch/>
        </p:blipFill>
        <p:spPr>
          <a:xfrm>
            <a:off x="5356053" y="2018856"/>
            <a:ext cx="5225382" cy="978681"/>
          </a:xfrm>
          <a:prstGeom prst="rect">
            <a:avLst/>
          </a:prstGeom>
          <a:effectLst>
            <a:outerShdw blurRad="76200" sx="106000" sy="106000" algn="ctr" rotWithShape="0">
              <a:schemeClr val="accent3"/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AC0C8CB-EE24-F95F-73A1-7538879C8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77"/>
          <a:stretch/>
        </p:blipFill>
        <p:spPr>
          <a:xfrm>
            <a:off x="7871368" y="3860464"/>
            <a:ext cx="3858808" cy="1484376"/>
          </a:xfrm>
          <a:prstGeom prst="rect">
            <a:avLst/>
          </a:prstGeom>
          <a:effectLst>
            <a:outerShdw blurRad="76200" sx="106000" sy="106000" algn="ctr" rotWithShape="0">
              <a:schemeClr val="accent4"/>
            </a:outerShdw>
          </a:effectLst>
        </p:spPr>
      </p:pic>
    </p:spTree>
    <p:extLst>
      <p:ext uri="{BB962C8B-B14F-4D97-AF65-F5344CB8AC3E}">
        <p14:creationId xmlns:p14="http://schemas.microsoft.com/office/powerpoint/2010/main" val="567235865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7E00A-9B70-5984-3A7B-F1F833C49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6FD7ECD-3CE0-A61D-55EF-1742B450C3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D973D1A-E4D1-2A35-A4EB-983BFDBF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F8FD82D8-1C28-AED9-62F7-E20551A032C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4403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Operazioni di </a:t>
            </a:r>
          </a:p>
          <a:p>
            <a:pPr algn="ctr" rtl="0"/>
            <a:r>
              <a:rPr lang="it-IT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refactoring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rtl="0"/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A28F07C8-E5C1-7219-8A3C-D31628345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D3E3A4-FE52-216B-D8CB-4F5A55C031FF}"/>
              </a:ext>
            </a:extLst>
          </p:cNvPr>
          <p:cNvSpPr txBox="1"/>
          <p:nvPr/>
        </p:nvSpPr>
        <p:spPr>
          <a:xfrm>
            <a:off x="228599" y="986316"/>
            <a:ext cx="1154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Alcune funzionalità, inizialmente previste per le versioni future del progetto, sono state integrate nella prima release durante lo sviluppo del sistema.</a:t>
            </a:r>
          </a:p>
        </p:txBody>
      </p:sp>
      <p:sp>
        <p:nvSpPr>
          <p:cNvPr id="18" name="Trapezio 17">
            <a:extLst>
              <a:ext uri="{FF2B5EF4-FFF2-40B4-BE49-F238E27FC236}">
                <a16:creationId xmlns:a16="http://schemas.microsoft.com/office/drawing/2014/main" id="{BAD9BCD5-58FA-8F29-679A-8B399327C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17129" y="3018797"/>
            <a:ext cx="4336142" cy="2044685"/>
          </a:xfrm>
          <a:prstGeom prst="trapezoid">
            <a:avLst>
              <a:gd name="adj" fmla="val 3593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9" name="Trapezio 18">
            <a:extLst>
              <a:ext uri="{FF2B5EF4-FFF2-40B4-BE49-F238E27FC236}">
                <a16:creationId xmlns:a16="http://schemas.microsoft.com/office/drawing/2014/main" id="{B855CB29-171F-D74C-F7C3-E1FE62FFD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595110" y="3161039"/>
            <a:ext cx="4336142" cy="2044685"/>
          </a:xfrm>
          <a:prstGeom prst="trapezoid">
            <a:avLst>
              <a:gd name="adj" fmla="val 3146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6D1EB89-2FB7-B546-61C0-CF47D8BCED03}"/>
              </a:ext>
            </a:extLst>
          </p:cNvPr>
          <p:cNvSpPr/>
          <p:nvPr/>
        </p:nvSpPr>
        <p:spPr>
          <a:xfrm>
            <a:off x="483862" y="2612735"/>
            <a:ext cx="147701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Progettazione iniziale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2A4878E-5A5F-B120-95E0-6934D2F35062}"/>
              </a:ext>
            </a:extLst>
          </p:cNvPr>
          <p:cNvSpPr/>
          <p:nvPr/>
        </p:nvSpPr>
        <p:spPr>
          <a:xfrm>
            <a:off x="3106420" y="3095557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Progettazione</a:t>
            </a:r>
          </a:p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finale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EF5AB6F-9044-1BB0-B85C-1198CB1FBE34}"/>
              </a:ext>
            </a:extLst>
          </p:cNvPr>
          <p:cNvSpPr/>
          <p:nvPr/>
        </p:nvSpPr>
        <p:spPr>
          <a:xfrm>
            <a:off x="305650" y="3429000"/>
            <a:ext cx="1902712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L’integrazione di un Database online era stata </a:t>
            </a:r>
          </a:p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rimandata a una seconda release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A936ED3-7733-3F76-2EFB-410DD1F0F9D1}"/>
              </a:ext>
            </a:extLst>
          </p:cNvPr>
          <p:cNvSpPr/>
          <p:nvPr/>
        </p:nvSpPr>
        <p:spPr>
          <a:xfrm>
            <a:off x="2818149" y="3741585"/>
            <a:ext cx="1891874" cy="2172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Il database è operativo e funzionante, sin dalla prima release.</a:t>
            </a:r>
          </a:p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Il database è stato configurato tramite  </a:t>
            </a:r>
            <a:r>
              <a:rPr lang="it-IT" sz="1400" b="1" dirty="0" err="1">
                <a:solidFill>
                  <a:schemeClr val="bg1"/>
                </a:solidFill>
                <a:cs typeface="Segoe UI" panose="020B0502040204020203" pitchFamily="34" charset="0"/>
              </a:rPr>
              <a:t>PostgreSQL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ed è ospitato</a:t>
            </a:r>
          </a:p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su un server gestito da </a:t>
            </a:r>
            <a:r>
              <a:rPr lang="it-IT" sz="1400" b="1" dirty="0" err="1">
                <a:solidFill>
                  <a:schemeClr val="bg1"/>
                </a:solidFill>
                <a:cs typeface="Segoe UI" panose="020B0502040204020203" pitchFamily="34" charset="0"/>
              </a:rPr>
              <a:t>Aiven</a:t>
            </a:r>
            <a:r>
              <a:rPr lang="it-IT" sz="1400" b="1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  <a:p>
            <a:pPr algn="ctr" rtl="0">
              <a:lnSpc>
                <a:spcPts val="1900"/>
              </a:lnSpc>
            </a:pPr>
            <a:endParaRPr lang="it-IT" sz="14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5" name="Figura a mano libera 4344" descr="Icona di chiave inglese. ">
            <a:extLst>
              <a:ext uri="{FF2B5EF4-FFF2-40B4-BE49-F238E27FC236}">
                <a16:creationId xmlns:a16="http://schemas.microsoft.com/office/drawing/2014/main" id="{D83F2C17-5DE9-79B3-1B3D-72F8C331442B}"/>
              </a:ext>
            </a:extLst>
          </p:cNvPr>
          <p:cNvSpPr>
            <a:spLocks/>
          </p:cNvSpPr>
          <p:nvPr/>
        </p:nvSpPr>
        <p:spPr bwMode="auto">
          <a:xfrm>
            <a:off x="3576183" y="2567977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CA7AF00E-EF92-EF3B-13E6-A12E716790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5411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Trapezio 2">
            <a:extLst>
              <a:ext uri="{FF2B5EF4-FFF2-40B4-BE49-F238E27FC236}">
                <a16:creationId xmlns:a16="http://schemas.microsoft.com/office/drawing/2014/main" id="{56A04217-807E-4B3C-B1AF-649C00195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669915" y="3018797"/>
            <a:ext cx="4336142" cy="2044685"/>
          </a:xfrm>
          <a:prstGeom prst="trapezoid">
            <a:avLst>
              <a:gd name="adj" fmla="val 3593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rapezio 4">
            <a:extLst>
              <a:ext uri="{FF2B5EF4-FFF2-40B4-BE49-F238E27FC236}">
                <a16:creationId xmlns:a16="http://schemas.microsoft.com/office/drawing/2014/main" id="{1DCBB8E5-F9BE-5D53-92D7-C2729316F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182154" y="3161039"/>
            <a:ext cx="4336142" cy="2044685"/>
          </a:xfrm>
          <a:prstGeom prst="trapezoid">
            <a:avLst>
              <a:gd name="adj" fmla="val 3146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F8B73FF-BAA5-5242-1E69-9867900364BA}"/>
              </a:ext>
            </a:extLst>
          </p:cNvPr>
          <p:cNvSpPr/>
          <p:nvPr/>
        </p:nvSpPr>
        <p:spPr>
          <a:xfrm>
            <a:off x="6070906" y="2612735"/>
            <a:ext cx="147701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Progettazione iniziale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7D8B68F-F5A7-5F91-DB97-8ABED13323FE}"/>
              </a:ext>
            </a:extLst>
          </p:cNvPr>
          <p:cNvSpPr/>
          <p:nvPr/>
        </p:nvSpPr>
        <p:spPr>
          <a:xfrm>
            <a:off x="8693464" y="3095557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Progettazione</a:t>
            </a:r>
          </a:p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finale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65CE518-2326-8A10-1C17-C926737CECB7}"/>
              </a:ext>
            </a:extLst>
          </p:cNvPr>
          <p:cNvSpPr/>
          <p:nvPr/>
        </p:nvSpPr>
        <p:spPr>
          <a:xfrm>
            <a:off x="5892694" y="3429000"/>
            <a:ext cx="1902712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Le funzioni di importazione, esportazione e filtraggio tramite tag erano destinate ad una release successiva 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4A64ADA-968E-DA82-8318-B345C28E1067}"/>
              </a:ext>
            </a:extLst>
          </p:cNvPr>
          <p:cNvSpPr/>
          <p:nvPr/>
        </p:nvSpPr>
        <p:spPr>
          <a:xfrm>
            <a:off x="8405193" y="3741585"/>
            <a:ext cx="1891874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b="1" dirty="0">
                <a:solidFill>
                  <a:schemeClr val="bg1"/>
                </a:solidFill>
                <a:cs typeface="Segoe UI" panose="020B0502040204020203" pitchFamily="34" charset="0"/>
              </a:rPr>
              <a:t>Sono state rilasciate in questa release per migliorare l’ usabilità della rubrica </a:t>
            </a:r>
          </a:p>
        </p:txBody>
      </p:sp>
      <p:sp>
        <p:nvSpPr>
          <p:cNvPr id="16" name="Figura a mano libera 4344" descr="Icona di chiave inglese. ">
            <a:extLst>
              <a:ext uri="{FF2B5EF4-FFF2-40B4-BE49-F238E27FC236}">
                <a16:creationId xmlns:a16="http://schemas.microsoft.com/office/drawing/2014/main" id="{37B000E6-0857-DF2D-8A28-37A4A349FFC0}"/>
              </a:ext>
            </a:extLst>
          </p:cNvPr>
          <p:cNvSpPr>
            <a:spLocks/>
          </p:cNvSpPr>
          <p:nvPr/>
        </p:nvSpPr>
        <p:spPr bwMode="auto">
          <a:xfrm>
            <a:off x="9163227" y="2567977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7498603"/>
      </p:ext>
    </p:extLst>
  </p:cSld>
  <p:clrMapOvr>
    <a:masterClrMapping/>
  </p:clrMapOvr>
  <p:transition spd="slow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Grazie</a:t>
            </a:r>
            <a:endParaRPr lang="it-IT" sz="7200" dirty="0">
              <a:solidFill>
                <a:schemeClr val="accent4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91A0794-514C-E0FC-F7E3-31CA56466657}"/>
              </a:ext>
            </a:extLst>
          </p:cNvPr>
          <p:cNvSpPr txBox="1"/>
          <p:nvPr/>
        </p:nvSpPr>
        <p:spPr>
          <a:xfrm>
            <a:off x="4792319" y="5631300"/>
            <a:ext cx="2461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  <a:latin typeface="Century Gothic (Titoli)"/>
              </a:rPr>
              <a:t>Gruppo 02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8BE2A-D92E-ED0E-7082-B5FE2D3C1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433C4FC2-F55B-5FA5-86E2-4036998B5D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70E33B3-0F57-435E-1E6B-DBC0A084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3367E468-797B-4596-718C-7D415A0B04D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Introduzione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F3C3C36B-C532-C3E2-18FD-2F2679621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io 1">
            <a:extLst>
              <a:ext uri="{FF2B5EF4-FFF2-40B4-BE49-F238E27FC236}">
                <a16:creationId xmlns:a16="http://schemas.microsoft.com/office/drawing/2014/main" id="{6678E00A-0341-88E6-1299-725F5487F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34122" y="673234"/>
            <a:ext cx="8323755" cy="536897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2A7100C-1866-23E0-D50B-3DD150ED581F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ANALISI DI MERCATO</a:t>
            </a:r>
          </a:p>
        </p:txBody>
      </p:sp>
      <p:sp>
        <p:nvSpPr>
          <p:cNvPr id="56" name="Figura a mano libera 4197" descr="Icona di carrello.">
            <a:extLst>
              <a:ext uri="{FF2B5EF4-FFF2-40B4-BE49-F238E27FC236}">
                <a16:creationId xmlns:a16="http://schemas.microsoft.com/office/drawing/2014/main" id="{C3655893-592D-F4EC-C5DA-401B2A1A0ED8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2772F0-A37E-B9C4-7876-AC2761C96024}"/>
              </a:ext>
            </a:extLst>
          </p:cNvPr>
          <p:cNvSpPr txBox="1"/>
          <p:nvPr/>
        </p:nvSpPr>
        <p:spPr>
          <a:xfrm>
            <a:off x="2658034" y="3429000"/>
            <a:ext cx="68759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programma implementa una rubrica per gestire i contatti telefonici e/o e-mail. Il programma consente agli utenti registrati di inserire, eliminare o modificare dei contatti all’interno della rubrica. Permette di effettuare un login con email e password e a nuovi utenti di registrarsi. </a:t>
            </a:r>
          </a:p>
        </p:txBody>
      </p:sp>
      <p:pic>
        <p:nvPicPr>
          <p:cNvPr id="7" name="Immagine 6" descr="Immagine che contiene schermata, arte&#10;&#10;Descrizione generata automaticamente">
            <a:extLst>
              <a:ext uri="{FF2B5EF4-FFF2-40B4-BE49-F238E27FC236}">
                <a16:creationId xmlns:a16="http://schemas.microsoft.com/office/drawing/2014/main" id="{01AFE691-B567-9366-5898-CBA90BE7E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04" y="1448831"/>
            <a:ext cx="1399791" cy="13997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63268460"/>
      </p:ext>
    </p:extLst>
  </p:cSld>
  <p:clrMapOvr>
    <a:masterClrMapping/>
  </p:clrMapOvr>
  <p:transition spd="slow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del progetto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PROGETTO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75387" y="13617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CASI D’USO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4262" y="126234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9" name="Rettangolo: Angoli arrotondati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70306" y="342900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DESIGN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67545" y="332959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: Angoli arrotondati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8730" y="54962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it-IT" sz="1600" dirty="0"/>
              <a:t>DIAGRAMMA DELLE CLASSI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7605" y="5396848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9524" y="205466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>
                <a:hlinkClick r:id="rId3" action="ppaction://hlinkfile"/>
              </a:rPr>
              <a:t>ANALISI DEI REQUISITI</a:t>
            </a:r>
            <a:endParaRPr lang="it-IT" sz="160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4" y="195526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3763" y="44328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it-IT" sz="1600" dirty="0"/>
              <a:t>OPERAZIONI DI REFACTORING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25863" y="433343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31" name="Gruppo 30" descr="Icone di grafico a barre e grafico a linee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407685" y="225132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igura a mano libera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" name="Figura a mano libera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4" name="Figura a mano libera 1676" descr="Icona di casella di controll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6466039" y="5708703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35" name="Figura a mano libera 4665" descr="Icona di gra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8055242" y="3625659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42" name="Figura a mano libera 4346" descr="Icona di grafico a scatola e baffi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022884" y="4630453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6" name="Gruppo 5" descr="Icona di persona e ingranaggio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6465125" y="15785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7" name="Figura a mano libera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CASI D’USO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io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22855" y="986239"/>
            <a:ext cx="5904115" cy="5458408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5" name="Trapezio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024027" y="763735"/>
            <a:ext cx="6250074" cy="610612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338707" y="2122316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Attori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25007" y="2512467"/>
            <a:ext cx="5161377" cy="2903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rtl="0">
              <a:lnSpc>
                <a:spcPts val="1900"/>
              </a:lnSpc>
            </a:pPr>
            <a:endParaRPr lang="it-IT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 algn="just" rtl="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Utente registrato</a:t>
            </a: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  <a:p>
            <a:pPr algn="just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può effettuare il login; una volta effettuato il login, visualizza la pagina principale della rubrica contenente i contatti salvati.</a:t>
            </a:r>
          </a:p>
          <a:p>
            <a:pPr algn="just" rtl="0">
              <a:lnSpc>
                <a:spcPts val="1900"/>
              </a:lnSpc>
            </a:pPr>
            <a:endParaRPr lang="it-IT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 algn="just" rtl="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Utente</a:t>
            </a:r>
            <a:endParaRPr lang="it-IT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just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può registrarsi inserendo i dati richiesti.</a:t>
            </a:r>
          </a:p>
          <a:p>
            <a:pPr marL="285750" indent="-285750" algn="just" rtl="0">
              <a:lnSpc>
                <a:spcPts val="1900"/>
              </a:lnSpc>
              <a:buFont typeface="Wingdings" panose="05000000000000000000" pitchFamily="2" charset="2"/>
              <a:buChar char="Ø"/>
            </a:pPr>
            <a:endParaRPr lang="it-IT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just" rtl="0">
              <a:lnSpc>
                <a:spcPts val="1900"/>
              </a:lnSpc>
            </a:pPr>
            <a:endParaRPr lang="it-IT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285750" indent="-285750" algn="just" rtl="0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Database</a:t>
            </a:r>
            <a:endParaRPr lang="it-IT" sz="1400" b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just" rtl="0">
              <a:lnSpc>
                <a:spcPts val="1900"/>
              </a:lnSpc>
            </a:pPr>
            <a:r>
              <a:rPr lang="it-IT" sz="1400" dirty="0">
                <a:solidFill>
                  <a:schemeClr val="bg1"/>
                </a:solidFill>
                <a:cs typeface="Segoe UI" panose="020B0502040204020203" pitchFamily="34" charset="0"/>
              </a:rPr>
              <a:t> gestisce il servizio di autenticazione e di memorizzazione dei contatti.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6615968" y="2368537"/>
            <a:ext cx="5833400" cy="3147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Registrazione </a:t>
            </a:r>
          </a:p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Login</a:t>
            </a:r>
          </a:p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Logout</a:t>
            </a:r>
          </a:p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Operazioni rubrica</a:t>
            </a:r>
          </a:p>
          <a:p>
            <a:pPr marL="342900" indent="-342900" algn="just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Aggiungere contatto</a:t>
            </a:r>
          </a:p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Rimuovere contatto</a:t>
            </a:r>
          </a:p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Modificare informazioni per un contatto già esistente </a:t>
            </a:r>
          </a:p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Ricerca contatti </a:t>
            </a:r>
          </a:p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Importare contatti</a:t>
            </a:r>
          </a:p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Esportare contatti </a:t>
            </a:r>
          </a:p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Ordinare contatti </a:t>
            </a:r>
          </a:p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Contatto duplicato </a:t>
            </a:r>
          </a:p>
          <a:p>
            <a:pPr marL="342900" indent="-342900" algn="just" rtl="0">
              <a:lnSpc>
                <a:spcPts val="1900"/>
              </a:lnSpc>
              <a:buFont typeface="+mj-lt"/>
              <a:buAutoNum type="arabicPeriod"/>
            </a:pPr>
            <a:r>
              <a:rPr lang="it-IT" b="1" dirty="0">
                <a:solidFill>
                  <a:schemeClr val="bg1"/>
                </a:solidFill>
                <a:cs typeface="Segoe UI" panose="020B0502040204020203" pitchFamily="34" charset="0"/>
              </a:rPr>
              <a:t>Salvataggio. </a:t>
            </a:r>
          </a:p>
        </p:txBody>
      </p:sp>
      <p:grpSp>
        <p:nvGrpSpPr>
          <p:cNvPr id="3" name="Gruppo 2" descr="Icona di persona e ingranaggio. ">
            <a:extLst>
              <a:ext uri="{FF2B5EF4-FFF2-40B4-BE49-F238E27FC236}">
                <a16:creationId xmlns:a16="http://schemas.microsoft.com/office/drawing/2014/main" id="{BDF8AF75-D462-B44F-0D38-B211D4907D5F}"/>
              </a:ext>
            </a:extLst>
          </p:cNvPr>
          <p:cNvGrpSpPr/>
          <p:nvPr/>
        </p:nvGrpSpPr>
        <p:grpSpPr>
          <a:xfrm>
            <a:off x="799486" y="1540455"/>
            <a:ext cx="516130" cy="516689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5" name="Figura a mano libera 3673">
              <a:extLst>
                <a:ext uri="{FF2B5EF4-FFF2-40B4-BE49-F238E27FC236}">
                  <a16:creationId xmlns:a16="http://schemas.microsoft.com/office/drawing/2014/main" id="{D90485E2-2B6D-AFF5-668E-646F63B53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" name="Figura a mano libera 3674">
              <a:extLst>
                <a:ext uri="{FF2B5EF4-FFF2-40B4-BE49-F238E27FC236}">
                  <a16:creationId xmlns:a16="http://schemas.microsoft.com/office/drawing/2014/main" id="{6CE561CD-815E-C69A-7E92-D57631FE9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9" name="Rettangolo 18">
            <a:extLst>
              <a:ext uri="{FF2B5EF4-FFF2-40B4-BE49-F238E27FC236}">
                <a16:creationId xmlns:a16="http://schemas.microsoft.com/office/drawing/2014/main" id="{DFB47248-9CAF-67BC-649E-5E540E2513FC}"/>
              </a:ext>
            </a:extLst>
          </p:cNvPr>
          <p:cNvSpPr/>
          <p:nvPr/>
        </p:nvSpPr>
        <p:spPr>
          <a:xfrm>
            <a:off x="10640007" y="1953453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b="1" dirty="0">
                <a:solidFill>
                  <a:schemeClr val="bg1"/>
                </a:solidFill>
              </a:rPr>
              <a:t>Elenco dei Casi d’uso</a:t>
            </a:r>
          </a:p>
        </p:txBody>
      </p:sp>
      <p:pic>
        <p:nvPicPr>
          <p:cNvPr id="1028" name="Picture 4" descr="Icone di Ordine per download gratuito">
            <a:hlinkClick r:id="rId3" action="ppaction://hlinkfile"/>
            <a:extLst>
              <a:ext uri="{FF2B5EF4-FFF2-40B4-BE49-F238E27FC236}">
                <a16:creationId xmlns:a16="http://schemas.microsoft.com/office/drawing/2014/main" id="{BA356148-BAD5-723B-6F28-975751722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787" y="1211814"/>
            <a:ext cx="674108" cy="6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ransition spd="slow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A6324-B6F5-FC69-FCD2-1CD44D80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4439F29-3C72-A9EA-9367-A4A801BA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7" y="-172346"/>
            <a:ext cx="10558818" cy="7030346"/>
          </a:xfrm>
          <a:prstGeom prst="rect">
            <a:avLst/>
          </a:prstGeom>
        </p:spPr>
      </p:pic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3BBCB71F-8198-1332-5DE2-07D6ED2D59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8DD2E0CF-F7B6-7F10-9794-41F5DDFC5E90}"/>
              </a:ext>
            </a:extLst>
          </p:cNvPr>
          <p:cNvSpPr txBox="1">
            <a:spLocks/>
          </p:cNvSpPr>
          <p:nvPr/>
        </p:nvSpPr>
        <p:spPr>
          <a:xfrm>
            <a:off x="-632337" y="135099"/>
            <a:ext cx="4165979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CASI D’USO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24BA792-4E62-D1B8-9AE3-9B2632E69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522897"/>
            <a:ext cx="2552131" cy="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05423"/>
      </p:ext>
    </p:extLst>
  </p:cSld>
  <p:clrMapOvr>
    <a:masterClrMapping/>
  </p:clrMapOvr>
  <p:transition spd="slow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Piano, schizzo&#10;&#10;Descrizione generata automaticamente">
            <a:extLst>
              <a:ext uri="{FF2B5EF4-FFF2-40B4-BE49-F238E27FC236}">
                <a16:creationId xmlns:a16="http://schemas.microsoft.com/office/drawing/2014/main" id="{9F44E431-C289-E6E1-B281-11EBFE5B4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2" y="0"/>
            <a:ext cx="10885844" cy="6858000"/>
          </a:xfrm>
          <a:prstGeom prst="rect">
            <a:avLst/>
          </a:prstGeom>
        </p:spPr>
      </p:pic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CA6B2C3A-0D52-F643-246D-CF33F28E8805}"/>
              </a:ext>
            </a:extLst>
          </p:cNvPr>
          <p:cNvSpPr txBox="1">
            <a:spLocks/>
          </p:cNvSpPr>
          <p:nvPr/>
        </p:nvSpPr>
        <p:spPr>
          <a:xfrm>
            <a:off x="-209939" y="274475"/>
            <a:ext cx="372758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Diagramma delle classi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65D1578-787A-DF7C-81EF-DC758982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5314" y="606873"/>
            <a:ext cx="375090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5CF63-92EF-E701-8EEC-D4940E933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9444846D-CD46-2788-F2E7-F9402688DE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67D40AFE-82D6-B827-7595-3C240FB63E3A}"/>
              </a:ext>
            </a:extLst>
          </p:cNvPr>
          <p:cNvSpPr txBox="1">
            <a:spLocks/>
          </p:cNvSpPr>
          <p:nvPr/>
        </p:nvSpPr>
        <p:spPr>
          <a:xfrm>
            <a:off x="-209939" y="274475"/>
            <a:ext cx="372758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Diagramma delle classi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2855A63-AB50-17AC-0A09-6696EE2EF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5314" y="606873"/>
            <a:ext cx="375090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testo, diagramma, Piano, schizzo&#10;&#10;Descrizione generata automaticamente">
            <a:extLst>
              <a:ext uri="{FF2B5EF4-FFF2-40B4-BE49-F238E27FC236}">
                <a16:creationId xmlns:a16="http://schemas.microsoft.com/office/drawing/2014/main" id="{E37298C4-9817-2216-004E-B4B981FC9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602" y="551474"/>
            <a:ext cx="21126602" cy="133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8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FF4B6-6C1B-A5C4-C7B5-F5CFE64A2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Piano, schizzo&#10;&#10;Descrizione generata automaticamente">
            <a:extLst>
              <a:ext uri="{FF2B5EF4-FFF2-40B4-BE49-F238E27FC236}">
                <a16:creationId xmlns:a16="http://schemas.microsoft.com/office/drawing/2014/main" id="{655ED05E-47AD-A308-2493-FD62856CF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38736" cy="11616265"/>
          </a:xfrm>
          <a:prstGeom prst="rect">
            <a:avLst/>
          </a:prstGeom>
        </p:spPr>
      </p:pic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9DBCFAB-5463-BD3D-B918-D2EBC25B7B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DA3497-49E2-F2E2-B9D2-2E5A0EA0AEAB}"/>
              </a:ext>
            </a:extLst>
          </p:cNvPr>
          <p:cNvSpPr txBox="1">
            <a:spLocks/>
          </p:cNvSpPr>
          <p:nvPr/>
        </p:nvSpPr>
        <p:spPr>
          <a:xfrm>
            <a:off x="-209939" y="274475"/>
            <a:ext cx="372758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Diagramma delle classi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C6A86B0-CD75-2FE0-31C6-AE3F41ED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5314" y="606873"/>
            <a:ext cx="375090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5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D035-EDE8-8566-932F-78746B187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diagramma, Piano, schizzo&#10;&#10;Descrizione generata automaticamente">
            <a:extLst>
              <a:ext uri="{FF2B5EF4-FFF2-40B4-BE49-F238E27FC236}">
                <a16:creationId xmlns:a16="http://schemas.microsoft.com/office/drawing/2014/main" id="{85468607-726E-A407-B936-C3D09D857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7939" y="-5635956"/>
            <a:ext cx="19818739" cy="12485657"/>
          </a:xfrm>
          <a:prstGeom prst="rect">
            <a:avLst/>
          </a:prstGeom>
        </p:spPr>
      </p:pic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BDB88E3D-C4CD-FF4E-0D13-DC233E3DDD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8140D2-08B6-0D9F-A454-910CBA46B2D4}"/>
              </a:ext>
            </a:extLst>
          </p:cNvPr>
          <p:cNvSpPr txBox="1">
            <a:spLocks/>
          </p:cNvSpPr>
          <p:nvPr/>
        </p:nvSpPr>
        <p:spPr>
          <a:xfrm>
            <a:off x="-209939" y="274475"/>
            <a:ext cx="372758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Diagramma delle classi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015C7AF-19B0-C1FD-4777-7C7586617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5314" y="606873"/>
            <a:ext cx="375090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9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0</TotalTime>
  <Words>520</Words>
  <Application>Microsoft Office PowerPoint</Application>
  <PresentationFormat>Widescreen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Century Gothic (Titoli)</vt:lpstr>
      <vt:lpstr>Segoe UI</vt:lpstr>
      <vt:lpstr>Segoe UI Light</vt:lpstr>
      <vt:lpstr>Segoe UI Variable Small Semibol</vt:lpstr>
      <vt:lpstr>Wingdings</vt:lpstr>
      <vt:lpstr>Tema di Office</vt:lpstr>
      <vt:lpstr>Analisi del progetto Presentazione</vt:lpstr>
      <vt:lpstr>Analisi progetto diapositiva 3</vt:lpstr>
      <vt:lpstr>Analisi progetto diapositiva 2</vt:lpstr>
      <vt:lpstr>Analisi progetto diapositiva 3</vt:lpstr>
      <vt:lpstr>Analisi progetto diapositiva 3</vt:lpstr>
      <vt:lpstr>Analisi progetto diapositiva 4</vt:lpstr>
      <vt:lpstr>Analisi progetto diapositiva 4</vt:lpstr>
      <vt:lpstr>Analisi progetto diapositiva 4</vt:lpstr>
      <vt:lpstr>Analisi progetto diapositiva 4</vt:lpstr>
      <vt:lpstr>Analisi progetto diapositiva 8</vt:lpstr>
      <vt:lpstr>Analisi progetto diapositiva 5</vt:lpstr>
      <vt:lpstr>Analisi progetto diapositiva 5</vt:lpstr>
      <vt:lpstr>Analisi progetto diapositiva 5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SANZARI</dc:creator>
  <cp:lastModifiedBy>MATTIA SANZARI</cp:lastModifiedBy>
  <cp:revision>8</cp:revision>
  <dcterms:created xsi:type="dcterms:W3CDTF">2024-12-14T13:09:19Z</dcterms:created>
  <dcterms:modified xsi:type="dcterms:W3CDTF">2024-12-15T15:52:37Z</dcterms:modified>
</cp:coreProperties>
</file>