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59" r:id="rId2"/>
    <p:sldId id="261" r:id="rId3"/>
    <p:sldId id="270" r:id="rId4"/>
    <p:sldId id="273" r:id="rId5"/>
    <p:sldId id="272" r:id="rId6"/>
    <p:sldId id="271" r:id="rId7"/>
    <p:sldId id="275" r:id="rId8"/>
    <p:sldId id="266" r:id="rId9"/>
    <p:sldId id="264" r:id="rId10"/>
    <p:sldId id="269" r:id="rId11"/>
  </p:sldIdLst>
  <p:sldSz cx="13258800" cy="7451725"/>
  <p:notesSz cx="6858000" cy="9144000"/>
  <p:defaultTextStyle>
    <a:defPPr>
      <a:defRPr lang="en-US"/>
    </a:defPPr>
    <a:lvl1pPr marL="0" algn="l" defTabSz="662711" rtl="0" eaLnBrk="1" latinLnBrk="0" hangingPunct="1">
      <a:defRPr sz="2609" kern="1200">
        <a:solidFill>
          <a:schemeClr val="tx1"/>
        </a:solidFill>
        <a:latin typeface="+mn-lt"/>
        <a:ea typeface="+mn-ea"/>
        <a:cs typeface="+mn-cs"/>
      </a:defRPr>
    </a:lvl1pPr>
    <a:lvl2pPr marL="662711" algn="l" defTabSz="662711" rtl="0" eaLnBrk="1" latinLnBrk="0" hangingPunct="1">
      <a:defRPr sz="2609" kern="1200">
        <a:solidFill>
          <a:schemeClr val="tx1"/>
        </a:solidFill>
        <a:latin typeface="+mn-lt"/>
        <a:ea typeface="+mn-ea"/>
        <a:cs typeface="+mn-cs"/>
      </a:defRPr>
    </a:lvl2pPr>
    <a:lvl3pPr marL="1325423" algn="l" defTabSz="662711" rtl="0" eaLnBrk="1" latinLnBrk="0" hangingPunct="1">
      <a:defRPr sz="2609" kern="1200">
        <a:solidFill>
          <a:schemeClr val="tx1"/>
        </a:solidFill>
        <a:latin typeface="+mn-lt"/>
        <a:ea typeface="+mn-ea"/>
        <a:cs typeface="+mn-cs"/>
      </a:defRPr>
    </a:lvl3pPr>
    <a:lvl4pPr marL="1988134" algn="l" defTabSz="662711" rtl="0" eaLnBrk="1" latinLnBrk="0" hangingPunct="1">
      <a:defRPr sz="2609" kern="1200">
        <a:solidFill>
          <a:schemeClr val="tx1"/>
        </a:solidFill>
        <a:latin typeface="+mn-lt"/>
        <a:ea typeface="+mn-ea"/>
        <a:cs typeface="+mn-cs"/>
      </a:defRPr>
    </a:lvl4pPr>
    <a:lvl5pPr marL="2650846" algn="l" defTabSz="662711" rtl="0" eaLnBrk="1" latinLnBrk="0" hangingPunct="1">
      <a:defRPr sz="2609" kern="1200">
        <a:solidFill>
          <a:schemeClr val="tx1"/>
        </a:solidFill>
        <a:latin typeface="+mn-lt"/>
        <a:ea typeface="+mn-ea"/>
        <a:cs typeface="+mn-cs"/>
      </a:defRPr>
    </a:lvl5pPr>
    <a:lvl6pPr marL="3313557" algn="l" defTabSz="662711" rtl="0" eaLnBrk="1" latinLnBrk="0" hangingPunct="1">
      <a:defRPr sz="2609" kern="1200">
        <a:solidFill>
          <a:schemeClr val="tx1"/>
        </a:solidFill>
        <a:latin typeface="+mn-lt"/>
        <a:ea typeface="+mn-ea"/>
        <a:cs typeface="+mn-cs"/>
      </a:defRPr>
    </a:lvl6pPr>
    <a:lvl7pPr marL="3976268" algn="l" defTabSz="662711" rtl="0" eaLnBrk="1" latinLnBrk="0" hangingPunct="1">
      <a:defRPr sz="2609" kern="1200">
        <a:solidFill>
          <a:schemeClr val="tx1"/>
        </a:solidFill>
        <a:latin typeface="+mn-lt"/>
        <a:ea typeface="+mn-ea"/>
        <a:cs typeface="+mn-cs"/>
      </a:defRPr>
    </a:lvl7pPr>
    <a:lvl8pPr marL="4638980" algn="l" defTabSz="662711" rtl="0" eaLnBrk="1" latinLnBrk="0" hangingPunct="1">
      <a:defRPr sz="2609" kern="1200">
        <a:solidFill>
          <a:schemeClr val="tx1"/>
        </a:solidFill>
        <a:latin typeface="+mn-lt"/>
        <a:ea typeface="+mn-ea"/>
        <a:cs typeface="+mn-cs"/>
      </a:defRPr>
    </a:lvl8pPr>
    <a:lvl9pPr marL="5301691" algn="l" defTabSz="662711" rtl="0" eaLnBrk="1" latinLnBrk="0" hangingPunct="1">
      <a:defRPr sz="2609"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47" userDrawn="1">
          <p15:clr>
            <a:srgbClr val="A4A3A4"/>
          </p15:clr>
        </p15:guide>
        <p15:guide id="2" pos="41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C400"/>
    <a:srgbClr val="006E01"/>
    <a:srgbClr val="FFF6C1"/>
    <a:srgbClr val="D9FED6"/>
    <a:srgbClr val="0A4B0B"/>
    <a:srgbClr val="90C495"/>
    <a:srgbClr val="7FAD81"/>
    <a:srgbClr val="007901"/>
    <a:srgbClr val="645348"/>
    <a:srgbClr val="E6DB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9" autoAdjust="0"/>
    <p:restoredTop sz="83446" autoAdjust="0"/>
  </p:normalViewPr>
  <p:slideViewPr>
    <p:cSldViewPr snapToGrid="0" snapToObjects="1">
      <p:cViewPr>
        <p:scale>
          <a:sx n="80" d="100"/>
          <a:sy n="80" d="100"/>
        </p:scale>
        <p:origin x="-72" y="-72"/>
      </p:cViewPr>
      <p:guideLst>
        <p:guide orient="horz" pos="2347"/>
        <p:guide pos="41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B399F9-57C8-6E4E-8FC0-9D4026C1DD90}" type="datetimeFigureOut">
              <a:rPr lang="en-US" smtClean="0"/>
              <a:t>3/28/2017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C36A23-6D04-354B-A217-DC701D2DA446}" type="slidenum">
              <a:rPr lang="en-US" smtClean="0"/>
              <a:t>‹#›</a:t>
            </a:fld>
            <a:endParaRPr lang="en-US"/>
          </a:p>
        </p:txBody>
      </p:sp>
    </p:spTree>
    <p:extLst>
      <p:ext uri="{BB962C8B-B14F-4D97-AF65-F5344CB8AC3E}">
        <p14:creationId xmlns:p14="http://schemas.microsoft.com/office/powerpoint/2010/main" val="38800179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6C0595-D5CA-EC42-9BBA-CE3A8D40534C}" type="datetimeFigureOut">
              <a:rPr lang="en-US" smtClean="0"/>
              <a:t>3/28/2017</a:t>
            </a:fld>
            <a:endParaRPr lang="en-US"/>
          </a:p>
        </p:txBody>
      </p:sp>
      <p:sp>
        <p:nvSpPr>
          <p:cNvPr id="4" name="Slide Image Placeholder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A1C6C-5A7D-A546-A638-64000076A572}" type="slidenum">
              <a:rPr lang="en-US" smtClean="0"/>
              <a:t>‹#›</a:t>
            </a:fld>
            <a:endParaRPr lang="en-US"/>
          </a:p>
        </p:txBody>
      </p:sp>
    </p:spTree>
    <p:extLst>
      <p:ext uri="{BB962C8B-B14F-4D97-AF65-F5344CB8AC3E}">
        <p14:creationId xmlns:p14="http://schemas.microsoft.com/office/powerpoint/2010/main" val="3231211629"/>
      </p:ext>
    </p:extLst>
  </p:cSld>
  <p:clrMap bg1="lt1" tx1="dk1" bg2="lt2" tx2="dk2" accent1="accent1" accent2="accent2" accent3="accent3" accent4="accent4" accent5="accent5" accent6="accent6" hlink="hlink" folHlink="folHlink"/>
  <p:hf hdr="0" ftr="0" dt="0"/>
  <p:notesStyle>
    <a:lvl1pPr marL="0" algn="l" defTabSz="662711" rtl="0" eaLnBrk="1" latinLnBrk="0" hangingPunct="1">
      <a:defRPr sz="1739" kern="1200">
        <a:solidFill>
          <a:schemeClr val="tx1"/>
        </a:solidFill>
        <a:latin typeface="+mn-lt"/>
        <a:ea typeface="+mn-ea"/>
        <a:cs typeface="+mn-cs"/>
      </a:defRPr>
    </a:lvl1pPr>
    <a:lvl2pPr marL="662711" algn="l" defTabSz="662711" rtl="0" eaLnBrk="1" latinLnBrk="0" hangingPunct="1">
      <a:defRPr sz="1739" kern="1200">
        <a:solidFill>
          <a:schemeClr val="tx1"/>
        </a:solidFill>
        <a:latin typeface="+mn-lt"/>
        <a:ea typeface="+mn-ea"/>
        <a:cs typeface="+mn-cs"/>
      </a:defRPr>
    </a:lvl2pPr>
    <a:lvl3pPr marL="1325423" algn="l" defTabSz="662711" rtl="0" eaLnBrk="1" latinLnBrk="0" hangingPunct="1">
      <a:defRPr sz="1739" kern="1200">
        <a:solidFill>
          <a:schemeClr val="tx1"/>
        </a:solidFill>
        <a:latin typeface="+mn-lt"/>
        <a:ea typeface="+mn-ea"/>
        <a:cs typeface="+mn-cs"/>
      </a:defRPr>
    </a:lvl3pPr>
    <a:lvl4pPr marL="1988134" algn="l" defTabSz="662711" rtl="0" eaLnBrk="1" latinLnBrk="0" hangingPunct="1">
      <a:defRPr sz="1739" kern="1200">
        <a:solidFill>
          <a:schemeClr val="tx1"/>
        </a:solidFill>
        <a:latin typeface="+mn-lt"/>
        <a:ea typeface="+mn-ea"/>
        <a:cs typeface="+mn-cs"/>
      </a:defRPr>
    </a:lvl4pPr>
    <a:lvl5pPr marL="2650846" algn="l" defTabSz="662711" rtl="0" eaLnBrk="1" latinLnBrk="0" hangingPunct="1">
      <a:defRPr sz="1739" kern="1200">
        <a:solidFill>
          <a:schemeClr val="tx1"/>
        </a:solidFill>
        <a:latin typeface="+mn-lt"/>
        <a:ea typeface="+mn-ea"/>
        <a:cs typeface="+mn-cs"/>
      </a:defRPr>
    </a:lvl5pPr>
    <a:lvl6pPr marL="3313557" algn="l" defTabSz="662711" rtl="0" eaLnBrk="1" latinLnBrk="0" hangingPunct="1">
      <a:defRPr sz="1739" kern="1200">
        <a:solidFill>
          <a:schemeClr val="tx1"/>
        </a:solidFill>
        <a:latin typeface="+mn-lt"/>
        <a:ea typeface="+mn-ea"/>
        <a:cs typeface="+mn-cs"/>
      </a:defRPr>
    </a:lvl6pPr>
    <a:lvl7pPr marL="3976268" algn="l" defTabSz="662711" rtl="0" eaLnBrk="1" latinLnBrk="0" hangingPunct="1">
      <a:defRPr sz="1739" kern="1200">
        <a:solidFill>
          <a:schemeClr val="tx1"/>
        </a:solidFill>
        <a:latin typeface="+mn-lt"/>
        <a:ea typeface="+mn-ea"/>
        <a:cs typeface="+mn-cs"/>
      </a:defRPr>
    </a:lvl7pPr>
    <a:lvl8pPr marL="4638980" algn="l" defTabSz="662711" rtl="0" eaLnBrk="1" latinLnBrk="0" hangingPunct="1">
      <a:defRPr sz="1739" kern="1200">
        <a:solidFill>
          <a:schemeClr val="tx1"/>
        </a:solidFill>
        <a:latin typeface="+mn-lt"/>
        <a:ea typeface="+mn-ea"/>
        <a:cs typeface="+mn-cs"/>
      </a:defRPr>
    </a:lvl8pPr>
    <a:lvl9pPr marL="5301691" algn="l" defTabSz="662711" rtl="0" eaLnBrk="1" latinLnBrk="0" hangingPunct="1">
      <a:defRPr sz="173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5800"/>
            <a:ext cx="6099175" cy="3429000"/>
          </a:xfrm>
        </p:spPr>
      </p:sp>
      <p:sp>
        <p:nvSpPr>
          <p:cNvPr id="3" name="Notes Placeholder 2"/>
          <p:cNvSpPr>
            <a:spLocks noGrp="1"/>
          </p:cNvSpPr>
          <p:nvPr>
            <p:ph type="body" idx="1"/>
          </p:nvPr>
        </p:nvSpPr>
        <p:spPr/>
        <p:txBody>
          <a:bodyPr/>
          <a:lstStyle/>
          <a:p>
            <a:r>
              <a:rPr lang="en-US" dirty="0" smtClean="0"/>
              <a:t>Cover Page</a:t>
            </a:r>
            <a:endParaRPr lang="en-US" dirty="0"/>
          </a:p>
        </p:txBody>
      </p:sp>
      <p:sp>
        <p:nvSpPr>
          <p:cNvPr id="4" name="Slide Number Placeholder 3"/>
          <p:cNvSpPr>
            <a:spLocks noGrp="1"/>
          </p:cNvSpPr>
          <p:nvPr>
            <p:ph type="sldNum" sz="quarter" idx="10"/>
          </p:nvPr>
        </p:nvSpPr>
        <p:spPr/>
        <p:txBody>
          <a:bodyPr/>
          <a:lstStyle/>
          <a:p>
            <a:fld id="{99AA1C6C-5A7D-A546-A638-64000076A572}" type="slidenum">
              <a:rPr lang="en-US" smtClean="0"/>
              <a:t>1</a:t>
            </a:fld>
            <a:endParaRPr lang="en-US"/>
          </a:p>
        </p:txBody>
      </p:sp>
    </p:spTree>
    <p:extLst>
      <p:ext uri="{BB962C8B-B14F-4D97-AF65-F5344CB8AC3E}">
        <p14:creationId xmlns:p14="http://schemas.microsoft.com/office/powerpoint/2010/main" val="120116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A1C6C-5A7D-A546-A638-64000076A572}" type="slidenum">
              <a:rPr lang="en-US" smtClean="0"/>
              <a:t>2</a:t>
            </a:fld>
            <a:endParaRPr lang="en-US"/>
          </a:p>
        </p:txBody>
      </p:sp>
    </p:spTree>
    <p:extLst>
      <p:ext uri="{BB962C8B-B14F-4D97-AF65-F5344CB8AC3E}">
        <p14:creationId xmlns:p14="http://schemas.microsoft.com/office/powerpoint/2010/main" val="26402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A1C6C-5A7D-A546-A638-64000076A572}" type="slidenum">
              <a:rPr lang="en-US" smtClean="0"/>
              <a:t>3</a:t>
            </a:fld>
            <a:endParaRPr lang="en-US"/>
          </a:p>
        </p:txBody>
      </p:sp>
    </p:spTree>
    <p:extLst>
      <p:ext uri="{BB962C8B-B14F-4D97-AF65-F5344CB8AC3E}">
        <p14:creationId xmlns:p14="http://schemas.microsoft.com/office/powerpoint/2010/main" val="264022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A1C6C-5A7D-A546-A638-64000076A572}" type="slidenum">
              <a:rPr lang="en-US" smtClean="0"/>
              <a:t>4</a:t>
            </a:fld>
            <a:endParaRPr lang="en-US"/>
          </a:p>
        </p:txBody>
      </p:sp>
    </p:spTree>
    <p:extLst>
      <p:ext uri="{BB962C8B-B14F-4D97-AF65-F5344CB8AC3E}">
        <p14:creationId xmlns:p14="http://schemas.microsoft.com/office/powerpoint/2010/main" val="264022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A1C6C-5A7D-A546-A638-64000076A572}" type="slidenum">
              <a:rPr lang="en-US" smtClean="0"/>
              <a:t>5</a:t>
            </a:fld>
            <a:endParaRPr lang="en-US"/>
          </a:p>
        </p:txBody>
      </p:sp>
    </p:spTree>
    <p:extLst>
      <p:ext uri="{BB962C8B-B14F-4D97-AF65-F5344CB8AC3E}">
        <p14:creationId xmlns:p14="http://schemas.microsoft.com/office/powerpoint/2010/main" val="26402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A1C6C-5A7D-A546-A638-64000076A572}" type="slidenum">
              <a:rPr lang="en-US" smtClean="0"/>
              <a:t>6</a:t>
            </a:fld>
            <a:endParaRPr lang="en-US"/>
          </a:p>
        </p:txBody>
      </p:sp>
    </p:spTree>
    <p:extLst>
      <p:ext uri="{BB962C8B-B14F-4D97-AF65-F5344CB8AC3E}">
        <p14:creationId xmlns:p14="http://schemas.microsoft.com/office/powerpoint/2010/main" val="26402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A1C6C-5A7D-A546-A638-64000076A572}" type="slidenum">
              <a:rPr lang="en-US" smtClean="0"/>
              <a:t>8</a:t>
            </a:fld>
            <a:endParaRPr lang="en-US"/>
          </a:p>
        </p:txBody>
      </p:sp>
    </p:spTree>
    <p:extLst>
      <p:ext uri="{BB962C8B-B14F-4D97-AF65-F5344CB8AC3E}">
        <p14:creationId xmlns:p14="http://schemas.microsoft.com/office/powerpoint/2010/main" val="264022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A1C6C-5A7D-A546-A638-64000076A572}" type="slidenum">
              <a:rPr lang="en-US" smtClean="0"/>
              <a:t>9</a:t>
            </a:fld>
            <a:endParaRPr lang="en-US"/>
          </a:p>
        </p:txBody>
      </p:sp>
    </p:spTree>
    <p:extLst>
      <p:ext uri="{BB962C8B-B14F-4D97-AF65-F5344CB8AC3E}">
        <p14:creationId xmlns:p14="http://schemas.microsoft.com/office/powerpoint/2010/main" val="26402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4410" y="2314872"/>
            <a:ext cx="11269980" cy="1597291"/>
          </a:xfrm>
        </p:spPr>
        <p:txBody>
          <a:bodyPr/>
          <a:lstStyle/>
          <a:p>
            <a:r>
              <a:rPr lang="en-US" smtClean="0"/>
              <a:t>Click to edit Master title style</a:t>
            </a:r>
            <a:endParaRPr lang="en-US"/>
          </a:p>
        </p:txBody>
      </p:sp>
      <p:sp>
        <p:nvSpPr>
          <p:cNvPr id="3" name="Subtitle 2"/>
          <p:cNvSpPr>
            <a:spLocks noGrp="1"/>
          </p:cNvSpPr>
          <p:nvPr>
            <p:ph type="subTitle" idx="1"/>
          </p:nvPr>
        </p:nvSpPr>
        <p:spPr>
          <a:xfrm>
            <a:off x="1988820" y="4222644"/>
            <a:ext cx="9281160" cy="1904330"/>
          </a:xfrm>
        </p:spPr>
        <p:txBody>
          <a:bodyPr/>
          <a:lstStyle>
            <a:lvl1pPr marL="0" indent="0" algn="ctr">
              <a:buNone/>
              <a:defRPr>
                <a:solidFill>
                  <a:schemeClr val="tx1">
                    <a:tint val="75000"/>
                  </a:schemeClr>
                </a:solidFill>
              </a:defRPr>
            </a:lvl1pPr>
            <a:lvl2pPr marL="496782" indent="0" algn="ctr">
              <a:buNone/>
              <a:defRPr>
                <a:solidFill>
                  <a:schemeClr val="tx1">
                    <a:tint val="75000"/>
                  </a:schemeClr>
                </a:solidFill>
              </a:defRPr>
            </a:lvl2pPr>
            <a:lvl3pPr marL="993562" indent="0" algn="ctr">
              <a:buNone/>
              <a:defRPr>
                <a:solidFill>
                  <a:schemeClr val="tx1">
                    <a:tint val="75000"/>
                  </a:schemeClr>
                </a:solidFill>
              </a:defRPr>
            </a:lvl3pPr>
            <a:lvl4pPr marL="1490344" indent="0" algn="ctr">
              <a:buNone/>
              <a:defRPr>
                <a:solidFill>
                  <a:schemeClr val="tx1">
                    <a:tint val="75000"/>
                  </a:schemeClr>
                </a:solidFill>
              </a:defRPr>
            </a:lvl4pPr>
            <a:lvl5pPr marL="1987125" indent="0" algn="ctr">
              <a:buNone/>
              <a:defRPr>
                <a:solidFill>
                  <a:schemeClr val="tx1">
                    <a:tint val="75000"/>
                  </a:schemeClr>
                </a:solidFill>
              </a:defRPr>
            </a:lvl5pPr>
            <a:lvl6pPr marL="2483905" indent="0" algn="ctr">
              <a:buNone/>
              <a:defRPr>
                <a:solidFill>
                  <a:schemeClr val="tx1">
                    <a:tint val="75000"/>
                  </a:schemeClr>
                </a:solidFill>
              </a:defRPr>
            </a:lvl6pPr>
            <a:lvl7pPr marL="2980686" indent="0" algn="ctr">
              <a:buNone/>
              <a:defRPr>
                <a:solidFill>
                  <a:schemeClr val="tx1">
                    <a:tint val="75000"/>
                  </a:schemeClr>
                </a:solidFill>
              </a:defRPr>
            </a:lvl7pPr>
            <a:lvl8pPr marL="3477468" indent="0" algn="ctr">
              <a:buNone/>
              <a:defRPr>
                <a:solidFill>
                  <a:schemeClr val="tx1">
                    <a:tint val="75000"/>
                  </a:schemeClr>
                </a:solidFill>
              </a:defRPr>
            </a:lvl8pPr>
            <a:lvl9pPr marL="397425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EBD9A5-4B54-F74F-8777-5939B771D4EF}" type="datetime1">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285191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E199D-78F3-A947-8577-789992780877}" type="datetime1">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180554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12630" y="298417"/>
            <a:ext cx="2983230" cy="63581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2940" y="298417"/>
            <a:ext cx="8728710" cy="63581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3D11C-4A0E-FC4C-A9E7-478A36688390}" type="datetime1">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3890087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9BB031-DD5F-BE4E-B28A-101A139C50DC}" type="datetime1">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89397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47354" y="4788429"/>
            <a:ext cx="11269980" cy="1479995"/>
          </a:xfrm>
        </p:spPr>
        <p:txBody>
          <a:bodyPr anchor="t"/>
          <a:lstStyle>
            <a:lvl1pPr algn="l">
              <a:defRPr sz="4346" b="1" cap="all"/>
            </a:lvl1pPr>
          </a:lstStyle>
          <a:p>
            <a:r>
              <a:rPr lang="en-US" smtClean="0"/>
              <a:t>Click to edit Master title style</a:t>
            </a:r>
            <a:endParaRPr lang="en-US"/>
          </a:p>
        </p:txBody>
      </p:sp>
      <p:sp>
        <p:nvSpPr>
          <p:cNvPr id="3" name="Text Placeholder 2"/>
          <p:cNvSpPr>
            <a:spLocks noGrp="1"/>
          </p:cNvSpPr>
          <p:nvPr>
            <p:ph type="body" idx="1"/>
          </p:nvPr>
        </p:nvSpPr>
        <p:spPr>
          <a:xfrm>
            <a:off x="1047354" y="3158359"/>
            <a:ext cx="11269980" cy="1630064"/>
          </a:xfrm>
        </p:spPr>
        <p:txBody>
          <a:bodyPr anchor="b"/>
          <a:lstStyle>
            <a:lvl1pPr marL="0" indent="0">
              <a:buNone/>
              <a:defRPr sz="2173">
                <a:solidFill>
                  <a:schemeClr val="tx1">
                    <a:tint val="75000"/>
                  </a:schemeClr>
                </a:solidFill>
              </a:defRPr>
            </a:lvl1pPr>
            <a:lvl2pPr marL="496782" indent="0">
              <a:buNone/>
              <a:defRPr sz="1956">
                <a:solidFill>
                  <a:schemeClr val="tx1">
                    <a:tint val="75000"/>
                  </a:schemeClr>
                </a:solidFill>
              </a:defRPr>
            </a:lvl2pPr>
            <a:lvl3pPr marL="993562" indent="0">
              <a:buNone/>
              <a:defRPr sz="1739">
                <a:solidFill>
                  <a:schemeClr val="tx1">
                    <a:tint val="75000"/>
                  </a:schemeClr>
                </a:solidFill>
              </a:defRPr>
            </a:lvl3pPr>
            <a:lvl4pPr marL="1490344" indent="0">
              <a:buNone/>
              <a:defRPr sz="1521">
                <a:solidFill>
                  <a:schemeClr val="tx1">
                    <a:tint val="75000"/>
                  </a:schemeClr>
                </a:solidFill>
              </a:defRPr>
            </a:lvl4pPr>
            <a:lvl5pPr marL="1987125" indent="0">
              <a:buNone/>
              <a:defRPr sz="1521">
                <a:solidFill>
                  <a:schemeClr val="tx1">
                    <a:tint val="75000"/>
                  </a:schemeClr>
                </a:solidFill>
              </a:defRPr>
            </a:lvl5pPr>
            <a:lvl6pPr marL="2483905" indent="0">
              <a:buNone/>
              <a:defRPr sz="1521">
                <a:solidFill>
                  <a:schemeClr val="tx1">
                    <a:tint val="75000"/>
                  </a:schemeClr>
                </a:solidFill>
              </a:defRPr>
            </a:lvl6pPr>
            <a:lvl7pPr marL="2980686" indent="0">
              <a:buNone/>
              <a:defRPr sz="1521">
                <a:solidFill>
                  <a:schemeClr val="tx1">
                    <a:tint val="75000"/>
                  </a:schemeClr>
                </a:solidFill>
              </a:defRPr>
            </a:lvl7pPr>
            <a:lvl8pPr marL="3477468" indent="0">
              <a:buNone/>
              <a:defRPr sz="1521">
                <a:solidFill>
                  <a:schemeClr val="tx1">
                    <a:tint val="75000"/>
                  </a:schemeClr>
                </a:solidFill>
              </a:defRPr>
            </a:lvl8pPr>
            <a:lvl9pPr marL="3974250" indent="0">
              <a:buNone/>
              <a:defRPr sz="152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E2D83-4070-4540-8EB3-826158161749}" type="datetime1">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177834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2940" y="1738741"/>
            <a:ext cx="5855970" cy="4917794"/>
          </a:xfrm>
        </p:spPr>
        <p:txBody>
          <a:bodyPr/>
          <a:lstStyle>
            <a:lvl1pPr>
              <a:defRPr sz="3042"/>
            </a:lvl1pPr>
            <a:lvl2pPr>
              <a:defRPr sz="2608"/>
            </a:lvl2pPr>
            <a:lvl3pPr>
              <a:defRPr sz="2173"/>
            </a:lvl3pPr>
            <a:lvl4pPr>
              <a:defRPr sz="1956"/>
            </a:lvl4pPr>
            <a:lvl5pPr>
              <a:defRPr sz="1956"/>
            </a:lvl5pPr>
            <a:lvl6pPr>
              <a:defRPr sz="1956"/>
            </a:lvl6pPr>
            <a:lvl7pPr>
              <a:defRPr sz="1956"/>
            </a:lvl7pPr>
            <a:lvl8pPr>
              <a:defRPr sz="1956"/>
            </a:lvl8pPr>
            <a:lvl9pPr>
              <a:defRPr sz="195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39890" y="1738741"/>
            <a:ext cx="5855970" cy="4917794"/>
          </a:xfrm>
        </p:spPr>
        <p:txBody>
          <a:bodyPr/>
          <a:lstStyle>
            <a:lvl1pPr>
              <a:defRPr sz="3042"/>
            </a:lvl1pPr>
            <a:lvl2pPr>
              <a:defRPr sz="2608"/>
            </a:lvl2pPr>
            <a:lvl3pPr>
              <a:defRPr sz="2173"/>
            </a:lvl3pPr>
            <a:lvl4pPr>
              <a:defRPr sz="1956"/>
            </a:lvl4pPr>
            <a:lvl5pPr>
              <a:defRPr sz="1956"/>
            </a:lvl5pPr>
            <a:lvl6pPr>
              <a:defRPr sz="1956"/>
            </a:lvl6pPr>
            <a:lvl7pPr>
              <a:defRPr sz="1956"/>
            </a:lvl7pPr>
            <a:lvl8pPr>
              <a:defRPr sz="1956"/>
            </a:lvl8pPr>
            <a:lvl9pPr>
              <a:defRPr sz="195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4BA7E2-27FA-694F-B1A0-20589F215802}" type="datetime1">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114120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62940" y="1668014"/>
            <a:ext cx="5858273" cy="695150"/>
          </a:xfrm>
        </p:spPr>
        <p:txBody>
          <a:bodyPr anchor="b"/>
          <a:lstStyle>
            <a:lvl1pPr marL="0" indent="0">
              <a:buNone/>
              <a:defRPr sz="2608" b="1"/>
            </a:lvl1pPr>
            <a:lvl2pPr marL="496782" indent="0">
              <a:buNone/>
              <a:defRPr sz="2173" b="1"/>
            </a:lvl2pPr>
            <a:lvl3pPr marL="993562" indent="0">
              <a:buNone/>
              <a:defRPr sz="1956" b="1"/>
            </a:lvl3pPr>
            <a:lvl4pPr marL="1490344" indent="0">
              <a:buNone/>
              <a:defRPr sz="1739" b="1"/>
            </a:lvl4pPr>
            <a:lvl5pPr marL="1987125" indent="0">
              <a:buNone/>
              <a:defRPr sz="1739" b="1"/>
            </a:lvl5pPr>
            <a:lvl6pPr marL="2483905" indent="0">
              <a:buNone/>
              <a:defRPr sz="1739" b="1"/>
            </a:lvl6pPr>
            <a:lvl7pPr marL="2980686" indent="0">
              <a:buNone/>
              <a:defRPr sz="1739" b="1"/>
            </a:lvl7pPr>
            <a:lvl8pPr marL="3477468" indent="0">
              <a:buNone/>
              <a:defRPr sz="1739" b="1"/>
            </a:lvl8pPr>
            <a:lvl9pPr marL="3974250" indent="0">
              <a:buNone/>
              <a:defRPr sz="1739" b="1"/>
            </a:lvl9pPr>
          </a:lstStyle>
          <a:p>
            <a:pPr lvl="0"/>
            <a:r>
              <a:rPr lang="en-US" smtClean="0"/>
              <a:t>Click to edit Master text styles</a:t>
            </a:r>
          </a:p>
        </p:txBody>
      </p:sp>
      <p:sp>
        <p:nvSpPr>
          <p:cNvPr id="4" name="Content Placeholder 3"/>
          <p:cNvSpPr>
            <a:spLocks noGrp="1"/>
          </p:cNvSpPr>
          <p:nvPr>
            <p:ph sz="half" idx="2"/>
          </p:nvPr>
        </p:nvSpPr>
        <p:spPr>
          <a:xfrm>
            <a:off x="662940" y="2363162"/>
            <a:ext cx="5858273" cy="4293367"/>
          </a:xfrm>
        </p:spPr>
        <p:txBody>
          <a:bodyPr/>
          <a:lstStyle>
            <a:lvl1pPr>
              <a:defRPr sz="2608"/>
            </a:lvl1pPr>
            <a:lvl2pPr>
              <a:defRPr sz="2173"/>
            </a:lvl2pPr>
            <a:lvl3pPr>
              <a:defRPr sz="1956"/>
            </a:lvl3pPr>
            <a:lvl4pPr>
              <a:defRPr sz="1739"/>
            </a:lvl4pPr>
            <a:lvl5pPr>
              <a:defRPr sz="1739"/>
            </a:lvl5pPr>
            <a:lvl6pPr>
              <a:defRPr sz="1739"/>
            </a:lvl6pPr>
            <a:lvl7pPr>
              <a:defRPr sz="1739"/>
            </a:lvl7pPr>
            <a:lvl8pPr>
              <a:defRPr sz="1739"/>
            </a:lvl8pPr>
            <a:lvl9pPr>
              <a:defRPr sz="173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735296" y="1668014"/>
            <a:ext cx="5860574" cy="695150"/>
          </a:xfrm>
        </p:spPr>
        <p:txBody>
          <a:bodyPr anchor="b"/>
          <a:lstStyle>
            <a:lvl1pPr marL="0" indent="0">
              <a:buNone/>
              <a:defRPr sz="2608" b="1"/>
            </a:lvl1pPr>
            <a:lvl2pPr marL="496782" indent="0">
              <a:buNone/>
              <a:defRPr sz="2173" b="1"/>
            </a:lvl2pPr>
            <a:lvl3pPr marL="993562" indent="0">
              <a:buNone/>
              <a:defRPr sz="1956" b="1"/>
            </a:lvl3pPr>
            <a:lvl4pPr marL="1490344" indent="0">
              <a:buNone/>
              <a:defRPr sz="1739" b="1"/>
            </a:lvl4pPr>
            <a:lvl5pPr marL="1987125" indent="0">
              <a:buNone/>
              <a:defRPr sz="1739" b="1"/>
            </a:lvl5pPr>
            <a:lvl6pPr marL="2483905" indent="0">
              <a:buNone/>
              <a:defRPr sz="1739" b="1"/>
            </a:lvl6pPr>
            <a:lvl7pPr marL="2980686" indent="0">
              <a:buNone/>
              <a:defRPr sz="1739" b="1"/>
            </a:lvl7pPr>
            <a:lvl8pPr marL="3477468" indent="0">
              <a:buNone/>
              <a:defRPr sz="1739" b="1"/>
            </a:lvl8pPr>
            <a:lvl9pPr marL="3974250" indent="0">
              <a:buNone/>
              <a:defRPr sz="1739" b="1"/>
            </a:lvl9pPr>
          </a:lstStyle>
          <a:p>
            <a:pPr lvl="0"/>
            <a:r>
              <a:rPr lang="en-US" smtClean="0"/>
              <a:t>Click to edit Master text styles</a:t>
            </a:r>
          </a:p>
        </p:txBody>
      </p:sp>
      <p:sp>
        <p:nvSpPr>
          <p:cNvPr id="6" name="Content Placeholder 5"/>
          <p:cNvSpPr>
            <a:spLocks noGrp="1"/>
          </p:cNvSpPr>
          <p:nvPr>
            <p:ph sz="quarter" idx="4"/>
          </p:nvPr>
        </p:nvSpPr>
        <p:spPr>
          <a:xfrm>
            <a:off x="6735296" y="2363162"/>
            <a:ext cx="5860574" cy="4293367"/>
          </a:xfrm>
        </p:spPr>
        <p:txBody>
          <a:bodyPr/>
          <a:lstStyle>
            <a:lvl1pPr>
              <a:defRPr sz="2608"/>
            </a:lvl1pPr>
            <a:lvl2pPr>
              <a:defRPr sz="2173"/>
            </a:lvl2pPr>
            <a:lvl3pPr>
              <a:defRPr sz="1956"/>
            </a:lvl3pPr>
            <a:lvl4pPr>
              <a:defRPr sz="1739"/>
            </a:lvl4pPr>
            <a:lvl5pPr>
              <a:defRPr sz="1739"/>
            </a:lvl5pPr>
            <a:lvl6pPr>
              <a:defRPr sz="1739"/>
            </a:lvl6pPr>
            <a:lvl7pPr>
              <a:defRPr sz="1739"/>
            </a:lvl7pPr>
            <a:lvl8pPr>
              <a:defRPr sz="1739"/>
            </a:lvl8pPr>
            <a:lvl9pPr>
              <a:defRPr sz="173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4D065C-7FA0-2648-8D0E-FBB7A5F9186E}" type="datetime1">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66348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9FAEF3-43CC-704F-A3B3-8898478C50CE}" type="datetime1">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193403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49434-6CCF-8A49-899C-92CAB4145454}" type="datetime1">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417842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9" y="296688"/>
            <a:ext cx="4362054" cy="1262654"/>
          </a:xfrm>
        </p:spPr>
        <p:txBody>
          <a:bodyPr anchor="b"/>
          <a:lstStyle>
            <a:lvl1pPr algn="l">
              <a:defRPr sz="2173" b="1"/>
            </a:lvl1pPr>
          </a:lstStyle>
          <a:p>
            <a:r>
              <a:rPr lang="en-US" smtClean="0"/>
              <a:t>Click to edit Master title style</a:t>
            </a:r>
            <a:endParaRPr lang="en-US"/>
          </a:p>
        </p:txBody>
      </p:sp>
      <p:sp>
        <p:nvSpPr>
          <p:cNvPr id="3" name="Content Placeholder 2"/>
          <p:cNvSpPr>
            <a:spLocks noGrp="1"/>
          </p:cNvSpPr>
          <p:nvPr>
            <p:ph idx="1"/>
          </p:nvPr>
        </p:nvSpPr>
        <p:spPr>
          <a:xfrm>
            <a:off x="5183822" y="296695"/>
            <a:ext cx="7412038" cy="6359841"/>
          </a:xfrm>
        </p:spPr>
        <p:txBody>
          <a:bodyPr/>
          <a:lstStyle>
            <a:lvl1pPr>
              <a:defRPr sz="3477"/>
            </a:lvl1pPr>
            <a:lvl2pPr>
              <a:defRPr sz="3042"/>
            </a:lvl2pPr>
            <a:lvl3pPr>
              <a:defRPr sz="2608"/>
            </a:lvl3pPr>
            <a:lvl4pPr>
              <a:defRPr sz="2173"/>
            </a:lvl4pPr>
            <a:lvl5pPr>
              <a:defRPr sz="2173"/>
            </a:lvl5pPr>
            <a:lvl6pPr>
              <a:defRPr sz="2173"/>
            </a:lvl6pPr>
            <a:lvl7pPr>
              <a:defRPr sz="2173"/>
            </a:lvl7pPr>
            <a:lvl8pPr>
              <a:defRPr sz="2173"/>
            </a:lvl8pPr>
            <a:lvl9pPr>
              <a:defRPr sz="21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62949" y="1559348"/>
            <a:ext cx="4362054" cy="5097187"/>
          </a:xfrm>
        </p:spPr>
        <p:txBody>
          <a:bodyPr/>
          <a:lstStyle>
            <a:lvl1pPr marL="0" indent="0">
              <a:buNone/>
              <a:defRPr sz="1521"/>
            </a:lvl1pPr>
            <a:lvl2pPr marL="496782" indent="0">
              <a:buNone/>
              <a:defRPr sz="1304"/>
            </a:lvl2pPr>
            <a:lvl3pPr marL="993562" indent="0">
              <a:buNone/>
              <a:defRPr sz="1087"/>
            </a:lvl3pPr>
            <a:lvl4pPr marL="1490344" indent="0">
              <a:buNone/>
              <a:defRPr sz="978"/>
            </a:lvl4pPr>
            <a:lvl5pPr marL="1987125" indent="0">
              <a:buNone/>
              <a:defRPr sz="978"/>
            </a:lvl5pPr>
            <a:lvl6pPr marL="2483905" indent="0">
              <a:buNone/>
              <a:defRPr sz="978"/>
            </a:lvl6pPr>
            <a:lvl7pPr marL="2980686" indent="0">
              <a:buNone/>
              <a:defRPr sz="978"/>
            </a:lvl7pPr>
            <a:lvl8pPr marL="3477468" indent="0">
              <a:buNone/>
              <a:defRPr sz="978"/>
            </a:lvl8pPr>
            <a:lvl9pPr marL="3974250" indent="0">
              <a:buNone/>
              <a:defRPr sz="97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FD2C6-AEB7-E946-9AF1-AF9C1E33BE5C}" type="datetime1">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29508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98818" y="5216209"/>
            <a:ext cx="7955280" cy="615804"/>
          </a:xfrm>
        </p:spPr>
        <p:txBody>
          <a:bodyPr anchor="b"/>
          <a:lstStyle>
            <a:lvl1pPr algn="l">
              <a:defRPr sz="2173" b="1"/>
            </a:lvl1pPr>
          </a:lstStyle>
          <a:p>
            <a:r>
              <a:rPr lang="en-US" smtClean="0"/>
              <a:t>Click to edit Master title style</a:t>
            </a:r>
            <a:endParaRPr lang="en-US"/>
          </a:p>
        </p:txBody>
      </p:sp>
      <p:sp>
        <p:nvSpPr>
          <p:cNvPr id="3" name="Picture Placeholder 2"/>
          <p:cNvSpPr>
            <a:spLocks noGrp="1"/>
          </p:cNvSpPr>
          <p:nvPr>
            <p:ph type="pic" idx="1"/>
          </p:nvPr>
        </p:nvSpPr>
        <p:spPr>
          <a:xfrm>
            <a:off x="2598818" y="665825"/>
            <a:ext cx="7955280" cy="4471035"/>
          </a:xfrm>
        </p:spPr>
        <p:txBody>
          <a:bodyPr/>
          <a:lstStyle>
            <a:lvl1pPr marL="0" indent="0">
              <a:buNone/>
              <a:defRPr sz="3477"/>
            </a:lvl1pPr>
            <a:lvl2pPr marL="496782" indent="0">
              <a:buNone/>
              <a:defRPr sz="3042"/>
            </a:lvl2pPr>
            <a:lvl3pPr marL="993562" indent="0">
              <a:buNone/>
              <a:defRPr sz="2608"/>
            </a:lvl3pPr>
            <a:lvl4pPr marL="1490344" indent="0">
              <a:buNone/>
              <a:defRPr sz="2173"/>
            </a:lvl4pPr>
            <a:lvl5pPr marL="1987125" indent="0">
              <a:buNone/>
              <a:defRPr sz="2173"/>
            </a:lvl5pPr>
            <a:lvl6pPr marL="2483905" indent="0">
              <a:buNone/>
              <a:defRPr sz="2173"/>
            </a:lvl6pPr>
            <a:lvl7pPr marL="2980686" indent="0">
              <a:buNone/>
              <a:defRPr sz="2173"/>
            </a:lvl7pPr>
            <a:lvl8pPr marL="3477468" indent="0">
              <a:buNone/>
              <a:defRPr sz="2173"/>
            </a:lvl8pPr>
            <a:lvl9pPr marL="3974250" indent="0">
              <a:buNone/>
              <a:defRPr sz="2173"/>
            </a:lvl9pPr>
          </a:lstStyle>
          <a:p>
            <a:endParaRPr lang="en-US"/>
          </a:p>
        </p:txBody>
      </p:sp>
      <p:sp>
        <p:nvSpPr>
          <p:cNvPr id="4" name="Text Placeholder 3"/>
          <p:cNvSpPr>
            <a:spLocks noGrp="1"/>
          </p:cNvSpPr>
          <p:nvPr>
            <p:ph type="body" sz="half" idx="2"/>
          </p:nvPr>
        </p:nvSpPr>
        <p:spPr>
          <a:xfrm>
            <a:off x="2598818" y="5832013"/>
            <a:ext cx="7955280" cy="874543"/>
          </a:xfrm>
        </p:spPr>
        <p:txBody>
          <a:bodyPr/>
          <a:lstStyle>
            <a:lvl1pPr marL="0" indent="0">
              <a:buNone/>
              <a:defRPr sz="1521"/>
            </a:lvl1pPr>
            <a:lvl2pPr marL="496782" indent="0">
              <a:buNone/>
              <a:defRPr sz="1304"/>
            </a:lvl2pPr>
            <a:lvl3pPr marL="993562" indent="0">
              <a:buNone/>
              <a:defRPr sz="1087"/>
            </a:lvl3pPr>
            <a:lvl4pPr marL="1490344" indent="0">
              <a:buNone/>
              <a:defRPr sz="978"/>
            </a:lvl4pPr>
            <a:lvl5pPr marL="1987125" indent="0">
              <a:buNone/>
              <a:defRPr sz="978"/>
            </a:lvl5pPr>
            <a:lvl6pPr marL="2483905" indent="0">
              <a:buNone/>
              <a:defRPr sz="978"/>
            </a:lvl6pPr>
            <a:lvl7pPr marL="2980686" indent="0">
              <a:buNone/>
              <a:defRPr sz="978"/>
            </a:lvl7pPr>
            <a:lvl8pPr marL="3477468" indent="0">
              <a:buNone/>
              <a:defRPr sz="978"/>
            </a:lvl8pPr>
            <a:lvl9pPr marL="3974250" indent="0">
              <a:buNone/>
              <a:defRPr sz="97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054C1E-78C2-0740-BA0B-6305A340C5FE}" type="datetime1">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98F73-1962-6A43-8BE2-DA37D2DCED62}" type="slidenum">
              <a:rPr lang="en-US" smtClean="0"/>
              <a:t>‹#›</a:t>
            </a:fld>
            <a:endParaRPr lang="en-US"/>
          </a:p>
        </p:txBody>
      </p:sp>
    </p:spTree>
    <p:extLst>
      <p:ext uri="{BB962C8B-B14F-4D97-AF65-F5344CB8AC3E}">
        <p14:creationId xmlns:p14="http://schemas.microsoft.com/office/powerpoint/2010/main" val="1731428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2940" y="298415"/>
            <a:ext cx="11932920" cy="124195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62940" y="1738741"/>
            <a:ext cx="11932920" cy="49177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62940" y="6906647"/>
            <a:ext cx="3093720" cy="396736"/>
          </a:xfrm>
          <a:prstGeom prst="rect">
            <a:avLst/>
          </a:prstGeom>
        </p:spPr>
        <p:txBody>
          <a:bodyPr vert="horz" lIns="91440" tIns="45720" rIns="91440" bIns="45720" rtlCol="0" anchor="ctr"/>
          <a:lstStyle>
            <a:lvl1pPr algn="l">
              <a:defRPr sz="1304">
                <a:solidFill>
                  <a:schemeClr val="tx1">
                    <a:tint val="75000"/>
                  </a:schemeClr>
                </a:solidFill>
              </a:defRPr>
            </a:lvl1pPr>
          </a:lstStyle>
          <a:p>
            <a:fld id="{8DB4908E-1BB2-7447-B0C7-96D2B23F138E}" type="datetime1">
              <a:rPr lang="en-US" smtClean="0"/>
              <a:t>3/28/2017</a:t>
            </a:fld>
            <a:endParaRPr lang="en-US"/>
          </a:p>
        </p:txBody>
      </p:sp>
      <p:sp>
        <p:nvSpPr>
          <p:cNvPr id="5" name="Footer Placeholder 4"/>
          <p:cNvSpPr>
            <a:spLocks noGrp="1"/>
          </p:cNvSpPr>
          <p:nvPr>
            <p:ph type="ftr" sz="quarter" idx="3"/>
          </p:nvPr>
        </p:nvSpPr>
        <p:spPr>
          <a:xfrm>
            <a:off x="4530090" y="6906647"/>
            <a:ext cx="4198620" cy="396736"/>
          </a:xfrm>
          <a:prstGeom prst="rect">
            <a:avLst/>
          </a:prstGeom>
        </p:spPr>
        <p:txBody>
          <a:bodyPr vert="horz" lIns="91440" tIns="45720" rIns="91440" bIns="45720" rtlCol="0" anchor="ctr"/>
          <a:lstStyle>
            <a:lvl1pPr algn="ctr">
              <a:defRPr sz="130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02140" y="6906647"/>
            <a:ext cx="3093720" cy="396736"/>
          </a:xfrm>
          <a:prstGeom prst="rect">
            <a:avLst/>
          </a:prstGeom>
        </p:spPr>
        <p:txBody>
          <a:bodyPr vert="horz" lIns="91440" tIns="45720" rIns="91440" bIns="45720" rtlCol="0" anchor="ctr"/>
          <a:lstStyle>
            <a:lvl1pPr algn="r">
              <a:defRPr sz="1304">
                <a:solidFill>
                  <a:schemeClr val="tx1">
                    <a:tint val="75000"/>
                  </a:schemeClr>
                </a:solidFill>
              </a:defRPr>
            </a:lvl1pPr>
          </a:lstStyle>
          <a:p>
            <a:fld id="{D5598F73-1962-6A43-8BE2-DA37D2DCED62}" type="slidenum">
              <a:rPr lang="en-US" smtClean="0"/>
              <a:t>‹#›</a:t>
            </a:fld>
            <a:endParaRPr lang="en-US"/>
          </a:p>
        </p:txBody>
      </p:sp>
    </p:spTree>
    <p:extLst>
      <p:ext uri="{BB962C8B-B14F-4D97-AF65-F5344CB8AC3E}">
        <p14:creationId xmlns:p14="http://schemas.microsoft.com/office/powerpoint/2010/main" val="2503048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96782" rtl="0" eaLnBrk="1" latinLnBrk="0" hangingPunct="1">
        <a:spcBef>
          <a:spcPct val="0"/>
        </a:spcBef>
        <a:buNone/>
        <a:defRPr sz="4781" kern="1200">
          <a:solidFill>
            <a:schemeClr val="tx1"/>
          </a:solidFill>
          <a:latin typeface="+mj-lt"/>
          <a:ea typeface="+mj-ea"/>
          <a:cs typeface="+mj-cs"/>
        </a:defRPr>
      </a:lvl1pPr>
    </p:titleStyle>
    <p:bodyStyle>
      <a:lvl1pPr marL="372585" indent="-372585" algn="l" defTabSz="496782" rtl="0" eaLnBrk="1" latinLnBrk="0" hangingPunct="1">
        <a:spcBef>
          <a:spcPct val="20000"/>
        </a:spcBef>
        <a:buFont typeface="Arial"/>
        <a:buChar char="•"/>
        <a:defRPr sz="3477" kern="1200">
          <a:solidFill>
            <a:schemeClr val="tx1"/>
          </a:solidFill>
          <a:latin typeface="+mn-lt"/>
          <a:ea typeface="+mn-ea"/>
          <a:cs typeface="+mn-cs"/>
        </a:defRPr>
      </a:lvl1pPr>
      <a:lvl2pPr marL="807270" indent="-310489" algn="l" defTabSz="496782" rtl="0" eaLnBrk="1" latinLnBrk="0" hangingPunct="1">
        <a:spcBef>
          <a:spcPct val="20000"/>
        </a:spcBef>
        <a:buFont typeface="Arial"/>
        <a:buChar char="–"/>
        <a:defRPr sz="3042" kern="1200">
          <a:solidFill>
            <a:schemeClr val="tx1"/>
          </a:solidFill>
          <a:latin typeface="+mn-lt"/>
          <a:ea typeface="+mn-ea"/>
          <a:cs typeface="+mn-cs"/>
        </a:defRPr>
      </a:lvl2pPr>
      <a:lvl3pPr marL="1241952" indent="-248391" algn="l" defTabSz="496782" rtl="0" eaLnBrk="1" latinLnBrk="0" hangingPunct="1">
        <a:spcBef>
          <a:spcPct val="20000"/>
        </a:spcBef>
        <a:buFont typeface="Arial"/>
        <a:buChar char="•"/>
        <a:defRPr sz="2608" kern="1200">
          <a:solidFill>
            <a:schemeClr val="tx1"/>
          </a:solidFill>
          <a:latin typeface="+mn-lt"/>
          <a:ea typeface="+mn-ea"/>
          <a:cs typeface="+mn-cs"/>
        </a:defRPr>
      </a:lvl3pPr>
      <a:lvl4pPr marL="1738734" indent="-248391" algn="l" defTabSz="496782" rtl="0" eaLnBrk="1" latinLnBrk="0" hangingPunct="1">
        <a:spcBef>
          <a:spcPct val="20000"/>
        </a:spcBef>
        <a:buFont typeface="Arial"/>
        <a:buChar char="–"/>
        <a:defRPr sz="2173" kern="1200">
          <a:solidFill>
            <a:schemeClr val="tx1"/>
          </a:solidFill>
          <a:latin typeface="+mn-lt"/>
          <a:ea typeface="+mn-ea"/>
          <a:cs typeface="+mn-cs"/>
        </a:defRPr>
      </a:lvl4pPr>
      <a:lvl5pPr marL="2235516" indent="-248391" algn="l" defTabSz="496782" rtl="0" eaLnBrk="1" latinLnBrk="0" hangingPunct="1">
        <a:spcBef>
          <a:spcPct val="20000"/>
        </a:spcBef>
        <a:buFont typeface="Arial"/>
        <a:buChar char="»"/>
        <a:defRPr sz="2173" kern="1200">
          <a:solidFill>
            <a:schemeClr val="tx1"/>
          </a:solidFill>
          <a:latin typeface="+mn-lt"/>
          <a:ea typeface="+mn-ea"/>
          <a:cs typeface="+mn-cs"/>
        </a:defRPr>
      </a:lvl5pPr>
      <a:lvl6pPr marL="2732296" indent="-248391" algn="l" defTabSz="496782" rtl="0" eaLnBrk="1" latinLnBrk="0" hangingPunct="1">
        <a:spcBef>
          <a:spcPct val="20000"/>
        </a:spcBef>
        <a:buFont typeface="Arial"/>
        <a:buChar char="•"/>
        <a:defRPr sz="2173" kern="1200">
          <a:solidFill>
            <a:schemeClr val="tx1"/>
          </a:solidFill>
          <a:latin typeface="+mn-lt"/>
          <a:ea typeface="+mn-ea"/>
          <a:cs typeface="+mn-cs"/>
        </a:defRPr>
      </a:lvl6pPr>
      <a:lvl7pPr marL="3229078" indent="-248391" algn="l" defTabSz="496782" rtl="0" eaLnBrk="1" latinLnBrk="0" hangingPunct="1">
        <a:spcBef>
          <a:spcPct val="20000"/>
        </a:spcBef>
        <a:buFont typeface="Arial"/>
        <a:buChar char="•"/>
        <a:defRPr sz="2173" kern="1200">
          <a:solidFill>
            <a:schemeClr val="tx1"/>
          </a:solidFill>
          <a:latin typeface="+mn-lt"/>
          <a:ea typeface="+mn-ea"/>
          <a:cs typeface="+mn-cs"/>
        </a:defRPr>
      </a:lvl7pPr>
      <a:lvl8pPr marL="3725859" indent="-248391" algn="l" defTabSz="496782" rtl="0" eaLnBrk="1" latinLnBrk="0" hangingPunct="1">
        <a:spcBef>
          <a:spcPct val="20000"/>
        </a:spcBef>
        <a:buFont typeface="Arial"/>
        <a:buChar char="•"/>
        <a:defRPr sz="2173" kern="1200">
          <a:solidFill>
            <a:schemeClr val="tx1"/>
          </a:solidFill>
          <a:latin typeface="+mn-lt"/>
          <a:ea typeface="+mn-ea"/>
          <a:cs typeface="+mn-cs"/>
        </a:defRPr>
      </a:lvl8pPr>
      <a:lvl9pPr marL="4222639" indent="-248391" algn="l" defTabSz="496782" rtl="0" eaLnBrk="1" latinLnBrk="0" hangingPunct="1">
        <a:spcBef>
          <a:spcPct val="20000"/>
        </a:spcBef>
        <a:buFont typeface="Arial"/>
        <a:buChar char="•"/>
        <a:defRPr sz="2173" kern="1200">
          <a:solidFill>
            <a:schemeClr val="tx1"/>
          </a:solidFill>
          <a:latin typeface="+mn-lt"/>
          <a:ea typeface="+mn-ea"/>
          <a:cs typeface="+mn-cs"/>
        </a:defRPr>
      </a:lvl9pPr>
    </p:bodyStyle>
    <p:otherStyle>
      <a:defPPr>
        <a:defRPr lang="en-US"/>
      </a:defPPr>
      <a:lvl1pPr marL="0" algn="l" defTabSz="496782" rtl="0" eaLnBrk="1" latinLnBrk="0" hangingPunct="1">
        <a:defRPr sz="1956" kern="1200">
          <a:solidFill>
            <a:schemeClr val="tx1"/>
          </a:solidFill>
          <a:latin typeface="+mn-lt"/>
          <a:ea typeface="+mn-ea"/>
          <a:cs typeface="+mn-cs"/>
        </a:defRPr>
      </a:lvl1pPr>
      <a:lvl2pPr marL="496782" algn="l" defTabSz="496782" rtl="0" eaLnBrk="1" latinLnBrk="0" hangingPunct="1">
        <a:defRPr sz="1956" kern="1200">
          <a:solidFill>
            <a:schemeClr val="tx1"/>
          </a:solidFill>
          <a:latin typeface="+mn-lt"/>
          <a:ea typeface="+mn-ea"/>
          <a:cs typeface="+mn-cs"/>
        </a:defRPr>
      </a:lvl2pPr>
      <a:lvl3pPr marL="993562" algn="l" defTabSz="496782" rtl="0" eaLnBrk="1" latinLnBrk="0" hangingPunct="1">
        <a:defRPr sz="1956" kern="1200">
          <a:solidFill>
            <a:schemeClr val="tx1"/>
          </a:solidFill>
          <a:latin typeface="+mn-lt"/>
          <a:ea typeface="+mn-ea"/>
          <a:cs typeface="+mn-cs"/>
        </a:defRPr>
      </a:lvl3pPr>
      <a:lvl4pPr marL="1490344" algn="l" defTabSz="496782" rtl="0" eaLnBrk="1" latinLnBrk="0" hangingPunct="1">
        <a:defRPr sz="1956" kern="1200">
          <a:solidFill>
            <a:schemeClr val="tx1"/>
          </a:solidFill>
          <a:latin typeface="+mn-lt"/>
          <a:ea typeface="+mn-ea"/>
          <a:cs typeface="+mn-cs"/>
        </a:defRPr>
      </a:lvl4pPr>
      <a:lvl5pPr marL="1987125" algn="l" defTabSz="496782" rtl="0" eaLnBrk="1" latinLnBrk="0" hangingPunct="1">
        <a:defRPr sz="1956" kern="1200">
          <a:solidFill>
            <a:schemeClr val="tx1"/>
          </a:solidFill>
          <a:latin typeface="+mn-lt"/>
          <a:ea typeface="+mn-ea"/>
          <a:cs typeface="+mn-cs"/>
        </a:defRPr>
      </a:lvl5pPr>
      <a:lvl6pPr marL="2483905" algn="l" defTabSz="496782" rtl="0" eaLnBrk="1" latinLnBrk="0" hangingPunct="1">
        <a:defRPr sz="1956" kern="1200">
          <a:solidFill>
            <a:schemeClr val="tx1"/>
          </a:solidFill>
          <a:latin typeface="+mn-lt"/>
          <a:ea typeface="+mn-ea"/>
          <a:cs typeface="+mn-cs"/>
        </a:defRPr>
      </a:lvl6pPr>
      <a:lvl7pPr marL="2980686" algn="l" defTabSz="496782" rtl="0" eaLnBrk="1" latinLnBrk="0" hangingPunct="1">
        <a:defRPr sz="1956" kern="1200">
          <a:solidFill>
            <a:schemeClr val="tx1"/>
          </a:solidFill>
          <a:latin typeface="+mn-lt"/>
          <a:ea typeface="+mn-ea"/>
          <a:cs typeface="+mn-cs"/>
        </a:defRPr>
      </a:lvl7pPr>
      <a:lvl8pPr marL="3477468" algn="l" defTabSz="496782" rtl="0" eaLnBrk="1" latinLnBrk="0" hangingPunct="1">
        <a:defRPr sz="1956" kern="1200">
          <a:solidFill>
            <a:schemeClr val="tx1"/>
          </a:solidFill>
          <a:latin typeface="+mn-lt"/>
          <a:ea typeface="+mn-ea"/>
          <a:cs typeface="+mn-cs"/>
        </a:defRPr>
      </a:lvl8pPr>
      <a:lvl9pPr marL="3974250" algn="l" defTabSz="496782" rtl="0" eaLnBrk="1" latinLnBrk="0" hangingPunct="1">
        <a:defRPr sz="19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168" y="1131194"/>
            <a:ext cx="9415738" cy="1715317"/>
          </a:xfrm>
        </p:spPr>
        <p:txBody>
          <a:bodyPr>
            <a:normAutofit/>
          </a:bodyPr>
          <a:lstStyle/>
          <a:p>
            <a:pPr algn="l"/>
            <a:r>
              <a:rPr lang="en-US" sz="4636" b="1" dirty="0" smtClean="0">
                <a:solidFill>
                  <a:srgbClr val="007901"/>
                </a:solidFill>
                <a:latin typeface="Helvetica Neue Medium"/>
                <a:cs typeface="Helvetica Neue Medium"/>
              </a:rPr>
              <a:t>Basics of the Flipped Classroom</a:t>
            </a:r>
            <a:endParaRPr lang="en-US" sz="4636" b="1" dirty="0">
              <a:solidFill>
                <a:srgbClr val="007901"/>
              </a:solidFill>
              <a:latin typeface="Helvetica Neue Medium"/>
              <a:cs typeface="Helvetica Neue Medium"/>
            </a:endParaRPr>
          </a:p>
        </p:txBody>
      </p:sp>
      <p:sp>
        <p:nvSpPr>
          <p:cNvPr id="11" name="TextBox 10"/>
          <p:cNvSpPr txBox="1"/>
          <p:nvPr/>
        </p:nvSpPr>
        <p:spPr>
          <a:xfrm>
            <a:off x="1700463" y="6266378"/>
            <a:ext cx="3160764" cy="359970"/>
          </a:xfrm>
          <a:prstGeom prst="rect">
            <a:avLst/>
          </a:prstGeom>
          <a:noFill/>
        </p:spPr>
        <p:txBody>
          <a:bodyPr wrap="square" rtlCol="0">
            <a:spAutoFit/>
          </a:bodyPr>
          <a:lstStyle/>
          <a:p>
            <a:r>
              <a:rPr lang="en-US" sz="1739" dirty="0">
                <a:solidFill>
                  <a:srgbClr val="007901"/>
                </a:solidFill>
                <a:latin typeface="Helvetica Neue Medium"/>
                <a:cs typeface="Helvetica Neue Medium"/>
              </a:rPr>
              <a:t>https://</a:t>
            </a:r>
            <a:r>
              <a:rPr lang="en-US" sz="1739" dirty="0" err="1">
                <a:solidFill>
                  <a:srgbClr val="007901"/>
                </a:solidFill>
                <a:latin typeface="Helvetica Neue Medium"/>
                <a:cs typeface="Helvetica Neue Medium"/>
              </a:rPr>
              <a:t>curatedcourses.org</a:t>
            </a:r>
            <a:r>
              <a:rPr lang="en-US" sz="1739" dirty="0">
                <a:solidFill>
                  <a:srgbClr val="007901"/>
                </a:solidFill>
                <a:latin typeface="Helvetica Neue Medium"/>
                <a:cs typeface="Helvetica Neue Medium"/>
              </a:rPr>
              <a:t>/</a:t>
            </a:r>
          </a:p>
        </p:txBody>
      </p:sp>
      <p:cxnSp>
        <p:nvCxnSpPr>
          <p:cNvPr id="12" name="Straight Connector 11"/>
          <p:cNvCxnSpPr/>
          <p:nvPr/>
        </p:nvCxnSpPr>
        <p:spPr>
          <a:xfrm flipV="1">
            <a:off x="0" y="69975"/>
            <a:ext cx="13253156" cy="1145"/>
          </a:xfrm>
          <a:prstGeom prst="line">
            <a:avLst/>
          </a:prstGeom>
          <a:ln w="146050" cmpd="sng">
            <a:gradFill flip="none" rotWithShape="1">
              <a:gsLst>
                <a:gs pos="45000">
                  <a:srgbClr val="9C8070"/>
                </a:gs>
                <a:gs pos="100000">
                  <a:prstClr val="white">
                    <a:alpha val="61000"/>
                  </a:prstClr>
                </a:gs>
              </a:gsLst>
              <a:path path="shape">
                <a:fillToRect l="50000" t="50000" r="50000" b="50000"/>
              </a:path>
              <a:tileRect/>
            </a:gra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568367" y="3136673"/>
            <a:ext cx="3923296" cy="1384995"/>
          </a:xfrm>
          <a:prstGeom prst="rect">
            <a:avLst/>
          </a:prstGeom>
          <a:noFill/>
        </p:spPr>
        <p:txBody>
          <a:bodyPr wrap="square" rtlCol="0">
            <a:spAutoFit/>
          </a:bodyPr>
          <a:lstStyle/>
          <a:p>
            <a:r>
              <a:rPr lang="en-US" sz="2800" b="1" i="1" dirty="0" smtClean="0">
                <a:solidFill>
                  <a:srgbClr val="645348"/>
                </a:solidFill>
                <a:latin typeface="Helvetica Neue Light"/>
                <a:cs typeface="Helvetica Neue Light"/>
              </a:rPr>
              <a:t>Sarah Eichhorn</a:t>
            </a:r>
            <a:endParaRPr lang="en-US" sz="2800" b="1" i="1" dirty="0">
              <a:solidFill>
                <a:srgbClr val="645348"/>
              </a:solidFill>
              <a:latin typeface="Helvetica Neue Light"/>
              <a:cs typeface="Helvetica Neue Light"/>
            </a:endParaRPr>
          </a:p>
          <a:p>
            <a:r>
              <a:rPr lang="en-US" sz="2800" b="1" i="1" dirty="0" smtClean="0">
                <a:solidFill>
                  <a:srgbClr val="645348"/>
                </a:solidFill>
                <a:latin typeface="Helvetica Neue Light"/>
                <a:cs typeface="Helvetica Neue Light"/>
              </a:rPr>
              <a:t>January 4, 2017</a:t>
            </a:r>
            <a:endParaRPr lang="en-US" sz="2800" b="1" i="1" dirty="0">
              <a:solidFill>
                <a:srgbClr val="645348"/>
              </a:solidFill>
              <a:latin typeface="Helvetica Neue Light"/>
              <a:cs typeface="Helvetica Neue Light"/>
            </a:endParaRPr>
          </a:p>
          <a:p>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4349" y="4500781"/>
            <a:ext cx="2189244" cy="2589829"/>
          </a:xfrm>
          <a:prstGeom prst="rect">
            <a:avLst/>
          </a:prstGeom>
        </p:spPr>
      </p:pic>
    </p:spTree>
    <p:extLst>
      <p:ext uri="{BB962C8B-B14F-4D97-AF65-F5344CB8AC3E}">
        <p14:creationId xmlns:p14="http://schemas.microsoft.com/office/powerpoint/2010/main" val="3533758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598F73-1962-6A43-8BE2-DA37D2DCED62}" type="slidenum">
              <a:rPr lang="en-US" smtClean="0"/>
              <a:t>10</a:t>
            </a:fld>
            <a:endParaRPr lang="en-US"/>
          </a:p>
        </p:txBody>
      </p:sp>
    </p:spTree>
    <p:extLst>
      <p:ext uri="{BB962C8B-B14F-4D97-AF65-F5344CB8AC3E}">
        <p14:creationId xmlns:p14="http://schemas.microsoft.com/office/powerpoint/2010/main" val="2510490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alphaModFix amt="59000"/>
          </a:blip>
          <a:srcRect r="2987" b="29116"/>
          <a:stretch/>
        </p:blipFill>
        <p:spPr>
          <a:xfrm>
            <a:off x="5645" y="6675427"/>
            <a:ext cx="13247511" cy="772771"/>
          </a:xfrm>
          <a:prstGeom prst="rect">
            <a:avLst/>
          </a:prstGeom>
        </p:spPr>
      </p:pic>
      <p:sp>
        <p:nvSpPr>
          <p:cNvPr id="2" name="Title 1"/>
          <p:cNvSpPr>
            <a:spLocks noGrp="1"/>
          </p:cNvSpPr>
          <p:nvPr>
            <p:ph type="title"/>
          </p:nvPr>
        </p:nvSpPr>
        <p:spPr>
          <a:xfrm>
            <a:off x="270597" y="84622"/>
            <a:ext cx="7141533" cy="618971"/>
          </a:xfrm>
        </p:spPr>
        <p:txBody>
          <a:bodyPr>
            <a:noAutofit/>
          </a:bodyPr>
          <a:lstStyle/>
          <a:p>
            <a:pPr algn="l"/>
            <a:r>
              <a:rPr lang="en-US" sz="4400" b="1" dirty="0" smtClean="0">
                <a:solidFill>
                  <a:srgbClr val="007901"/>
                </a:solidFill>
                <a:cs typeface="Helvetica Neue Medium"/>
              </a:rPr>
              <a:t>Definition of Flipped Course</a:t>
            </a:r>
            <a:endParaRPr lang="en-US" sz="4400" b="1" dirty="0">
              <a:solidFill>
                <a:srgbClr val="007901"/>
              </a:solidFill>
            </a:endParaRPr>
          </a:p>
        </p:txBody>
      </p:sp>
      <p:sp>
        <p:nvSpPr>
          <p:cNvPr id="16" name="TextBox 15"/>
          <p:cNvSpPr txBox="1"/>
          <p:nvPr/>
        </p:nvSpPr>
        <p:spPr>
          <a:xfrm>
            <a:off x="8639003" y="6742469"/>
            <a:ext cx="3013412" cy="393313"/>
          </a:xfrm>
          <a:prstGeom prst="rect">
            <a:avLst/>
          </a:prstGeom>
          <a:noFill/>
        </p:spPr>
        <p:txBody>
          <a:bodyPr wrap="square" rtlCol="0">
            <a:spAutoFit/>
          </a:bodyPr>
          <a:lstStyle/>
          <a:p>
            <a:r>
              <a:rPr lang="en-US" sz="978" dirty="0">
                <a:solidFill>
                  <a:srgbClr val="645348"/>
                </a:solidFill>
                <a:latin typeface="Helvetica Neue Light"/>
                <a:cs typeface="Helvetica Neue Light"/>
              </a:rPr>
              <a:t>https://</a:t>
            </a:r>
            <a:r>
              <a:rPr lang="en-US" sz="978" dirty="0" err="1">
                <a:solidFill>
                  <a:srgbClr val="645348"/>
                </a:solidFill>
                <a:latin typeface="Helvetica Neue Light"/>
                <a:cs typeface="Helvetica Neue Light"/>
              </a:rPr>
              <a:t>curatedcourses.org</a:t>
            </a:r>
            <a:r>
              <a:rPr lang="en-US" sz="978" dirty="0">
                <a:solidFill>
                  <a:srgbClr val="645348"/>
                </a:solidFill>
                <a:latin typeface="Helvetica Neue Light"/>
                <a:cs typeface="Helvetica Neue Light"/>
              </a:rPr>
              <a:t>/</a:t>
            </a:r>
          </a:p>
          <a:p>
            <a:r>
              <a:rPr lang="en-US" sz="978" dirty="0">
                <a:solidFill>
                  <a:srgbClr val="645348"/>
                </a:solidFill>
                <a:latin typeface="Helvetica Neue Light"/>
                <a:cs typeface="Helvetica Neue Light"/>
              </a:rPr>
              <a:t>	</a:t>
            </a:r>
          </a:p>
        </p:txBody>
      </p:sp>
      <p:cxnSp>
        <p:nvCxnSpPr>
          <p:cNvPr id="28" name="Straight Connector 27"/>
          <p:cNvCxnSpPr/>
          <p:nvPr/>
        </p:nvCxnSpPr>
        <p:spPr>
          <a:xfrm>
            <a:off x="10314745"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0" name="Slide Number Placeholder 29"/>
          <p:cNvSpPr>
            <a:spLocks noGrp="1"/>
          </p:cNvSpPr>
          <p:nvPr>
            <p:ph type="sldNum" sz="quarter" idx="12"/>
          </p:nvPr>
        </p:nvSpPr>
        <p:spPr>
          <a:xfrm>
            <a:off x="8314337" y="6759904"/>
            <a:ext cx="372075" cy="224480"/>
          </a:xfrm>
        </p:spPr>
        <p:txBody>
          <a:bodyPr/>
          <a:lstStyle/>
          <a:p>
            <a:pPr algn="l"/>
            <a:fld id="{D5598F73-1962-6A43-8BE2-DA37D2DCED62}" type="slidenum">
              <a:rPr lang="en-US" smtClean="0">
                <a:solidFill>
                  <a:srgbClr val="645348"/>
                </a:solidFill>
                <a:latin typeface="Helvetica Neue Medium"/>
                <a:cs typeface="Helvetica Neue Medium"/>
              </a:rPr>
              <a:pPr algn="l"/>
              <a:t>2</a:t>
            </a:fld>
            <a:endParaRPr lang="en-US" dirty="0">
              <a:solidFill>
                <a:srgbClr val="645348"/>
              </a:solidFill>
              <a:latin typeface="Helvetica Neue Medium"/>
              <a:cs typeface="Helvetica Neue Medium"/>
            </a:endParaRPr>
          </a:p>
        </p:txBody>
      </p:sp>
      <p:cxnSp>
        <p:nvCxnSpPr>
          <p:cNvPr id="32" name="Straight Connector 31"/>
          <p:cNvCxnSpPr/>
          <p:nvPr/>
        </p:nvCxnSpPr>
        <p:spPr>
          <a:xfrm>
            <a:off x="8610116"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510639" y="1136559"/>
            <a:ext cx="12195958" cy="6004560"/>
          </a:xfrm>
        </p:spPr>
        <p:txBody>
          <a:bodyPr>
            <a:normAutofit/>
          </a:bodyPr>
          <a:lstStyle/>
          <a:p>
            <a:pPr marL="0" indent="0">
              <a:buNone/>
            </a:pPr>
            <a:r>
              <a:rPr lang="en-US" dirty="0" smtClean="0"/>
              <a:t>“The </a:t>
            </a:r>
            <a:r>
              <a:rPr lang="en-US" b="1" dirty="0"/>
              <a:t>flipped classroom</a:t>
            </a:r>
            <a:r>
              <a:rPr lang="en-US" dirty="0"/>
              <a:t> is a pedagogical model in which the typical lecture and homework elements of a course are reversed. Short video lectures are viewed by students at home before the class session, while in-class time is devoted to exercises, projects, or discussions</a:t>
            </a:r>
            <a:r>
              <a:rPr lang="en-US" dirty="0" smtClean="0"/>
              <a:t>.”</a:t>
            </a:r>
          </a:p>
          <a:p>
            <a:pPr marL="0" indent="0">
              <a:buNone/>
            </a:pPr>
            <a:r>
              <a:rPr lang="en-US" sz="2000" dirty="0" smtClean="0"/>
              <a:t>(</a:t>
            </a:r>
            <a:r>
              <a:rPr lang="en-US" sz="2000" i="1" dirty="0" smtClean="0"/>
              <a:t>Things you Should Know About Flipped Classroom</a:t>
            </a:r>
            <a:r>
              <a:rPr lang="en-US" sz="2000" dirty="0" smtClean="0"/>
              <a:t>, </a:t>
            </a:r>
            <a:r>
              <a:rPr lang="en-US" sz="2000" dirty="0" err="1" smtClean="0"/>
              <a:t>Educause</a:t>
            </a:r>
            <a:r>
              <a:rPr lang="en-US" sz="2000" dirty="0" smtClean="0"/>
              <a:t>)</a:t>
            </a:r>
            <a:endParaRPr lang="en-US" sz="2000" dirty="0"/>
          </a:p>
        </p:txBody>
      </p:sp>
      <p:cxnSp>
        <p:nvCxnSpPr>
          <p:cNvPr id="13" name="Straight Connector 12"/>
          <p:cNvCxnSpPr/>
          <p:nvPr/>
        </p:nvCxnSpPr>
        <p:spPr>
          <a:xfrm>
            <a:off x="5645" y="897886"/>
            <a:ext cx="12997280" cy="29439"/>
          </a:xfrm>
          <a:prstGeom prst="line">
            <a:avLst/>
          </a:prstGeom>
          <a:ln w="114300" cmpd="sng">
            <a:gradFill flip="none" rotWithShape="1">
              <a:gsLst>
                <a:gs pos="45000">
                  <a:srgbClr val="9C8070"/>
                </a:gs>
                <a:gs pos="100000">
                  <a:prstClr val="white">
                    <a:alpha val="61000"/>
                  </a:prstClr>
                </a:gs>
              </a:gsLst>
              <a:path path="shape">
                <a:fillToRect l="50000" t="50000" r="50000" b="50000"/>
              </a:path>
              <a:tileRect/>
            </a:gra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6253" y="84622"/>
            <a:ext cx="3806672" cy="618971"/>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8381" y="4274480"/>
            <a:ext cx="3938091" cy="2949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1718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alphaModFix amt="59000"/>
          </a:blip>
          <a:srcRect r="2987" b="29116"/>
          <a:stretch/>
        </p:blipFill>
        <p:spPr>
          <a:xfrm>
            <a:off x="5645" y="6675427"/>
            <a:ext cx="13247511" cy="772771"/>
          </a:xfrm>
          <a:prstGeom prst="rect">
            <a:avLst/>
          </a:prstGeom>
        </p:spPr>
      </p:pic>
      <p:sp>
        <p:nvSpPr>
          <p:cNvPr id="16" name="TextBox 15"/>
          <p:cNvSpPr txBox="1"/>
          <p:nvPr/>
        </p:nvSpPr>
        <p:spPr>
          <a:xfrm>
            <a:off x="9802785" y="6787727"/>
            <a:ext cx="3013412" cy="393313"/>
          </a:xfrm>
          <a:prstGeom prst="rect">
            <a:avLst/>
          </a:prstGeom>
          <a:noFill/>
        </p:spPr>
        <p:txBody>
          <a:bodyPr wrap="square" rtlCol="0">
            <a:spAutoFit/>
          </a:bodyPr>
          <a:lstStyle/>
          <a:p>
            <a:r>
              <a:rPr lang="en-US" sz="978" dirty="0">
                <a:solidFill>
                  <a:srgbClr val="645348"/>
                </a:solidFill>
                <a:latin typeface="Helvetica Neue Light"/>
                <a:cs typeface="Helvetica Neue Light"/>
              </a:rPr>
              <a:t>https://</a:t>
            </a:r>
            <a:r>
              <a:rPr lang="en-US" sz="978" dirty="0" err="1">
                <a:solidFill>
                  <a:srgbClr val="645348"/>
                </a:solidFill>
                <a:latin typeface="Helvetica Neue Light"/>
                <a:cs typeface="Helvetica Neue Light"/>
              </a:rPr>
              <a:t>curatedcourses.org</a:t>
            </a:r>
            <a:r>
              <a:rPr lang="en-US" sz="978" dirty="0">
                <a:solidFill>
                  <a:srgbClr val="645348"/>
                </a:solidFill>
                <a:latin typeface="Helvetica Neue Light"/>
                <a:cs typeface="Helvetica Neue Light"/>
              </a:rPr>
              <a:t>/</a:t>
            </a:r>
          </a:p>
          <a:p>
            <a:r>
              <a:rPr lang="en-US" sz="978" dirty="0">
                <a:solidFill>
                  <a:srgbClr val="645348"/>
                </a:solidFill>
                <a:latin typeface="Helvetica Neue Light"/>
                <a:cs typeface="Helvetica Neue Light"/>
              </a:rPr>
              <a:t>	</a:t>
            </a:r>
          </a:p>
        </p:txBody>
      </p:sp>
      <p:cxnSp>
        <p:nvCxnSpPr>
          <p:cNvPr id="28" name="Straight Connector 27"/>
          <p:cNvCxnSpPr/>
          <p:nvPr/>
        </p:nvCxnSpPr>
        <p:spPr>
          <a:xfrm>
            <a:off x="10314745"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0" name="Slide Number Placeholder 29"/>
          <p:cNvSpPr>
            <a:spLocks noGrp="1"/>
          </p:cNvSpPr>
          <p:nvPr>
            <p:ph type="sldNum" sz="quarter" idx="12"/>
          </p:nvPr>
        </p:nvSpPr>
        <p:spPr>
          <a:xfrm>
            <a:off x="8314337" y="6759904"/>
            <a:ext cx="372075" cy="224480"/>
          </a:xfrm>
        </p:spPr>
        <p:txBody>
          <a:bodyPr/>
          <a:lstStyle/>
          <a:p>
            <a:pPr algn="l"/>
            <a:fld id="{D5598F73-1962-6A43-8BE2-DA37D2DCED62}" type="slidenum">
              <a:rPr lang="en-US" smtClean="0">
                <a:solidFill>
                  <a:srgbClr val="645348"/>
                </a:solidFill>
                <a:latin typeface="Helvetica Neue Medium"/>
                <a:cs typeface="Helvetica Neue Medium"/>
              </a:rPr>
              <a:pPr algn="l"/>
              <a:t>3</a:t>
            </a:fld>
            <a:endParaRPr lang="en-US" dirty="0">
              <a:solidFill>
                <a:srgbClr val="645348"/>
              </a:solidFill>
              <a:latin typeface="Helvetica Neue Medium"/>
              <a:cs typeface="Helvetica Neue Medium"/>
            </a:endParaRPr>
          </a:p>
        </p:txBody>
      </p:sp>
      <p:cxnSp>
        <p:nvCxnSpPr>
          <p:cNvPr id="32" name="Straight Connector 31"/>
          <p:cNvCxnSpPr/>
          <p:nvPr/>
        </p:nvCxnSpPr>
        <p:spPr>
          <a:xfrm>
            <a:off x="8610116"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645" y="897886"/>
            <a:ext cx="12997280" cy="29439"/>
          </a:xfrm>
          <a:prstGeom prst="line">
            <a:avLst/>
          </a:prstGeom>
          <a:ln w="114300" cmpd="sng">
            <a:gradFill flip="none" rotWithShape="1">
              <a:gsLst>
                <a:gs pos="45000">
                  <a:srgbClr val="9C8070"/>
                </a:gs>
                <a:gs pos="100000">
                  <a:prstClr val="white">
                    <a:alpha val="61000"/>
                  </a:prstClr>
                </a:gs>
              </a:gsLst>
              <a:path path="shape">
                <a:fillToRect l="50000" t="50000" r="50000" b="50000"/>
              </a:path>
              <a:tileRect/>
            </a:gra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6253" y="84622"/>
            <a:ext cx="3806672" cy="618971"/>
          </a:xfrm>
          <a:prstGeom prst="rect">
            <a:avLst/>
          </a:prstGeom>
        </p:spPr>
      </p:pic>
      <p:sp>
        <p:nvSpPr>
          <p:cNvPr id="5" name="Rectangle 4"/>
          <p:cNvSpPr/>
          <p:nvPr/>
        </p:nvSpPr>
        <p:spPr>
          <a:xfrm>
            <a:off x="3314700" y="3278177"/>
            <a:ext cx="6629400" cy="895373"/>
          </a:xfrm>
          <a:prstGeom prst="rect">
            <a:avLst/>
          </a:prstGeom>
        </p:spPr>
        <p:txBody>
          <a:bodyPr>
            <a:spAutoFit/>
          </a:bodyPr>
          <a:lstStyle/>
          <a:p>
            <a:r>
              <a:rPr lang="en-US" dirty="0"/>
              <a:t> </a:t>
            </a:r>
            <a:br>
              <a:rPr lang="en-US" dirty="0"/>
            </a:br>
            <a:endParaRPr lang="en-US" dirty="0"/>
          </a:p>
        </p:txBody>
      </p:sp>
      <p:sp>
        <p:nvSpPr>
          <p:cNvPr id="6" name="Rectangle 5"/>
          <p:cNvSpPr/>
          <p:nvPr/>
        </p:nvSpPr>
        <p:spPr>
          <a:xfrm>
            <a:off x="3314700" y="3278177"/>
            <a:ext cx="6629400" cy="895373"/>
          </a:xfrm>
          <a:prstGeom prst="rect">
            <a:avLst/>
          </a:prstGeom>
        </p:spPr>
        <p:txBody>
          <a:bodyPr>
            <a:spAutoFit/>
          </a:bodyPr>
          <a:lstStyle/>
          <a:p>
            <a:r>
              <a:rPr lang="en-US" dirty="0"/>
              <a:t> </a:t>
            </a:r>
            <a:br>
              <a:rPr lang="en-US" dirty="0"/>
            </a:br>
            <a:endParaRPr lang="en-US" dirty="0"/>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 y="209460"/>
            <a:ext cx="9013289" cy="676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6419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alphaModFix amt="59000"/>
          </a:blip>
          <a:srcRect r="2987" b="29116"/>
          <a:stretch/>
        </p:blipFill>
        <p:spPr>
          <a:xfrm>
            <a:off x="5645" y="6675427"/>
            <a:ext cx="13247511" cy="772771"/>
          </a:xfrm>
          <a:prstGeom prst="rect">
            <a:avLst/>
          </a:prstGeom>
        </p:spPr>
      </p:pic>
      <p:sp>
        <p:nvSpPr>
          <p:cNvPr id="2" name="Title 1"/>
          <p:cNvSpPr>
            <a:spLocks noGrp="1"/>
          </p:cNvSpPr>
          <p:nvPr>
            <p:ph type="title"/>
          </p:nvPr>
        </p:nvSpPr>
        <p:spPr>
          <a:xfrm>
            <a:off x="270597" y="84622"/>
            <a:ext cx="7141533" cy="618971"/>
          </a:xfrm>
        </p:spPr>
        <p:txBody>
          <a:bodyPr>
            <a:noAutofit/>
          </a:bodyPr>
          <a:lstStyle/>
          <a:p>
            <a:pPr algn="l"/>
            <a:r>
              <a:rPr lang="en-US" sz="4400" b="1" dirty="0" smtClean="0">
                <a:solidFill>
                  <a:srgbClr val="007901"/>
                </a:solidFill>
              </a:rPr>
              <a:t>Evidence for Active Learning</a:t>
            </a:r>
            <a:endParaRPr lang="en-US" sz="4400" b="1" dirty="0">
              <a:solidFill>
                <a:srgbClr val="007901"/>
              </a:solidFill>
            </a:endParaRPr>
          </a:p>
        </p:txBody>
      </p:sp>
      <p:sp>
        <p:nvSpPr>
          <p:cNvPr id="16" name="TextBox 15"/>
          <p:cNvSpPr txBox="1"/>
          <p:nvPr/>
        </p:nvSpPr>
        <p:spPr>
          <a:xfrm>
            <a:off x="8639003" y="6742469"/>
            <a:ext cx="3013412" cy="393313"/>
          </a:xfrm>
          <a:prstGeom prst="rect">
            <a:avLst/>
          </a:prstGeom>
          <a:noFill/>
        </p:spPr>
        <p:txBody>
          <a:bodyPr wrap="square" rtlCol="0">
            <a:spAutoFit/>
          </a:bodyPr>
          <a:lstStyle/>
          <a:p>
            <a:r>
              <a:rPr lang="en-US" sz="978" dirty="0">
                <a:solidFill>
                  <a:srgbClr val="645348"/>
                </a:solidFill>
                <a:latin typeface="Helvetica Neue Light"/>
                <a:cs typeface="Helvetica Neue Light"/>
              </a:rPr>
              <a:t>https://</a:t>
            </a:r>
            <a:r>
              <a:rPr lang="en-US" sz="978" dirty="0" err="1">
                <a:solidFill>
                  <a:srgbClr val="645348"/>
                </a:solidFill>
                <a:latin typeface="Helvetica Neue Light"/>
                <a:cs typeface="Helvetica Neue Light"/>
              </a:rPr>
              <a:t>curatedcourses.org</a:t>
            </a:r>
            <a:r>
              <a:rPr lang="en-US" sz="978" dirty="0">
                <a:solidFill>
                  <a:srgbClr val="645348"/>
                </a:solidFill>
                <a:latin typeface="Helvetica Neue Light"/>
                <a:cs typeface="Helvetica Neue Light"/>
              </a:rPr>
              <a:t>/</a:t>
            </a:r>
          </a:p>
          <a:p>
            <a:r>
              <a:rPr lang="en-US" sz="978" dirty="0">
                <a:solidFill>
                  <a:srgbClr val="645348"/>
                </a:solidFill>
                <a:latin typeface="Helvetica Neue Light"/>
                <a:cs typeface="Helvetica Neue Light"/>
              </a:rPr>
              <a:t>	</a:t>
            </a:r>
          </a:p>
        </p:txBody>
      </p:sp>
      <p:cxnSp>
        <p:nvCxnSpPr>
          <p:cNvPr id="28" name="Straight Connector 27"/>
          <p:cNvCxnSpPr/>
          <p:nvPr/>
        </p:nvCxnSpPr>
        <p:spPr>
          <a:xfrm>
            <a:off x="10314745"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0" name="Slide Number Placeholder 29"/>
          <p:cNvSpPr>
            <a:spLocks noGrp="1"/>
          </p:cNvSpPr>
          <p:nvPr>
            <p:ph type="sldNum" sz="quarter" idx="12"/>
          </p:nvPr>
        </p:nvSpPr>
        <p:spPr>
          <a:xfrm>
            <a:off x="8314337" y="6759904"/>
            <a:ext cx="372075" cy="224480"/>
          </a:xfrm>
        </p:spPr>
        <p:txBody>
          <a:bodyPr/>
          <a:lstStyle/>
          <a:p>
            <a:pPr algn="l"/>
            <a:fld id="{D5598F73-1962-6A43-8BE2-DA37D2DCED62}" type="slidenum">
              <a:rPr lang="en-US" smtClean="0">
                <a:solidFill>
                  <a:srgbClr val="645348"/>
                </a:solidFill>
                <a:latin typeface="Helvetica Neue Medium"/>
                <a:cs typeface="Helvetica Neue Medium"/>
              </a:rPr>
              <a:pPr algn="l"/>
              <a:t>4</a:t>
            </a:fld>
            <a:endParaRPr lang="en-US" dirty="0">
              <a:solidFill>
                <a:srgbClr val="645348"/>
              </a:solidFill>
              <a:latin typeface="Helvetica Neue Medium"/>
              <a:cs typeface="Helvetica Neue Medium"/>
            </a:endParaRPr>
          </a:p>
        </p:txBody>
      </p:sp>
      <p:cxnSp>
        <p:nvCxnSpPr>
          <p:cNvPr id="32" name="Straight Connector 31"/>
          <p:cNvCxnSpPr/>
          <p:nvPr/>
        </p:nvCxnSpPr>
        <p:spPr>
          <a:xfrm>
            <a:off x="8610116"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510639" y="1136559"/>
            <a:ext cx="12195958" cy="6004560"/>
          </a:xfrm>
        </p:spPr>
        <p:txBody>
          <a:bodyPr>
            <a:normAutofit/>
          </a:bodyPr>
          <a:lstStyle/>
          <a:p>
            <a:pPr marL="0" indent="0">
              <a:buNone/>
            </a:pPr>
            <a:r>
              <a:rPr lang="en-US" sz="3600" dirty="0"/>
              <a:t>“Active learning increases student performance in science, engineering, and mathematics.” S. Freeman, et. al. Proc Natl </a:t>
            </a:r>
            <a:r>
              <a:rPr lang="en-US" sz="3600" dirty="0" err="1"/>
              <a:t>Acad</a:t>
            </a:r>
            <a:r>
              <a:rPr lang="en-US" sz="3600" dirty="0"/>
              <a:t> </a:t>
            </a:r>
            <a:r>
              <a:rPr lang="en-US" sz="3600" dirty="0" err="1"/>
              <a:t>Sci</a:t>
            </a:r>
            <a:r>
              <a:rPr lang="en-US" sz="3600" dirty="0"/>
              <a:t>, June 2010. </a:t>
            </a:r>
          </a:p>
        </p:txBody>
      </p:sp>
      <p:cxnSp>
        <p:nvCxnSpPr>
          <p:cNvPr id="13" name="Straight Connector 12"/>
          <p:cNvCxnSpPr/>
          <p:nvPr/>
        </p:nvCxnSpPr>
        <p:spPr>
          <a:xfrm>
            <a:off x="5645" y="897886"/>
            <a:ext cx="12997280" cy="29439"/>
          </a:xfrm>
          <a:prstGeom prst="line">
            <a:avLst/>
          </a:prstGeom>
          <a:ln w="114300" cmpd="sng">
            <a:gradFill flip="none" rotWithShape="1">
              <a:gsLst>
                <a:gs pos="45000">
                  <a:srgbClr val="9C8070"/>
                </a:gs>
                <a:gs pos="100000">
                  <a:prstClr val="white">
                    <a:alpha val="61000"/>
                  </a:prstClr>
                </a:gs>
              </a:gsLst>
              <a:path path="shape">
                <a:fillToRect l="50000" t="50000" r="50000" b="50000"/>
              </a:path>
              <a:tileRect/>
            </a:gra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6253" y="84622"/>
            <a:ext cx="3806672" cy="618971"/>
          </a:xfrm>
          <a:prstGeom prst="rect">
            <a:avLst/>
          </a:prstGeom>
        </p:spPr>
      </p:pic>
    </p:spTree>
    <p:extLst>
      <p:ext uri="{BB962C8B-B14F-4D97-AF65-F5344CB8AC3E}">
        <p14:creationId xmlns:p14="http://schemas.microsoft.com/office/powerpoint/2010/main" val="3504189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alphaModFix amt="59000"/>
          </a:blip>
          <a:srcRect r="2987" b="29116"/>
          <a:stretch/>
        </p:blipFill>
        <p:spPr>
          <a:xfrm>
            <a:off x="5645" y="6675427"/>
            <a:ext cx="13247511" cy="772771"/>
          </a:xfrm>
          <a:prstGeom prst="rect">
            <a:avLst/>
          </a:prstGeom>
        </p:spPr>
      </p:pic>
      <p:sp>
        <p:nvSpPr>
          <p:cNvPr id="16" name="TextBox 15"/>
          <p:cNvSpPr txBox="1"/>
          <p:nvPr/>
        </p:nvSpPr>
        <p:spPr>
          <a:xfrm>
            <a:off x="8639003" y="6742469"/>
            <a:ext cx="3013412" cy="393313"/>
          </a:xfrm>
          <a:prstGeom prst="rect">
            <a:avLst/>
          </a:prstGeom>
          <a:noFill/>
        </p:spPr>
        <p:txBody>
          <a:bodyPr wrap="square" rtlCol="0">
            <a:spAutoFit/>
          </a:bodyPr>
          <a:lstStyle/>
          <a:p>
            <a:r>
              <a:rPr lang="en-US" sz="978" dirty="0">
                <a:solidFill>
                  <a:srgbClr val="645348"/>
                </a:solidFill>
                <a:latin typeface="Helvetica Neue Light"/>
                <a:cs typeface="Helvetica Neue Light"/>
              </a:rPr>
              <a:t>https://</a:t>
            </a:r>
            <a:r>
              <a:rPr lang="en-US" sz="978" dirty="0" err="1">
                <a:solidFill>
                  <a:srgbClr val="645348"/>
                </a:solidFill>
                <a:latin typeface="Helvetica Neue Light"/>
                <a:cs typeface="Helvetica Neue Light"/>
              </a:rPr>
              <a:t>curatedcourses.org</a:t>
            </a:r>
            <a:r>
              <a:rPr lang="en-US" sz="978" dirty="0">
                <a:solidFill>
                  <a:srgbClr val="645348"/>
                </a:solidFill>
                <a:latin typeface="Helvetica Neue Light"/>
                <a:cs typeface="Helvetica Neue Light"/>
              </a:rPr>
              <a:t>/</a:t>
            </a:r>
          </a:p>
          <a:p>
            <a:r>
              <a:rPr lang="en-US" sz="978" dirty="0">
                <a:solidFill>
                  <a:srgbClr val="645348"/>
                </a:solidFill>
                <a:latin typeface="Helvetica Neue Light"/>
                <a:cs typeface="Helvetica Neue Light"/>
              </a:rPr>
              <a:t>	</a:t>
            </a:r>
          </a:p>
        </p:txBody>
      </p:sp>
      <p:cxnSp>
        <p:nvCxnSpPr>
          <p:cNvPr id="28" name="Straight Connector 27"/>
          <p:cNvCxnSpPr/>
          <p:nvPr/>
        </p:nvCxnSpPr>
        <p:spPr>
          <a:xfrm>
            <a:off x="10314745"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0" name="Slide Number Placeholder 29"/>
          <p:cNvSpPr>
            <a:spLocks noGrp="1"/>
          </p:cNvSpPr>
          <p:nvPr>
            <p:ph type="sldNum" sz="quarter" idx="12"/>
          </p:nvPr>
        </p:nvSpPr>
        <p:spPr>
          <a:xfrm>
            <a:off x="8314337" y="6759904"/>
            <a:ext cx="372075" cy="224480"/>
          </a:xfrm>
        </p:spPr>
        <p:txBody>
          <a:bodyPr/>
          <a:lstStyle/>
          <a:p>
            <a:pPr algn="l"/>
            <a:fld id="{D5598F73-1962-6A43-8BE2-DA37D2DCED62}" type="slidenum">
              <a:rPr lang="en-US" smtClean="0">
                <a:solidFill>
                  <a:srgbClr val="645348"/>
                </a:solidFill>
                <a:latin typeface="Helvetica Neue Medium"/>
                <a:cs typeface="Helvetica Neue Medium"/>
              </a:rPr>
              <a:pPr algn="l"/>
              <a:t>5</a:t>
            </a:fld>
            <a:endParaRPr lang="en-US" dirty="0">
              <a:solidFill>
                <a:srgbClr val="645348"/>
              </a:solidFill>
              <a:latin typeface="Helvetica Neue Medium"/>
              <a:cs typeface="Helvetica Neue Medium"/>
            </a:endParaRPr>
          </a:p>
        </p:txBody>
      </p:sp>
      <p:cxnSp>
        <p:nvCxnSpPr>
          <p:cNvPr id="32" name="Straight Connector 31"/>
          <p:cNvCxnSpPr/>
          <p:nvPr/>
        </p:nvCxnSpPr>
        <p:spPr>
          <a:xfrm>
            <a:off x="8610116"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645" y="897886"/>
            <a:ext cx="12997280" cy="29439"/>
          </a:xfrm>
          <a:prstGeom prst="line">
            <a:avLst/>
          </a:prstGeom>
          <a:ln w="114300" cmpd="sng">
            <a:gradFill flip="none" rotWithShape="1">
              <a:gsLst>
                <a:gs pos="45000">
                  <a:srgbClr val="9C8070"/>
                </a:gs>
                <a:gs pos="100000">
                  <a:prstClr val="white">
                    <a:alpha val="61000"/>
                  </a:prstClr>
                </a:gs>
              </a:gsLst>
              <a:path path="shape">
                <a:fillToRect l="50000" t="50000" r="50000" b="50000"/>
              </a:path>
              <a:tileRect/>
            </a:gra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6253" y="84622"/>
            <a:ext cx="3806672" cy="618971"/>
          </a:xfrm>
          <a:prstGeom prst="rect">
            <a:avLst/>
          </a:prstGeom>
        </p:spPr>
      </p:pic>
      <p:sp>
        <p:nvSpPr>
          <p:cNvPr id="5" name="Rectangle 4"/>
          <p:cNvSpPr/>
          <p:nvPr/>
        </p:nvSpPr>
        <p:spPr>
          <a:xfrm>
            <a:off x="3314700" y="3278177"/>
            <a:ext cx="6629400" cy="895373"/>
          </a:xfrm>
          <a:prstGeom prst="rect">
            <a:avLst/>
          </a:prstGeom>
        </p:spPr>
        <p:txBody>
          <a:bodyPr>
            <a:spAutoFit/>
          </a:bodyPr>
          <a:lstStyle/>
          <a:p>
            <a:r>
              <a:rPr lang="en-US" dirty="0"/>
              <a:t> </a:t>
            </a:r>
            <a:br>
              <a:rPr lang="en-US" dirty="0"/>
            </a:br>
            <a:endParaRPr lang="en-US" dirty="0"/>
          </a:p>
        </p:txBody>
      </p:sp>
      <p:sp>
        <p:nvSpPr>
          <p:cNvPr id="6" name="Rectangle 5"/>
          <p:cNvSpPr/>
          <p:nvPr/>
        </p:nvSpPr>
        <p:spPr>
          <a:xfrm>
            <a:off x="3314700" y="3278177"/>
            <a:ext cx="6629400" cy="895373"/>
          </a:xfrm>
          <a:prstGeom prst="rect">
            <a:avLst/>
          </a:prstGeom>
        </p:spPr>
        <p:txBody>
          <a:bodyPr>
            <a:spAutoFit/>
          </a:bodyPr>
          <a:lstStyle/>
          <a:p>
            <a:r>
              <a:rPr lang="en-US" dirty="0"/>
              <a:t> </a:t>
            </a:r>
            <a:br>
              <a:rPr lang="en-US" dirty="0"/>
            </a:br>
            <a:endParaRPr lang="en-US" dirty="0"/>
          </a:p>
        </p:txBody>
      </p:sp>
      <p:sp>
        <p:nvSpPr>
          <p:cNvPr id="14" name="TextBox 8"/>
          <p:cNvSpPr txBox="1">
            <a:spLocks noGrp="1"/>
          </p:cNvSpPr>
          <p:nvPr>
            <p:ph idx="1"/>
          </p:nvPr>
        </p:nvSpPr>
        <p:spPr>
          <a:xfrm>
            <a:off x="537825" y="987333"/>
            <a:ext cx="11932920" cy="59739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buNone/>
            </a:pPr>
            <a:r>
              <a:rPr lang="en-US" sz="2100" b="1" dirty="0" smtClean="0"/>
              <a:t>Abstract</a:t>
            </a:r>
          </a:p>
          <a:p>
            <a:pPr indent="0">
              <a:buNone/>
            </a:pPr>
            <a:r>
              <a:rPr lang="en-US" sz="2100" dirty="0" smtClean="0"/>
              <a:t>To test the hypothesis that lecturing maximizes learning and course performance, we </a:t>
            </a:r>
            <a:r>
              <a:rPr lang="en-US" sz="2100" dirty="0" err="1" smtClean="0"/>
              <a:t>metaanalyzed</a:t>
            </a:r>
            <a:r>
              <a:rPr lang="en-US" sz="2100" dirty="0" smtClean="0"/>
              <a:t> 225 studies that reported data on examination scores or failure rates when comparing student performance in undergraduate science, technology, engineering, and mathematics (STEM) courses under traditional lecturing versus active learning. The effect sizes indicate that on average, student performance on examinations and concept inventories increased by 0.47 SDs under active learning (n = 158 studies), and that the odds ratio for failing was 1.95 under traditional lecturing (n = 67 studies). These results indicate that average examination scores improved by about 6% in active learning sections, and that students in classes with traditional lecturing were 1.5 times more likely to fail than were students in classes with active learning. Heterogeneity analyses indicated that both results hold across the STEM disciplines, that active learning increases scores on concept inventories more than on course examinations, and that active learning appears effective across all class sizes--although the greatest effects are in small (n ≤ 50) classes. Trim and fill analyses and fail-safe n calculations suggest that the results are not due to publication bias. The results also appear robust to variation in the methodological rigor of the included studies, based on the quality of controls over student quality and instructor identity. This is the largest and most comprehensive </a:t>
            </a:r>
            <a:r>
              <a:rPr lang="en-US" sz="2100" dirty="0" err="1" smtClean="0"/>
              <a:t>metaanalysis</a:t>
            </a:r>
            <a:r>
              <a:rPr lang="en-US" sz="2100" dirty="0" smtClean="0"/>
              <a:t> of undergraduate STEM education published to date. The results raise questions about the continued use of traditional lecturing as a control in research studies, and support active learning as the preferred, empirically validated teaching practice in regular classrooms.</a:t>
            </a:r>
            <a:endParaRPr lang="en-US" sz="2100" dirty="0"/>
          </a:p>
        </p:txBody>
      </p:sp>
    </p:spTree>
    <p:extLst>
      <p:ext uri="{BB962C8B-B14F-4D97-AF65-F5344CB8AC3E}">
        <p14:creationId xmlns:p14="http://schemas.microsoft.com/office/powerpoint/2010/main" val="156881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alphaModFix amt="59000"/>
          </a:blip>
          <a:srcRect r="2987" b="29116"/>
          <a:stretch/>
        </p:blipFill>
        <p:spPr>
          <a:xfrm>
            <a:off x="5645" y="6675427"/>
            <a:ext cx="13247511" cy="772771"/>
          </a:xfrm>
          <a:prstGeom prst="rect">
            <a:avLst/>
          </a:prstGeom>
        </p:spPr>
      </p:pic>
      <p:sp>
        <p:nvSpPr>
          <p:cNvPr id="16" name="TextBox 15"/>
          <p:cNvSpPr txBox="1"/>
          <p:nvPr/>
        </p:nvSpPr>
        <p:spPr>
          <a:xfrm>
            <a:off x="8639003" y="6742469"/>
            <a:ext cx="3013412" cy="393313"/>
          </a:xfrm>
          <a:prstGeom prst="rect">
            <a:avLst/>
          </a:prstGeom>
          <a:noFill/>
        </p:spPr>
        <p:txBody>
          <a:bodyPr wrap="square" rtlCol="0">
            <a:spAutoFit/>
          </a:bodyPr>
          <a:lstStyle/>
          <a:p>
            <a:r>
              <a:rPr lang="en-US" sz="978" dirty="0">
                <a:solidFill>
                  <a:srgbClr val="645348"/>
                </a:solidFill>
                <a:latin typeface="Helvetica Neue Light"/>
                <a:cs typeface="Helvetica Neue Light"/>
              </a:rPr>
              <a:t>https://</a:t>
            </a:r>
            <a:r>
              <a:rPr lang="en-US" sz="978" dirty="0" err="1">
                <a:solidFill>
                  <a:srgbClr val="645348"/>
                </a:solidFill>
                <a:latin typeface="Helvetica Neue Light"/>
                <a:cs typeface="Helvetica Neue Light"/>
              </a:rPr>
              <a:t>curatedcourses.org</a:t>
            </a:r>
            <a:r>
              <a:rPr lang="en-US" sz="978" dirty="0">
                <a:solidFill>
                  <a:srgbClr val="645348"/>
                </a:solidFill>
                <a:latin typeface="Helvetica Neue Light"/>
                <a:cs typeface="Helvetica Neue Light"/>
              </a:rPr>
              <a:t>/</a:t>
            </a:r>
          </a:p>
          <a:p>
            <a:r>
              <a:rPr lang="en-US" sz="978" dirty="0">
                <a:solidFill>
                  <a:srgbClr val="645348"/>
                </a:solidFill>
                <a:latin typeface="Helvetica Neue Light"/>
                <a:cs typeface="Helvetica Neue Light"/>
              </a:rPr>
              <a:t>	</a:t>
            </a:r>
          </a:p>
        </p:txBody>
      </p:sp>
      <p:cxnSp>
        <p:nvCxnSpPr>
          <p:cNvPr id="28" name="Straight Connector 27"/>
          <p:cNvCxnSpPr/>
          <p:nvPr/>
        </p:nvCxnSpPr>
        <p:spPr>
          <a:xfrm>
            <a:off x="10314745"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0" name="Slide Number Placeholder 29"/>
          <p:cNvSpPr>
            <a:spLocks noGrp="1"/>
          </p:cNvSpPr>
          <p:nvPr>
            <p:ph type="sldNum" sz="quarter" idx="12"/>
          </p:nvPr>
        </p:nvSpPr>
        <p:spPr>
          <a:xfrm>
            <a:off x="8314337" y="6759904"/>
            <a:ext cx="372075" cy="224480"/>
          </a:xfrm>
        </p:spPr>
        <p:txBody>
          <a:bodyPr/>
          <a:lstStyle/>
          <a:p>
            <a:pPr algn="l"/>
            <a:fld id="{D5598F73-1962-6A43-8BE2-DA37D2DCED62}" type="slidenum">
              <a:rPr lang="en-US" smtClean="0">
                <a:solidFill>
                  <a:srgbClr val="645348"/>
                </a:solidFill>
                <a:latin typeface="Helvetica Neue Medium"/>
                <a:cs typeface="Helvetica Neue Medium"/>
              </a:rPr>
              <a:pPr algn="l"/>
              <a:t>6</a:t>
            </a:fld>
            <a:endParaRPr lang="en-US" dirty="0">
              <a:solidFill>
                <a:srgbClr val="645348"/>
              </a:solidFill>
              <a:latin typeface="Helvetica Neue Medium"/>
              <a:cs typeface="Helvetica Neue Medium"/>
            </a:endParaRPr>
          </a:p>
        </p:txBody>
      </p:sp>
      <p:cxnSp>
        <p:nvCxnSpPr>
          <p:cNvPr id="32" name="Straight Connector 31"/>
          <p:cNvCxnSpPr/>
          <p:nvPr/>
        </p:nvCxnSpPr>
        <p:spPr>
          <a:xfrm>
            <a:off x="8610116"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645" y="897886"/>
            <a:ext cx="12997280" cy="29439"/>
          </a:xfrm>
          <a:prstGeom prst="line">
            <a:avLst/>
          </a:prstGeom>
          <a:ln w="114300" cmpd="sng">
            <a:gradFill flip="none" rotWithShape="1">
              <a:gsLst>
                <a:gs pos="45000">
                  <a:srgbClr val="9C8070"/>
                </a:gs>
                <a:gs pos="100000">
                  <a:prstClr val="white">
                    <a:alpha val="61000"/>
                  </a:prstClr>
                </a:gs>
              </a:gsLst>
              <a:path path="shape">
                <a:fillToRect l="50000" t="50000" r="50000" b="50000"/>
              </a:path>
              <a:tileRect/>
            </a:gra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6253" y="84622"/>
            <a:ext cx="3806672" cy="618971"/>
          </a:xfrm>
          <a:prstGeom prst="rect">
            <a:avLst/>
          </a:prstGeom>
        </p:spPr>
      </p:pic>
      <p:sp>
        <p:nvSpPr>
          <p:cNvPr id="5" name="Rectangle 4"/>
          <p:cNvSpPr/>
          <p:nvPr/>
        </p:nvSpPr>
        <p:spPr>
          <a:xfrm>
            <a:off x="3314700" y="3278177"/>
            <a:ext cx="6629400" cy="895373"/>
          </a:xfrm>
          <a:prstGeom prst="rect">
            <a:avLst/>
          </a:prstGeom>
        </p:spPr>
        <p:txBody>
          <a:bodyPr>
            <a:spAutoFit/>
          </a:bodyPr>
          <a:lstStyle/>
          <a:p>
            <a:r>
              <a:rPr lang="en-US" dirty="0"/>
              <a:t> </a:t>
            </a:r>
            <a:br>
              <a:rPr lang="en-US" dirty="0"/>
            </a:br>
            <a:endParaRPr lang="en-US" dirty="0"/>
          </a:p>
        </p:txBody>
      </p:sp>
      <p:sp>
        <p:nvSpPr>
          <p:cNvPr id="6" name="Rectangle 5"/>
          <p:cNvSpPr/>
          <p:nvPr/>
        </p:nvSpPr>
        <p:spPr>
          <a:xfrm>
            <a:off x="3314700" y="3278177"/>
            <a:ext cx="6629400" cy="895373"/>
          </a:xfrm>
          <a:prstGeom prst="rect">
            <a:avLst/>
          </a:prstGeom>
        </p:spPr>
        <p:txBody>
          <a:bodyPr>
            <a:spAutoFit/>
          </a:bodyPr>
          <a:lstStyle/>
          <a:p>
            <a:r>
              <a:rPr lang="en-US" dirty="0"/>
              <a:t> </a:t>
            </a:r>
            <a:br>
              <a:rPr lang="en-US" dirty="0"/>
            </a:br>
            <a:endParaRPr lang="en-US" dirty="0"/>
          </a:p>
        </p:txBody>
      </p:sp>
      <p:sp>
        <p:nvSpPr>
          <p:cNvPr id="14" name="TextBox 8"/>
          <p:cNvSpPr txBox="1">
            <a:spLocks noGrp="1"/>
          </p:cNvSpPr>
          <p:nvPr>
            <p:ph idx="1"/>
          </p:nvPr>
        </p:nvSpPr>
        <p:spPr>
          <a:xfrm>
            <a:off x="449180" y="995688"/>
            <a:ext cx="11932920" cy="59739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buNone/>
            </a:pPr>
            <a:r>
              <a:rPr lang="en-US" sz="2100" b="1" dirty="0" smtClean="0"/>
              <a:t>Abstract</a:t>
            </a:r>
          </a:p>
          <a:p>
            <a:pPr indent="0">
              <a:buNone/>
            </a:pPr>
            <a:r>
              <a:rPr lang="en-US" sz="2100" dirty="0" smtClean="0"/>
              <a:t>To test the hypothesis that lecturing maximizes learning and course performance, we </a:t>
            </a:r>
            <a:r>
              <a:rPr lang="en-US" sz="2100" b="1" dirty="0" err="1" smtClean="0">
                <a:solidFill>
                  <a:srgbClr val="00B050"/>
                </a:solidFill>
              </a:rPr>
              <a:t>metaanalyzed</a:t>
            </a:r>
            <a:r>
              <a:rPr lang="en-US" sz="2100" b="1" dirty="0" smtClean="0">
                <a:solidFill>
                  <a:srgbClr val="00B050"/>
                </a:solidFill>
              </a:rPr>
              <a:t> 225 studies</a:t>
            </a:r>
            <a:r>
              <a:rPr lang="en-US" sz="2100" b="1" dirty="0" smtClean="0">
                <a:solidFill>
                  <a:srgbClr val="92D050"/>
                </a:solidFill>
              </a:rPr>
              <a:t> </a:t>
            </a:r>
            <a:r>
              <a:rPr lang="en-US" sz="2100" dirty="0" smtClean="0"/>
              <a:t>that reported data on examination scores or failure rates when comparing student performance in undergraduate science, technology, engineering, and mathematics (STEM) courses under </a:t>
            </a:r>
            <a:r>
              <a:rPr lang="en-US" sz="2100" b="1" dirty="0" smtClean="0">
                <a:solidFill>
                  <a:srgbClr val="00B050"/>
                </a:solidFill>
              </a:rPr>
              <a:t>traditional lecturing versus active learning</a:t>
            </a:r>
            <a:r>
              <a:rPr lang="en-US" sz="2100" dirty="0" smtClean="0"/>
              <a:t>. The effect sizes indicate that </a:t>
            </a:r>
            <a:r>
              <a:rPr lang="en-US" sz="2100" b="1" dirty="0" smtClean="0">
                <a:solidFill>
                  <a:srgbClr val="0070C0"/>
                </a:solidFill>
              </a:rPr>
              <a:t>on average, student performance on examinations and concept inventories increased by 0.47 SDs under active learning </a:t>
            </a:r>
            <a:r>
              <a:rPr lang="en-US" sz="2100" dirty="0" smtClean="0"/>
              <a:t>(n = 158 studies), and that the </a:t>
            </a:r>
            <a:r>
              <a:rPr lang="en-US" sz="2100" b="1" dirty="0" smtClean="0">
                <a:solidFill>
                  <a:srgbClr val="0070C0"/>
                </a:solidFill>
              </a:rPr>
              <a:t>odds ratio for failing was 1.95 under traditional lecturing </a:t>
            </a:r>
            <a:r>
              <a:rPr lang="en-US" sz="2100" dirty="0" smtClean="0"/>
              <a:t>(n = 67 studies). These results indicate that </a:t>
            </a:r>
            <a:r>
              <a:rPr lang="en-US" sz="2100" b="1" dirty="0" smtClean="0">
                <a:solidFill>
                  <a:srgbClr val="0070C0"/>
                </a:solidFill>
              </a:rPr>
              <a:t>average examination scores improved by about 6% in active learning sections</a:t>
            </a:r>
            <a:r>
              <a:rPr lang="en-US" sz="2100" dirty="0" smtClean="0"/>
              <a:t>, and that </a:t>
            </a:r>
            <a:r>
              <a:rPr lang="en-US" sz="2100" b="1" dirty="0" smtClean="0">
                <a:solidFill>
                  <a:srgbClr val="0070C0"/>
                </a:solidFill>
              </a:rPr>
              <a:t>students in classes with traditional lecturing were 1.5 times more likely to fail</a:t>
            </a:r>
            <a:r>
              <a:rPr lang="en-US" sz="2100" dirty="0" smtClean="0"/>
              <a:t> than were students in classes with active learning. Heterogeneity analyses indicated that both results hold across the STEM disciplines, that active learning increases scores on concept inventories more than on course examinations, and that active learning appears effective across all class sizes--although the greatest effects are in small (n ≤ 50) classes. Trim and fill analyses and fail-safe n calculations suggest that the results are not due to publication bias. The results also appear robust to variation in the methodological rigor of the included studies, based on the quality of controls over student quality and instructor identity. This is the largest and most comprehensive </a:t>
            </a:r>
            <a:r>
              <a:rPr lang="en-US" sz="2100" dirty="0" err="1" smtClean="0"/>
              <a:t>metaanalysis</a:t>
            </a:r>
            <a:r>
              <a:rPr lang="en-US" sz="2100" dirty="0" smtClean="0"/>
              <a:t> of undergraduate STEM education published to date. </a:t>
            </a:r>
            <a:r>
              <a:rPr lang="en-US" sz="2100" b="1" dirty="0" smtClean="0">
                <a:solidFill>
                  <a:srgbClr val="FF0000"/>
                </a:solidFill>
              </a:rPr>
              <a:t>The results raise questions about the continued use of traditional lecturing as a control in research studies, and support active learning as the preferred, empirically validated teaching practice in regular classrooms</a:t>
            </a:r>
            <a:r>
              <a:rPr lang="en-US" sz="2100" dirty="0" smtClean="0"/>
              <a:t>.</a:t>
            </a:r>
            <a:endParaRPr lang="en-US" sz="2100" dirty="0"/>
          </a:p>
        </p:txBody>
      </p:sp>
    </p:spTree>
    <p:extLst>
      <p:ext uri="{BB962C8B-B14F-4D97-AF65-F5344CB8AC3E}">
        <p14:creationId xmlns:p14="http://schemas.microsoft.com/office/powerpoint/2010/main" val="4115437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“This is a really important article – the impression I get is that it’s almost unethical to be lecturing if you have this data.” </a:t>
            </a:r>
          </a:p>
          <a:p>
            <a:r>
              <a:rPr lang="en-US" sz="2600" dirty="0"/>
              <a:t>“It’s good to see such a cohesive picture emerge from their meta-analysis – an abundance of proof that lecturing is outmoded, outdated, and inefficient.”</a:t>
            </a:r>
          </a:p>
          <a:p>
            <a:endParaRPr lang="en-US" sz="2600" dirty="0"/>
          </a:p>
          <a:p>
            <a:pPr marL="0" indent="0">
              <a:buNone/>
            </a:pPr>
            <a:r>
              <a:rPr lang="en-US" sz="2600" dirty="0" smtClean="0"/>
              <a:t>	- </a:t>
            </a:r>
            <a:r>
              <a:rPr lang="en-US" sz="2600" i="1" dirty="0"/>
              <a:t>Eric Mazur</a:t>
            </a:r>
          </a:p>
          <a:p>
            <a:pPr marL="0" indent="0">
              <a:buNone/>
            </a:pPr>
            <a:r>
              <a:rPr lang="en-US" sz="2400" i="1" dirty="0" smtClean="0"/>
              <a:t>       </a:t>
            </a:r>
            <a:r>
              <a:rPr lang="en-US" sz="2400" i="1" dirty="0" err="1" smtClean="0"/>
              <a:t>Balkanski</a:t>
            </a:r>
            <a:r>
              <a:rPr lang="en-US" sz="2400" i="1" dirty="0" smtClean="0"/>
              <a:t> Professor of Physics and Applied Physics</a:t>
            </a:r>
          </a:p>
          <a:p>
            <a:pPr marL="0" indent="0">
              <a:buNone/>
            </a:pPr>
            <a:r>
              <a:rPr lang="en-US" sz="2400" i="1" dirty="0" smtClean="0"/>
              <a:t>	Harvard University</a:t>
            </a:r>
          </a:p>
        </p:txBody>
      </p:sp>
      <p:pic>
        <p:nvPicPr>
          <p:cNvPr id="4" name="Picture 3"/>
          <p:cNvPicPr>
            <a:picLocks noChangeAspect="1"/>
          </p:cNvPicPr>
          <p:nvPr/>
        </p:nvPicPr>
        <p:blipFill>
          <a:blip r:embed="rId2"/>
          <a:stretch>
            <a:fillRect/>
          </a:stretch>
        </p:blipFill>
        <p:spPr>
          <a:xfrm>
            <a:off x="8043578" y="3910404"/>
            <a:ext cx="3991451" cy="2797589"/>
          </a:xfrm>
          <a:prstGeom prst="rect">
            <a:avLst/>
          </a:prstGeom>
        </p:spPr>
      </p:pic>
    </p:spTree>
    <p:extLst>
      <p:ext uri="{BB962C8B-B14F-4D97-AF65-F5344CB8AC3E}">
        <p14:creationId xmlns:p14="http://schemas.microsoft.com/office/powerpoint/2010/main" val="3234907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alphaModFix amt="59000"/>
          </a:blip>
          <a:srcRect r="2987" b="29116"/>
          <a:stretch/>
        </p:blipFill>
        <p:spPr>
          <a:xfrm>
            <a:off x="5645" y="6675427"/>
            <a:ext cx="13247511" cy="772771"/>
          </a:xfrm>
          <a:prstGeom prst="rect">
            <a:avLst/>
          </a:prstGeom>
        </p:spPr>
      </p:pic>
      <p:sp>
        <p:nvSpPr>
          <p:cNvPr id="2" name="Title 1"/>
          <p:cNvSpPr>
            <a:spLocks noGrp="1"/>
          </p:cNvSpPr>
          <p:nvPr>
            <p:ph type="title"/>
          </p:nvPr>
        </p:nvSpPr>
        <p:spPr>
          <a:xfrm>
            <a:off x="270597" y="84622"/>
            <a:ext cx="7141533" cy="618971"/>
          </a:xfrm>
        </p:spPr>
        <p:txBody>
          <a:bodyPr>
            <a:noAutofit/>
          </a:bodyPr>
          <a:lstStyle/>
          <a:p>
            <a:pPr algn="l"/>
            <a:r>
              <a:rPr lang="en-US" sz="4400" b="1" dirty="0" smtClean="0">
                <a:solidFill>
                  <a:srgbClr val="007901"/>
                </a:solidFill>
                <a:cs typeface="Helvetica Neue Medium"/>
              </a:rPr>
              <a:t>Core Principles</a:t>
            </a:r>
            <a:endParaRPr lang="en-US" sz="4400" b="1" dirty="0">
              <a:solidFill>
                <a:srgbClr val="007901"/>
              </a:solidFill>
            </a:endParaRPr>
          </a:p>
        </p:txBody>
      </p:sp>
      <p:cxnSp>
        <p:nvCxnSpPr>
          <p:cNvPr id="28" name="Straight Connector 27"/>
          <p:cNvCxnSpPr/>
          <p:nvPr/>
        </p:nvCxnSpPr>
        <p:spPr>
          <a:xfrm>
            <a:off x="10314745"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0" name="Slide Number Placeholder 29"/>
          <p:cNvSpPr>
            <a:spLocks noGrp="1"/>
          </p:cNvSpPr>
          <p:nvPr>
            <p:ph type="sldNum" sz="quarter" idx="12"/>
          </p:nvPr>
        </p:nvSpPr>
        <p:spPr>
          <a:xfrm>
            <a:off x="8314337" y="6759904"/>
            <a:ext cx="372075" cy="224480"/>
          </a:xfrm>
        </p:spPr>
        <p:txBody>
          <a:bodyPr/>
          <a:lstStyle/>
          <a:p>
            <a:pPr algn="l"/>
            <a:fld id="{D5598F73-1962-6A43-8BE2-DA37D2DCED62}" type="slidenum">
              <a:rPr lang="en-US" smtClean="0">
                <a:solidFill>
                  <a:srgbClr val="645348"/>
                </a:solidFill>
                <a:latin typeface="Helvetica Neue Medium"/>
                <a:cs typeface="Helvetica Neue Medium"/>
              </a:rPr>
              <a:pPr algn="l"/>
              <a:t>8</a:t>
            </a:fld>
            <a:endParaRPr lang="en-US" dirty="0">
              <a:solidFill>
                <a:srgbClr val="645348"/>
              </a:solidFill>
              <a:latin typeface="Helvetica Neue Medium"/>
              <a:cs typeface="Helvetica Neue Medium"/>
            </a:endParaRPr>
          </a:p>
        </p:txBody>
      </p:sp>
      <p:cxnSp>
        <p:nvCxnSpPr>
          <p:cNvPr id="32" name="Straight Connector 31"/>
          <p:cNvCxnSpPr/>
          <p:nvPr/>
        </p:nvCxnSpPr>
        <p:spPr>
          <a:xfrm>
            <a:off x="8610116"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108037" y="1121618"/>
            <a:ext cx="10556239" cy="6004560"/>
          </a:xfrm>
        </p:spPr>
        <p:txBody>
          <a:bodyPr>
            <a:normAutofit fontScale="92500" lnSpcReduction="10000"/>
          </a:bodyPr>
          <a:lstStyle/>
          <a:p>
            <a:pPr marL="514350" indent="-514350">
              <a:buAutoNum type="arabicPeriod"/>
            </a:pPr>
            <a:r>
              <a:rPr lang="en-US" dirty="0" smtClean="0"/>
              <a:t>Communicate expectations</a:t>
            </a:r>
          </a:p>
          <a:p>
            <a:pPr marL="514350" indent="-514350">
              <a:buAutoNum type="arabicPeriod"/>
            </a:pPr>
            <a:endParaRPr lang="en-US" dirty="0" smtClean="0"/>
          </a:p>
          <a:p>
            <a:pPr marL="514350" indent="-514350">
              <a:buAutoNum type="arabicPeriod"/>
            </a:pPr>
            <a:r>
              <a:rPr lang="en-US" dirty="0" smtClean="0"/>
              <a:t>Give appropriate pre-class content</a:t>
            </a:r>
          </a:p>
          <a:p>
            <a:pPr marL="514350" indent="-514350">
              <a:buAutoNum type="arabicPeriod"/>
            </a:pPr>
            <a:endParaRPr lang="en-US" dirty="0" smtClean="0"/>
          </a:p>
          <a:p>
            <a:pPr marL="514350" indent="-514350">
              <a:buAutoNum type="arabicPeriod"/>
            </a:pPr>
            <a:r>
              <a:rPr lang="en-US" dirty="0" smtClean="0"/>
              <a:t>Use knowledge checks</a:t>
            </a:r>
          </a:p>
          <a:p>
            <a:pPr marL="514350" indent="-514350">
              <a:buAutoNum type="arabicPeriod"/>
            </a:pPr>
            <a:endParaRPr lang="en-US" dirty="0" smtClean="0"/>
          </a:p>
          <a:p>
            <a:pPr marL="514350" indent="-514350">
              <a:buAutoNum type="arabicPeriod"/>
            </a:pPr>
            <a:r>
              <a:rPr lang="en-US" dirty="0" smtClean="0"/>
              <a:t>Actively engage students in class</a:t>
            </a:r>
          </a:p>
          <a:p>
            <a:pPr marL="514350" indent="-514350">
              <a:buAutoNum type="arabicPeriod"/>
            </a:pPr>
            <a:endParaRPr lang="en-US" dirty="0" smtClean="0"/>
          </a:p>
          <a:p>
            <a:pPr marL="514350" indent="-514350">
              <a:buAutoNum type="arabicPeriod"/>
            </a:pPr>
            <a:r>
              <a:rPr lang="en-US" dirty="0" smtClean="0"/>
              <a:t>Provide expert guidance</a:t>
            </a:r>
          </a:p>
          <a:p>
            <a:pPr marL="514350" indent="-514350">
              <a:buAutoNum type="arabicPeriod"/>
            </a:pPr>
            <a:endParaRPr lang="en-US" dirty="0" smtClean="0"/>
          </a:p>
          <a:p>
            <a:pPr marL="514350" indent="-514350">
              <a:buAutoNum type="arabicPeriod"/>
            </a:pPr>
            <a:r>
              <a:rPr lang="en-US" dirty="0" smtClean="0"/>
              <a:t>Clearly connect pre-class and in-class learning</a:t>
            </a:r>
          </a:p>
          <a:p>
            <a:pPr marL="514350" indent="-514350">
              <a:buAutoNum type="arabicPeriod"/>
            </a:pPr>
            <a:endParaRPr lang="en-US" dirty="0"/>
          </a:p>
        </p:txBody>
      </p:sp>
      <p:cxnSp>
        <p:nvCxnSpPr>
          <p:cNvPr id="13" name="Straight Connector 12"/>
          <p:cNvCxnSpPr/>
          <p:nvPr/>
        </p:nvCxnSpPr>
        <p:spPr>
          <a:xfrm>
            <a:off x="5645" y="897886"/>
            <a:ext cx="12997280" cy="29439"/>
          </a:xfrm>
          <a:prstGeom prst="line">
            <a:avLst/>
          </a:prstGeom>
          <a:ln w="114300" cmpd="sng">
            <a:gradFill flip="none" rotWithShape="1">
              <a:gsLst>
                <a:gs pos="45000">
                  <a:srgbClr val="9C8070"/>
                </a:gs>
                <a:gs pos="100000">
                  <a:prstClr val="white">
                    <a:alpha val="61000"/>
                  </a:prstClr>
                </a:gs>
              </a:gsLst>
              <a:path path="shape">
                <a:fillToRect l="50000" t="50000" r="50000" b="50000"/>
              </a:path>
              <a:tileRect/>
            </a:gra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6253" y="84622"/>
            <a:ext cx="3806672" cy="618971"/>
          </a:xfrm>
          <a:prstGeom prst="rect">
            <a:avLst/>
          </a:prstGeom>
        </p:spPr>
      </p:pic>
      <p:pic>
        <p:nvPicPr>
          <p:cNvPr id="205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13722"/>
          <a:stretch/>
        </p:blipFill>
        <p:spPr bwMode="auto">
          <a:xfrm>
            <a:off x="6188972" y="995144"/>
            <a:ext cx="1897719" cy="1221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0483" y="2216841"/>
            <a:ext cx="1327708" cy="990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8510" y="3085709"/>
            <a:ext cx="9715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b="37966"/>
          <a:stretch/>
        </p:blipFill>
        <p:spPr bwMode="auto">
          <a:xfrm>
            <a:off x="7209589" y="3571484"/>
            <a:ext cx="4232595" cy="1476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t="3190" r="8344" b="35900"/>
          <a:stretch/>
        </p:blipFill>
        <p:spPr bwMode="auto">
          <a:xfrm>
            <a:off x="5495685" y="5156692"/>
            <a:ext cx="3427807" cy="1281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25886" y="5689360"/>
            <a:ext cx="1595571" cy="159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16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alphaModFix amt="59000"/>
          </a:blip>
          <a:srcRect r="2987" b="29116"/>
          <a:stretch/>
        </p:blipFill>
        <p:spPr>
          <a:xfrm>
            <a:off x="5645" y="6675427"/>
            <a:ext cx="13247511" cy="772771"/>
          </a:xfrm>
          <a:prstGeom prst="rect">
            <a:avLst/>
          </a:prstGeom>
        </p:spPr>
      </p:pic>
      <p:sp>
        <p:nvSpPr>
          <p:cNvPr id="2" name="Title 1"/>
          <p:cNvSpPr>
            <a:spLocks noGrp="1"/>
          </p:cNvSpPr>
          <p:nvPr>
            <p:ph type="title"/>
          </p:nvPr>
        </p:nvSpPr>
        <p:spPr>
          <a:xfrm>
            <a:off x="270597" y="84622"/>
            <a:ext cx="7141533" cy="618971"/>
          </a:xfrm>
        </p:spPr>
        <p:txBody>
          <a:bodyPr>
            <a:noAutofit/>
          </a:bodyPr>
          <a:lstStyle/>
          <a:p>
            <a:pPr algn="l"/>
            <a:r>
              <a:rPr lang="en-US" sz="4400" b="1" dirty="0" smtClean="0">
                <a:solidFill>
                  <a:srgbClr val="007901"/>
                </a:solidFill>
              </a:rPr>
              <a:t>Syllabus Review Activity</a:t>
            </a:r>
            <a:endParaRPr lang="en-US" sz="4400" b="1" dirty="0">
              <a:solidFill>
                <a:srgbClr val="007901"/>
              </a:solidFill>
            </a:endParaRPr>
          </a:p>
        </p:txBody>
      </p:sp>
      <p:sp>
        <p:nvSpPr>
          <p:cNvPr id="16" name="TextBox 15"/>
          <p:cNvSpPr txBox="1"/>
          <p:nvPr/>
        </p:nvSpPr>
        <p:spPr>
          <a:xfrm>
            <a:off x="8639003" y="6742469"/>
            <a:ext cx="3013412" cy="393313"/>
          </a:xfrm>
          <a:prstGeom prst="rect">
            <a:avLst/>
          </a:prstGeom>
          <a:noFill/>
        </p:spPr>
        <p:txBody>
          <a:bodyPr wrap="square" rtlCol="0">
            <a:spAutoFit/>
          </a:bodyPr>
          <a:lstStyle/>
          <a:p>
            <a:r>
              <a:rPr lang="en-US" sz="978" dirty="0">
                <a:solidFill>
                  <a:srgbClr val="645348"/>
                </a:solidFill>
                <a:latin typeface="Helvetica Neue Light"/>
                <a:cs typeface="Helvetica Neue Light"/>
              </a:rPr>
              <a:t>https://</a:t>
            </a:r>
            <a:r>
              <a:rPr lang="en-US" sz="978" dirty="0" err="1">
                <a:solidFill>
                  <a:srgbClr val="645348"/>
                </a:solidFill>
                <a:latin typeface="Helvetica Neue Light"/>
                <a:cs typeface="Helvetica Neue Light"/>
              </a:rPr>
              <a:t>curatedcourses.org</a:t>
            </a:r>
            <a:r>
              <a:rPr lang="en-US" sz="978" dirty="0">
                <a:solidFill>
                  <a:srgbClr val="645348"/>
                </a:solidFill>
                <a:latin typeface="Helvetica Neue Light"/>
                <a:cs typeface="Helvetica Neue Light"/>
              </a:rPr>
              <a:t>/</a:t>
            </a:r>
          </a:p>
          <a:p>
            <a:r>
              <a:rPr lang="en-US" sz="978" dirty="0">
                <a:solidFill>
                  <a:srgbClr val="645348"/>
                </a:solidFill>
                <a:latin typeface="Helvetica Neue Light"/>
                <a:cs typeface="Helvetica Neue Light"/>
              </a:rPr>
              <a:t>	</a:t>
            </a:r>
          </a:p>
        </p:txBody>
      </p:sp>
      <p:cxnSp>
        <p:nvCxnSpPr>
          <p:cNvPr id="28" name="Straight Connector 27"/>
          <p:cNvCxnSpPr/>
          <p:nvPr/>
        </p:nvCxnSpPr>
        <p:spPr>
          <a:xfrm>
            <a:off x="10314745"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0" name="Slide Number Placeholder 29"/>
          <p:cNvSpPr>
            <a:spLocks noGrp="1"/>
          </p:cNvSpPr>
          <p:nvPr>
            <p:ph type="sldNum" sz="quarter" idx="12"/>
          </p:nvPr>
        </p:nvSpPr>
        <p:spPr>
          <a:xfrm>
            <a:off x="8314337" y="6759904"/>
            <a:ext cx="372075" cy="224480"/>
          </a:xfrm>
        </p:spPr>
        <p:txBody>
          <a:bodyPr/>
          <a:lstStyle/>
          <a:p>
            <a:pPr algn="l"/>
            <a:fld id="{D5598F73-1962-6A43-8BE2-DA37D2DCED62}" type="slidenum">
              <a:rPr lang="en-US" smtClean="0">
                <a:solidFill>
                  <a:srgbClr val="645348"/>
                </a:solidFill>
                <a:latin typeface="Helvetica Neue Medium"/>
                <a:cs typeface="Helvetica Neue Medium"/>
              </a:rPr>
              <a:pPr algn="l"/>
              <a:t>9</a:t>
            </a:fld>
            <a:endParaRPr lang="en-US" dirty="0">
              <a:solidFill>
                <a:srgbClr val="645348"/>
              </a:solidFill>
              <a:latin typeface="Helvetica Neue Medium"/>
              <a:cs typeface="Helvetica Neue Medium"/>
            </a:endParaRPr>
          </a:p>
        </p:txBody>
      </p:sp>
      <p:cxnSp>
        <p:nvCxnSpPr>
          <p:cNvPr id="32" name="Straight Connector 31"/>
          <p:cNvCxnSpPr/>
          <p:nvPr/>
        </p:nvCxnSpPr>
        <p:spPr>
          <a:xfrm>
            <a:off x="8610116" y="6800903"/>
            <a:ext cx="0" cy="168728"/>
          </a:xfrm>
          <a:prstGeom prst="line">
            <a:avLst/>
          </a:prstGeom>
          <a:ln w="3175" cmpd="sng">
            <a:solidFill>
              <a:srgbClr val="645348"/>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108037" y="1121618"/>
            <a:ext cx="11743537" cy="6004560"/>
          </a:xfrm>
        </p:spPr>
        <p:txBody>
          <a:bodyPr>
            <a:normAutofit/>
          </a:bodyPr>
          <a:lstStyle/>
          <a:p>
            <a:r>
              <a:rPr lang="en-US" dirty="0" smtClean="0"/>
              <a:t>What expectations about the course format are communicated to students?</a:t>
            </a:r>
          </a:p>
          <a:p>
            <a:r>
              <a:rPr lang="en-US" dirty="0" smtClean="0"/>
              <a:t>What do students do before class?</a:t>
            </a:r>
          </a:p>
          <a:p>
            <a:r>
              <a:rPr lang="en-US" dirty="0" smtClean="0"/>
              <a:t>What knowledge checks or accountability for pre-class learning are used?</a:t>
            </a:r>
          </a:p>
          <a:p>
            <a:r>
              <a:rPr lang="en-US" dirty="0" smtClean="0"/>
              <a:t>How is class time utilized?</a:t>
            </a:r>
          </a:p>
          <a:p>
            <a:endParaRPr lang="en-US" dirty="0"/>
          </a:p>
        </p:txBody>
      </p:sp>
      <p:cxnSp>
        <p:nvCxnSpPr>
          <p:cNvPr id="13" name="Straight Connector 12"/>
          <p:cNvCxnSpPr/>
          <p:nvPr/>
        </p:nvCxnSpPr>
        <p:spPr>
          <a:xfrm>
            <a:off x="5645" y="897886"/>
            <a:ext cx="12997280" cy="29439"/>
          </a:xfrm>
          <a:prstGeom prst="line">
            <a:avLst/>
          </a:prstGeom>
          <a:ln w="114300" cmpd="sng">
            <a:gradFill flip="none" rotWithShape="1">
              <a:gsLst>
                <a:gs pos="45000">
                  <a:srgbClr val="9C8070"/>
                </a:gs>
                <a:gs pos="100000">
                  <a:prstClr val="white">
                    <a:alpha val="61000"/>
                  </a:prstClr>
                </a:gs>
              </a:gsLst>
              <a:path path="shape">
                <a:fillToRect l="50000" t="50000" r="50000" b="50000"/>
              </a:path>
              <a:tileRect/>
            </a:gra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6253" y="84622"/>
            <a:ext cx="3806672" cy="618971"/>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9310" y="4769955"/>
            <a:ext cx="20288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6905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E4F7B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4846</TotalTime>
  <Words>846</Words>
  <Application>Microsoft Office PowerPoint</Application>
  <PresentationFormat>Custom</PresentationFormat>
  <Paragraphs>71</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Basics of the Flipped Classroom</vt:lpstr>
      <vt:lpstr>Definition of Flipped Course</vt:lpstr>
      <vt:lpstr>PowerPoint Presentation</vt:lpstr>
      <vt:lpstr>Evidence for Active Learning</vt:lpstr>
      <vt:lpstr>PowerPoint Presentation</vt:lpstr>
      <vt:lpstr>PowerPoint Presentation</vt:lpstr>
      <vt:lpstr>PowerPoint Presentation</vt:lpstr>
      <vt:lpstr>Core Principles</vt:lpstr>
      <vt:lpstr>Syllabus Review Activity</vt:lpstr>
      <vt:lpstr>PowerPoint Presentation</vt:lpstr>
    </vt:vector>
  </TitlesOfParts>
  <Company>Thayer School of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Thayer School of Engineering</dc:title>
  <dc:creator>Communications</dc:creator>
  <cp:lastModifiedBy>Dennis</cp:lastModifiedBy>
  <cp:revision>173</cp:revision>
  <dcterms:created xsi:type="dcterms:W3CDTF">2011-10-12T14:06:11Z</dcterms:created>
  <dcterms:modified xsi:type="dcterms:W3CDTF">2017-03-28T21:15:37Z</dcterms:modified>
</cp:coreProperties>
</file>