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77" r:id="rId3"/>
    <p:sldId id="262" r:id="rId4"/>
    <p:sldId id="278" r:id="rId5"/>
    <p:sldId id="276" r:id="rId6"/>
    <p:sldId id="271" r:id="rId7"/>
    <p:sldId id="270" r:id="rId8"/>
    <p:sldId id="281" r:id="rId9"/>
    <p:sldId id="280" r:id="rId10"/>
    <p:sldId id="285" r:id="rId11"/>
    <p:sldId id="282" r:id="rId12"/>
    <p:sldId id="283" r:id="rId13"/>
    <p:sldId id="284" r:id="rId14"/>
    <p:sldId id="274" r:id="rId15"/>
    <p:sldId id="275" r:id="rId16"/>
    <p:sldId id="286" r:id="rId17"/>
    <p:sldId id="268" r:id="rId18"/>
  </p:sldIdLst>
  <p:sldSz cx="13258800" cy="7451725"/>
  <p:notesSz cx="6858000" cy="9144000"/>
  <p:defaultTextStyle>
    <a:defPPr>
      <a:defRPr lang="en-US"/>
    </a:defPPr>
    <a:lvl1pPr marL="0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1pPr>
    <a:lvl2pPr marL="662711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2pPr>
    <a:lvl3pPr marL="1325423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3pPr>
    <a:lvl4pPr marL="1988134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4pPr>
    <a:lvl5pPr marL="2650846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5pPr>
    <a:lvl6pPr marL="3313557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6pPr>
    <a:lvl7pPr marL="3976268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7pPr>
    <a:lvl8pPr marL="4638980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8pPr>
    <a:lvl9pPr marL="5301691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01"/>
    <a:srgbClr val="E1C400"/>
    <a:srgbClr val="006E01"/>
    <a:srgbClr val="FFF6C1"/>
    <a:srgbClr val="D9FED6"/>
    <a:srgbClr val="0A4B0B"/>
    <a:srgbClr val="90C495"/>
    <a:srgbClr val="7FAD81"/>
    <a:srgbClr val="645348"/>
    <a:srgbClr val="E6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 autoAdjust="0"/>
    <p:restoredTop sz="83475" autoAdjust="0"/>
  </p:normalViewPr>
  <p:slideViewPr>
    <p:cSldViewPr snapToGrid="0" snapToObjects="1">
      <p:cViewPr varScale="1">
        <p:scale>
          <a:sx n="77" d="100"/>
          <a:sy n="77" d="100"/>
        </p:scale>
        <p:origin x="1320" y="176"/>
      </p:cViewPr>
      <p:guideLst>
        <p:guide orient="horz" pos="2347"/>
        <p:guide pos="4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399F9-57C8-6E4E-8FC0-9D4026C1DD90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36A23-6D04-354B-A217-DC701D2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7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0595-D5CA-EC42-9BBA-CE3A8D40534C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A1C6C-5A7D-A546-A638-64000076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1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1pPr>
    <a:lvl2pPr marL="662711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2pPr>
    <a:lvl3pPr marL="1325423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3pPr>
    <a:lvl4pPr marL="1988134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4pPr>
    <a:lvl5pPr marL="2650846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5pPr>
    <a:lvl6pPr marL="3313557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6pPr>
    <a:lvl7pPr marL="3976268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7pPr>
    <a:lvl8pPr marL="4638980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8pPr>
    <a:lvl9pPr marL="5301691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65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8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1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0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7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3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314872"/>
            <a:ext cx="11269980" cy="15972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820" y="4222644"/>
            <a:ext cx="9281160" cy="19043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0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0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7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4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D9A5-4B54-F74F-8777-5939B771D4EF}" type="datetime1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99D-78F3-A947-8577-789992780877}" type="datetime1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2630" y="298417"/>
            <a:ext cx="2983230" cy="6358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940" y="298417"/>
            <a:ext cx="8728710" cy="6358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D11C-4A0E-FC4C-A9E7-478A36688390}" type="datetime1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031-DD5F-BE4E-B28A-101A139C50DC}" type="datetime1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54" y="4788429"/>
            <a:ext cx="11269980" cy="1479995"/>
          </a:xfrm>
        </p:spPr>
        <p:txBody>
          <a:bodyPr anchor="t"/>
          <a:lstStyle>
            <a:lvl1pPr algn="l">
              <a:defRPr sz="434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354" y="3158359"/>
            <a:ext cx="11269980" cy="1630064"/>
          </a:xfrm>
        </p:spPr>
        <p:txBody>
          <a:bodyPr anchor="b"/>
          <a:lstStyle>
            <a:lvl1pPr marL="0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1pPr>
            <a:lvl2pPr marL="496782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2pPr>
            <a:lvl3pPr marL="993562" indent="0">
              <a:buNone/>
              <a:defRPr sz="1739">
                <a:solidFill>
                  <a:schemeClr val="tx1">
                    <a:tint val="75000"/>
                  </a:schemeClr>
                </a:solidFill>
              </a:defRPr>
            </a:lvl3pPr>
            <a:lvl4pPr marL="1490344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4pPr>
            <a:lvl5pPr marL="1987125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5pPr>
            <a:lvl6pPr marL="2483905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6pPr>
            <a:lvl7pPr marL="2980686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7pPr>
            <a:lvl8pPr marL="3477468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8pPr>
            <a:lvl9pPr marL="3974250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2D83-4070-4540-8EB3-826158161749}" type="datetime1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940" y="1738741"/>
            <a:ext cx="5855970" cy="4917794"/>
          </a:xfrm>
        </p:spPr>
        <p:txBody>
          <a:bodyPr/>
          <a:lstStyle>
            <a:lvl1pPr>
              <a:defRPr sz="3042"/>
            </a:lvl1pPr>
            <a:lvl2pPr>
              <a:defRPr sz="2608"/>
            </a:lvl2pPr>
            <a:lvl3pPr>
              <a:defRPr sz="2173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890" y="1738741"/>
            <a:ext cx="5855970" cy="4917794"/>
          </a:xfrm>
        </p:spPr>
        <p:txBody>
          <a:bodyPr/>
          <a:lstStyle>
            <a:lvl1pPr>
              <a:defRPr sz="3042"/>
            </a:lvl1pPr>
            <a:lvl2pPr>
              <a:defRPr sz="2608"/>
            </a:lvl2pPr>
            <a:lvl3pPr>
              <a:defRPr sz="2173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7E2-27FA-694F-B1A0-20589F215802}" type="datetime1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0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1668014"/>
            <a:ext cx="5858273" cy="695150"/>
          </a:xfrm>
        </p:spPr>
        <p:txBody>
          <a:bodyPr anchor="b"/>
          <a:lstStyle>
            <a:lvl1pPr marL="0" indent="0">
              <a:buNone/>
              <a:defRPr sz="2608" b="1"/>
            </a:lvl1pPr>
            <a:lvl2pPr marL="496782" indent="0">
              <a:buNone/>
              <a:defRPr sz="2173" b="1"/>
            </a:lvl2pPr>
            <a:lvl3pPr marL="993562" indent="0">
              <a:buNone/>
              <a:defRPr sz="1956" b="1"/>
            </a:lvl3pPr>
            <a:lvl4pPr marL="1490344" indent="0">
              <a:buNone/>
              <a:defRPr sz="1739" b="1"/>
            </a:lvl4pPr>
            <a:lvl5pPr marL="1987125" indent="0">
              <a:buNone/>
              <a:defRPr sz="1739" b="1"/>
            </a:lvl5pPr>
            <a:lvl6pPr marL="2483905" indent="0">
              <a:buNone/>
              <a:defRPr sz="1739" b="1"/>
            </a:lvl6pPr>
            <a:lvl7pPr marL="2980686" indent="0">
              <a:buNone/>
              <a:defRPr sz="1739" b="1"/>
            </a:lvl7pPr>
            <a:lvl8pPr marL="3477468" indent="0">
              <a:buNone/>
              <a:defRPr sz="1739" b="1"/>
            </a:lvl8pPr>
            <a:lvl9pPr marL="3974250" indent="0">
              <a:buNone/>
              <a:defRPr sz="17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" y="2363162"/>
            <a:ext cx="5858273" cy="4293367"/>
          </a:xfrm>
        </p:spPr>
        <p:txBody>
          <a:bodyPr/>
          <a:lstStyle>
            <a:lvl1pPr>
              <a:defRPr sz="2608"/>
            </a:lvl1pPr>
            <a:lvl2pPr>
              <a:defRPr sz="2173"/>
            </a:lvl2pPr>
            <a:lvl3pPr>
              <a:defRPr sz="1956"/>
            </a:lvl3pPr>
            <a:lvl4pPr>
              <a:defRPr sz="1739"/>
            </a:lvl4pPr>
            <a:lvl5pPr>
              <a:defRPr sz="1739"/>
            </a:lvl5pPr>
            <a:lvl6pPr>
              <a:defRPr sz="1739"/>
            </a:lvl6pPr>
            <a:lvl7pPr>
              <a:defRPr sz="1739"/>
            </a:lvl7pPr>
            <a:lvl8pPr>
              <a:defRPr sz="1739"/>
            </a:lvl8pPr>
            <a:lvl9pPr>
              <a:defRPr sz="17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5296" y="1668014"/>
            <a:ext cx="5860574" cy="695150"/>
          </a:xfrm>
        </p:spPr>
        <p:txBody>
          <a:bodyPr anchor="b"/>
          <a:lstStyle>
            <a:lvl1pPr marL="0" indent="0">
              <a:buNone/>
              <a:defRPr sz="2608" b="1"/>
            </a:lvl1pPr>
            <a:lvl2pPr marL="496782" indent="0">
              <a:buNone/>
              <a:defRPr sz="2173" b="1"/>
            </a:lvl2pPr>
            <a:lvl3pPr marL="993562" indent="0">
              <a:buNone/>
              <a:defRPr sz="1956" b="1"/>
            </a:lvl3pPr>
            <a:lvl4pPr marL="1490344" indent="0">
              <a:buNone/>
              <a:defRPr sz="1739" b="1"/>
            </a:lvl4pPr>
            <a:lvl5pPr marL="1987125" indent="0">
              <a:buNone/>
              <a:defRPr sz="1739" b="1"/>
            </a:lvl5pPr>
            <a:lvl6pPr marL="2483905" indent="0">
              <a:buNone/>
              <a:defRPr sz="1739" b="1"/>
            </a:lvl6pPr>
            <a:lvl7pPr marL="2980686" indent="0">
              <a:buNone/>
              <a:defRPr sz="1739" b="1"/>
            </a:lvl7pPr>
            <a:lvl8pPr marL="3477468" indent="0">
              <a:buNone/>
              <a:defRPr sz="1739" b="1"/>
            </a:lvl8pPr>
            <a:lvl9pPr marL="3974250" indent="0">
              <a:buNone/>
              <a:defRPr sz="17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5296" y="2363162"/>
            <a:ext cx="5860574" cy="4293367"/>
          </a:xfrm>
        </p:spPr>
        <p:txBody>
          <a:bodyPr/>
          <a:lstStyle>
            <a:lvl1pPr>
              <a:defRPr sz="2608"/>
            </a:lvl1pPr>
            <a:lvl2pPr>
              <a:defRPr sz="2173"/>
            </a:lvl2pPr>
            <a:lvl3pPr>
              <a:defRPr sz="1956"/>
            </a:lvl3pPr>
            <a:lvl4pPr>
              <a:defRPr sz="1739"/>
            </a:lvl4pPr>
            <a:lvl5pPr>
              <a:defRPr sz="1739"/>
            </a:lvl5pPr>
            <a:lvl6pPr>
              <a:defRPr sz="1739"/>
            </a:lvl6pPr>
            <a:lvl7pPr>
              <a:defRPr sz="1739"/>
            </a:lvl7pPr>
            <a:lvl8pPr>
              <a:defRPr sz="1739"/>
            </a:lvl8pPr>
            <a:lvl9pPr>
              <a:defRPr sz="17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065C-7FA0-2648-8D0E-FBB7A5F9186E}" type="datetime1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AEF3-43CC-704F-A3B3-8898478C50CE}" type="datetime1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9434-6CCF-8A49-899C-92CAB4145454}" type="datetime1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9" y="296688"/>
            <a:ext cx="4362054" cy="1262654"/>
          </a:xfrm>
        </p:spPr>
        <p:txBody>
          <a:bodyPr anchor="b"/>
          <a:lstStyle>
            <a:lvl1pPr algn="l">
              <a:defRPr sz="217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22" y="296695"/>
            <a:ext cx="7412038" cy="6359841"/>
          </a:xfrm>
        </p:spPr>
        <p:txBody>
          <a:bodyPr/>
          <a:lstStyle>
            <a:lvl1pPr>
              <a:defRPr sz="3477"/>
            </a:lvl1pPr>
            <a:lvl2pPr>
              <a:defRPr sz="3042"/>
            </a:lvl2pPr>
            <a:lvl3pPr>
              <a:defRPr sz="2608"/>
            </a:lvl3pPr>
            <a:lvl4pPr>
              <a:defRPr sz="2173"/>
            </a:lvl4pPr>
            <a:lvl5pPr>
              <a:defRPr sz="2173"/>
            </a:lvl5pPr>
            <a:lvl6pPr>
              <a:defRPr sz="2173"/>
            </a:lvl6pPr>
            <a:lvl7pPr>
              <a:defRPr sz="2173"/>
            </a:lvl7pPr>
            <a:lvl8pPr>
              <a:defRPr sz="2173"/>
            </a:lvl8pPr>
            <a:lvl9pPr>
              <a:defRPr sz="21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9" y="1559348"/>
            <a:ext cx="4362054" cy="5097187"/>
          </a:xfrm>
        </p:spPr>
        <p:txBody>
          <a:bodyPr/>
          <a:lstStyle>
            <a:lvl1pPr marL="0" indent="0">
              <a:buNone/>
              <a:defRPr sz="1521"/>
            </a:lvl1pPr>
            <a:lvl2pPr marL="496782" indent="0">
              <a:buNone/>
              <a:defRPr sz="1304"/>
            </a:lvl2pPr>
            <a:lvl3pPr marL="993562" indent="0">
              <a:buNone/>
              <a:defRPr sz="1087"/>
            </a:lvl3pPr>
            <a:lvl4pPr marL="1490344" indent="0">
              <a:buNone/>
              <a:defRPr sz="978"/>
            </a:lvl4pPr>
            <a:lvl5pPr marL="1987125" indent="0">
              <a:buNone/>
              <a:defRPr sz="978"/>
            </a:lvl5pPr>
            <a:lvl6pPr marL="2483905" indent="0">
              <a:buNone/>
              <a:defRPr sz="978"/>
            </a:lvl6pPr>
            <a:lvl7pPr marL="2980686" indent="0">
              <a:buNone/>
              <a:defRPr sz="978"/>
            </a:lvl7pPr>
            <a:lvl8pPr marL="3477468" indent="0">
              <a:buNone/>
              <a:defRPr sz="978"/>
            </a:lvl8pPr>
            <a:lvl9pPr marL="3974250" indent="0">
              <a:buNone/>
              <a:defRPr sz="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2C6-AEB7-E946-9AF1-AF9C1E33BE5C}" type="datetime1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8" y="5216209"/>
            <a:ext cx="7955280" cy="615804"/>
          </a:xfrm>
        </p:spPr>
        <p:txBody>
          <a:bodyPr anchor="b"/>
          <a:lstStyle>
            <a:lvl1pPr algn="l">
              <a:defRPr sz="217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8818" y="665825"/>
            <a:ext cx="7955280" cy="4471035"/>
          </a:xfrm>
        </p:spPr>
        <p:txBody>
          <a:bodyPr/>
          <a:lstStyle>
            <a:lvl1pPr marL="0" indent="0">
              <a:buNone/>
              <a:defRPr sz="3477"/>
            </a:lvl1pPr>
            <a:lvl2pPr marL="496782" indent="0">
              <a:buNone/>
              <a:defRPr sz="3042"/>
            </a:lvl2pPr>
            <a:lvl3pPr marL="993562" indent="0">
              <a:buNone/>
              <a:defRPr sz="2608"/>
            </a:lvl3pPr>
            <a:lvl4pPr marL="1490344" indent="0">
              <a:buNone/>
              <a:defRPr sz="2173"/>
            </a:lvl4pPr>
            <a:lvl5pPr marL="1987125" indent="0">
              <a:buNone/>
              <a:defRPr sz="2173"/>
            </a:lvl5pPr>
            <a:lvl6pPr marL="2483905" indent="0">
              <a:buNone/>
              <a:defRPr sz="2173"/>
            </a:lvl6pPr>
            <a:lvl7pPr marL="2980686" indent="0">
              <a:buNone/>
              <a:defRPr sz="2173"/>
            </a:lvl7pPr>
            <a:lvl8pPr marL="3477468" indent="0">
              <a:buNone/>
              <a:defRPr sz="2173"/>
            </a:lvl8pPr>
            <a:lvl9pPr marL="3974250" indent="0">
              <a:buNone/>
              <a:defRPr sz="217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8818" y="5832013"/>
            <a:ext cx="7955280" cy="874543"/>
          </a:xfrm>
        </p:spPr>
        <p:txBody>
          <a:bodyPr/>
          <a:lstStyle>
            <a:lvl1pPr marL="0" indent="0">
              <a:buNone/>
              <a:defRPr sz="1521"/>
            </a:lvl1pPr>
            <a:lvl2pPr marL="496782" indent="0">
              <a:buNone/>
              <a:defRPr sz="1304"/>
            </a:lvl2pPr>
            <a:lvl3pPr marL="993562" indent="0">
              <a:buNone/>
              <a:defRPr sz="1087"/>
            </a:lvl3pPr>
            <a:lvl4pPr marL="1490344" indent="0">
              <a:buNone/>
              <a:defRPr sz="978"/>
            </a:lvl4pPr>
            <a:lvl5pPr marL="1987125" indent="0">
              <a:buNone/>
              <a:defRPr sz="978"/>
            </a:lvl5pPr>
            <a:lvl6pPr marL="2483905" indent="0">
              <a:buNone/>
              <a:defRPr sz="978"/>
            </a:lvl6pPr>
            <a:lvl7pPr marL="2980686" indent="0">
              <a:buNone/>
              <a:defRPr sz="978"/>
            </a:lvl7pPr>
            <a:lvl8pPr marL="3477468" indent="0">
              <a:buNone/>
              <a:defRPr sz="978"/>
            </a:lvl8pPr>
            <a:lvl9pPr marL="3974250" indent="0">
              <a:buNone/>
              <a:defRPr sz="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4C1E-78C2-0740-BA0B-6305A340C5FE}" type="datetime1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40" y="298415"/>
            <a:ext cx="11932920" cy="12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1738741"/>
            <a:ext cx="11932920" cy="491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" y="6906647"/>
            <a:ext cx="3093720" cy="39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908E-1BB2-7447-B0C7-96D2B23F138E}" type="datetime1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0090" y="6906647"/>
            <a:ext cx="4198620" cy="39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2140" y="6906647"/>
            <a:ext cx="3093720" cy="39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96782" rtl="0" eaLnBrk="1" latinLnBrk="0" hangingPunct="1">
        <a:spcBef>
          <a:spcPct val="0"/>
        </a:spcBef>
        <a:buNone/>
        <a:defRPr sz="47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585" indent="-372585" algn="l" defTabSz="496782" rtl="0" eaLnBrk="1" latinLnBrk="0" hangingPunct="1">
        <a:spcBef>
          <a:spcPct val="20000"/>
        </a:spcBef>
        <a:buFont typeface="Arial"/>
        <a:buChar char="•"/>
        <a:defRPr sz="3477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10489" algn="l" defTabSz="496782" rtl="0" eaLnBrk="1" latinLnBrk="0" hangingPunct="1">
        <a:spcBef>
          <a:spcPct val="20000"/>
        </a:spcBef>
        <a:buFont typeface="Arial"/>
        <a:buChar char="–"/>
        <a:defRPr sz="3042" kern="1200">
          <a:solidFill>
            <a:schemeClr val="tx1"/>
          </a:solidFill>
          <a:latin typeface="+mn-lt"/>
          <a:ea typeface="+mn-ea"/>
          <a:cs typeface="+mn-cs"/>
        </a:defRPr>
      </a:lvl2pPr>
      <a:lvl3pPr marL="1241952" indent="-248391" algn="l" defTabSz="496782" rtl="0" eaLnBrk="1" latinLnBrk="0" hangingPunct="1">
        <a:spcBef>
          <a:spcPct val="20000"/>
        </a:spcBef>
        <a:buFont typeface="Arial"/>
        <a:buChar char="•"/>
        <a:defRPr sz="2608" kern="1200">
          <a:solidFill>
            <a:schemeClr val="tx1"/>
          </a:solidFill>
          <a:latin typeface="+mn-lt"/>
          <a:ea typeface="+mn-ea"/>
          <a:cs typeface="+mn-cs"/>
        </a:defRPr>
      </a:lvl3pPr>
      <a:lvl4pPr marL="1738734" indent="-248391" algn="l" defTabSz="496782" rtl="0" eaLnBrk="1" latinLnBrk="0" hangingPunct="1">
        <a:spcBef>
          <a:spcPct val="20000"/>
        </a:spcBef>
        <a:buFont typeface="Arial"/>
        <a:buChar char="–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35516" indent="-248391" algn="l" defTabSz="496782" rtl="0" eaLnBrk="1" latinLnBrk="0" hangingPunct="1">
        <a:spcBef>
          <a:spcPct val="20000"/>
        </a:spcBef>
        <a:buFont typeface="Arial"/>
        <a:buChar char="»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32296" indent="-248391" algn="l" defTabSz="496782" rtl="0" eaLnBrk="1" latinLnBrk="0" hangingPunct="1">
        <a:spcBef>
          <a:spcPct val="20000"/>
        </a:spcBef>
        <a:buFont typeface="Arial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229078" indent="-248391" algn="l" defTabSz="496782" rtl="0" eaLnBrk="1" latinLnBrk="0" hangingPunct="1">
        <a:spcBef>
          <a:spcPct val="20000"/>
        </a:spcBef>
        <a:buFont typeface="Arial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725859" indent="-248391" algn="l" defTabSz="496782" rtl="0" eaLnBrk="1" latinLnBrk="0" hangingPunct="1">
        <a:spcBef>
          <a:spcPct val="20000"/>
        </a:spcBef>
        <a:buFont typeface="Arial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222639" indent="-248391" algn="l" defTabSz="496782" rtl="0" eaLnBrk="1" latinLnBrk="0" hangingPunct="1">
        <a:spcBef>
          <a:spcPct val="20000"/>
        </a:spcBef>
        <a:buFont typeface="Arial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1pPr>
      <a:lvl2pPr marL="496782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2pPr>
      <a:lvl3pPr marL="993562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3pPr>
      <a:lvl4pPr marL="1490344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1987125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83905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80686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477468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974250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.eichhorn@austin.utexas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uratedcourse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167" y="1131194"/>
            <a:ext cx="10487291" cy="1715317"/>
          </a:xfrm>
        </p:spPr>
        <p:txBody>
          <a:bodyPr>
            <a:normAutofit fontScale="90000"/>
          </a:bodyPr>
          <a:lstStyle/>
          <a:p>
            <a:pPr algn="l"/>
            <a:r>
              <a:rPr lang="en-US" sz="4636" b="1" dirty="0">
                <a:solidFill>
                  <a:srgbClr val="007901"/>
                </a:solidFill>
                <a:latin typeface="Helvetica Neue Medium"/>
                <a:cs typeface="Helvetica Neue Medium"/>
              </a:rPr>
              <a:t>Linear Algebra using Curated Courses Open Educational Resources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3475" y="7090610"/>
            <a:ext cx="3160764" cy="35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9" dirty="0">
                <a:solidFill>
                  <a:srgbClr val="007901"/>
                </a:solidFill>
                <a:latin typeface="Helvetica Neue Medium"/>
                <a:cs typeface="Helvetica Neue Medium"/>
              </a:rPr>
              <a:t>https://</a:t>
            </a:r>
            <a:r>
              <a:rPr lang="en-US" sz="1739" dirty="0" err="1">
                <a:solidFill>
                  <a:srgbClr val="007901"/>
                </a:solidFill>
                <a:latin typeface="Helvetica Neue Medium"/>
                <a:cs typeface="Helvetica Neue Medium"/>
              </a:rPr>
              <a:t>curatedcourses.org</a:t>
            </a:r>
            <a:r>
              <a:rPr lang="en-US" sz="1739" dirty="0">
                <a:solidFill>
                  <a:srgbClr val="007901"/>
                </a:solidFill>
                <a:latin typeface="Helvetica Neue Medium"/>
                <a:cs typeface="Helvetica Neue Medium"/>
              </a:rPr>
              <a:t>/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9975"/>
            <a:ext cx="13253156" cy="1145"/>
          </a:xfrm>
          <a:prstGeom prst="line">
            <a:avLst/>
          </a:prstGeom>
          <a:ln w="14605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07777" y="3432508"/>
            <a:ext cx="87540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Sarah Eichhorn, </a:t>
            </a:r>
            <a:r>
              <a:rPr lang="en-US" sz="2800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University of Texas at Austin</a:t>
            </a:r>
          </a:p>
          <a:p>
            <a:r>
              <a:rPr lang="en-US" sz="2800" b="1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Petra </a:t>
            </a:r>
            <a:r>
              <a:rPr lang="en-US" sz="2800" b="1" i="1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Bonfert</a:t>
            </a:r>
            <a:r>
              <a:rPr lang="en-US" sz="2800" b="1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-Taylor, </a:t>
            </a:r>
            <a:r>
              <a:rPr lang="en-US" sz="2800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Dartmouth College</a:t>
            </a:r>
          </a:p>
          <a:p>
            <a:r>
              <a:rPr lang="en-US" sz="2800" b="1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David Farmer, </a:t>
            </a:r>
            <a:r>
              <a:rPr lang="en-US" sz="2800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American Institute of Mathematics</a:t>
            </a:r>
          </a:p>
          <a:p>
            <a:r>
              <a:rPr lang="en-US" sz="2800" b="1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Jim Fowler, </a:t>
            </a:r>
            <a:r>
              <a:rPr lang="en-US" sz="2800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The Ohio State University</a:t>
            </a:r>
          </a:p>
          <a:p>
            <a:endParaRPr lang="en-US" sz="2800" b="1" i="1" dirty="0">
              <a:solidFill>
                <a:srgbClr val="645348"/>
              </a:solidFill>
              <a:latin typeface="Helvetica Neue Light"/>
              <a:cs typeface="Helvetica Neue Light"/>
            </a:endParaRPr>
          </a:p>
          <a:p>
            <a:r>
              <a:rPr lang="en-US" sz="2800" b="1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Joint Mathematics Meeting</a:t>
            </a:r>
          </a:p>
          <a:p>
            <a:r>
              <a:rPr lang="en-US" sz="2800" i="1" dirty="0">
                <a:solidFill>
                  <a:srgbClr val="645348"/>
                </a:solidFill>
                <a:latin typeface="Helvetica Neue Light"/>
                <a:cs typeface="Helvetica Neue Light"/>
              </a:rPr>
              <a:t>January 11, 2018</a:t>
            </a:r>
          </a:p>
          <a:p>
            <a:endParaRPr lang="en-US" sz="2800" b="1" i="1" dirty="0">
              <a:solidFill>
                <a:srgbClr val="645348"/>
              </a:solidFill>
              <a:latin typeface="Helvetica Neue Light"/>
              <a:cs typeface="Helvetica Neue Light"/>
            </a:endParaRPr>
          </a:p>
          <a:p>
            <a:r>
              <a:rPr lang="en-US" sz="2800" dirty="0">
                <a:solidFill>
                  <a:srgbClr val="645348"/>
                </a:solidFill>
                <a:latin typeface="Helvetica Neue Light"/>
                <a:cs typeface="Helvetica Neue Light"/>
              </a:rPr>
              <a:t>Funding from NSF DUE-1505246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49" y="4500781"/>
            <a:ext cx="2189244" cy="25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5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" y="298415"/>
            <a:ext cx="13568212" cy="6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Improving Instruction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11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5622" y="1057252"/>
            <a:ext cx="12427556" cy="6004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students…</a:t>
            </a:r>
          </a:p>
          <a:p>
            <a:r>
              <a:rPr lang="en-US" dirty="0"/>
              <a:t>Alternative explanations of concepts</a:t>
            </a:r>
          </a:p>
          <a:p>
            <a:r>
              <a:rPr lang="en-US" dirty="0"/>
              <a:t>Additional worked examples</a:t>
            </a:r>
          </a:p>
          <a:p>
            <a:r>
              <a:rPr lang="en-US" dirty="0"/>
              <a:t>Textbook aligned materials for exam preparation review</a:t>
            </a:r>
          </a:p>
          <a:p>
            <a:r>
              <a:rPr lang="en-US" dirty="0"/>
              <a:t>Interactive applets and visualizations</a:t>
            </a:r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2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Improving Instruction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12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5622" y="1057252"/>
            <a:ext cx="12427556" cy="6004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faculty…</a:t>
            </a:r>
          </a:p>
          <a:p>
            <a:r>
              <a:rPr lang="en-US" dirty="0"/>
              <a:t>Flipped or online course materials</a:t>
            </a:r>
          </a:p>
          <a:p>
            <a:r>
              <a:rPr lang="en-US" dirty="0"/>
              <a:t>In-class activities</a:t>
            </a:r>
          </a:p>
          <a:p>
            <a:r>
              <a:rPr lang="en-US" dirty="0"/>
              <a:t>Pre-class preparation</a:t>
            </a:r>
          </a:p>
          <a:p>
            <a:r>
              <a:rPr lang="en-US" dirty="0"/>
              <a:t>Post-class review</a:t>
            </a:r>
          </a:p>
          <a:p>
            <a:r>
              <a:rPr lang="en-US" dirty="0"/>
              <a:t>Interactive applet activities</a:t>
            </a:r>
          </a:p>
          <a:p>
            <a:r>
              <a:rPr lang="en-US" dirty="0"/>
              <a:t>Make-up lectures</a:t>
            </a:r>
          </a:p>
          <a:p>
            <a:r>
              <a:rPr lang="en-US" dirty="0"/>
              <a:t>Review materials for other classes relying on Linear Algebra content</a:t>
            </a:r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4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Content Versatility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13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5622" y="1057252"/>
            <a:ext cx="12427556" cy="6004560"/>
          </a:xfrm>
        </p:spPr>
        <p:txBody>
          <a:bodyPr>
            <a:normAutofit/>
          </a:bodyPr>
          <a:lstStyle/>
          <a:p>
            <a:r>
              <a:rPr lang="en-US" dirty="0"/>
              <a:t>Adopt consistent, common notation scheme</a:t>
            </a:r>
          </a:p>
          <a:p>
            <a:r>
              <a:rPr lang="en-US" dirty="0"/>
              <a:t>Avoid numbering (theorems, definitions, equations, etc.)</a:t>
            </a:r>
          </a:p>
          <a:p>
            <a:r>
              <a:rPr lang="en-US" dirty="0"/>
              <a:t>Identify required prerequisite content</a:t>
            </a:r>
          </a:p>
          <a:p>
            <a:r>
              <a:rPr lang="en-US" dirty="0"/>
              <a:t>Review previous content as needed</a:t>
            </a:r>
          </a:p>
          <a:p>
            <a:r>
              <a:rPr lang="en-US" dirty="0"/>
              <a:t>Provide source files</a:t>
            </a:r>
          </a:p>
          <a:p>
            <a:r>
              <a:rPr lang="en-US" dirty="0"/>
              <a:t>Use standard formats</a:t>
            </a:r>
          </a:p>
          <a:p>
            <a:r>
              <a:rPr lang="en-US" dirty="0"/>
              <a:t>Modularize</a:t>
            </a:r>
          </a:p>
          <a:p>
            <a:r>
              <a:rPr lang="en-US" dirty="0"/>
              <a:t>Use open licensing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endParaRPr lang="en-US" sz="4400" b="1" dirty="0">
              <a:solidFill>
                <a:srgbClr val="00790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14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1969168" cy="600456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  <p:pic>
        <p:nvPicPr>
          <p:cNvPr id="2050" name="Picture 2" descr="https://lh6.googleusercontent.com/zhmhP9k5GxY8BOEa2E18BmyFPRHGo9HyjZca8Nh80JT6e4d7Y6T9RaD_AO0FXz90txuCc5jDSQjwvE8f6wMC1AWGH62wOhGehmREjduVbTWJLHF_xcz8sLMMiOK8-kVur4fu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r="19775" b="10511"/>
          <a:stretch/>
        </p:blipFill>
        <p:spPr bwMode="auto">
          <a:xfrm>
            <a:off x="270598" y="-641495"/>
            <a:ext cx="12732328" cy="808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9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Content Versatility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15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1969168" cy="600456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  <p:pic>
        <p:nvPicPr>
          <p:cNvPr id="1026" name="Picture 2" descr="https://lh3.googleusercontent.com/agxOAUAOx0QR19s7Zp8s36jPf2uOoa6ziZgP3SCP7-hv41JWZ7aaEmS1XExiIrx8DpQtcg_9RqisAr55zlAPAxeheEAcpvb79eLsFu7gLKvQoUwLjm12P5MNqj0pmKEfDC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08" y="1269991"/>
            <a:ext cx="9288581" cy="605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Getting Involved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16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5622" y="1057252"/>
            <a:ext cx="12427556" cy="6004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Curated Courses welcomes…</a:t>
            </a:r>
          </a:p>
          <a:p>
            <a:r>
              <a:rPr lang="en-US" dirty="0"/>
              <a:t>Uploads of Linear Algebra content to </a:t>
            </a:r>
            <a:r>
              <a:rPr lang="en-US" dirty="0">
                <a:solidFill>
                  <a:srgbClr val="007901"/>
                </a:solidFill>
              </a:rPr>
              <a:t>curatedcourses.org</a:t>
            </a:r>
          </a:p>
          <a:p>
            <a:r>
              <a:rPr lang="en-US" dirty="0"/>
              <a:t>Feedback from content users via </a:t>
            </a:r>
            <a:r>
              <a:rPr lang="en-US" dirty="0">
                <a:solidFill>
                  <a:srgbClr val="007901"/>
                </a:solidFill>
              </a:rPr>
              <a:t>curatedcourses.org/contact</a:t>
            </a:r>
            <a:r>
              <a:rPr lang="en-US" dirty="0"/>
              <a:t> </a:t>
            </a:r>
          </a:p>
          <a:p>
            <a:r>
              <a:rPr lang="en-US" dirty="0"/>
              <a:t>Volunteer content reviewers </a:t>
            </a:r>
          </a:p>
          <a:p>
            <a:r>
              <a:rPr lang="en-US" dirty="0"/>
              <a:t>Developers to help expand Curated Courses beyond Linear Algebra (next targets: Differential Equations and Abstract Algebra)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Contact: Sarah Eichhorn (</a:t>
            </a:r>
            <a:r>
              <a:rPr lang="en-US" dirty="0">
                <a:hlinkClick r:id="rId4"/>
              </a:rPr>
              <a:t>s.eichhorn@austin.utexas.edu</a:t>
            </a:r>
            <a:r>
              <a:rPr lang="en-US" dirty="0"/>
              <a:t>)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Scenario 1: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2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1969168" cy="600456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696" y="1297433"/>
            <a:ext cx="7481408" cy="582874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4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Scenario 2: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3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1969168" cy="600456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582" y="897885"/>
            <a:ext cx="7322163" cy="74929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290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Scenario 3: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4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1969168" cy="600456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885950" y="1712535"/>
            <a:ext cx="5829300" cy="437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885" y="2545271"/>
            <a:ext cx="3640883" cy="25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Outline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5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1969168" cy="6004560"/>
          </a:xfrm>
        </p:spPr>
        <p:txBody>
          <a:bodyPr>
            <a:normAutofit/>
          </a:bodyPr>
          <a:lstStyle/>
          <a:p>
            <a:r>
              <a:rPr lang="en-US" dirty="0"/>
              <a:t>What is Curated Courses?</a:t>
            </a:r>
          </a:p>
          <a:p>
            <a:endParaRPr lang="en-US" dirty="0"/>
          </a:p>
          <a:p>
            <a:r>
              <a:rPr lang="en-US" dirty="0"/>
              <a:t>How can Curated Courses improve Linear Algebra instruction?</a:t>
            </a:r>
          </a:p>
          <a:p>
            <a:endParaRPr lang="en-US" dirty="0"/>
          </a:p>
          <a:p>
            <a:r>
              <a:rPr lang="en-US" dirty="0"/>
              <a:t>What have we learned about making Linear Algebra content usable in variety of instructional settings?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5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What is Curated Courses?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6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5622" y="2152396"/>
            <a:ext cx="12427556" cy="6004560"/>
          </a:xfrm>
        </p:spPr>
        <p:txBody>
          <a:bodyPr>
            <a:normAutofit/>
          </a:bodyPr>
          <a:lstStyle/>
          <a:p>
            <a:r>
              <a:rPr lang="en-US" dirty="0"/>
              <a:t>Project to </a:t>
            </a:r>
            <a:r>
              <a:rPr lang="en-US" b="1" u="sng" dirty="0"/>
              <a:t>create</a:t>
            </a:r>
            <a:r>
              <a:rPr lang="en-US" dirty="0"/>
              <a:t> and </a:t>
            </a:r>
            <a:r>
              <a:rPr lang="en-US" b="1" u="sng" dirty="0"/>
              <a:t>curate</a:t>
            </a:r>
            <a:r>
              <a:rPr lang="en-US" dirty="0"/>
              <a:t> high quality online open educational mathematics resources.</a:t>
            </a:r>
          </a:p>
          <a:p>
            <a:endParaRPr lang="en-US" dirty="0"/>
          </a:p>
          <a:p>
            <a:r>
              <a:rPr lang="en-US" dirty="0"/>
              <a:t>Curate = gather, tag, organize, review, make available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1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What is Curated Courses?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7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48873" y="1121618"/>
            <a:ext cx="12361054" cy="6004560"/>
          </a:xfrm>
        </p:spPr>
        <p:txBody>
          <a:bodyPr>
            <a:norm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4"/>
              </a:rPr>
              <a:t>https://curatedcourses.org</a:t>
            </a:r>
            <a:r>
              <a:rPr lang="en-US" dirty="0"/>
              <a:t> </a:t>
            </a:r>
          </a:p>
          <a:p>
            <a:r>
              <a:rPr lang="en-US" dirty="0"/>
              <a:t>Curated Courses currently contains resources for </a:t>
            </a:r>
            <a:r>
              <a:rPr lang="en-US" b="1" dirty="0"/>
              <a:t>Linear Algebra</a:t>
            </a:r>
          </a:p>
          <a:p>
            <a:r>
              <a:rPr lang="en-US" dirty="0"/>
              <a:t>Types of resources available:</a:t>
            </a:r>
          </a:p>
          <a:p>
            <a:pPr lvl="1"/>
            <a:r>
              <a:rPr lang="en-US" dirty="0"/>
              <a:t>Videos</a:t>
            </a:r>
          </a:p>
          <a:p>
            <a:pPr lvl="1"/>
            <a:r>
              <a:rPr lang="en-US" dirty="0"/>
              <a:t>Worksheets</a:t>
            </a:r>
          </a:p>
          <a:p>
            <a:pPr lvl="1"/>
            <a:r>
              <a:rPr lang="en-US" dirty="0"/>
              <a:t>Quizzes</a:t>
            </a:r>
          </a:p>
          <a:p>
            <a:pPr lvl="1"/>
            <a:r>
              <a:rPr lang="en-US" dirty="0"/>
              <a:t>Lesson plans</a:t>
            </a:r>
          </a:p>
          <a:p>
            <a:pPr lvl="1"/>
            <a:r>
              <a:rPr lang="en-US" dirty="0"/>
              <a:t>Clicker questions</a:t>
            </a:r>
          </a:p>
          <a:p>
            <a:pPr lvl="1"/>
            <a:r>
              <a:rPr lang="en-US" dirty="0"/>
              <a:t>Applets</a:t>
            </a:r>
          </a:p>
          <a:p>
            <a:pPr lvl="1"/>
            <a:r>
              <a:rPr lang="en-US" dirty="0"/>
              <a:t>Etc.</a:t>
            </a:r>
          </a:p>
          <a:p>
            <a:pPr marL="496781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5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What is Curated Courses?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8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20" y="927325"/>
            <a:ext cx="8927869" cy="75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7901"/>
                </a:solidFill>
              </a:rPr>
              <a:t>What is Curated Courses?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9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48873" y="1121618"/>
            <a:ext cx="12361054" cy="6004560"/>
          </a:xfrm>
        </p:spPr>
        <p:txBody>
          <a:bodyPr>
            <a:normAutofit/>
          </a:bodyPr>
          <a:lstStyle/>
          <a:p>
            <a:pPr marL="496781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3" y="1272932"/>
            <a:ext cx="6590803" cy="578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191" y="1075017"/>
            <a:ext cx="6080015" cy="6755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850" y="0"/>
            <a:ext cx="6076950" cy="79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4F7B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443</Words>
  <Application>Microsoft Macintosh PowerPoint</Application>
  <PresentationFormat>Custom</PresentationFormat>
  <Paragraphs>139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 Light</vt:lpstr>
      <vt:lpstr>Helvetica Neue Medium</vt:lpstr>
      <vt:lpstr>Office Theme</vt:lpstr>
      <vt:lpstr>Linear Algebra using Curated Courses Open Educational Resources</vt:lpstr>
      <vt:lpstr>Scenario 1:</vt:lpstr>
      <vt:lpstr>Scenario 2:</vt:lpstr>
      <vt:lpstr>Scenario 3:</vt:lpstr>
      <vt:lpstr>Outline</vt:lpstr>
      <vt:lpstr>What is Curated Courses?</vt:lpstr>
      <vt:lpstr>What is Curated Courses?</vt:lpstr>
      <vt:lpstr>What is Curated Courses?</vt:lpstr>
      <vt:lpstr>What is Curated Courses?</vt:lpstr>
      <vt:lpstr>PowerPoint Presentation</vt:lpstr>
      <vt:lpstr>Improving Instruction</vt:lpstr>
      <vt:lpstr>Improving Instruction</vt:lpstr>
      <vt:lpstr>Content Versatility</vt:lpstr>
      <vt:lpstr>PowerPoint Presentation</vt:lpstr>
      <vt:lpstr>Content Versatility</vt:lpstr>
      <vt:lpstr>Getting Involved</vt:lpstr>
      <vt:lpstr>PowerPoint Presentation</vt:lpstr>
    </vt:vector>
  </TitlesOfParts>
  <Company>Thayer School of Engineering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Thayer School of Engineering</dc:title>
  <dc:creator>Communications</dc:creator>
  <cp:lastModifiedBy>Petra B. Taylor</cp:lastModifiedBy>
  <cp:revision>187</cp:revision>
  <dcterms:created xsi:type="dcterms:W3CDTF">2011-10-12T14:06:11Z</dcterms:created>
  <dcterms:modified xsi:type="dcterms:W3CDTF">2018-08-08T16:02:02Z</dcterms:modified>
</cp:coreProperties>
</file>