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Roboto" panose="02000000000000000000" pitchFamily="2" charset="0"/>
      <p:regular r:id="rId12"/>
    </p:embeddedFont>
    <p:embeddedFont>
      <p:font typeface="Roboto Medium" panose="02000000000000000000" pitchFamily="2" charset="0"/>
      <p:regular r:id="rId13"/>
    </p:embeddedFont>
  </p:embeddedFontLst>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6" d="100"/>
          <a:sy n="66" d="100"/>
        </p:scale>
        <p:origin x="792"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325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1591628"/>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824FE3"/>
                </a:solidFill>
                <a:latin typeface="Roboto Medium" pitchFamily="34" charset="0"/>
                <a:ea typeface="Roboto Medium" pitchFamily="34" charset="-122"/>
                <a:cs typeface="Roboto Medium" pitchFamily="34" charset="-120"/>
              </a:rPr>
              <a:t>Community: Una plataforma de ayuda y crecimiento.</a:t>
            </a:r>
            <a:endParaRPr lang="en-US" sz="4450" dirty="0"/>
          </a:p>
        </p:txBody>
      </p:sp>
      <p:sp>
        <p:nvSpPr>
          <p:cNvPr id="4" name="Text 1"/>
          <p:cNvSpPr/>
          <p:nvPr/>
        </p:nvSpPr>
        <p:spPr>
          <a:xfrm>
            <a:off x="793790" y="3349347"/>
            <a:ext cx="7556421" cy="362903"/>
          </a:xfrm>
          <a:prstGeom prst="rect">
            <a:avLst/>
          </a:prstGeom>
          <a:noFill/>
          <a:ln/>
        </p:spPr>
        <p:txBody>
          <a:bodyPr wrap="none" lIns="0" tIns="0" rIns="0" bIns="0" rtlCol="0" anchor="t"/>
          <a:lstStyle/>
          <a:p>
            <a:pPr marL="0" indent="0">
              <a:lnSpc>
                <a:spcPts val="2850"/>
              </a:lnSpc>
              <a:buNone/>
            </a:pPr>
            <a:r>
              <a:rPr lang="en-US" sz="1750" b="1" dirty="0">
                <a:solidFill>
                  <a:srgbClr val="CFD0D8"/>
                </a:solidFill>
                <a:latin typeface="Roboto" pitchFamily="34" charset="0"/>
                <a:ea typeface="Roboto" pitchFamily="34" charset="-122"/>
                <a:cs typeface="Roboto" pitchFamily="34" charset="-120"/>
              </a:rPr>
              <a:t>Realizado por:</a:t>
            </a:r>
            <a:endParaRPr lang="en-US" sz="1750" dirty="0"/>
          </a:p>
        </p:txBody>
      </p:sp>
      <p:sp>
        <p:nvSpPr>
          <p:cNvPr id="5" name="Text 2"/>
          <p:cNvSpPr/>
          <p:nvPr/>
        </p:nvSpPr>
        <p:spPr>
          <a:xfrm>
            <a:off x="793790" y="3967401"/>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Arcia Osorio Jairo Andrés</a:t>
            </a:r>
            <a:endParaRPr lang="en-US" sz="1750" dirty="0"/>
          </a:p>
        </p:txBody>
      </p:sp>
      <p:sp>
        <p:nvSpPr>
          <p:cNvPr id="6" name="Text 3"/>
          <p:cNvSpPr/>
          <p:nvPr/>
        </p:nvSpPr>
        <p:spPr>
          <a:xfrm>
            <a:off x="793790" y="4409599"/>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Sierra Oliveros Sara Margarita</a:t>
            </a:r>
            <a:endParaRPr lang="en-US" sz="1750" dirty="0"/>
          </a:p>
        </p:txBody>
      </p:sp>
      <p:sp>
        <p:nvSpPr>
          <p:cNvPr id="7" name="Text 4"/>
          <p:cNvSpPr/>
          <p:nvPr/>
        </p:nvSpPr>
        <p:spPr>
          <a:xfrm>
            <a:off x="793790" y="4851797"/>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Solano Romero Jorge Junior</a:t>
            </a:r>
            <a:endParaRPr lang="en-US" sz="1750" dirty="0"/>
          </a:p>
        </p:txBody>
      </p:sp>
      <p:sp>
        <p:nvSpPr>
          <p:cNvPr id="8" name="Text 5"/>
          <p:cNvSpPr/>
          <p:nvPr/>
        </p:nvSpPr>
        <p:spPr>
          <a:xfrm>
            <a:off x="793790" y="5293995"/>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Villa Bastidas Daniela Isabel</a:t>
            </a:r>
            <a:endParaRPr lang="en-US" sz="1750" dirty="0"/>
          </a:p>
        </p:txBody>
      </p:sp>
      <p:sp>
        <p:nvSpPr>
          <p:cNvPr id="9" name="Text 6"/>
          <p:cNvSpPr/>
          <p:nvPr/>
        </p:nvSpPr>
        <p:spPr>
          <a:xfrm>
            <a:off x="793790" y="5912048"/>
            <a:ext cx="7556421" cy="725805"/>
          </a:xfrm>
          <a:prstGeom prst="rect">
            <a:avLst/>
          </a:prstGeom>
          <a:noFill/>
          <a:ln/>
        </p:spPr>
        <p:txBody>
          <a:bodyPr wrap="square" lIns="0" tIns="0" rIns="0" bIns="0" rtlCol="0" anchor="t"/>
          <a:lstStyle/>
          <a:p>
            <a:pPr marL="0" indent="0" algn="ctr">
              <a:lnSpc>
                <a:spcPts val="2850"/>
              </a:lnSpc>
              <a:buNone/>
            </a:pPr>
            <a:r>
              <a:rPr lang="en-US" sz="1750" dirty="0">
                <a:solidFill>
                  <a:srgbClr val="CFD0D8"/>
                </a:solidFill>
                <a:latin typeface="Roboto" pitchFamily="34" charset="0"/>
                <a:ea typeface="Roboto" pitchFamily="34" charset="-122"/>
                <a:cs typeface="Roboto" pitchFamily="34" charset="-120"/>
              </a:rPr>
              <a:t>11 diciembre 2024
Barranquilla/Atlántico</a:t>
            </a:r>
            <a:endParaRPr lang="en-US" sz="1750" dirty="0"/>
          </a:p>
        </p:txBody>
      </p:sp>
      <p:sp>
        <p:nvSpPr>
          <p:cNvPr id="11" name="CuadroTexto 10">
            <a:extLst>
              <a:ext uri="{FF2B5EF4-FFF2-40B4-BE49-F238E27FC236}">
                <a16:creationId xmlns:a16="http://schemas.microsoft.com/office/drawing/2014/main" id="{A5175220-8F0F-162F-E602-8F9BC135EFF6}"/>
              </a:ext>
            </a:extLst>
          </p:cNvPr>
          <p:cNvSpPr txBox="1"/>
          <p:nvPr/>
        </p:nvSpPr>
        <p:spPr>
          <a:xfrm>
            <a:off x="3679903" y="3662505"/>
            <a:ext cx="7359804" cy="369332"/>
          </a:xfrm>
          <a:prstGeom prst="rect">
            <a:avLst/>
          </a:prstGeom>
          <a:noFill/>
        </p:spPr>
        <p:txBody>
          <a:bodyPr wrap="square">
            <a:spAutoFit/>
          </a:bodyPr>
          <a:lstStyle/>
          <a:p>
            <a:endParaRPr lang="es-CO" dirty="0"/>
          </a:p>
        </p:txBody>
      </p:sp>
      <p:pic>
        <p:nvPicPr>
          <p:cNvPr id="1026" name="Picture 2">
            <a:extLst>
              <a:ext uri="{FF2B5EF4-FFF2-40B4-BE49-F238E27FC236}">
                <a16:creationId xmlns:a16="http://schemas.microsoft.com/office/drawing/2014/main" id="{F45D3CAA-1811-243C-12CB-C0EFA34CC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0211" y="0"/>
            <a:ext cx="6614726" cy="8223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381963" y="-477950"/>
            <a:ext cx="5749075" cy="8623613"/>
          </a:xfrm>
          <a:prstGeom prst="rect">
            <a:avLst/>
          </a:prstGeom>
        </p:spPr>
      </p:pic>
      <p:sp>
        <p:nvSpPr>
          <p:cNvPr id="3" name="Text 0"/>
          <p:cNvSpPr/>
          <p:nvPr/>
        </p:nvSpPr>
        <p:spPr>
          <a:xfrm>
            <a:off x="6835774" y="2126304"/>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824FE3"/>
                </a:solidFill>
                <a:latin typeface="Roboto Medium" pitchFamily="34" charset="0"/>
                <a:ea typeface="Roboto Medium" pitchFamily="34" charset="-122"/>
                <a:cs typeface="Roboto Medium" pitchFamily="34" charset="-120"/>
              </a:rPr>
              <a:t>Community: Una plataforma de ayuda y crecimiento.</a:t>
            </a:r>
            <a:endParaRPr lang="en-US" sz="4450" dirty="0"/>
          </a:p>
        </p:txBody>
      </p:sp>
      <p:sp>
        <p:nvSpPr>
          <p:cNvPr id="4" name="Text 1"/>
          <p:cNvSpPr/>
          <p:nvPr/>
        </p:nvSpPr>
        <p:spPr>
          <a:xfrm>
            <a:off x="6835774" y="3884023"/>
            <a:ext cx="7556421" cy="1451610"/>
          </a:xfrm>
          <a:prstGeom prst="rect">
            <a:avLst/>
          </a:prstGeom>
          <a:noFill/>
          <a:ln/>
        </p:spPr>
        <p:txBody>
          <a:bodyPr wrap="square" lIns="0" tIns="0" rIns="0" bIns="0" rtlCol="0" anchor="t"/>
          <a:lstStyle/>
          <a:p>
            <a:pPr marL="0" indent="0" algn="just">
              <a:lnSpc>
                <a:spcPts val="2850"/>
              </a:lnSpc>
              <a:buNone/>
            </a:pPr>
            <a:r>
              <a:rPr lang="en-US" sz="1750" dirty="0">
                <a:solidFill>
                  <a:srgbClr val="CFD0D8"/>
                </a:solidFill>
                <a:latin typeface="Roboto" pitchFamily="34" charset="0"/>
                <a:ea typeface="Roboto" pitchFamily="34" charset="-122"/>
                <a:cs typeface="Roboto" pitchFamily="34" charset="-120"/>
              </a:rPr>
              <a:t>Community es una plataforma que facilita la conexión entre donantes y  beneficiarios que buscan apoyo. Nuestro proyecto tiene como objetivo resolver la dispersión de información y conectar a quienes buscan colaborar con causas fundamentales.</a:t>
            </a:r>
            <a:endParaRPr lang="en-US" sz="1750" dirty="0"/>
          </a:p>
        </p:txBody>
      </p:sp>
      <p:pic>
        <p:nvPicPr>
          <p:cNvPr id="5" name="Imagen 4">
            <a:extLst>
              <a:ext uri="{FF2B5EF4-FFF2-40B4-BE49-F238E27FC236}">
                <a16:creationId xmlns:a16="http://schemas.microsoft.com/office/drawing/2014/main" id="{D5628669-AB84-35D8-CCC1-A554F212BD00}"/>
              </a:ext>
            </a:extLst>
          </p:cNvPr>
          <p:cNvPicPr>
            <a:picLocks noChangeAspect="1"/>
          </p:cNvPicPr>
          <p:nvPr/>
        </p:nvPicPr>
        <p:blipFill>
          <a:blip r:embed="rId4"/>
          <a:stretch>
            <a:fillRect/>
          </a:stretch>
        </p:blipFill>
        <p:spPr>
          <a:xfrm>
            <a:off x="12325028" y="7488346"/>
            <a:ext cx="2305372" cy="6573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2203549" y="4263047"/>
            <a:ext cx="10223302" cy="708779"/>
          </a:xfrm>
          <a:prstGeom prst="rect">
            <a:avLst/>
          </a:prstGeom>
          <a:noFill/>
          <a:ln/>
        </p:spPr>
        <p:txBody>
          <a:bodyPr wrap="none" lIns="0" tIns="0" rIns="0" bIns="0" rtlCol="0" anchor="t"/>
          <a:lstStyle/>
          <a:p>
            <a:pPr marL="0" indent="0">
              <a:lnSpc>
                <a:spcPts val="5550"/>
              </a:lnSpc>
              <a:buNone/>
            </a:pPr>
            <a:r>
              <a:rPr lang="en-US" sz="4450" dirty="0">
                <a:solidFill>
                  <a:srgbClr val="824FE3"/>
                </a:solidFill>
                <a:latin typeface="Roboto Medium" pitchFamily="34" charset="0"/>
                <a:ea typeface="Roboto Medium" pitchFamily="34" charset="-122"/>
                <a:cs typeface="Roboto Medium" pitchFamily="34" charset="-120"/>
              </a:rPr>
              <a:t>Abordando la Dispersión de Información</a:t>
            </a:r>
            <a:endParaRPr lang="en-US" sz="4450" dirty="0"/>
          </a:p>
        </p:txBody>
      </p:sp>
      <p:sp>
        <p:nvSpPr>
          <p:cNvPr id="3" name="Text 1"/>
          <p:cNvSpPr/>
          <p:nvPr/>
        </p:nvSpPr>
        <p:spPr>
          <a:xfrm>
            <a:off x="2533353" y="5742321"/>
            <a:ext cx="2835235" cy="354330"/>
          </a:xfrm>
          <a:prstGeom prst="rect">
            <a:avLst/>
          </a:prstGeom>
          <a:noFill/>
          <a:ln/>
        </p:spPr>
        <p:txBody>
          <a:bodyPr wrap="none" lIns="0" tIns="0" rIns="0" bIns="0" rtlCol="0" anchor="t"/>
          <a:lstStyle/>
          <a:p>
            <a:pPr marL="0" indent="0">
              <a:lnSpc>
                <a:spcPts val="2750"/>
              </a:lnSpc>
              <a:buNone/>
            </a:pPr>
            <a:r>
              <a:rPr lang="en-US" sz="2200" dirty="0" err="1">
                <a:solidFill>
                  <a:srgbClr val="824FE3"/>
                </a:solidFill>
                <a:latin typeface="Roboto Medium" pitchFamily="34" charset="0"/>
                <a:ea typeface="Roboto Medium" pitchFamily="34" charset="-122"/>
                <a:cs typeface="Roboto Medium" pitchFamily="34" charset="-120"/>
              </a:rPr>
              <a:t>Problematica</a:t>
            </a:r>
            <a:endParaRPr lang="en-US" sz="2200" dirty="0"/>
          </a:p>
        </p:txBody>
      </p:sp>
      <p:sp>
        <p:nvSpPr>
          <p:cNvPr id="4" name="Text 2"/>
          <p:cNvSpPr/>
          <p:nvPr/>
        </p:nvSpPr>
        <p:spPr>
          <a:xfrm>
            <a:off x="827423" y="6399638"/>
            <a:ext cx="6244709" cy="1088708"/>
          </a:xfrm>
          <a:prstGeom prst="rect">
            <a:avLst/>
          </a:prstGeom>
          <a:noFill/>
          <a:ln/>
        </p:spPr>
        <p:txBody>
          <a:bodyPr wrap="square" lIns="0" tIns="0" rIns="0" bIns="0" rtlCol="0" anchor="t"/>
          <a:lstStyle/>
          <a:p>
            <a:pPr marL="0" indent="0" algn="just">
              <a:lnSpc>
                <a:spcPts val="2850"/>
              </a:lnSpc>
              <a:buNone/>
            </a:pPr>
            <a:r>
              <a:rPr lang="en-US" sz="1750" dirty="0">
                <a:solidFill>
                  <a:srgbClr val="CFD0D8"/>
                </a:solidFill>
                <a:latin typeface="Roboto" pitchFamily="34" charset="0"/>
                <a:ea typeface="Roboto" pitchFamily="34" charset="-122"/>
                <a:cs typeface="Roboto" pitchFamily="34" charset="-120"/>
              </a:rPr>
              <a:t>La información sobre causas sociales y ambientales suele estar dispersa en diferentes sitios web, lo que dificulta la búsqueda y la participación.</a:t>
            </a:r>
            <a:endParaRPr lang="en-US" sz="1750" dirty="0"/>
          </a:p>
        </p:txBody>
      </p:sp>
      <p:sp>
        <p:nvSpPr>
          <p:cNvPr id="5" name="Text 3"/>
          <p:cNvSpPr/>
          <p:nvPr/>
        </p:nvSpPr>
        <p:spPr>
          <a:xfrm>
            <a:off x="9051965" y="5709118"/>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824FE3"/>
                </a:solidFill>
                <a:latin typeface="Roboto Medium" pitchFamily="34" charset="0"/>
                <a:ea typeface="Roboto Medium" pitchFamily="34" charset="-122"/>
                <a:cs typeface="Roboto Medium" pitchFamily="34" charset="-120"/>
              </a:rPr>
              <a:t>Soluciones</a:t>
            </a:r>
            <a:endParaRPr lang="en-US" sz="2200" dirty="0"/>
          </a:p>
        </p:txBody>
      </p:sp>
      <p:sp>
        <p:nvSpPr>
          <p:cNvPr id="6" name="Text 4"/>
          <p:cNvSpPr/>
          <p:nvPr/>
        </p:nvSpPr>
        <p:spPr>
          <a:xfrm>
            <a:off x="7633154" y="6399638"/>
            <a:ext cx="6244709" cy="1088708"/>
          </a:xfrm>
          <a:prstGeom prst="rect">
            <a:avLst/>
          </a:prstGeom>
          <a:noFill/>
          <a:ln/>
        </p:spPr>
        <p:txBody>
          <a:bodyPr wrap="square" lIns="0" tIns="0" rIns="0" bIns="0" rtlCol="0" anchor="t"/>
          <a:lstStyle/>
          <a:p>
            <a:pPr marL="0" indent="0" algn="just">
              <a:lnSpc>
                <a:spcPts val="2850"/>
              </a:lnSpc>
              <a:buNone/>
            </a:pPr>
            <a:r>
              <a:rPr lang="en-US" sz="1750" dirty="0">
                <a:solidFill>
                  <a:srgbClr val="CFD0D8"/>
                </a:solidFill>
                <a:latin typeface="Roboto" pitchFamily="34" charset="0"/>
                <a:ea typeface="Roboto" pitchFamily="34" charset="-122"/>
                <a:cs typeface="Roboto" pitchFamily="34" charset="-120"/>
              </a:rPr>
              <a:t>Community centraliza la información, ofreciendo una plataforma única para que los donantes encuentren causas que resuenen con sus valores.</a:t>
            </a:r>
            <a:endParaRPr lang="en-US" sz="1750" dirty="0"/>
          </a:p>
        </p:txBody>
      </p:sp>
      <p:pic>
        <p:nvPicPr>
          <p:cNvPr id="7" name="Imagen 6">
            <a:extLst>
              <a:ext uri="{FF2B5EF4-FFF2-40B4-BE49-F238E27FC236}">
                <a16:creationId xmlns:a16="http://schemas.microsoft.com/office/drawing/2014/main" id="{607D4D46-F4BC-C124-87B3-88B29A823989}"/>
              </a:ext>
            </a:extLst>
          </p:cNvPr>
          <p:cNvPicPr>
            <a:picLocks noChangeAspect="1"/>
          </p:cNvPicPr>
          <p:nvPr/>
        </p:nvPicPr>
        <p:blipFill>
          <a:blip r:embed="rId3"/>
          <a:stretch>
            <a:fillRect/>
          </a:stretch>
        </p:blipFill>
        <p:spPr>
          <a:xfrm>
            <a:off x="12325028" y="7488346"/>
            <a:ext cx="2305372" cy="657317"/>
          </a:xfrm>
          <a:prstGeom prst="rect">
            <a:avLst/>
          </a:prstGeom>
        </p:spPr>
      </p:pic>
      <p:pic>
        <p:nvPicPr>
          <p:cNvPr id="8" name="Image 0" descr="preencoded.png">
            <a:extLst>
              <a:ext uri="{FF2B5EF4-FFF2-40B4-BE49-F238E27FC236}">
                <a16:creationId xmlns:a16="http://schemas.microsoft.com/office/drawing/2014/main" id="{190EF114-F3ED-6DA2-5FEE-3B6B19D97C3D}"/>
              </a:ext>
            </a:extLst>
          </p:cNvPr>
          <p:cNvPicPr>
            <a:picLocks noChangeAspect="1"/>
          </p:cNvPicPr>
          <p:nvPr/>
        </p:nvPicPr>
        <p:blipFill>
          <a:blip r:embed="rId4"/>
          <a:stretch>
            <a:fillRect/>
          </a:stretch>
        </p:blipFill>
        <p:spPr>
          <a:xfrm>
            <a:off x="0" y="0"/>
            <a:ext cx="14630400" cy="2835235"/>
          </a:xfrm>
          <a:prstGeom prst="rect">
            <a:avLst/>
          </a:prstGeom>
        </p:spPr>
      </p:pic>
      <p:pic>
        <p:nvPicPr>
          <p:cNvPr id="9" name="Image 1" descr="preencoded.png">
            <a:extLst>
              <a:ext uri="{FF2B5EF4-FFF2-40B4-BE49-F238E27FC236}">
                <a16:creationId xmlns:a16="http://schemas.microsoft.com/office/drawing/2014/main" id="{875A31FE-EB3E-B79F-1C02-97305956CE0A}"/>
              </a:ext>
            </a:extLst>
          </p:cNvPr>
          <p:cNvPicPr>
            <a:picLocks noChangeAspect="1"/>
          </p:cNvPicPr>
          <p:nvPr/>
        </p:nvPicPr>
        <p:blipFill>
          <a:blip r:embed="rId5"/>
          <a:stretch>
            <a:fillRect/>
          </a:stretch>
        </p:blipFill>
        <p:spPr>
          <a:xfrm>
            <a:off x="124774" y="694404"/>
            <a:ext cx="14380852" cy="11624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884515"/>
            <a:ext cx="5670590" cy="708779"/>
          </a:xfrm>
          <a:prstGeom prst="rect">
            <a:avLst/>
          </a:prstGeom>
          <a:noFill/>
          <a:ln/>
        </p:spPr>
        <p:txBody>
          <a:bodyPr wrap="none" lIns="0" tIns="0" rIns="0" bIns="0" rtlCol="0" anchor="t"/>
          <a:lstStyle/>
          <a:p>
            <a:pPr marL="0" indent="0">
              <a:lnSpc>
                <a:spcPts val="5550"/>
              </a:lnSpc>
              <a:buNone/>
            </a:pPr>
            <a:r>
              <a:rPr lang="en-US" sz="4450" dirty="0">
                <a:solidFill>
                  <a:srgbClr val="824FE3"/>
                </a:solidFill>
                <a:latin typeface="Roboto Medium" pitchFamily="34" charset="0"/>
                <a:ea typeface="Roboto Medium" pitchFamily="34" charset="-122"/>
                <a:cs typeface="Roboto Medium" pitchFamily="34" charset="-120"/>
              </a:rPr>
              <a:t>Plataforma Integral</a:t>
            </a:r>
            <a:endParaRPr lang="en-US" sz="4450" dirty="0"/>
          </a:p>
        </p:txBody>
      </p:sp>
      <p:sp>
        <p:nvSpPr>
          <p:cNvPr id="4" name="Shape 1"/>
          <p:cNvSpPr/>
          <p:nvPr/>
        </p:nvSpPr>
        <p:spPr>
          <a:xfrm>
            <a:off x="793790" y="1933456"/>
            <a:ext cx="3664863" cy="3136702"/>
          </a:xfrm>
          <a:prstGeom prst="roundRect">
            <a:avLst>
              <a:gd name="adj" fmla="val 3037"/>
            </a:avLst>
          </a:prstGeom>
          <a:solidFill>
            <a:srgbClr val="32116E"/>
          </a:solidFill>
          <a:ln w="7620">
            <a:solidFill>
              <a:srgbClr val="4B2A87"/>
            </a:solidFill>
            <a:prstDash val="solid"/>
          </a:ln>
        </p:spPr>
        <p:txBody>
          <a:bodyPr/>
          <a:lstStyle/>
          <a:p>
            <a:endParaRPr lang="es-CO"/>
          </a:p>
        </p:txBody>
      </p:sp>
      <p:sp>
        <p:nvSpPr>
          <p:cNvPr id="5" name="Text 2"/>
          <p:cNvSpPr/>
          <p:nvPr/>
        </p:nvSpPr>
        <p:spPr>
          <a:xfrm>
            <a:off x="1028224" y="216789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CFD0D8"/>
                </a:solidFill>
                <a:latin typeface="Roboto Medium" pitchFamily="34" charset="0"/>
                <a:ea typeface="Roboto Medium" pitchFamily="34" charset="-122"/>
                <a:cs typeface="Roboto Medium" pitchFamily="34" charset="-120"/>
              </a:rPr>
              <a:t>Registro de Usuarios</a:t>
            </a:r>
            <a:endParaRPr lang="en-US" sz="2200" dirty="0"/>
          </a:p>
        </p:txBody>
      </p:sp>
      <p:sp>
        <p:nvSpPr>
          <p:cNvPr id="6" name="Text 3"/>
          <p:cNvSpPr/>
          <p:nvPr/>
        </p:nvSpPr>
        <p:spPr>
          <a:xfrm>
            <a:off x="1028224" y="2658308"/>
            <a:ext cx="3195995" cy="2177415"/>
          </a:xfrm>
          <a:prstGeom prst="rect">
            <a:avLst/>
          </a:prstGeom>
          <a:noFill/>
          <a:ln/>
        </p:spPr>
        <p:txBody>
          <a:bodyPr wrap="square" lIns="0" tIns="0" rIns="0" bIns="0" rtlCol="0" anchor="t"/>
          <a:lstStyle/>
          <a:p>
            <a:pPr marL="0" indent="0" algn="just">
              <a:lnSpc>
                <a:spcPts val="2850"/>
              </a:lnSpc>
              <a:buNone/>
            </a:pPr>
            <a:r>
              <a:rPr lang="en-US" sz="1750" dirty="0">
                <a:solidFill>
                  <a:srgbClr val="CFD0D8"/>
                </a:solidFill>
                <a:latin typeface="Roboto" pitchFamily="34" charset="0"/>
                <a:ea typeface="Roboto" pitchFamily="34" charset="-122"/>
                <a:cs typeface="Roboto" pitchFamily="34" charset="-120"/>
              </a:rPr>
              <a:t>Un sistema de registro simplificado permite a los usuarios crear perfiles, expresar sus intereses y conectar con causas que coincidan con sus valores.</a:t>
            </a:r>
            <a:endParaRPr lang="en-US" sz="1750" dirty="0"/>
          </a:p>
        </p:txBody>
      </p:sp>
      <p:sp>
        <p:nvSpPr>
          <p:cNvPr id="7" name="Shape 4"/>
          <p:cNvSpPr/>
          <p:nvPr/>
        </p:nvSpPr>
        <p:spPr>
          <a:xfrm>
            <a:off x="4685467" y="1933456"/>
            <a:ext cx="3664863" cy="3136702"/>
          </a:xfrm>
          <a:prstGeom prst="roundRect">
            <a:avLst>
              <a:gd name="adj" fmla="val 3037"/>
            </a:avLst>
          </a:prstGeom>
          <a:solidFill>
            <a:srgbClr val="32116E"/>
          </a:solidFill>
          <a:ln w="7620">
            <a:solidFill>
              <a:srgbClr val="4B2A87"/>
            </a:solidFill>
            <a:prstDash val="solid"/>
          </a:ln>
        </p:spPr>
        <p:txBody>
          <a:bodyPr/>
          <a:lstStyle/>
          <a:p>
            <a:endParaRPr lang="es-CO"/>
          </a:p>
        </p:txBody>
      </p:sp>
      <p:sp>
        <p:nvSpPr>
          <p:cNvPr id="8" name="Text 5"/>
          <p:cNvSpPr/>
          <p:nvPr/>
        </p:nvSpPr>
        <p:spPr>
          <a:xfrm>
            <a:off x="4919901" y="216789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CFD0D8"/>
                </a:solidFill>
                <a:latin typeface="Roboto Medium" pitchFamily="34" charset="0"/>
                <a:ea typeface="Roboto Medium" pitchFamily="34" charset="-122"/>
                <a:cs typeface="Roboto Medium" pitchFamily="34" charset="-120"/>
              </a:rPr>
              <a:t>Sistema de Búsqueda</a:t>
            </a:r>
            <a:endParaRPr lang="en-US" sz="2200" dirty="0"/>
          </a:p>
        </p:txBody>
      </p:sp>
      <p:sp>
        <p:nvSpPr>
          <p:cNvPr id="9" name="Text 6"/>
          <p:cNvSpPr/>
          <p:nvPr/>
        </p:nvSpPr>
        <p:spPr>
          <a:xfrm>
            <a:off x="4919901" y="2658308"/>
            <a:ext cx="3195995" cy="1814513"/>
          </a:xfrm>
          <a:prstGeom prst="rect">
            <a:avLst/>
          </a:prstGeom>
          <a:noFill/>
          <a:ln/>
        </p:spPr>
        <p:txBody>
          <a:bodyPr wrap="square" lIns="0" tIns="0" rIns="0" bIns="0" rtlCol="0" anchor="t"/>
          <a:lstStyle/>
          <a:p>
            <a:pPr marL="0" indent="0" algn="just">
              <a:lnSpc>
                <a:spcPts val="2850"/>
              </a:lnSpc>
              <a:buNone/>
            </a:pPr>
            <a:r>
              <a:rPr lang="en-US" sz="1750" dirty="0">
                <a:solidFill>
                  <a:srgbClr val="CFD0D8"/>
                </a:solidFill>
                <a:latin typeface="Roboto" pitchFamily="34" charset="0"/>
                <a:ea typeface="Roboto" pitchFamily="34" charset="-122"/>
                <a:cs typeface="Roboto" pitchFamily="34" charset="-120"/>
              </a:rPr>
              <a:t>Las herramientas de búsqueda avanzadas permiten encontrar causas específicas, filtrando por ubicación, área de impacto y otros criterios relevantes.</a:t>
            </a:r>
            <a:endParaRPr lang="en-US" sz="1750" dirty="0"/>
          </a:p>
        </p:txBody>
      </p:sp>
      <p:sp>
        <p:nvSpPr>
          <p:cNvPr id="10" name="Shape 7"/>
          <p:cNvSpPr/>
          <p:nvPr/>
        </p:nvSpPr>
        <p:spPr>
          <a:xfrm>
            <a:off x="793790" y="5296972"/>
            <a:ext cx="7556421" cy="2047994"/>
          </a:xfrm>
          <a:prstGeom prst="roundRect">
            <a:avLst>
              <a:gd name="adj" fmla="val 4652"/>
            </a:avLst>
          </a:prstGeom>
          <a:solidFill>
            <a:srgbClr val="32116E"/>
          </a:solidFill>
          <a:ln w="7620">
            <a:solidFill>
              <a:srgbClr val="4B2A87"/>
            </a:solidFill>
            <a:prstDash val="solid"/>
          </a:ln>
        </p:spPr>
        <p:txBody>
          <a:bodyPr/>
          <a:lstStyle/>
          <a:p>
            <a:endParaRPr lang="es-CO"/>
          </a:p>
        </p:txBody>
      </p:sp>
      <p:sp>
        <p:nvSpPr>
          <p:cNvPr id="11" name="Text 8"/>
          <p:cNvSpPr/>
          <p:nvPr/>
        </p:nvSpPr>
        <p:spPr>
          <a:xfrm>
            <a:off x="1028224" y="553140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CFD0D8"/>
                </a:solidFill>
                <a:latin typeface="Roboto Medium" pitchFamily="34" charset="0"/>
                <a:ea typeface="Roboto Medium" pitchFamily="34" charset="-122"/>
                <a:cs typeface="Roboto Medium" pitchFamily="34" charset="-120"/>
              </a:rPr>
              <a:t>Accesibilidad</a:t>
            </a:r>
            <a:endParaRPr lang="en-US" sz="2200" dirty="0"/>
          </a:p>
        </p:txBody>
      </p:sp>
      <p:sp>
        <p:nvSpPr>
          <p:cNvPr id="12" name="Text 9"/>
          <p:cNvSpPr/>
          <p:nvPr/>
        </p:nvSpPr>
        <p:spPr>
          <a:xfrm>
            <a:off x="1028224" y="6021824"/>
            <a:ext cx="7087553" cy="1088708"/>
          </a:xfrm>
          <a:prstGeom prst="rect">
            <a:avLst/>
          </a:prstGeom>
          <a:noFill/>
          <a:ln/>
        </p:spPr>
        <p:txBody>
          <a:bodyPr wrap="square" lIns="0" tIns="0" rIns="0" bIns="0" rtlCol="0" anchor="t"/>
          <a:lstStyle/>
          <a:p>
            <a:pPr marL="0" indent="0" algn="just">
              <a:lnSpc>
                <a:spcPts val="2850"/>
              </a:lnSpc>
              <a:buNone/>
            </a:pPr>
            <a:r>
              <a:rPr lang="en-US" sz="1750" dirty="0">
                <a:solidFill>
                  <a:srgbClr val="CFD0D8"/>
                </a:solidFill>
                <a:latin typeface="Roboto" pitchFamily="34" charset="0"/>
                <a:ea typeface="Roboto" pitchFamily="34" charset="-122"/>
                <a:cs typeface="Roboto" pitchFamily="34" charset="-120"/>
              </a:rPr>
              <a:t>La plataforma se diseña con atención a la accesibilidad para garantizar que todos los usuarios puedan acceder a la información y participar, sin importar su ubicación, idioma o capacidad.</a:t>
            </a:r>
            <a:endParaRPr lang="en-US" sz="1750" dirty="0"/>
          </a:p>
        </p:txBody>
      </p:sp>
      <p:pic>
        <p:nvPicPr>
          <p:cNvPr id="13" name="Imagen 12">
            <a:extLst>
              <a:ext uri="{FF2B5EF4-FFF2-40B4-BE49-F238E27FC236}">
                <a16:creationId xmlns:a16="http://schemas.microsoft.com/office/drawing/2014/main" id="{5B39F70B-E9FF-606C-6575-CF30B2FAD7E5}"/>
              </a:ext>
            </a:extLst>
          </p:cNvPr>
          <p:cNvPicPr>
            <a:picLocks noChangeAspect="1"/>
          </p:cNvPicPr>
          <p:nvPr/>
        </p:nvPicPr>
        <p:blipFill>
          <a:blip r:embed="rId4"/>
          <a:stretch>
            <a:fillRect/>
          </a:stretch>
        </p:blipFill>
        <p:spPr>
          <a:xfrm>
            <a:off x="12325028" y="7488346"/>
            <a:ext cx="2305372" cy="6573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040969"/>
            <a:ext cx="5695236" cy="708779"/>
          </a:xfrm>
          <a:prstGeom prst="rect">
            <a:avLst/>
          </a:prstGeom>
          <a:noFill/>
          <a:ln/>
        </p:spPr>
        <p:txBody>
          <a:bodyPr wrap="none" lIns="0" tIns="0" rIns="0" bIns="0" rtlCol="0" anchor="t"/>
          <a:lstStyle/>
          <a:p>
            <a:pPr marL="0" indent="0">
              <a:lnSpc>
                <a:spcPts val="5550"/>
              </a:lnSpc>
              <a:buNone/>
            </a:pPr>
            <a:r>
              <a:rPr lang="en-US" sz="4450" dirty="0">
                <a:solidFill>
                  <a:srgbClr val="824FE3"/>
                </a:solidFill>
                <a:latin typeface="Roboto Medium" pitchFamily="34" charset="0"/>
                <a:ea typeface="Roboto Medium" pitchFamily="34" charset="-122"/>
                <a:cs typeface="Roboto Medium" pitchFamily="34" charset="-120"/>
              </a:rPr>
              <a:t>Funcionalidades Clave</a:t>
            </a:r>
            <a:endParaRPr lang="en-US" sz="4450" dirty="0"/>
          </a:p>
        </p:txBody>
      </p:sp>
      <p:pic>
        <p:nvPicPr>
          <p:cNvPr id="4" name="Image 1" descr="preencoded.png"/>
          <p:cNvPicPr>
            <a:picLocks noChangeAspect="1"/>
          </p:cNvPicPr>
          <p:nvPr/>
        </p:nvPicPr>
        <p:blipFill>
          <a:blip r:embed="rId4"/>
          <a:stretch>
            <a:fillRect/>
          </a:stretch>
        </p:blipFill>
        <p:spPr>
          <a:xfrm>
            <a:off x="6280190" y="3089910"/>
            <a:ext cx="566976" cy="566976"/>
          </a:xfrm>
          <a:prstGeom prst="rect">
            <a:avLst/>
          </a:prstGeom>
        </p:spPr>
      </p:pic>
      <p:sp>
        <p:nvSpPr>
          <p:cNvPr id="5" name="Text 1"/>
          <p:cNvSpPr/>
          <p:nvPr/>
        </p:nvSpPr>
        <p:spPr>
          <a:xfrm>
            <a:off x="6280190" y="388370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Colaboración</a:t>
            </a:r>
            <a:endParaRPr lang="en-US" sz="2200" dirty="0"/>
          </a:p>
        </p:txBody>
      </p:sp>
      <p:sp>
        <p:nvSpPr>
          <p:cNvPr id="6" name="Text 2"/>
          <p:cNvSpPr/>
          <p:nvPr/>
        </p:nvSpPr>
        <p:spPr>
          <a:xfrm>
            <a:off x="6280190" y="4374118"/>
            <a:ext cx="3608070" cy="1814513"/>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Community facilita la colaboración entre organizaciones con objetivos comunes, creando un espacio para compartir recursos, ideas y experiencias.</a:t>
            </a:r>
            <a:endParaRPr lang="en-US" sz="1750" dirty="0"/>
          </a:p>
        </p:txBody>
      </p:sp>
      <p:pic>
        <p:nvPicPr>
          <p:cNvPr id="7" name="Image 2" descr="preencoded.png"/>
          <p:cNvPicPr>
            <a:picLocks noChangeAspect="1"/>
          </p:cNvPicPr>
          <p:nvPr/>
        </p:nvPicPr>
        <p:blipFill>
          <a:blip r:embed="rId5"/>
          <a:stretch>
            <a:fillRect/>
          </a:stretch>
        </p:blipFill>
        <p:spPr>
          <a:xfrm>
            <a:off x="10228421" y="3089910"/>
            <a:ext cx="566976" cy="566976"/>
          </a:xfrm>
          <a:prstGeom prst="rect">
            <a:avLst/>
          </a:prstGeom>
        </p:spPr>
      </p:pic>
      <p:sp>
        <p:nvSpPr>
          <p:cNvPr id="8" name="Text 3"/>
          <p:cNvSpPr/>
          <p:nvPr/>
        </p:nvSpPr>
        <p:spPr>
          <a:xfrm>
            <a:off x="10228421" y="388370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Voluntariado</a:t>
            </a:r>
            <a:endParaRPr lang="en-US" sz="2200" dirty="0"/>
          </a:p>
        </p:txBody>
      </p:sp>
      <p:sp>
        <p:nvSpPr>
          <p:cNvPr id="9" name="Text 4"/>
          <p:cNvSpPr/>
          <p:nvPr/>
        </p:nvSpPr>
        <p:spPr>
          <a:xfrm>
            <a:off x="10228421" y="4374118"/>
            <a:ext cx="3608189" cy="1814513"/>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La plataforma ofrece opciones para que los usuarios se involucren como voluntarios, apoyando causas con su tiempo y habilidades.</a:t>
            </a:r>
            <a:endParaRPr lang="en-US" sz="1750" dirty="0"/>
          </a:p>
        </p:txBody>
      </p:sp>
      <p:pic>
        <p:nvPicPr>
          <p:cNvPr id="10" name="Imagen 9">
            <a:extLst>
              <a:ext uri="{FF2B5EF4-FFF2-40B4-BE49-F238E27FC236}">
                <a16:creationId xmlns:a16="http://schemas.microsoft.com/office/drawing/2014/main" id="{1F494AD6-CD49-5891-03F4-A03B997E80B4}"/>
              </a:ext>
            </a:extLst>
          </p:cNvPr>
          <p:cNvPicPr>
            <a:picLocks noChangeAspect="1"/>
          </p:cNvPicPr>
          <p:nvPr/>
        </p:nvPicPr>
        <p:blipFill>
          <a:blip r:embed="rId6"/>
          <a:stretch>
            <a:fillRect/>
          </a:stretch>
        </p:blipFill>
        <p:spPr>
          <a:xfrm>
            <a:off x="12325028" y="7488346"/>
            <a:ext cx="2305372" cy="6573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972145"/>
            <a:ext cx="10500717" cy="708779"/>
          </a:xfrm>
          <a:prstGeom prst="rect">
            <a:avLst/>
          </a:prstGeom>
          <a:noFill/>
          <a:ln/>
        </p:spPr>
        <p:txBody>
          <a:bodyPr wrap="none" lIns="0" tIns="0" rIns="0" bIns="0" rtlCol="0" anchor="t"/>
          <a:lstStyle/>
          <a:p>
            <a:pPr marL="0" indent="0">
              <a:lnSpc>
                <a:spcPts val="5550"/>
              </a:lnSpc>
              <a:buNone/>
            </a:pPr>
            <a:r>
              <a:rPr lang="en-US" sz="4450" dirty="0">
                <a:solidFill>
                  <a:srgbClr val="824FE3"/>
                </a:solidFill>
                <a:latin typeface="Roboto Medium" pitchFamily="34" charset="0"/>
                <a:ea typeface="Roboto Medium" pitchFamily="34" charset="-122"/>
                <a:cs typeface="Roboto Medium" pitchFamily="34" charset="-120"/>
              </a:rPr>
              <a:t>Alineación con el ODS 17: Sinergia Global</a:t>
            </a:r>
            <a:endParaRPr lang="en-US" sz="4450" dirty="0"/>
          </a:p>
        </p:txBody>
      </p:sp>
      <p:pic>
        <p:nvPicPr>
          <p:cNvPr id="3" name="Image 0" descr="preencoded.png"/>
          <p:cNvPicPr>
            <a:picLocks noChangeAspect="1"/>
          </p:cNvPicPr>
          <p:nvPr/>
        </p:nvPicPr>
        <p:blipFill>
          <a:blip r:embed="rId3"/>
          <a:stretch>
            <a:fillRect/>
          </a:stretch>
        </p:blipFill>
        <p:spPr>
          <a:xfrm>
            <a:off x="2978348" y="2134553"/>
            <a:ext cx="2152055" cy="1669852"/>
          </a:xfrm>
          <a:prstGeom prst="rect">
            <a:avLst/>
          </a:prstGeom>
        </p:spPr>
      </p:pic>
      <p:sp>
        <p:nvSpPr>
          <p:cNvPr id="4" name="Text 1"/>
          <p:cNvSpPr/>
          <p:nvPr/>
        </p:nvSpPr>
        <p:spPr>
          <a:xfrm>
            <a:off x="3973830" y="2959179"/>
            <a:ext cx="161092" cy="453509"/>
          </a:xfrm>
          <a:prstGeom prst="rect">
            <a:avLst/>
          </a:prstGeom>
          <a:noFill/>
          <a:ln/>
        </p:spPr>
        <p:txBody>
          <a:bodyPr wrap="none" lIns="0" tIns="0" rIns="0" bIns="0" rtlCol="0" anchor="t"/>
          <a:lstStyle/>
          <a:p>
            <a:pPr marL="0" indent="0" algn="ctr">
              <a:lnSpc>
                <a:spcPts val="3550"/>
              </a:lnSpc>
              <a:buNone/>
            </a:pPr>
            <a:r>
              <a:rPr lang="en-US" sz="2200" dirty="0">
                <a:solidFill>
                  <a:srgbClr val="CFD0D8"/>
                </a:solidFill>
                <a:latin typeface="Roboto Medium" pitchFamily="34" charset="0"/>
                <a:ea typeface="Roboto Medium" pitchFamily="34" charset="-122"/>
                <a:cs typeface="Roboto Medium" pitchFamily="34" charset="-120"/>
              </a:rPr>
              <a:t>1</a:t>
            </a:r>
            <a:endParaRPr lang="en-US" sz="2200" dirty="0"/>
          </a:p>
        </p:txBody>
      </p:sp>
      <p:sp>
        <p:nvSpPr>
          <p:cNvPr id="5" name="Text 2"/>
          <p:cNvSpPr/>
          <p:nvPr/>
        </p:nvSpPr>
        <p:spPr>
          <a:xfrm>
            <a:off x="5357217" y="254281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ODS 17</a:t>
            </a:r>
            <a:endParaRPr lang="en-US" sz="2200" dirty="0"/>
          </a:p>
        </p:txBody>
      </p:sp>
      <p:sp>
        <p:nvSpPr>
          <p:cNvPr id="6" name="Text 3"/>
          <p:cNvSpPr/>
          <p:nvPr/>
        </p:nvSpPr>
        <p:spPr>
          <a:xfrm>
            <a:off x="5357217" y="3033236"/>
            <a:ext cx="6747034" cy="362903"/>
          </a:xfrm>
          <a:prstGeom prst="rect">
            <a:avLst/>
          </a:prstGeom>
          <a:noFill/>
          <a:ln/>
        </p:spPr>
        <p:txBody>
          <a:bodyPr wrap="non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Fomenta la cooperación internacional para el desarrollo sostenible.</a:t>
            </a:r>
            <a:endParaRPr lang="en-US" sz="1750" dirty="0"/>
          </a:p>
        </p:txBody>
      </p:sp>
      <p:sp>
        <p:nvSpPr>
          <p:cNvPr id="7" name="Shape 4"/>
          <p:cNvSpPr/>
          <p:nvPr/>
        </p:nvSpPr>
        <p:spPr>
          <a:xfrm>
            <a:off x="5187077" y="3817501"/>
            <a:ext cx="8592860" cy="15240"/>
          </a:xfrm>
          <a:prstGeom prst="roundRect">
            <a:avLst>
              <a:gd name="adj" fmla="val 625116"/>
            </a:avLst>
          </a:prstGeom>
          <a:solidFill>
            <a:srgbClr val="4B2A87"/>
          </a:solidFill>
          <a:ln/>
        </p:spPr>
        <p:txBody>
          <a:bodyPr/>
          <a:lstStyle/>
          <a:p>
            <a:endParaRPr lang="es-CO"/>
          </a:p>
        </p:txBody>
      </p:sp>
      <p:pic>
        <p:nvPicPr>
          <p:cNvPr id="8" name="Image 1" descr="preencoded.png"/>
          <p:cNvPicPr>
            <a:picLocks noChangeAspect="1"/>
          </p:cNvPicPr>
          <p:nvPr/>
        </p:nvPicPr>
        <p:blipFill>
          <a:blip r:embed="rId4"/>
          <a:stretch>
            <a:fillRect/>
          </a:stretch>
        </p:blipFill>
        <p:spPr>
          <a:xfrm>
            <a:off x="1902381" y="3861078"/>
            <a:ext cx="4304109" cy="1669852"/>
          </a:xfrm>
          <a:prstGeom prst="rect">
            <a:avLst/>
          </a:prstGeom>
        </p:spPr>
      </p:pic>
      <p:sp>
        <p:nvSpPr>
          <p:cNvPr id="9" name="Text 5"/>
          <p:cNvSpPr/>
          <p:nvPr/>
        </p:nvSpPr>
        <p:spPr>
          <a:xfrm>
            <a:off x="3973830" y="4469249"/>
            <a:ext cx="161092" cy="453509"/>
          </a:xfrm>
          <a:prstGeom prst="rect">
            <a:avLst/>
          </a:prstGeom>
          <a:noFill/>
          <a:ln/>
        </p:spPr>
        <p:txBody>
          <a:bodyPr wrap="none" lIns="0" tIns="0" rIns="0" bIns="0" rtlCol="0" anchor="t"/>
          <a:lstStyle/>
          <a:p>
            <a:pPr marL="0" indent="0" algn="ctr">
              <a:lnSpc>
                <a:spcPts val="3550"/>
              </a:lnSpc>
              <a:buNone/>
            </a:pPr>
            <a:r>
              <a:rPr lang="en-US" sz="2200" dirty="0">
                <a:solidFill>
                  <a:srgbClr val="CFD0D8"/>
                </a:solidFill>
                <a:latin typeface="Roboto Medium" pitchFamily="34" charset="0"/>
                <a:ea typeface="Roboto Medium" pitchFamily="34" charset="-122"/>
                <a:cs typeface="Roboto Medium" pitchFamily="34" charset="-120"/>
              </a:rPr>
              <a:t>2</a:t>
            </a:r>
            <a:endParaRPr lang="en-US" sz="2200" dirty="0"/>
          </a:p>
        </p:txBody>
      </p:sp>
      <p:sp>
        <p:nvSpPr>
          <p:cNvPr id="10" name="Text 6"/>
          <p:cNvSpPr/>
          <p:nvPr/>
        </p:nvSpPr>
        <p:spPr>
          <a:xfrm>
            <a:off x="6433304" y="408789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Community</a:t>
            </a:r>
            <a:endParaRPr lang="en-US" sz="2200" dirty="0"/>
          </a:p>
        </p:txBody>
      </p:sp>
      <p:sp>
        <p:nvSpPr>
          <p:cNvPr id="11" name="Text 7"/>
          <p:cNvSpPr/>
          <p:nvPr/>
        </p:nvSpPr>
        <p:spPr>
          <a:xfrm>
            <a:off x="6433304" y="4578310"/>
            <a:ext cx="7176492" cy="72580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Promueve la cooperación entre organizaciones y donantes para un impacto positivo.</a:t>
            </a:r>
            <a:endParaRPr lang="en-US" sz="1750" dirty="0"/>
          </a:p>
        </p:txBody>
      </p:sp>
      <p:sp>
        <p:nvSpPr>
          <p:cNvPr id="12" name="Shape 8"/>
          <p:cNvSpPr/>
          <p:nvPr/>
        </p:nvSpPr>
        <p:spPr>
          <a:xfrm>
            <a:off x="6263164" y="5544026"/>
            <a:ext cx="7516773" cy="15240"/>
          </a:xfrm>
          <a:prstGeom prst="roundRect">
            <a:avLst>
              <a:gd name="adj" fmla="val 625116"/>
            </a:avLst>
          </a:prstGeom>
          <a:solidFill>
            <a:srgbClr val="4B2A87"/>
          </a:solidFill>
          <a:ln/>
        </p:spPr>
        <p:txBody>
          <a:bodyPr/>
          <a:lstStyle/>
          <a:p>
            <a:endParaRPr lang="es-CO"/>
          </a:p>
        </p:txBody>
      </p:sp>
      <p:pic>
        <p:nvPicPr>
          <p:cNvPr id="13" name="Image 2" descr="preencoded.png"/>
          <p:cNvPicPr>
            <a:picLocks noChangeAspect="1"/>
          </p:cNvPicPr>
          <p:nvPr/>
        </p:nvPicPr>
        <p:blipFill>
          <a:blip r:embed="rId5"/>
          <a:stretch>
            <a:fillRect/>
          </a:stretch>
        </p:blipFill>
        <p:spPr>
          <a:xfrm>
            <a:off x="826294" y="5587603"/>
            <a:ext cx="6456164" cy="1669852"/>
          </a:xfrm>
          <a:prstGeom prst="rect">
            <a:avLst/>
          </a:prstGeom>
        </p:spPr>
      </p:pic>
      <p:sp>
        <p:nvSpPr>
          <p:cNvPr id="14" name="Text 9"/>
          <p:cNvSpPr/>
          <p:nvPr/>
        </p:nvSpPr>
        <p:spPr>
          <a:xfrm>
            <a:off x="3973711" y="6195774"/>
            <a:ext cx="161092" cy="453509"/>
          </a:xfrm>
          <a:prstGeom prst="rect">
            <a:avLst/>
          </a:prstGeom>
          <a:noFill/>
          <a:ln/>
        </p:spPr>
        <p:txBody>
          <a:bodyPr wrap="none" lIns="0" tIns="0" rIns="0" bIns="0" rtlCol="0" anchor="t"/>
          <a:lstStyle/>
          <a:p>
            <a:pPr marL="0" indent="0" algn="ctr">
              <a:lnSpc>
                <a:spcPts val="3550"/>
              </a:lnSpc>
              <a:buNone/>
            </a:pPr>
            <a:r>
              <a:rPr lang="en-US" sz="2200" dirty="0">
                <a:solidFill>
                  <a:srgbClr val="CFD0D8"/>
                </a:solidFill>
                <a:latin typeface="Roboto Medium" pitchFamily="34" charset="0"/>
                <a:ea typeface="Roboto Medium" pitchFamily="34" charset="-122"/>
                <a:cs typeface="Roboto Medium" pitchFamily="34" charset="-120"/>
              </a:rPr>
              <a:t>3</a:t>
            </a:r>
            <a:endParaRPr lang="en-US" sz="2200" dirty="0"/>
          </a:p>
        </p:txBody>
      </p:sp>
      <p:sp>
        <p:nvSpPr>
          <p:cNvPr id="15" name="Text 10"/>
          <p:cNvSpPr/>
          <p:nvPr/>
        </p:nvSpPr>
        <p:spPr>
          <a:xfrm>
            <a:off x="7509272" y="581441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Desarrollo Sostenible</a:t>
            </a:r>
            <a:endParaRPr lang="en-US" sz="2200" dirty="0"/>
          </a:p>
        </p:txBody>
      </p:sp>
      <p:sp>
        <p:nvSpPr>
          <p:cNvPr id="16" name="Text 11"/>
          <p:cNvSpPr/>
          <p:nvPr/>
        </p:nvSpPr>
        <p:spPr>
          <a:xfrm>
            <a:off x="7509272" y="6304836"/>
            <a:ext cx="6100524" cy="72580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Apoya causas que abordan problemáticas sociales y ambientales, trabajando para un futuro más sostenible.</a:t>
            </a:r>
            <a:endParaRPr lang="en-US" sz="1750" dirty="0"/>
          </a:p>
        </p:txBody>
      </p:sp>
      <p:pic>
        <p:nvPicPr>
          <p:cNvPr id="17" name="Imagen 16">
            <a:extLst>
              <a:ext uri="{FF2B5EF4-FFF2-40B4-BE49-F238E27FC236}">
                <a16:creationId xmlns:a16="http://schemas.microsoft.com/office/drawing/2014/main" id="{19DBD57E-2527-56A8-0A3C-ABEE96456C9D}"/>
              </a:ext>
            </a:extLst>
          </p:cNvPr>
          <p:cNvPicPr>
            <a:picLocks noChangeAspect="1"/>
          </p:cNvPicPr>
          <p:nvPr/>
        </p:nvPicPr>
        <p:blipFill>
          <a:blip r:embed="rId6"/>
          <a:stretch>
            <a:fillRect/>
          </a:stretch>
        </p:blipFill>
        <p:spPr>
          <a:xfrm>
            <a:off x="12325028" y="7488346"/>
            <a:ext cx="2305372" cy="6573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86523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824FE3"/>
                </a:solidFill>
                <a:latin typeface="Roboto Medium" pitchFamily="34" charset="0"/>
                <a:ea typeface="Roboto Medium" pitchFamily="34" charset="-122"/>
                <a:cs typeface="Roboto Medium" pitchFamily="34" charset="-120"/>
              </a:rPr>
              <a:t>Métricas de Éxito</a:t>
            </a:r>
            <a:endParaRPr lang="en-US" sz="4450" dirty="0"/>
          </a:p>
        </p:txBody>
      </p:sp>
      <p:sp>
        <p:nvSpPr>
          <p:cNvPr id="4" name="Text 1"/>
          <p:cNvSpPr/>
          <p:nvPr/>
        </p:nvSpPr>
        <p:spPr>
          <a:xfrm>
            <a:off x="793790" y="3027521"/>
            <a:ext cx="3608070" cy="748427"/>
          </a:xfrm>
          <a:prstGeom prst="rect">
            <a:avLst/>
          </a:prstGeom>
          <a:noFill/>
          <a:ln/>
        </p:spPr>
        <p:txBody>
          <a:bodyPr wrap="none" lIns="0" tIns="0" rIns="0" bIns="0" rtlCol="0" anchor="t"/>
          <a:lstStyle/>
          <a:p>
            <a:pPr marL="0" indent="0" algn="ctr">
              <a:lnSpc>
                <a:spcPts val="5850"/>
              </a:lnSpc>
              <a:buNone/>
            </a:pPr>
            <a:r>
              <a:rPr lang="en-US" sz="5850" dirty="0">
                <a:solidFill>
                  <a:srgbClr val="CFD0D8"/>
                </a:solidFill>
                <a:latin typeface="Roboto Medium" pitchFamily="34" charset="0"/>
                <a:ea typeface="Roboto Medium" pitchFamily="34" charset="-122"/>
                <a:cs typeface="Roboto Medium" pitchFamily="34" charset="-120"/>
              </a:rPr>
              <a:t>3k</a:t>
            </a:r>
            <a:endParaRPr lang="en-US" sz="5850" dirty="0"/>
          </a:p>
        </p:txBody>
      </p:sp>
      <p:sp>
        <p:nvSpPr>
          <p:cNvPr id="5" name="Text 2"/>
          <p:cNvSpPr/>
          <p:nvPr/>
        </p:nvSpPr>
        <p:spPr>
          <a:xfrm>
            <a:off x="1180148" y="4059317"/>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CFD0D8"/>
                </a:solidFill>
                <a:latin typeface="Roboto Medium" pitchFamily="34" charset="0"/>
                <a:ea typeface="Roboto Medium" pitchFamily="34" charset="-122"/>
                <a:cs typeface="Roboto Medium" pitchFamily="34" charset="-120"/>
              </a:rPr>
              <a:t>Usuarios</a:t>
            </a:r>
            <a:endParaRPr lang="en-US" sz="2200" dirty="0"/>
          </a:p>
        </p:txBody>
      </p:sp>
      <p:sp>
        <p:nvSpPr>
          <p:cNvPr id="6" name="Text 3"/>
          <p:cNvSpPr/>
          <p:nvPr/>
        </p:nvSpPr>
        <p:spPr>
          <a:xfrm>
            <a:off x="793790" y="4549735"/>
            <a:ext cx="3608070" cy="1451610"/>
          </a:xfrm>
          <a:prstGeom prst="rect">
            <a:avLst/>
          </a:prstGeom>
          <a:noFill/>
          <a:ln/>
        </p:spPr>
        <p:txBody>
          <a:bodyPr wrap="square" lIns="0" tIns="0" rIns="0" bIns="0" rtlCol="0" anchor="t"/>
          <a:lstStyle/>
          <a:p>
            <a:pPr marL="0" indent="0" algn="ctr">
              <a:lnSpc>
                <a:spcPts val="2850"/>
              </a:lnSpc>
              <a:buNone/>
            </a:pPr>
            <a:r>
              <a:rPr lang="en-US" sz="1750" dirty="0">
                <a:solidFill>
                  <a:srgbClr val="CFD0D8"/>
                </a:solidFill>
                <a:latin typeface="Roboto" pitchFamily="34" charset="0"/>
                <a:ea typeface="Roboto" pitchFamily="34" charset="-122"/>
                <a:cs typeface="Roboto" pitchFamily="34" charset="-120"/>
              </a:rPr>
              <a:t>Un objetivo inicial es </a:t>
            </a:r>
            <a:r>
              <a:rPr lang="en-US" sz="1750" dirty="0" err="1">
                <a:solidFill>
                  <a:srgbClr val="CFD0D8"/>
                </a:solidFill>
                <a:latin typeface="Roboto" pitchFamily="34" charset="0"/>
                <a:ea typeface="Roboto" pitchFamily="34" charset="-122"/>
                <a:cs typeface="Roboto" pitchFamily="34" charset="-120"/>
              </a:rPr>
              <a:t>alcanzar</a:t>
            </a:r>
            <a:r>
              <a:rPr lang="en-US" sz="1750" dirty="0">
                <a:solidFill>
                  <a:srgbClr val="CFD0D8"/>
                </a:solidFill>
                <a:latin typeface="Roboto" pitchFamily="34" charset="0"/>
                <a:ea typeface="Roboto" pitchFamily="34" charset="-122"/>
                <a:cs typeface="Roboto" pitchFamily="34" charset="-120"/>
              </a:rPr>
              <a:t> 3.000 usuarios registrados, lo que representa un buen indicador de crecimiento y participación.</a:t>
            </a:r>
            <a:endParaRPr lang="en-US" sz="1750" dirty="0"/>
          </a:p>
        </p:txBody>
      </p:sp>
      <p:sp>
        <p:nvSpPr>
          <p:cNvPr id="7" name="Text 4"/>
          <p:cNvSpPr/>
          <p:nvPr/>
        </p:nvSpPr>
        <p:spPr>
          <a:xfrm>
            <a:off x="4742021" y="3027521"/>
            <a:ext cx="3608189" cy="748427"/>
          </a:xfrm>
          <a:prstGeom prst="rect">
            <a:avLst/>
          </a:prstGeom>
          <a:noFill/>
          <a:ln/>
        </p:spPr>
        <p:txBody>
          <a:bodyPr wrap="none" lIns="0" tIns="0" rIns="0" bIns="0" rtlCol="0" anchor="t"/>
          <a:lstStyle/>
          <a:p>
            <a:pPr marL="0" indent="0" algn="ctr">
              <a:lnSpc>
                <a:spcPts val="5850"/>
              </a:lnSpc>
              <a:buNone/>
            </a:pPr>
            <a:r>
              <a:rPr lang="en-US" sz="5850" dirty="0">
                <a:solidFill>
                  <a:srgbClr val="CFD0D8"/>
                </a:solidFill>
                <a:latin typeface="Roboto Medium" pitchFamily="34" charset="0"/>
                <a:ea typeface="Roboto Medium" pitchFamily="34" charset="-122"/>
                <a:cs typeface="Roboto Medium" pitchFamily="34" charset="-120"/>
              </a:rPr>
              <a:t>90%</a:t>
            </a:r>
            <a:endParaRPr lang="en-US" sz="5850" dirty="0"/>
          </a:p>
        </p:txBody>
      </p:sp>
      <p:sp>
        <p:nvSpPr>
          <p:cNvPr id="8" name="Text 5"/>
          <p:cNvSpPr/>
          <p:nvPr/>
        </p:nvSpPr>
        <p:spPr>
          <a:xfrm>
            <a:off x="5128498" y="4059317"/>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CFD0D8"/>
                </a:solidFill>
                <a:latin typeface="Roboto Medium" pitchFamily="34" charset="0"/>
                <a:ea typeface="Roboto Medium" pitchFamily="34" charset="-122"/>
                <a:cs typeface="Roboto Medium" pitchFamily="34" charset="-120"/>
              </a:rPr>
              <a:t>Satisfacción</a:t>
            </a:r>
            <a:endParaRPr lang="en-US" sz="2200" dirty="0"/>
          </a:p>
        </p:txBody>
      </p:sp>
      <p:sp>
        <p:nvSpPr>
          <p:cNvPr id="9" name="Text 6"/>
          <p:cNvSpPr/>
          <p:nvPr/>
        </p:nvSpPr>
        <p:spPr>
          <a:xfrm>
            <a:off x="4742021" y="4549735"/>
            <a:ext cx="3608189" cy="1814513"/>
          </a:xfrm>
          <a:prstGeom prst="rect">
            <a:avLst/>
          </a:prstGeom>
          <a:noFill/>
          <a:ln/>
        </p:spPr>
        <p:txBody>
          <a:bodyPr wrap="square" lIns="0" tIns="0" rIns="0" bIns="0" rtlCol="0" anchor="t"/>
          <a:lstStyle/>
          <a:p>
            <a:pPr marL="0" indent="0" algn="ctr">
              <a:lnSpc>
                <a:spcPts val="2850"/>
              </a:lnSpc>
              <a:buNone/>
            </a:pPr>
            <a:r>
              <a:rPr lang="en-US" sz="1750" dirty="0">
                <a:solidFill>
                  <a:srgbClr val="CFD0D8"/>
                </a:solidFill>
                <a:latin typeface="Roboto" pitchFamily="34" charset="0"/>
                <a:ea typeface="Roboto" pitchFamily="34" charset="-122"/>
                <a:cs typeface="Roboto" pitchFamily="34" charset="-120"/>
              </a:rPr>
              <a:t>Una tasa de satisfacción de usuarios del 90% demostraría que la plataforma está respondiendo efectivamente a las necesidades de los usuarios.</a:t>
            </a:r>
            <a:endParaRPr lang="en-US" sz="1750" dirty="0"/>
          </a:p>
        </p:txBody>
      </p:sp>
      <p:pic>
        <p:nvPicPr>
          <p:cNvPr id="10" name="Imagen 9">
            <a:extLst>
              <a:ext uri="{FF2B5EF4-FFF2-40B4-BE49-F238E27FC236}">
                <a16:creationId xmlns:a16="http://schemas.microsoft.com/office/drawing/2014/main" id="{44846F11-B17E-8D43-DE64-613728E3B27C}"/>
              </a:ext>
            </a:extLst>
          </p:cNvPr>
          <p:cNvPicPr>
            <a:picLocks noChangeAspect="1"/>
          </p:cNvPicPr>
          <p:nvPr/>
        </p:nvPicPr>
        <p:blipFill>
          <a:blip r:embed="rId4"/>
          <a:stretch>
            <a:fillRect/>
          </a:stretch>
        </p:blipFill>
        <p:spPr>
          <a:xfrm>
            <a:off x="12325028" y="7488346"/>
            <a:ext cx="2305372" cy="6573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44109"/>
            <a:ext cx="5670590" cy="708779"/>
          </a:xfrm>
          <a:prstGeom prst="rect">
            <a:avLst/>
          </a:prstGeom>
          <a:noFill/>
          <a:ln/>
        </p:spPr>
        <p:txBody>
          <a:bodyPr wrap="none" lIns="0" tIns="0" rIns="0" bIns="0" rtlCol="0" anchor="t"/>
          <a:lstStyle/>
          <a:p>
            <a:pPr marL="0" indent="0">
              <a:lnSpc>
                <a:spcPts val="5550"/>
              </a:lnSpc>
              <a:buNone/>
            </a:pPr>
            <a:r>
              <a:rPr lang="en-US" sz="4450" dirty="0">
                <a:solidFill>
                  <a:srgbClr val="824FE3"/>
                </a:solidFill>
                <a:latin typeface="Roboto Medium" pitchFamily="34" charset="0"/>
                <a:ea typeface="Roboto Medium" pitchFamily="34" charset="-122"/>
                <a:cs typeface="Roboto Medium" pitchFamily="34" charset="-120"/>
              </a:rPr>
              <a:t>Impacto</a:t>
            </a:r>
            <a:endParaRPr lang="en-US" sz="4450" dirty="0"/>
          </a:p>
        </p:txBody>
      </p:sp>
      <p:sp>
        <p:nvSpPr>
          <p:cNvPr id="4" name="Shape 1"/>
          <p:cNvSpPr/>
          <p:nvPr/>
        </p:nvSpPr>
        <p:spPr>
          <a:xfrm>
            <a:off x="1118711" y="2493050"/>
            <a:ext cx="30480" cy="4292322"/>
          </a:xfrm>
          <a:prstGeom prst="roundRect">
            <a:avLst>
              <a:gd name="adj" fmla="val 312558"/>
            </a:avLst>
          </a:prstGeom>
          <a:solidFill>
            <a:srgbClr val="4B2A87"/>
          </a:solidFill>
          <a:ln/>
        </p:spPr>
        <p:txBody>
          <a:bodyPr/>
          <a:lstStyle/>
          <a:p>
            <a:endParaRPr lang="es-CO"/>
          </a:p>
        </p:txBody>
      </p:sp>
      <p:sp>
        <p:nvSpPr>
          <p:cNvPr id="5" name="Shape 2"/>
          <p:cNvSpPr/>
          <p:nvPr/>
        </p:nvSpPr>
        <p:spPr>
          <a:xfrm>
            <a:off x="1358622" y="2988112"/>
            <a:ext cx="793790" cy="30480"/>
          </a:xfrm>
          <a:prstGeom prst="roundRect">
            <a:avLst>
              <a:gd name="adj" fmla="val 312558"/>
            </a:avLst>
          </a:prstGeom>
          <a:solidFill>
            <a:srgbClr val="4B2A87"/>
          </a:solidFill>
          <a:ln/>
        </p:spPr>
        <p:txBody>
          <a:bodyPr/>
          <a:lstStyle/>
          <a:p>
            <a:endParaRPr lang="es-CO"/>
          </a:p>
        </p:txBody>
      </p:sp>
      <p:sp>
        <p:nvSpPr>
          <p:cNvPr id="6" name="Shape 3"/>
          <p:cNvSpPr/>
          <p:nvPr/>
        </p:nvSpPr>
        <p:spPr>
          <a:xfrm>
            <a:off x="878800" y="2748201"/>
            <a:ext cx="510302" cy="510302"/>
          </a:xfrm>
          <a:prstGeom prst="roundRect">
            <a:avLst>
              <a:gd name="adj" fmla="val 18669"/>
            </a:avLst>
          </a:prstGeom>
          <a:solidFill>
            <a:srgbClr val="32116E"/>
          </a:solidFill>
          <a:ln w="7620">
            <a:solidFill>
              <a:srgbClr val="4B2A87"/>
            </a:solidFill>
            <a:prstDash val="solid"/>
          </a:ln>
        </p:spPr>
        <p:txBody>
          <a:bodyPr/>
          <a:lstStyle/>
          <a:p>
            <a:endParaRPr lang="es-CO"/>
          </a:p>
        </p:txBody>
      </p:sp>
      <p:sp>
        <p:nvSpPr>
          <p:cNvPr id="7" name="Text 4"/>
          <p:cNvSpPr/>
          <p:nvPr/>
        </p:nvSpPr>
        <p:spPr>
          <a:xfrm>
            <a:off x="1037272" y="2833211"/>
            <a:ext cx="193358" cy="340281"/>
          </a:xfrm>
          <a:prstGeom prst="rect">
            <a:avLst/>
          </a:prstGeom>
          <a:noFill/>
          <a:ln/>
        </p:spPr>
        <p:txBody>
          <a:bodyPr wrap="none" lIns="0" tIns="0" rIns="0" bIns="0" rtlCol="0" anchor="t"/>
          <a:lstStyle/>
          <a:p>
            <a:pPr marL="0" indent="0" algn="ctr">
              <a:lnSpc>
                <a:spcPts val="2650"/>
              </a:lnSpc>
              <a:buNone/>
            </a:pPr>
            <a:r>
              <a:rPr lang="en-US" sz="2650" dirty="0">
                <a:solidFill>
                  <a:srgbClr val="CFD0D8"/>
                </a:solidFill>
                <a:latin typeface="Roboto Medium" pitchFamily="34" charset="0"/>
                <a:ea typeface="Roboto Medium" pitchFamily="34" charset="-122"/>
                <a:cs typeface="Roboto Medium" pitchFamily="34" charset="-120"/>
              </a:rPr>
              <a:t>1</a:t>
            </a:r>
            <a:endParaRPr lang="en-US" sz="2650" dirty="0"/>
          </a:p>
        </p:txBody>
      </p:sp>
      <p:sp>
        <p:nvSpPr>
          <p:cNvPr id="8" name="Text 5"/>
          <p:cNvSpPr/>
          <p:nvPr/>
        </p:nvSpPr>
        <p:spPr>
          <a:xfrm>
            <a:off x="2381488" y="271986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Optimización</a:t>
            </a:r>
            <a:endParaRPr lang="en-US" sz="2200" dirty="0"/>
          </a:p>
        </p:txBody>
      </p:sp>
      <p:sp>
        <p:nvSpPr>
          <p:cNvPr id="9" name="Text 6"/>
          <p:cNvSpPr/>
          <p:nvPr/>
        </p:nvSpPr>
        <p:spPr>
          <a:xfrm>
            <a:off x="2381488" y="3210282"/>
            <a:ext cx="5968722" cy="1088708"/>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Al conectar donantes con beneficiarios, Community contribuye a optimizar la distribución de recursos, asegurando que estos lleguen a donde más se necesitan.</a:t>
            </a:r>
            <a:endParaRPr lang="en-US" sz="1750" dirty="0"/>
          </a:p>
        </p:txBody>
      </p:sp>
      <p:sp>
        <p:nvSpPr>
          <p:cNvPr id="10" name="Shape 7"/>
          <p:cNvSpPr/>
          <p:nvPr/>
        </p:nvSpPr>
        <p:spPr>
          <a:xfrm>
            <a:off x="1358622" y="5247680"/>
            <a:ext cx="793790" cy="30480"/>
          </a:xfrm>
          <a:prstGeom prst="roundRect">
            <a:avLst>
              <a:gd name="adj" fmla="val 312558"/>
            </a:avLst>
          </a:prstGeom>
          <a:solidFill>
            <a:srgbClr val="4B2A87"/>
          </a:solidFill>
          <a:ln/>
        </p:spPr>
        <p:txBody>
          <a:bodyPr/>
          <a:lstStyle/>
          <a:p>
            <a:endParaRPr lang="es-CO"/>
          </a:p>
        </p:txBody>
      </p:sp>
      <p:sp>
        <p:nvSpPr>
          <p:cNvPr id="11" name="Shape 8"/>
          <p:cNvSpPr/>
          <p:nvPr/>
        </p:nvSpPr>
        <p:spPr>
          <a:xfrm>
            <a:off x="878800" y="5007769"/>
            <a:ext cx="510302" cy="510302"/>
          </a:xfrm>
          <a:prstGeom prst="roundRect">
            <a:avLst>
              <a:gd name="adj" fmla="val 18669"/>
            </a:avLst>
          </a:prstGeom>
          <a:solidFill>
            <a:srgbClr val="32116E"/>
          </a:solidFill>
          <a:ln w="7620">
            <a:solidFill>
              <a:srgbClr val="4B2A87"/>
            </a:solidFill>
            <a:prstDash val="solid"/>
          </a:ln>
        </p:spPr>
        <p:txBody>
          <a:bodyPr/>
          <a:lstStyle/>
          <a:p>
            <a:endParaRPr lang="es-CO"/>
          </a:p>
        </p:txBody>
      </p:sp>
      <p:sp>
        <p:nvSpPr>
          <p:cNvPr id="12" name="Text 9"/>
          <p:cNvSpPr/>
          <p:nvPr/>
        </p:nvSpPr>
        <p:spPr>
          <a:xfrm>
            <a:off x="1037272" y="5092779"/>
            <a:ext cx="193358" cy="340281"/>
          </a:xfrm>
          <a:prstGeom prst="rect">
            <a:avLst/>
          </a:prstGeom>
          <a:noFill/>
          <a:ln/>
        </p:spPr>
        <p:txBody>
          <a:bodyPr wrap="none" lIns="0" tIns="0" rIns="0" bIns="0" rtlCol="0" anchor="t"/>
          <a:lstStyle/>
          <a:p>
            <a:pPr marL="0" indent="0" algn="ctr">
              <a:lnSpc>
                <a:spcPts val="2650"/>
              </a:lnSpc>
              <a:buNone/>
            </a:pPr>
            <a:r>
              <a:rPr lang="en-US" sz="2650" dirty="0">
                <a:solidFill>
                  <a:srgbClr val="CFD0D8"/>
                </a:solidFill>
                <a:latin typeface="Roboto Medium" pitchFamily="34" charset="0"/>
                <a:ea typeface="Roboto Medium" pitchFamily="34" charset="-122"/>
                <a:cs typeface="Roboto Medium" pitchFamily="34" charset="-120"/>
              </a:rPr>
              <a:t>2</a:t>
            </a:r>
            <a:endParaRPr lang="en-US" sz="2650" dirty="0"/>
          </a:p>
        </p:txBody>
      </p:sp>
      <p:sp>
        <p:nvSpPr>
          <p:cNvPr id="13" name="Text 10"/>
          <p:cNvSpPr/>
          <p:nvPr/>
        </p:nvSpPr>
        <p:spPr>
          <a:xfrm>
            <a:off x="2381488" y="497943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Fortalecimiento</a:t>
            </a:r>
            <a:endParaRPr lang="en-US" sz="2200" dirty="0"/>
          </a:p>
        </p:txBody>
      </p:sp>
      <p:sp>
        <p:nvSpPr>
          <p:cNvPr id="14" name="Text 11"/>
          <p:cNvSpPr/>
          <p:nvPr/>
        </p:nvSpPr>
        <p:spPr>
          <a:xfrm>
            <a:off x="2381488" y="5469850"/>
            <a:ext cx="5968722" cy="1088708"/>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La plataforma también fortalece el tejido social, creando un espacio para la colaboración, la solidaridad y el cambio positivo.</a:t>
            </a:r>
            <a:endParaRPr lang="en-US" sz="1750" dirty="0"/>
          </a:p>
        </p:txBody>
      </p:sp>
      <p:pic>
        <p:nvPicPr>
          <p:cNvPr id="15" name="Imagen 14">
            <a:extLst>
              <a:ext uri="{FF2B5EF4-FFF2-40B4-BE49-F238E27FC236}">
                <a16:creationId xmlns:a16="http://schemas.microsoft.com/office/drawing/2014/main" id="{63FA8661-BB02-6FCB-159E-55CC7D82802E}"/>
              </a:ext>
            </a:extLst>
          </p:cNvPr>
          <p:cNvPicPr>
            <a:picLocks noChangeAspect="1"/>
          </p:cNvPicPr>
          <p:nvPr/>
        </p:nvPicPr>
        <p:blipFill>
          <a:blip r:embed="rId4"/>
          <a:stretch>
            <a:fillRect/>
          </a:stretch>
        </p:blipFill>
        <p:spPr>
          <a:xfrm>
            <a:off x="12325028" y="7488346"/>
            <a:ext cx="2305372" cy="6573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pic>
        <p:nvPicPr>
          <p:cNvPr id="3" name="Image 1" descr="preencoded.png"/>
          <p:cNvPicPr>
            <a:picLocks noChangeAspect="1"/>
          </p:cNvPicPr>
          <p:nvPr/>
        </p:nvPicPr>
        <p:blipFill>
          <a:blip r:embed="rId4"/>
          <a:stretch>
            <a:fillRect/>
          </a:stretch>
        </p:blipFill>
        <p:spPr>
          <a:xfrm>
            <a:off x="2743200" y="1047988"/>
            <a:ext cx="9144000" cy="739140"/>
          </a:xfrm>
          <a:prstGeom prst="rect">
            <a:avLst/>
          </a:prstGeom>
        </p:spPr>
      </p:pic>
      <p:sp>
        <p:nvSpPr>
          <p:cNvPr id="4" name="Text 0"/>
          <p:cNvSpPr/>
          <p:nvPr/>
        </p:nvSpPr>
        <p:spPr>
          <a:xfrm>
            <a:off x="518339" y="3004899"/>
            <a:ext cx="5670590" cy="708779"/>
          </a:xfrm>
          <a:prstGeom prst="rect">
            <a:avLst/>
          </a:prstGeom>
          <a:noFill/>
          <a:ln/>
        </p:spPr>
        <p:txBody>
          <a:bodyPr wrap="none" lIns="0" tIns="0" rIns="0" bIns="0" rtlCol="0" anchor="t"/>
          <a:lstStyle/>
          <a:p>
            <a:pPr marL="0" indent="0">
              <a:lnSpc>
                <a:spcPts val="5550"/>
              </a:lnSpc>
              <a:buNone/>
            </a:pPr>
            <a:r>
              <a:rPr lang="en-US" sz="4450" dirty="0">
                <a:solidFill>
                  <a:srgbClr val="824FE3"/>
                </a:solidFill>
                <a:latin typeface="Roboto Medium" pitchFamily="34" charset="0"/>
                <a:ea typeface="Roboto Medium" pitchFamily="34" charset="-122"/>
                <a:cs typeface="Roboto Medium" pitchFamily="34" charset="-120"/>
              </a:rPr>
              <a:t>Conclusión</a:t>
            </a:r>
            <a:endParaRPr lang="en-US" sz="4450" dirty="0"/>
          </a:p>
        </p:txBody>
      </p:sp>
      <p:sp>
        <p:nvSpPr>
          <p:cNvPr id="5" name="Text 1"/>
          <p:cNvSpPr/>
          <p:nvPr/>
        </p:nvSpPr>
        <p:spPr>
          <a:xfrm>
            <a:off x="518339" y="3883223"/>
            <a:ext cx="6453061" cy="2095142"/>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Community es una plataforma innovadora con el potencial de marcar una diferencia significativa en la forma en que las personas se involucran con causas importantes. Los próximos pasos incluyen el desarrollo de la plataforma, la promoción y el lanzamiento.</a:t>
            </a:r>
            <a:endParaRPr lang="en-US" sz="1750" dirty="0"/>
          </a:p>
        </p:txBody>
      </p:sp>
      <p:pic>
        <p:nvPicPr>
          <p:cNvPr id="7" name="Imagen 6">
            <a:extLst>
              <a:ext uri="{FF2B5EF4-FFF2-40B4-BE49-F238E27FC236}">
                <a16:creationId xmlns:a16="http://schemas.microsoft.com/office/drawing/2014/main" id="{BD4D6BB8-0CAB-D0C8-F2DC-BD9142E0F549}"/>
              </a:ext>
            </a:extLst>
          </p:cNvPr>
          <p:cNvPicPr>
            <a:picLocks noChangeAspect="1"/>
          </p:cNvPicPr>
          <p:nvPr/>
        </p:nvPicPr>
        <p:blipFill>
          <a:blip r:embed="rId5"/>
          <a:stretch>
            <a:fillRect/>
          </a:stretch>
        </p:blipFill>
        <p:spPr>
          <a:xfrm>
            <a:off x="12325028" y="7488346"/>
            <a:ext cx="2305372" cy="657317"/>
          </a:xfrm>
          <a:prstGeom prst="rect">
            <a:avLst/>
          </a:prstGeom>
        </p:spPr>
      </p:pic>
      <p:pic>
        <p:nvPicPr>
          <p:cNvPr id="9" name="Imagen 8" descr="Código QR&#10;&#10;Descripción generada automáticamente">
            <a:extLst>
              <a:ext uri="{FF2B5EF4-FFF2-40B4-BE49-F238E27FC236}">
                <a16:creationId xmlns:a16="http://schemas.microsoft.com/office/drawing/2014/main" id="{1EE03D3A-E4B8-0FEB-B437-365CEA14E6F8}"/>
              </a:ext>
            </a:extLst>
          </p:cNvPr>
          <p:cNvPicPr>
            <a:picLocks noChangeAspect="1"/>
          </p:cNvPicPr>
          <p:nvPr/>
        </p:nvPicPr>
        <p:blipFill>
          <a:blip r:embed="rId6"/>
          <a:stretch>
            <a:fillRect/>
          </a:stretch>
        </p:blipFill>
        <p:spPr>
          <a:xfrm>
            <a:off x="8186141" y="2007047"/>
            <a:ext cx="5670589" cy="5670589"/>
          </a:xfrm>
          <a:prstGeom prst="rect">
            <a:avLst/>
          </a:prstGeom>
          <a:effectLst>
            <a:softEdge rad="101600"/>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146</TotalTime>
  <Words>474</Words>
  <Application>Microsoft Office PowerPoint</Application>
  <PresentationFormat>Personalizado</PresentationFormat>
  <Paragraphs>61</Paragraphs>
  <Slides>9</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Roboto</vt:lpstr>
      <vt:lpstr>Arial</vt:lpstr>
      <vt:lpstr>Roboto Medium</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Sara S</dc:creator>
  <cp:lastModifiedBy>Samuel David Arena Jimenez</cp:lastModifiedBy>
  <cp:revision>5</cp:revision>
  <dcterms:created xsi:type="dcterms:W3CDTF">2024-12-11T07:55:27Z</dcterms:created>
  <dcterms:modified xsi:type="dcterms:W3CDTF">2024-12-11T10:22:35Z</dcterms:modified>
</cp:coreProperties>
</file>