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89" r:id="rId6"/>
    <p:sldId id="262" r:id="rId7"/>
    <p:sldId id="263" r:id="rId8"/>
    <p:sldId id="258" r:id="rId9"/>
    <p:sldId id="288" r:id="rId10"/>
    <p:sldId id="290" r:id="rId11"/>
    <p:sldId id="291" r:id="rId12"/>
    <p:sldId id="264" r:id="rId13"/>
    <p:sldId id="261" r:id="rId14"/>
    <p:sldId id="274" r:id="rId15"/>
    <p:sldId id="275" r:id="rId16"/>
    <p:sldId id="276" r:id="rId17"/>
    <p:sldId id="277" r:id="rId18"/>
    <p:sldId id="265" r:id="rId19"/>
    <p:sldId id="279" r:id="rId20"/>
    <p:sldId id="266" r:id="rId21"/>
    <p:sldId id="296" r:id="rId22"/>
    <p:sldId id="280" r:id="rId23"/>
    <p:sldId id="278" r:id="rId24"/>
    <p:sldId id="267" r:id="rId25"/>
    <p:sldId id="283" r:id="rId26"/>
    <p:sldId id="285" r:id="rId27"/>
    <p:sldId id="298" r:id="rId28"/>
    <p:sldId id="297" r:id="rId29"/>
    <p:sldId id="299" r:id="rId30"/>
    <p:sldId id="287" r:id="rId31"/>
    <p:sldId id="268" r:id="rId32"/>
    <p:sldId id="295" r:id="rId33"/>
    <p:sldId id="294" r:id="rId34"/>
    <p:sldId id="292" r:id="rId35"/>
    <p:sldId id="269" r:id="rId36"/>
    <p:sldId id="270" r:id="rId37"/>
    <p:sldId id="293" r:id="rId38"/>
    <p:sldId id="282" r:id="rId39"/>
    <p:sldId id="271" r:id="rId40"/>
    <p:sldId id="27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BBC3A1-0B9B-BA45-8550-4BD5B9A9CFBE}">
          <p14:sldIdLst>
            <p14:sldId id="256"/>
            <p14:sldId id="257"/>
            <p14:sldId id="259"/>
            <p14:sldId id="260"/>
            <p14:sldId id="289"/>
            <p14:sldId id="262"/>
            <p14:sldId id="263"/>
            <p14:sldId id="258"/>
            <p14:sldId id="288"/>
            <p14:sldId id="290"/>
            <p14:sldId id="291"/>
            <p14:sldId id="264"/>
            <p14:sldId id="261"/>
            <p14:sldId id="274"/>
            <p14:sldId id="275"/>
            <p14:sldId id="276"/>
            <p14:sldId id="277"/>
            <p14:sldId id="265"/>
            <p14:sldId id="279"/>
            <p14:sldId id="266"/>
            <p14:sldId id="296"/>
            <p14:sldId id="280"/>
            <p14:sldId id="278"/>
            <p14:sldId id="267"/>
            <p14:sldId id="283"/>
            <p14:sldId id="285"/>
            <p14:sldId id="298"/>
            <p14:sldId id="297"/>
            <p14:sldId id="299"/>
            <p14:sldId id="287"/>
            <p14:sldId id="268"/>
            <p14:sldId id="295"/>
            <p14:sldId id="294"/>
            <p14:sldId id="292"/>
            <p14:sldId id="269"/>
            <p14:sldId id="270"/>
            <p14:sldId id="293"/>
            <p14:sldId id="282"/>
          </p14:sldIdLst>
        </p14:section>
        <p14:section name="Old" id="{49066617-D557-C043-905F-31F597D22AF8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159"/>
  </p:normalViewPr>
  <p:slideViewPr>
    <p:cSldViewPr snapToGrid="0" snapToObjects="1">
      <p:cViewPr>
        <p:scale>
          <a:sx n="154" d="100"/>
          <a:sy n="154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FC114-B4E2-BA41-8163-8216267559F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26D7-3E57-294A-9F03-2013595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good test is </a:t>
            </a:r>
            <a:r>
              <a:rPr lang="en-US" dirty="0" err="1" smtClean="0"/>
              <a:t>wether</a:t>
            </a:r>
            <a:r>
              <a:rPr lang="en-US" baseline="0" dirty="0" smtClean="0"/>
              <a:t> the object persist beyond the current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still</a:t>
            </a:r>
            <a:r>
              <a:rPr lang="en-GB" baseline="0" dirty="0" smtClean="0"/>
              <a:t> the best way to pass object around since there is no change of ownership</a:t>
            </a:r>
          </a:p>
          <a:p>
            <a:r>
              <a:rPr lang="en-GB" dirty="0" smtClean="0"/>
              <a:t>Also even worse</a:t>
            </a:r>
            <a:r>
              <a:rPr lang="en-GB" baseline="0" dirty="0" smtClean="0"/>
              <a:t> is that the left code makes a copy of the shared </a:t>
            </a:r>
            <a:r>
              <a:rPr lang="en-GB" baseline="0" dirty="0" err="1" smtClean="0"/>
              <a:t>ptr</a:t>
            </a:r>
            <a:r>
              <a:rPr lang="en-GB" baseline="0" dirty="0" smtClean="0"/>
              <a:t> increments the value </a:t>
            </a:r>
          </a:p>
          <a:p>
            <a:r>
              <a:rPr lang="en-GB" baseline="0" dirty="0" smtClean="0"/>
              <a:t>just to </a:t>
            </a:r>
            <a:r>
              <a:rPr lang="en-GB" baseline="0" dirty="0" err="1" smtClean="0"/>
              <a:t>despose</a:t>
            </a:r>
            <a:r>
              <a:rPr lang="en-GB" baseline="0" dirty="0" smtClean="0"/>
              <a:t> of the copy.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Moving</a:t>
            </a:r>
            <a:r>
              <a:rPr lang="en-GB" baseline="0" dirty="0" smtClean="0"/>
              <a:t> from old style C++ to new</a:t>
            </a:r>
          </a:p>
          <a:p>
            <a:r>
              <a:rPr lang="en-GB" baseline="0" dirty="0" smtClean="0"/>
              <a:t>Second version is less clear than the third version as all the types are on the right.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moving ownership</a:t>
            </a:r>
            <a:r>
              <a:rPr lang="en-GB" baseline="0" dirty="0" smtClean="0"/>
              <a:t> from api1 to both d1 and d2 and when d1 and d2 are cleaned up so is api1 in the correct way.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</a:t>
            </a:r>
            <a:r>
              <a:rPr lang="en-US" dirty="0" err="1" smtClean="0"/>
              <a:t>lvalue</a:t>
            </a:r>
            <a:r>
              <a:rPr lang="en-US" dirty="0" smtClean="0"/>
              <a:t> as the dereference</a:t>
            </a:r>
            <a:r>
              <a:rPr lang="en-US" baseline="0" dirty="0" smtClean="0"/>
              <a:t> operator convert </a:t>
            </a:r>
            <a:r>
              <a:rPr lang="en-US" baseline="0" dirty="0" err="1" smtClean="0"/>
              <a:t>rvalues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1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return 1ul</a:t>
            </a:r>
            <a:r>
              <a:rPr lang="en-US" baseline="0" dirty="0" smtClean="0"/>
              <a:t> makes the return type a unsigned long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instead of a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r>
              <a:rPr lang="en-US" baseline="0" dirty="0" smtClean="0"/>
              <a:t>The use of auto instead of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for the </a:t>
            </a:r>
            <a:r>
              <a:rPr lang="en-US" baseline="0" dirty="0" err="1" smtClean="0"/>
              <a:t>paramater</a:t>
            </a:r>
            <a:r>
              <a:rPr lang="en-US" baseline="0" dirty="0" smtClean="0"/>
              <a:t> is only possible in the draft of C++17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static_assert</a:t>
            </a:r>
            <a:r>
              <a:rPr lang="en-GB" dirty="0" smtClean="0"/>
              <a:t> can</a:t>
            </a:r>
            <a:r>
              <a:rPr lang="en-GB" baseline="0" dirty="0" smtClean="0"/>
              <a:t> be used with </a:t>
            </a:r>
            <a:r>
              <a:rPr lang="en-GB" baseline="0" dirty="0" err="1" smtClean="0"/>
              <a:t>std</a:t>
            </a:r>
            <a:r>
              <a:rPr lang="en-GB" baseline="0" dirty="0" smtClean="0"/>
              <a:t>::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is_integral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example checking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GC:</a:t>
            </a:r>
          </a:p>
          <a:p>
            <a:r>
              <a:rPr lang="en-GB" dirty="0" smtClean="0"/>
              <a:t>Go</a:t>
            </a:r>
          </a:p>
          <a:p>
            <a:r>
              <a:rPr lang="en-GB" dirty="0" smtClean="0"/>
              <a:t>JVM</a:t>
            </a:r>
          </a:p>
          <a:p>
            <a:r>
              <a:rPr lang="en-GB" dirty="0" smtClean="0"/>
              <a:t>.NET</a:t>
            </a:r>
          </a:p>
          <a:p>
            <a:endParaRPr lang="en-GB" dirty="0" smtClean="0"/>
          </a:p>
          <a:p>
            <a:r>
              <a:rPr lang="en-GB" dirty="0" smtClean="0"/>
              <a:t>Whole</a:t>
            </a:r>
            <a:r>
              <a:rPr lang="en-GB" baseline="0" dirty="0" smtClean="0"/>
              <a:t> program analysis 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Annotations </a:t>
            </a:r>
          </a:p>
          <a:p>
            <a:r>
              <a:rPr lang="en-GB" baseline="0" dirty="0" smtClean="0"/>
              <a:t>Microsoft 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Reference counting:</a:t>
            </a:r>
          </a:p>
          <a:p>
            <a:r>
              <a:rPr lang="en-GB" baseline="0" dirty="0" err="1" smtClean="0"/>
              <a:t>ObjC</a:t>
            </a:r>
            <a:endParaRPr lang="en-GB" baseline="0" dirty="0" smtClean="0"/>
          </a:p>
          <a:p>
            <a:r>
              <a:rPr lang="en-GB" baseline="0" dirty="0" smtClean="0"/>
              <a:t>Microsoft COM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Both of these error can be found using static analyser tools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f doesn’t own q and foo requires ownership</a:t>
            </a:r>
          </a:p>
          <a:p>
            <a:r>
              <a:rPr lang="en-GB" baseline="0" dirty="0" smtClean="0"/>
              <a:t>delete on q2 is bad as f is not the owner</a:t>
            </a:r>
          </a:p>
          <a:p>
            <a:r>
              <a:rPr lang="en-GB" baseline="0" dirty="0" smtClean="0"/>
              <a:t>delete p is bad as foo not owns 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Remove all naked ‘new’ and ‘delete’</a:t>
            </a:r>
            <a:r>
              <a:rPr lang="en-GB" baseline="0" dirty="0" smtClean="0"/>
              <a:t> calls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DF2B-66ED-CB4B-BF31-8454360DD525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202-AAEE-E14F-BA97-EDE65A21E0F6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0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75D8-58B2-3C4D-930B-26627496A7C5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7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18B5-074C-9541-9534-F613F9C3897A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7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AE03-F7FA-274F-9CBF-DBDC3B888FDF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AAE-D2DC-1146-89A1-7F1A81EFBFE6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0B5F-6891-F144-818A-50C7B4ED9D58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F335-8F00-5746-A208-BC9A317B71B7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D538-5C95-7645-AAFF-7551765DF8F9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5E-C43C-FE4B-8B1D-1AFCFC6569DA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3689-53E4-D246-AB84-71E329870A52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80CF3-9571-8440-9D96-40DC5BF63D5B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6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new direction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Correctness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b="1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 = f(1) * 42;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b="1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 = f(1) * 42</a:t>
            </a:r>
            <a:r>
              <a:rPr lang="en-GB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.1</a:t>
            </a: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endParaRPr lang="en-GB" b="1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Code Example (auto2.cpp)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moving to the right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const</a:t>
            </a:r>
            <a:r>
              <a:rPr lang="en-GB" b="1" dirty="0" smtClean="0">
                <a:solidFill>
                  <a:srgbClr val="FFC000"/>
                </a:solidFill>
              </a:rPr>
              <a:t> char</a:t>
            </a:r>
            <a:r>
              <a:rPr lang="en-GB" dirty="0" smtClean="0"/>
              <a:t>* s = “hello”;                     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s = “hello;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vector&lt;</a:t>
            </a: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/>
              <a:t>&gt; v{1,2,3};                          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v = vector&lt;</a:t>
            </a: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/>
              <a:t>&gt;{1,2,3};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unsinged long </a:t>
            </a:r>
            <a:r>
              <a:rPr lang="en-GB" dirty="0" smtClean="0"/>
              <a:t>x = 42;                         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x = 42ul;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8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factorial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n)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feature of C++17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(n == 0) {  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1ul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}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n * </a:t>
            </a:r>
            <a:r>
              <a:rPr lang="en-US" dirty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factorial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(n-1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sizeof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factorial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(1));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???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decltype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(x) y = x;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these will evaluate to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</a:t>
            </a:r>
            <a:r>
              <a:rPr lang="en-US" dirty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x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         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//the same thing</a:t>
            </a:r>
            <a:endParaRPr lang="en-US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safety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</a:rPr>
              <a:t>void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 err="1"/>
              <a:t>func</a:t>
            </a:r>
            <a:r>
              <a:rPr lang="en-GB" dirty="0"/>
              <a:t>(</a:t>
            </a:r>
            <a:r>
              <a:rPr lang="en-GB" b="1" dirty="0" err="1">
                <a:solidFill>
                  <a:srgbClr val="FFC000"/>
                </a:solidFill>
              </a:rPr>
              <a:t>int</a:t>
            </a:r>
            <a:r>
              <a:rPr lang="en-GB" dirty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); 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</a:rPr>
              <a:t>void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 err="1"/>
              <a:t>func</a:t>
            </a:r>
            <a:r>
              <a:rPr lang="en-GB" dirty="0"/>
              <a:t>(</a:t>
            </a:r>
            <a:r>
              <a:rPr lang="en-GB" b="1" dirty="0">
                <a:solidFill>
                  <a:srgbClr val="FFC000"/>
                </a:solidFill>
              </a:rPr>
              <a:t>char</a:t>
            </a:r>
            <a:r>
              <a:rPr lang="en-GB" dirty="0"/>
              <a:t> *s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func</a:t>
            </a:r>
            <a:r>
              <a:rPr lang="en-GB" dirty="0" smtClean="0"/>
              <a:t>(NULL)  </a:t>
            </a:r>
            <a:r>
              <a:rPr lang="en-GB" dirty="0" smtClean="0">
                <a:solidFill>
                  <a:srgbClr val="92D050"/>
                </a:solidFill>
              </a:rPr>
              <a:t>// which one will get called?</a:t>
            </a: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func</a:t>
            </a:r>
            <a:r>
              <a:rPr lang="en-GB" dirty="0" smtClean="0"/>
              <a:t>(</a:t>
            </a:r>
            <a:r>
              <a:rPr lang="en-GB" dirty="0" err="1" smtClean="0"/>
              <a:t>nullptr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Code Example (</a:t>
            </a:r>
            <a:r>
              <a:rPr lang="en-GB" dirty="0" err="1" smtClean="0"/>
              <a:t>nullptr.cpp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Safety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enum</a:t>
            </a:r>
            <a:r>
              <a:rPr lang="en-GB" b="1" dirty="0" smtClean="0">
                <a:solidFill>
                  <a:srgbClr val="FFC000"/>
                </a:solidFill>
              </a:rPr>
              <a:t> </a:t>
            </a:r>
            <a:r>
              <a:rPr lang="en-GB" dirty="0" err="1" smtClean="0"/>
              <a:t>RGBColour</a:t>
            </a:r>
            <a:r>
              <a:rPr lang="en-GB" dirty="0" smtClean="0"/>
              <a:t> { RED, GREEN, BLUE };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enum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err="1" smtClean="0"/>
              <a:t>CMYKColour</a:t>
            </a:r>
            <a:r>
              <a:rPr lang="en-GB" dirty="0" smtClean="0"/>
              <a:t> { CYAN, MAGENTA, YELLOW, BLACK 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/>
              <a:t>red = </a:t>
            </a:r>
            <a:r>
              <a:rPr lang="en-GB" dirty="0" err="1"/>
              <a:t>RGBColour</a:t>
            </a:r>
            <a:r>
              <a:rPr lang="en-GB" dirty="0"/>
              <a:t>::RED;  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if</a:t>
            </a:r>
            <a:r>
              <a:rPr lang="en-GB" dirty="0" smtClean="0"/>
              <a:t>(red == </a:t>
            </a:r>
            <a:r>
              <a:rPr lang="en-GB" dirty="0" err="1"/>
              <a:t>CMYKColour</a:t>
            </a:r>
            <a:r>
              <a:rPr lang="en-GB" dirty="0"/>
              <a:t>::CYAN) </a:t>
            </a:r>
            <a:r>
              <a:rPr lang="en-GB" dirty="0" smtClean="0"/>
              <a:t>{   </a:t>
            </a:r>
            <a:r>
              <a:rPr lang="en-GB" dirty="0" smtClean="0">
                <a:solidFill>
                  <a:srgbClr val="92D050"/>
                </a:solidFill>
              </a:rPr>
              <a:t>// this gives no warning with -Wall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Safety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rgbClr val="FFC000"/>
                </a:solidFill>
              </a:rPr>
              <a:t>enum</a:t>
            </a:r>
            <a:r>
              <a:rPr lang="en-GB" b="1" dirty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rgbClr val="FFC000"/>
                </a:solidFill>
              </a:rPr>
              <a:t>class </a:t>
            </a:r>
            <a:r>
              <a:rPr lang="en-GB" dirty="0" err="1" smtClean="0"/>
              <a:t>RGBColour</a:t>
            </a:r>
            <a:r>
              <a:rPr lang="en-GB" dirty="0" smtClean="0"/>
              <a:t> </a:t>
            </a:r>
            <a:r>
              <a:rPr lang="en-GB" dirty="0"/>
              <a:t>{ RED, GREEN, BLUE };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C000"/>
                </a:solidFill>
              </a:rPr>
              <a:t>enum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rgbClr val="FFC000"/>
                </a:solidFill>
              </a:rPr>
              <a:t>class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err="1" smtClean="0"/>
              <a:t>CMYKColour</a:t>
            </a:r>
            <a:r>
              <a:rPr lang="en-GB" dirty="0" smtClean="0"/>
              <a:t> </a:t>
            </a:r>
            <a:r>
              <a:rPr lang="en-GB" dirty="0"/>
              <a:t>{ CYAN, MAGENTA, YELLOW, BLACK 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>
                <a:solidFill>
                  <a:srgbClr val="FFC000"/>
                </a:solidFill>
              </a:rPr>
              <a:t>int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red = </a:t>
            </a:r>
            <a:r>
              <a:rPr lang="en-GB" dirty="0" err="1"/>
              <a:t>RGBColour</a:t>
            </a:r>
            <a:r>
              <a:rPr lang="en-GB" dirty="0"/>
              <a:t>::RED;  </a:t>
            </a:r>
            <a:r>
              <a:rPr lang="en-GB" dirty="0" smtClean="0"/>
              <a:t>                               </a:t>
            </a:r>
            <a:r>
              <a:rPr lang="en-GB" dirty="0" smtClean="0">
                <a:solidFill>
                  <a:srgbClr val="92D050"/>
                </a:solidFill>
              </a:rPr>
              <a:t>// This will not compile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/>
              <a:t>red = </a:t>
            </a:r>
            <a:r>
              <a:rPr lang="en-GB" dirty="0" err="1" smtClean="0"/>
              <a:t>static_cast</a:t>
            </a:r>
            <a:r>
              <a:rPr lang="en-GB" dirty="0" smtClean="0"/>
              <a:t>&lt;</a:t>
            </a:r>
            <a:r>
              <a:rPr lang="en-GB" dirty="0" err="1" smtClean="0"/>
              <a:t>int</a:t>
            </a:r>
            <a:r>
              <a:rPr lang="en-GB" dirty="0" smtClean="0"/>
              <a:t>&gt;(</a:t>
            </a:r>
            <a:r>
              <a:rPr lang="en-GB" dirty="0" err="1" smtClean="0"/>
              <a:t>RGBColour</a:t>
            </a:r>
            <a:r>
              <a:rPr lang="en-GB" dirty="0"/>
              <a:t>::</a:t>
            </a:r>
            <a:r>
              <a:rPr lang="en-GB" dirty="0" smtClean="0"/>
              <a:t>RED);</a:t>
            </a:r>
            <a:r>
              <a:rPr lang="en-GB" dirty="0" smtClean="0">
                <a:solidFill>
                  <a:srgbClr val="92D050"/>
                </a:solidFill>
              </a:rPr>
              <a:t>  // This will compile                                                    </a:t>
            </a: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if</a:t>
            </a:r>
            <a:r>
              <a:rPr lang="en-GB" dirty="0" smtClean="0"/>
              <a:t>(</a:t>
            </a:r>
            <a:r>
              <a:rPr lang="en-GB" dirty="0" err="1" smtClean="0"/>
              <a:t>RGBColour</a:t>
            </a:r>
            <a:r>
              <a:rPr lang="en-GB" dirty="0" smtClean="0"/>
              <a:t> ::RED == </a:t>
            </a:r>
            <a:r>
              <a:rPr lang="en-GB" dirty="0" err="1"/>
              <a:t>CMYKColour</a:t>
            </a:r>
            <a:r>
              <a:rPr lang="en-GB" dirty="0"/>
              <a:t>::CYAN) </a:t>
            </a:r>
            <a:r>
              <a:rPr lang="en-GB" dirty="0" smtClean="0"/>
              <a:t>{ </a:t>
            </a:r>
            <a:r>
              <a:rPr lang="en-GB" dirty="0" smtClean="0">
                <a:solidFill>
                  <a:srgbClr val="92D050"/>
                </a:solidFill>
              </a:rPr>
              <a:t>// </a:t>
            </a:r>
            <a:r>
              <a:rPr lang="en-GB" dirty="0">
                <a:solidFill>
                  <a:srgbClr val="92D050"/>
                </a:solidFill>
              </a:rPr>
              <a:t>this will not compile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is-IS" dirty="0" smtClean="0"/>
              <a:t>…</a:t>
            </a:r>
            <a:endParaRPr lang="is-IS" dirty="0"/>
          </a:p>
          <a:p>
            <a:pPr marL="0" indent="0">
              <a:buNone/>
            </a:pPr>
            <a:r>
              <a:rPr lang="is-IS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 Time Type Safety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static_assert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C000"/>
                </a:solidFill>
              </a:rPr>
              <a:t>bool</a:t>
            </a:r>
            <a:r>
              <a:rPr lang="en-GB" dirty="0" smtClean="0"/>
              <a:t> </a:t>
            </a:r>
            <a:r>
              <a:rPr lang="en-GB" dirty="0" err="1" smtClean="0"/>
              <a:t>constexpr</a:t>
            </a:r>
            <a:r>
              <a:rPr lang="en-GB" dirty="0" err="1"/>
              <a:t>_</a:t>
            </a:r>
            <a:r>
              <a:rPr lang="en-GB" dirty="0" err="1" smtClean="0"/>
              <a:t>predicate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C000"/>
                </a:solidFill>
              </a:rPr>
              <a:t>char</a:t>
            </a:r>
            <a:r>
              <a:rPr lang="en-GB" dirty="0" smtClean="0"/>
              <a:t>* </a:t>
            </a:r>
            <a:r>
              <a:rPr lang="en-GB" dirty="0" err="1" smtClean="0"/>
              <a:t>error_message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/>
              <a:t>[[</a:t>
            </a:r>
            <a:r>
              <a:rPr lang="en-GB" dirty="0" smtClean="0"/>
              <a:t>deprecated(</a:t>
            </a:r>
            <a:r>
              <a:rPr lang="en-GB" dirty="0" err="1" smtClean="0"/>
              <a:t>opt_message</a:t>
            </a:r>
            <a:r>
              <a:rPr lang="en-GB" dirty="0" smtClean="0"/>
              <a:t>)]]</a:t>
            </a: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Code Example (</a:t>
            </a:r>
            <a:r>
              <a:rPr lang="en-GB" dirty="0" err="1" smtClean="0"/>
              <a:t>static_check.cpp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the lambda syntax 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[capture-list]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params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-&gt;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ret_type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{body} </a:t>
            </a: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Lambdas are just classes with the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operator() </a:t>
            </a: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overloaded.</a:t>
            </a:r>
          </a:p>
          <a:p>
            <a:pPr marL="0" indent="0">
              <a:buNone/>
            </a:pPr>
            <a:endParaRPr lang="en-US" dirty="0">
              <a:latin typeface="+mj-lt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They are </a:t>
            </a:r>
            <a:r>
              <a:rPr lang="en-US" dirty="0">
                <a:latin typeface="+mj-lt"/>
                <a:ea typeface="Andale Mono" charset="0"/>
                <a:cs typeface="Andale Mono" charset="0"/>
              </a:rPr>
              <a:t>not anonymous </a:t>
            </a: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functions they are objects.</a:t>
            </a:r>
            <a:endParaRPr lang="en-US" dirty="0">
              <a:latin typeface="+mj-lt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the simplest lambda function that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does nothing.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[]{}()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very similar to</a:t>
            </a:r>
          </a:p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 void operator() { return;}; };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and </a:t>
            </a:r>
            <a:r>
              <a:rPr lang="en-US" dirty="0" err="1" smtClean="0"/>
              <a:t>lvalue</a:t>
            </a:r>
            <a:endParaRPr lang="en-US" dirty="0" smtClean="0"/>
          </a:p>
          <a:p>
            <a:r>
              <a:rPr lang="en-US" dirty="0" smtClean="0"/>
              <a:t>auto </a:t>
            </a:r>
            <a:r>
              <a:rPr lang="en-US" dirty="0" smtClean="0"/>
              <a:t>and type inference</a:t>
            </a:r>
          </a:p>
          <a:p>
            <a:r>
              <a:rPr lang="en-US" dirty="0" smtClean="0"/>
              <a:t>Type </a:t>
            </a:r>
            <a:r>
              <a:rPr lang="en-US" dirty="0" smtClean="0"/>
              <a:t>safety</a:t>
            </a:r>
          </a:p>
          <a:p>
            <a:r>
              <a:rPr lang="en-US" dirty="0" smtClean="0"/>
              <a:t>Lambda</a:t>
            </a:r>
            <a:endParaRPr lang="en-US" dirty="0" smtClean="0"/>
          </a:p>
          <a:p>
            <a:r>
              <a:rPr lang="en-US" dirty="0" smtClean="0"/>
              <a:t>Memory Management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the a comparison function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[](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a,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b) {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 - b;};</a:t>
            </a:r>
          </a:p>
          <a:p>
            <a:pPr marL="0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(* this is similar to ML *)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a,b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=&gt; a – b;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</a:t>
            </a:r>
            <a:r>
              <a:rPr lang="en-GB" dirty="0" err="1" smtClean="0"/>
              <a:t>funcions</a:t>
            </a:r>
            <a:r>
              <a:rPr lang="en-GB" dirty="0" smtClean="0"/>
              <a:t>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</a:rPr>
              <a:t>auto</a:t>
            </a:r>
            <a:r>
              <a:rPr lang="en-GB" dirty="0"/>
              <a:t> f = [](</a:t>
            </a:r>
            <a:r>
              <a:rPr lang="en-GB" b="1" dirty="0">
                <a:solidFill>
                  <a:srgbClr val="FFC000"/>
                </a:solidFill>
              </a:rPr>
              <a:t>auto</a:t>
            </a:r>
            <a:r>
              <a:rPr lang="en-GB" dirty="0"/>
              <a:t> a) {return [=](</a:t>
            </a:r>
            <a:r>
              <a:rPr lang="en-GB" b="1" dirty="0">
                <a:solidFill>
                  <a:srgbClr val="FFC000"/>
                </a:solidFill>
              </a:rPr>
              <a:t>auto</a:t>
            </a:r>
            <a:r>
              <a:rPr lang="en-GB" dirty="0"/>
              <a:t> b) {</a:t>
            </a:r>
            <a:r>
              <a:rPr lang="en-GB" b="1" dirty="0">
                <a:solidFill>
                  <a:srgbClr val="FFC000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a+b</a:t>
            </a:r>
            <a:r>
              <a:rPr lang="en-GB" dirty="0" smtClean="0"/>
              <a:t>;};};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fun f a b = </a:t>
            </a:r>
            <a:r>
              <a:rPr lang="en-GB" dirty="0" err="1" smtClean="0"/>
              <a:t>a+b</a:t>
            </a:r>
            <a:r>
              <a:rPr lang="en-GB" dirty="0" smtClean="0"/>
              <a:t>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9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functions 4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a= 4;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 = [=a](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b) -&gt; 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a+b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;};</a:t>
            </a:r>
          </a:p>
          <a:p>
            <a:pPr marL="0" indent="0">
              <a:buNone/>
            </a:pPr>
            <a:endParaRPr lang="en-GB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compiler_name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operator()(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a) {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a+x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;};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compiler_name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 ):x(a){};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f(5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Objects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pointer</a:t>
            </a:r>
          </a:p>
          <a:p>
            <a:endParaRPr lang="en-GB" dirty="0"/>
          </a:p>
          <a:p>
            <a:r>
              <a:rPr lang="en-GB" dirty="0" smtClean="0"/>
              <a:t>Classes with operator()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auto&amp;&amp;</a:t>
            </a:r>
            <a:r>
              <a:rPr lang="en-US" b="1" dirty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map(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in,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out,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{  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 = 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begin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(in);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 = 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end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(in);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 = 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begin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(out);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while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(a != b) {  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*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c++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f(*a++);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}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::move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(out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fun map f [] = []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hr-HR" dirty="0" smtClean="0">
                <a:latin typeface="Andale Mono" charset="0"/>
                <a:ea typeface="Andale Mono" charset="0"/>
                <a:cs typeface="Andale Mono" charset="0"/>
              </a:rPr>
              <a:t>| </a:t>
            </a:r>
            <a:r>
              <a:rPr lang="hr-HR" dirty="0" err="1"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hr-HR" dirty="0">
                <a:latin typeface="Andale Mono" charset="0"/>
                <a:ea typeface="Andale Mono" charset="0"/>
                <a:cs typeface="Andale Mono" charset="0"/>
              </a:rPr>
              <a:t> f (h::t) = f h :: </a:t>
            </a:r>
            <a:r>
              <a:rPr lang="hr-HR" dirty="0" err="1"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hr-HR" dirty="0">
                <a:latin typeface="Andale Mono" charset="0"/>
                <a:ea typeface="Andale Mono" charset="0"/>
                <a:cs typeface="Andale Mono" charset="0"/>
              </a:rPr>
              <a:t> f t;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hard!</a:t>
            </a:r>
          </a:p>
          <a:p>
            <a:endParaRPr lang="en-GB" dirty="0"/>
          </a:p>
          <a:p>
            <a:r>
              <a:rPr lang="en-GB" dirty="0" smtClean="0"/>
              <a:t>As we know there are options:</a:t>
            </a:r>
          </a:p>
          <a:p>
            <a:pPr lvl="1"/>
            <a:r>
              <a:rPr lang="en-GB" dirty="0" smtClean="0"/>
              <a:t>GC</a:t>
            </a:r>
          </a:p>
          <a:p>
            <a:pPr lvl="1"/>
            <a:r>
              <a:rPr lang="en-GB" dirty="0" smtClean="0"/>
              <a:t>Whole program analysis</a:t>
            </a:r>
          </a:p>
          <a:p>
            <a:pPr lvl="1"/>
            <a:r>
              <a:rPr lang="en-GB" dirty="0" smtClean="0"/>
              <a:t>Require annotations and compiler support</a:t>
            </a:r>
          </a:p>
          <a:p>
            <a:pPr lvl="1"/>
            <a:r>
              <a:rPr lang="en-GB" dirty="0" smtClean="0"/>
              <a:t>Use automatic reference counting</a:t>
            </a:r>
          </a:p>
          <a:p>
            <a:pPr lvl="1"/>
            <a:r>
              <a:rPr lang="en-GB" dirty="0" smtClean="0"/>
              <a:t>Coding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safety is compromised</a:t>
            </a:r>
          </a:p>
          <a:p>
            <a:r>
              <a:rPr lang="en-GB" dirty="0" smtClean="0"/>
              <a:t>Memory safety is compromised</a:t>
            </a:r>
          </a:p>
          <a:p>
            <a:r>
              <a:rPr lang="en-GB" dirty="0" smtClean="0"/>
              <a:t>Resource safety is compromised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 Example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f(X* p) {</a:t>
            </a:r>
          </a:p>
          <a:p>
            <a:pPr marL="0" indent="0">
              <a:buNone/>
            </a:pPr>
            <a:r>
              <a:rPr lang="en-GB" dirty="0" smtClean="0"/>
              <a:t>  use(p);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p;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g() {</a:t>
            </a:r>
          </a:p>
          <a:p>
            <a:pPr marL="0" indent="0">
              <a:buNone/>
            </a:pPr>
            <a:r>
              <a:rPr lang="en-GB" dirty="0" smtClean="0"/>
              <a:t>  X* x = </a:t>
            </a:r>
            <a:r>
              <a:rPr lang="en-GB" b="1" dirty="0" smtClean="0">
                <a:solidFill>
                  <a:srgbClr val="FFC000"/>
                </a:solidFill>
              </a:rPr>
              <a:t>new</a:t>
            </a:r>
            <a:r>
              <a:rPr lang="en-GB" dirty="0" smtClean="0"/>
              <a:t> X;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f(x);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use(x);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Distinguish between owners and non owners</a:t>
            </a:r>
          </a:p>
          <a:p>
            <a:r>
              <a:rPr lang="en-GB" dirty="0" smtClean="0"/>
              <a:t>Assume raw pointer to be non owners</a:t>
            </a:r>
          </a:p>
          <a:p>
            <a:r>
              <a:rPr lang="en-GB" dirty="0" smtClean="0"/>
              <a:t>Catch all attempts for a pointer to get into the enclosing owners scope</a:t>
            </a:r>
          </a:p>
          <a:p>
            <a:r>
              <a:rPr lang="en-GB" dirty="0" smtClean="0"/>
              <a:t>Ownership is recursive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template</a:t>
            </a: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GB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T&gt;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using</a:t>
            </a: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owner = T;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 Example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f(X* p) {</a:t>
            </a:r>
          </a:p>
          <a:p>
            <a:pPr marL="0" indent="0">
              <a:buNone/>
            </a:pPr>
            <a:r>
              <a:rPr lang="en-GB" dirty="0" smtClean="0"/>
              <a:t>  use(p);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p;        </a:t>
            </a:r>
            <a:r>
              <a:rPr lang="en-GB" dirty="0" smtClean="0">
                <a:solidFill>
                  <a:srgbClr val="92D050"/>
                </a:solidFill>
              </a:rPr>
              <a:t>// deleting a non owner is not valid</a:t>
            </a: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g() {</a:t>
            </a:r>
          </a:p>
          <a:p>
            <a:pPr marL="0" indent="0">
              <a:buNone/>
            </a:pPr>
            <a:r>
              <a:rPr lang="en-GB" dirty="0" smtClean="0"/>
              <a:t>  X* x = </a:t>
            </a:r>
            <a:r>
              <a:rPr lang="en-GB" b="1" dirty="0" smtClean="0">
                <a:solidFill>
                  <a:srgbClr val="FFC000"/>
                </a:solidFill>
              </a:rPr>
              <a:t>new</a:t>
            </a:r>
            <a:r>
              <a:rPr lang="en-GB" dirty="0" smtClean="0"/>
              <a:t> X; </a:t>
            </a:r>
            <a:r>
              <a:rPr lang="en-GB" dirty="0" smtClean="0">
                <a:solidFill>
                  <a:srgbClr val="92D050"/>
                </a:solidFill>
              </a:rPr>
              <a:t>// this should be an owner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f(x);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use(x);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and </a:t>
            </a:r>
            <a:r>
              <a:rPr lang="en-US" dirty="0" err="1" smtClean="0"/>
              <a:t>lvalue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value is either an </a:t>
            </a:r>
            <a:r>
              <a:rPr lang="en-US" dirty="0" err="1" smtClean="0"/>
              <a:t>lvalue</a:t>
            </a:r>
            <a:r>
              <a:rPr lang="en-US" dirty="0" smtClean="0"/>
              <a:t> or </a:t>
            </a:r>
            <a:r>
              <a:rPr lang="en-US" dirty="0" err="1" smtClean="0"/>
              <a:t>rvalue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lvalues</a:t>
            </a:r>
            <a:r>
              <a:rPr lang="en-US" dirty="0" smtClean="0"/>
              <a:t> are all object that occupy an identifiable memory </a:t>
            </a:r>
            <a:r>
              <a:rPr lang="en-US" dirty="0" err="1" smtClean="0"/>
              <a:t>localtion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Hence all other values are </a:t>
            </a:r>
            <a:r>
              <a:rPr lang="en-US" dirty="0" err="1" smtClean="0"/>
              <a:t>rvalues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Ownership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foo(owner&lt;</a:t>
            </a:r>
            <a:r>
              <a:rPr lang="en-GB" dirty="0" err="1" smtClean="0"/>
              <a:t>int</a:t>
            </a:r>
            <a:r>
              <a:rPr lang="en-GB" dirty="0" smtClean="0"/>
              <a:t>*&gt;);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f(owner&lt;</a:t>
            </a:r>
            <a:r>
              <a:rPr lang="en-GB" dirty="0" err="1" smtClean="0"/>
              <a:t>int</a:t>
            </a:r>
            <a:r>
              <a:rPr lang="en-GB" dirty="0" smtClean="0"/>
              <a:t>*&gt; p, </a:t>
            </a:r>
            <a:r>
              <a:rPr lang="en-GB" dirty="0" err="1" smtClean="0"/>
              <a:t>int</a:t>
            </a:r>
            <a:r>
              <a:rPr lang="en-GB" dirty="0" smtClean="0"/>
              <a:t> *q, owner&lt;</a:t>
            </a:r>
            <a:r>
              <a:rPr lang="en-GB" dirty="0" err="1" smtClean="0"/>
              <a:t>int</a:t>
            </a:r>
            <a:r>
              <a:rPr lang="en-GB" dirty="0" smtClean="0"/>
              <a:t>*&gt;p2, </a:t>
            </a:r>
            <a:r>
              <a:rPr lang="en-GB" dirty="0" err="1" smtClean="0"/>
              <a:t>int</a:t>
            </a:r>
            <a:r>
              <a:rPr lang="en-GB" dirty="0" smtClean="0"/>
              <a:t>* q2) {</a:t>
            </a:r>
          </a:p>
          <a:p>
            <a:pPr marL="0" indent="0">
              <a:buNone/>
            </a:pPr>
            <a:r>
              <a:rPr lang="en-GB" dirty="0" smtClean="0"/>
              <a:t>  foo(p);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foo(q);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p2;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q2; 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p;     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03864" y="3683753"/>
            <a:ext cx="1160895" cy="475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//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3864" y="4495229"/>
            <a:ext cx="1160895" cy="475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//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3864" y="5018449"/>
            <a:ext cx="1160895" cy="475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//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09427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&lt;T&gt;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There can only be one instance of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managing an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object.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&lt;T&gt;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reference counted pointer.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weak_ptr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&lt;T&gt;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can be used to remove cycles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73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widget* factory();      </a:t>
            </a:r>
          </a:p>
          <a:p>
            <a:pPr marL="0" indent="0">
              <a:buNone/>
            </a:pPr>
            <a:r>
              <a:rPr lang="en-GB" dirty="0"/>
              <a:t>v</a:t>
            </a:r>
            <a:r>
              <a:rPr lang="en-GB" dirty="0" smtClean="0"/>
              <a:t>oid caller() {</a:t>
            </a:r>
          </a:p>
          <a:p>
            <a:pPr marL="0" indent="0">
              <a:buNone/>
            </a:pPr>
            <a:r>
              <a:rPr lang="en-GB" dirty="0" smtClean="0"/>
              <a:t>  widget* w = factory();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gadget* g = </a:t>
            </a:r>
            <a:r>
              <a:rPr lang="en-GB" b="1" dirty="0" smtClean="0">
                <a:solidFill>
                  <a:srgbClr val="FFC000"/>
                </a:solidFill>
              </a:rPr>
              <a:t>new</a:t>
            </a:r>
            <a:r>
              <a:rPr lang="en-GB" dirty="0" smtClean="0"/>
              <a:t> gadget();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use(*w, *g);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g;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w;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5578" y="1805825"/>
            <a:ext cx="68746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unique_ptr</a:t>
            </a:r>
            <a:r>
              <a:rPr lang="en-GB" dirty="0" smtClean="0"/>
              <a:t>&lt;widget&gt; factory();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</a:t>
            </a:r>
            <a:r>
              <a:rPr lang="en-GB" dirty="0" smtClean="0"/>
              <a:t>oid caller()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w = factory();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g = </a:t>
            </a:r>
            <a:r>
              <a:rPr lang="en-GB" dirty="0" err="1" smtClean="0"/>
              <a:t>make_unique</a:t>
            </a:r>
            <a:r>
              <a:rPr lang="en-GB" dirty="0" smtClean="0"/>
              <a:t>&lt;gadget&gt;();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use(*w, *g);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9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3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still use raw pointer when passing object do // methods that don’t own the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3151" y="2662267"/>
            <a:ext cx="46953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f( widget&amp; w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use(w)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f( widget* w)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use(*w)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657980"/>
            <a:ext cx="73830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f( </a:t>
            </a:r>
            <a:r>
              <a:rPr lang="en-GB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GB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&lt;widget&gt;&amp; 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w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GB" sz="2000" dirty="0" err="1" smtClean="0">
                <a:latin typeface="Andale Mono" charset="0"/>
                <a:ea typeface="Andale Mono" charset="0"/>
                <a:cs typeface="Andale Mono" charset="0"/>
              </a:rPr>
              <a:t>use_dont_store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(*w)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f( </a:t>
            </a:r>
            <a:r>
              <a:rPr lang="en-GB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GB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&lt;widget&gt;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w)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GB" sz="2000" dirty="0" err="1" smtClean="0">
                <a:latin typeface="Andale Mono" charset="0"/>
                <a:ea typeface="Andale Mono" charset="0"/>
                <a:cs typeface="Andale Mono" charset="0"/>
              </a:rPr>
              <a:t>use_dont_store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(*w)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Memory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Base *b = new Derived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unique_ptr</a:t>
            </a:r>
            <a:r>
              <a:rPr lang="en-GB" dirty="0" smtClean="0"/>
              <a:t>&lt;Base&gt; up = </a:t>
            </a:r>
            <a:r>
              <a:rPr lang="en-GB" dirty="0" err="1" smtClean="0"/>
              <a:t>make_unique</a:t>
            </a:r>
            <a:r>
              <a:rPr lang="en-GB" dirty="0" smtClean="0"/>
              <a:t>&lt;Derived&gt;();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up = </a:t>
            </a:r>
            <a:r>
              <a:rPr lang="en-GB" dirty="0" err="1" smtClean="0"/>
              <a:t>unique_ptr</a:t>
            </a:r>
            <a:r>
              <a:rPr lang="en-GB" dirty="0" smtClean="0"/>
              <a:t>&lt;Base&gt;{</a:t>
            </a:r>
            <a:r>
              <a:rPr lang="en-GB" dirty="0" err="1" smtClean="0"/>
              <a:t>make_unique</a:t>
            </a:r>
            <a:r>
              <a:rPr lang="en-GB" dirty="0" smtClean="0"/>
              <a:t>&lt;Derived&gt;()};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464"/>
            <a:ext cx="10515600" cy="61295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= 0;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Drawer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Drawer(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*interface) {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interface;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(x, y);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private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*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};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RenderAPI1 :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virtual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override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{...};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RenderAPI2 :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virtual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override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{...}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main()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api1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new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RenderAPI1();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auto d1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Drawer{api1};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auto d2 = Drawer{api1};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who will dispose of api1??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441"/>
            <a:ext cx="10515600" cy="56345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b="1" dirty="0" smtClean="0">
                <a:latin typeface="Andale Mono" charset="0"/>
                <a:ea typeface="Andale Mono" charset="0"/>
                <a:cs typeface="Andale Mono" charset="0"/>
              </a:rPr>
              <a:t>…</a:t>
            </a:r>
            <a:endParaRPr lang="en-US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&gt; 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 {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interface;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(x, y);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private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main()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api1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make_shared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&lt;RenderAPI1&gt;();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d1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{api1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d2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{api1};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Code Example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shared_ptr.cpp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</a:t>
            </a:r>
            <a:r>
              <a:rPr lang="en-GB" dirty="0"/>
              <a:t>Management </a:t>
            </a:r>
            <a:r>
              <a:rPr lang="en-GB"/>
              <a:t>Pitfall </a:t>
            </a:r>
            <a:r>
              <a:rPr lang="en-GB" smtClean="0"/>
              <a:t>Reentrant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&lt;widget&gt;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...;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f(widget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&amp; w)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g();</a:t>
            </a:r>
          </a:p>
          <a:p>
            <a:pPr marL="0" indent="0">
              <a:buNone/>
            </a:pP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use(w);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g()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...;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reassign the value of </a:t>
            </a:r>
            <a:r>
              <a:rPr lang="en-GB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endParaRPr lang="en-GB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void caller()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f(*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);  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bad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coming next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System</a:t>
            </a:r>
          </a:p>
          <a:p>
            <a:r>
              <a:rPr lang="en-GB" dirty="0" smtClean="0"/>
              <a:t>Concurrency </a:t>
            </a:r>
          </a:p>
          <a:p>
            <a:r>
              <a:rPr lang="en-GB" dirty="0" smtClean="0"/>
              <a:t>Parallelism</a:t>
            </a:r>
          </a:p>
          <a:p>
            <a:r>
              <a:rPr lang="en-GB" dirty="0" smtClean="0"/>
              <a:t>Networking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*o)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// send message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modified_large_object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(object);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we have a memory leak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4;  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   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rvalue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 + 1;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 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rvalue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x;     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x[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];  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*(x+1);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(x &lt; 3 ? x : y);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*(x &lt; 3 ? x+1 : x+4);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???</a:t>
            </a:r>
            <a:endParaRPr lang="en-US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*&gt;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*o)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// send message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modified_large_object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(object);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GB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this will deduce the type of </a:t>
            </a:r>
            <a:r>
              <a:rPr lang="en-GB" dirty="0" err="1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init</a:t>
            </a:r>
            <a:endParaRPr lang="en-GB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init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GB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will convert to type if needed.</a:t>
            </a:r>
            <a:endParaRPr lang="en-GB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type{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init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type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init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and type inference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get an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::iterator pointer to the first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element of the container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::vector&lt;</a:t>
            </a: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SomeLongClassName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&gt;::iterator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  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 </a:t>
            </a:r>
          </a:p>
          <a:p>
            <a:pPr marL="0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using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can also be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bad as there is an implicit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cast.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could cause overflow.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length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v.size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     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length is of type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size_type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(unsigned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length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v.size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auto </a:t>
            </a:r>
            <a:r>
              <a:rPr lang="en-US" dirty="0" smtClean="0">
                <a:effectLst/>
                <a:latin typeface="Andale Mono" charset="0"/>
                <a:ea typeface="Andale Mono" charset="0"/>
                <a:cs typeface="Andale Mono" charset="0"/>
              </a:rPr>
              <a:t>a </a:t>
            </a:r>
            <a:r>
              <a:rPr lang="en-US" dirty="0">
                <a:effectLst/>
                <a:latin typeface="Andale Mono" charset="0"/>
                <a:ea typeface="Andale Mono" charset="0"/>
                <a:cs typeface="Andale Mono" charset="0"/>
              </a:rPr>
              <a:t>= 27</a:t>
            </a:r>
            <a:r>
              <a:rPr lang="en-US" dirty="0" smtClean="0">
                <a:effectLst/>
                <a:latin typeface="Andale Mono" charset="0"/>
                <a:ea typeface="Andale Mono" charset="0"/>
                <a:cs typeface="Andale Mono" charset="0"/>
              </a:rPr>
              <a:t>;       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// a a int.</a:t>
            </a:r>
          </a:p>
          <a:p>
            <a:pPr marL="0" indent="0">
              <a:buNone/>
            </a:pPr>
            <a:r>
              <a:rPr lang="en-US" dirty="0">
                <a:effectLst/>
                <a:latin typeface="Adobe Fangsong Std R" charset="-122"/>
                <a:ea typeface="Adobe Fangsong Std R" charset="-122"/>
                <a:cs typeface="Adobe Fangsong Std R" charset="-122"/>
              </a:rPr>
              <a:t/>
            </a:r>
            <a:br>
              <a:rPr lang="en-US" dirty="0">
                <a:effectLst/>
                <a:latin typeface="Adobe Fangsong Std R" charset="-122"/>
                <a:ea typeface="Adobe Fangsong Std R" charset="-122"/>
                <a:cs typeface="Adobe Fangsong Std R" charset="-122"/>
              </a:rPr>
            </a:br>
            <a:r>
              <a:rPr lang="en-US" b="1" dirty="0" err="1" smtClean="0">
                <a:solidFill>
                  <a:srgbClr val="FFC00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b="1" dirty="0" smtClean="0">
                <a:solidFill>
                  <a:srgbClr val="FFC00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auto </a:t>
            </a:r>
            <a:r>
              <a:rPr lang="en-US" dirty="0" smtClean="0">
                <a:effectLst/>
                <a:latin typeface="Andale Mono" charset="0"/>
                <a:ea typeface="Andale Mono" charset="0"/>
                <a:cs typeface="Andale Mono" charset="0"/>
              </a:rPr>
              <a:t>b = 27; 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// b is </a:t>
            </a:r>
            <a:r>
              <a:rPr lang="en-US" dirty="0" err="1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aof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type </a:t>
            </a:r>
            <a:r>
              <a:rPr lang="en-US" dirty="0" err="1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int</a:t>
            </a:r>
            <a:endParaRPr lang="en-US" dirty="0" smtClean="0">
              <a:solidFill>
                <a:srgbClr val="92D050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 = 27; 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&amp; (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ref)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auto&amp;&amp;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 = c; 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d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&amp; (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ref)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auto&amp;&amp;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e</a:t>
            </a:r>
            <a:r>
              <a:rPr lang="en-US" dirty="0" smtClean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= 27;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e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&amp;&amp;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rvalue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ref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&amp;e   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x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*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Correctness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f( 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vector&lt;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&gt;&amp; v)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vector&lt;</a:t>
            </a:r>
            <a:r>
              <a:rPr lang="en-GB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&gt;::iterator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();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??</a:t>
            </a:r>
            <a:endParaRPr lang="en-GB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GB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f( 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vector&lt;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&gt;&amp; v) {</a:t>
            </a:r>
          </a:p>
          <a:p>
            <a:pPr marL="0" indent="0">
              <a:buNone/>
            </a:pP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vector&lt;</a:t>
            </a:r>
            <a:r>
              <a:rPr lang="en-GB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&gt;::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const_iterator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ci =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Code Example (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auto.cpp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1491</TotalTime>
  <Words>1676</Words>
  <Application>Microsoft Macintosh PowerPoint</Application>
  <PresentationFormat>Widescreen</PresentationFormat>
  <Paragraphs>401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Adobe Fangsong Std R</vt:lpstr>
      <vt:lpstr>Andale Mono</vt:lpstr>
      <vt:lpstr>Calibri</vt:lpstr>
      <vt:lpstr>Calibri Light</vt:lpstr>
      <vt:lpstr>Arial</vt:lpstr>
      <vt:lpstr>Office Theme</vt:lpstr>
      <vt:lpstr>Modern C++</vt:lpstr>
      <vt:lpstr>Outline</vt:lpstr>
      <vt:lpstr>rvalue and lvalue</vt:lpstr>
      <vt:lpstr>Examples</vt:lpstr>
      <vt:lpstr>Auto </vt:lpstr>
      <vt:lpstr>Auto and type inference  </vt:lpstr>
      <vt:lpstr>This can also be useful</vt:lpstr>
      <vt:lpstr>Auto 2</vt:lpstr>
      <vt:lpstr>Auto Correctness </vt:lpstr>
      <vt:lpstr>Auto Correctness </vt:lpstr>
      <vt:lpstr>Types moving to the right </vt:lpstr>
      <vt:lpstr>Auto function</vt:lpstr>
      <vt:lpstr>decltype</vt:lpstr>
      <vt:lpstr>Type safety </vt:lpstr>
      <vt:lpstr>Type Safety 2</vt:lpstr>
      <vt:lpstr>Type Safety 3</vt:lpstr>
      <vt:lpstr>Compile Time Type Safety</vt:lpstr>
      <vt:lpstr>Lambda functions</vt:lpstr>
      <vt:lpstr>Lambda functions 2</vt:lpstr>
      <vt:lpstr>Lambda functions 3</vt:lpstr>
      <vt:lpstr>Lambda funcions 4</vt:lpstr>
      <vt:lpstr>Lambda functions 4 </vt:lpstr>
      <vt:lpstr>Function Objects </vt:lpstr>
      <vt:lpstr>Map in C++</vt:lpstr>
      <vt:lpstr>Memory management </vt:lpstr>
      <vt:lpstr>Dangling Pointer</vt:lpstr>
      <vt:lpstr>Dangling Pointer Example </vt:lpstr>
      <vt:lpstr>Dangling Pointer Rules</vt:lpstr>
      <vt:lpstr>Dangling Pointer Example </vt:lpstr>
      <vt:lpstr>Ownership 2</vt:lpstr>
      <vt:lpstr>Memory Management</vt:lpstr>
      <vt:lpstr>Memory Management </vt:lpstr>
      <vt:lpstr>Memory Management</vt:lpstr>
      <vt:lpstr>Auto Memory Management </vt:lpstr>
      <vt:lpstr>PowerPoint Presentation</vt:lpstr>
      <vt:lpstr>PowerPoint Presentation</vt:lpstr>
      <vt:lpstr>Memory Management Pitfall Reentrant</vt:lpstr>
      <vt:lpstr>What is coming next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C++ 14 </dc:title>
  <dc:creator>Joe Isaacs</dc:creator>
  <cp:lastModifiedBy>Joe Isaacs</cp:lastModifiedBy>
  <cp:revision>185</cp:revision>
  <dcterms:created xsi:type="dcterms:W3CDTF">2015-10-29T20:03:10Z</dcterms:created>
  <dcterms:modified xsi:type="dcterms:W3CDTF">2015-11-22T13:09:06Z</dcterms:modified>
</cp:coreProperties>
</file>