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7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71011-761B-4CCD-9145-90EC2412D4DB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2546-095A-4179-AB1B-314E707AE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5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2546-095A-4179-AB1B-314E707AEF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6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6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4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5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7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B03-4792-4145-88AF-17D75A849D0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9B62-A426-45A9-94D3-D66123D5A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172" y="1305242"/>
            <a:ext cx="9144000" cy="31570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4400" b="1" u="sng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互联网金融</a:t>
            </a:r>
            <a:r>
              <a:rPr lang="en-US" altLang="zh-CN" sz="3000" b="1" u="sng" dirty="0">
                <a:latin typeface="+mn-lt"/>
                <a:ea typeface="+mn-ea"/>
                <a:cs typeface="+mn-cs"/>
              </a:rPr>
              <a:t/>
            </a:r>
            <a:br>
              <a:rPr lang="en-US" altLang="zh-CN" sz="3000" b="1" u="sng" dirty="0">
                <a:latin typeface="+mn-lt"/>
                <a:ea typeface="+mn-ea"/>
                <a:cs typeface="+mn-cs"/>
              </a:rPr>
            </a:br>
            <a:r>
              <a:rPr lang="zh-CN" altLang="zh-CN" sz="3000" b="1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时代下</a:t>
            </a:r>
            <a:r>
              <a:rPr lang="en-US" altLang="zh-CN" sz="3000" b="1" u="sng" dirty="0">
                <a:latin typeface="+mn-lt"/>
                <a:ea typeface="+mn-ea"/>
                <a:cs typeface="+mn-cs"/>
              </a:rPr>
              <a:t/>
            </a:r>
            <a:br>
              <a:rPr lang="en-US" altLang="zh-CN" sz="3000" b="1" u="sng" dirty="0">
                <a:latin typeface="+mn-lt"/>
                <a:ea typeface="+mn-ea"/>
                <a:cs typeface="+mn-cs"/>
              </a:rPr>
            </a:br>
            <a:r>
              <a:rPr lang="zh-CN" altLang="zh-CN" sz="4400" b="1" u="sng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信用</a:t>
            </a:r>
            <a:r>
              <a:rPr lang="zh-CN" altLang="zh-CN" sz="4400" b="1" u="sng" dirty="0" smtClean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评估评分</a:t>
            </a:r>
            <a:r>
              <a:rPr lang="zh-CN" altLang="zh-CN" sz="4400" b="1" u="sng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体系模型</a:t>
            </a:r>
            <a:r>
              <a:rPr lang="en-US" altLang="zh-CN" sz="3000" b="1" u="sng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/>
            </a:r>
            <a:br>
              <a:rPr lang="en-US" altLang="zh-CN" sz="3000" b="1" u="sng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</a:br>
            <a:r>
              <a:rPr lang="zh-CN" altLang="zh-CN" sz="3000" b="1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研究</a:t>
            </a:r>
            <a:endParaRPr lang="zh-CN" altLang="en-US" sz="3000" b="1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9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025"/>
            <a:ext cx="11734800" cy="6633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模型</a:t>
            </a:r>
            <a:r>
              <a:rPr lang="zh-CN" altLang="en-US" sz="2400" smtClean="0"/>
              <a:t>有什么应用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pic>
        <p:nvPicPr>
          <p:cNvPr id="4" name="图片 3" descr="無償のベクターグラフィック: 思考, 男, 男性, &lt;strong&gt;人&lt;/strong&gt;, シルエット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7838"/>
            <a:ext cx="950976" cy="19019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23160" y="916293"/>
            <a:ext cx="21762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/>
              <a:t>客户渠道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zh-CN" altLang="en-US" sz="2100" dirty="0" smtClean="0"/>
              <a:t>是否本地籍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zh-CN" altLang="en-US" sz="2100" dirty="0" smtClean="0"/>
              <a:t>工作城市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zh-CN" altLang="en-US" sz="2100" dirty="0" smtClean="0"/>
              <a:t>教育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zh-CN" altLang="en-US" sz="2100" dirty="0" smtClean="0"/>
              <a:t>是否有公积金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zh-CN" altLang="en-US" sz="2100" dirty="0" smtClean="0"/>
              <a:t>婚姻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zh-CN" altLang="en-US" sz="2100" dirty="0" smtClean="0"/>
              <a:t>收入</a:t>
            </a:r>
            <a:endParaRPr lang="en-US" altLang="zh-CN" sz="2100" dirty="0" smtClean="0"/>
          </a:p>
          <a:p>
            <a:pPr algn="ctr"/>
            <a:r>
              <a:rPr lang="en-US" altLang="zh-CN" sz="2100" b="1" dirty="0"/>
              <a:t>.</a:t>
            </a:r>
          </a:p>
          <a:p>
            <a:pPr algn="ctr"/>
            <a:r>
              <a:rPr lang="en-US" altLang="zh-CN" sz="2100" b="1" dirty="0" smtClean="0"/>
              <a:t>.</a:t>
            </a:r>
          </a:p>
          <a:p>
            <a:pPr algn="ctr"/>
            <a:r>
              <a:rPr lang="en-US" altLang="zh-CN" sz="2100" b="1" dirty="0" smtClean="0"/>
              <a:t>.</a:t>
            </a:r>
          </a:p>
          <a:p>
            <a:pPr algn="ctr"/>
            <a:r>
              <a:rPr lang="en-US" altLang="zh-CN" sz="2100" b="1" dirty="0" smtClean="0"/>
              <a:t>.</a:t>
            </a:r>
          </a:p>
          <a:p>
            <a:pPr algn="ctr"/>
            <a:r>
              <a:rPr lang="en-US" altLang="zh-CN" sz="2100" b="1" dirty="0"/>
              <a:t>.</a:t>
            </a:r>
            <a:endParaRPr lang="zh-CN" altLang="en-US" sz="21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08" y="2527260"/>
            <a:ext cx="1567654" cy="15224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47174" y="4049668"/>
            <a:ext cx="2515922" cy="13880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884972" y="1495383"/>
            <a:ext cx="23070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100" dirty="0"/>
              <a:t>优质用户</a:t>
            </a:r>
            <a:r>
              <a:rPr lang="en-US" altLang="zh-CN" sz="2100" dirty="0"/>
              <a:t>(</a:t>
            </a:r>
            <a:r>
              <a:rPr lang="zh-CN" altLang="en-US" sz="2100" dirty="0"/>
              <a:t>贷款</a:t>
            </a:r>
            <a:r>
              <a:rPr lang="en-US" altLang="zh-CN" sz="2100" dirty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100" dirty="0"/>
              <a:t>不良用户</a:t>
            </a:r>
            <a:r>
              <a:rPr lang="en-US" altLang="zh-CN" sz="2100" dirty="0"/>
              <a:t>(</a:t>
            </a:r>
            <a:r>
              <a:rPr lang="zh-CN" altLang="en-US" sz="2100" dirty="0"/>
              <a:t>不贷款</a:t>
            </a:r>
            <a:r>
              <a:rPr lang="en-US" altLang="zh-CN" sz="2100" dirty="0"/>
              <a:t>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47174" y="5808516"/>
            <a:ext cx="4166584" cy="646331"/>
          </a:xfrm>
          <a:prstGeom prst="rect">
            <a:avLst/>
          </a:prstGeom>
          <a:solidFill>
            <a:schemeClr val="dk1"/>
          </a:solidFill>
          <a:ln>
            <a:solidFill>
              <a:schemeClr val="dk1">
                <a:shade val="50000"/>
              </a:schemeClr>
            </a:solidFill>
          </a:ln>
          <a:effectLst>
            <a:outerShdw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准确率</a:t>
            </a:r>
            <a:r>
              <a:rPr lang="en-US" altLang="zh-CN" sz="3600" dirty="0" smtClean="0"/>
              <a:t>:  0.936</a:t>
            </a:r>
            <a:endParaRPr lang="zh-CN" altLang="en-US" sz="3600" dirty="0"/>
          </a:p>
        </p:txBody>
      </p:sp>
      <p:cxnSp>
        <p:nvCxnSpPr>
          <p:cNvPr id="17" name="直接箭头连接符 16"/>
          <p:cNvCxnSpPr>
            <a:stCxn id="4" idx="3"/>
          </p:cNvCxnSpPr>
          <p:nvPr/>
        </p:nvCxnSpPr>
        <p:spPr>
          <a:xfrm>
            <a:off x="1408176" y="3508814"/>
            <a:ext cx="101498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173166" y="3508814"/>
            <a:ext cx="144125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8406746" y="2295729"/>
            <a:ext cx="1605088" cy="1213085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 descr="&lt;strong&gt;钱&lt;/strong&gt; 黄金 · 免费矢量图形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8" y="1705943"/>
            <a:ext cx="740268" cy="752814"/>
          </a:xfrm>
          <a:prstGeom prst="rect">
            <a:avLst/>
          </a:prstGeom>
        </p:spPr>
      </p:pic>
      <p:cxnSp>
        <p:nvCxnSpPr>
          <p:cNvPr id="34" name="肘形连接符 33"/>
          <p:cNvCxnSpPr/>
          <p:nvPr/>
        </p:nvCxnSpPr>
        <p:spPr>
          <a:xfrm>
            <a:off x="8406746" y="3508814"/>
            <a:ext cx="1605088" cy="950976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片 34"/>
          <p:cNvPicPr/>
          <p:nvPr/>
        </p:nvPicPr>
        <p:blipFill>
          <a:blip r:embed="rId6"/>
          <a:stretch>
            <a:fillRect/>
          </a:stretch>
        </p:blipFill>
        <p:spPr>
          <a:xfrm>
            <a:off x="5968884" y="763230"/>
            <a:ext cx="2070100" cy="17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en-US" altLang="zh-CN" b="1" dirty="0" smtClean="0"/>
              <a:t>.</a:t>
            </a:r>
            <a:r>
              <a:rPr lang="zh-CN" altLang="en-US" b="1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8176"/>
            <a:ext cx="11222736" cy="5449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模型的</a:t>
            </a:r>
            <a:r>
              <a:rPr lang="zh-CN" altLang="zh-CN" sz="2400" dirty="0" smtClean="0"/>
              <a:t>不足</a:t>
            </a:r>
            <a:r>
              <a:rPr lang="zh-CN" altLang="en-US" sz="2400" dirty="0" smtClean="0"/>
              <a:t>之处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100" dirty="0" smtClean="0"/>
              <a:t>	1. </a:t>
            </a:r>
            <a:r>
              <a:rPr lang="zh-CN" altLang="zh-CN" sz="2100" dirty="0" smtClean="0"/>
              <a:t>由于</a:t>
            </a:r>
            <a:r>
              <a:rPr lang="zh-CN" altLang="zh-CN" sz="2100" dirty="0"/>
              <a:t>我国征信机构的信贷数据都处于保密状态，因此无法获得我们国家的征信机构客户信贷数据，所以</a:t>
            </a:r>
            <a:r>
              <a:rPr lang="zh-CN" altLang="zh-CN" sz="2300" b="1" u="sng" dirty="0"/>
              <a:t>选取的样本数据是外国某征信机构的信贷数据</a:t>
            </a:r>
            <a:r>
              <a:rPr lang="zh-CN" altLang="zh-CN" sz="2100" dirty="0"/>
              <a:t>，由于</a:t>
            </a:r>
            <a:r>
              <a:rPr lang="zh-CN" altLang="zh-CN" sz="2300" b="1" u="sng" dirty="0"/>
              <a:t>政策、环境</a:t>
            </a:r>
            <a:r>
              <a:rPr lang="zh-CN" altLang="zh-CN" sz="2100" dirty="0"/>
              <a:t>等客观存在因素的影响，实验结果对国内的征信机构客户信贷风险评估不一定很适用。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100" dirty="0" smtClean="0"/>
              <a:t>	2. </a:t>
            </a:r>
            <a:r>
              <a:rPr lang="zh-CN" altLang="zh-CN" sz="2100" dirty="0" smtClean="0"/>
              <a:t>样本</a:t>
            </a:r>
            <a:r>
              <a:rPr lang="zh-CN" altLang="zh-CN" sz="2300" b="1" u="sng" dirty="0"/>
              <a:t>数据只有</a:t>
            </a:r>
            <a:r>
              <a:rPr lang="en-US" altLang="zh-CN" sz="2300" b="1" u="sng" dirty="0"/>
              <a:t>30000</a:t>
            </a:r>
            <a:r>
              <a:rPr lang="zh-CN" altLang="zh-CN" sz="2300" b="1" u="sng" dirty="0"/>
              <a:t>条</a:t>
            </a:r>
            <a:r>
              <a:rPr lang="zh-CN" altLang="zh-CN" sz="2100" dirty="0"/>
              <a:t>，面对相对庞大的信贷客户群体，倘若样本的容量太小就会导致统计的数据</a:t>
            </a:r>
            <a:r>
              <a:rPr lang="zh-CN" altLang="zh-CN" sz="2300" b="1" u="sng" dirty="0"/>
              <a:t>不具有普遍代表性</a:t>
            </a:r>
            <a:r>
              <a:rPr lang="en-US" altLang="zh-CN" sz="2100" dirty="0"/>
              <a:t>,</a:t>
            </a:r>
            <a:r>
              <a:rPr lang="zh-CN" altLang="zh-CN" sz="2100" dirty="0"/>
              <a:t>所以实验统计出来的结果可能就与实际情况有偏差。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100" dirty="0" smtClean="0"/>
              <a:t>	3. </a:t>
            </a:r>
            <a:r>
              <a:rPr lang="zh-CN" altLang="zh-CN" sz="2100" dirty="0" smtClean="0"/>
              <a:t>在</a:t>
            </a:r>
            <a:r>
              <a:rPr lang="zh-CN" altLang="zh-CN" sz="2100" dirty="0"/>
              <a:t>用决策树算法构建对征信机构客户信用风险评估的过程中，很难找到比较科学合理的剪枝方法，</a:t>
            </a:r>
            <a:r>
              <a:rPr lang="zh-CN" altLang="zh-CN" sz="2300" b="1" u="sng" dirty="0"/>
              <a:t>过拟合问题</a:t>
            </a:r>
            <a:r>
              <a:rPr lang="zh-CN" altLang="zh-CN" sz="2100" dirty="0"/>
              <a:t>难以得到更有效的解决。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	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8382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en-US" altLang="zh-CN" b="1" dirty="0"/>
              <a:t>.</a:t>
            </a:r>
            <a:r>
              <a:rPr lang="zh-CN" altLang="en-US" b="1" dirty="0"/>
              <a:t>选题意义与目的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当下</a:t>
            </a:r>
            <a:r>
              <a:rPr lang="zh-CN" altLang="en-US" sz="3000" b="1" u="sng" dirty="0" smtClean="0"/>
              <a:t>互联网金融</a:t>
            </a:r>
            <a:r>
              <a:rPr lang="zh-CN" altLang="en-US" sz="2400" dirty="0" smtClean="0"/>
              <a:t>已蓬勃发展，</a:t>
            </a:r>
            <a:r>
              <a:rPr lang="zh-CN" altLang="en-US" sz="3000" b="1" u="sng" dirty="0"/>
              <a:t>征信机构</a:t>
            </a:r>
            <a:r>
              <a:rPr lang="zh-CN" altLang="en-US" sz="2400" dirty="0" smtClean="0"/>
              <a:t>业务处理速度的加快带给用户更好的体验，但同时</a:t>
            </a:r>
            <a:r>
              <a:rPr lang="zh-CN" altLang="en-US" sz="2400" dirty="0"/>
              <a:t>存在</a:t>
            </a:r>
            <a:r>
              <a:rPr lang="zh-CN" altLang="en-US" sz="2400" dirty="0" smtClean="0"/>
              <a:t>着</a:t>
            </a:r>
            <a:r>
              <a:rPr lang="zh-CN" altLang="en-US" sz="3000" b="1" u="sng" dirty="0"/>
              <a:t>信用欺诈</a:t>
            </a:r>
            <a:r>
              <a:rPr lang="zh-CN" altLang="en-US" sz="2400" dirty="0" smtClean="0"/>
              <a:t>等问题，急需通过信用评分机制提高风险控制水平。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在丰富海量的个人</a:t>
            </a:r>
            <a:r>
              <a:rPr lang="zh-CN" altLang="en-US" sz="2400" dirty="0" smtClean="0"/>
              <a:t>信用</a:t>
            </a:r>
            <a:r>
              <a:rPr lang="zh-CN" altLang="en-US" sz="2400" dirty="0"/>
              <a:t>历史和信用行为数据基础上，采用</a:t>
            </a:r>
            <a:r>
              <a:rPr lang="zh-CN" altLang="en-US" sz="3000" b="1" u="sng" dirty="0"/>
              <a:t>数据挖掘</a:t>
            </a:r>
            <a:r>
              <a:rPr lang="zh-CN" altLang="en-US" sz="2400" dirty="0"/>
              <a:t>方法得出的信用行为模式能够更加</a:t>
            </a:r>
            <a:r>
              <a:rPr lang="zh-CN" altLang="en-US" sz="2400" dirty="0" smtClean="0"/>
              <a:t>准确地</a:t>
            </a:r>
            <a:r>
              <a:rPr lang="zh-CN" altLang="en-US" sz="3000" b="1" u="sng" dirty="0"/>
              <a:t>预测</a:t>
            </a:r>
            <a:r>
              <a:rPr lang="zh-CN" altLang="en-US" sz="2400" dirty="0"/>
              <a:t>个人未来的</a:t>
            </a:r>
            <a:r>
              <a:rPr lang="zh-CN" altLang="en-US" sz="3000" b="1" u="sng" dirty="0"/>
              <a:t>信用表现</a:t>
            </a:r>
            <a:r>
              <a:rPr lang="zh-CN" altLang="en-US" sz="2400" dirty="0"/>
              <a:t>，能够提高操作的效率，降低授信</a:t>
            </a:r>
            <a:r>
              <a:rPr lang="zh-CN" altLang="en-US" sz="2400" dirty="0" smtClean="0"/>
              <a:t>成本。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36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二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研究思路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5531"/>
            <a:ext cx="3806952" cy="51378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400" dirty="0" smtClean="0"/>
              <a:t>1. </a:t>
            </a:r>
            <a:r>
              <a:rPr lang="zh-CN" altLang="en-US" sz="4400" dirty="0" smtClean="0"/>
              <a:t>数据采集</a:t>
            </a:r>
            <a:endParaRPr lang="en-US" altLang="zh-CN" sz="4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基于</a:t>
            </a:r>
            <a:r>
              <a:rPr lang="zh-CN" altLang="zh-CN" sz="3800" dirty="0" smtClean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信用</a:t>
            </a:r>
            <a:r>
              <a:rPr lang="zh-CN" altLang="zh-CN" sz="3800" dirty="0" smtClean="0"/>
              <a:t>局的</a:t>
            </a:r>
            <a:r>
              <a:rPr lang="en-US" altLang="zh-CN" sz="4200" b="1" u="sng" dirty="0" smtClean="0"/>
              <a:t>30000</a:t>
            </a:r>
            <a:r>
              <a:rPr lang="zh-CN" altLang="zh-CN" sz="4200" b="1" u="sng" dirty="0" smtClean="0"/>
              <a:t>条</a:t>
            </a:r>
            <a:r>
              <a:rPr lang="zh-CN" altLang="zh-CN" sz="3800" dirty="0" smtClean="0"/>
              <a:t>历史业务数据</a:t>
            </a:r>
            <a:r>
              <a:rPr lang="zh-CN" altLang="en-US" sz="3800" dirty="0" smtClean="0"/>
              <a:t>。</a:t>
            </a:r>
            <a:r>
              <a:rPr lang="zh-CN" altLang="zh-CN" sz="3800" dirty="0" smtClean="0"/>
              <a:t>样本前七个属性分别是</a:t>
            </a:r>
            <a:r>
              <a:rPr lang="zh-CN" altLang="zh-CN" sz="4200" b="1" u="sng" dirty="0" smtClean="0"/>
              <a:t>客户渠道</a:t>
            </a:r>
            <a:r>
              <a:rPr lang="zh-CN" altLang="zh-CN" sz="3800" dirty="0" smtClean="0"/>
              <a:t>、</a:t>
            </a:r>
            <a:r>
              <a:rPr lang="zh-CN" altLang="zh-CN" sz="4200" b="1" u="sng" dirty="0" smtClean="0"/>
              <a:t>是否本地籍</a:t>
            </a:r>
            <a:r>
              <a:rPr lang="zh-CN" altLang="zh-CN" sz="3800" dirty="0" smtClean="0"/>
              <a:t>、</a:t>
            </a:r>
            <a:r>
              <a:rPr lang="zh-CN" altLang="zh-CN" sz="4200" b="1" u="sng" dirty="0" smtClean="0"/>
              <a:t>工作</a:t>
            </a:r>
            <a:r>
              <a:rPr lang="zh-CN" altLang="en-US" sz="4200" b="1" u="sng" dirty="0"/>
              <a:t>地点</a:t>
            </a:r>
            <a:r>
              <a:rPr lang="zh-CN" altLang="zh-CN" sz="3800" dirty="0" smtClean="0"/>
              <a:t>、</a:t>
            </a:r>
            <a:r>
              <a:rPr lang="zh-CN" altLang="zh-CN" sz="4200" b="1" u="sng" dirty="0" smtClean="0"/>
              <a:t>教育</a:t>
            </a:r>
            <a:r>
              <a:rPr lang="zh-CN" altLang="zh-CN" sz="3800" dirty="0" smtClean="0"/>
              <a:t>、</a:t>
            </a:r>
            <a:r>
              <a:rPr lang="zh-CN" altLang="zh-CN" sz="4200" b="1" u="sng" dirty="0" smtClean="0"/>
              <a:t>是否有公积金</a:t>
            </a:r>
            <a:r>
              <a:rPr lang="zh-CN" altLang="zh-CN" sz="3800" dirty="0" smtClean="0"/>
              <a:t>、</a:t>
            </a:r>
            <a:r>
              <a:rPr lang="zh-CN" altLang="zh-CN" sz="4200" b="1" u="sng" dirty="0" smtClean="0"/>
              <a:t>婚姻</a:t>
            </a:r>
            <a:r>
              <a:rPr lang="zh-CN" altLang="zh-CN" sz="3800" dirty="0" smtClean="0"/>
              <a:t>、</a:t>
            </a:r>
            <a:r>
              <a:rPr lang="zh-CN" altLang="zh-CN" sz="4200" b="1" u="sng" dirty="0" smtClean="0"/>
              <a:t>收入</a:t>
            </a:r>
            <a:r>
              <a:rPr lang="zh-CN" altLang="zh-CN" sz="3800" dirty="0" smtClean="0"/>
              <a:t>， 最后一个属性是该征信机构对</a:t>
            </a:r>
            <a:r>
              <a:rPr lang="zh-CN" altLang="zh-CN" sz="4200" b="1" u="sng" dirty="0" smtClean="0"/>
              <a:t>客户信贷信用的评定</a:t>
            </a:r>
            <a:r>
              <a:rPr lang="zh-CN" altLang="zh-CN" sz="3800" dirty="0" smtClean="0"/>
              <a:t>，评估结果分为两类： “优质客户”和“不良客户”。</a:t>
            </a:r>
            <a:endParaRPr lang="zh-CN" altLang="en-US" sz="3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14492" y="1021273"/>
            <a:ext cx="6612399" cy="20664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8397247" y="3200187"/>
            <a:ext cx="246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.</a:t>
            </a:r>
          </a:p>
          <a:p>
            <a:r>
              <a:rPr lang="en-US" altLang="zh-CN" sz="1400" dirty="0" smtClean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.</a:t>
            </a:r>
          </a:p>
          <a:p>
            <a:r>
              <a:rPr lang="en-US" altLang="zh-CN" sz="1400" dirty="0" smtClean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.</a:t>
            </a:r>
          </a:p>
          <a:p>
            <a:r>
              <a:rPr lang="en-US" altLang="zh-CN" sz="1400" dirty="0" smtClean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492" y="4266727"/>
            <a:ext cx="6612399" cy="199399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055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9128" y="219268"/>
            <a:ext cx="4243946" cy="29658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变换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zh-CN" sz="2100" dirty="0" smtClean="0"/>
              <a:t>基于</a:t>
            </a:r>
            <a:r>
              <a:rPr lang="en-US" altLang="zh-CN" sz="2100" dirty="0"/>
              <a:t>CART</a:t>
            </a:r>
            <a:r>
              <a:rPr lang="zh-CN" altLang="zh-CN" sz="2100" dirty="0"/>
              <a:t>算法的决策树模型通常需要对数据进行</a:t>
            </a:r>
            <a:r>
              <a:rPr lang="zh-CN" altLang="zh-CN" sz="2100" dirty="0" smtClean="0"/>
              <a:t>预处理</a:t>
            </a:r>
            <a:r>
              <a:rPr lang="zh-CN" altLang="en-US" sz="2100" dirty="0"/>
              <a:t>，</a:t>
            </a:r>
            <a:r>
              <a:rPr lang="zh-CN" altLang="en-US" sz="2100" dirty="0" smtClean="0"/>
              <a:t>如</a:t>
            </a:r>
            <a:r>
              <a:rPr lang="zh-CN" altLang="en-US" sz="2300" b="1" u="sng" dirty="0" smtClean="0"/>
              <a:t>填充缺失值</a:t>
            </a:r>
            <a:r>
              <a:rPr lang="zh-CN" altLang="en-US" sz="2300" dirty="0" smtClean="0"/>
              <a:t>、</a:t>
            </a:r>
            <a:r>
              <a:rPr lang="zh-CN" altLang="zh-CN" sz="2300" b="1" u="sng" dirty="0"/>
              <a:t>非数值型数据</a:t>
            </a:r>
            <a:r>
              <a:rPr lang="zh-CN" altLang="en-US" sz="2300" b="1" u="sng" dirty="0"/>
              <a:t>数值化</a:t>
            </a:r>
            <a:r>
              <a:rPr lang="zh-CN" altLang="zh-CN" sz="2100" dirty="0"/>
              <a:t>。</a:t>
            </a:r>
            <a:endParaRPr lang="en-US" altLang="zh-CN" sz="2100" b="1" u="sng" dirty="0"/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28116" y="219268"/>
            <a:ext cx="5488223" cy="24688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6" y="3470855"/>
            <a:ext cx="5488223" cy="24688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137" y="3470855"/>
            <a:ext cx="5759777" cy="2468880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3" idx="2"/>
            <a:endCxn id="16" idx="0"/>
          </p:cNvCxnSpPr>
          <p:nvPr/>
        </p:nvCxnSpPr>
        <p:spPr>
          <a:xfrm>
            <a:off x="3072228" y="2688148"/>
            <a:ext cx="0" cy="78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072227" y="2894835"/>
            <a:ext cx="13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填充缺失值</a:t>
            </a:r>
            <a:endParaRPr lang="zh-CN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肘形连接符 21"/>
          <p:cNvCxnSpPr>
            <a:stCxn id="16" idx="2"/>
            <a:endCxn id="17" idx="2"/>
          </p:cNvCxnSpPr>
          <p:nvPr/>
        </p:nvCxnSpPr>
        <p:spPr>
          <a:xfrm rot="16200000" flipH="1">
            <a:off x="6073627" y="2938336"/>
            <a:ext cx="12700" cy="6002798"/>
          </a:xfrm>
          <a:prstGeom prst="bentConnector3">
            <a:avLst>
              <a:gd name="adj1" fmla="val 3168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38055" y="6353110"/>
            <a:ext cx="38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非数值型数据数值化</a:t>
            </a:r>
            <a:endParaRPr lang="zh-CN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6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4090" y="338570"/>
                <a:ext cx="11446533" cy="636398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4400" dirty="0" smtClean="0"/>
                  <a:t>3. </a:t>
                </a:r>
                <a:r>
                  <a:rPr lang="zh-CN" altLang="en-US" sz="4400" dirty="0" smtClean="0"/>
                  <a:t>构建模型</a:t>
                </a:r>
                <a:endParaRPr lang="en-US" altLang="zh-CN" sz="4400" dirty="0" smtClean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zh-CN" altLang="zh-CN" sz="3400" dirty="0"/>
                  <a:t>算法实现步骤： 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n-US" altLang="zh-CN" sz="3400" dirty="0" smtClean="0"/>
                  <a:t>1</a:t>
                </a:r>
                <a:r>
                  <a:rPr lang="zh-CN" altLang="zh-CN" sz="3400" dirty="0"/>
                  <a:t>）计算现有样本</a:t>
                </a:r>
                <a:r>
                  <a:rPr lang="en-US" altLang="zh-CN" sz="3400" dirty="0"/>
                  <a:t> </a:t>
                </a:r>
                <a:r>
                  <a:rPr lang="en-US" altLang="zh-CN" sz="3400" dirty="0" smtClean="0"/>
                  <a:t>D</a:t>
                </a:r>
                <a:r>
                  <a:rPr lang="zh-CN" altLang="zh-CN" sz="3400" dirty="0" smtClean="0"/>
                  <a:t>的</a:t>
                </a:r>
                <a:r>
                  <a:rPr lang="zh-CN" altLang="zh-CN" sz="4200" b="1" u="sng" dirty="0"/>
                  <a:t>基尼指数</a:t>
                </a:r>
                <a14:m>
                  <m:oMath xmlns:m="http://schemas.openxmlformats.org/officeDocument/2006/math">
                    <m:r>
                      <a:rPr lang="en-US" altLang="zh-CN" sz="4200" b="1" i="1">
                        <a:latin typeface="Cambria Math" panose="02040503050406030204" pitchFamily="18" charset="0"/>
                      </a:rPr>
                      <m:t>𝑮𝒊𝒏𝒊</m:t>
                    </m:r>
                    <m:d>
                      <m:dPr>
                        <m:ctrlPr>
                          <a:rPr lang="zh-CN" altLang="zh-CN" sz="4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2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altLang="zh-CN" sz="42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4200" b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4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4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4200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4200" b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42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4200" b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p>
                          <m:sSupPr>
                            <m:ctrlPr>
                              <a:rPr lang="zh-CN" altLang="zh-CN" sz="4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4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42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4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zh-CN" sz="3400" dirty="0"/>
                  <a:t>，</a:t>
                </a:r>
                <a:r>
                  <a:rPr lang="zh-CN" altLang="en-US" sz="3400" dirty="0" smtClean="0"/>
                  <a:t>其中</a:t>
                </a:r>
                <a:r>
                  <a:rPr lang="en-US" altLang="zh-CN" sz="4200" b="1" dirty="0" err="1"/>
                  <a:t>pk</a:t>
                </a:r>
                <a:r>
                  <a:rPr lang="en-US" altLang="zh-CN" sz="4200" b="1" dirty="0"/>
                  <a:t>(k=1</a:t>
                </a:r>
                <a:r>
                  <a:rPr lang="zh-CN" altLang="zh-CN" sz="4200" b="1" dirty="0"/>
                  <a:t>，</a:t>
                </a:r>
                <a:r>
                  <a:rPr lang="en-US" altLang="zh-CN" sz="4200" b="1" dirty="0"/>
                  <a:t>2</a:t>
                </a:r>
                <a:r>
                  <a:rPr lang="zh-CN" altLang="zh-CN" sz="4200" b="1" dirty="0"/>
                  <a:t>，</a:t>
                </a:r>
                <a:r>
                  <a:rPr lang="en-US" altLang="zh-CN" sz="4200" b="1" dirty="0"/>
                  <a:t>...</a:t>
                </a:r>
                <a:r>
                  <a:rPr lang="zh-CN" altLang="zh-CN" sz="4200" b="1" dirty="0"/>
                  <a:t>，</a:t>
                </a:r>
                <a:r>
                  <a:rPr lang="en-US" altLang="zh-CN" sz="4200" b="1" dirty="0"/>
                  <a:t>|y|)</a:t>
                </a:r>
                <a:r>
                  <a:rPr lang="zh-CN" altLang="en-US" sz="4200" b="1" u="sng" dirty="0"/>
                  <a:t>为</a:t>
                </a:r>
                <a:r>
                  <a:rPr lang="zh-CN" altLang="zh-CN" sz="4200" b="1" u="sng" dirty="0"/>
                  <a:t>当前样本集合</a:t>
                </a:r>
                <a:r>
                  <a:rPr lang="en-US" altLang="zh-CN" sz="4200" b="1" u="sng" dirty="0"/>
                  <a:t>D</a:t>
                </a:r>
                <a:r>
                  <a:rPr lang="zh-CN" altLang="zh-CN" sz="4200" b="1" u="sng" dirty="0"/>
                  <a:t>中第</a:t>
                </a:r>
                <a:r>
                  <a:rPr lang="en-US" altLang="zh-CN" sz="4200" b="1" u="sng" dirty="0"/>
                  <a:t>k</a:t>
                </a:r>
                <a:r>
                  <a:rPr lang="zh-CN" altLang="zh-CN" sz="4200" b="1" u="sng" dirty="0"/>
                  <a:t>类样本所占的比例</a:t>
                </a:r>
                <a:r>
                  <a:rPr lang="zh-CN" altLang="en-US" sz="3400" dirty="0" smtClean="0"/>
                  <a:t>，</a:t>
                </a:r>
                <a:r>
                  <a:rPr lang="zh-CN" altLang="zh-CN" sz="3400" dirty="0"/>
                  <a:t>然后使用样本中的每个特征</a:t>
                </a:r>
                <a:r>
                  <a:rPr lang="en-US" altLang="zh-CN" sz="3400" dirty="0"/>
                  <a:t> A</a:t>
                </a:r>
                <a:r>
                  <a:rPr lang="zh-CN" altLang="zh-CN" sz="3400" dirty="0"/>
                  <a:t>，以及</a:t>
                </a:r>
                <a:r>
                  <a:rPr lang="en-US" altLang="zh-CN" sz="3400" dirty="0"/>
                  <a:t> A </a:t>
                </a:r>
                <a:r>
                  <a:rPr lang="en-US" altLang="zh-CN" sz="3400" dirty="0" err="1"/>
                  <a:t>a</a:t>
                </a:r>
                <a:r>
                  <a:rPr lang="zh-CN" altLang="zh-CN" sz="3400" dirty="0"/>
                  <a:t>的每个可能值， 根据</a:t>
                </a:r>
                <a:r>
                  <a:rPr lang="en-US" altLang="zh-CN" sz="4200" b="1" u="sng" dirty="0"/>
                  <a:t>A&gt;=a</a:t>
                </a:r>
                <a:r>
                  <a:rPr lang="zh-CN" altLang="zh-CN" sz="3400" dirty="0"/>
                  <a:t>与</a:t>
                </a:r>
                <a:r>
                  <a:rPr lang="en-US" altLang="zh-CN" sz="4200" b="1" u="sng" dirty="0"/>
                  <a:t>A&lt;a</a:t>
                </a:r>
                <a:r>
                  <a:rPr lang="zh-CN" altLang="zh-CN" sz="3400" dirty="0"/>
                  <a:t>将样本分为两部分， 并计算</a:t>
                </a:r>
                <a:r>
                  <a:rPr lang="en-US" altLang="zh-CN" sz="3400" dirty="0"/>
                  <a:t> </a:t>
                </a:r>
                <a:r>
                  <a:rPr lang="en-US" altLang="zh-CN" sz="4200" b="1" i="1" dirty="0"/>
                  <a:t>Gini( D</a:t>
                </a:r>
                <a:r>
                  <a:rPr lang="zh-CN" altLang="zh-CN" sz="4200" b="1" i="1" dirty="0"/>
                  <a:t>，</a:t>
                </a:r>
                <a:r>
                  <a:rPr lang="en-US" altLang="zh-CN" sz="4200" b="1" i="1" dirty="0"/>
                  <a:t> a)=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4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4200" b="1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200" b="1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4200" b="1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>
                          <m:fPr>
                            <m:ctrlPr>
                              <a:rPr lang="zh-CN" altLang="zh-CN" sz="4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4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4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200" b="1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sz="4200" b="1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4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4200" b="1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4200" b="1" i="1">
                            <a:latin typeface="Cambria Math" panose="02040503050406030204" pitchFamily="18" charset="0"/>
                          </a:rPr>
                          <m:t>𝐺𝑖𝑛𝑖</m:t>
                        </m:r>
                        <m:r>
                          <a:rPr lang="en-US" altLang="zh-CN" sz="42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4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200" b="1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4200" b="1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zh-CN" sz="42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3000" dirty="0" smtClean="0"/>
                  <a:t>的</a:t>
                </a:r>
                <a:r>
                  <a:rPr lang="zh-CN" altLang="zh-CN" sz="3000" dirty="0" smtClean="0"/>
                  <a:t>值</a:t>
                </a:r>
                <a:endParaRPr lang="zh-CN" altLang="zh-CN" sz="30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n-US" altLang="zh-CN" sz="3400" dirty="0"/>
                  <a:t>2</a:t>
                </a:r>
                <a:r>
                  <a:rPr lang="zh-CN" altLang="zh-CN" sz="3400" dirty="0"/>
                  <a:t>）找到与基尼指数对应的最小基尼（</a:t>
                </a:r>
                <a:r>
                  <a:rPr lang="en-US" altLang="zh-CN" sz="3400" dirty="0"/>
                  <a:t>D</a:t>
                </a:r>
                <a:r>
                  <a:rPr lang="zh-CN" altLang="zh-CN" sz="3400" dirty="0"/>
                  <a:t>，</a:t>
                </a:r>
                <a:r>
                  <a:rPr lang="en-US" altLang="zh-CN" sz="3400" dirty="0"/>
                  <a:t>a</a:t>
                </a:r>
                <a:r>
                  <a:rPr lang="zh-CN" altLang="zh-CN" sz="3400" dirty="0"/>
                  <a:t>）的最优分割特征和值</a:t>
                </a:r>
                <a:r>
                  <a:rPr lang="zh-CN" altLang="en-US" sz="3400" dirty="0"/>
                  <a:t>，</a:t>
                </a:r>
                <a:r>
                  <a:rPr lang="zh-CN" altLang="zh-CN" sz="4200" b="1" u="sng" dirty="0"/>
                  <a:t>选择使</a:t>
                </a:r>
                <a:r>
                  <a:rPr lang="en-US" altLang="zh-CN" sz="4200" b="1" u="sng" dirty="0"/>
                  <a:t>Gini</a:t>
                </a:r>
                <a:r>
                  <a:rPr lang="zh-CN" altLang="zh-CN" sz="4200" b="1" u="sng" dirty="0"/>
                  <a:t>最小的属性作为最佳分区属性</a:t>
                </a:r>
                <a:r>
                  <a:rPr lang="zh-CN" altLang="en-US" sz="3400" dirty="0"/>
                  <a:t>，</a:t>
                </a:r>
                <a:r>
                  <a:rPr lang="zh-CN" altLang="zh-CN" sz="3400" dirty="0"/>
                  <a:t> 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40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3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40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altLang="zh-CN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400">
                        <a:latin typeface="Cambria Math" panose="02040503050406030204" pitchFamily="18" charset="0"/>
                      </a:rPr>
                      <m:t>Gini</m:t>
                    </m:r>
                    <m:r>
                      <a:rPr lang="en-US" altLang="zh-CN" sz="34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340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altLang="zh-CN" sz="3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3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3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3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3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3400" dirty="0"/>
                  <a:t>，其中</a:t>
                </a:r>
                <a:r>
                  <a:rPr lang="en-US" altLang="zh-CN" sz="3400" dirty="0"/>
                  <a:t> a</a:t>
                </a:r>
                <a:r>
                  <a:rPr lang="zh-CN" altLang="zh-CN" sz="3400" dirty="0"/>
                  <a:t>∈</a:t>
                </a:r>
                <a:r>
                  <a:rPr lang="en-US" altLang="zh-CN" sz="3400" dirty="0"/>
                  <a:t>A</a:t>
                </a:r>
                <a:r>
                  <a:rPr lang="zh-CN" altLang="zh-CN" sz="3400" dirty="0"/>
                  <a:t>。 并判断是否切分停止条件，如果没有，则输出最佳切割点 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n-US" altLang="zh-CN" sz="3400" dirty="0"/>
                  <a:t>3</a:t>
                </a:r>
                <a:r>
                  <a:rPr lang="zh-CN" altLang="zh-CN" sz="3400" dirty="0"/>
                  <a:t>）递归调用</a:t>
                </a:r>
                <a:r>
                  <a:rPr lang="en-US" altLang="zh-CN" sz="3400" dirty="0"/>
                  <a:t>1</a:t>
                </a:r>
                <a:r>
                  <a:rPr lang="zh-CN" altLang="zh-CN" sz="3400" dirty="0"/>
                  <a:t>）</a:t>
                </a:r>
                <a:r>
                  <a:rPr lang="en-US" altLang="zh-CN" sz="3400" dirty="0"/>
                  <a:t>2</a:t>
                </a:r>
                <a:r>
                  <a:rPr lang="zh-CN" altLang="zh-CN" sz="3400" dirty="0"/>
                  <a:t>） 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n-US" altLang="zh-CN" sz="3400" dirty="0"/>
                  <a:t>4</a:t>
                </a:r>
                <a:r>
                  <a:rPr lang="zh-CN" altLang="zh-CN" sz="3400" dirty="0"/>
                  <a:t>）生成</a:t>
                </a:r>
                <a:r>
                  <a:rPr lang="en-US" altLang="zh-CN" sz="3400" dirty="0"/>
                  <a:t>CART</a:t>
                </a:r>
                <a:r>
                  <a:rPr lang="zh-CN" altLang="zh-CN" sz="3400" dirty="0"/>
                  <a:t>决策树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n-US" altLang="zh-CN" sz="3400" dirty="0"/>
                  <a:t>5</a:t>
                </a:r>
                <a:r>
                  <a:rPr lang="zh-CN" altLang="zh-CN" sz="3400" dirty="0"/>
                  <a:t>）为避免过拟合，必要时可进行剪枝操作</a:t>
                </a:r>
                <a:endParaRPr lang="en-US" altLang="zh-CN" sz="3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090" y="338570"/>
                <a:ext cx="11446533" cy="6363982"/>
              </a:xfrm>
              <a:blipFill>
                <a:blip r:embed="rId3"/>
                <a:stretch>
                  <a:fillRect l="-799" r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949362"/>
              </p:ext>
            </p:extLst>
          </p:nvPr>
        </p:nvGraphicFramePr>
        <p:xfrm>
          <a:off x="6300788" y="4627563"/>
          <a:ext cx="527367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4" imgW="8503920" imgH="3246215" progId="Visio.Drawing.15">
                  <p:embed/>
                </p:oleObj>
              </mc:Choice>
              <mc:Fallback>
                <p:oleObj name="Visio" r:id="rId4" imgW="8503920" imgH="32462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627563"/>
                        <a:ext cx="5273675" cy="201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7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904" y="192024"/>
            <a:ext cx="5437632" cy="2441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模型评估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100" dirty="0" smtClean="0"/>
              <a:t>剪枝前</a:t>
            </a:r>
            <a:r>
              <a:rPr lang="zh-CN" altLang="zh-CN" sz="2100" dirty="0" smtClean="0"/>
              <a:t>结果：</a:t>
            </a:r>
            <a:endParaRPr lang="zh-CN" altLang="zh-CN" sz="21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100" dirty="0"/>
              <a:t>Train score:0.955</a:t>
            </a:r>
            <a:endParaRPr lang="zh-CN" altLang="zh-CN" sz="21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100" dirty="0"/>
              <a:t>Test score:0.910</a:t>
            </a:r>
            <a:endParaRPr lang="zh-CN" altLang="zh-CN" sz="21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4904" y="2841498"/>
            <a:ext cx="5218176" cy="36964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71616" y="-159306"/>
            <a:ext cx="58247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100" dirty="0" smtClean="0"/>
              <a:t>	</a:t>
            </a:r>
            <a:r>
              <a:rPr lang="zh-CN" altLang="zh-CN" sz="2100" dirty="0" smtClean="0"/>
              <a:t>模型</a:t>
            </a:r>
            <a:r>
              <a:rPr lang="zh-CN" altLang="zh-CN" sz="2100" dirty="0"/>
              <a:t>把训练样本随机分成训练集和测试集，</a:t>
            </a:r>
            <a:r>
              <a:rPr lang="zh-CN" altLang="zh-CN" sz="2300" b="1" u="sng" dirty="0"/>
              <a:t>训练集</a:t>
            </a:r>
            <a:r>
              <a:rPr lang="zh-CN" altLang="zh-CN" sz="2100" dirty="0"/>
              <a:t>和</a:t>
            </a:r>
            <a:r>
              <a:rPr lang="zh-CN" altLang="zh-CN" sz="2300" b="1" u="sng" dirty="0"/>
              <a:t>预测</a:t>
            </a:r>
            <a:r>
              <a:rPr lang="zh-CN" altLang="en-US" sz="2300" b="1" u="sng" dirty="0"/>
              <a:t>集</a:t>
            </a:r>
            <a:r>
              <a:rPr lang="zh-CN" altLang="zh-CN" sz="2100" dirty="0" smtClean="0"/>
              <a:t>的</a:t>
            </a:r>
            <a:r>
              <a:rPr lang="zh-CN" altLang="zh-CN" sz="2100" dirty="0"/>
              <a:t>预测准确率分别为</a:t>
            </a:r>
            <a:r>
              <a:rPr lang="en-US" altLang="zh-CN" sz="2300" b="1" u="sng" dirty="0"/>
              <a:t>95.5%</a:t>
            </a:r>
            <a:r>
              <a:rPr lang="zh-CN" altLang="zh-CN" sz="2100" dirty="0"/>
              <a:t>和</a:t>
            </a:r>
            <a:r>
              <a:rPr lang="en-US" altLang="zh-CN" sz="2300" b="1" u="sng" dirty="0"/>
              <a:t>91.0%</a:t>
            </a:r>
            <a:r>
              <a:rPr lang="zh-CN" altLang="zh-CN" sz="2100" dirty="0"/>
              <a:t>。通过热力图可以看到有</a:t>
            </a:r>
            <a:r>
              <a:rPr lang="en-US" altLang="zh-CN" sz="2300" b="1" u="sng" dirty="0"/>
              <a:t>64</a:t>
            </a:r>
            <a:r>
              <a:rPr lang="zh-CN" altLang="zh-CN" sz="2100" dirty="0"/>
              <a:t>个真实结果为</a:t>
            </a:r>
            <a:r>
              <a:rPr lang="en-US" altLang="zh-CN" sz="2100" dirty="0"/>
              <a:t>0</a:t>
            </a:r>
            <a:r>
              <a:rPr lang="zh-CN" altLang="zh-CN" sz="2100" dirty="0"/>
              <a:t>的和</a:t>
            </a:r>
            <a:r>
              <a:rPr lang="en-US" altLang="zh-CN" sz="2300" b="1" u="sng" dirty="0"/>
              <a:t>6800</a:t>
            </a:r>
            <a:r>
              <a:rPr lang="zh-CN" altLang="zh-CN" sz="2100" dirty="0"/>
              <a:t>个真实结果为</a:t>
            </a:r>
            <a:r>
              <a:rPr lang="en-US" altLang="zh-CN" sz="2100" dirty="0"/>
              <a:t>1</a:t>
            </a:r>
            <a:r>
              <a:rPr lang="zh-CN" altLang="zh-CN" sz="2100" dirty="0"/>
              <a:t>的样本被</a:t>
            </a:r>
            <a:r>
              <a:rPr lang="zh-CN" altLang="zh-CN" sz="2300" b="1" u="sng" dirty="0"/>
              <a:t>正确预测</a:t>
            </a:r>
            <a:r>
              <a:rPr lang="zh-CN" altLang="zh-CN" sz="2100" dirty="0"/>
              <a:t>，但是有</a:t>
            </a:r>
            <a:r>
              <a:rPr lang="en-US" altLang="zh-CN" sz="2300" b="1" u="sng" dirty="0"/>
              <a:t>420</a:t>
            </a:r>
            <a:r>
              <a:rPr lang="zh-CN" altLang="zh-CN" sz="2100" dirty="0"/>
              <a:t>个真实结果为</a:t>
            </a:r>
            <a:r>
              <a:rPr lang="en-US" altLang="zh-CN" sz="2100" dirty="0"/>
              <a:t>0</a:t>
            </a:r>
            <a:r>
              <a:rPr lang="zh-CN" altLang="zh-CN" sz="2100" dirty="0"/>
              <a:t>的样本被错误地预测为</a:t>
            </a:r>
            <a:r>
              <a:rPr lang="en-US" altLang="zh-CN" sz="2100" dirty="0"/>
              <a:t>1</a:t>
            </a:r>
            <a:r>
              <a:rPr lang="zh-CN" altLang="zh-CN" sz="2100" dirty="0"/>
              <a:t>，同样，有</a:t>
            </a:r>
            <a:r>
              <a:rPr lang="en-US" altLang="zh-CN" sz="2300" b="1" u="sng" dirty="0"/>
              <a:t>260</a:t>
            </a:r>
            <a:r>
              <a:rPr lang="zh-CN" altLang="zh-CN" sz="2100" dirty="0"/>
              <a:t>个真实结果为</a:t>
            </a:r>
            <a:r>
              <a:rPr lang="en-US" altLang="zh-CN" sz="2100" dirty="0"/>
              <a:t>1</a:t>
            </a:r>
            <a:r>
              <a:rPr lang="zh-CN" altLang="zh-CN" sz="2100" dirty="0"/>
              <a:t>的样本被</a:t>
            </a:r>
            <a:r>
              <a:rPr lang="zh-CN" altLang="zh-CN" sz="2300" b="1" u="sng" dirty="0"/>
              <a:t>错误地预测</a:t>
            </a:r>
            <a:r>
              <a:rPr lang="zh-CN" altLang="zh-CN" sz="2100" dirty="0"/>
              <a:t>为</a:t>
            </a:r>
            <a:r>
              <a:rPr lang="en-US" altLang="zh-CN" sz="2100" dirty="0"/>
              <a:t>0</a:t>
            </a:r>
            <a:r>
              <a:rPr lang="zh-CN" altLang="zh-CN" sz="2100" dirty="0"/>
              <a:t>。决策树的剪枝可以避免过拟合，而且能够大大简化决策树。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6693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704" y="298577"/>
            <a:ext cx="4602480" cy="2097151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100" dirty="0" smtClean="0"/>
              <a:t>剪枝后</a:t>
            </a:r>
            <a:r>
              <a:rPr lang="zh-CN" altLang="zh-CN" sz="2100" dirty="0" smtClean="0"/>
              <a:t>结果</a:t>
            </a:r>
            <a:r>
              <a:rPr lang="zh-CN" altLang="zh-CN" sz="2100" dirty="0"/>
              <a:t>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100" dirty="0"/>
              <a:t>Train </a:t>
            </a:r>
            <a:r>
              <a:rPr lang="en-US" altLang="zh-CN" sz="2100" dirty="0" smtClean="0"/>
              <a:t>score:0.938</a:t>
            </a:r>
            <a:endParaRPr lang="zh-CN" altLang="zh-CN" sz="21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100" dirty="0"/>
              <a:t>Test </a:t>
            </a:r>
            <a:r>
              <a:rPr lang="en-US" altLang="zh-CN" sz="2100" dirty="0" smtClean="0"/>
              <a:t>score:0.910  -&gt;  </a:t>
            </a:r>
            <a:r>
              <a:rPr lang="en-US" altLang="zh-CN" sz="3600" dirty="0" smtClean="0"/>
              <a:t>0.936</a:t>
            </a:r>
            <a:endParaRPr lang="zh-CN" altLang="zh-CN" sz="3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03" y="2395728"/>
            <a:ext cx="5326409" cy="3703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99632" y="-108335"/>
            <a:ext cx="5742432" cy="6874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 smtClean="0"/>
              <a:t>	</a:t>
            </a:r>
            <a:r>
              <a:rPr lang="zh-CN" altLang="zh-CN" sz="2100" dirty="0" smtClean="0"/>
              <a:t>可以</a:t>
            </a:r>
            <a:r>
              <a:rPr lang="zh-CN" altLang="zh-CN" sz="2100" dirty="0"/>
              <a:t>看出剪枝后准确率有所提升。但是可以看出预测结果与剪枝前的结果有很大差异。</a:t>
            </a:r>
            <a:r>
              <a:rPr lang="zh-CN" altLang="zh-CN" sz="2300" b="1" u="sng" dirty="0"/>
              <a:t>对于真实结果为</a:t>
            </a:r>
            <a:r>
              <a:rPr lang="en-US" altLang="zh-CN" sz="2300" b="1" u="sng" dirty="0"/>
              <a:t>1</a:t>
            </a:r>
            <a:r>
              <a:rPr lang="zh-CN" altLang="zh-CN" sz="2300" b="1" u="sng" dirty="0"/>
              <a:t>的样本，预测正确数量被大大提高；但是对于真实结果为</a:t>
            </a:r>
            <a:r>
              <a:rPr lang="en-US" altLang="zh-CN" sz="2300" b="1" u="sng" dirty="0"/>
              <a:t>0</a:t>
            </a:r>
            <a:r>
              <a:rPr lang="zh-CN" altLang="zh-CN" sz="2300" b="1" u="sng" dirty="0"/>
              <a:t>的样本，只有一个被正确预测，有时甚至会出现</a:t>
            </a:r>
            <a:r>
              <a:rPr lang="en-US" altLang="zh-CN" sz="2300" b="1" u="sng" dirty="0"/>
              <a:t>0</a:t>
            </a:r>
            <a:r>
              <a:rPr lang="zh-CN" altLang="zh-CN" sz="2300" b="1" u="sng" dirty="0"/>
              <a:t>个被正确预测的情况，其余大量的真实结果为</a:t>
            </a:r>
            <a:r>
              <a:rPr lang="en-US" altLang="zh-CN" sz="2300" b="1" u="sng" dirty="0"/>
              <a:t>0</a:t>
            </a:r>
            <a:r>
              <a:rPr lang="zh-CN" altLang="zh-CN" sz="2300" b="1" u="sng" dirty="0"/>
              <a:t>的样本被错误预测为</a:t>
            </a:r>
            <a:r>
              <a:rPr lang="en-US" altLang="zh-CN" sz="2300" b="1" u="sng" dirty="0"/>
              <a:t>1</a:t>
            </a:r>
            <a:r>
              <a:rPr lang="zh-CN" altLang="zh-CN" sz="2300" b="1" u="sng" dirty="0"/>
              <a:t>，显然这是不符合</a:t>
            </a:r>
            <a:r>
              <a:rPr lang="zh-CN" altLang="en-US" sz="2300" b="1" u="sng" dirty="0"/>
              <a:t>现实</a:t>
            </a:r>
            <a:r>
              <a:rPr lang="zh-CN" altLang="zh-CN" sz="2300" b="1" u="sng" dirty="0"/>
              <a:t>情况的。</a:t>
            </a:r>
            <a:endParaRPr lang="zh-CN" altLang="en-US" sz="2300" b="1" u="sng" dirty="0"/>
          </a:p>
        </p:txBody>
      </p:sp>
    </p:spTree>
    <p:extLst>
      <p:ext uri="{BB962C8B-B14F-4D97-AF65-F5344CB8AC3E}">
        <p14:creationId xmlns:p14="http://schemas.microsoft.com/office/powerpoint/2010/main" val="8401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438912"/>
            <a:ext cx="10771632" cy="60258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几个影响模型准确率的因素：</a:t>
            </a:r>
            <a:endParaRPr lang="en-US" altLang="zh-CN" sz="2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① </a:t>
            </a:r>
            <a:r>
              <a:rPr lang="zh-CN" altLang="zh-CN" sz="2100" dirty="0" smtClean="0"/>
              <a:t>数据预处理阶段</a:t>
            </a:r>
            <a:r>
              <a:rPr lang="zh-CN" altLang="en-US" sz="2100" dirty="0" smtClean="0"/>
              <a:t>：</a:t>
            </a:r>
            <a:endParaRPr lang="en-US" altLang="zh-CN" sz="2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	</a:t>
            </a:r>
            <a:r>
              <a:rPr lang="zh-CN" altLang="en-US" sz="2100" dirty="0"/>
              <a:t>处理方式的不同也会导致模型的预测结果出现不同情况的</a:t>
            </a:r>
            <a:r>
              <a:rPr lang="zh-CN" altLang="en-US" sz="2100" dirty="0" smtClean="0"/>
              <a:t>偏差，</a:t>
            </a:r>
            <a:r>
              <a:rPr lang="zh-CN" altLang="zh-CN" sz="2100" dirty="0" smtClean="0"/>
              <a:t>在本</a:t>
            </a:r>
            <a:r>
              <a:rPr lang="zh-CN" altLang="en-US" sz="2100" dirty="0" smtClean="0"/>
              <a:t>论</a:t>
            </a:r>
            <a:r>
              <a:rPr lang="zh-CN" altLang="zh-CN" sz="2100" dirty="0" smtClean="0"/>
              <a:t>文数据变换一节中描述的对约</a:t>
            </a:r>
            <a:r>
              <a:rPr lang="en-US" altLang="zh-CN" sz="2300" b="1" u="sng" dirty="0"/>
              <a:t>2300</a:t>
            </a:r>
            <a:r>
              <a:rPr lang="zh-CN" altLang="zh-CN" sz="2300" b="1" u="sng" dirty="0"/>
              <a:t>条样本</a:t>
            </a:r>
            <a:r>
              <a:rPr lang="zh-CN" altLang="zh-CN" sz="2100" dirty="0" smtClean="0"/>
              <a:t>的“</a:t>
            </a:r>
            <a:r>
              <a:rPr lang="zh-CN" altLang="zh-CN" sz="2300" b="1" u="sng" dirty="0" smtClean="0"/>
              <a:t>工作</a:t>
            </a:r>
            <a:r>
              <a:rPr lang="zh-CN" altLang="en-US" sz="2300" b="1" u="sng" dirty="0"/>
              <a:t>地点</a:t>
            </a:r>
            <a:r>
              <a:rPr lang="en-US" altLang="zh-CN" sz="2300" b="1" u="sng" dirty="0" smtClean="0"/>
              <a:t>WORK_PROVINCE</a:t>
            </a:r>
            <a:r>
              <a:rPr lang="zh-CN" altLang="zh-CN" sz="2100" dirty="0" smtClean="0"/>
              <a:t>”数值型属性的</a:t>
            </a:r>
            <a:r>
              <a:rPr lang="zh-CN" altLang="zh-CN" sz="2300" b="1" u="sng" dirty="0" smtClean="0"/>
              <a:t>缺失值一律用数值</a:t>
            </a:r>
            <a:r>
              <a:rPr lang="en-US" altLang="zh-CN" sz="2300" b="1" u="sng" dirty="0" smtClean="0"/>
              <a:t>350000</a:t>
            </a:r>
            <a:r>
              <a:rPr lang="zh-CN" altLang="zh-CN" sz="2300" b="1" u="sng" dirty="0" smtClean="0"/>
              <a:t>填充</a:t>
            </a:r>
            <a:r>
              <a:rPr lang="zh-CN" altLang="zh-CN" sz="2100" dirty="0" smtClean="0"/>
              <a:t>，这种做法实际会</a:t>
            </a:r>
            <a:r>
              <a:rPr lang="zh-CN" altLang="zh-CN" sz="2300" b="1" u="sng" dirty="0" smtClean="0"/>
              <a:t>使结果有较大的偏向性</a:t>
            </a:r>
            <a:r>
              <a:rPr lang="zh-CN" altLang="zh-CN" sz="2100" dirty="0" smtClean="0"/>
              <a:t>。</a:t>
            </a:r>
            <a:endParaRPr lang="en-US" altLang="zh-CN" sz="21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② </a:t>
            </a:r>
            <a:r>
              <a:rPr lang="zh-CN" altLang="zh-CN" sz="2100" dirty="0" smtClean="0"/>
              <a:t>模型参数的设置</a:t>
            </a:r>
            <a:r>
              <a:rPr lang="zh-CN" altLang="en-US" sz="2100" dirty="0" smtClean="0"/>
              <a:t>：</a:t>
            </a:r>
            <a:endParaRPr lang="en-US" altLang="zh-CN" sz="2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	</a:t>
            </a:r>
            <a:r>
              <a:rPr lang="zh-CN" altLang="zh-CN" sz="2100" dirty="0" smtClean="0"/>
              <a:t>上文剪枝前的代码中参数</a:t>
            </a:r>
            <a:r>
              <a:rPr lang="en-US" altLang="zh-CN" sz="2100" dirty="0" err="1" smtClean="0"/>
              <a:t>max_depth</a:t>
            </a:r>
            <a:r>
              <a:rPr lang="zh-CN" altLang="zh-CN" sz="2100" dirty="0" smtClean="0"/>
              <a:t>设置为</a:t>
            </a:r>
            <a:r>
              <a:rPr lang="en-US" altLang="zh-CN" sz="2100" dirty="0" smtClean="0"/>
              <a:t>14</a:t>
            </a:r>
            <a:r>
              <a:rPr lang="zh-CN" altLang="zh-CN" sz="2100" dirty="0" smtClean="0"/>
              <a:t>，剪枝后</a:t>
            </a:r>
            <a:r>
              <a:rPr lang="en-US" altLang="zh-CN" sz="2100" dirty="0" err="1" smtClean="0"/>
              <a:t>max_depth</a:t>
            </a:r>
            <a:r>
              <a:rPr lang="zh-CN" altLang="zh-CN" sz="2100" dirty="0" smtClean="0"/>
              <a:t>设置为</a:t>
            </a:r>
            <a:r>
              <a:rPr lang="en-US" altLang="zh-CN" sz="2100" dirty="0" smtClean="0"/>
              <a:t>6</a:t>
            </a:r>
            <a:r>
              <a:rPr lang="zh-CN" altLang="zh-CN" sz="2100" dirty="0" smtClean="0"/>
              <a:t>，</a:t>
            </a:r>
            <a:r>
              <a:rPr lang="zh-CN" altLang="en-US" sz="2300" b="1" u="sng" dirty="0"/>
              <a:t>减少了过拟合</a:t>
            </a:r>
            <a:r>
              <a:rPr lang="zh-CN" altLang="en-US" sz="2100" dirty="0" smtClean="0"/>
              <a:t>，</a:t>
            </a:r>
            <a:r>
              <a:rPr lang="zh-CN" altLang="zh-CN" sz="2100" dirty="0" smtClean="0"/>
              <a:t>预测正确率得到了较大提高。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33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0767" y="348792"/>
            <a:ext cx="10982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模型参数</a:t>
            </a:r>
            <a:r>
              <a:rPr lang="en-US" altLang="zh-CN" sz="4400" dirty="0" smtClean="0"/>
              <a:t>: </a:t>
            </a:r>
            <a:r>
              <a:rPr lang="en-US" altLang="zh-CN" sz="4400" dirty="0" err="1" smtClean="0"/>
              <a:t>max_depth</a:t>
            </a:r>
            <a:r>
              <a:rPr lang="en-US" altLang="zh-CN" sz="4400" dirty="0" smtClean="0"/>
              <a:t>=6</a:t>
            </a:r>
            <a:endParaRPr lang="zh-CN" altLang="en-US" sz="4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155"/>
            <a:ext cx="12192000" cy="53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139</Words>
  <Application>Microsoft Office PowerPoint</Application>
  <PresentationFormat>宽屏</PresentationFormat>
  <Paragraphs>76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Adobe 繁黑體 Std B</vt:lpstr>
      <vt:lpstr>等线</vt:lpstr>
      <vt:lpstr>等线 Light</vt:lpstr>
      <vt:lpstr>仿宋</vt:lpstr>
      <vt:lpstr>Arial</vt:lpstr>
      <vt:lpstr>Cambria Math</vt:lpstr>
      <vt:lpstr>Office 主题​​</vt:lpstr>
      <vt:lpstr>Visio</vt:lpstr>
      <vt:lpstr>互联网金融 时代下 信用评估评分体系模型 研究</vt:lpstr>
      <vt:lpstr>一.选题意义与目的</vt:lpstr>
      <vt:lpstr>二.研究思路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Lego</dc:creator>
  <cp:lastModifiedBy>Lego</cp:lastModifiedBy>
  <cp:revision>82</cp:revision>
  <dcterms:created xsi:type="dcterms:W3CDTF">2019-04-06T00:56:37Z</dcterms:created>
  <dcterms:modified xsi:type="dcterms:W3CDTF">2019-05-13T15:49:58Z</dcterms:modified>
</cp:coreProperties>
</file>