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  <p:sldMasterId id="2147483870" r:id="rId2"/>
  </p:sldMasterIdLst>
  <p:sldIdLst>
    <p:sldId id="256" r:id="rId3"/>
    <p:sldId id="270" r:id="rId4"/>
    <p:sldId id="259" r:id="rId5"/>
    <p:sldId id="264" r:id="rId6"/>
    <p:sldId id="258" r:id="rId7"/>
    <p:sldId id="260" r:id="rId8"/>
    <p:sldId id="261" r:id="rId9"/>
    <p:sldId id="265" r:id="rId10"/>
    <p:sldId id="266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33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2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7116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159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5967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806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3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92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1658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498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02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0006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32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751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52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907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237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285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467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26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16179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868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9853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7419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0407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49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83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5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14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71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88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4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C6FBF-8829-4385-9337-9905CE13420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18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2018/4/11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24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tags" Target="../tags/tag119.xml"/><Relationship Id="rId2" Type="http://schemas.openxmlformats.org/officeDocument/2006/relationships/tags" Target="../tags/tag104.xml"/><Relationship Id="rId16" Type="http://schemas.openxmlformats.org/officeDocument/2006/relationships/tags" Target="../tags/tag118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10" Type="http://schemas.openxmlformats.org/officeDocument/2006/relationships/tags" Target="../tags/tag112.xml"/><Relationship Id="rId19" Type="http://schemas.openxmlformats.org/officeDocument/2006/relationships/image" Target="../media/image4.tmp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9" Type="http://schemas.openxmlformats.org/officeDocument/2006/relationships/image" Target="../media/image4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1" Type="http://schemas.openxmlformats.org/officeDocument/2006/relationships/oleObject" Target="../embeddings/oleObject2.bin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image" Target="../media/image4.tmp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0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image" Target="../media/image3.wmf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23" Type="http://schemas.openxmlformats.org/officeDocument/2006/relationships/oleObject" Target="../embeddings/oleObject3.bin"/><Relationship Id="rId10" Type="http://schemas.openxmlformats.org/officeDocument/2006/relationships/tags" Target="../tags/tag9.xml"/><Relationship Id="rId19" Type="http://schemas.openxmlformats.org/officeDocument/2006/relationships/oleObject" Target="../embeddings/oleObject1.bin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5.wmf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7.tmp"/><Relationship Id="rId2" Type="http://schemas.openxmlformats.org/officeDocument/2006/relationships/tags" Target="../tags/tag17.xml"/><Relationship Id="rId16" Type="http://schemas.openxmlformats.org/officeDocument/2006/relationships/image" Target="../media/image7.png"/><Relationship Id="rId1" Type="http://schemas.openxmlformats.org/officeDocument/2006/relationships/vmlDrawing" Target="../drawings/vmlDrawing2.vml"/><Relationship Id="rId6" Type="http://schemas.openxmlformats.org/officeDocument/2006/relationships/tags" Target="../tags/tag21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0.xml"/><Relationship Id="rId15" Type="http://schemas.openxmlformats.org/officeDocument/2006/relationships/image" Target="../media/image6.wmf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oleObject" Target="../embeddings/oleObject7.bin"/><Relationship Id="rId3" Type="http://schemas.openxmlformats.org/officeDocument/2006/relationships/tags" Target="../tags/tag27.xml"/><Relationship Id="rId21" Type="http://schemas.openxmlformats.org/officeDocument/2006/relationships/image" Target="../media/image10.wmf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image" Target="../media/image8.wmf"/><Relationship Id="rId2" Type="http://schemas.openxmlformats.org/officeDocument/2006/relationships/tags" Target="../tags/tag26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1" Type="http://schemas.openxmlformats.org/officeDocument/2006/relationships/vmlDrawing" Target="../drawings/vmlDrawing3.v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image" Target="../media/image4.tmp"/><Relationship Id="rId5" Type="http://schemas.openxmlformats.org/officeDocument/2006/relationships/tags" Target="../tags/tag29.xml"/><Relationship Id="rId15" Type="http://schemas.openxmlformats.org/officeDocument/2006/relationships/slideLayout" Target="../slideLayouts/slideLayout7.xml"/><Relationship Id="rId23" Type="http://schemas.openxmlformats.org/officeDocument/2006/relationships/image" Target="../media/image11.wmf"/><Relationship Id="rId10" Type="http://schemas.openxmlformats.org/officeDocument/2006/relationships/tags" Target="../tags/tag34.xml"/><Relationship Id="rId19" Type="http://schemas.openxmlformats.org/officeDocument/2006/relationships/image" Target="../media/image9.wmf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tags" Target="../tags/tag55.xml"/><Relationship Id="rId3" Type="http://schemas.openxmlformats.org/officeDocument/2006/relationships/tags" Target="../tags/tag40.xml"/><Relationship Id="rId21" Type="http://schemas.openxmlformats.org/officeDocument/2006/relationships/image" Target="../media/image12.wmf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4.v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23" Type="http://schemas.openxmlformats.org/officeDocument/2006/relationships/image" Target="../media/image4.tmp"/><Relationship Id="rId10" Type="http://schemas.openxmlformats.org/officeDocument/2006/relationships/tags" Target="../tags/tag47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Relationship Id="rId22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10" Type="http://schemas.openxmlformats.org/officeDocument/2006/relationships/tags" Target="../tags/tag65.xml"/><Relationship Id="rId19" Type="http://schemas.openxmlformats.org/officeDocument/2006/relationships/image" Target="../media/image4.tmp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image" Target="../media/image4.tmp"/><Relationship Id="rId2" Type="http://schemas.openxmlformats.org/officeDocument/2006/relationships/tags" Target="../tags/tag74.xml"/><Relationship Id="rId16" Type="http://schemas.openxmlformats.org/officeDocument/2006/relationships/slideLayout" Target="../slideLayouts/slideLayout23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tags" Target="../tags/tag100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tags" Target="../tags/tag99.xml"/><Relationship Id="rId17" Type="http://schemas.openxmlformats.org/officeDocument/2006/relationships/image" Target="../media/image4.tmp"/><Relationship Id="rId2" Type="http://schemas.openxmlformats.org/officeDocument/2006/relationships/tags" Target="../tags/tag89.xml"/><Relationship Id="rId16" Type="http://schemas.openxmlformats.org/officeDocument/2006/relationships/slideLayout" Target="../slideLayouts/slideLayout23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10" Type="http://schemas.openxmlformats.org/officeDocument/2006/relationships/tags" Target="../tags/tag97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信号与系统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第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章 练习</a:t>
            </a:r>
            <a:r>
              <a:rPr lang="en-US" altLang="zh-CN" b="1" dirty="0" smtClean="0"/>
              <a:t>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9649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你认为目前的教学进度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稍快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2438400" y="364331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稍慢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2438400" y="45005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适当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2438400" y="535781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无所谓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/>
            <p:nvPr>
              <p:custDataLst>
                <p:tags r:id="rId17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18" name="图片 17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65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请您给课程提建议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作答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TypeText"/>
            <p:cNvSpPr/>
            <p:nvPr>
              <p:custDataLst>
                <p:tags r:id="rId7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宋体" panose="02010600030101010101" pitchFamily="2" charset="-122"/>
                  <a:cs typeface="+mn-cs"/>
                </a:rPr>
                <a:t>主观题</a:t>
              </a:r>
              <a:endPara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9373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758" y="144407"/>
            <a:ext cx="8596668" cy="665959"/>
          </a:xfrm>
        </p:spPr>
        <p:txBody>
          <a:bodyPr/>
          <a:lstStyle/>
          <a:p>
            <a:r>
              <a:rPr lang="zh-CN" altLang="en-US" dirty="0" smtClean="0"/>
              <a:t>信号与系统</a:t>
            </a:r>
            <a:r>
              <a:rPr lang="zh-CN" altLang="en-US" dirty="0" smtClean="0"/>
              <a:t>的基础知识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414" y="1081926"/>
            <a:ext cx="10629468" cy="53927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要点：</a:t>
            </a:r>
            <a:r>
              <a:rPr lang="en-US" altLang="zh-CN" sz="2400" dirty="0" smtClean="0"/>
              <a:t>1.  </a:t>
            </a:r>
            <a:r>
              <a:rPr lang="zh-CN" altLang="en-US" sz="2400" dirty="0" smtClean="0"/>
              <a:t>信号与系统的概念</a:t>
            </a:r>
            <a:r>
              <a:rPr lang="en-US" altLang="zh-CN" sz="2400" dirty="0" smtClean="0"/>
              <a:t>----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</a:t>
            </a:r>
            <a:r>
              <a:rPr lang="zh-CN" altLang="en-US" sz="2400" dirty="0" smtClean="0"/>
              <a:t>信号是一种函数变化，连续时间信号</a:t>
            </a:r>
            <a:r>
              <a:rPr lang="en-US" altLang="zh-CN" sz="2400" dirty="0" smtClean="0"/>
              <a:t>x(t)/</a:t>
            </a:r>
            <a:r>
              <a:rPr lang="zh-CN" altLang="en-US" sz="2400" dirty="0" smtClean="0"/>
              <a:t>离散时间信号</a:t>
            </a:r>
            <a:r>
              <a:rPr lang="en-US" altLang="zh-CN" sz="2400" dirty="0" smtClean="0"/>
              <a:t>x[n]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</a:t>
            </a:r>
            <a:r>
              <a:rPr lang="zh-CN" altLang="en-US" sz="2400" dirty="0" smtClean="0"/>
              <a:t>系统是一种装置，完成对信号的处理功能，可建模为两端口网络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⒉ </a:t>
            </a:r>
            <a:r>
              <a:rPr lang="zh-CN" altLang="en-US" sz="2400" dirty="0" smtClean="0"/>
              <a:t>信号的自变量变换</a:t>
            </a:r>
            <a:r>
              <a:rPr lang="en-US" altLang="zh-CN" sz="2400" dirty="0" smtClean="0"/>
              <a:t>-----</a:t>
            </a:r>
            <a:r>
              <a:rPr lang="zh-CN" altLang="en-US" sz="2400" dirty="0" smtClean="0"/>
              <a:t>平移、反转及尺度变换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3. </a:t>
            </a:r>
            <a:r>
              <a:rPr lang="zh-CN" altLang="en-US" sz="2400" dirty="0" smtClean="0"/>
              <a:t>基本</a:t>
            </a:r>
            <a:r>
              <a:rPr lang="zh-CN" altLang="en-US" sz="2400" dirty="0"/>
              <a:t>信号单元</a:t>
            </a:r>
            <a:r>
              <a:rPr lang="en-US" altLang="zh-CN" sz="2400" dirty="0"/>
              <a:t>----</a:t>
            </a:r>
            <a:r>
              <a:rPr lang="zh-CN" altLang="en-US" sz="2400" dirty="0"/>
              <a:t>单位冲激与单位脉冲信号；周期性的复指数</a:t>
            </a:r>
            <a:r>
              <a:rPr lang="zh-CN" altLang="en-US" sz="2400" dirty="0" smtClean="0"/>
              <a:t>信号等；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4. </a:t>
            </a:r>
            <a:r>
              <a:rPr lang="zh-CN" altLang="en-US" sz="2400" dirty="0" smtClean="0"/>
              <a:t>信号的周期、奇部与偶部、线性组合等；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5. </a:t>
            </a:r>
            <a:r>
              <a:rPr lang="zh-CN" altLang="en-US" sz="2400" dirty="0" smtClean="0"/>
              <a:t>系统</a:t>
            </a:r>
            <a:r>
              <a:rPr lang="zh-CN" altLang="en-US" sz="2400" dirty="0"/>
              <a:t>的六大基本特性及系统的互连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6.</a:t>
            </a:r>
            <a:r>
              <a:rPr lang="zh-CN" altLang="en-US" sz="2400" dirty="0"/>
              <a:t>本课程所研究的</a:t>
            </a:r>
            <a:r>
              <a:rPr lang="zh-CN" altLang="en-US" sz="2400" dirty="0" smtClean="0"/>
              <a:t>对象</a:t>
            </a:r>
            <a:r>
              <a:rPr lang="en-US" altLang="zh-CN" sz="2400" dirty="0" smtClean="0"/>
              <a:t>-----</a:t>
            </a:r>
            <a:r>
              <a:rPr lang="zh-CN" altLang="en-US" sz="2400" dirty="0" smtClean="0"/>
              <a:t>线性时</a:t>
            </a:r>
            <a:r>
              <a:rPr lang="zh-CN" altLang="en-US" sz="2400" dirty="0"/>
              <a:t>不变</a:t>
            </a:r>
            <a:r>
              <a:rPr lang="en-US" altLang="zh-CN" sz="2400" dirty="0"/>
              <a:t>( LTI )</a:t>
            </a:r>
            <a:r>
              <a:rPr lang="zh-CN" altLang="en-US" sz="2400" dirty="0" smtClean="0"/>
              <a:t>系统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 基于</a:t>
            </a:r>
            <a:r>
              <a:rPr lang="zh-CN" altLang="en-US" sz="2400" dirty="0"/>
              <a:t>线性和时不变性，为系统分析</a:t>
            </a:r>
            <a:r>
              <a:rPr lang="zh-CN" altLang="en-US" sz="2400" dirty="0" smtClean="0"/>
              <a:t>建立了一</a:t>
            </a:r>
            <a:r>
              <a:rPr lang="zh-CN" altLang="en-US" sz="2400" dirty="0"/>
              <a:t>套完整的、</a:t>
            </a:r>
            <a:r>
              <a:rPr lang="zh-CN" altLang="en-US" sz="2400" dirty="0" smtClean="0"/>
              <a:t>普适性的</a:t>
            </a:r>
            <a:r>
              <a:rPr lang="zh-CN" altLang="en-US" sz="2400" dirty="0"/>
              <a:t>分析</a:t>
            </a:r>
            <a:r>
              <a:rPr lang="zh-CN" altLang="en-US" sz="2400" dirty="0" smtClean="0"/>
              <a:t>方法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63679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338388" y="3583782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4.5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2438400" y="41576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2438400" y="48434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18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5361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2219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9077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269053"/>
              </p:ext>
            </p:extLst>
          </p:nvPr>
        </p:nvGraphicFramePr>
        <p:xfrm>
          <a:off x="3205162" y="1336993"/>
          <a:ext cx="2211343" cy="832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19" imgW="1155700" imgH="431800" progId="Equation.DSMT4">
                  <p:embed/>
                </p:oleObj>
              </mc:Choice>
              <mc:Fallback>
                <p:oleObj name="Equation" r:id="rId19" imgW="11557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2" y="1336993"/>
                        <a:ext cx="2211343" cy="8322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0" y="434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仿宋_GB2312" charset="-122"/>
                <a:cs typeface="Times New Roman" panose="02020603050405020304" pitchFamily="18" charset="0"/>
              </a:rPr>
              <a:t>，则该信号的基波周期为</a:t>
            </a:r>
            <a:r>
              <a:rPr kumimoji="0" lang="zh-CN" altLang="en-US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983921" y="1479550"/>
            <a:ext cx="8224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若信号                       ，则</a:t>
            </a:r>
            <a:r>
              <a:rPr lang="zh-CN" altLang="zh-CN" sz="2800" dirty="0" smtClean="0"/>
              <a:t>该</a:t>
            </a:r>
            <a:r>
              <a:rPr lang="zh-CN" altLang="zh-CN" sz="2800" dirty="0"/>
              <a:t>信号的基波周期为</a:t>
            </a:r>
            <a:endParaRPr lang="zh-CN" altLang="en-US" sz="2800" dirty="0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222177"/>
              </p:ext>
            </p:extLst>
          </p:nvPr>
        </p:nvGraphicFramePr>
        <p:xfrm>
          <a:off x="2438400" y="2637769"/>
          <a:ext cx="355095" cy="939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21" imgW="152334" imgH="393529" progId="Equation.DSMT4">
                  <p:embed/>
                </p:oleObj>
              </mc:Choice>
              <mc:Fallback>
                <p:oleObj name="Equation" r:id="rId21" imgW="152334" imgH="393529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637769"/>
                        <a:ext cx="355095" cy="9395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0" y="403225"/>
          <a:ext cx="18097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23" imgW="177492" imgH="177492" progId="Equation.DSMT4">
                  <p:embed/>
                </p:oleObj>
              </mc:Choice>
              <mc:Fallback>
                <p:oleObj name="Equation" r:id="rId23" imgW="177492" imgH="177492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3225"/>
                        <a:ext cx="18097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仿宋_GB2312"/>
                <a:cs typeface="Calibri" panose="020F0502020204030204" pitchFamily="34" charset="0"/>
              </a:rPr>
              <a:t>A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仿宋_GB2312"/>
                <a:cs typeface="Times New Roman" panose="02020603050405020304" pitchFamily="18" charset="0"/>
              </a:rPr>
              <a:t>、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0" y="403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仿宋_GB2312"/>
                <a:cs typeface="Times New Roman" panose="02020603050405020304" pitchFamily="18" charset="0"/>
              </a:rPr>
              <a:t>；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仿宋_GB2312"/>
                <a:cs typeface="Calibri" panose="020F0502020204030204" pitchFamily="34" charset="0"/>
              </a:rPr>
              <a:t>        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仿宋_GB2312"/>
                <a:cs typeface="Calibri" panose="020F0502020204030204" pitchFamily="34" charset="0"/>
              </a:rPr>
              <a:t>B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仿宋_GB2312"/>
                <a:cs typeface="Times New Roman" panose="02020603050405020304" pitchFamily="18" charset="0"/>
              </a:rPr>
              <a:t>、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仿宋_GB2312"/>
                <a:cs typeface="Calibri" panose="020F0502020204030204" pitchFamily="34" charset="0"/>
              </a:rPr>
              <a:t>4.5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仿宋_GB2312"/>
                <a:cs typeface="Times New Roman" panose="02020603050405020304" pitchFamily="18" charset="0"/>
              </a:rPr>
              <a:t>；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仿宋_GB2312"/>
                <a:cs typeface="Calibri" panose="020F0502020204030204" pitchFamily="34" charset="0"/>
              </a:rPr>
              <a:t>         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仿宋_GB2312"/>
                <a:cs typeface="Calibri" panose="020F0502020204030204" pitchFamily="34" charset="0"/>
              </a:rPr>
              <a:t>C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仿宋_GB2312"/>
                <a:cs typeface="Times New Roman" panose="02020603050405020304" pitchFamily="18" charset="0"/>
              </a:rPr>
              <a:t>、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仿宋_GB2312"/>
                <a:cs typeface="Calibri" panose="020F0502020204030204" pitchFamily="34" charset="0"/>
              </a:rPr>
              <a:t>9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仿宋_GB2312"/>
                <a:cs typeface="Times New Roman" panose="02020603050405020304" pitchFamily="18" charset="0"/>
              </a:rPr>
              <a:t>；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仿宋_GB2312"/>
                <a:cs typeface="Calibri" panose="020F0502020204030204" pitchFamily="34" charset="0"/>
              </a:rPr>
              <a:t>        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仿宋_GB2312"/>
                <a:cs typeface="Calibri" panose="020F0502020204030204" pitchFamily="34" charset="0"/>
              </a:rPr>
              <a:t>D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仿宋_GB2312"/>
                <a:cs typeface="Times New Roman" panose="02020603050405020304" pitchFamily="18" charset="0"/>
              </a:rPr>
              <a:t>、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0" y="584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仿宋_GB2312"/>
                <a:cs typeface="Times New Roman" panose="02020603050405020304" pitchFamily="18" charset="0"/>
              </a:rPr>
              <a:t>。</a:t>
            </a:r>
            <a:r>
              <a:rPr kumimoji="0" lang="zh-CN" altLang="en-US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-895350" y="-1683736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-895350" y="-1683736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-895350" y="-1683736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/>
            <p:nvPr>
              <p:custDataLst>
                <p:tags r:id="rId16"/>
              </p:custDataLst>
            </p:nvPr>
          </p:nvSpPr>
          <p:spPr>
            <a:xfrm>
              <a:off x="-641350" y="-1683736"/>
              <a:ext cx="1905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/>
            <p:nvPr>
              <p:custDataLst>
                <p:tags r:id="rId17"/>
              </p:custDataLst>
            </p:nvPr>
          </p:nvSpPr>
          <p:spPr>
            <a:xfrm>
              <a:off x="630555" y="-1574516"/>
              <a:ext cx="2286000" cy="508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35012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判断题</a:t>
            </a:r>
            <a:endParaRPr lang="en-US" altLang="zh-CN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580661"/>
              </p:ext>
            </p:extLst>
          </p:nvPr>
        </p:nvGraphicFramePr>
        <p:xfrm>
          <a:off x="3916681" y="1917909"/>
          <a:ext cx="1212532" cy="524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12" imgW="469696" imgH="203112" progId="Equation.DSMT4">
                  <p:embed/>
                </p:oleObj>
              </mc:Choice>
              <mc:Fallback>
                <p:oleObj name="Equation" r:id="rId12" imgW="469696" imgH="20311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681" y="1917909"/>
                        <a:ext cx="1212532" cy="5243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729247"/>
              </p:ext>
            </p:extLst>
          </p:nvPr>
        </p:nvGraphicFramePr>
        <p:xfrm>
          <a:off x="7981166" y="1914082"/>
          <a:ext cx="1242383" cy="49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14" imgW="507780" imgH="203112" progId="Equation.DSMT4">
                  <p:embed/>
                </p:oleObj>
              </mc:Choice>
              <mc:Fallback>
                <p:oleObj name="Equation" r:id="rId14" imgW="507780" imgH="20311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1166" y="1914082"/>
                        <a:ext cx="1242383" cy="496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 flipV="1">
            <a:off x="2647949" y="2578231"/>
            <a:ext cx="432486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仿宋_GB2312"/>
                <a:cs typeface="Times New Roman" panose="02020603050405020304" pitchFamily="18" charset="0"/>
              </a:rPr>
              <a:t>连续时间正弦信号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 flipV="1">
            <a:off x="2647949" y="2781431"/>
            <a:ext cx="432486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仿宋_GB2312"/>
                <a:cs typeface="Times New Roman" panose="02020603050405020304" pitchFamily="18" charset="0"/>
              </a:rPr>
              <a:t>和离散时间正弦信号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 flipV="1">
            <a:off x="2647949" y="2984631"/>
            <a:ext cx="432486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仿宋_GB2312"/>
                <a:cs typeface="Times New Roman" panose="02020603050405020304" pitchFamily="18" charset="0"/>
              </a:rPr>
              <a:t>都是周期信号。</a:t>
            </a:r>
            <a:r>
              <a:rPr kumimoji="0" lang="zh-CN" altLang="en-US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327150" y="1914082"/>
                <a:ext cx="10610850" cy="3494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400" dirty="0" smtClean="0"/>
                  <a:t>连续时间正弦信号</a:t>
                </a:r>
                <a:r>
                  <a:rPr lang="en-US" altLang="zh-CN" sz="2400" dirty="0" smtClean="0"/>
                  <a:t>              </a:t>
                </a:r>
                <a:r>
                  <a:rPr lang="zh-CN" altLang="zh-CN" sz="2400" dirty="0" smtClean="0"/>
                  <a:t>和</a:t>
                </a:r>
                <a:r>
                  <a:rPr lang="zh-CN" altLang="zh-CN" sz="2400" dirty="0"/>
                  <a:t>离散时间</a:t>
                </a:r>
                <a:r>
                  <a:rPr lang="zh-CN" altLang="zh-CN" sz="2400" dirty="0" smtClean="0"/>
                  <a:t>正弦</a:t>
                </a:r>
                <a:r>
                  <a:rPr lang="zh-CN" altLang="en-US" sz="2400" dirty="0" smtClean="0"/>
                  <a:t>序列</a:t>
                </a:r>
                <a:r>
                  <a:rPr lang="en-US" altLang="zh-CN" sz="2400" dirty="0" smtClean="0"/>
                  <a:t>              </a:t>
                </a:r>
                <a:r>
                  <a:rPr lang="zh-CN" altLang="zh-CN" sz="2400" dirty="0" smtClean="0"/>
                  <a:t>都是</a:t>
                </a:r>
                <a:r>
                  <a:rPr lang="zh-CN" altLang="zh-CN" sz="2400" dirty="0"/>
                  <a:t>周期</a:t>
                </a:r>
                <a:r>
                  <a:rPr lang="zh-CN" altLang="zh-CN" sz="2400" dirty="0" smtClean="0"/>
                  <a:t>信号</a:t>
                </a:r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endParaRPr lang="en-US" altLang="zh-CN" sz="2400" dirty="0"/>
              </a:p>
              <a:p>
                <a:r>
                  <a:rPr lang="zh-CN" altLang="en-US" sz="2400" dirty="0" smtClean="0"/>
                  <a:t>任意一个线性系统一定是零输入对应着零输出的。</a:t>
                </a:r>
                <a:endParaRPr lang="en-US" altLang="zh-CN" sz="2400" dirty="0" smtClean="0"/>
              </a:p>
              <a:p>
                <a:endParaRPr lang="en-US" altLang="zh-CN" sz="2400" dirty="0"/>
              </a:p>
              <a:p>
                <a:r>
                  <a:rPr lang="zh-CN" altLang="en-US" sz="2400" dirty="0" smtClean="0"/>
                  <a:t>离散正弦序列其频率越靠近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 smtClean="0"/>
                  <a:t>奇数倍，其信号随时间变化越快。</a:t>
                </a:r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离散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信号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altLang="zh-CN" sz="240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随着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sz="2400" dirty="0" smtClean="0"/>
                  <a:t>的增加其数值跳变越来越快。</a:t>
                </a:r>
                <a:endParaRPr lang="en-US" altLang="zh-CN" sz="2400" dirty="0" smtClean="0"/>
              </a:p>
              <a:p>
                <a:endParaRPr lang="en-US" altLang="zh-CN" sz="2400" dirty="0"/>
              </a:p>
              <a:p>
                <a:r>
                  <a:rPr lang="zh-CN" altLang="en-US" sz="2400" dirty="0" smtClean="0"/>
                  <a:t>任意一个实信号都可以分解为其偶部与奇部之和。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150" y="1914082"/>
                <a:ext cx="10610850" cy="3494418"/>
              </a:xfrm>
              <a:prstGeom prst="rect">
                <a:avLst/>
              </a:prstGeom>
              <a:blipFill>
                <a:blip r:embed="rId16"/>
                <a:stretch>
                  <a:fillRect l="-920" t="-1222" b="-1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2919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8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00275" y="1409700"/>
            <a:ext cx="7177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下列输入</a:t>
            </a:r>
            <a:r>
              <a:rPr lang="en-US" altLang="zh-CN" sz="2800" dirty="0"/>
              <a:t>-</a:t>
            </a:r>
            <a:r>
              <a:rPr lang="zh-CN" altLang="zh-CN" sz="2800" dirty="0"/>
              <a:t>输出关系能够反映</a:t>
            </a:r>
            <a:r>
              <a:rPr lang="en-US" altLang="zh-CN" sz="2800" dirty="0"/>
              <a:t>LTI</a:t>
            </a:r>
            <a:r>
              <a:rPr lang="zh-CN" altLang="zh-CN" sz="2800" dirty="0"/>
              <a:t>系统的</a:t>
            </a:r>
            <a:r>
              <a:rPr lang="zh-CN" altLang="zh-CN" sz="2800" dirty="0" smtClean="0"/>
              <a:t>是</a:t>
            </a:r>
            <a:endParaRPr lang="zh-CN" altLang="en-US" sz="2800" dirty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169708"/>
              </p:ext>
            </p:extLst>
          </p:nvPr>
        </p:nvGraphicFramePr>
        <p:xfrm>
          <a:off x="2528093" y="2778125"/>
          <a:ext cx="2260198" cy="618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Equation" r:id="rId16" imgW="939392" imgH="253890" progId="Equation.DSMT4">
                  <p:embed/>
                </p:oleObj>
              </mc:Choice>
              <mc:Fallback>
                <p:oleObj name="Equation" r:id="rId16" imgW="939392" imgH="25389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093" y="2778125"/>
                        <a:ext cx="2260198" cy="6184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4"/>
          <p:cNvSpPr>
            <a:spLocks noChangeArrowheads="1"/>
          </p:cNvSpPr>
          <p:nvPr/>
        </p:nvSpPr>
        <p:spPr bwMode="auto">
          <a:xfrm flipV="1">
            <a:off x="2795588" y="3814052"/>
            <a:ext cx="1372512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585078"/>
              </p:ext>
            </p:extLst>
          </p:nvPr>
        </p:nvGraphicFramePr>
        <p:xfrm>
          <a:off x="2566988" y="3633998"/>
          <a:ext cx="3636629" cy="587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18" imgW="1586811" imgH="253890" progId="Equation.DSMT4">
                  <p:embed/>
                </p:oleObj>
              </mc:Choice>
              <mc:Fallback>
                <p:oleObj name="Equation" r:id="rId18" imgW="1586811" imgH="2538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633998"/>
                        <a:ext cx="3636629" cy="5879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6"/>
          <p:cNvSpPr>
            <a:spLocks noChangeArrowheads="1"/>
          </p:cNvSpPr>
          <p:nvPr/>
        </p:nvSpPr>
        <p:spPr bwMode="auto">
          <a:xfrm flipV="1">
            <a:off x="2742488" y="4812628"/>
            <a:ext cx="202250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563660"/>
              </p:ext>
            </p:extLst>
          </p:nvPr>
        </p:nvGraphicFramePr>
        <p:xfrm>
          <a:off x="2742489" y="4575693"/>
          <a:ext cx="2420061" cy="61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Equation" r:id="rId20" imgW="1015559" imgH="253890" progId="Equation.DSMT4">
                  <p:embed/>
                </p:oleObj>
              </mc:Choice>
              <mc:Fallback>
                <p:oleObj name="Equation" r:id="rId20" imgW="1015559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2489" y="4575693"/>
                        <a:ext cx="2420061" cy="6106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8"/>
          <p:cNvSpPr>
            <a:spLocks noChangeArrowheads="1"/>
          </p:cNvSpPr>
          <p:nvPr/>
        </p:nvSpPr>
        <p:spPr bwMode="auto">
          <a:xfrm flipV="1">
            <a:off x="2742487" y="5679280"/>
            <a:ext cx="192376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801456"/>
              </p:ext>
            </p:extLst>
          </p:nvPr>
        </p:nvGraphicFramePr>
        <p:xfrm>
          <a:off x="2668905" y="5458420"/>
          <a:ext cx="2417260" cy="629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Equation" r:id="rId22" imgW="990170" imgH="253890" progId="Equation.DSMT4">
                  <p:embed/>
                </p:oleObj>
              </mc:Choice>
              <mc:Fallback>
                <p:oleObj name="Equation" r:id="rId22" imgW="990170" imgH="2538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905" y="5458420"/>
                        <a:ext cx="2417260" cy="6295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7595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247900" y="1125538"/>
            <a:ext cx="9753600" cy="2143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一个由差分方程                             所描述的系统是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线性的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2438400" y="364331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因果的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2438400" y="45005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稳定的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2438400" y="535781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时不变的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矩形 7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仿宋_GB2312"/>
                <a:cs typeface="Times New Roman" panose="02020603050405020304" pitchFamily="18" charset="0"/>
              </a:rPr>
              <a:t>一个由差分方程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0" y="0"/>
          <a:ext cx="1295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20" imgW="1295400" imgH="203200" progId="Equation.DSMT4">
                  <p:embed/>
                </p:oleObj>
              </mc:Choice>
              <mc:Fallback>
                <p:oleObj name="Equation" r:id="rId20" imgW="1295400" imgH="20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954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0" y="203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仿宋_GB2312"/>
                <a:cs typeface="Times New Roman" panose="02020603050405020304" pitchFamily="18" charset="0"/>
              </a:rPr>
              <a:t>所描述的系统是</a:t>
            </a:r>
            <a:r>
              <a:rPr kumimoji="0" lang="zh-CN" alt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181100" y="849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997461"/>
              </p:ext>
            </p:extLst>
          </p:nvPr>
        </p:nvGraphicFramePr>
        <p:xfrm>
          <a:off x="4648199" y="1971992"/>
          <a:ext cx="2752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22" imgW="1295400" imgH="203200" progId="Equation.DSMT4">
                  <p:embed/>
                </p:oleObj>
              </mc:Choice>
              <mc:Fallback>
                <p:oleObj name="Equation" r:id="rId22" imgW="12954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199" y="1971992"/>
                        <a:ext cx="2752725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26" name="TipText"/>
            <p:cNvSpPr/>
            <p:nvPr>
              <p:custDataLst>
                <p:tags r:id="rId1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16" name="图片 15"/>
          <p:cNvPicPr>
            <a:picLocks/>
          </p:cNvPicPr>
          <p:nvPr>
            <p:custDataLst>
              <p:tags r:id="rId14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84351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1727981" y="625158"/>
            <a:ext cx="9753600" cy="2143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输入输出关系由线性方程所描述的系统是</a:t>
            </a:r>
            <a:r>
              <a:rPr lang="zh-CN" altLang="zh-CN" sz="2800" kern="100" dirty="0" smtClean="0">
                <a:ea typeface="仿宋_GB2312"/>
                <a:cs typeface="Times New Roman" panose="02020603050405020304" pitchFamily="18" charset="0"/>
              </a:rPr>
              <a:t>系统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线性系统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2438400" y="364331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增量线性系统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2438400" y="45005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因果稳定系统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2438400" y="535781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LTI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18" name="图片 17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73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大家认为信号与系统课程是：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太枯燥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2438400" y="34718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有趣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喜欢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2438400" y="41576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没意思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2438400" y="48434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学不懂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5361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2219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49077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圆角矩形 13"/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" name="组合 16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5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TypeText"/>
            <p:cNvSpPr/>
            <p:nvPr>
              <p:custDataLst>
                <p:tags r:id="rId15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宋体" panose="02010600030101010101" pitchFamily="2" charset="-122"/>
                  <a:cs typeface="+mn-cs"/>
                </a:rPr>
                <a:t>问卷</a:t>
              </a:r>
              <a:endPara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7531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00" noProof="0" dirty="0" smtClean="0">
                <a:solidFill>
                  <a:srgbClr val="000000"/>
                </a:solidFill>
                <a:latin typeface="Century Gothic" panose="020F0302020204030204"/>
                <a:ea typeface="宋体" panose="02010600030101010101" pitchFamily="2" charset="-122"/>
              </a:rPr>
              <a:t>信号与系统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课程的授课形式，选择下列你喜欢的一种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传统黑板式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2438400" y="364331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PPT+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黑板式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2438400" y="45005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线上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线下结合式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2360341" y="535781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交流讨论式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圆角矩形 11"/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提交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" name="组合 14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TypeText"/>
            <p:cNvSpPr/>
            <p:nvPr>
              <p:custDataLst>
                <p:tags r:id="rId15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宋体" panose="02010600030101010101" pitchFamily="2" charset="-122"/>
                  <a:cs typeface="+mn-cs"/>
                </a:rPr>
                <a:t>问卷</a:t>
              </a:r>
              <a:endPara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380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PROBLEMSCORE" val="1.0"/>
  <p:tag name="ANONYMOUSPOLLING" val="Fals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"/>
  <p:tag name="PROBLEMVOICEALLOWED" val="Fals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2.0"/>
  <p:tag name="RAINPROBLEMTYPE" val="MultipleChoiceMA"/>
  <p:tag name="RAINPROBLEM" val="MultipleChoiceMA"/>
  <p:tag name="PROBLEMSCORE_HALF" val="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279</TotalTime>
  <Words>431</Words>
  <Application>Microsoft Office PowerPoint</Application>
  <PresentationFormat>宽屏</PresentationFormat>
  <Paragraphs>113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Microsoft Yahei</vt:lpstr>
      <vt:lpstr>方正姚体</vt:lpstr>
      <vt:lpstr>仿宋_GB2312</vt:lpstr>
      <vt:lpstr>华文新魏</vt:lpstr>
      <vt:lpstr>宋体</vt:lpstr>
      <vt:lpstr>Arial</vt:lpstr>
      <vt:lpstr>Calibri</vt:lpstr>
      <vt:lpstr>Cambria Math</vt:lpstr>
      <vt:lpstr>Century Gothic</vt:lpstr>
      <vt:lpstr>Times New Roman</vt:lpstr>
      <vt:lpstr>Trebuchet MS</vt:lpstr>
      <vt:lpstr>Wingdings 3</vt:lpstr>
      <vt:lpstr>平面</vt:lpstr>
      <vt:lpstr>1_平面</vt:lpstr>
      <vt:lpstr>Equation</vt:lpstr>
      <vt:lpstr>信号与系统  第1章 练习1</vt:lpstr>
      <vt:lpstr>信号与系统的基础知识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信号与系统 练习1</dc:title>
  <dc:creator>Administrator</dc:creator>
  <cp:lastModifiedBy>xawangxia@outlook.com</cp:lastModifiedBy>
  <cp:revision>27</cp:revision>
  <dcterms:created xsi:type="dcterms:W3CDTF">2018-02-26T08:04:39Z</dcterms:created>
  <dcterms:modified xsi:type="dcterms:W3CDTF">2018-04-11T09:00:13Z</dcterms:modified>
</cp:coreProperties>
</file>