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  <p:sldMasterId id="2147483870" r:id="rId2"/>
  </p:sldMasterIdLst>
  <p:sldIdLst>
    <p:sldId id="256" r:id="rId3"/>
    <p:sldId id="269" r:id="rId4"/>
    <p:sldId id="271" r:id="rId5"/>
    <p:sldId id="270" r:id="rId6"/>
    <p:sldId id="276" r:id="rId7"/>
    <p:sldId id="277" r:id="rId8"/>
    <p:sldId id="274" r:id="rId9"/>
    <p:sldId id="273" r:id="rId10"/>
    <p:sldId id="278" r:id="rId11"/>
    <p:sldId id="280" r:id="rId12"/>
    <p:sldId id="281" r:id="rId13"/>
    <p:sldId id="26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1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5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96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0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9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58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498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0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51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5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07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37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85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6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6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617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41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40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9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image" Target="../media/image15.tmp"/><Relationship Id="rId3" Type="http://schemas.openxmlformats.org/officeDocument/2006/relationships/tags" Target="../tags/tag93.xml"/><Relationship Id="rId21" Type="http://schemas.openxmlformats.org/officeDocument/2006/relationships/tags" Target="../tags/tag10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image" Target="../media/image31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09.xml"/><Relationship Id="rId26" Type="http://schemas.openxmlformats.org/officeDocument/2006/relationships/tags" Target="../tags/tag113.xml"/><Relationship Id="rId3" Type="http://schemas.openxmlformats.org/officeDocument/2006/relationships/tags" Target="../tags/tag109.xml"/><Relationship Id="rId21" Type="http://schemas.openxmlformats.org/officeDocument/2006/relationships/image" Target="../media/image34.png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image" Target="../media/image15.tmp"/><Relationship Id="rId25" Type="http://schemas.openxmlformats.org/officeDocument/2006/relationships/image" Target="../media/image36.png"/><Relationship Id="rId2" Type="http://schemas.openxmlformats.org/officeDocument/2006/relationships/tags" Target="../tags/tag108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110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12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image" Target="../media/image35.png"/><Relationship Id="rId10" Type="http://schemas.openxmlformats.org/officeDocument/2006/relationships/tags" Target="../tags/tag116.xml"/><Relationship Id="rId19" Type="http://schemas.openxmlformats.org/officeDocument/2006/relationships/image" Target="../media/image33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11.xml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oleObject" Target="../embeddings/oleObject15.bin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15.tmp"/><Relationship Id="rId2" Type="http://schemas.openxmlformats.org/officeDocument/2006/relationships/tags" Target="../tags/tag1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7.emf"/><Relationship Id="rId5" Type="http://schemas.openxmlformats.org/officeDocument/2006/relationships/tags" Target="../tags/tag135.xml"/><Relationship Id="rId10" Type="http://schemas.openxmlformats.org/officeDocument/2006/relationships/image" Target="../media/image15.tmp"/><Relationship Id="rId4" Type="http://schemas.openxmlformats.org/officeDocument/2006/relationships/tags" Target="../tags/tag134.xml"/><Relationship Id="rId9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5.tmp"/><Relationship Id="rId25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18.xml"/><Relationship Id="rId26" Type="http://schemas.openxmlformats.org/officeDocument/2006/relationships/tags" Target="../tags/tag22.xml"/><Relationship Id="rId3" Type="http://schemas.openxmlformats.org/officeDocument/2006/relationships/tags" Target="../tags/tag18.xml"/><Relationship Id="rId21" Type="http://schemas.openxmlformats.org/officeDocument/2006/relationships/image" Target="../media/image21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5.tmp"/><Relationship Id="rId25" Type="http://schemas.openxmlformats.org/officeDocument/2006/relationships/image" Target="../media/image23.pn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1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21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22.png"/><Relationship Id="rId10" Type="http://schemas.openxmlformats.org/officeDocument/2006/relationships/tags" Target="../tags/tag25.xml"/><Relationship Id="rId19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20.xml"/><Relationship Id="rId27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34.xml"/><Relationship Id="rId3" Type="http://schemas.openxmlformats.org/officeDocument/2006/relationships/tags" Target="../tags/tag33.xml"/><Relationship Id="rId21" Type="http://schemas.openxmlformats.org/officeDocument/2006/relationships/image" Target="../media/image26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5.tmp"/><Relationship Id="rId25" Type="http://schemas.openxmlformats.org/officeDocument/2006/relationships/image" Target="../media/image28.pn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35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37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7.png"/><Relationship Id="rId10" Type="http://schemas.openxmlformats.org/officeDocument/2006/relationships/tags" Target="../tags/tag40.xml"/><Relationship Id="rId19" Type="http://schemas.openxmlformats.org/officeDocument/2006/relationships/image" Target="../media/image25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15.tmp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6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15.tmp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29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7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15.tmp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19" Type="http://schemas.openxmlformats.org/officeDocument/2006/relationships/image" Target="../media/image30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64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39800" y="1389856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多选题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90246" y="581025"/>
                <a:ext cx="10034954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若离散时间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LTI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系统的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差分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方程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]−3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系统为</a:t>
                </a: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090246" y="581025"/>
                <a:ext cx="10034954" cy="2143125"/>
              </a:xfrm>
              <a:prstGeom prst="rect">
                <a:avLst/>
              </a:prstGeom>
              <a:blipFill>
                <a:blip r:embed="rId20"/>
                <a:stretch>
                  <a:fillRect l="-1094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>
                <p:custDataLst>
                  <p:tags r:id="rId11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FIR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IIR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稳定的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8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下列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描述正确的是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系统为恒等系统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l="-1286" b="-12264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系统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为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积分器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 l="-1286"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系统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为延时器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 l="-1286"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‘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系统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为微分器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7"/>
                <a:stretch>
                  <a:fillRect l="-1286"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多选题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8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判断题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178939" y="6278534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25465" y="2441060"/>
            <a:ext cx="10610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所描述的系统为</a:t>
            </a:r>
            <a:r>
              <a:rPr lang="en-US" altLang="zh-CN" sz="2400" dirty="0" smtClean="0"/>
              <a:t>FIR</a:t>
            </a:r>
            <a:r>
              <a:rPr lang="zh-CN" altLang="en-US" sz="2400" dirty="0" smtClean="0"/>
              <a:t>系统；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zh-CN" sz="2400" dirty="0" smtClean="0"/>
              <a:t>两</a:t>
            </a:r>
            <a:r>
              <a:rPr lang="zh-CN" altLang="zh-CN" sz="2400" dirty="0"/>
              <a:t>个</a:t>
            </a:r>
            <a:r>
              <a:rPr lang="en-US" altLang="zh-CN" sz="2400" dirty="0"/>
              <a:t>N</a:t>
            </a:r>
            <a:r>
              <a:rPr lang="zh-CN" altLang="zh-CN" sz="2400" dirty="0"/>
              <a:t>点序列的线性卷积，卷积后的序列长度为</a:t>
            </a:r>
            <a:r>
              <a:rPr lang="en-US" altLang="zh-CN" sz="2400" dirty="0"/>
              <a:t>2N</a:t>
            </a:r>
            <a:r>
              <a:rPr lang="zh-CN" altLang="zh-CN" sz="2400" dirty="0"/>
              <a:t>－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连续时间</a:t>
            </a:r>
            <a:r>
              <a:rPr lang="en-US" altLang="zh-CN" sz="2400" dirty="0" smtClean="0"/>
              <a:t>LTI</a:t>
            </a:r>
            <a:r>
              <a:rPr lang="zh-CN" altLang="en-US" sz="2400" dirty="0" smtClean="0"/>
              <a:t>系统一定可以用线性常系数微分方程来描述；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周期信号与非周期信号的卷积是周期信号；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如果一个信号激励两个连续时间</a:t>
            </a:r>
            <a:r>
              <a:rPr lang="en-US" altLang="zh-CN" sz="2400" dirty="0" smtClean="0"/>
              <a:t>LTI</a:t>
            </a:r>
            <a:r>
              <a:rPr lang="zh-CN" altLang="en-US" sz="2400" dirty="0" smtClean="0"/>
              <a:t>系统所得到的响应一样，则这两个</a:t>
            </a:r>
            <a:r>
              <a:rPr lang="en-US" altLang="zh-CN" sz="2400" dirty="0" smtClean="0"/>
              <a:t>LTI</a:t>
            </a:r>
            <a:r>
              <a:rPr lang="zh-CN" altLang="en-US" sz="2400" dirty="0" smtClean="0"/>
              <a:t>系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统的单位冲激响应是一样的。</a:t>
            </a:r>
            <a:endParaRPr lang="en-US" altLang="zh-CN" sz="2400" dirty="0"/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1425465" y="1979395"/>
            <a:ext cx="896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由输入输出差分方程</a:t>
            </a:r>
            <a:endParaRPr lang="zh-CN" altLang="en-US" sz="24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49336"/>
              </p:ext>
            </p:extLst>
          </p:nvPr>
        </p:nvGraphicFramePr>
        <p:xfrm>
          <a:off x="4626612" y="1806407"/>
          <a:ext cx="6130678" cy="80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r:id="rId13" imgW="3022600" imgH="393700" progId="Equation.3">
                  <p:embed/>
                </p:oleObj>
              </mc:Choice>
              <mc:Fallback>
                <p:oleObj r:id="rId13" imgW="30226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612" y="1806407"/>
                        <a:ext cx="6130678" cy="801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90500" y="1698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919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064" y="1500187"/>
            <a:ext cx="11626947" cy="3144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20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8" y="144407"/>
            <a:ext cx="8596668" cy="665959"/>
          </a:xfrm>
        </p:spPr>
        <p:txBody>
          <a:bodyPr/>
          <a:lstStyle/>
          <a:p>
            <a:r>
              <a:rPr lang="zh-CN" altLang="en-US" dirty="0" smtClean="0"/>
              <a:t>信号与系统的时域分析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792" y="923138"/>
            <a:ext cx="10629468" cy="5392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要点：</a:t>
            </a:r>
            <a:r>
              <a:rPr lang="en-US" altLang="zh-CN" sz="2400" dirty="0" smtClean="0"/>
              <a:t>1.  </a:t>
            </a:r>
            <a:r>
              <a:rPr lang="zh-CN" altLang="en-US" sz="2400" dirty="0" smtClean="0"/>
              <a:t>信号的时域分解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⒉ LTI</a:t>
            </a:r>
            <a:r>
              <a:rPr lang="zh-CN" altLang="en-US" sz="2400" dirty="0"/>
              <a:t>系统的时域分析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卷积和与卷积</a:t>
            </a:r>
            <a:r>
              <a:rPr lang="zh-CN" altLang="en-US" sz="2400" dirty="0" smtClean="0"/>
              <a:t>积分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⒊ </a:t>
            </a:r>
            <a:r>
              <a:rPr lang="en-US" altLang="zh-CN" sz="2400" dirty="0"/>
              <a:t>LTI</a:t>
            </a:r>
            <a:r>
              <a:rPr lang="zh-CN" altLang="en-US" sz="2400" dirty="0"/>
              <a:t>系统的描述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① 用单位冲激响应、单位脉冲响应描述；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② 用线性常系数微分方程或差分方程连同一组零</a:t>
            </a:r>
            <a:r>
              <a:rPr lang="zh-CN" altLang="en-US" sz="2400" dirty="0"/>
              <a:t>初始条件</a:t>
            </a:r>
            <a:r>
              <a:rPr lang="zh-CN" altLang="en-US" sz="2400" dirty="0" smtClean="0"/>
              <a:t>描述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③ </a:t>
            </a:r>
            <a:r>
              <a:rPr lang="zh-CN" altLang="en-US" sz="2400" dirty="0"/>
              <a:t>用</a:t>
            </a:r>
            <a:r>
              <a:rPr lang="zh-CN" altLang="en-US" sz="2400" dirty="0" smtClean="0"/>
              <a:t>方框图结构描述</a:t>
            </a:r>
            <a:endParaRPr lang="zh-CN" altLang="en-US" sz="2400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55601"/>
              </p:ext>
            </p:extLst>
          </p:nvPr>
        </p:nvGraphicFramePr>
        <p:xfrm>
          <a:off x="4380048" y="857660"/>
          <a:ext cx="3427941" cy="15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1498320" imgH="761760" progId="Equation.DSMT4">
                  <p:embed/>
                </p:oleObj>
              </mc:Choice>
              <mc:Fallback>
                <p:oleObj name="Equation" r:id="rId3" imgW="1498320" imgH="761760" progId="Equation.DSMT4">
                  <p:embed/>
                  <p:pic>
                    <p:nvPicPr>
                      <p:cNvPr id="665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048" y="857660"/>
                        <a:ext cx="3427941" cy="15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33615"/>
              </p:ext>
            </p:extLst>
          </p:nvPr>
        </p:nvGraphicFramePr>
        <p:xfrm>
          <a:off x="2566238" y="2873414"/>
          <a:ext cx="5865954" cy="84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51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238" y="2873414"/>
                        <a:ext cx="5865954" cy="84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87418"/>
              </p:ext>
            </p:extLst>
          </p:nvPr>
        </p:nvGraphicFramePr>
        <p:xfrm>
          <a:off x="2536123" y="3871250"/>
          <a:ext cx="5926183" cy="76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7" imgW="2234880" imgH="330120" progId="Equation.DSMT4">
                  <p:embed/>
                </p:oleObj>
              </mc:Choice>
              <mc:Fallback>
                <p:oleObj name="Equation" r:id="rId7" imgW="2234880" imgH="330120" progId="Equation.DSMT4">
                  <p:embed/>
                  <p:pic>
                    <p:nvPicPr>
                      <p:cNvPr id="153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123" y="3871250"/>
                        <a:ext cx="5926183" cy="765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9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90916"/>
              </p:ext>
            </p:extLst>
          </p:nvPr>
        </p:nvGraphicFramePr>
        <p:xfrm>
          <a:off x="3209440" y="188930"/>
          <a:ext cx="1807573" cy="53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3" imgW="685800" imgH="203040" progId="Equation.DSMT4">
                  <p:embed/>
                </p:oleObj>
              </mc:Choice>
              <mc:Fallback>
                <p:oleObj name="Equation" r:id="rId3" imgW="685800" imgH="203040" progId="Equation.DSMT4">
                  <p:embed/>
                  <p:pic>
                    <p:nvPicPr>
                      <p:cNvPr id="675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40" y="188930"/>
                        <a:ext cx="1807573" cy="535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97751" y="1100746"/>
            <a:ext cx="8642350" cy="192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lIns="117830" tIns="58915" rIns="117830" bIns="58915">
            <a:spAutoFit/>
          </a:bodyPr>
          <a:lstStyle>
            <a:lvl1pPr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记忆性</a:t>
            </a:r>
            <a:endParaRPr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因果性</a:t>
            </a:r>
            <a:endParaRPr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稳定性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26251" y="243496"/>
            <a:ext cx="5962927" cy="45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117830" tIns="58915" rIns="117830" bIns="58915">
            <a:spAutoFit/>
          </a:bodyPr>
          <a:lstStyle>
            <a:lvl1pPr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⒋ LTI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系统的特性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与                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的关系：</a:t>
            </a:r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50566"/>
              </p:ext>
            </p:extLst>
          </p:nvPr>
        </p:nvGraphicFramePr>
        <p:xfrm>
          <a:off x="3149592" y="1124061"/>
          <a:ext cx="4696728" cy="57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5" imgW="1866600" imgH="203040" progId="Equation.DSMT4">
                  <p:embed/>
                </p:oleObj>
              </mc:Choice>
              <mc:Fallback>
                <p:oleObj name="Equation" r:id="rId5" imgW="1866600" imgH="203040" progId="Equation.DSMT4">
                  <p:embed/>
                  <p:pic>
                    <p:nvPicPr>
                      <p:cNvPr id="6758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592" y="1124061"/>
                        <a:ext cx="4696728" cy="573976"/>
                      </a:xfrm>
                      <a:prstGeom prst="rect">
                        <a:avLst/>
                      </a:prstGeom>
                      <a:solidFill>
                        <a:srgbClr val="63C0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63498"/>
              </p:ext>
            </p:extLst>
          </p:nvPr>
        </p:nvGraphicFramePr>
        <p:xfrm>
          <a:off x="3209440" y="1908539"/>
          <a:ext cx="2182582" cy="5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6758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40" y="1908539"/>
                        <a:ext cx="2182582" cy="544462"/>
                      </a:xfrm>
                      <a:prstGeom prst="rect">
                        <a:avLst/>
                      </a:prstGeom>
                      <a:solidFill>
                        <a:srgbClr val="63C0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66679"/>
              </p:ext>
            </p:extLst>
          </p:nvPr>
        </p:nvGraphicFramePr>
        <p:xfrm>
          <a:off x="6146543" y="1908539"/>
          <a:ext cx="2278517" cy="5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6759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543" y="1908539"/>
                        <a:ext cx="2278517" cy="544462"/>
                      </a:xfrm>
                      <a:prstGeom prst="rect">
                        <a:avLst/>
                      </a:prstGeom>
                      <a:solidFill>
                        <a:srgbClr val="63C0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5162"/>
              </p:ext>
            </p:extLst>
          </p:nvPr>
        </p:nvGraphicFramePr>
        <p:xfrm>
          <a:off x="3211322" y="2597395"/>
          <a:ext cx="1805691" cy="91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1" imgW="863280" imgH="431640" progId="Equation.DSMT4">
                  <p:embed/>
                </p:oleObj>
              </mc:Choice>
              <mc:Fallback>
                <p:oleObj name="Equation" r:id="rId11" imgW="863280" imgH="431640" progId="Equation.DSMT4">
                  <p:embed/>
                  <p:pic>
                    <p:nvPicPr>
                      <p:cNvPr id="6759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22" y="2597395"/>
                        <a:ext cx="1805691" cy="910746"/>
                      </a:xfrm>
                      <a:prstGeom prst="rect">
                        <a:avLst/>
                      </a:prstGeom>
                      <a:solidFill>
                        <a:srgbClr val="63C0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05798"/>
              </p:ext>
            </p:extLst>
          </p:nvPr>
        </p:nvGraphicFramePr>
        <p:xfrm>
          <a:off x="6196919" y="2712934"/>
          <a:ext cx="1867329" cy="72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13" imgW="901440" imgH="330120" progId="Equation.DSMT4">
                  <p:embed/>
                </p:oleObj>
              </mc:Choice>
              <mc:Fallback>
                <p:oleObj name="Equation" r:id="rId13" imgW="901440" imgH="330120" progId="Equation.DSMT4">
                  <p:embed/>
                  <p:pic>
                    <p:nvPicPr>
                      <p:cNvPr id="6759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919" y="2712934"/>
                        <a:ext cx="1867329" cy="722390"/>
                      </a:xfrm>
                      <a:prstGeom prst="rect">
                        <a:avLst/>
                      </a:prstGeom>
                      <a:solidFill>
                        <a:srgbClr val="63C0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65200" y="3978044"/>
            <a:ext cx="2707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奇异函数的性质</a:t>
            </a:r>
            <a:endParaRPr lang="zh-CN" altLang="en-US" sz="2400" dirty="0"/>
          </a:p>
        </p:txBody>
      </p:sp>
      <p:graphicFrame>
        <p:nvGraphicFramePr>
          <p:cNvPr id="1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53737"/>
              </p:ext>
            </p:extLst>
          </p:nvPr>
        </p:nvGraphicFramePr>
        <p:xfrm>
          <a:off x="1957140" y="4530830"/>
          <a:ext cx="6009638" cy="11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15" imgW="2958840" imgH="457200" progId="Equation.DSMT4">
                  <p:embed/>
                </p:oleObj>
              </mc:Choice>
              <mc:Fallback>
                <p:oleObj name="Equation" r:id="rId15" imgW="2958840" imgH="457200" progId="Equation.DSMT4">
                  <p:embed/>
                  <p:pic>
                    <p:nvPicPr>
                      <p:cNvPr id="593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140" y="4530830"/>
                        <a:ext cx="6009638" cy="113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529654"/>
              </p:ext>
            </p:extLst>
          </p:nvPr>
        </p:nvGraphicFramePr>
        <p:xfrm>
          <a:off x="4819754" y="4374662"/>
          <a:ext cx="2254525" cy="79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17" imgW="939600" imgH="330120" progId="Equation.DSMT4">
                  <p:embed/>
                </p:oleObj>
              </mc:Choice>
              <mc:Fallback>
                <p:oleObj name="Equation" r:id="rId17" imgW="939600" imgH="330120" progId="Equation.DSMT4">
                  <p:embed/>
                  <p:pic>
                    <p:nvPicPr>
                      <p:cNvPr id="593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54" y="4374662"/>
                        <a:ext cx="2254525" cy="79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55386"/>
              </p:ext>
            </p:extLst>
          </p:nvPr>
        </p:nvGraphicFramePr>
        <p:xfrm>
          <a:off x="5392022" y="5802619"/>
          <a:ext cx="2130064" cy="55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19" imgW="774360" imgH="203040" progId="Equation.DSMT4">
                  <p:embed/>
                </p:oleObj>
              </mc:Choice>
              <mc:Fallback>
                <p:oleObj name="Equation" r:id="rId19" imgW="774360" imgH="203040" progId="Equation.DSMT4">
                  <p:embed/>
                  <p:pic>
                    <p:nvPicPr>
                      <p:cNvPr id="6042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022" y="5802619"/>
                        <a:ext cx="2130064" cy="558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94878"/>
              </p:ext>
            </p:extLst>
          </p:nvPr>
        </p:nvGraphicFramePr>
        <p:xfrm>
          <a:off x="1151003" y="5784918"/>
          <a:ext cx="3722146" cy="56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21" imgW="1371600" imgH="203040" progId="Equation.DSMT4">
                  <p:embed/>
                </p:oleObj>
              </mc:Choice>
              <mc:Fallback>
                <p:oleObj name="Equation" r:id="rId21" imgW="1371600" imgH="203040" progId="Equation.DSMT4">
                  <p:embed/>
                  <p:pic>
                    <p:nvPicPr>
                      <p:cNvPr id="6144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003" y="5784918"/>
                        <a:ext cx="3722146" cy="561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4872"/>
              </p:ext>
            </p:extLst>
          </p:nvPr>
        </p:nvGraphicFramePr>
        <p:xfrm>
          <a:off x="7966778" y="5330278"/>
          <a:ext cx="3090169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23" imgW="1117440" imgH="419040" progId="Equation.DSMT4">
                  <p:embed/>
                </p:oleObj>
              </mc:Choice>
              <mc:Fallback>
                <p:oleObj name="Equation" r:id="rId23" imgW="1117440" imgH="419040" progId="Equation.DSMT4">
                  <p:embed/>
                  <p:pic>
                    <p:nvPicPr>
                      <p:cNvPr id="624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778" y="5330278"/>
                        <a:ext cx="3090169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7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下面计算正确的是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29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某一个连续时间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LTI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系统，存在</a:t>
                </a:r>
                <a:r>
                  <a:rPr lang="en-US" altLang="zh-CN" sz="2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下面正确的是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2438400" y="285035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438400" y="2850356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l="-1286" t="-27619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600" b="0" i="0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600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 l="-1286" b="-12381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720811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6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4720811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7"/>
                <a:stretch>
                  <a:fillRect l="-1286" b="-12381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55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下面计算正确的是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 ∙</m:t>
                      </m:r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438400" y="2786063"/>
                <a:ext cx="8534400" cy="6429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 ∙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92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一</a:t>
            </a:r>
            <a:r>
              <a:rPr lang="zh-CN" altLang="en-US" sz="2600" dirty="0" smtClean="0">
                <a:solidFill>
                  <a:srgbClr val="000000"/>
                </a:solidFill>
              </a:rPr>
              <a:t>个线性常系数微分方程连同</a:t>
            </a:r>
            <a:r>
              <a:rPr lang="zh-CN" altLang="en-US" sz="2600" u="sng" dirty="0" smtClean="0">
                <a:solidFill>
                  <a:srgbClr val="000000"/>
                </a:solidFill>
              </a:rPr>
              <a:t>         </a:t>
            </a:r>
            <a:r>
              <a:rPr lang="zh-CN" altLang="en-US" sz="2600" dirty="0" smtClean="0">
                <a:solidFill>
                  <a:srgbClr val="000000"/>
                </a:solidFill>
              </a:rPr>
              <a:t>所描述的系统是</a:t>
            </a:r>
            <a:r>
              <a:rPr lang="en-US" altLang="zh-CN" sz="2600" dirty="0" smtClean="0">
                <a:solidFill>
                  <a:srgbClr val="000000"/>
                </a:solidFill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</a:rPr>
              <a:t>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一组零附件条件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一组非零的边界条件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一组零初始条件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一组非零初始条件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89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759070" y="773283"/>
                <a:ext cx="1044526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若离散时间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LTI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系统的单位脉冲响应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系统为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759070" y="773283"/>
                <a:ext cx="10445260" cy="2143125"/>
              </a:xfrm>
              <a:prstGeom prst="rect">
                <a:avLst/>
              </a:prstGeom>
              <a:blipFill>
                <a:blip r:embed="rId19"/>
                <a:stretch>
                  <a:fillRect l="-1051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无记忆的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稳定的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因果的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非稳定的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</a:rPr>
              <a:t>A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72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一个连续时间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LTI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系统的单位冲激响应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系统为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稳定的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无记忆的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因果的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因果、稳定的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dirty="0" smtClean="0">
                  <a:solidFill>
                    <a:srgbClr val="000000"/>
                  </a:solidFill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93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401</Words>
  <Application>Microsoft Office PowerPoint</Application>
  <PresentationFormat>宽屏</PresentationFormat>
  <Paragraphs>125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Microsoft Yahei</vt:lpstr>
      <vt:lpstr>方正姚体</vt:lpstr>
      <vt:lpstr>仿宋_GB2312</vt:lpstr>
      <vt:lpstr>华文新魏</vt:lpstr>
      <vt:lpstr>楷体_GB2312</vt:lpstr>
      <vt:lpstr>宋体</vt:lpstr>
      <vt:lpstr>Arial</vt:lpstr>
      <vt:lpstr>Cambria Math</vt:lpstr>
      <vt:lpstr>Century Gothic</vt:lpstr>
      <vt:lpstr>Times New Roman</vt:lpstr>
      <vt:lpstr>Trebuchet MS</vt:lpstr>
      <vt:lpstr>Wingdings 3</vt:lpstr>
      <vt:lpstr>平面</vt:lpstr>
      <vt:lpstr>1_平面</vt:lpstr>
      <vt:lpstr>Equation</vt:lpstr>
      <vt:lpstr>Microsoft 公式 3.0</vt:lpstr>
      <vt:lpstr>信号与系统  第2章 练习1</vt:lpstr>
      <vt:lpstr>信号与系统的时域分析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练习1</dc:title>
  <dc:creator>Administrator</dc:creator>
  <cp:lastModifiedBy>xawangxia@outlook.com</cp:lastModifiedBy>
  <cp:revision>42</cp:revision>
  <dcterms:created xsi:type="dcterms:W3CDTF">2018-02-26T08:04:39Z</dcterms:created>
  <dcterms:modified xsi:type="dcterms:W3CDTF">2018-04-11T10:45:49Z</dcterms:modified>
</cp:coreProperties>
</file>