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  <p:sldMasterId id="2147483870" r:id="rId2"/>
  </p:sldMasterIdLst>
  <p:sldIdLst>
    <p:sldId id="256" r:id="rId3"/>
    <p:sldId id="269" r:id="rId4"/>
    <p:sldId id="271" r:id="rId5"/>
    <p:sldId id="282" r:id="rId6"/>
    <p:sldId id="283" r:id="rId7"/>
    <p:sldId id="270" r:id="rId8"/>
    <p:sldId id="284" r:id="rId9"/>
    <p:sldId id="286" r:id="rId10"/>
    <p:sldId id="287" r:id="rId11"/>
    <p:sldId id="276" r:id="rId12"/>
    <p:sldId id="264" r:id="rId13"/>
    <p:sldId id="265" r:id="rId14"/>
    <p:sldId id="263" r:id="rId15"/>
    <p:sldId id="268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11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5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967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0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9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58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498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2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00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51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5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907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37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285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67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26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617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6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85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41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040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9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1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8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4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FBF-8829-4385-9337-9905CE13420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E8387-9DCD-4FC7-8048-17EC71CFD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00256A-D4E9-4F60-9918-80D934409E70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2018/4/3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325D7-EEB3-4ADF-8AA5-F85CB27DF02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4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96.xml"/><Relationship Id="rId3" Type="http://schemas.openxmlformats.org/officeDocument/2006/relationships/tags" Target="../tags/tag96.xml"/><Relationship Id="rId21" Type="http://schemas.openxmlformats.org/officeDocument/2006/relationships/image" Target="../media/image27.png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8.tmp"/><Relationship Id="rId25" Type="http://schemas.openxmlformats.org/officeDocument/2006/relationships/image" Target="../media/image29.png"/><Relationship Id="rId2" Type="http://schemas.openxmlformats.org/officeDocument/2006/relationships/tags" Target="../tags/tag95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97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00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image" Target="../media/image28.png"/><Relationship Id="rId10" Type="http://schemas.openxmlformats.org/officeDocument/2006/relationships/tags" Target="../tags/tag103.xml"/><Relationship Id="rId19" Type="http://schemas.openxmlformats.org/officeDocument/2006/relationships/image" Target="../media/image26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8.tmp"/><Relationship Id="rId5" Type="http://schemas.openxmlformats.org/officeDocument/2006/relationships/tags" Target="../tags/tag11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image" Target="../media/image8.tmp"/><Relationship Id="rId2" Type="http://schemas.openxmlformats.org/officeDocument/2006/relationships/tags" Target="../tags/tag119.xml"/><Relationship Id="rId16" Type="http://schemas.openxmlformats.org/officeDocument/2006/relationships/slideLayout" Target="../slideLayouts/slideLayout2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19" Type="http://schemas.openxmlformats.org/officeDocument/2006/relationships/image" Target="../media/image8.tmp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9" Type="http://schemas.openxmlformats.org/officeDocument/2006/relationships/image" Target="../media/image8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9.emf"/><Relationship Id="rId5" Type="http://schemas.openxmlformats.org/officeDocument/2006/relationships/tags" Target="../tags/tag161.xml"/><Relationship Id="rId10" Type="http://schemas.openxmlformats.org/officeDocument/2006/relationships/image" Target="../media/image8.tmp"/><Relationship Id="rId4" Type="http://schemas.openxmlformats.org/officeDocument/2006/relationships/tags" Target="../tags/tag160.xml"/><Relationship Id="rId9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image" Target="../media/image10.emf"/><Relationship Id="rId5" Type="http://schemas.openxmlformats.org/officeDocument/2006/relationships/tags" Target="../tags/tag169.xml"/><Relationship Id="rId10" Type="http://schemas.openxmlformats.org/officeDocument/2006/relationships/image" Target="../media/image8.tmp"/><Relationship Id="rId4" Type="http://schemas.openxmlformats.org/officeDocument/2006/relationships/tags" Target="../tags/tag168.xml"/><Relationship Id="rId9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../media/image11.emf"/><Relationship Id="rId5" Type="http://schemas.openxmlformats.org/officeDocument/2006/relationships/tags" Target="../tags/tag177.xml"/><Relationship Id="rId10" Type="http://schemas.openxmlformats.org/officeDocument/2006/relationships/image" Target="../media/image8.tmp"/><Relationship Id="rId4" Type="http://schemas.openxmlformats.org/officeDocument/2006/relationships/tags" Target="../tags/tag176.xml"/><Relationship Id="rId9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3.xml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tmp"/><Relationship Id="rId25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18.xml"/><Relationship Id="rId3" Type="http://schemas.openxmlformats.org/officeDocument/2006/relationships/tags" Target="../tags/tag18.xml"/><Relationship Id="rId21" Type="http://schemas.openxmlformats.org/officeDocument/2006/relationships/image" Target="../media/image16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8.tmp"/><Relationship Id="rId25" Type="http://schemas.openxmlformats.org/officeDocument/2006/relationships/image" Target="../media/image18.png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20" Type="http://schemas.openxmlformats.org/officeDocument/2006/relationships/tags" Target="../tags/tag19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22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image" Target="../media/image15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8.tmp"/><Relationship Id="rId26" Type="http://schemas.openxmlformats.org/officeDocument/2006/relationships/image" Target="../media/image22.png"/><Relationship Id="rId3" Type="http://schemas.openxmlformats.org/officeDocument/2006/relationships/tags" Target="../tags/tag33.xml"/><Relationship Id="rId21" Type="http://schemas.openxmlformats.org/officeDocument/2006/relationships/tags" Target="../tags/tag35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3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image" Target="../media/image19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1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36.xml"/><Relationship Id="rId28" Type="http://schemas.openxmlformats.org/officeDocument/2006/relationships/image" Target="../media/image23.png"/><Relationship Id="rId10" Type="http://schemas.openxmlformats.org/officeDocument/2006/relationships/tags" Target="../tags/tag40.xml"/><Relationship Id="rId19" Type="http://schemas.openxmlformats.org/officeDocument/2006/relationships/tags" Target="../tags/tag33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20.png"/><Relationship Id="rId27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8.tmp"/><Relationship Id="rId26" Type="http://schemas.openxmlformats.org/officeDocument/2006/relationships/image" Target="../media/image22.png"/><Relationship Id="rId3" Type="http://schemas.openxmlformats.org/officeDocument/2006/relationships/tags" Target="../tags/tag49.xml"/><Relationship Id="rId21" Type="http://schemas.openxmlformats.org/officeDocument/2006/relationships/tags" Target="../tags/tag51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Layout" Target="../slideLayouts/slideLayout7.xml"/><Relationship Id="rId25" Type="http://schemas.openxmlformats.org/officeDocument/2006/relationships/tags" Target="../tags/tag5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image" Target="../media/image24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image" Target="../media/image21.png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52.xml"/><Relationship Id="rId28" Type="http://schemas.openxmlformats.org/officeDocument/2006/relationships/image" Target="../media/image23.png"/><Relationship Id="rId10" Type="http://schemas.openxmlformats.org/officeDocument/2006/relationships/tags" Target="../tags/tag56.xml"/><Relationship Id="rId19" Type="http://schemas.openxmlformats.org/officeDocument/2006/relationships/tags" Target="../tags/tag49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20.png"/><Relationship Id="rId27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6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8.tmp"/><Relationship Id="rId2" Type="http://schemas.openxmlformats.org/officeDocument/2006/relationships/tags" Target="../tags/tag64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10" Type="http://schemas.openxmlformats.org/officeDocument/2006/relationships/tags" Target="../tags/tag72.xml"/><Relationship Id="rId19" Type="http://schemas.openxmlformats.org/officeDocument/2006/relationships/image" Target="../media/image25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image" Target="../media/image8.tmp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信号与系统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章 练习</a:t>
            </a:r>
            <a:r>
              <a:rPr lang="en-US" altLang="zh-CN" b="1" dirty="0" smtClean="0"/>
              <a:t>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64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某一个连续时间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LTI</a:t>
                </a:r>
                <a:r>
                  <a:rPr lang="zh-CN" altLang="en-US" sz="2600" dirty="0" smtClean="0">
                    <a:solidFill>
                      <a:srgbClr val="000000"/>
                    </a:solidFill>
                  </a:rPr>
                  <a:t>系统，其频率响应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6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u(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+2)−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则对输入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</a:rPr>
                  <a:t>信号</a:t>
                </a:r>
                <a:r>
                  <a:rPr lang="en-US" altLang="zh-CN" sz="2600" dirty="0" smtClean="0">
                    <a:solidFill>
                      <a:srgbClr val="000000"/>
                    </a:solidFill>
                  </a:rPr>
                  <a:t>1+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响应是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>
                <p:custDataLst>
                  <p:tags r:id="rId4"/>
                </p:custDataLst>
              </p:nvPr>
            </p:nvSpPr>
            <p:spPr>
              <a:xfrm>
                <a:off x="2529840" y="27860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</a:rPr>
                  <a:t>1+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529840" y="2786063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l="-1286" b="-11321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720811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不确定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4720811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553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判断题</a:t>
            </a:r>
            <a:endParaRPr lang="en-US" altLang="zh-CN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flipV="1">
            <a:off x="2647949" y="25782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连续时间正弦信号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2647949" y="2781431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和离散时间正弦信号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178939" y="6278534"/>
            <a:ext cx="432486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仿宋_GB2312"/>
                <a:cs typeface="Times New Roman" panose="02020603050405020304" pitchFamily="18" charset="0"/>
              </a:rPr>
              <a:t>都是周期信号。</a:t>
            </a:r>
            <a:r>
              <a:rPr kumimoji="0" lang="zh-CN" alt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77754" y="1773063"/>
            <a:ext cx="10610850" cy="325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 </a:t>
            </a:r>
            <a:r>
              <a:rPr lang="zh-CN" altLang="en-US" sz="2800" dirty="0" smtClean="0"/>
              <a:t>复指数信号是一切</a:t>
            </a:r>
            <a:r>
              <a:rPr lang="en-US" altLang="zh-CN" sz="2800" dirty="0" smtClean="0"/>
              <a:t>LTI</a:t>
            </a:r>
            <a:r>
              <a:rPr lang="zh-CN" altLang="en-US" sz="2800" dirty="0" smtClean="0"/>
              <a:t>系统的特征函数；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2.  </a:t>
            </a:r>
            <a:r>
              <a:rPr lang="zh-CN" altLang="en-US" sz="2800" dirty="0" smtClean="0">
                <a:solidFill>
                  <a:srgbClr val="000000"/>
                </a:solidFill>
              </a:rPr>
              <a:t>离散时间周期信号是用无穷多个谐波分量来合成的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连续时间</a:t>
            </a:r>
            <a:r>
              <a:rPr lang="en-US" altLang="zh-CN" sz="2800" dirty="0" smtClean="0"/>
              <a:t>LTI</a:t>
            </a:r>
            <a:r>
              <a:rPr lang="zh-CN" altLang="en-US" sz="2800" dirty="0" smtClean="0"/>
              <a:t>系统对输入信号的处理会增加新的频率分量；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4. </a:t>
            </a:r>
            <a:r>
              <a:rPr lang="zh-CN" altLang="en-US" sz="2800" dirty="0" smtClean="0"/>
              <a:t>线性系统对周期信号的响应仍是周期信号；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5. </a:t>
            </a:r>
            <a:r>
              <a:rPr lang="zh-CN" altLang="en-US" sz="2800" dirty="0" smtClean="0"/>
              <a:t>对一个连续时间周期信号进行压缩，就是对信号的频谱进行扩展</a:t>
            </a:r>
            <a:endParaRPr lang="en-US" altLang="zh-CN" sz="2800" dirty="0"/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190500" y="16987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9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课程学到现在，大家认为信号与系统课程是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太难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438400" y="34718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有点难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438400" y="41576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还行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2438400" y="48434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学不懂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FFFFFF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问卷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531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你认为目前的教学进度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稍快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稍慢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适当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65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请您给课程提建议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rPr>
              <a:t>作答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ypeText"/>
            <p:cNvSpPr/>
            <p:nvPr>
              <p:custDataLst>
                <p:tags r:id="rId7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 panose="020F0302020204030204"/>
                  <a:ea typeface="宋体" panose="02010600030101010101" pitchFamily="2" charset="-122"/>
                  <a:cs typeface="+mn-cs"/>
                </a:rPr>
                <a:t>主观题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F03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937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196" y="935502"/>
            <a:ext cx="10174273" cy="3584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217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1329397"/>
            <a:ext cx="11320030" cy="2310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28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作答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5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/>
            <p:cNvSpPr/>
            <p:nvPr>
              <p:custDataLst>
                <p:tags r:id="rId8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主观题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</a:rPr>
              <a:t>以上版本雨课堂</a:t>
            </a:r>
            <a:endParaRPr lang="zh-CN" altLang="en-US" sz="1600">
              <a:solidFill>
                <a:srgbClr val="F84F4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359" y="1063625"/>
            <a:ext cx="10536850" cy="35646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674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758" y="144407"/>
            <a:ext cx="8596668" cy="665959"/>
          </a:xfrm>
        </p:spPr>
        <p:txBody>
          <a:bodyPr/>
          <a:lstStyle/>
          <a:p>
            <a:r>
              <a:rPr lang="zh-CN" altLang="en-US" dirty="0" smtClean="0"/>
              <a:t>信号与系统的傅里叶级数分析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3792" y="923138"/>
                <a:ext cx="10629468" cy="53927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3200" dirty="0"/>
                  <a:t>要点：</a:t>
                </a:r>
                <a:r>
                  <a:rPr lang="en-US" altLang="zh-CN" sz="3200" dirty="0"/>
                  <a:t>1.  </a:t>
                </a:r>
                <a:r>
                  <a:rPr lang="zh-CN" altLang="en-US" sz="3200" dirty="0"/>
                  <a:t>系统的特征函数与特征值</a:t>
                </a:r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3200" dirty="0"/>
                  <a:t>      </a:t>
                </a:r>
                <a:r>
                  <a:rPr lang="zh-CN" altLang="en-US" sz="3200" dirty="0" smtClean="0"/>
                  <a:t>对</a:t>
                </a:r>
                <a:r>
                  <a:rPr lang="zh-CN" altLang="en-US" sz="3200" dirty="0"/>
                  <a:t>连续时间系统      特征函数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zh-CN" altLang="en-US" sz="3200" dirty="0"/>
                  <a:t>      </a:t>
                </a:r>
                <a:r>
                  <a:rPr lang="zh-CN" altLang="en-US" sz="3200" dirty="0" smtClean="0"/>
                  <a:t>对</a:t>
                </a:r>
                <a:r>
                  <a:rPr lang="zh-CN" altLang="en-US" sz="3200" dirty="0"/>
                  <a:t>离散时间系统      特征函数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32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,         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3200" dirty="0"/>
                  <a:t>    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320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2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3200" dirty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sz="32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CN" sz="3200" dirty="0"/>
                  <a:t>⒉ </a:t>
                </a:r>
                <a:r>
                  <a:rPr lang="zh-CN" altLang="en-US" sz="3200" dirty="0"/>
                  <a:t>周期信号的傅里叶级数表示</a:t>
                </a:r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zh-CN" altLang="en-US" sz="32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92" y="923138"/>
                <a:ext cx="10629468" cy="5392793"/>
              </a:xfrm>
              <a:blipFill>
                <a:blip r:embed="rId3"/>
                <a:stretch>
                  <a:fillRect l="-1433" t="-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348367"/>
              </p:ext>
            </p:extLst>
          </p:nvPr>
        </p:nvGraphicFramePr>
        <p:xfrm>
          <a:off x="7820757" y="1160586"/>
          <a:ext cx="3257653" cy="79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1269449" imgH="330057" progId="Equation.DSMT4">
                  <p:embed/>
                </p:oleObj>
              </mc:Choice>
              <mc:Fallback>
                <p:oleObj name="Equation" r:id="rId4" imgW="1269449" imgH="330057" progId="Equation.DSMT4">
                  <p:embed/>
                  <p:pic>
                    <p:nvPicPr>
                      <p:cNvPr id="737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757" y="1160586"/>
                        <a:ext cx="3257653" cy="794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82056"/>
              </p:ext>
            </p:extLst>
          </p:nvPr>
        </p:nvGraphicFramePr>
        <p:xfrm>
          <a:off x="7980251" y="1899095"/>
          <a:ext cx="3339102" cy="109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1218671" imgH="431613" progId="Equation.DSMT4">
                  <p:embed/>
                </p:oleObj>
              </mc:Choice>
              <mc:Fallback>
                <p:oleObj name="Equation" r:id="rId6" imgW="1218671" imgH="431613" progId="Equation.DSMT4">
                  <p:embed/>
                  <p:pic>
                    <p:nvPicPr>
                      <p:cNvPr id="7373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251" y="1899095"/>
                        <a:ext cx="3339102" cy="1090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149373"/>
              </p:ext>
            </p:extLst>
          </p:nvPr>
        </p:nvGraphicFramePr>
        <p:xfrm>
          <a:off x="2799543" y="4161293"/>
          <a:ext cx="2714037" cy="115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8" imgW="1079032" imgH="431613" progId="Equation.DSMT4">
                  <p:embed/>
                </p:oleObj>
              </mc:Choice>
              <mc:Fallback>
                <p:oleObj name="Equation" r:id="rId8" imgW="1079032" imgH="431613" progId="Equation.DSMT4">
                  <p:embed/>
                  <p:pic>
                    <p:nvPicPr>
                      <p:cNvPr id="747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543" y="4161293"/>
                        <a:ext cx="2714037" cy="115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943017"/>
              </p:ext>
            </p:extLst>
          </p:nvPr>
        </p:nvGraphicFramePr>
        <p:xfrm>
          <a:off x="6107829" y="4210479"/>
          <a:ext cx="1246651" cy="87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0" imgW="558558" imgH="393529" progId="Equation.DSMT4">
                  <p:embed/>
                </p:oleObj>
              </mc:Choice>
              <mc:Fallback>
                <p:oleObj name="Equation" r:id="rId10" imgW="558558" imgH="393529" progId="Equation.DSMT4">
                  <p:embed/>
                  <p:pic>
                    <p:nvPicPr>
                      <p:cNvPr id="747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829" y="4210479"/>
                        <a:ext cx="1246651" cy="877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69051"/>
              </p:ext>
            </p:extLst>
          </p:nvPr>
        </p:nvGraphicFramePr>
        <p:xfrm>
          <a:off x="2563886" y="5210151"/>
          <a:ext cx="35814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2" imgW="1231366" imgH="444307" progId="Equation.DSMT4">
                  <p:embed/>
                </p:oleObj>
              </mc:Choice>
              <mc:Fallback>
                <p:oleObj name="Equation" r:id="rId12" imgW="1231366" imgH="444307" progId="Equation.DSMT4">
                  <p:embed/>
                  <p:pic>
                    <p:nvPicPr>
                      <p:cNvPr id="75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86" y="5210151"/>
                        <a:ext cx="3581400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54186" y="5237351"/>
                <a:ext cx="391310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傅里叶级数系数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体现了信号的频域分布特征</a:t>
                </a:r>
                <a:r>
                  <a:rPr lang="en-US" altLang="zh-CN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---</a:t>
                </a:r>
                <a:r>
                  <a:rPr lang="zh-CN" altLang="en-US" sz="28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频谱</a:t>
                </a:r>
                <a:endParaRPr lang="en-US" altLang="zh-CN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186" y="5237351"/>
                <a:ext cx="3913106" cy="1384995"/>
              </a:xfrm>
              <a:prstGeom prst="rect">
                <a:avLst/>
              </a:prstGeom>
              <a:blipFill>
                <a:blip r:embed="rId14"/>
                <a:stretch>
                  <a:fillRect l="-3271" t="-3965" r="-2804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9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26251" y="243496"/>
            <a:ext cx="3421333" cy="562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117830" tIns="58915" rIns="117830" bIns="58915">
            <a:spAutoFit/>
          </a:bodyPr>
          <a:lstStyle>
            <a:lvl1pPr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177925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17792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3.  LTI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系统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响应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98359"/>
              </p:ext>
            </p:extLst>
          </p:nvPr>
        </p:nvGraphicFramePr>
        <p:xfrm>
          <a:off x="3200962" y="805675"/>
          <a:ext cx="4487032" cy="114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3" imgW="1637589" imgH="431613" progId="Equation.DSMT4">
                  <p:embed/>
                </p:oleObj>
              </mc:Choice>
              <mc:Fallback>
                <p:oleObj name="Equation" r:id="rId3" imgW="1637589" imgH="431613" progId="Equation.DSMT4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962" y="805675"/>
                        <a:ext cx="4487032" cy="1144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91498"/>
              </p:ext>
            </p:extLst>
          </p:nvPr>
        </p:nvGraphicFramePr>
        <p:xfrm>
          <a:off x="3200962" y="2195500"/>
          <a:ext cx="4948726" cy="128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5" imgW="1790700" imgH="444500" progId="Equation.DSMT4">
                  <p:embed/>
                </p:oleObj>
              </mc:Choice>
              <mc:Fallback>
                <p:oleObj name="Equation" r:id="rId5" imgW="1790700" imgH="444500" progId="Equation.DSMT4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962" y="2195500"/>
                        <a:ext cx="4948726" cy="1282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254369" y="3607415"/>
            <a:ext cx="93034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 smtClean="0">
                <a:solidFill>
                  <a:srgbClr val="00097A"/>
                </a:solidFill>
                <a:latin typeface="+mn-ea"/>
              </a:rPr>
              <a:t>上式表明，</a:t>
            </a:r>
            <a:r>
              <a:rPr kumimoji="1" lang="en-US" altLang="zh-CN" sz="3200" dirty="0">
                <a:solidFill>
                  <a:srgbClr val="00097A"/>
                </a:solidFill>
                <a:latin typeface="+mn-ea"/>
              </a:rPr>
              <a:t>LTI</a:t>
            </a:r>
            <a:r>
              <a:rPr kumimoji="1" lang="zh-CN" altLang="en-US" sz="3200" dirty="0">
                <a:solidFill>
                  <a:srgbClr val="00097A"/>
                </a:solidFill>
                <a:latin typeface="+mn-ea"/>
              </a:rPr>
              <a:t>系统对周期信号的响应仍是一个周期信号，</a:t>
            </a:r>
            <a:r>
              <a:rPr kumimoji="1" lang="en-US" altLang="zh-CN" sz="3200" dirty="0">
                <a:solidFill>
                  <a:srgbClr val="00097A"/>
                </a:solidFill>
                <a:latin typeface="+mn-ea"/>
              </a:rPr>
              <a:t>LTI</a:t>
            </a:r>
            <a:r>
              <a:rPr kumimoji="1" lang="zh-CN" altLang="en-US" sz="3200" dirty="0">
                <a:solidFill>
                  <a:srgbClr val="00097A"/>
                </a:solidFill>
                <a:latin typeface="+mn-ea"/>
              </a:rPr>
              <a:t>系统的</a:t>
            </a:r>
            <a:r>
              <a:rPr kumimoji="1" lang="zh-CN" altLang="en-US" sz="3200" dirty="0" smtClean="0">
                <a:solidFill>
                  <a:srgbClr val="00097A"/>
                </a:solidFill>
                <a:latin typeface="+mn-ea"/>
              </a:rPr>
              <a:t>作用就是</a:t>
            </a:r>
            <a:r>
              <a:rPr kumimoji="1" lang="zh-CN" altLang="en-US" sz="3200" dirty="0">
                <a:solidFill>
                  <a:srgbClr val="00097A"/>
                </a:solidFill>
                <a:latin typeface="+mn-ea"/>
              </a:rPr>
              <a:t>对各个谐波频率的信号分量</a:t>
            </a:r>
            <a:r>
              <a:rPr kumimoji="1" lang="zh-CN" altLang="en-US" sz="3200" dirty="0" smtClean="0">
                <a:solidFill>
                  <a:srgbClr val="00097A"/>
                </a:solidFill>
                <a:latin typeface="+mn-ea"/>
              </a:rPr>
              <a:t>进行</a:t>
            </a:r>
            <a:r>
              <a:rPr kumimoji="1" lang="zh-CN" altLang="en-US" sz="3200" dirty="0">
                <a:solidFill>
                  <a:srgbClr val="00097A"/>
                </a:solidFill>
                <a:latin typeface="+mn-ea"/>
              </a:rPr>
              <a:t>不同</a:t>
            </a:r>
            <a:r>
              <a:rPr kumimoji="1" lang="zh-CN" altLang="en-US" sz="3200" dirty="0" smtClean="0">
                <a:solidFill>
                  <a:srgbClr val="00097A"/>
                </a:solidFill>
                <a:latin typeface="+mn-ea"/>
              </a:rPr>
              <a:t>的复振幅的加权处理</a:t>
            </a:r>
            <a:r>
              <a:rPr kumimoji="1" lang="zh-CN" altLang="en-US" sz="3200" dirty="0">
                <a:solidFill>
                  <a:srgbClr val="00097A"/>
                </a:solidFill>
                <a:latin typeface="+mn-ea"/>
              </a:rPr>
              <a:t>。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75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周期信号</m:t>
                          </m:r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可以描述为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565009" y="2925365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 smtClean="0">
                    <a:solidFill>
                      <a:srgbClr val="0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func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565009" y="2925365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t="-26667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在频率</m:t>
                      </m:r>
                      <m:r>
                        <m:rPr>
                          <m:nor/>
                        </m:rPr>
                        <a:rPr lang="zh-CN" altLang="en-US" sz="2600" dirty="0">
                          <a:solidFill>
                            <a:srgbClr val="000000"/>
                          </a:solidFill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26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m:t>处的一根谱线，幅值为</m:t>
                      </m:r>
                      <m:r>
                        <m:rPr>
                          <m:nor/>
                        </m:rPr>
                        <a:rPr lang="en-US" altLang="zh-CN" sz="26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sz="2600" dirty="0">
                          <a:solidFill>
                            <a:srgbClr val="000000"/>
                          </a:solidFill>
                          <a:sym typeface="Symbol" panose="05050102010706020507" pitchFamily="18" charset="2"/>
                        </a:rPr>
                        <m:t>；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              它是连续时间</a:t>
            </a:r>
            <a:r>
              <a:rPr lang="en-US" altLang="zh-CN" sz="2600" dirty="0" smtClean="0">
                <a:solidFill>
                  <a:srgbClr val="000000"/>
                </a:solidFill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系统的特征函数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600" dirty="0" smtClean="0">
                    <a:solidFill>
                      <a:srgbClr val="000000"/>
                    </a:solidFill>
                  </a:rPr>
                  <a:t>          任意两个不同频率的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是相互正交的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 b="-14286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多选题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8" name="圆角矩形 17"/>
          <p:cNvSpPr/>
          <p:nvPr>
            <p:custDataLst>
              <p:tags r:id="rId1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31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离散</m:t>
                          </m:r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信号</m:t>
                          </m:r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m:rPr>
                              <m:sty m:val="p"/>
                            </m:rPr>
                            <a:rPr lang="en-US" altLang="zh-CN" sz="26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可以描述为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565009" y="2925365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600" dirty="0" smtClean="0">
                    <a:solidFill>
                      <a:srgbClr val="0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func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2565009" y="2925365"/>
                <a:ext cx="8534400" cy="642937"/>
              </a:xfrm>
              <a:prstGeom prst="rect">
                <a:avLst/>
              </a:prstGeom>
              <a:blipFill>
                <a:blip r:embed="rId21"/>
                <a:stretch>
                  <a:fillRect t="-26667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dirty="0" smtClean="0">
                    <a:solidFill>
                      <a:srgbClr val="000000"/>
                    </a:solidFill>
                  </a:rPr>
                  <a:t>             对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任意频率</m:t>
                    </m:r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00"/>
                        </a:solidFill>
                      </a:rPr>
                      <m:t>为</m:t>
                    </m:r>
                    <m:r>
                      <m:rPr>
                        <m:nor/>
                      </m:rPr>
                      <a:rPr lang="zh-CN" altLang="en-US" sz="2600" dirty="0">
                        <a:solidFill>
                          <a:srgbClr val="000000"/>
                        </a:solidFill>
                        <a:sym typeface="Symbol" panose="05050102010706020507" pitchFamily="18" charset="2"/>
                      </a:rPr>
                      <m:t></m:t>
                    </m:r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的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信号都是周期的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594463" y="4515895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              它是离散时间</a:t>
            </a:r>
            <a:r>
              <a:rPr lang="en-US" altLang="zh-CN" sz="2600" dirty="0" smtClean="0">
                <a:solidFill>
                  <a:srgbClr val="000000"/>
                </a:solidFill>
              </a:rPr>
              <a:t>LTI</a:t>
            </a:r>
            <a:r>
              <a:rPr lang="zh-CN" altLang="en-US" sz="2600" dirty="0" smtClean="0">
                <a:solidFill>
                  <a:srgbClr val="000000"/>
                </a:solidFill>
              </a:rPr>
              <a:t>系统的特征函数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2600" dirty="0" smtClean="0">
                    <a:solidFill>
                      <a:srgbClr val="000000"/>
                    </a:solidFill>
                  </a:rPr>
                  <a:t>          只有当频率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 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才是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周期的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5"/>
                <a:stretch>
                  <a:fillRect b="-14286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多选题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8" name="圆角矩形 17"/>
          <p:cNvSpPr/>
          <p:nvPr>
            <p:custDataLst>
              <p:tags r:id="rId1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08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连续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时间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周期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信号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频谱可以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描述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离散性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、收敛性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连续性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、周期性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连续性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、收敛性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离散性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、周期性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blipFill>
                <a:blip r:embed="rId28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290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离散时间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周期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信号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频谱可以</m:t>
                      </m:r>
                      <m:r>
                        <a:rPr lang="zh-CN" altLang="en-US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描述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离散性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、收敛性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2438400" y="3643313"/>
                <a:ext cx="8534400" cy="642937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>
                <p:custDataLst>
                  <p:tags r:id="rId6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连续性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、周期性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4500563"/>
                <a:ext cx="8534400" cy="642937"/>
              </a:xfrm>
              <a:prstGeom prst="rect">
                <a:avLst/>
              </a:prstGeom>
              <a:blipFill>
                <a:blip r:embed="rId24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>
                <p:custDataLst>
                  <p:tags r:id="rId7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连续性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、收敛性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5357813"/>
                <a:ext cx="8534400" cy="642937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zh-CN" altLang="en-US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离散性</m:t>
                    </m:r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、周期性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2267243" y="2678906"/>
                <a:ext cx="8534400" cy="642937"/>
              </a:xfrm>
              <a:prstGeom prst="rect">
                <a:avLst/>
              </a:prstGeom>
              <a:blipFill>
                <a:blip r:embed="rId28"/>
                <a:stretch>
                  <a:fillRect b="-13208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058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noFill/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600" b="0" dirty="0" smtClean="0">
                    <a:solidFill>
                      <a:srgbClr val="000000"/>
                    </a:solidFill>
                  </a:rPr>
                  <a:t>离散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信号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solidFill>
                      <a:srgbClr val="000000"/>
                    </a:solidFill>
                  </a:rPr>
                  <a:t>所含有的谐波分量为</a:t>
                </a:r>
                <a:endParaRPr lang="zh-CN" altLang="en-US" sz="2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19200" y="428625"/>
                <a:ext cx="9753600" cy="2143125"/>
              </a:xfrm>
              <a:prstGeom prst="rect">
                <a:avLst/>
              </a:prstGeom>
              <a:blipFill>
                <a:blip r:embed="rId19"/>
                <a:stretch>
                  <a:fillRect l="-1125"/>
                </a:stretch>
              </a:blipFill>
              <a:ln w="19050" cap="rnd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 algn="ctr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直流、</a:t>
            </a:r>
            <a:r>
              <a:rPr lang="en-US" altLang="zh-CN" sz="2600" dirty="0" smtClean="0">
                <a:solidFill>
                  <a:srgbClr val="000000"/>
                </a:solidFill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</a:rPr>
              <a:t>次谐波及三次谐波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直流</a:t>
            </a:r>
            <a:r>
              <a:rPr lang="zh-CN" altLang="en-US" sz="2600" dirty="0" smtClean="0">
                <a:solidFill>
                  <a:srgbClr val="000000"/>
                </a:solidFill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</a:rPr>
              <a:t>次</a:t>
            </a:r>
            <a:r>
              <a:rPr lang="zh-CN" altLang="en-US" sz="2600" dirty="0">
                <a:solidFill>
                  <a:srgbClr val="000000"/>
                </a:solidFill>
              </a:rPr>
              <a:t>谐波</a:t>
            </a:r>
            <a:r>
              <a:rPr lang="zh-CN" altLang="en-US" sz="2600" dirty="0" smtClean="0">
                <a:solidFill>
                  <a:srgbClr val="000000"/>
                </a:solidFill>
              </a:rPr>
              <a:t>及</a:t>
            </a:r>
            <a:r>
              <a:rPr lang="en-US" altLang="zh-CN" sz="2600" dirty="0" smtClean="0">
                <a:solidFill>
                  <a:srgbClr val="000000"/>
                </a:solidFill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</a:rPr>
              <a:t>次</a:t>
            </a:r>
            <a:r>
              <a:rPr lang="zh-CN" altLang="en-US" sz="2600" dirty="0">
                <a:solidFill>
                  <a:srgbClr val="000000"/>
                </a:solidFill>
              </a:rPr>
              <a:t>谐波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直流</a:t>
            </a:r>
            <a:r>
              <a:rPr lang="zh-CN" altLang="en-US" sz="2600" dirty="0" smtClean="0">
                <a:solidFill>
                  <a:srgbClr val="000000"/>
                </a:solidFill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</a:rPr>
              <a:t>次谐波、</a:t>
            </a:r>
            <a:r>
              <a:rPr lang="en-US" altLang="zh-CN" sz="2600" dirty="0" smtClean="0">
                <a:solidFill>
                  <a:srgbClr val="000000"/>
                </a:solidFill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</a:rPr>
              <a:t>次谐波及二十次、二十一次谐波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>
                <a:solidFill>
                  <a:srgbClr val="000000"/>
                </a:solidFill>
              </a:rPr>
              <a:t>直流</a:t>
            </a:r>
            <a:r>
              <a:rPr lang="zh-CN" altLang="en-US" sz="2600" dirty="0" smtClean="0">
                <a:solidFill>
                  <a:srgbClr val="000000"/>
                </a:solidFill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</a:rPr>
              <a:t>次</a:t>
            </a:r>
            <a:r>
              <a:rPr lang="zh-CN" altLang="en-US" sz="2600" dirty="0">
                <a:solidFill>
                  <a:srgbClr val="000000"/>
                </a:solidFill>
              </a:rPr>
              <a:t>谐波</a:t>
            </a:r>
            <a:r>
              <a:rPr lang="zh-CN" altLang="en-US" sz="2600" dirty="0" smtClean="0">
                <a:solidFill>
                  <a:srgbClr val="000000"/>
                </a:solidFill>
              </a:rPr>
              <a:t>及</a:t>
            </a:r>
            <a:r>
              <a:rPr lang="en-US" altLang="zh-CN" sz="2600" dirty="0" smtClean="0">
                <a:solidFill>
                  <a:srgbClr val="000000"/>
                </a:solidFill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</a:rPr>
              <a:t>次</a:t>
            </a:r>
            <a:r>
              <a:rPr lang="zh-CN" altLang="en-US" sz="2600" dirty="0">
                <a:solidFill>
                  <a:srgbClr val="000000"/>
                </a:solidFill>
              </a:rPr>
              <a:t>谐波</a:t>
            </a:r>
          </a:p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5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8811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400" y="0"/>
            <a:ext cx="482600" cy="12700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1219200" y="428625"/>
            <a:ext cx="9753600" cy="2143125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一个</a:t>
            </a:r>
            <a:r>
              <a:rPr lang="zh-CN" altLang="en-US" sz="2600" dirty="0">
                <a:solidFill>
                  <a:srgbClr val="000000"/>
                </a:solidFill>
              </a:rPr>
              <a:t>实、偶</a:t>
            </a:r>
            <a:r>
              <a:rPr lang="zh-CN" altLang="en-US" sz="2600" dirty="0" smtClean="0">
                <a:solidFill>
                  <a:srgbClr val="000000"/>
                </a:solidFill>
              </a:rPr>
              <a:t>分布的时域信号，其频谱的分布一定是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8400" y="27860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438400" y="36433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实、奇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438400" y="450056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实、偶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2438400" y="5357813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模偶对称，相位奇对称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</a:rPr>
              <a:t>提交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pSp>
        <p:nvGrpSpPr>
          <p:cNvPr id="15" name="组合 14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1574800" cy="635000"/>
            <a:chOff x="0" y="0"/>
            <a:chExt cx="1574800" cy="635000"/>
          </a:xfrm>
        </p:grpSpPr>
        <p:sp>
          <p:nvSpPr>
            <p:cNvPr id="13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36A3E1"/>
            </a:solidFill>
            <a:ln w="19050" cap="rnd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rnd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6"/>
              </p:custDataLst>
            </p:nvPr>
          </p:nvSpPr>
          <p:spPr>
            <a:xfrm>
              <a:off x="304800" y="0"/>
              <a:ext cx="1270000" cy="635000"/>
            </a:xfrm>
            <a:prstGeom prst="rect">
              <a:avLst/>
            </a:prstGeom>
            <a:noFill/>
            <a:ln w="19050" cap="rnd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smtClean="0">
                  <a:solidFill>
                    <a:srgbClr val="000000"/>
                  </a:solidFill>
                </a:rPr>
                <a:t>单选题</a:t>
              </a:r>
              <a:endParaRPr lang="zh-CN" altLang="en-US" sz="2600">
                <a:solidFill>
                  <a:srgbClr val="000000"/>
                </a:solidFill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2513428" y="2786062"/>
            <a:ext cx="8534400" cy="642937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rgbClr val="000000"/>
                </a:solidFill>
              </a:rPr>
              <a:t>不清楚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964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PROBLEMSCORE" val="1.0"/>
  <p:tag name="ANONYMOUSPOLLING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"/>
  <p:tag name="PROBLEMVOICEALLOWED" val="Fals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Setting"/>
  <p:tag name="RAINPROBLEM" val="ProblemSetti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503</Words>
  <Application>Microsoft Office PowerPoint</Application>
  <PresentationFormat>宽屏</PresentationFormat>
  <Paragraphs>135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Microsoft Yahei</vt:lpstr>
      <vt:lpstr>方正姚体</vt:lpstr>
      <vt:lpstr>仿宋_GB2312</vt:lpstr>
      <vt:lpstr>华文新魏</vt:lpstr>
      <vt:lpstr>宋体</vt:lpstr>
      <vt:lpstr>Arial</vt:lpstr>
      <vt:lpstr>Cambria Math</vt:lpstr>
      <vt:lpstr>Century Gothic</vt:lpstr>
      <vt:lpstr>Symbol</vt:lpstr>
      <vt:lpstr>Times New Roman</vt:lpstr>
      <vt:lpstr>Trebuchet MS</vt:lpstr>
      <vt:lpstr>Wingdings 3</vt:lpstr>
      <vt:lpstr>平面</vt:lpstr>
      <vt:lpstr>1_平面</vt:lpstr>
      <vt:lpstr>Equation</vt:lpstr>
      <vt:lpstr>Equation.DSMT4</vt:lpstr>
      <vt:lpstr>信号与系统  第3章 练习1</vt:lpstr>
      <vt:lpstr>信号与系统的傅里叶级数分析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信号与系统 练习1</dc:title>
  <dc:creator>Administrator</dc:creator>
  <cp:lastModifiedBy>xawangxia@outlook.com</cp:lastModifiedBy>
  <cp:revision>54</cp:revision>
  <dcterms:created xsi:type="dcterms:W3CDTF">2018-02-26T08:04:39Z</dcterms:created>
  <dcterms:modified xsi:type="dcterms:W3CDTF">2018-04-03T08:09:08Z</dcterms:modified>
</cp:coreProperties>
</file>