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50.xml" ContentType="application/vnd.openxmlformats-officedocument.presentationml.tags+xml"/>
  <Override PartName="/ppt/tags/tag4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74" r:id="rId5"/>
    <p:sldId id="275" r:id="rId6"/>
    <p:sldId id="259" r:id="rId7"/>
    <p:sldId id="267" r:id="rId8"/>
    <p:sldId id="262" r:id="rId9"/>
    <p:sldId id="278" r:id="rId10"/>
    <p:sldId id="279" r:id="rId11"/>
    <p:sldId id="260" r:id="rId12"/>
    <p:sldId id="261" r:id="rId13"/>
    <p:sldId id="276" r:id="rId14"/>
    <p:sldId id="27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8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8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49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89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57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96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3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62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44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9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4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30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06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0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247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82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17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843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51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4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136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591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552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5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8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2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9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57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C6FBF-8829-4385-9337-9905CE13420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E8387-9DCD-4FC7-8048-17EC71CFD3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2018/5/9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8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12.tmp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image" Target="../media/image14.emf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2.tmp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16.emf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19.emf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18.emf"/><Relationship Id="rId5" Type="http://schemas.openxmlformats.org/officeDocument/2006/relationships/tags" Target="../tags/tag85.xml"/><Relationship Id="rId10" Type="http://schemas.openxmlformats.org/officeDocument/2006/relationships/image" Target="../media/image17.emf"/><Relationship Id="rId4" Type="http://schemas.openxmlformats.org/officeDocument/2006/relationships/tags" Target="../tags/tag84.xml"/><Relationship Id="rId9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21.emf"/><Relationship Id="rId2" Type="http://schemas.openxmlformats.org/officeDocument/2006/relationships/tags" Target="../tags/tag88.xml"/><Relationship Id="rId16" Type="http://schemas.openxmlformats.org/officeDocument/2006/relationships/image" Target="../media/image26.png"/><Relationship Id="rId1" Type="http://schemas.openxmlformats.org/officeDocument/2006/relationships/vmlDrawing" Target="../drawings/vmlDrawing6.vml"/><Relationship Id="rId6" Type="http://schemas.openxmlformats.org/officeDocument/2006/relationships/tags" Target="../tags/tag92.xml"/><Relationship Id="rId11" Type="http://schemas.openxmlformats.org/officeDocument/2006/relationships/image" Target="../media/image12.tmp"/><Relationship Id="rId5" Type="http://schemas.openxmlformats.org/officeDocument/2006/relationships/tags" Target="../tags/tag91.xml"/><Relationship Id="rId15" Type="http://schemas.openxmlformats.org/officeDocument/2006/relationships/image" Target="../media/image22.emf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12.tmp"/><Relationship Id="rId2" Type="http://schemas.openxmlformats.org/officeDocument/2006/relationships/tags" Target="../tags/tag97.xml"/><Relationship Id="rId16" Type="http://schemas.openxmlformats.org/officeDocument/2006/relationships/slideLayout" Target="../slideLayouts/slideLayout23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10" Type="http://schemas.openxmlformats.org/officeDocument/2006/relationships/tags" Target="../tags/tag120.xml"/><Relationship Id="rId19" Type="http://schemas.openxmlformats.org/officeDocument/2006/relationships/image" Target="../media/image12.tmp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2.tmp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../media/image12.png"/><Relationship Id="rId17" Type="http://schemas.openxmlformats.org/officeDocument/2006/relationships/image" Target="../media/image11.wmf"/><Relationship Id="rId2" Type="http://schemas.openxmlformats.org/officeDocument/2006/relationships/tags" Target="../tags/tag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6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15" Type="http://schemas.openxmlformats.org/officeDocument/2006/relationships/image" Target="../media/image10.w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12.tmp"/><Relationship Id="rId26" Type="http://schemas.openxmlformats.org/officeDocument/2006/relationships/image" Target="../media/image17.png"/><Relationship Id="rId3" Type="http://schemas.openxmlformats.org/officeDocument/2006/relationships/tags" Target="../tags/tag12.xml"/><Relationship Id="rId21" Type="http://schemas.openxmlformats.org/officeDocument/2006/relationships/tags" Target="../tags/tag35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Layout" Target="../slideLayouts/slideLayout7.xml"/><Relationship Id="rId25" Type="http://schemas.openxmlformats.org/officeDocument/2006/relationships/tags" Target="../tags/tag1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image" Target="../media/image15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6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15.xml"/><Relationship Id="rId28" Type="http://schemas.openxmlformats.org/officeDocument/2006/relationships/image" Target="../media/image23.png"/><Relationship Id="rId10" Type="http://schemas.openxmlformats.org/officeDocument/2006/relationships/tags" Target="../tags/tag19.xml"/><Relationship Id="rId19" Type="http://schemas.openxmlformats.org/officeDocument/2006/relationships/tags" Target="../tags/tag1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20.png"/><Relationship Id="rId27" Type="http://schemas.openxmlformats.org/officeDocument/2006/relationships/tags" Target="../tags/tag4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28.xml"/><Relationship Id="rId3" Type="http://schemas.openxmlformats.org/officeDocument/2006/relationships/tags" Target="../tags/tag28.xml"/><Relationship Id="rId21" Type="http://schemas.openxmlformats.org/officeDocument/2006/relationships/image" Target="../media/image18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2.tmp"/><Relationship Id="rId25" Type="http://schemas.openxmlformats.org/officeDocument/2006/relationships/image" Target="../media/image21.png"/><Relationship Id="rId2" Type="http://schemas.openxmlformats.org/officeDocument/2006/relationships/tags" Target="../tags/tag27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30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38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19.png"/><Relationship Id="rId10" Type="http://schemas.openxmlformats.org/officeDocument/2006/relationships/tags" Target="../tags/tag35.xml"/><Relationship Id="rId19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25.png"/><Relationship Id="rId3" Type="http://schemas.openxmlformats.org/officeDocument/2006/relationships/tags" Target="../tags/tag43.xml"/><Relationship Id="rId21" Type="http://schemas.openxmlformats.org/officeDocument/2006/relationships/tags" Target="../tags/tag45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55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12.tmp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24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54.xml"/><Relationship Id="rId10" Type="http://schemas.openxmlformats.org/officeDocument/2006/relationships/tags" Target="../tags/tag5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信号与系统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章 练习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7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rPr>
                <a:t>多选题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8" name="圆角矩形 17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0554" y="785489"/>
            <a:ext cx="9498569" cy="142939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28129" y="2722239"/>
            <a:ext cx="10055551" cy="3181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77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rPr>
                <a:t>多选题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18" name="圆角矩形 17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4197" y="1063625"/>
            <a:ext cx="10461477" cy="7901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9653" y="2418485"/>
            <a:ext cx="10661874" cy="36069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79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527" y="685800"/>
            <a:ext cx="11004346" cy="16975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0820" y="2247156"/>
            <a:ext cx="10233053" cy="1731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9603" y="3655468"/>
            <a:ext cx="9726680" cy="1430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660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5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9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217" y="938138"/>
            <a:ext cx="10562238" cy="142439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657224" y="2841624"/>
            <a:ext cx="99443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95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9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LTI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系统由下列微分方程给出，且已知系统最初是松弛的。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95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71335"/>
              </p:ext>
            </p:extLst>
          </p:nvPr>
        </p:nvGraphicFramePr>
        <p:xfrm>
          <a:off x="2424226" y="3471178"/>
          <a:ext cx="5019561" cy="95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13" imgW="2197100" imgH="419100" progId="Equation.DSMT4">
                  <p:embed/>
                </p:oleObj>
              </mc:Choice>
              <mc:Fallback>
                <p:oleObj r:id="rId13" imgW="21971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226" y="3471178"/>
                        <a:ext cx="5019561" cy="958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5169" y="4666451"/>
            <a:ext cx="11176831" cy="423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53272" y="1823156"/>
                <a:ext cx="2576382" cy="3812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2" y="1823156"/>
                <a:ext cx="2576382" cy="381258"/>
              </a:xfrm>
              <a:prstGeom prst="rect">
                <a:avLst/>
              </a:prstGeom>
              <a:blipFill>
                <a:blip r:embed="rId16"/>
                <a:stretch>
                  <a:fillRect l="-237" r="-1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278065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课程学到现在，大家认为信号与系统课程是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太难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438400" y="34718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有点难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438400" y="41576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还行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2438400" y="48434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学不懂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问卷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44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你认为目前的教学进度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稍快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稍慢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适当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投票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最多可选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项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93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请您给课程提建议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ypeText"/>
            <p:cNvSpPr/>
            <p:nvPr>
              <p:custDataLst>
                <p:tags r:id="rId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主观题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16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7" y="144407"/>
            <a:ext cx="11259145" cy="665959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连续时间非周期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信号的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傅里叶变换与系统的频域分析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792" y="923138"/>
            <a:ext cx="10629468" cy="539279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/>
              <a:t>要点：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非周期</a:t>
            </a:r>
            <a:r>
              <a:rPr lang="zh-CN" altLang="en-US" sz="3200" dirty="0"/>
              <a:t>信号的</a:t>
            </a:r>
            <a:r>
              <a:rPr lang="zh-CN" altLang="en-US" sz="3200" dirty="0" smtClean="0"/>
              <a:t>傅里叶变换</a:t>
            </a: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32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86321" y="3506213"/>
            <a:ext cx="921299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傅里叶变换  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体现了非周期信号的频域分布特征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     ----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频谱密度函数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与周期信号傅立叶级数对比有：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16385"/>
              </p:ext>
            </p:extLst>
          </p:nvPr>
        </p:nvGraphicFramePr>
        <p:xfrm>
          <a:off x="1233240" y="1497105"/>
          <a:ext cx="3376813" cy="7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1447560" imgH="330120" progId="Equation.DSMT4">
                  <p:embed/>
                </p:oleObj>
              </mc:Choice>
              <mc:Fallback>
                <p:oleObj name="Equation" r:id="rId3" imgW="1447560" imgH="330120" progId="Equation.DSMT4">
                  <p:embed/>
                  <p:pic>
                    <p:nvPicPr>
                      <p:cNvPr id="51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240" y="1497105"/>
                        <a:ext cx="3376813" cy="7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292080" y="1588293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连续时间</a:t>
            </a:r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傅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</a:t>
            </a:r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叶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变换</a:t>
            </a: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4572000" y="1905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95912"/>
              </p:ext>
            </p:extLst>
          </p:nvPr>
        </p:nvGraphicFramePr>
        <p:xfrm>
          <a:off x="1018484" y="2301015"/>
          <a:ext cx="4365708" cy="102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1676160" imgH="393480" progId="Equation.DSMT4">
                  <p:embed/>
                </p:oleObj>
              </mc:Choice>
              <mc:Fallback>
                <p:oleObj name="Equation" r:id="rId5" imgW="1676160" imgH="393480" progId="Equation.DSMT4">
                  <p:embed/>
                  <p:pic>
                    <p:nvPicPr>
                      <p:cNvPr id="61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484" y="2301015"/>
                        <a:ext cx="4365708" cy="1024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184520" y="254725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傅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</a:t>
            </a:r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叶</a:t>
            </a:r>
            <a:r>
              <a:rPr lang="zh-CN" altLang="en-US" sz="28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反变换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5384192" y="283288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939397"/>
              </p:ext>
            </p:extLst>
          </p:nvPr>
        </p:nvGraphicFramePr>
        <p:xfrm>
          <a:off x="1997726" y="5067251"/>
          <a:ext cx="2286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1130040" imgH="291960" progId="Equation.DSMT4">
                  <p:embed/>
                </p:oleObj>
              </mc:Choice>
              <mc:Fallback>
                <p:oleObj name="Equation" r:id="rId7" imgW="1130040" imgH="291960" progId="Equation.DSMT4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26" y="5067251"/>
                        <a:ext cx="2286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95069" y="3587695"/>
                <a:ext cx="9034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69" y="3587695"/>
                <a:ext cx="903451" cy="369332"/>
              </a:xfrm>
              <a:prstGeom prst="rect">
                <a:avLst/>
              </a:prstGeom>
              <a:blipFill>
                <a:blip r:embed="rId9"/>
                <a:stretch>
                  <a:fillRect l="-7383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00179"/>
              </p:ext>
            </p:extLst>
          </p:nvPr>
        </p:nvGraphicFramePr>
        <p:xfrm>
          <a:off x="5384192" y="4702947"/>
          <a:ext cx="2638957" cy="114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0" imgW="1054080" imgH="431640" progId="Equation.DSMT4">
                  <p:embed/>
                </p:oleObj>
              </mc:Choice>
              <mc:Fallback>
                <p:oleObj name="Equation" r:id="rId10" imgW="1054080" imgH="431640" progId="Equation.DSMT4">
                  <p:embed/>
                  <p:pic>
                    <p:nvPicPr>
                      <p:cNvPr id="51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192" y="4702947"/>
                        <a:ext cx="2638957" cy="1140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58060" y="5671890"/>
            <a:ext cx="85693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周期信号的频谱是非周期信号频谱的抽样；而非周期信号的频谱是周期信号频谱的</a:t>
            </a:r>
            <a:r>
              <a:rPr lang="zh-CN" altLang="en-US" sz="2800" b="1" dirty="0" smtClean="0">
                <a:solidFill>
                  <a:srgbClr val="2E83C3">
                    <a:lumMod val="75000"/>
                  </a:srgbClr>
                </a:solidFill>
                <a:latin typeface="Trebuchet MS" panose="020B0603020202020204"/>
                <a:ea typeface="华文新魏" panose="02010800040101010101" pitchFamily="2" charset="-122"/>
              </a:rPr>
              <a:t>包络</a:t>
            </a:r>
            <a:endParaRPr lang="zh-CN" altLang="en-US" sz="2800" b="1" dirty="0">
              <a:solidFill>
                <a:srgbClr val="2E83C3">
                  <a:lumMod val="75000"/>
                </a:srgbClr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61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975" y="33430"/>
            <a:ext cx="4777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信号的傅立叶变换</a:t>
            </a:r>
          </a:p>
        </p:txBody>
      </p:sp>
      <p:graphicFrame>
        <p:nvGraphicFramePr>
          <p:cNvPr id="132" name="对象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72831"/>
              </p:ext>
            </p:extLst>
          </p:nvPr>
        </p:nvGraphicFramePr>
        <p:xfrm>
          <a:off x="1679596" y="543018"/>
          <a:ext cx="7814833" cy="66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文档" r:id="rId3" imgW="5261479" imgH="5100310" progId="Word.Document.12">
                  <p:embed/>
                </p:oleObj>
              </mc:Choice>
              <mc:Fallback>
                <p:oleObj name="文档" r:id="rId3" imgW="5261479" imgH="5100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596" y="543018"/>
                        <a:ext cx="7814833" cy="66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8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13673"/>
              </p:ext>
            </p:extLst>
          </p:nvPr>
        </p:nvGraphicFramePr>
        <p:xfrm>
          <a:off x="185738" y="361950"/>
          <a:ext cx="9582150" cy="622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文档" r:id="rId3" imgW="5265070" imgH="3423087" progId="Word.Document.12">
                  <p:embed/>
                </p:oleObj>
              </mc:Choice>
              <mc:Fallback>
                <p:oleObj name="文档" r:id="rId3" imgW="5265070" imgH="34230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361950"/>
                        <a:ext cx="9582150" cy="622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26251" y="243496"/>
            <a:ext cx="4410386" cy="56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117830" tIns="58915" rIns="117830" bIns="58915">
            <a:spAutoFit/>
          </a:bodyPr>
          <a:lstStyle>
            <a:lvl1pPr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3.  LTI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系统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的</a:t>
            </a:r>
            <a:r>
              <a:rPr lang="zh-CN" altLang="en-US" sz="3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频域分析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499" y="1827102"/>
            <a:ext cx="9303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上式表明，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LTI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系统对非周期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信号的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响应就是对信号的频谱密度函数进行对应频率上的复振幅加权处理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97A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47927"/>
              </p:ext>
            </p:extLst>
          </p:nvPr>
        </p:nvGraphicFramePr>
        <p:xfrm>
          <a:off x="2792478" y="984668"/>
          <a:ext cx="4676288" cy="66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434960" imgH="203040" progId="Equation.DSMT4">
                  <p:embed/>
                </p:oleObj>
              </mc:Choice>
              <mc:Fallback>
                <p:oleObj name="Equation" r:id="rId3" imgW="1434960" imgH="203040" progId="Equation.DSMT4">
                  <p:embed/>
                  <p:pic>
                    <p:nvPicPr>
                      <p:cNvPr id="5427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78" y="984668"/>
                        <a:ext cx="4676288" cy="66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38876"/>
              </p:ext>
            </p:extLst>
          </p:nvPr>
        </p:nvGraphicFramePr>
        <p:xfrm>
          <a:off x="2727630" y="3626648"/>
          <a:ext cx="4418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1714500" imgH="444500" progId="Equation.DSMT4">
                  <p:embed/>
                </p:oleObj>
              </mc:Choice>
              <mc:Fallback>
                <p:oleObj name="Equation" r:id="rId5" imgW="1714500" imgH="444500" progId="Equation.DSMT4">
                  <p:embed/>
                  <p:pic>
                    <p:nvPicPr>
                      <p:cNvPr id="5734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630" y="3626648"/>
                        <a:ext cx="44180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46441"/>
              </p:ext>
            </p:extLst>
          </p:nvPr>
        </p:nvGraphicFramePr>
        <p:xfrm>
          <a:off x="2312983" y="4728688"/>
          <a:ext cx="51625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7" imgW="1955520" imgH="838080" progId="Equation.DSMT4">
                  <p:embed/>
                </p:oleObj>
              </mc:Choice>
              <mc:Fallback>
                <p:oleObj name="Equation" r:id="rId7" imgW="1955520" imgH="838080" progId="Equation.DSMT4">
                  <p:embed/>
                  <p:pic>
                    <p:nvPicPr>
                      <p:cNvPr id="5734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3" y="4728688"/>
                        <a:ext cx="5162550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37149" y="3003061"/>
            <a:ext cx="7136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</a:rPr>
              <a:t>用微分方程表征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的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楷体_GB2312" pitchFamily="49" charset="-122"/>
              </a:rPr>
              <a:t>LTI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系统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楷体_GB2312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楷体_GB2312" pitchFamily="49" charset="-122"/>
              </a:rPr>
              <a:t>其频率响应为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47717" y="5125021"/>
            <a:ext cx="2663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</a:rPr>
              <a:t>稳定的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LTI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</a:rPr>
              <a:t>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可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以由其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</a:rPr>
              <a:t>频率响应来描述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1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判断题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flipV="1">
            <a:off x="2647949" y="25782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连续时间正弦信号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2647949" y="27814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和离散时间正弦信号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178939" y="6278534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都是周期信号。</a:t>
            </a:r>
            <a:r>
              <a:rPr kumimoji="0" lang="zh-CN" altLang="en-US" sz="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81146" y="1842505"/>
                <a:ext cx="11701354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1.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连续时间非周期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信号可以由频率连续分布着的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j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线性加权组合表示；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  <a:p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2.</a:t>
                </a:r>
                <a:r>
                  <a:rPr lang="zh-CN" altLang="zh-CN" b="1" dirty="0" smtClean="0"/>
                  <a:t> </a:t>
                </a:r>
                <a:r>
                  <a:rPr lang="en-US" altLang="zh-CN" b="1" dirty="0" smtClean="0"/>
                  <a:t> 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一</a:t>
                </a:r>
                <a:r>
                  <a:rPr lang="zh-CN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个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LTI</a:t>
                </a:r>
                <a:r>
                  <a:rPr lang="zh-CN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系统的传输函数可以完全由系统的输入与输出完全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确定</a:t>
                </a:r>
                <a:r>
                  <a:rPr lang="zh-CN" altLang="en-US" dirty="0"/>
                  <a:t>；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3. 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连续时间非周期信号的频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谱分布是连续非周期的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4. </a:t>
                </a:r>
                <a:r>
                  <a:rPr lang="zh-CN" altLang="en-US" sz="2800" noProof="0" dirty="0">
                    <a:solidFill>
                      <a:prstClr val="black"/>
                    </a:solidFill>
                  </a:rPr>
                  <a:t>一个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时限信号，其频谱结构必然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为带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限分布；</a:t>
                </a:r>
                <a:endParaRPr lang="zh-CN" altLang="en-US" sz="2800" dirty="0">
                  <a:solidFill>
                    <a:prstClr val="black"/>
                  </a:solidFill>
                </a:endParaRP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5.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	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若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奇函数的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傅里叶变换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为        </a:t>
                </a:r>
                <a:r>
                  <a:rPr lang="zh-CN" altLang="en-US" sz="2800" dirty="0">
                    <a:solidFill>
                      <a:prstClr val="black"/>
                    </a:solidFill>
                  </a:rPr>
                  <a:t>，</a:t>
                </a:r>
                <a:r>
                  <a:rPr lang="zh-CN" altLang="en-US" sz="2800" dirty="0" smtClean="0">
                    <a:solidFill>
                      <a:prstClr val="black"/>
                    </a:solidFill>
                  </a:rPr>
                  <a:t>则                       ；</a:t>
                </a:r>
                <a:endParaRPr lang="zh-CN" altLang="en-US" sz="2800" dirty="0">
                  <a:solidFill>
                    <a:prstClr val="black"/>
                  </a:solidFill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6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. 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对一个连续时间非周期信号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扩展与压缩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就是对频谱的扩展与压缩；</a:t>
                </a:r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7.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同一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个</a:t>
                </a:r>
                <a:r>
                  <a:rPr lang="zh-CN" altLang="zh-CN" sz="2800" dirty="0" smtClean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信号</a:t>
                </a:r>
                <a:r>
                  <a:rPr lang="zh-CN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通过两个不同的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LTI</a:t>
                </a:r>
                <a:r>
                  <a:rPr lang="zh-CN" altLang="zh-CN" sz="2800" dirty="0">
                    <a:solidFill>
                      <a:prstClr val="black"/>
                    </a:solidFill>
                    <a:latin typeface="Trebuchet MS" panose="020B0603020202020204"/>
                    <a:ea typeface="华文新魏" panose="02010800040101010101" pitchFamily="2" charset="-122"/>
                  </a:rPr>
                  <a:t>系统，其输出必然不同。</a:t>
                </a:r>
                <a:endParaRPr lang="en-US" altLang="zh-CN" sz="2800" dirty="0">
                  <a:solidFill>
                    <a:prstClr val="black"/>
                  </a:solidFill>
                  <a:latin typeface="Trebuchet MS" panose="020B0603020202020204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6" y="1842505"/>
                <a:ext cx="11701354" cy="4185761"/>
              </a:xfrm>
              <a:prstGeom prst="rect">
                <a:avLst/>
              </a:prstGeom>
              <a:blipFill>
                <a:blip r:embed="rId12"/>
                <a:stretch>
                  <a:fillRect l="-1094" b="-1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7" name="TypeText"/>
            <p:cNvSpPr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主观题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10</a:t>
              </a: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90500" y="1698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88223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78596"/>
              </p:ext>
            </p:extLst>
          </p:nvPr>
        </p:nvGraphicFramePr>
        <p:xfrm>
          <a:off x="5251095" y="4161842"/>
          <a:ext cx="843706" cy="40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14" imgW="457002" imgH="215806" progId="Equation.3">
                  <p:embed/>
                </p:oleObj>
              </mc:Choice>
              <mc:Fallback>
                <p:oleObj name="公式" r:id="rId14" imgW="457002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095" y="4161842"/>
                        <a:ext cx="843706" cy="404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-161077" y="42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81110"/>
              </p:ext>
            </p:extLst>
          </p:nvPr>
        </p:nvGraphicFramePr>
        <p:xfrm>
          <a:off x="6801992" y="4058304"/>
          <a:ext cx="2359045" cy="73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16" imgW="1066800" imgH="330200" progId="Equation.3">
                  <p:embed/>
                </p:oleObj>
              </mc:Choice>
              <mc:Fallback>
                <p:oleObj name="公式" r:id="rId16" imgW="1066800" imgH="330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992" y="4058304"/>
                        <a:ext cx="2359045" cy="737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22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连续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时间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非</m:t>
                      </m:r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周期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信号</m:t>
                      </m:r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的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频谱可以</m:t>
                      </m:r>
                      <m:r>
                        <a:rPr kumimoji="0" lang="zh-CN" altLang="en-US" sz="2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描述</m:t>
                      </m:r>
                      <m:r>
                        <a:rPr kumimoji="0" lang="zh-CN" altLang="en-US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为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离散性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、收敛性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连续性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、非周期性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4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连续性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、周期性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rPr>
                <a:t>单选题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              </m:t>
                    </m:r>
                    <m:r>
                      <a:rPr kumimoji="0" lang="zh-CN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离散性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/>
                    <a:ea typeface="华文新魏" panose="02010800040101010101" pitchFamily="2" charset="-122"/>
                    <a:cs typeface="+mn-cs"/>
                  </a:rPr>
                  <a:t>、周期性</a:t>
                </a: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blipFill>
                <a:blip r:embed="rId28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243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此信号的频谱为带限分布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57600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438400" y="3657600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 t="-9524"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6"/>
                </p:custDataLst>
              </p:nvPr>
            </p:nvSpPr>
            <p:spPr>
              <a:xfrm>
                <a:off x="2359819" y="4500562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en-US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359819" y="4500562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 b="-7547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2512219" y="542210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512219" y="5422106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97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54831" y="543719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某一个连续时间</a:t>
            </a:r>
            <a:r>
              <a:rPr lang="en-US" altLang="zh-CN" sz="2600" dirty="0" smtClean="0">
                <a:solidFill>
                  <a:srgbClr val="000000"/>
                </a:solidFill>
              </a:rPr>
              <a:t>LTI</a:t>
            </a:r>
            <a:r>
              <a:rPr lang="zh-CN" altLang="en-US" sz="2600" dirty="0" smtClean="0">
                <a:solidFill>
                  <a:srgbClr val="000000"/>
                </a:solidFill>
              </a:rPr>
              <a:t>系统的单位冲激响应为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6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输出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 l="-1286"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该系统为非因果系统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>
                <p:custDataLst>
                  <p:tags r:id="rId14"/>
                </p:custDataLst>
              </p:nvPr>
            </p:nvSpPr>
            <p:spPr>
              <a:xfrm>
                <a:off x="6627019" y="1293812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627019" y="1293812"/>
                <a:ext cx="8534400" cy="6429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2597944" y="2950766"/>
                <a:ext cx="7860506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597944" y="2950766"/>
                <a:ext cx="7860506" cy="642937"/>
              </a:xfrm>
              <a:prstGeom prst="rect">
                <a:avLst/>
              </a:prstGeom>
              <a:blipFill>
                <a:blip r:embed="rId26"/>
                <a:stretch>
                  <a:fillRect t="-5660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2438400" y="4564856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该系统为非稳定系统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46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.0"/>
  <p:tag name="ANONYMOUSPOLLING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369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Microsoft Yahei</vt:lpstr>
      <vt:lpstr>方正姚体</vt:lpstr>
      <vt:lpstr>仿宋_GB2312</vt:lpstr>
      <vt:lpstr>华文新魏</vt:lpstr>
      <vt:lpstr>楷体_GB2312</vt:lpstr>
      <vt:lpstr>宋体</vt:lpstr>
      <vt:lpstr>Arial</vt:lpstr>
      <vt:lpstr>Cambria Math</vt:lpstr>
      <vt:lpstr>Century Gothic</vt:lpstr>
      <vt:lpstr>Times New Roman</vt:lpstr>
      <vt:lpstr>Trebuchet MS</vt:lpstr>
      <vt:lpstr>Wingdings 3</vt:lpstr>
      <vt:lpstr>平面</vt:lpstr>
      <vt:lpstr>1_平面</vt:lpstr>
      <vt:lpstr>Equation</vt:lpstr>
      <vt:lpstr>文档</vt:lpstr>
      <vt:lpstr>公式</vt:lpstr>
      <vt:lpstr>Equation.DSMT4</vt:lpstr>
      <vt:lpstr>信号与系统  第4章 练习1</vt:lpstr>
      <vt:lpstr>连续时间非周期信号的傅里叶变换与系统的频域分析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 第4章 练习1</dc:title>
  <dc:creator>xawangxia@outlook.com</dc:creator>
  <cp:lastModifiedBy>xawangxia@outlook.com</cp:lastModifiedBy>
  <cp:revision>22</cp:revision>
  <dcterms:created xsi:type="dcterms:W3CDTF">2018-04-11T09:07:03Z</dcterms:created>
  <dcterms:modified xsi:type="dcterms:W3CDTF">2018-05-09T09:16:11Z</dcterms:modified>
</cp:coreProperties>
</file>