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50.xml" ContentType="application/vnd.openxmlformats-officedocument.presentationml.tags+xml"/>
  <Override PartName="/ppt/tags/tag4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74" r:id="rId5"/>
    <p:sldId id="280" r:id="rId6"/>
    <p:sldId id="259" r:id="rId7"/>
    <p:sldId id="267" r:id="rId8"/>
    <p:sldId id="262" r:id="rId9"/>
    <p:sldId id="278" r:id="rId10"/>
    <p:sldId id="279" r:id="rId11"/>
    <p:sldId id="276" r:id="rId12"/>
    <p:sldId id="281" r:id="rId13"/>
    <p:sldId id="277" r:id="rId14"/>
    <p:sldId id="28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8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8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49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89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57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96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3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62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44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9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4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30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06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0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247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82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17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843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51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4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136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591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552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5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8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2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9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5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8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39.emf"/><Relationship Id="rId4" Type="http://schemas.openxmlformats.org/officeDocument/2006/relationships/tags" Target="../tags/tag55.xml"/><Relationship Id="rId9" Type="http://schemas.openxmlformats.org/officeDocument/2006/relationships/image" Target="../media/image3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41.emf"/><Relationship Id="rId5" Type="http://schemas.openxmlformats.org/officeDocument/2006/relationships/tags" Target="../tags/tag63.xml"/><Relationship Id="rId10" Type="http://schemas.openxmlformats.org/officeDocument/2006/relationships/image" Target="../media/image36.tmp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image" Target="../media/image36.tmp"/><Relationship Id="rId2" Type="http://schemas.openxmlformats.org/officeDocument/2006/relationships/tags" Target="../tags/tag68.xml"/><Relationship Id="rId16" Type="http://schemas.openxmlformats.org/officeDocument/2006/relationships/slideLayout" Target="../slideLayouts/slideLayout23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image" Target="../media/image36.tmp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36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2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mp"/><Relationship Id="rId13" Type="http://schemas.openxmlformats.org/officeDocument/2006/relationships/oleObject" Target="../embeddings/oleObject35.bin"/><Relationship Id="rId3" Type="http://schemas.openxmlformats.org/officeDocument/2006/relationships/tags" Target="../tags/tag2.xml"/><Relationship Id="rId7" Type="http://schemas.openxmlformats.org/officeDocument/2006/relationships/image" Target="../media/image36.png"/><Relationship Id="rId12" Type="http://schemas.openxmlformats.org/officeDocument/2006/relationships/image" Target="../media/image34.wmf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34.bin"/><Relationship Id="rId5" Type="http://schemas.openxmlformats.org/officeDocument/2006/relationships/tags" Target="../tags/tag4.xml"/><Relationship Id="rId10" Type="http://schemas.openxmlformats.org/officeDocument/2006/relationships/image" Target="../media/image33.wmf"/><Relationship Id="rId4" Type="http://schemas.openxmlformats.org/officeDocument/2006/relationships/tags" Target="../tags/tag3.xml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36.tmp"/><Relationship Id="rId26" Type="http://schemas.openxmlformats.org/officeDocument/2006/relationships/image" Target="../media/image17.png"/><Relationship Id="rId3" Type="http://schemas.openxmlformats.org/officeDocument/2006/relationships/tags" Target="../tags/tag7.xml"/><Relationship Id="rId21" Type="http://schemas.openxmlformats.org/officeDocument/2006/relationships/tags" Target="../tags/tag350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7.xml"/><Relationship Id="rId25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38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6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10.xml"/><Relationship Id="rId28" Type="http://schemas.openxmlformats.org/officeDocument/2006/relationships/image" Target="../media/image23.png"/><Relationship Id="rId10" Type="http://schemas.openxmlformats.org/officeDocument/2006/relationships/tags" Target="../tags/tag14.xml"/><Relationship Id="rId19" Type="http://schemas.openxmlformats.org/officeDocument/2006/relationships/tags" Target="../tags/tag7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20.png"/><Relationship Id="rId27" Type="http://schemas.openxmlformats.org/officeDocument/2006/relationships/tags" Target="../tags/tag4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41.png"/><Relationship Id="rId3" Type="http://schemas.openxmlformats.org/officeDocument/2006/relationships/tags" Target="../tags/tag22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23.xml"/><Relationship Id="rId2" Type="http://schemas.openxmlformats.org/officeDocument/2006/relationships/tags" Target="../tags/tag21.xml"/><Relationship Id="rId16" Type="http://schemas.openxmlformats.org/officeDocument/2006/relationships/image" Target="../media/image36.tmp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6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38.wmf"/><Relationship Id="rId5" Type="http://schemas.openxmlformats.org/officeDocument/2006/relationships/tags" Target="../tags/tag24.xml"/><Relationship Id="rId15" Type="http://schemas.openxmlformats.org/officeDocument/2006/relationships/slideLayout" Target="../slideLayouts/slideLayout7.xml"/><Relationship Id="rId23" Type="http://schemas.openxmlformats.org/officeDocument/2006/relationships/oleObject" Target="../embeddings/oleObject37.bin"/><Relationship Id="rId10" Type="http://schemas.openxmlformats.org/officeDocument/2006/relationships/tags" Target="../tags/tag29.xml"/><Relationship Id="rId19" Type="http://schemas.openxmlformats.org/officeDocument/2006/relationships/tags" Target="../tags/tag31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21" Type="http://schemas.openxmlformats.org/officeDocument/2006/relationships/tags" Target="../tags/tag47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36.tmp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40.png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信号与系统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第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章 练习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7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612" y="728235"/>
            <a:ext cx="10229728" cy="3049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66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60" y="180064"/>
            <a:ext cx="8777147" cy="59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7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600" y="1063625"/>
            <a:ext cx="10017769" cy="2261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06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1489323"/>
            <a:ext cx="10919731" cy="22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课程学到现在，大家认为信号与系统课程是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太难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438400" y="34718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有点难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438400" y="41576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还行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2438400" y="48434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学不懂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问卷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44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你认为目前的教学进度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稍快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稍慢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适当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投票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最多可选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项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9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请您给课程提建议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ypeText"/>
            <p:cNvSpPr/>
            <p:nvPr>
              <p:custDataLst>
                <p:tags r:id="rId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主观题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16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7" y="144407"/>
            <a:ext cx="11259145" cy="665959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离散时间非周期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信号的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傅里叶变换与系统的频域分析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403" y="847011"/>
            <a:ext cx="10629468" cy="539279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/>
              <a:t>要点：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非周期</a:t>
            </a:r>
            <a:r>
              <a:rPr lang="zh-CN" altLang="en-US" sz="3200" dirty="0"/>
              <a:t>信号的</a:t>
            </a:r>
            <a:r>
              <a:rPr lang="zh-CN" altLang="en-US" sz="3200" dirty="0" smtClean="0"/>
              <a:t>傅里叶变换</a:t>
            </a: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86321" y="3506213"/>
            <a:ext cx="921299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傅里叶变换  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体现了非周期信号的频域分布特征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     ----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频谱密度函数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与周期信号傅立叶级数对比有：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292080" y="1588293"/>
            <a:ext cx="3453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离散时间傅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</a:t>
            </a:r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叶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</a:t>
            </a: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4572000" y="1905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184520" y="2547253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离散时间傅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</a:t>
            </a:r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叶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反变换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5384192" y="283288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58060" y="5671890"/>
            <a:ext cx="85693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周期信号的频谱是非周期信号频谱的抽样；而非周期信号的频谱是周期信号频谱的</a:t>
            </a:r>
            <a:r>
              <a:rPr lang="zh-CN" altLang="en-US" sz="2800" b="1" dirty="0" smtClean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包络</a:t>
            </a:r>
            <a:endParaRPr lang="zh-CN" altLang="en-US" sz="2800" b="1" dirty="0">
              <a:solidFill>
                <a:srgbClr val="2E83C3">
                  <a:lumMod val="75000"/>
                </a:srgbClr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graphicFrame>
        <p:nvGraphicFramePr>
          <p:cNvPr id="2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33290"/>
              </p:ext>
            </p:extLst>
          </p:nvPr>
        </p:nvGraphicFramePr>
        <p:xfrm>
          <a:off x="828330" y="2405151"/>
          <a:ext cx="45323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公式" r:id="rId3" imgW="1764534" imgH="444307" progId="Equation.3">
                  <p:embed/>
                </p:oleObj>
              </mc:Choice>
              <mc:Fallback>
                <p:oleObj name="公式" r:id="rId3" imgW="1764534" imgH="444307" progId="Equation.3">
                  <p:embed/>
                  <p:pic>
                    <p:nvPicPr>
                      <p:cNvPr id="1332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30" y="2405151"/>
                        <a:ext cx="4532313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85207"/>
              </p:ext>
            </p:extLst>
          </p:nvPr>
        </p:nvGraphicFramePr>
        <p:xfrm>
          <a:off x="1062237" y="1427550"/>
          <a:ext cx="34480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1435100" imgH="431800" progId="Equation.DSMT4">
                  <p:embed/>
                </p:oleObj>
              </mc:Choice>
              <mc:Fallback>
                <p:oleObj name="Equation" r:id="rId5" imgW="1435100" imgH="431800" progId="Equation.DSMT4">
                  <p:embed/>
                  <p:pic>
                    <p:nvPicPr>
                      <p:cNvPr id="11269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37" y="1427550"/>
                        <a:ext cx="34480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5626"/>
              </p:ext>
            </p:extLst>
          </p:nvPr>
        </p:nvGraphicFramePr>
        <p:xfrm>
          <a:off x="2736232" y="3532642"/>
          <a:ext cx="1168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7" imgW="545626" imgH="203024" progId="Equation.DSMT4">
                  <p:embed/>
                </p:oleObj>
              </mc:Choice>
              <mc:Fallback>
                <p:oleObj name="Equation" r:id="rId7" imgW="545626" imgH="203024" progId="Equation.DSMT4">
                  <p:embed/>
                  <p:pic>
                    <p:nvPicPr>
                      <p:cNvPr id="11278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232" y="3532642"/>
                        <a:ext cx="11684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027"/>
          <p:cNvGrpSpPr>
            <a:grpSpLocks noChangeAspect="1"/>
          </p:cNvGrpSpPr>
          <p:nvPr/>
        </p:nvGrpSpPr>
        <p:grpSpPr bwMode="auto">
          <a:xfrm>
            <a:off x="6217183" y="4533753"/>
            <a:ext cx="3343275" cy="1001712"/>
            <a:chOff x="2562" y="1117"/>
            <a:chExt cx="1951" cy="544"/>
          </a:xfrm>
        </p:grpSpPr>
        <p:sp>
          <p:nvSpPr>
            <p:cNvPr id="30" name="Rectangle 1028"/>
            <p:cNvSpPr>
              <a:spLocks noChangeAspect="1" noChangeArrowheads="1"/>
            </p:cNvSpPr>
            <p:nvPr/>
          </p:nvSpPr>
          <p:spPr bwMode="auto">
            <a:xfrm>
              <a:off x="2562" y="1117"/>
              <a:ext cx="1951" cy="544"/>
            </a:xfrm>
            <a:prstGeom prst="rect">
              <a:avLst/>
            </a:prstGeom>
            <a:solidFill>
              <a:srgbClr val="ADCE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graphicFrame>
          <p:nvGraphicFramePr>
            <p:cNvPr id="31" name="Object 1045"/>
            <p:cNvGraphicFramePr>
              <a:graphicFrameLocks noChangeAspect="1"/>
            </p:cNvGraphicFramePr>
            <p:nvPr/>
          </p:nvGraphicFramePr>
          <p:xfrm>
            <a:off x="2789" y="1117"/>
            <a:ext cx="160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公式" r:id="rId9" imgW="1270000" imgH="419100" progId="Equation.3">
                    <p:embed/>
                  </p:oleObj>
                </mc:Choice>
                <mc:Fallback>
                  <p:oleObj name="公式" r:id="rId9" imgW="1270000" imgH="419100" progId="Equation.3">
                    <p:embed/>
                    <p:pic>
                      <p:nvPicPr>
                        <p:cNvPr id="12304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117"/>
                          <a:ext cx="1601" cy="528"/>
                        </a:xfrm>
                        <a:prstGeom prst="rect">
                          <a:avLst/>
                        </a:prstGeom>
                        <a:solidFill>
                          <a:srgbClr val="ADCEFF">
                            <a:alpha val="5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76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7879" y="394810"/>
            <a:ext cx="5598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一些常用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信号的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傅里叶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变换</a:t>
            </a:r>
          </a:p>
        </p:txBody>
      </p:sp>
      <p:sp>
        <p:nvSpPr>
          <p:cNvPr id="5" name="矩形 4"/>
          <p:cNvSpPr/>
          <p:nvPr/>
        </p:nvSpPr>
        <p:spPr>
          <a:xfrm>
            <a:off x="676958" y="5629023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傅里叶变换的基本性质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1993"/>
              </p:ext>
            </p:extLst>
          </p:nvPr>
        </p:nvGraphicFramePr>
        <p:xfrm>
          <a:off x="991066" y="1171718"/>
          <a:ext cx="46418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Equation" r:id="rId3" imgW="1943100" imgH="685800" progId="Equation.DSMT4">
                  <p:embed/>
                </p:oleObj>
              </mc:Choice>
              <mc:Fallback>
                <p:oleObj name="Equation" r:id="rId3" imgW="1943100" imgH="685800" progId="Equation.DSMT4">
                  <p:embed/>
                  <p:pic>
                    <p:nvPicPr>
                      <p:cNvPr id="14339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66" y="1171718"/>
                        <a:ext cx="46418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39"/>
          <p:cNvGrpSpPr>
            <a:grpSpLocks/>
          </p:cNvGrpSpPr>
          <p:nvPr/>
        </p:nvGrpSpPr>
        <p:grpSpPr bwMode="auto">
          <a:xfrm>
            <a:off x="6966264" y="812914"/>
            <a:ext cx="3568700" cy="1239838"/>
            <a:chOff x="1920" y="799"/>
            <a:chExt cx="2633" cy="925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920" y="799"/>
            <a:ext cx="1311" cy="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" name="Equation" r:id="rId5" imgW="647700" imgH="457200" progId="Equation.DSMT4">
                    <p:embed/>
                  </p:oleObj>
                </mc:Choice>
                <mc:Fallback>
                  <p:oleObj name="Equation" r:id="rId5" imgW="647700" imgH="457200" progId="Equation.DSMT4">
                    <p:embed/>
                    <p:pic>
                      <p:nvPicPr>
                        <p:cNvPr id="184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799"/>
                          <a:ext cx="1311" cy="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3812" y="868"/>
            <a:ext cx="741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6" name="公式" r:id="rId7" imgW="469900" imgH="508000" progId="Equation.3">
                    <p:embed/>
                  </p:oleObj>
                </mc:Choice>
                <mc:Fallback>
                  <p:oleObj name="公式" r:id="rId7" imgW="469900" imgH="508000" progId="Equation.3">
                    <p:embed/>
                    <p:pic>
                      <p:nvPicPr>
                        <p:cNvPr id="184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868"/>
                          <a:ext cx="741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53707"/>
              </p:ext>
            </p:extLst>
          </p:nvPr>
        </p:nvGraphicFramePr>
        <p:xfrm>
          <a:off x="6032044" y="2133068"/>
          <a:ext cx="58039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Equation" r:id="rId9" imgW="2247900" imgH="736600" progId="Equation.DSMT4">
                  <p:embed/>
                </p:oleObj>
              </mc:Choice>
              <mc:Fallback>
                <p:oleObj name="Equation" r:id="rId9" imgW="2247900" imgH="736600" progId="Equation.DSMT4">
                  <p:embed/>
                  <p:pic>
                    <p:nvPicPr>
                      <p:cNvPr id="184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044" y="2133068"/>
                        <a:ext cx="58039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46213"/>
              </p:ext>
            </p:extLst>
          </p:nvPr>
        </p:nvGraphicFramePr>
        <p:xfrm>
          <a:off x="1364207" y="3112062"/>
          <a:ext cx="23526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公式" r:id="rId11" imgW="888614" imgH="393529" progId="Equation.3">
                  <p:embed/>
                </p:oleObj>
              </mc:Choice>
              <mc:Fallback>
                <p:oleObj name="公式" r:id="rId11" imgW="888614" imgH="393529" progId="Equation.3">
                  <p:embed/>
                  <p:pic>
                    <p:nvPicPr>
                      <p:cNvPr id="732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207" y="3112062"/>
                        <a:ext cx="23526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197747" y="4133179"/>
            <a:ext cx="4038600" cy="1263650"/>
            <a:chOff x="3216" y="480"/>
            <a:chExt cx="2544" cy="796"/>
          </a:xfrm>
        </p:grpSpPr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3216" y="480"/>
            <a:ext cx="1392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" name="公式" r:id="rId13" imgW="800100" imgH="457200" progId="Equation.3">
                    <p:embed/>
                  </p:oleObj>
                </mc:Choice>
                <mc:Fallback>
                  <p:oleObj name="公式" r:id="rId13" imgW="800100" imgH="457200" progId="Equation.3">
                    <p:embed/>
                    <p:pic>
                      <p:nvPicPr>
                        <p:cNvPr id="235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80"/>
                          <a:ext cx="1392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4848" y="576"/>
            <a:ext cx="912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0" name="公式" r:id="rId15" imgW="723586" imgH="431613" progId="Equation.3">
                    <p:embed/>
                  </p:oleObj>
                </mc:Choice>
                <mc:Fallback>
                  <p:oleObj name="公式" r:id="rId15" imgW="723586" imgH="431613" progId="Equation.3">
                    <p:embed/>
                    <p:pic>
                      <p:nvPicPr>
                        <p:cNvPr id="235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576"/>
                          <a:ext cx="912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068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28650" y="366855"/>
            <a:ext cx="10913597" cy="6070458"/>
            <a:chOff x="396" y="810"/>
            <a:chExt cx="5276" cy="324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" y="833"/>
              <a:ext cx="2257" cy="1282"/>
            </a:xfrm>
            <a:prstGeom prst="rect">
              <a:avLst/>
            </a:prstGeom>
            <a:solidFill>
              <a:srgbClr val="91D2FF"/>
            </a:solidFill>
            <a:ln>
              <a:noFill/>
            </a:ln>
            <a:effectLst>
              <a:prstShdw prst="shdw17" dist="17961" dir="2700000">
                <a:srgbClr val="577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639" y="925"/>
            <a:ext cx="18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8" name="Equation" r:id="rId3" imgW="1409088" imgH="203112" progId="Equation.DSMT4">
                    <p:embed/>
                  </p:oleObj>
                </mc:Choice>
                <mc:Fallback>
                  <p:oleObj name="Equation" r:id="rId3" imgW="1409088" imgH="203112" progId="Equation.DSMT4">
                    <p:embed/>
                    <p:pic>
                      <p:nvPicPr>
                        <p:cNvPr id="5734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925"/>
                          <a:ext cx="18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902" y="1227"/>
            <a:ext cx="98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9" name="公式" r:id="rId5" imgW="634725" imgH="228501" progId="Equation.3">
                    <p:embed/>
                  </p:oleObj>
                </mc:Choice>
                <mc:Fallback>
                  <p:oleObj name="公式" r:id="rId5" imgW="634725" imgH="228501" progId="Equation.3">
                    <p:embed/>
                    <p:pic>
                      <p:nvPicPr>
                        <p:cNvPr id="5735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227"/>
                          <a:ext cx="98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463" y="1558"/>
            <a:ext cx="2133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0" name="Equation" r:id="rId7" imgW="1777229" imgH="431613" progId="Equation.DSMT4">
                    <p:embed/>
                  </p:oleObj>
                </mc:Choice>
                <mc:Fallback>
                  <p:oleObj name="Equation" r:id="rId7" imgW="1777229" imgH="431613" progId="Equation.DSMT4">
                    <p:embed/>
                    <p:pic>
                      <p:nvPicPr>
                        <p:cNvPr id="5735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1558"/>
                          <a:ext cx="2133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396" y="2757"/>
              <a:ext cx="2257" cy="1283"/>
            </a:xfrm>
            <a:prstGeom prst="rect">
              <a:avLst/>
            </a:prstGeom>
            <a:solidFill>
              <a:srgbClr val="91D2FF"/>
            </a:solidFill>
            <a:ln>
              <a:noFill/>
            </a:ln>
            <a:effectLst>
              <a:prstShdw prst="shdw17" dist="17961" dir="2700000">
                <a:srgbClr val="577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" name="Object 17"/>
            <p:cNvGraphicFramePr>
              <a:graphicFrameLocks noChangeAspect="1"/>
            </p:cNvGraphicFramePr>
            <p:nvPr/>
          </p:nvGraphicFramePr>
          <p:xfrm>
            <a:off x="408" y="3529"/>
            <a:ext cx="224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" name="Equation" r:id="rId9" imgW="1930400" imgH="431800" progId="Equation.DSMT4">
                    <p:embed/>
                  </p:oleObj>
                </mc:Choice>
                <mc:Fallback>
                  <p:oleObj name="Equation" r:id="rId9" imgW="1930400" imgH="431800" progId="Equation.DSMT4">
                    <p:embed/>
                    <p:pic>
                      <p:nvPicPr>
                        <p:cNvPr id="5735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3529"/>
                          <a:ext cx="224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8"/>
            <p:cNvGraphicFramePr>
              <a:graphicFrameLocks noChangeAspect="1"/>
            </p:cNvGraphicFramePr>
            <p:nvPr/>
          </p:nvGraphicFramePr>
          <p:xfrm>
            <a:off x="690" y="2764"/>
            <a:ext cx="155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2" name="Equation" r:id="rId11" imgW="1409088" imgH="203112" progId="Equation.DSMT4">
                    <p:embed/>
                  </p:oleObj>
                </mc:Choice>
                <mc:Fallback>
                  <p:oleObj name="Equation" r:id="rId11" imgW="1409088" imgH="203112" progId="Equation.DSMT4">
                    <p:embed/>
                    <p:pic>
                      <p:nvPicPr>
                        <p:cNvPr id="5735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764"/>
                          <a:ext cx="155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618" y="3035"/>
            <a:ext cx="1560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3" name="公式" r:id="rId13" imgW="1155700" imgH="431800" progId="Equation.3">
                    <p:embed/>
                  </p:oleObj>
                </mc:Choice>
                <mc:Fallback>
                  <p:oleObj name="公式" r:id="rId13" imgW="1155700" imgH="431800" progId="Equation.3">
                    <p:embed/>
                    <p:pic>
                      <p:nvPicPr>
                        <p:cNvPr id="5735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3035"/>
                          <a:ext cx="1560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3415" y="2757"/>
              <a:ext cx="2257" cy="1283"/>
            </a:xfrm>
            <a:prstGeom prst="rect">
              <a:avLst/>
            </a:prstGeom>
            <a:solidFill>
              <a:srgbClr val="91D2FF"/>
            </a:solidFill>
            <a:ln>
              <a:noFill/>
            </a:ln>
            <a:effectLst>
              <a:prstShdw prst="shdw17" dist="17961" dir="2700000">
                <a:srgbClr val="577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" name="Object 22"/>
            <p:cNvGraphicFramePr>
              <a:graphicFrameLocks noChangeAspect="1"/>
            </p:cNvGraphicFramePr>
            <p:nvPr/>
          </p:nvGraphicFramePr>
          <p:xfrm>
            <a:off x="3712" y="2832"/>
            <a:ext cx="164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4" name="Equation" r:id="rId15" imgW="1409088" imgH="203112" progId="Equation.DSMT4">
                    <p:embed/>
                  </p:oleObj>
                </mc:Choice>
                <mc:Fallback>
                  <p:oleObj name="Equation" r:id="rId15" imgW="1409088" imgH="203112" progId="Equation.DSMT4">
                    <p:embed/>
                    <p:pic>
                      <p:nvPicPr>
                        <p:cNvPr id="5735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832"/>
                          <a:ext cx="164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3"/>
            <p:cNvGraphicFramePr>
              <a:graphicFrameLocks noChangeAspect="1"/>
            </p:cNvGraphicFramePr>
            <p:nvPr/>
          </p:nvGraphicFramePr>
          <p:xfrm>
            <a:off x="3880" y="3130"/>
            <a:ext cx="131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5" name="公式" r:id="rId17" imgW="977900" imgH="228600" progId="Equation.3">
                    <p:embed/>
                  </p:oleObj>
                </mc:Choice>
                <mc:Fallback>
                  <p:oleObj name="公式" r:id="rId17" imgW="977900" imgH="228600" progId="Equation.3">
                    <p:embed/>
                    <p:pic>
                      <p:nvPicPr>
                        <p:cNvPr id="5735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3130"/>
                          <a:ext cx="131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4"/>
            <p:cNvGraphicFramePr>
              <a:graphicFrameLocks noChangeAspect="1"/>
            </p:cNvGraphicFramePr>
            <p:nvPr/>
          </p:nvGraphicFramePr>
          <p:xfrm>
            <a:off x="3438" y="3477"/>
            <a:ext cx="2153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Equation" r:id="rId19" imgW="1777229" imgH="431613" progId="Equation.DSMT4">
                    <p:embed/>
                  </p:oleObj>
                </mc:Choice>
                <mc:Fallback>
                  <p:oleObj name="Equation" r:id="rId19" imgW="1777229" imgH="431613" progId="Equation.DSMT4">
                    <p:embed/>
                    <p:pic>
                      <p:nvPicPr>
                        <p:cNvPr id="5735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3477"/>
                          <a:ext cx="2153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1837" y="2131"/>
              <a:ext cx="0" cy="6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26"/>
            <p:cNvGraphicFramePr>
              <a:graphicFrameLocks noChangeAspect="1"/>
            </p:cNvGraphicFramePr>
            <p:nvPr/>
          </p:nvGraphicFramePr>
          <p:xfrm>
            <a:off x="672" y="2194"/>
            <a:ext cx="103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7" name="公式" r:id="rId21" imgW="1117115" imgH="393529" progId="Equation.3">
                    <p:embed/>
                  </p:oleObj>
                </mc:Choice>
                <mc:Fallback>
                  <p:oleObj name="公式" r:id="rId21" imgW="1117115" imgH="393529" progId="Equation.3">
                    <p:embed/>
                    <p:pic>
                      <p:nvPicPr>
                        <p:cNvPr id="5736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94"/>
                          <a:ext cx="103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7"/>
            <p:cNvGraphicFramePr>
              <a:graphicFrameLocks noChangeAspect="1"/>
            </p:cNvGraphicFramePr>
            <p:nvPr/>
          </p:nvGraphicFramePr>
          <p:xfrm>
            <a:off x="4079" y="2147"/>
            <a:ext cx="986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公式" r:id="rId23" imgW="1066800" imgH="419100" progId="Equation.3">
                    <p:embed/>
                  </p:oleObj>
                </mc:Choice>
                <mc:Fallback>
                  <p:oleObj name="公式" r:id="rId23" imgW="1066800" imgH="419100" progId="Equation.3">
                    <p:embed/>
                    <p:pic>
                      <p:nvPicPr>
                        <p:cNvPr id="5736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2147"/>
                          <a:ext cx="986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2239" y="2074"/>
              <a:ext cx="1496" cy="751"/>
            </a:xfrm>
            <a:prstGeom prst="ellipse">
              <a:avLst/>
            </a:prstGeom>
            <a:solidFill>
              <a:srgbClr val="91D2FF"/>
            </a:solidFill>
            <a:ln>
              <a:noFill/>
            </a:ln>
            <a:effectLst>
              <a:prstShdw prst="shdw17" dist="17961" dir="2700000">
                <a:srgbClr val="577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2368" y="2151"/>
              <a:ext cx="1255" cy="562"/>
              <a:chOff x="2517" y="2205"/>
              <a:chExt cx="1247" cy="442"/>
            </a:xfrm>
          </p:grpSpPr>
          <p:graphicFrame>
            <p:nvGraphicFramePr>
              <p:cNvPr id="31" name="Object 31"/>
              <p:cNvGraphicFramePr>
                <a:graphicFrameLocks noChangeAspect="1"/>
              </p:cNvGraphicFramePr>
              <p:nvPr/>
            </p:nvGraphicFramePr>
            <p:xfrm>
              <a:off x="2517" y="2205"/>
              <a:ext cx="124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9" name="公式" r:id="rId25" imgW="1320800" imgH="228600" progId="Equation.3">
                      <p:embed/>
                    </p:oleObj>
                  </mc:Choice>
                  <mc:Fallback>
                    <p:oleObj name="公式" r:id="rId25" imgW="1320800" imgH="228600" progId="Equation.3">
                      <p:embed/>
                      <p:pic>
                        <p:nvPicPr>
                          <p:cNvPr id="57374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2205"/>
                            <a:ext cx="124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A49FE3">
                                    <a:alpha val="61176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2"/>
              <p:cNvGraphicFramePr>
                <a:graphicFrameLocks noChangeAspect="1"/>
              </p:cNvGraphicFramePr>
              <p:nvPr/>
            </p:nvGraphicFramePr>
            <p:xfrm>
              <a:off x="2517" y="2432"/>
              <a:ext cx="123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0" name="公式" r:id="rId27" imgW="1308100" imgH="228600" progId="Equation.3">
                      <p:embed/>
                    </p:oleObj>
                  </mc:Choice>
                  <mc:Fallback>
                    <p:oleObj name="公式" r:id="rId27" imgW="1308100" imgH="228600" progId="Equation.3">
                      <p:embed/>
                      <p:pic>
                        <p:nvPicPr>
                          <p:cNvPr id="57375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2432"/>
                            <a:ext cx="123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A49FE3">
                                    <a:alpha val="61176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" name="Object 33"/>
            <p:cNvGraphicFramePr>
              <a:graphicFrameLocks noChangeAspect="1"/>
            </p:cNvGraphicFramePr>
            <p:nvPr/>
          </p:nvGraphicFramePr>
          <p:xfrm>
            <a:off x="2903" y="1931"/>
            <a:ext cx="61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1" name="公式" r:id="rId29" imgW="114151" imgH="215619" progId="Equation.3">
                    <p:embed/>
                  </p:oleObj>
                </mc:Choice>
                <mc:Fallback>
                  <p:oleObj name="公式" r:id="rId29" imgW="114151" imgH="215619" progId="Equation.3">
                    <p:embed/>
                    <p:pic>
                      <p:nvPicPr>
                        <p:cNvPr id="5736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1931"/>
                          <a:ext cx="61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>
              <a:off x="4018" y="2094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AutoShape 35"/>
            <p:cNvCxnSpPr>
              <a:cxnSpLocks noChangeShapeType="1"/>
              <a:stCxn id="5" idx="3"/>
              <a:endCxn id="20" idx="0"/>
            </p:cNvCxnSpPr>
            <p:nvPr/>
          </p:nvCxnSpPr>
          <p:spPr bwMode="auto">
            <a:xfrm>
              <a:off x="2665" y="1474"/>
              <a:ext cx="322" cy="60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6"/>
            <p:cNvCxnSpPr>
              <a:cxnSpLocks noChangeShapeType="1"/>
              <a:stCxn id="20" idx="4"/>
            </p:cNvCxnSpPr>
            <p:nvPr/>
          </p:nvCxnSpPr>
          <p:spPr bwMode="auto">
            <a:xfrm rot="16200000" flipH="1">
              <a:off x="2904" y="2908"/>
              <a:ext cx="590" cy="424"/>
            </a:xfrm>
            <a:prstGeom prst="bentConnector3">
              <a:avLst>
                <a:gd name="adj1" fmla="val 99662"/>
              </a:avLst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3364" y="810"/>
              <a:ext cx="2256" cy="1283"/>
            </a:xfrm>
            <a:prstGeom prst="rect">
              <a:avLst/>
            </a:prstGeom>
            <a:solidFill>
              <a:srgbClr val="91D2FF"/>
            </a:solidFill>
            <a:ln>
              <a:noFill/>
            </a:ln>
            <a:effectLst>
              <a:prstShdw prst="shdw17" dist="17961" dir="2700000">
                <a:srgbClr val="577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3647" y="969"/>
            <a:ext cx="16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Equation" r:id="rId31" imgW="1409088" imgH="203112" progId="Equation.DSMT4">
                    <p:embed/>
                  </p:oleObj>
                </mc:Choice>
                <mc:Fallback>
                  <p:oleObj name="Equation" r:id="rId31" imgW="1409088" imgH="203112" progId="Equation.DSMT4">
                    <p:embed/>
                    <p:pic>
                      <p:nvPicPr>
                        <p:cNvPr id="5737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969"/>
                          <a:ext cx="169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3"/>
            <p:cNvGraphicFramePr>
              <a:graphicFrameLocks noChangeAspect="1"/>
            </p:cNvGraphicFramePr>
            <p:nvPr/>
          </p:nvGraphicFramePr>
          <p:xfrm>
            <a:off x="3602" y="1301"/>
            <a:ext cx="78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3" name="Equation" r:id="rId33" imgW="672808" imgH="228501" progId="Equation.DSMT4">
                    <p:embed/>
                  </p:oleObj>
                </mc:Choice>
                <mc:Fallback>
                  <p:oleObj name="Equation" r:id="rId33" imgW="672808" imgH="228501" progId="Equation.DSMT4">
                    <p:embed/>
                    <p:pic>
                      <p:nvPicPr>
                        <p:cNvPr id="5737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1301"/>
                          <a:ext cx="78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3429" y="1614"/>
            <a:ext cx="214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4" name="Equation" r:id="rId35" imgW="1701800" imgH="431800" progId="Equation.DSMT4">
                    <p:embed/>
                  </p:oleObj>
                </mc:Choice>
                <mc:Fallback>
                  <p:oleObj name="Equation" r:id="rId35" imgW="1701800" imgH="431800" progId="Equation.DSMT4">
                    <p:embed/>
                    <p:pic>
                      <p:nvPicPr>
                        <p:cNvPr id="5737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1614"/>
                          <a:ext cx="214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597E5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7"/>
            <p:cNvGraphicFramePr>
              <a:graphicFrameLocks noChangeAspect="1"/>
            </p:cNvGraphicFramePr>
            <p:nvPr/>
          </p:nvGraphicFramePr>
          <p:xfrm>
            <a:off x="4550" y="1169"/>
            <a:ext cx="993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5" name="Equation" r:id="rId37" imgW="939392" imgH="393529" progId="Equation.DSMT4">
                    <p:embed/>
                  </p:oleObj>
                </mc:Choice>
                <mc:Fallback>
                  <p:oleObj name="Equation" r:id="rId37" imgW="939392" imgH="393529" progId="Equation.DSMT4">
                    <p:embed/>
                    <p:pic>
                      <p:nvPicPr>
                        <p:cNvPr id="5737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1169"/>
                          <a:ext cx="993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37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26251" y="243496"/>
            <a:ext cx="4242071" cy="56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117830" tIns="58915" rIns="117830" bIns="58915">
            <a:spAutoFit/>
          </a:bodyPr>
          <a:lstStyle>
            <a:lvl1pPr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.  LTI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系统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的</a:t>
            </a:r>
            <a:r>
              <a:rPr lang="zh-CN" altLang="en-US" sz="3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频域分析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499" y="1827102"/>
            <a:ext cx="9303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上式表明，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LTI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系统对非周期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信号的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响应就是对信号的频谱密度函数进行对应频率上的复振幅加权处理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7149" y="3003061"/>
            <a:ext cx="7136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用差分方程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</a:rPr>
              <a:t>表征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的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楷体_GB2312" pitchFamily="49" charset="-122"/>
              </a:rPr>
              <a:t>LTI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系统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楷体_GB2312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其频率响应为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47717" y="5125021"/>
            <a:ext cx="2663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</a:rPr>
              <a:t>稳定的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LTI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</a:rPr>
              <a:t>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可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以由其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</a:rPr>
              <a:t>频率响应来描述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6759"/>
              </p:ext>
            </p:extLst>
          </p:nvPr>
        </p:nvGraphicFramePr>
        <p:xfrm>
          <a:off x="2456082" y="3652363"/>
          <a:ext cx="5130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662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082" y="3652363"/>
                        <a:ext cx="51308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25642"/>
              </p:ext>
            </p:extLst>
          </p:nvPr>
        </p:nvGraphicFramePr>
        <p:xfrm>
          <a:off x="3353813" y="904416"/>
          <a:ext cx="4851937" cy="75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1473200" imgH="228600" progId="Equation.DSMT4">
                  <p:embed/>
                </p:oleObj>
              </mc:Choice>
              <mc:Fallback>
                <p:oleObj name="Equation" r:id="rId5" imgW="1473200" imgH="228600" progId="Equation.DSMT4">
                  <p:embed/>
                  <p:pic>
                    <p:nvPicPr>
                      <p:cNvPr id="6861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813" y="904416"/>
                        <a:ext cx="4851937" cy="752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56761"/>
              </p:ext>
            </p:extLst>
          </p:nvPr>
        </p:nvGraphicFramePr>
        <p:xfrm>
          <a:off x="1633956" y="4801340"/>
          <a:ext cx="4654550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1879600" imgH="838200" progId="Equation.DSMT4">
                  <p:embed/>
                </p:oleObj>
              </mc:Choice>
              <mc:Fallback>
                <p:oleObj name="Equation" r:id="rId7" imgW="1879600" imgH="838200" progId="Equation.DSMT4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956" y="4801340"/>
                        <a:ext cx="4654550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97719" y="-45556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判断题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flipV="1">
            <a:off x="2647949" y="25782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连续时间正弦信号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2647949" y="27814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和离散时间正弦信号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178939" y="6278534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都是周期信号。</a:t>
            </a:r>
            <a:r>
              <a:rPr kumimoji="0" lang="zh-CN" altLang="en-US" sz="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81146" y="1853864"/>
                <a:ext cx="1170135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1.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离散时间非周期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信号是由频率连续分布着的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j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线性加权组合表示；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  <a:p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2.</a:t>
                </a:r>
                <a:r>
                  <a:rPr lang="zh-CN" altLang="zh-CN" b="1" dirty="0" smtClean="0"/>
                  <a:t> </a:t>
                </a:r>
                <a:r>
                  <a:rPr lang="en-US" altLang="zh-CN" b="1" dirty="0" smtClean="0"/>
                  <a:t> 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一</a:t>
                </a:r>
                <a:r>
                  <a:rPr lang="zh-CN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个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LTI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系统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是对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输入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信号的频域分布进行复振幅的加权调整</a:t>
                </a:r>
                <a:r>
                  <a:rPr lang="zh-CN" altLang="en-US" dirty="0" smtClean="0"/>
                  <a:t>；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3.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离散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时间非周期信号的频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谱分布是连续非周期的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4. </a:t>
                </a:r>
                <a:r>
                  <a:rPr lang="zh-CN" altLang="en-US" sz="2800" noProof="0" dirty="0">
                    <a:solidFill>
                      <a:prstClr val="black"/>
                    </a:solidFill>
                  </a:rPr>
                  <a:t>一</a:t>
                </a:r>
                <a:r>
                  <a:rPr lang="zh-CN" altLang="en-US" sz="2800" noProof="0" dirty="0" smtClean="0">
                    <a:solidFill>
                      <a:prstClr val="black"/>
                    </a:solidFill>
                  </a:rPr>
                  <a:t>个实、偶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对称</a:t>
                </a:r>
                <a:r>
                  <a:rPr lang="zh-CN" altLang="en-US" sz="2800" noProof="0" dirty="0" smtClean="0">
                    <a:solidFill>
                      <a:prstClr val="black"/>
                    </a:solidFill>
                  </a:rPr>
                  <a:t>的离散时间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信号，其频谱分布的相位必然为零；</a:t>
                </a:r>
                <a:endParaRPr lang="zh-CN" altLang="en-US" sz="2800" dirty="0">
                  <a:solidFill>
                    <a:prstClr val="black"/>
                  </a:solidFill>
                </a:endParaRP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5.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	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若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奇函数的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傅里叶变换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为         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，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则</a:t>
                </a:r>
                <a:endParaRPr lang="zh-CN" altLang="en-US" sz="2800" dirty="0">
                  <a:solidFill>
                    <a:prstClr val="black"/>
                  </a:solidFill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6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. 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一个离散时间非周期信号，满足</a:t>
                </a:r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800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800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6" y="1853864"/>
                <a:ext cx="11701354" cy="4832092"/>
              </a:xfrm>
              <a:prstGeom prst="rect">
                <a:avLst/>
              </a:prstGeom>
              <a:blipFill>
                <a:blip r:embed="rId7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90500" y="1698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88223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69362"/>
              </p:ext>
            </p:extLst>
          </p:nvPr>
        </p:nvGraphicFramePr>
        <p:xfrm>
          <a:off x="5077477" y="4154121"/>
          <a:ext cx="951848" cy="53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公式" r:id="rId9" imgW="431640" imgH="241200" progId="Equation.3">
                  <p:embed/>
                </p:oleObj>
              </mc:Choice>
              <mc:Fallback>
                <p:oleObj name="公式" r:id="rId9" imgW="43164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477" y="4154121"/>
                        <a:ext cx="951848" cy="539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-161077" y="42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373539"/>
              </p:ext>
            </p:extLst>
          </p:nvPr>
        </p:nvGraphicFramePr>
        <p:xfrm>
          <a:off x="4195763" y="5424488"/>
          <a:ext cx="41798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公式" r:id="rId11" imgW="1815840" imgH="444240" progId="Equation.3">
                  <p:embed/>
                </p:oleObj>
              </mc:Choice>
              <mc:Fallback>
                <p:oleObj name="公式" r:id="rId11" imgW="1815840" imgH="444240" progId="Equation.3">
                  <p:embed/>
                  <p:pic>
                    <p:nvPicPr>
                      <p:cNvPr id="4301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424488"/>
                        <a:ext cx="41798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89267"/>
              </p:ext>
            </p:extLst>
          </p:nvPr>
        </p:nvGraphicFramePr>
        <p:xfrm>
          <a:off x="6684223" y="3937056"/>
          <a:ext cx="3279775" cy="99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公式" r:id="rId13" imgW="1130040" imgH="342720" progId="Equation.3">
                  <p:embed/>
                </p:oleObj>
              </mc:Choice>
              <mc:Fallback>
                <p:oleObj name="公式" r:id="rId13" imgW="1130040" imgH="34272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23" y="3937056"/>
                        <a:ext cx="3279775" cy="992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22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离散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时间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非</m:t>
                      </m:r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周期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信号</m:t>
                      </m:r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的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频谱可以</m:t>
                      </m:r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描述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为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离散性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、收敛性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连续性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、非周期性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4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连续性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、周期性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rPr>
                <a:t>单选题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离散性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、周期性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blipFill>
                <a:blip r:embed="rId28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2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4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此信号的频谱为带限分布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</a:rPr>
              <a:t>D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4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2512219" y="542210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512219" y="5422106"/>
                <a:ext cx="8534400" cy="6429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43769"/>
              </p:ext>
            </p:extLst>
          </p:nvPr>
        </p:nvGraphicFramePr>
        <p:xfrm>
          <a:off x="2512219" y="3481433"/>
          <a:ext cx="3279775" cy="99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21" imgW="1130040" imgH="342720" progId="Equation.3">
                  <p:embed/>
                </p:oleObj>
              </mc:Choice>
              <mc:Fallback>
                <p:oleObj name="公式" r:id="rId21" imgW="1130040" imgH="342720" progId="Equation.3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219" y="3481433"/>
                        <a:ext cx="3279775" cy="992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89141"/>
              </p:ext>
            </p:extLst>
          </p:nvPr>
        </p:nvGraphicFramePr>
        <p:xfrm>
          <a:off x="2435225" y="4637088"/>
          <a:ext cx="36131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23" imgW="1168200" imgH="241200" progId="Equation.3">
                  <p:embed/>
                </p:oleObj>
              </mc:Choice>
              <mc:Fallback>
                <p:oleObj name="公式" r:id="rId23" imgW="1168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5225" y="4637088"/>
                        <a:ext cx="361315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897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54831" y="543719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某一个连续时间</a:t>
            </a:r>
            <a:r>
              <a:rPr lang="en-US" altLang="zh-CN" sz="2600" dirty="0" smtClean="0">
                <a:solidFill>
                  <a:srgbClr val="000000"/>
                </a:solidFill>
              </a:rPr>
              <a:t>LTI</a:t>
            </a:r>
            <a:r>
              <a:rPr lang="zh-CN" altLang="en-US" sz="2600" dirty="0" smtClean="0">
                <a:solidFill>
                  <a:srgbClr val="000000"/>
                </a:solidFill>
              </a:rPr>
              <a:t>系统的单位冲激响应为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该系统为</a:t>
            </a:r>
            <a:r>
              <a:rPr lang="en-US" altLang="zh-CN" sz="2600" dirty="0" smtClean="0">
                <a:solidFill>
                  <a:srgbClr val="000000"/>
                </a:solidFill>
              </a:rPr>
              <a:t>FIR</a:t>
            </a:r>
            <a:r>
              <a:rPr lang="zh-CN" altLang="en-US" sz="2600" dirty="0" smtClean="0">
                <a:solidFill>
                  <a:srgbClr val="000000"/>
                </a:solidFill>
              </a:rPr>
              <a:t>系统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该系统为非线性相位系统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dirty="0" smtClean="0">
                  <a:solidFill>
                    <a:srgbClr val="000000"/>
                  </a:solidFill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>
                <p:custDataLst>
                  <p:tags r:id="rId14"/>
                </p:custDataLst>
              </p:nvPr>
            </p:nvSpPr>
            <p:spPr>
              <a:xfrm>
                <a:off x="6627019" y="1293812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6627019" y="1293812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2597944" y="2950766"/>
                <a:ext cx="7860506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600" i="1" baseline="30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 baseline="30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597944" y="2950766"/>
                <a:ext cx="7860506" cy="642937"/>
              </a:xfrm>
              <a:prstGeom prst="rect">
                <a:avLst/>
              </a:prstGeom>
              <a:blipFill>
                <a:blip r:embed="rId24"/>
                <a:stretch>
                  <a:fillRect t="-5660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2438400" y="4564856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该系统为</a:t>
            </a:r>
            <a:r>
              <a:rPr lang="zh-CN" altLang="en-US" sz="2600" dirty="0">
                <a:solidFill>
                  <a:srgbClr val="000000"/>
                </a:solidFill>
              </a:rPr>
              <a:t>低通</a:t>
            </a:r>
            <a:r>
              <a:rPr lang="zh-CN" altLang="en-US" sz="2600" dirty="0" smtClean="0">
                <a:solidFill>
                  <a:srgbClr val="000000"/>
                </a:solidFill>
              </a:rPr>
              <a:t>系统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.0"/>
  <p:tag name="ANONYMOUSPOLLING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342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Microsoft Yahei</vt:lpstr>
      <vt:lpstr>方正姚体</vt:lpstr>
      <vt:lpstr>仿宋_GB2312</vt:lpstr>
      <vt:lpstr>华文新魏</vt:lpstr>
      <vt:lpstr>楷体_GB2312</vt:lpstr>
      <vt:lpstr>宋体</vt:lpstr>
      <vt:lpstr>Arial</vt:lpstr>
      <vt:lpstr>Cambria Math</vt:lpstr>
      <vt:lpstr>Century Gothic</vt:lpstr>
      <vt:lpstr>Times New Roman</vt:lpstr>
      <vt:lpstr>Trebuchet MS</vt:lpstr>
      <vt:lpstr>Wingdings 3</vt:lpstr>
      <vt:lpstr>平面</vt:lpstr>
      <vt:lpstr>1_平面</vt:lpstr>
      <vt:lpstr>公式</vt:lpstr>
      <vt:lpstr>Equation</vt:lpstr>
      <vt:lpstr>信号与系统  第5章 练习1</vt:lpstr>
      <vt:lpstr>离散时间非周期信号的傅里叶变换与系统的频域分析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 第4章 练习1</dc:title>
  <dc:creator>xawangxia@outlook.com</dc:creator>
  <cp:lastModifiedBy>xawangxia@outlook.com</cp:lastModifiedBy>
  <cp:revision>34</cp:revision>
  <dcterms:created xsi:type="dcterms:W3CDTF">2018-04-11T09:07:03Z</dcterms:created>
  <dcterms:modified xsi:type="dcterms:W3CDTF">2018-05-09T10:11:14Z</dcterms:modified>
</cp:coreProperties>
</file>