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7" r:id="rId3"/>
    <p:sldId id="258" r:id="rId4"/>
    <p:sldId id="283" r:id="rId5"/>
    <p:sldId id="284" r:id="rId6"/>
    <p:sldId id="287" r:id="rId7"/>
    <p:sldId id="286" r:id="rId8"/>
    <p:sldId id="285" r:id="rId9"/>
    <p:sldId id="267" r:id="rId10"/>
    <p:sldId id="291" r:id="rId11"/>
    <p:sldId id="292" r:id="rId12"/>
    <p:sldId id="294" r:id="rId13"/>
    <p:sldId id="296" r:id="rId14"/>
    <p:sldId id="262" r:id="rId15"/>
    <p:sldId id="297" r:id="rId16"/>
    <p:sldId id="298" r:id="rId17"/>
    <p:sldId id="295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png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2" Type="http://schemas.openxmlformats.org/officeDocument/2006/relationships/image" Target="../media/image26.wmf"/><Relationship Id="rId16" Type="http://schemas.openxmlformats.org/officeDocument/2006/relationships/image" Target="../media/image40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5" Type="http://schemas.openxmlformats.org/officeDocument/2006/relationships/image" Target="../media/image3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Relationship Id="rId1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86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86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49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899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578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966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99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330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62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444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97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94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34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302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061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209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2477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1824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1785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8438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451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48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31362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5912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5526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52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73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18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82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26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9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57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80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86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image" Target="../media/image47.tmp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10" Type="http://schemas.openxmlformats.org/officeDocument/2006/relationships/tags" Target="../tags/tag31.xml"/><Relationship Id="rId19" Type="http://schemas.openxmlformats.org/officeDocument/2006/relationships/image" Target="../media/image48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tags" Target="../tags/tag55.xml"/><Relationship Id="rId3" Type="http://schemas.openxmlformats.org/officeDocument/2006/relationships/tags" Target="../tags/tag40.xml"/><Relationship Id="rId21" Type="http://schemas.openxmlformats.org/officeDocument/2006/relationships/image" Target="../media/image49.wmf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8.v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24" Type="http://schemas.openxmlformats.org/officeDocument/2006/relationships/image" Target="../media/image47.tmp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23" Type="http://schemas.openxmlformats.org/officeDocument/2006/relationships/image" Target="../media/image50.wmf"/><Relationship Id="rId10" Type="http://schemas.openxmlformats.org/officeDocument/2006/relationships/tags" Target="../tags/tag47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oleObject" Target="../embeddings/oleObject4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10" Type="http://schemas.openxmlformats.org/officeDocument/2006/relationships/tags" Target="../tags/tag65.xml"/><Relationship Id="rId19" Type="http://schemas.openxmlformats.org/officeDocument/2006/relationships/image" Target="../media/image47.tmp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tags" Target="../tags/tag84.xml"/><Relationship Id="rId18" Type="http://schemas.openxmlformats.org/officeDocument/2006/relationships/tags" Target="../tags/tag89.xml"/><Relationship Id="rId26" Type="http://schemas.openxmlformats.org/officeDocument/2006/relationships/image" Target="../media/image52.wmf"/><Relationship Id="rId3" Type="http://schemas.openxmlformats.org/officeDocument/2006/relationships/tags" Target="../tags/tag74.xml"/><Relationship Id="rId21" Type="http://schemas.openxmlformats.org/officeDocument/2006/relationships/image" Target="../media/image56.png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17" Type="http://schemas.openxmlformats.org/officeDocument/2006/relationships/tags" Target="../tags/tag88.xml"/><Relationship Id="rId25" Type="http://schemas.openxmlformats.org/officeDocument/2006/relationships/oleObject" Target="../embeddings/oleObject49.bin"/><Relationship Id="rId2" Type="http://schemas.openxmlformats.org/officeDocument/2006/relationships/tags" Target="../tags/tag73.xml"/><Relationship Id="rId16" Type="http://schemas.openxmlformats.org/officeDocument/2006/relationships/tags" Target="../tags/tag87.xml"/><Relationship Id="rId20" Type="http://schemas.openxmlformats.org/officeDocument/2006/relationships/image" Target="../media/image55.png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9.v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24" Type="http://schemas.openxmlformats.org/officeDocument/2006/relationships/image" Target="../media/image51.wmf"/><Relationship Id="rId32" Type="http://schemas.openxmlformats.org/officeDocument/2006/relationships/image" Target="../media/image47.tmp"/><Relationship Id="rId5" Type="http://schemas.openxmlformats.org/officeDocument/2006/relationships/tags" Target="../tags/tag76.xml"/><Relationship Id="rId15" Type="http://schemas.openxmlformats.org/officeDocument/2006/relationships/tags" Target="../tags/tag86.xml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53.wmf"/><Relationship Id="rId10" Type="http://schemas.openxmlformats.org/officeDocument/2006/relationships/tags" Target="../tags/tag81.xml"/><Relationship Id="rId19" Type="http://schemas.openxmlformats.org/officeDocument/2006/relationships/slideLayout" Target="../slideLayouts/slideLayout7.xml"/><Relationship Id="rId31" Type="http://schemas.openxmlformats.org/officeDocument/2006/relationships/image" Target="../media/image58.png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tags" Target="../tags/tag85.xml"/><Relationship Id="rId22" Type="http://schemas.openxmlformats.org/officeDocument/2006/relationships/image" Target="../media/image57.png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5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image" Target="../media/image60.emf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image" Target="../media/image59.emf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image" Target="../media/image47.tm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image" Target="../media/image47.tmp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image" Target="../media/image61.emf"/><Relationship Id="rId2" Type="http://schemas.openxmlformats.org/officeDocument/2006/relationships/tags" Target="../tags/tag100.xml"/><Relationship Id="rId1" Type="http://schemas.openxmlformats.org/officeDocument/2006/relationships/vmlDrawing" Target="../drawings/vmlDrawing10.vml"/><Relationship Id="rId6" Type="http://schemas.openxmlformats.org/officeDocument/2006/relationships/tags" Target="../tags/tag10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03.xml"/><Relationship Id="rId15" Type="http://schemas.openxmlformats.org/officeDocument/2006/relationships/image" Target="../media/image63.png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image" Target="../media/image6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slideLayout" Target="../slideLayouts/slideLayout23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" Type="http://schemas.openxmlformats.org/officeDocument/2006/relationships/tags" Target="../tags/tag110.xml"/><Relationship Id="rId16" Type="http://schemas.openxmlformats.org/officeDocument/2006/relationships/tags" Target="../tags/tag124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10" Type="http://schemas.openxmlformats.org/officeDocument/2006/relationships/tags" Target="../tags/tag118.xml"/><Relationship Id="rId19" Type="http://schemas.openxmlformats.org/officeDocument/2006/relationships/image" Target="../media/image47.tmp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tags" Target="../tags/tag13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tags" Target="../tags/tag142.xml"/><Relationship Id="rId2" Type="http://schemas.openxmlformats.org/officeDocument/2006/relationships/tags" Target="../tags/tag127.xml"/><Relationship Id="rId16" Type="http://schemas.openxmlformats.org/officeDocument/2006/relationships/tags" Target="../tags/tag141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5" Type="http://schemas.openxmlformats.org/officeDocument/2006/relationships/tags" Target="../tags/tag130.xml"/><Relationship Id="rId15" Type="http://schemas.openxmlformats.org/officeDocument/2006/relationships/tags" Target="../tags/tag140.xml"/><Relationship Id="rId10" Type="http://schemas.openxmlformats.org/officeDocument/2006/relationships/tags" Target="../tags/tag135.xml"/><Relationship Id="rId19" Type="http://schemas.openxmlformats.org/officeDocument/2006/relationships/image" Target="../media/image46.tmp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tags" Target="../tags/tag13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png"/><Relationship Id="rId4" Type="http://schemas.openxmlformats.org/officeDocument/2006/relationships/image" Target="../media/image1.wmf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5.bin"/><Relationship Id="rId3" Type="http://schemas.openxmlformats.org/officeDocument/2006/relationships/oleObject" Target="../embeddings/oleObject5.bin"/><Relationship Id="rId21" Type="http://schemas.openxmlformats.org/officeDocument/2006/relationships/image" Target="../media/image12.wmf"/><Relationship Id="rId7" Type="http://schemas.openxmlformats.org/officeDocument/2006/relationships/image" Target="../media/image21.png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0.wmf"/><Relationship Id="rId25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29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14.bin"/><Relationship Id="rId5" Type="http://schemas.openxmlformats.org/officeDocument/2006/relationships/oleObject" Target="../embeddings/oleObject6.bin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28" Type="http://schemas.openxmlformats.org/officeDocument/2006/relationships/oleObject" Target="../embeddings/oleObject16.bin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23.png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3.bin"/><Relationship Id="rId27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1.bin"/><Relationship Id="rId26" Type="http://schemas.openxmlformats.org/officeDocument/2006/relationships/image" Target="../media/image35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3.bin"/><Relationship Id="rId34" Type="http://schemas.openxmlformats.org/officeDocument/2006/relationships/image" Target="../media/image39.wmf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1.wmf"/><Relationship Id="rId25" Type="http://schemas.openxmlformats.org/officeDocument/2006/relationships/oleObject" Target="../embeddings/oleObject35.bin"/><Relationship Id="rId3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.bin"/><Relationship Id="rId20" Type="http://schemas.openxmlformats.org/officeDocument/2006/relationships/image" Target="../media/image32.wmf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image" Target="../media/image28.wmf"/><Relationship Id="rId24" Type="http://schemas.openxmlformats.org/officeDocument/2006/relationships/image" Target="../media/image34.wmf"/><Relationship Id="rId32" Type="http://schemas.openxmlformats.org/officeDocument/2006/relationships/image" Target="../media/image38.wmf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30.wmf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36.wmf"/><Relationship Id="rId36" Type="http://schemas.openxmlformats.org/officeDocument/2006/relationships/image" Target="../media/image40.wmf"/><Relationship Id="rId10" Type="http://schemas.openxmlformats.org/officeDocument/2006/relationships/oleObject" Target="../embeddings/oleObject27.bin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38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29.bin"/><Relationship Id="rId22" Type="http://schemas.openxmlformats.org/officeDocument/2006/relationships/image" Target="../media/image33.w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37.wmf"/><Relationship Id="rId35" Type="http://schemas.openxmlformats.org/officeDocument/2006/relationships/oleObject" Target="../embeddings/oleObject40.bin"/><Relationship Id="rId8" Type="http://schemas.openxmlformats.org/officeDocument/2006/relationships/image" Target="../media/image2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tags" Target="../tags/tag2.xml"/><Relationship Id="rId7" Type="http://schemas.openxmlformats.org/officeDocument/2006/relationships/image" Target="../media/image46.tmp"/><Relationship Id="rId2" Type="http://schemas.openxmlformats.org/officeDocument/2006/relationships/tags" Target="../tags/tag1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9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19" Type="http://schemas.openxmlformats.org/officeDocument/2006/relationships/image" Target="../media/image47.tmp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信号与系统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第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章 练习</a:t>
            </a:r>
            <a:r>
              <a:rPr lang="en-US" altLang="zh-CN" b="1" dirty="0" smtClean="0"/>
              <a:t>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075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对一信号                            进行采样，其最大采样间隔是：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1ms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2438400" y="36433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0.5ms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2438400" y="45005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0.25ms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2438400" y="53578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1.5ms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2327797" y="1141790"/>
                <a:ext cx="3380544" cy="629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∗1000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797" y="1141790"/>
                <a:ext cx="3380544" cy="6299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741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963742" y="977900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  <a:cs typeface="Times New Roman" panose="02020603050405020304" pitchFamily="18" charset="0"/>
              </a:rPr>
              <a:t>若</a:t>
            </a:r>
            <a:r>
              <a:rPr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  <a:cs typeface="Times New Roman" panose="02020603050405020304" pitchFamily="18" charset="0"/>
              </a:rPr>
              <a:t>某离散时间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  <a:cs typeface="Times New Roman" panose="02020603050405020304" pitchFamily="18" charset="0"/>
              </a:rPr>
              <a:t>LTI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  <a:cs typeface="Times New Roman" panose="02020603050405020304" pitchFamily="18" charset="0"/>
              </a:rPr>
              <a:t>系统为低通滤波器，其单位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  <a:cs typeface="Times New Roman" panose="02020603050405020304" pitchFamily="18" charset="0"/>
              </a:rPr>
              <a:t>脉冲响应为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仿宋_GB231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  <a:cs typeface="Times New Roman" panose="02020603050405020304" pitchFamily="18" charset="0"/>
              </a:rPr>
              <a:t>，则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  <a:cs typeface="Times New Roman" panose="02020603050405020304" pitchFamily="18" charset="0"/>
              </a:rPr>
              <a:t>单位脉冲响应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  <a:cs typeface="Times New Roman" panose="02020603050405020304" pitchFamily="18" charset="0"/>
              </a:rPr>
              <a:t>为                  的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  <a:cs typeface="Times New Roman" panose="02020603050405020304" pitchFamily="18" charset="0"/>
              </a:rPr>
              <a:t>LTI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  <a:cs typeface="Times New Roman" panose="02020603050405020304" pitchFamily="18" charset="0"/>
              </a:rPr>
              <a:t>系统为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仿宋_GB231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  <a:cs typeface="Times New Roman" panose="02020603050405020304" pitchFamily="18" charset="0"/>
              </a:rPr>
              <a:t>                          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仿宋_GB2312" charset="-122"/>
              <a:cs typeface="Times New Roman" panose="02020603050405020304" pitchFamily="18" charset="0"/>
            </a:endParaRP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低通滤波器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2438400" y="36433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带通滤波器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2438400" y="45005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高通滤波器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2438400" y="53578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带阻滤波器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015559"/>
              </p:ext>
            </p:extLst>
          </p:nvPr>
        </p:nvGraphicFramePr>
        <p:xfrm>
          <a:off x="1041665" y="1586542"/>
          <a:ext cx="787135" cy="52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20" imgW="291973" imgH="203112" progId="Equation.DSMT4">
                  <p:embed/>
                </p:oleObj>
              </mc:Choice>
              <mc:Fallback>
                <p:oleObj name="Equation" r:id="rId20" imgW="291973" imgH="203112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665" y="1586542"/>
                        <a:ext cx="787135" cy="5261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645792"/>
              </p:ext>
            </p:extLst>
          </p:nvPr>
        </p:nvGraphicFramePr>
        <p:xfrm>
          <a:off x="4965021" y="1559534"/>
          <a:ext cx="1638979" cy="579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22" imgW="622080" imgH="228600" progId="Equation.DSMT4">
                  <p:embed/>
                </p:oleObj>
              </mc:Choice>
              <mc:Fallback>
                <p:oleObj name="Equation" r:id="rId22" imgW="622080" imgH="2286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021" y="1559534"/>
                        <a:ext cx="1638979" cy="5796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/>
            <p:nvPr>
              <p:custDataLst>
                <p:tags r:id="rId1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55550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664305" y="785813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系统对</a:t>
            </a:r>
            <a:r>
              <a:rPr lang="zh-CN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信号</a:t>
            </a:r>
            <a:r>
              <a:rPr lang="zh-CN" altLang="en-US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zh-CN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</a:t>
            </a:r>
            <a:r>
              <a:rPr lang="zh-CN" altLang="zh-CN" sz="28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失真传输的条件</a:t>
            </a:r>
            <a:r>
              <a:rPr lang="zh-CN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该系统的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幅频特性等于</a:t>
            </a:r>
            <a:r>
              <a:rPr lang="zh-CN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常数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2438400" y="36433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该系统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</a:t>
            </a:r>
            <a:r>
              <a:rPr lang="zh-CN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频</a:t>
            </a:r>
            <a:r>
              <a:rPr lang="zh-CN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特性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是通过原点的直线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2438400" y="45005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该系统的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幅频特性等于常数，相位特性是通过原点的直线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2438400" y="53578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以上说法都不对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661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>
                <p:custDataLst>
                  <p:tags r:id="rId4"/>
                </p:custDataLst>
              </p:nvPr>
            </p:nvSpPr>
            <p:spPr>
              <a:xfrm>
                <a:off x="127000" y="2721769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                          5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𝑚𝑠</m:t>
                      </m:r>
                    </m:oMath>
                  </m:oMathPara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/>
                  <a:ea typeface="华文新魏" panose="0201080004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27000" y="2721769"/>
                <a:ext cx="8534400" cy="64293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>
                <p:custDataLst>
                  <p:tags r:id="rId5"/>
                </p:custDataLst>
              </p:nvPr>
            </p:nvSpPr>
            <p:spPr>
              <a:xfrm>
                <a:off x="2346477" y="450056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𝑚𝑠</m:t>
                      </m:r>
                    </m:oMath>
                  </m:oMathPara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/>
                  <a:ea typeface="华文新魏" panose="0201080004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2346477" y="4500563"/>
                <a:ext cx="8534400" cy="64293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>
                <p:custDataLst>
                  <p:tags r:id="rId6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                                 2.5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𝑚𝑠</m:t>
                      </m:r>
                    </m:oMath>
                  </m:oMathPara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/>
                  <a:ea typeface="华文新魏" panose="0201080004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1261084" y="1247774"/>
            <a:ext cx="806926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</a:rPr>
              <a:t>信号                 ，其中     带限于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</a:rPr>
              <a:t>200Hz,     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</a:rPr>
              <a:t>带限于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</a:rPr>
              <a:t>00Hz, 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</a:rPr>
              <a:t>先对    采样，试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确定所允许的最大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</a:rPr>
              <a:t>采样间隔。</a:t>
            </a:r>
            <a:endParaRPr lang="zh-CN" altLang="en-US" sz="22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zh-CN" altLang="en-US" sz="2200" b="1" dirty="0">
              <a:solidFill>
                <a:srgbClr val="1B068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1703680" y="14648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52890"/>
              </p:ext>
            </p:extLst>
          </p:nvPr>
        </p:nvGraphicFramePr>
        <p:xfrm>
          <a:off x="1976839" y="1231226"/>
          <a:ext cx="223678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23" imgW="1257120" imgH="393480" progId="Equation.DSMT4">
                  <p:embed/>
                </p:oleObj>
              </mc:Choice>
              <mc:Fallback>
                <p:oleObj name="Equation" r:id="rId23" imgW="125712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839" y="1231226"/>
                        <a:ext cx="2236787" cy="701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2438400" y="9497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35464"/>
              </p:ext>
            </p:extLst>
          </p:nvPr>
        </p:nvGraphicFramePr>
        <p:xfrm>
          <a:off x="5110579" y="1316655"/>
          <a:ext cx="712295" cy="512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25" imgW="317160" imgH="228600" progId="Equation.DSMT4">
                  <p:embed/>
                </p:oleObj>
              </mc:Choice>
              <mc:Fallback>
                <p:oleObj name="Equation" r:id="rId25" imgW="31716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579" y="1316655"/>
                        <a:ext cx="712295" cy="5128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973915"/>
              </p:ext>
            </p:extLst>
          </p:nvPr>
        </p:nvGraphicFramePr>
        <p:xfrm>
          <a:off x="7543939" y="1316655"/>
          <a:ext cx="7699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27" imgW="342720" imgH="228600" progId="Equation.DSMT4">
                  <p:embed/>
                </p:oleObj>
              </mc:Choice>
              <mc:Fallback>
                <p:oleObj name="Equation" r:id="rId27" imgW="342720" imgH="22860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939" y="1316655"/>
                        <a:ext cx="769937" cy="512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911511"/>
              </p:ext>
            </p:extLst>
          </p:nvPr>
        </p:nvGraphicFramePr>
        <p:xfrm>
          <a:off x="2847282" y="1838431"/>
          <a:ext cx="6842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29" imgW="304560" imgH="203040" progId="Equation.DSMT4">
                  <p:embed/>
                </p:oleObj>
              </mc:Choice>
              <mc:Fallback>
                <p:oleObj name="Equation" r:id="rId29" imgW="304560" imgH="20304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282" y="1838431"/>
                        <a:ext cx="684212" cy="455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>
                <p:custDataLst>
                  <p:tags r:id="rId12"/>
                </p:custDataLst>
              </p:nvPr>
            </p:nvSpPr>
            <p:spPr>
              <a:xfrm>
                <a:off x="187476" y="3514726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                          0.5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𝑚𝑠</m:t>
                      </m:r>
                    </m:oMath>
                  </m:oMathPara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/>
                  <a:ea typeface="华文新魏" panose="0201080004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187476" y="3514726"/>
                <a:ext cx="8534400" cy="64293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3" name="TitleBackground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639EF4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6" name="TypeText"/>
            <p:cNvSpPr/>
            <p:nvPr>
              <p:custDataLst>
                <p:tags r:id="rId17"/>
              </p:custDataLst>
            </p:nvPr>
          </p:nvSpPr>
          <p:spPr>
            <a:xfrm>
              <a:off x="2540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/>
                  <a:ea typeface="华文新魏" panose="02010800040101010101" pitchFamily="2" charset="-122"/>
                  <a:cs typeface="+mn-cs"/>
                </a:rPr>
                <a:t>单选题</a:t>
              </a: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8" name="TipText"/>
            <p:cNvSpPr/>
            <p:nvPr>
              <p:custDataLst>
                <p:tags r:id="rId18"/>
              </p:custDataLst>
            </p:nvPr>
          </p:nvSpPr>
          <p:spPr>
            <a:xfrm>
              <a:off x="1527493" y="109220"/>
              <a:ext cx="2286000" cy="508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624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0528" y="994896"/>
            <a:ext cx="8872134" cy="261877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165025" y="3553972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滤波器是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IIR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系统还是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FIR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系统？</a:t>
            </a:r>
            <a:endParaRPr lang="zh-CN" altLang="en-US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70528" y="3875575"/>
            <a:ext cx="10306511" cy="763465"/>
          </a:xfrm>
          <a:prstGeom prst="rect">
            <a:avLst/>
          </a:prstGeom>
        </p:spPr>
      </p:pic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692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3124" y="698500"/>
            <a:ext cx="9983238" cy="5152458"/>
          </a:xfrm>
          <a:prstGeom prst="rect">
            <a:avLst/>
          </a:prstGeom>
        </p:spPr>
      </p:pic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3124" y="5850958"/>
            <a:ext cx="8492203" cy="640707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29488" y="5914458"/>
            <a:ext cx="737583" cy="485251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65958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课程</a:t>
            </a:r>
            <a:r>
              <a:rPr lang="zh-CN" altLang="en-US" sz="2600" dirty="0">
                <a:solidFill>
                  <a:srgbClr val="000000"/>
                </a:solidFill>
              </a:rPr>
              <a:t>学到现在，大家认为信号与系统课程</a:t>
            </a:r>
            <a:r>
              <a:rPr lang="zh-CN" altLang="en-US" sz="2600" dirty="0" smtClean="0">
                <a:solidFill>
                  <a:srgbClr val="000000"/>
                </a:solidFill>
              </a:rPr>
              <a:t>是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有意思、喜欢</a:t>
            </a: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2438400" y="36433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有点难、学不懂</a:t>
            </a: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2438400" y="45005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感兴趣、还行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2438400" y="53578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太难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不喜欢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/>
            <p:nvPr>
              <p:custDataLst>
                <p:tags r:id="rId17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647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你认为目前的教学进度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稍快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2438400" y="364331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稍慢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2438400" y="45005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适当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2438400" y="535781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5" name="TypeText"/>
            <p:cNvSpPr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投票</a:t>
              </a: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/>
            <p:nvPr>
              <p:custDataLst>
                <p:tags r:id="rId17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最多可选</a:t>
              </a: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1</a:t>
              </a:r>
              <a:r>
                <a:rPr kumimoji="0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项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endParaRPr>
            </a:p>
          </p:txBody>
        </p:sp>
      </p:grpSp>
      <p:pic>
        <p:nvPicPr>
          <p:cNvPr id="18" name="图片 17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93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757" y="144407"/>
            <a:ext cx="11259145" cy="665959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第六章的知识要点</a:t>
            </a:r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525" y="813424"/>
            <a:ext cx="10629468" cy="539279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 smtClean="0"/>
              <a:t>1. </a:t>
            </a:r>
            <a:r>
              <a:rPr lang="zh-CN" altLang="en-US" sz="3200" dirty="0" smtClean="0"/>
              <a:t>信号的频域表征</a:t>
            </a:r>
            <a:endParaRPr lang="en-US" altLang="zh-CN" sz="32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 smtClean="0"/>
              <a:t>  </a:t>
            </a:r>
            <a:endParaRPr lang="en-US" altLang="zh-CN" sz="32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3200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zh-CN" sz="3200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zh-CN" sz="32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经</a:t>
            </a:r>
            <a:r>
              <a:rPr lang="en-US" altLang="zh-CN" sz="3200" dirty="0" smtClean="0"/>
              <a:t>LTI</a:t>
            </a:r>
            <a:r>
              <a:rPr lang="zh-CN" altLang="en-US" sz="3200" dirty="0" smtClean="0"/>
              <a:t>系统处理后的输出</a:t>
            </a:r>
            <a:endParaRPr lang="en-US" altLang="zh-CN" sz="32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3200" dirty="0"/>
          </a:p>
          <a:p>
            <a:pPr marL="0" indent="0">
              <a:lnSpc>
                <a:spcPct val="90000"/>
              </a:lnSpc>
              <a:buNone/>
            </a:pPr>
            <a:endParaRPr lang="zh-CN" altLang="en-US" sz="32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3200" dirty="0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90449" y="2680252"/>
            <a:ext cx="1014212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dirty="0"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</a:rPr>
              <a:t>这说明：</a:t>
            </a:r>
            <a:r>
              <a:rPr lang="zh-CN" altLang="en-US" sz="2400" dirty="0">
                <a:solidFill>
                  <a:srgbClr val="9C021C"/>
                </a:solidFill>
                <a:latin typeface="楷体_GB2312" pitchFamily="49" charset="-122"/>
              </a:rPr>
              <a:t>一个信号所携带的全部信息分别包含在其频谱的模和相位中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</a:rPr>
              <a:t>。</a:t>
            </a:r>
          </a:p>
        </p:txBody>
      </p:sp>
      <p:graphicFrame>
        <p:nvGraphicFramePr>
          <p:cNvPr id="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359931"/>
              </p:ext>
            </p:extLst>
          </p:nvPr>
        </p:nvGraphicFramePr>
        <p:xfrm>
          <a:off x="1055273" y="4186065"/>
          <a:ext cx="3920970" cy="60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Equation" r:id="rId3" imgW="1447560" imgH="203040" progId="Equation.3">
                  <p:embed/>
                </p:oleObj>
              </mc:Choice>
              <mc:Fallback>
                <p:oleObj name="Equation" r:id="rId3" imgW="1447560" imgH="203040" progId="Equation.3">
                  <p:embed/>
                  <p:pic>
                    <p:nvPicPr>
                      <p:cNvPr id="1269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273" y="4186065"/>
                        <a:ext cx="3920970" cy="605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943621"/>
              </p:ext>
            </p:extLst>
          </p:nvPr>
        </p:nvGraphicFramePr>
        <p:xfrm>
          <a:off x="6608254" y="4035683"/>
          <a:ext cx="3597676" cy="614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Equation" r:id="rId5" imgW="1473120" imgH="228600" progId="Equation.3">
                  <p:embed/>
                </p:oleObj>
              </mc:Choice>
              <mc:Fallback>
                <p:oleObj name="Equation" r:id="rId5" imgW="1473120" imgH="228600" progId="Equation.3">
                  <p:embed/>
                  <p:pic>
                    <p:nvPicPr>
                      <p:cNvPr id="1269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8254" y="4035683"/>
                        <a:ext cx="3597676" cy="614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192330"/>
              </p:ext>
            </p:extLst>
          </p:nvPr>
        </p:nvGraphicFramePr>
        <p:xfrm>
          <a:off x="1207595" y="4828773"/>
          <a:ext cx="41544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Equation" r:id="rId7" imgW="1625400" imgH="253800" progId="Equation.DSMT4">
                  <p:embed/>
                </p:oleObj>
              </mc:Choice>
              <mc:Fallback>
                <p:oleObj name="Equation" r:id="rId7" imgW="1625400" imgH="253800" progId="Equation.DSMT4">
                  <p:embed/>
                  <p:pic>
                    <p:nvPicPr>
                      <p:cNvPr id="1269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595" y="4828773"/>
                        <a:ext cx="415448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48786" y="5639314"/>
                <a:ext cx="570390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∡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)=∡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)+∡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86" y="5639314"/>
                <a:ext cx="570390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08504" y="1404135"/>
                <a:ext cx="4851084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3200" i="0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zh-CN" altLang="en-US" sz="3200" i="0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∡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04" y="1404135"/>
                <a:ext cx="4851084" cy="6182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49181" y="2063485"/>
                <a:ext cx="5173468" cy="678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3200" i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zh-CN" altLang="en-US" sz="3200" i="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320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32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320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"/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3200">
                                <a:latin typeface="Cambria Math" panose="02040503050406030204" pitchFamily="18" charset="0"/>
                              </a:rPr>
                              <m:t>∡</m:t>
                            </m:r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sz="32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181" y="2063485"/>
                <a:ext cx="5173468" cy="6789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436386"/>
              </p:ext>
            </p:extLst>
          </p:nvPr>
        </p:nvGraphicFramePr>
        <p:xfrm>
          <a:off x="6281245" y="4701773"/>
          <a:ext cx="42513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Equation" r:id="rId12" imgW="1663560" imgH="279360" progId="Equation.DSMT4">
                  <p:embed/>
                </p:oleObj>
              </mc:Choice>
              <mc:Fallback>
                <p:oleObj name="Equation" r:id="rId12" imgW="1663560" imgH="279360" progId="Equation.DSMT4">
                  <p:embed/>
                  <p:pic>
                    <p:nvPicPr>
                      <p:cNvPr id="2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245" y="4701773"/>
                        <a:ext cx="42513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772786" y="5592452"/>
                <a:ext cx="6097975" cy="648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∡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)=∡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)+∡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786" y="5592452"/>
                <a:ext cx="6097975" cy="6481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1659585" y="6303871"/>
            <a:ext cx="7227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系统可以看作是一个信号处理</a:t>
            </a:r>
            <a:r>
              <a:rPr kumimoji="1"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器</a:t>
            </a:r>
            <a:endParaRPr kumimoji="1" lang="zh-CN" altLang="en-US" b="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61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1492" y="222021"/>
            <a:ext cx="570540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dirty="0" smtClean="0">
                <a:latin typeface="+mn-ea"/>
              </a:rPr>
              <a:t>3. </a:t>
            </a:r>
            <a:r>
              <a:rPr lang="zh-CN" altLang="en-US" sz="3200" dirty="0">
                <a:latin typeface="+mn-ea"/>
              </a:rPr>
              <a:t>信号</a:t>
            </a:r>
            <a:r>
              <a:rPr lang="zh-CN" altLang="en-US" sz="3200" dirty="0" smtClean="0">
                <a:latin typeface="+mn-ea"/>
              </a:rPr>
              <a:t>经</a:t>
            </a:r>
            <a:r>
              <a:rPr lang="en-US" altLang="zh-CN" sz="3200" dirty="0">
                <a:latin typeface="+mn-ea"/>
              </a:rPr>
              <a:t>LTI</a:t>
            </a:r>
            <a:r>
              <a:rPr lang="zh-CN" altLang="en-US" sz="3200" dirty="0" smtClean="0">
                <a:latin typeface="+mn-ea"/>
              </a:rPr>
              <a:t>系统的不失真条件</a:t>
            </a:r>
            <a:endParaRPr lang="en-US" altLang="zh-CN" sz="3200" dirty="0">
              <a:latin typeface="+mn-ea"/>
            </a:endParaRPr>
          </a:p>
        </p:txBody>
      </p:sp>
      <p:graphicFrame>
        <p:nvGraphicFramePr>
          <p:cNvPr id="5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080845"/>
              </p:ext>
            </p:extLst>
          </p:nvPr>
        </p:nvGraphicFramePr>
        <p:xfrm>
          <a:off x="1694155" y="979503"/>
          <a:ext cx="2590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6" name="Equation" r:id="rId3" imgW="990360" imgH="228600" progId="Equation.DSMT4">
                  <p:embed/>
                </p:oleObj>
              </mc:Choice>
              <mc:Fallback>
                <p:oleObj name="Equation" r:id="rId3" imgW="990360" imgH="228600" progId="Equation.DSMT4">
                  <p:embed/>
                  <p:pic>
                    <p:nvPicPr>
                      <p:cNvPr id="7172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155" y="979503"/>
                        <a:ext cx="2590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663751"/>
              </p:ext>
            </p:extLst>
          </p:nvPr>
        </p:nvGraphicFramePr>
        <p:xfrm>
          <a:off x="5046955" y="979503"/>
          <a:ext cx="26193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7" name="Equation" r:id="rId5" imgW="1028520" imgH="228600" progId="Equation.DSMT4">
                  <p:embed/>
                </p:oleObj>
              </mc:Choice>
              <mc:Fallback>
                <p:oleObj name="Equation" r:id="rId5" imgW="1028520" imgH="228600" progId="Equation.DSMT4">
                  <p:embed/>
                  <p:pic>
                    <p:nvPicPr>
                      <p:cNvPr id="7173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955" y="979503"/>
                        <a:ext cx="261937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29"/>
          <p:cNvGrpSpPr>
            <a:grpSpLocks/>
          </p:cNvGrpSpPr>
          <p:nvPr/>
        </p:nvGrpSpPr>
        <p:grpSpPr bwMode="auto">
          <a:xfrm>
            <a:off x="1976761" y="2588466"/>
            <a:ext cx="2298700" cy="1306513"/>
            <a:chOff x="960" y="2256"/>
            <a:chExt cx="1448" cy="823"/>
          </a:xfrm>
        </p:grpSpPr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960" y="2846"/>
              <a:ext cx="1440" cy="0"/>
            </a:xfrm>
            <a:prstGeom prst="line">
              <a:avLst/>
            </a:prstGeom>
            <a:noFill/>
            <a:ln w="19050">
              <a:solidFill>
                <a:srgbClr val="007A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V="1">
              <a:off x="1600" y="2256"/>
              <a:ext cx="0" cy="672"/>
            </a:xfrm>
            <a:prstGeom prst="line">
              <a:avLst/>
            </a:prstGeom>
            <a:noFill/>
            <a:ln w="19050">
              <a:solidFill>
                <a:srgbClr val="007A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1056" y="2558"/>
              <a:ext cx="11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306" y="2752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0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160" y="2574"/>
              <a:ext cx="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</a:t>
              </a:r>
            </a:p>
          </p:txBody>
        </p:sp>
      </p:grpSp>
      <p:grpSp>
        <p:nvGrpSpPr>
          <p:cNvPr id="22" name="Group 28"/>
          <p:cNvGrpSpPr>
            <a:grpSpLocks/>
          </p:cNvGrpSpPr>
          <p:nvPr/>
        </p:nvGrpSpPr>
        <p:grpSpPr bwMode="auto">
          <a:xfrm>
            <a:off x="4977136" y="2623391"/>
            <a:ext cx="2514600" cy="1143000"/>
            <a:chOff x="2850" y="2208"/>
            <a:chExt cx="1584" cy="720"/>
          </a:xfrm>
        </p:grpSpPr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2850" y="2592"/>
              <a:ext cx="1584" cy="0"/>
            </a:xfrm>
            <a:prstGeom prst="line">
              <a:avLst/>
            </a:prstGeom>
            <a:noFill/>
            <a:ln w="19050">
              <a:solidFill>
                <a:srgbClr val="007A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3052" y="2380"/>
              <a:ext cx="1008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264" y="2496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0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146" y="2342"/>
              <a:ext cx="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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V="1">
              <a:off x="3552" y="2208"/>
              <a:ext cx="0" cy="720"/>
            </a:xfrm>
            <a:prstGeom prst="line">
              <a:avLst/>
            </a:prstGeom>
            <a:noFill/>
            <a:ln w="19050">
              <a:solidFill>
                <a:srgbClr val="007A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640385" y="1772954"/>
                <a:ext cx="6318448" cy="575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007A77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800" b="1" i="1" smtClean="0">
                          <a:solidFill>
                            <a:srgbClr val="007A77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2800" b="1" smtClean="0">
                          <a:solidFill>
                            <a:srgbClr val="007A7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 smtClean="0">
                          <a:solidFill>
                            <a:srgbClr val="007A77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800" b="1" i="1" smtClean="0">
                          <a:solidFill>
                            <a:srgbClr val="007A77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sz="2800" b="1" smtClean="0">
                          <a:solidFill>
                            <a:srgbClr val="007A77"/>
                          </a:solidFill>
                          <a:latin typeface="Cambria Math" panose="02040503050406030204" pitchFamily="18" charset="0"/>
                        </a:rPr>
                        <m:t>)|=</m:t>
                      </m:r>
                      <m:r>
                        <a:rPr lang="zh-CN" altLang="en-US" sz="2800" b="1" i="1" smtClean="0">
                          <a:solidFill>
                            <a:srgbClr val="007A77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b="1" smtClean="0">
                          <a:solidFill>
                            <a:srgbClr val="007A77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800" b="1" i="1" smtClean="0">
                          <a:solidFill>
                            <a:srgbClr val="007A77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</a:rPr>
                        <m:t> </m:t>
                      </m:r>
                      <m:r>
                        <a:rPr lang="zh-CN" altLang="en-US" sz="2800" b="1" smtClean="0">
                          <a:solidFill>
                            <a:srgbClr val="007A77"/>
                          </a:solidFill>
                          <a:latin typeface="Cambria Math" panose="02040503050406030204" pitchFamily="18" charset="0"/>
                        </a:rPr>
                        <m:t>∡</m:t>
                      </m:r>
                      <m:r>
                        <a:rPr lang="zh-CN" altLang="en-US" sz="2800" b="1" i="1" smtClean="0">
                          <a:solidFill>
                            <a:srgbClr val="007A77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2800" b="1" smtClean="0">
                          <a:solidFill>
                            <a:srgbClr val="007A7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 smtClean="0">
                          <a:solidFill>
                            <a:srgbClr val="007A77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800" b="1" i="1" smtClean="0">
                          <a:solidFill>
                            <a:srgbClr val="007A77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sz="2800" b="1" smtClean="0">
                          <a:solidFill>
                            <a:srgbClr val="007A77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zh-CN" altLang="en-US" sz="2800" b="1" i="1" smtClean="0">
                          <a:solidFill>
                            <a:srgbClr val="007A77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007A7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 smtClean="0">
                              <a:solidFill>
                                <a:srgbClr val="007A7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 b="1" smtClean="0">
                              <a:solidFill>
                                <a:srgbClr val="007A7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b="1" dirty="0" smtClean="0">
                  <a:solidFill>
                    <a:srgbClr val="007A77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385" y="1772954"/>
                <a:ext cx="6318448" cy="5757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228087" y="2438488"/>
                <a:ext cx="89827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b="1" i="1" smtClean="0">
                              <a:solidFill>
                                <a:srgbClr val="007A7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smtClean="0">
                              <a:solidFill>
                                <a:srgbClr val="007A77"/>
                              </a:solidFill>
                              <a:latin typeface="Cambria Math" panose="02040503050406030204" pitchFamily="18" charset="0"/>
                            </a:rPr>
                            <m:t>∡</m:t>
                          </m:r>
                          <m:r>
                            <a:rPr lang="zh-CN" altLang="en-US" sz="2400" b="1" i="1" smtClean="0">
                              <a:solidFill>
                                <a:srgbClr val="007A77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sz="2400" b="1" smtClean="0">
                              <a:solidFill>
                                <a:srgbClr val="007A7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 smtClean="0">
                              <a:solidFill>
                                <a:srgbClr val="007A77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b="1" i="1" smtClean="0">
                              <a:solidFill>
                                <a:srgbClr val="007A77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zh-CN" altLang="en-US" sz="2400" b="1" dirty="0" smtClean="0">
                  <a:solidFill>
                    <a:srgbClr val="007A77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087" y="2438488"/>
                <a:ext cx="898273" cy="461665"/>
              </a:xfrm>
              <a:prstGeom prst="rect">
                <a:avLst/>
              </a:prstGeom>
              <a:blipFill>
                <a:blip r:embed="rId8"/>
                <a:stretch>
                  <a:fillRect l="-23810" t="-127632" r="-94558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010892" y="2388768"/>
                <a:ext cx="12952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smtClean="0">
                          <a:solidFill>
                            <a:srgbClr val="007A77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b="1" i="1" smtClean="0">
                          <a:solidFill>
                            <a:srgbClr val="007A77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2400" b="1" smtClean="0">
                          <a:solidFill>
                            <a:srgbClr val="007A7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 smtClean="0">
                          <a:solidFill>
                            <a:srgbClr val="007A77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b="1" i="1" smtClean="0">
                          <a:solidFill>
                            <a:srgbClr val="007A77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sz="2400" b="1" smtClean="0">
                          <a:solidFill>
                            <a:srgbClr val="007A77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zh-CN" altLang="en-US" sz="2400" b="1" dirty="0" smtClean="0">
                  <a:solidFill>
                    <a:srgbClr val="007A77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892" y="2388768"/>
                <a:ext cx="1295291" cy="461665"/>
              </a:xfrm>
              <a:prstGeom prst="rect">
                <a:avLst/>
              </a:prstGeom>
              <a:blipFill>
                <a:blip r:embed="rId9"/>
                <a:stretch>
                  <a:fillRect l="-3302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26"/>
          <p:cNvGrpSpPr>
            <a:grpSpLocks/>
          </p:cNvGrpSpPr>
          <p:nvPr/>
        </p:nvGrpSpPr>
        <p:grpSpPr bwMode="auto">
          <a:xfrm>
            <a:off x="1839157" y="4888161"/>
            <a:ext cx="3182938" cy="1062038"/>
            <a:chOff x="1104" y="2736"/>
            <a:chExt cx="2005" cy="669"/>
          </a:xfrm>
        </p:grpSpPr>
        <p:graphicFrame>
          <p:nvGraphicFramePr>
            <p:cNvPr id="34" name="Object 5"/>
            <p:cNvGraphicFramePr>
              <a:graphicFrameLocks noChangeAspect="1"/>
            </p:cNvGraphicFramePr>
            <p:nvPr/>
          </p:nvGraphicFramePr>
          <p:xfrm>
            <a:off x="1104" y="2925"/>
            <a:ext cx="941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8" name="Equation" r:id="rId10" imgW="596880" imgH="203040" progId="Equation.DSMT4">
                    <p:embed/>
                  </p:oleObj>
                </mc:Choice>
                <mc:Fallback>
                  <p:oleObj name="Equation" r:id="rId10" imgW="596880" imgH="203040" progId="Equation.DSMT4">
                    <p:embed/>
                    <p:pic>
                      <p:nvPicPr>
                        <p:cNvPr id="1741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925"/>
                          <a:ext cx="941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6"/>
            <p:cNvGraphicFramePr>
              <a:graphicFrameLocks noChangeAspect="1"/>
            </p:cNvGraphicFramePr>
            <p:nvPr/>
          </p:nvGraphicFramePr>
          <p:xfrm>
            <a:off x="2400" y="2736"/>
            <a:ext cx="70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9" name="Equation" r:id="rId12" imgW="495000" imgH="253800" progId="Equation.DSMT4">
                    <p:embed/>
                  </p:oleObj>
                </mc:Choice>
                <mc:Fallback>
                  <p:oleObj name="Equation" r:id="rId12" imgW="495000" imgH="253800" progId="Equation.DSMT4">
                    <p:embed/>
                    <p:pic>
                      <p:nvPicPr>
                        <p:cNvPr id="1741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36"/>
                          <a:ext cx="709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7"/>
            <p:cNvGraphicFramePr>
              <a:graphicFrameLocks noChangeAspect="1"/>
            </p:cNvGraphicFramePr>
            <p:nvPr/>
          </p:nvGraphicFramePr>
          <p:xfrm>
            <a:off x="2400" y="3120"/>
            <a:ext cx="709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0" name="Equation" r:id="rId14" imgW="495000" imgH="253800" progId="Equation.DSMT4">
                    <p:embed/>
                  </p:oleObj>
                </mc:Choice>
                <mc:Fallback>
                  <p:oleObj name="Equation" r:id="rId14" imgW="495000" imgH="253800" progId="Equation.DSMT4">
                    <p:embed/>
                    <p:pic>
                      <p:nvPicPr>
                        <p:cNvPr id="1741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120"/>
                          <a:ext cx="709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8"/>
            <p:cNvGraphicFramePr>
              <a:graphicFrameLocks noChangeAspect="1"/>
            </p:cNvGraphicFramePr>
            <p:nvPr/>
          </p:nvGraphicFramePr>
          <p:xfrm>
            <a:off x="1968" y="2764"/>
            <a:ext cx="314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1" name="Equation" r:id="rId16" imgW="177480" imgH="253800" progId="Equation.DSMT4">
                    <p:embed/>
                  </p:oleObj>
                </mc:Choice>
                <mc:Fallback>
                  <p:oleObj name="Equation" r:id="rId16" imgW="177480" imgH="253800" progId="Equation.DSMT4">
                    <p:embed/>
                    <p:pic>
                      <p:nvPicPr>
                        <p:cNvPr id="1741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764"/>
                          <a:ext cx="314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9"/>
            <p:cNvGraphicFramePr>
              <a:graphicFrameLocks noChangeAspect="1"/>
            </p:cNvGraphicFramePr>
            <p:nvPr/>
          </p:nvGraphicFramePr>
          <p:xfrm>
            <a:off x="2112" y="2784"/>
            <a:ext cx="15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2" name="Equation" r:id="rId18" imgW="139680" imgH="190440" progId="Equation.DSMT4">
                    <p:embed/>
                  </p:oleObj>
                </mc:Choice>
                <mc:Fallback>
                  <p:oleObj name="Equation" r:id="rId18" imgW="139680" imgH="190440" progId="Equation.DSMT4">
                    <p:embed/>
                    <p:pic>
                      <p:nvPicPr>
                        <p:cNvPr id="1741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784"/>
                          <a:ext cx="15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0"/>
            <p:cNvGraphicFramePr>
              <a:graphicFrameLocks noChangeAspect="1"/>
            </p:cNvGraphicFramePr>
            <p:nvPr/>
          </p:nvGraphicFramePr>
          <p:xfrm>
            <a:off x="2112" y="3168"/>
            <a:ext cx="17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3" name="Equation" r:id="rId20" imgW="152280" imgH="190440" progId="Equation.DSMT4">
                    <p:embed/>
                  </p:oleObj>
                </mc:Choice>
                <mc:Fallback>
                  <p:oleObj name="Equation" r:id="rId20" imgW="152280" imgH="190440" progId="Equation.DSMT4">
                    <p:embed/>
                    <p:pic>
                      <p:nvPicPr>
                        <p:cNvPr id="1742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168"/>
                          <a:ext cx="17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31"/>
          <p:cNvGrpSpPr>
            <a:grpSpLocks/>
          </p:cNvGrpSpPr>
          <p:nvPr/>
        </p:nvGrpSpPr>
        <p:grpSpPr bwMode="auto">
          <a:xfrm>
            <a:off x="5572957" y="4354761"/>
            <a:ext cx="3429000" cy="1552575"/>
            <a:chOff x="3427" y="2784"/>
            <a:chExt cx="2160" cy="978"/>
          </a:xfrm>
        </p:grpSpPr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3427" y="3527"/>
              <a:ext cx="2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 flipV="1">
              <a:off x="4487" y="2803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>
              <a:off x="3941" y="3201"/>
              <a:ext cx="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3941" y="3211"/>
              <a:ext cx="10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>
              <a:off x="5021" y="3201"/>
              <a:ext cx="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4286" y="29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楷体_GB2312" pitchFamily="49" charset="-122"/>
                </a:rPr>
                <a:t>1</a:t>
              </a:r>
            </a:p>
          </p:txBody>
        </p:sp>
        <p:graphicFrame>
          <p:nvGraphicFramePr>
            <p:cNvPr id="47" name="Object 1"/>
            <p:cNvGraphicFramePr>
              <a:graphicFrameLocks noChangeAspect="1"/>
            </p:cNvGraphicFramePr>
            <p:nvPr/>
          </p:nvGraphicFramePr>
          <p:xfrm>
            <a:off x="4512" y="2784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4" name="Equation" r:id="rId22" imgW="469800" imgH="203040" progId="Equation.DSMT4">
                    <p:embed/>
                  </p:oleObj>
                </mc:Choice>
                <mc:Fallback>
                  <p:oleObj name="Equation" r:id="rId22" imgW="469800" imgH="203040" progId="Equation.DSMT4">
                    <p:embed/>
                    <p:pic>
                      <p:nvPicPr>
                        <p:cNvPr id="17411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784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2"/>
            <p:cNvGraphicFramePr>
              <a:graphicFrameLocks noChangeAspect="1"/>
            </p:cNvGraphicFramePr>
            <p:nvPr/>
          </p:nvGraphicFramePr>
          <p:xfrm>
            <a:off x="5328" y="3342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5" name="Equation" r:id="rId24" imgW="152280" imgH="139680" progId="Equation.DSMT4">
                    <p:embed/>
                  </p:oleObj>
                </mc:Choice>
                <mc:Fallback>
                  <p:oleObj name="Equation" r:id="rId24" imgW="152280" imgH="139680" progId="Equation.DSMT4">
                    <p:embed/>
                    <p:pic>
                      <p:nvPicPr>
                        <p:cNvPr id="1741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342"/>
                          <a:ext cx="19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3"/>
            <p:cNvGraphicFramePr>
              <a:graphicFrameLocks noChangeAspect="1"/>
            </p:cNvGraphicFramePr>
            <p:nvPr/>
          </p:nvGraphicFramePr>
          <p:xfrm>
            <a:off x="4896" y="3474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6" name="Equation" r:id="rId26" imgW="190440" imgH="228600" progId="Equation.DSMT4">
                    <p:embed/>
                  </p:oleObj>
                </mc:Choice>
                <mc:Fallback>
                  <p:oleObj name="Equation" r:id="rId26" imgW="190440" imgH="228600" progId="Equation.DSMT4">
                    <p:embed/>
                    <p:pic>
                      <p:nvPicPr>
                        <p:cNvPr id="1741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3474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"/>
            <p:cNvGraphicFramePr>
              <a:graphicFrameLocks noChangeAspect="1"/>
            </p:cNvGraphicFramePr>
            <p:nvPr/>
          </p:nvGraphicFramePr>
          <p:xfrm>
            <a:off x="3784" y="3456"/>
            <a:ext cx="35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7" name="Equation" r:id="rId28" imgW="279360" imgH="228600" progId="Equation.DSMT4">
                    <p:embed/>
                  </p:oleObj>
                </mc:Choice>
                <mc:Fallback>
                  <p:oleObj name="Equation" r:id="rId28" imgW="279360" imgH="228600" progId="Equation.DSMT4">
                    <p:embed/>
                    <p:pic>
                      <p:nvPicPr>
                        <p:cNvPr id="1741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4" y="3456"/>
                          <a:ext cx="35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矩形 50"/>
          <p:cNvSpPr/>
          <p:nvPr/>
        </p:nvSpPr>
        <p:spPr>
          <a:xfrm>
            <a:off x="721492" y="4076927"/>
            <a:ext cx="5049780" cy="978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dirty="0">
                <a:latin typeface="+mn-ea"/>
              </a:rPr>
              <a:t>4</a:t>
            </a:r>
            <a:r>
              <a:rPr lang="en-US" altLang="zh-CN" sz="3200" dirty="0" smtClean="0">
                <a:latin typeface="+mn-ea"/>
              </a:rPr>
              <a:t>.</a:t>
            </a:r>
            <a:r>
              <a:rPr lang="zh-CN" altLang="en-US" sz="3200" dirty="0">
                <a:latin typeface="+mn-ea"/>
              </a:rPr>
              <a:t>连续时间理想低通滤波器</a:t>
            </a:r>
          </a:p>
          <a:p>
            <a:pPr>
              <a:lnSpc>
                <a:spcPct val="90000"/>
              </a:lnSpc>
            </a:pPr>
            <a:r>
              <a:rPr lang="en-US" altLang="zh-CN" sz="3200" dirty="0" smtClean="0">
                <a:latin typeface="+mn-ea"/>
              </a:rPr>
              <a:t> </a:t>
            </a:r>
            <a:endParaRPr lang="en-US" altLang="zh-CN" sz="3200" dirty="0">
              <a:latin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61387" y="5898365"/>
            <a:ext cx="103158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C00000"/>
                </a:solidFill>
                <a:latin typeface="+mn-ea"/>
              </a:rPr>
              <a:t>连续时间理想低通滤波器是非</a:t>
            </a:r>
            <a:r>
              <a:rPr lang="zh-CN" altLang="en-US" sz="2800" dirty="0" smtClean="0">
                <a:solidFill>
                  <a:srgbClr val="C00000"/>
                </a:solidFill>
                <a:latin typeface="+mn-ea"/>
              </a:rPr>
              <a:t>因果系统，因而是非物理可</a:t>
            </a:r>
            <a:r>
              <a:rPr lang="zh-CN" altLang="en-US" sz="2800" dirty="0">
                <a:solidFill>
                  <a:srgbClr val="C00000"/>
                </a:solidFill>
                <a:latin typeface="+mn-ea"/>
              </a:rPr>
              <a:t>实现</a:t>
            </a:r>
            <a:r>
              <a:rPr lang="zh-CN" altLang="en-US" sz="2800" dirty="0" smtClean="0">
                <a:solidFill>
                  <a:srgbClr val="C00000"/>
                </a:solidFill>
                <a:latin typeface="+mn-ea"/>
              </a:rPr>
              <a:t>的</a:t>
            </a:r>
            <a:endParaRPr lang="zh-CN" altLang="en-US" sz="280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252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7712" y="292508"/>
            <a:ext cx="52742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+mn-ea"/>
              </a:rPr>
              <a:t>5. </a:t>
            </a:r>
            <a:r>
              <a:rPr lang="zh-CN" altLang="en-US" sz="3200" dirty="0" smtClean="0">
                <a:latin typeface="+mn-ea"/>
              </a:rPr>
              <a:t>系统时、频域特性的分析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237986" y="998284"/>
            <a:ext cx="97016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根据系统的物理描述建立系统的数学模型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---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微分方程获差分方程描述；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通过对系统的频率响应与时域响应的分析，获得系统的时频域特性。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520598"/>
              </p:ext>
            </p:extLst>
          </p:nvPr>
        </p:nvGraphicFramePr>
        <p:xfrm>
          <a:off x="2153575" y="2020409"/>
          <a:ext cx="5105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BMP 图象" r:id="rId3" imgW="3266667" imgH="1628571" progId="Paint.Picture">
                  <p:embed/>
                </p:oleObj>
              </mc:Choice>
              <mc:Fallback>
                <p:oleObj name="BMP 图象" r:id="rId3" imgW="3266667" imgH="1628571" progId="Paint.Picture">
                  <p:embed/>
                  <p:pic>
                    <p:nvPicPr>
                      <p:cNvPr id="3686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575" y="2020409"/>
                        <a:ext cx="51054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28497"/>
              </p:ext>
            </p:extLst>
          </p:nvPr>
        </p:nvGraphicFramePr>
        <p:xfrm>
          <a:off x="1391575" y="4001609"/>
          <a:ext cx="5562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5" imgW="2158920" imgH="393480" progId="Equation.DSMT4">
                  <p:embed/>
                </p:oleObj>
              </mc:Choice>
              <mc:Fallback>
                <p:oleObj name="Equation" r:id="rId5" imgW="2158920" imgH="393480" progId="Equation.DSMT4">
                  <p:embed/>
                  <p:pic>
                    <p:nvPicPr>
                      <p:cNvPr id="3686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575" y="4001609"/>
                        <a:ext cx="5562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14490"/>
              </p:ext>
            </p:extLst>
          </p:nvPr>
        </p:nvGraphicFramePr>
        <p:xfrm>
          <a:off x="7335175" y="3471384"/>
          <a:ext cx="1600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Equation" r:id="rId7" imgW="711000" imgH="241200" progId="Equation.DSMT4">
                  <p:embed/>
                </p:oleObj>
              </mc:Choice>
              <mc:Fallback>
                <p:oleObj name="Equation" r:id="rId7" imgW="711000" imgH="241200" progId="Equation.DSMT4">
                  <p:embed/>
                  <p:pic>
                    <p:nvPicPr>
                      <p:cNvPr id="3686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5175" y="3471384"/>
                        <a:ext cx="1600200" cy="542925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660534"/>
              </p:ext>
            </p:extLst>
          </p:nvPr>
        </p:nvGraphicFramePr>
        <p:xfrm>
          <a:off x="7335175" y="4154009"/>
          <a:ext cx="16002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Equation" r:id="rId9" imgW="698400" imgH="444240" progId="Equation.DSMT4">
                  <p:embed/>
                </p:oleObj>
              </mc:Choice>
              <mc:Fallback>
                <p:oleObj name="Equation" r:id="rId9" imgW="698400" imgH="444240" progId="Equation.DSMT4">
                  <p:embed/>
                  <p:pic>
                    <p:nvPicPr>
                      <p:cNvPr id="368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5175" y="4154009"/>
                        <a:ext cx="1600200" cy="954088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709434"/>
              </p:ext>
            </p:extLst>
          </p:nvPr>
        </p:nvGraphicFramePr>
        <p:xfrm>
          <a:off x="1848775" y="5351600"/>
          <a:ext cx="57150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Equation" r:id="rId11" imgW="2463480" imgH="419040" progId="Equation.DSMT4">
                  <p:embed/>
                </p:oleObj>
              </mc:Choice>
              <mc:Fallback>
                <p:oleObj name="Equation" r:id="rId11" imgW="2463480" imgH="419040" progId="Equation.DSMT4">
                  <p:embed/>
                  <p:pic>
                    <p:nvPicPr>
                      <p:cNvPr id="3686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775" y="5351600"/>
                        <a:ext cx="57150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8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757" y="144407"/>
            <a:ext cx="11259145" cy="665959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第七章的知识要点</a:t>
            </a:r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3841" y="810366"/>
            <a:ext cx="10629468" cy="539279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 smtClean="0"/>
              <a:t>1. </a:t>
            </a:r>
            <a:r>
              <a:rPr lang="zh-CN" altLang="en-US" sz="3200" dirty="0" smtClean="0"/>
              <a:t>信号的采样</a:t>
            </a:r>
            <a:r>
              <a:rPr lang="en-US" altLang="zh-CN" sz="3200" dirty="0" smtClean="0"/>
              <a:t>---</a:t>
            </a:r>
            <a:r>
              <a:rPr lang="zh-CN" altLang="en-US" sz="3200" dirty="0" smtClean="0"/>
              <a:t>采样定理</a:t>
            </a:r>
            <a:r>
              <a:rPr lang="en-US" altLang="zh-CN" sz="3200" dirty="0" smtClean="0"/>
              <a:t>  </a:t>
            </a:r>
            <a:endParaRPr lang="en-US" altLang="zh-CN" sz="32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3200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zh-CN" sz="3200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zh-CN" sz="3200" dirty="0"/>
          </a:p>
          <a:p>
            <a:pPr marL="0" lvl="0" indent="0">
              <a:lnSpc>
                <a:spcPct val="90000"/>
              </a:lnSpc>
              <a:buClr>
                <a:srgbClr val="5FCBEF"/>
              </a:buClr>
              <a:buNone/>
            </a:pPr>
            <a:endParaRPr lang="en-US" altLang="zh-CN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lnSpc>
                <a:spcPct val="90000"/>
              </a:lnSpc>
              <a:buClr>
                <a:srgbClr val="5FCBEF"/>
              </a:buClr>
              <a:buNone/>
            </a:pPr>
            <a:r>
              <a:rPr lang="en-US" altLang="zh-CN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zh-CN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信号的内插恢复</a:t>
            </a:r>
            <a:endParaRPr lang="en-US" altLang="zh-CN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lnSpc>
                <a:spcPct val="90000"/>
              </a:lnSpc>
              <a:buClr>
                <a:srgbClr val="5FCBEF"/>
              </a:buClr>
              <a:buNone/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zh-CN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零阶保持恢复</a:t>
            </a:r>
            <a:endParaRPr lang="en-US" altLang="zh-CN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lnSpc>
                <a:spcPct val="90000"/>
              </a:lnSpc>
              <a:buClr>
                <a:srgbClr val="5FCBEF"/>
              </a:buClr>
              <a:buNone/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zh-CN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一阶保持恢复</a:t>
            </a:r>
            <a:endParaRPr lang="en-US" altLang="zh-CN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lnSpc>
                <a:spcPct val="90000"/>
              </a:lnSpc>
              <a:buClr>
                <a:srgbClr val="5FCBEF"/>
              </a:buClr>
              <a:buNone/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zh-CN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理想恢复</a:t>
            </a:r>
            <a:endParaRPr lang="en-US" altLang="zh-CN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lnSpc>
                <a:spcPct val="90000"/>
              </a:lnSpc>
              <a:buClr>
                <a:srgbClr val="5FCBEF"/>
              </a:buClr>
              <a:buNone/>
            </a:pPr>
            <a:endParaRPr lang="en-US" altLang="zh-CN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3200" dirty="0"/>
          </a:p>
        </p:txBody>
      </p:sp>
      <p:sp>
        <p:nvSpPr>
          <p:cNvPr id="14" name="Rectangle 1029"/>
          <p:cNvSpPr>
            <a:spLocks noChangeArrowheads="1"/>
          </p:cNvSpPr>
          <p:nvPr/>
        </p:nvSpPr>
        <p:spPr bwMode="auto">
          <a:xfrm>
            <a:off x="978078" y="1363739"/>
            <a:ext cx="82296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b="1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信号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带限于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；     采样频率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&gt;2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M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8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</a:t>
            </a:r>
          </a:p>
        </p:txBody>
      </p:sp>
      <p:sp>
        <p:nvSpPr>
          <p:cNvPr id="15" name="Text Box 1031"/>
          <p:cNvSpPr txBox="1">
            <a:spLocks noChangeArrowheads="1"/>
          </p:cNvSpPr>
          <p:nvPr/>
        </p:nvSpPr>
        <p:spPr bwMode="auto">
          <a:xfrm>
            <a:off x="1093488" y="2070742"/>
            <a:ext cx="73314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en-US" altLang="zh-CN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&lt; 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）；常取</a:t>
            </a:r>
            <a:r>
              <a:rPr kumimoji="1" lang="zh-CN" altLang="zh-CN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s 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/2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1784" y="2696411"/>
            <a:ext cx="658706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lnSpc>
                <a:spcPct val="90000"/>
              </a:lnSpc>
              <a:spcBef>
                <a:spcPts val="1000"/>
              </a:spcBef>
              <a:buClr>
                <a:srgbClr val="5FCBEF"/>
              </a:buClr>
              <a:buSzPct val="80000"/>
            </a:pPr>
            <a:r>
              <a:rPr lang="zh-CN" altLang="en-US" sz="3200" dirty="0" smtClean="0">
                <a:solidFill>
                  <a:srgbClr val="C00000"/>
                </a:solidFill>
              </a:rPr>
              <a:t>注意： 采样</a:t>
            </a:r>
            <a:r>
              <a:rPr lang="zh-CN" altLang="en-US" sz="3200" dirty="0">
                <a:solidFill>
                  <a:srgbClr val="C00000"/>
                </a:solidFill>
              </a:rPr>
              <a:t>定理是充分而非必要的</a:t>
            </a:r>
            <a:endParaRPr lang="en-US" altLang="zh-CN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7" name="Picture 59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694" y="3755802"/>
            <a:ext cx="3435082" cy="192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0" descr="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844" y="3733145"/>
            <a:ext cx="3160575" cy="197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Object 2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093057"/>
              </p:ext>
            </p:extLst>
          </p:nvPr>
        </p:nvGraphicFramePr>
        <p:xfrm>
          <a:off x="2782419" y="5800666"/>
          <a:ext cx="44116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5" imgW="1930320" imgH="444240" progId="Equation.DSMT4">
                  <p:embed/>
                </p:oleObj>
              </mc:Choice>
              <mc:Fallback>
                <p:oleObj name="Equation" r:id="rId5" imgW="1930320" imgH="444240" progId="Equation.DSMT4">
                  <p:embed/>
                  <p:pic>
                    <p:nvPicPr>
                      <p:cNvPr id="15365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419" y="5800666"/>
                        <a:ext cx="441166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49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6011" y="333698"/>
            <a:ext cx="584487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lnSpc>
                <a:spcPct val="90000"/>
              </a:lnSpc>
              <a:spcBef>
                <a:spcPts val="1000"/>
              </a:spcBef>
              <a:buClr>
                <a:srgbClr val="5FCBEF"/>
              </a:buClr>
              <a:buSzPct val="80000"/>
            </a:pPr>
            <a:r>
              <a:rPr lang="en-US" altLang="zh-CN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zh-CN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连续时间信号的离散化处理</a:t>
            </a:r>
            <a:r>
              <a:rPr lang="en-US" altLang="zh-CN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endParaRPr lang="en-US" altLang="zh-CN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2720121" y="3794213"/>
            <a:ext cx="5070475" cy="792163"/>
            <a:chOff x="1104" y="3504"/>
            <a:chExt cx="3194" cy="499"/>
          </a:xfrm>
        </p:grpSpPr>
        <p:sp>
          <p:nvSpPr>
            <p:cNvPr id="6" name="Rectangle 46"/>
            <p:cNvSpPr>
              <a:spLocks noChangeArrowheads="1"/>
            </p:cNvSpPr>
            <p:nvPr/>
          </p:nvSpPr>
          <p:spPr bwMode="auto">
            <a:xfrm>
              <a:off x="2186" y="3504"/>
              <a:ext cx="998" cy="499"/>
            </a:xfrm>
            <a:prstGeom prst="rect">
              <a:avLst/>
            </a:prstGeom>
            <a:solidFill>
              <a:srgbClr val="2EBFDC"/>
            </a:solidFill>
            <a:ln w="28575">
              <a:solidFill>
                <a:srgbClr val="007A7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" name="Object 47"/>
            <p:cNvGraphicFramePr>
              <a:graphicFrameLocks noChangeAspect="1"/>
            </p:cNvGraphicFramePr>
            <p:nvPr/>
          </p:nvGraphicFramePr>
          <p:xfrm>
            <a:off x="2311" y="3587"/>
            <a:ext cx="79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4" name="Equation" r:id="rId3" imgW="520560" imgH="228600" progId="Equation.DSMT4">
                    <p:embed/>
                  </p:oleObj>
                </mc:Choice>
                <mc:Fallback>
                  <p:oleObj name="Equation" r:id="rId3" imgW="520560" imgH="228600" progId="Equation.DSMT4">
                    <p:embed/>
                    <p:pic>
                      <p:nvPicPr>
                        <p:cNvPr id="33802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1" y="3587"/>
                          <a:ext cx="790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48"/>
            <p:cNvSpPr>
              <a:spLocks noChangeShapeType="1"/>
            </p:cNvSpPr>
            <p:nvPr/>
          </p:nvSpPr>
          <p:spPr bwMode="auto">
            <a:xfrm>
              <a:off x="1645" y="3754"/>
              <a:ext cx="541" cy="0"/>
            </a:xfrm>
            <a:prstGeom prst="line">
              <a:avLst/>
            </a:prstGeom>
            <a:noFill/>
            <a:ln w="28575">
              <a:solidFill>
                <a:srgbClr val="007A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49"/>
            <p:cNvSpPr>
              <a:spLocks noChangeShapeType="1"/>
            </p:cNvSpPr>
            <p:nvPr/>
          </p:nvSpPr>
          <p:spPr bwMode="auto">
            <a:xfrm>
              <a:off x="3184" y="3754"/>
              <a:ext cx="583" cy="0"/>
            </a:xfrm>
            <a:prstGeom prst="line">
              <a:avLst/>
            </a:prstGeom>
            <a:noFill/>
            <a:ln w="28575">
              <a:solidFill>
                <a:srgbClr val="007A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" name="Object 50"/>
            <p:cNvGraphicFramePr>
              <a:graphicFrameLocks noChangeAspect="1"/>
            </p:cNvGraphicFramePr>
            <p:nvPr/>
          </p:nvGraphicFramePr>
          <p:xfrm>
            <a:off x="1104" y="3587"/>
            <a:ext cx="499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5" name="Equation" r:id="rId5" imgW="330120" imgH="228600" progId="Equation.DSMT4">
                    <p:embed/>
                  </p:oleObj>
                </mc:Choice>
                <mc:Fallback>
                  <p:oleObj name="Equation" r:id="rId5" imgW="330120" imgH="228600" progId="Equation.DSMT4">
                    <p:embed/>
                    <p:pic>
                      <p:nvPicPr>
                        <p:cNvPr id="33803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587"/>
                          <a:ext cx="499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51"/>
            <p:cNvGraphicFramePr>
              <a:graphicFrameLocks noChangeAspect="1"/>
            </p:cNvGraphicFramePr>
            <p:nvPr/>
          </p:nvGraphicFramePr>
          <p:xfrm>
            <a:off x="3808" y="3587"/>
            <a:ext cx="490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6" name="Equation" r:id="rId7" imgW="342720" imgH="228600" progId="Equation.DSMT4">
                    <p:embed/>
                  </p:oleObj>
                </mc:Choice>
                <mc:Fallback>
                  <p:oleObj name="Equation" r:id="rId7" imgW="342720" imgH="228600" progId="Equation.DSMT4">
                    <p:embed/>
                    <p:pic>
                      <p:nvPicPr>
                        <p:cNvPr id="33804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8" y="3587"/>
                          <a:ext cx="490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57"/>
          <p:cNvGrpSpPr>
            <a:grpSpLocks/>
          </p:cNvGrpSpPr>
          <p:nvPr/>
        </p:nvGrpSpPr>
        <p:grpSpPr bwMode="auto">
          <a:xfrm>
            <a:off x="943992" y="1182209"/>
            <a:ext cx="8093075" cy="2274888"/>
            <a:chOff x="576" y="1872"/>
            <a:chExt cx="4954" cy="1402"/>
          </a:xfrm>
        </p:grpSpPr>
        <p:graphicFrame>
          <p:nvGraphicFramePr>
            <p:cNvPr id="13" name="Object 6"/>
            <p:cNvGraphicFramePr>
              <a:graphicFrameLocks noChangeAspect="1"/>
            </p:cNvGraphicFramePr>
            <p:nvPr/>
          </p:nvGraphicFramePr>
          <p:xfrm>
            <a:off x="576" y="2080"/>
            <a:ext cx="499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7" name="Equation" r:id="rId9" imgW="330120" imgH="228600" progId="Equation.DSMT4">
                    <p:embed/>
                  </p:oleObj>
                </mc:Choice>
                <mc:Fallback>
                  <p:oleObj name="Equation" r:id="rId9" imgW="330120" imgH="228600" progId="Equation.DSMT4">
                    <p:embed/>
                    <p:pic>
                      <p:nvPicPr>
                        <p:cNvPr id="3379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080"/>
                          <a:ext cx="499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7"/>
            <p:cNvGraphicFramePr>
              <a:graphicFrameLocks noChangeAspect="1"/>
            </p:cNvGraphicFramePr>
            <p:nvPr/>
          </p:nvGraphicFramePr>
          <p:xfrm>
            <a:off x="1042" y="2384"/>
            <a:ext cx="40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8" name="Equation" r:id="rId10" imgW="355320" imgH="241200" progId="Equation.DSMT4">
                    <p:embed/>
                  </p:oleObj>
                </mc:Choice>
                <mc:Fallback>
                  <p:oleObj name="Equation" r:id="rId10" imgW="355320" imgH="241200" progId="Equation.DSMT4">
                    <p:embed/>
                    <p:pic>
                      <p:nvPicPr>
                        <p:cNvPr id="3379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" y="2384"/>
                          <a:ext cx="40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8"/>
            <p:cNvGraphicFramePr>
              <a:graphicFrameLocks noChangeAspect="1"/>
            </p:cNvGraphicFramePr>
            <p:nvPr/>
          </p:nvGraphicFramePr>
          <p:xfrm>
            <a:off x="2032" y="1872"/>
            <a:ext cx="464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9" name="Equation" r:id="rId12" imgW="380880" imgH="228600" progId="Equation.DSMT4">
                    <p:embed/>
                  </p:oleObj>
                </mc:Choice>
                <mc:Fallback>
                  <p:oleObj name="Equation" r:id="rId12" imgW="380880" imgH="228600" progId="Equation.DSMT4">
                    <p:embed/>
                    <p:pic>
                      <p:nvPicPr>
                        <p:cNvPr id="3379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2" y="1872"/>
                          <a:ext cx="464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9"/>
            <p:cNvGraphicFramePr>
              <a:graphicFrameLocks noChangeAspect="1"/>
            </p:cNvGraphicFramePr>
            <p:nvPr/>
          </p:nvGraphicFramePr>
          <p:xfrm>
            <a:off x="3072" y="1872"/>
            <a:ext cx="499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0" name="Equation" r:id="rId14" imgW="380880" imgH="228600" progId="Equation.DSMT4">
                    <p:embed/>
                  </p:oleObj>
                </mc:Choice>
                <mc:Fallback>
                  <p:oleObj name="Equation" r:id="rId14" imgW="380880" imgH="228600" progId="Equation.DSMT4">
                    <p:embed/>
                    <p:pic>
                      <p:nvPicPr>
                        <p:cNvPr id="3379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872"/>
                          <a:ext cx="499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0"/>
            <p:cNvGraphicFramePr>
              <a:graphicFrameLocks noChangeAspect="1"/>
            </p:cNvGraphicFramePr>
            <p:nvPr/>
          </p:nvGraphicFramePr>
          <p:xfrm>
            <a:off x="4176" y="1872"/>
            <a:ext cx="43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1" name="Equation" r:id="rId16" imgW="355320" imgH="241200" progId="Equation.DSMT4">
                    <p:embed/>
                  </p:oleObj>
                </mc:Choice>
                <mc:Fallback>
                  <p:oleObj name="Equation" r:id="rId16" imgW="355320" imgH="241200" progId="Equation.DSMT4">
                    <p:embed/>
                    <p:pic>
                      <p:nvPicPr>
                        <p:cNvPr id="3379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872"/>
                          <a:ext cx="43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1"/>
            <p:cNvGraphicFramePr>
              <a:graphicFrameLocks noChangeAspect="1"/>
            </p:cNvGraphicFramePr>
            <p:nvPr/>
          </p:nvGraphicFramePr>
          <p:xfrm>
            <a:off x="5040" y="2062"/>
            <a:ext cx="490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2" name="Equation" r:id="rId18" imgW="342720" imgH="228600" progId="Equation.DSMT4">
                    <p:embed/>
                  </p:oleObj>
                </mc:Choice>
                <mc:Fallback>
                  <p:oleObj name="Equation" r:id="rId18" imgW="342720" imgH="228600" progId="Equation.DSMT4">
                    <p:embed/>
                    <p:pic>
                      <p:nvPicPr>
                        <p:cNvPr id="3379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062"/>
                          <a:ext cx="490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2"/>
            <p:cNvGraphicFramePr>
              <a:graphicFrameLocks noChangeAspect="1"/>
            </p:cNvGraphicFramePr>
            <p:nvPr/>
          </p:nvGraphicFramePr>
          <p:xfrm>
            <a:off x="1075" y="1914"/>
            <a:ext cx="41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3" name="Equation" r:id="rId19" imgW="304560" imgH="203040" progId="Equation.DSMT4">
                    <p:embed/>
                  </p:oleObj>
                </mc:Choice>
                <mc:Fallback>
                  <p:oleObj name="Equation" r:id="rId19" imgW="304560" imgH="203040" progId="Equation.DSMT4">
                    <p:embed/>
                    <p:pic>
                      <p:nvPicPr>
                        <p:cNvPr id="3380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5" y="1914"/>
                          <a:ext cx="41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1056" y="2954"/>
              <a:ext cx="48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1B068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C/D</a:t>
              </a: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4154" y="2912"/>
              <a:ext cx="48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1B068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D/C</a:t>
              </a: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4518" y="2145"/>
              <a:ext cx="499" cy="499"/>
            </a:xfrm>
            <a:prstGeom prst="rect">
              <a:avLst/>
            </a:prstGeom>
            <a:solidFill>
              <a:srgbClr val="EBF7FF"/>
            </a:solidFill>
            <a:ln w="28575">
              <a:solidFill>
                <a:srgbClr val="007A7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4600" y="2464"/>
              <a:ext cx="393" cy="0"/>
            </a:xfrm>
            <a:prstGeom prst="line">
              <a:avLst/>
            </a:prstGeom>
            <a:noFill/>
            <a:ln w="19050">
              <a:solidFill>
                <a:srgbClr val="007A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 flipV="1">
              <a:off x="4767" y="2228"/>
              <a:ext cx="0" cy="275"/>
            </a:xfrm>
            <a:prstGeom prst="line">
              <a:avLst/>
            </a:prstGeom>
            <a:noFill/>
            <a:ln w="19050">
              <a:solidFill>
                <a:srgbClr val="007A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 flipV="1">
              <a:off x="4649" y="2346"/>
              <a:ext cx="0" cy="118"/>
            </a:xfrm>
            <a:prstGeom prst="line">
              <a:avLst/>
            </a:prstGeom>
            <a:noFill/>
            <a:ln w="28575">
              <a:solidFill>
                <a:srgbClr val="007A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4649" y="2346"/>
              <a:ext cx="236" cy="0"/>
            </a:xfrm>
            <a:prstGeom prst="line">
              <a:avLst/>
            </a:prstGeom>
            <a:noFill/>
            <a:ln w="28575">
              <a:solidFill>
                <a:srgbClr val="007A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4885" y="2346"/>
              <a:ext cx="0" cy="118"/>
            </a:xfrm>
            <a:prstGeom prst="line">
              <a:avLst/>
            </a:prstGeom>
            <a:noFill/>
            <a:ln w="28575">
              <a:solidFill>
                <a:srgbClr val="007A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576" y="1914"/>
              <a:ext cx="0" cy="946"/>
            </a:xfrm>
            <a:prstGeom prst="line">
              <a:avLst/>
            </a:prstGeom>
            <a:noFill/>
            <a:ln w="19050">
              <a:solidFill>
                <a:srgbClr val="007A77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576" y="1872"/>
              <a:ext cx="4944" cy="0"/>
            </a:xfrm>
            <a:prstGeom prst="line">
              <a:avLst/>
            </a:prstGeom>
            <a:noFill/>
            <a:ln w="19050">
              <a:solidFill>
                <a:srgbClr val="007A77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5520" y="1872"/>
              <a:ext cx="0" cy="987"/>
            </a:xfrm>
            <a:prstGeom prst="line">
              <a:avLst/>
            </a:prstGeom>
            <a:noFill/>
            <a:ln w="9525">
              <a:solidFill>
                <a:srgbClr val="007A77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 flipV="1">
              <a:off x="576" y="2880"/>
              <a:ext cx="4896" cy="1"/>
            </a:xfrm>
            <a:prstGeom prst="line">
              <a:avLst/>
            </a:prstGeom>
            <a:noFill/>
            <a:ln w="19050">
              <a:solidFill>
                <a:srgbClr val="007A77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AutoShape 25"/>
            <p:cNvSpPr>
              <a:spLocks noChangeArrowheads="1"/>
            </p:cNvSpPr>
            <p:nvPr/>
          </p:nvSpPr>
          <p:spPr bwMode="auto">
            <a:xfrm>
              <a:off x="982" y="2311"/>
              <a:ext cx="166" cy="167"/>
            </a:xfrm>
            <a:prstGeom prst="flowChartSummingJunction">
              <a:avLst/>
            </a:prstGeom>
            <a:solidFill>
              <a:srgbClr val="EBF7FF"/>
            </a:solidFill>
            <a:ln w="28575">
              <a:solidFill>
                <a:srgbClr val="007A77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>
              <a:off x="649" y="2394"/>
              <a:ext cx="333" cy="0"/>
            </a:xfrm>
            <a:prstGeom prst="line">
              <a:avLst/>
            </a:prstGeom>
            <a:noFill/>
            <a:ln w="28575">
              <a:solidFill>
                <a:srgbClr val="007A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1148" y="2394"/>
              <a:ext cx="291" cy="0"/>
            </a:xfrm>
            <a:prstGeom prst="line">
              <a:avLst/>
            </a:prstGeom>
            <a:noFill/>
            <a:ln w="28575">
              <a:solidFill>
                <a:srgbClr val="007A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1439" y="2145"/>
              <a:ext cx="666" cy="499"/>
            </a:xfrm>
            <a:prstGeom prst="rect">
              <a:avLst/>
            </a:prstGeom>
            <a:solidFill>
              <a:srgbClr val="EBF7FF"/>
            </a:solidFill>
            <a:ln w="28575">
              <a:solidFill>
                <a:srgbClr val="007A7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Text Box 29"/>
            <p:cNvSpPr txBox="1">
              <a:spLocks noChangeArrowheads="1"/>
            </p:cNvSpPr>
            <p:nvPr/>
          </p:nvSpPr>
          <p:spPr bwMode="auto">
            <a:xfrm>
              <a:off x="1468" y="2160"/>
              <a:ext cx="58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A0A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冲激串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A0A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到序列</a:t>
              </a:r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2105" y="2394"/>
              <a:ext cx="333" cy="0"/>
            </a:xfrm>
            <a:prstGeom prst="line">
              <a:avLst/>
            </a:prstGeom>
            <a:noFill/>
            <a:ln w="28575">
              <a:solidFill>
                <a:srgbClr val="007A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2448" y="2205"/>
              <a:ext cx="707" cy="374"/>
            </a:xfrm>
            <a:prstGeom prst="rect">
              <a:avLst/>
            </a:prstGeom>
            <a:solidFill>
              <a:srgbClr val="EBF7FF"/>
            </a:solidFill>
            <a:ln w="28575">
              <a:solidFill>
                <a:srgbClr val="007A7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" name="Object 32"/>
            <p:cNvGraphicFramePr>
              <a:graphicFrameLocks noChangeAspect="1"/>
            </p:cNvGraphicFramePr>
            <p:nvPr/>
          </p:nvGraphicFramePr>
          <p:xfrm>
            <a:off x="2436" y="2205"/>
            <a:ext cx="714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4" name="Equation" r:id="rId21" imgW="545760" imgH="241200" progId="Equation.DSMT4">
                    <p:embed/>
                  </p:oleObj>
                </mc:Choice>
                <mc:Fallback>
                  <p:oleObj name="Equation" r:id="rId21" imgW="545760" imgH="241200" progId="Equation.DSMT4">
                    <p:embed/>
                    <p:pic>
                      <p:nvPicPr>
                        <p:cNvPr id="33801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6" y="2205"/>
                          <a:ext cx="714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Line 33"/>
            <p:cNvSpPr>
              <a:spLocks noChangeShapeType="1"/>
            </p:cNvSpPr>
            <p:nvPr/>
          </p:nvSpPr>
          <p:spPr bwMode="auto">
            <a:xfrm flipV="1">
              <a:off x="3155" y="2371"/>
              <a:ext cx="375" cy="0"/>
            </a:xfrm>
            <a:prstGeom prst="line">
              <a:avLst/>
            </a:prstGeom>
            <a:noFill/>
            <a:ln w="28575">
              <a:solidFill>
                <a:srgbClr val="007A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3519" y="2145"/>
              <a:ext cx="666" cy="499"/>
            </a:xfrm>
            <a:prstGeom prst="rect">
              <a:avLst/>
            </a:prstGeom>
            <a:solidFill>
              <a:srgbClr val="EBF7FF"/>
            </a:solidFill>
            <a:ln w="28575">
              <a:solidFill>
                <a:srgbClr val="007A7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3552" y="2160"/>
              <a:ext cx="583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A0A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序列到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A0A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冲激串</a:t>
              </a:r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>
              <a:off x="4185" y="2394"/>
              <a:ext cx="333" cy="0"/>
            </a:xfrm>
            <a:prstGeom prst="line">
              <a:avLst/>
            </a:prstGeom>
            <a:noFill/>
            <a:ln w="28575">
              <a:solidFill>
                <a:srgbClr val="007A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Line 37"/>
            <p:cNvSpPr>
              <a:spLocks noChangeShapeType="1"/>
            </p:cNvSpPr>
            <p:nvPr/>
          </p:nvSpPr>
          <p:spPr bwMode="auto">
            <a:xfrm>
              <a:off x="5017" y="2394"/>
              <a:ext cx="503" cy="0"/>
            </a:xfrm>
            <a:prstGeom prst="line">
              <a:avLst/>
            </a:prstGeom>
            <a:noFill/>
            <a:ln w="28575">
              <a:solidFill>
                <a:srgbClr val="007A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1065" y="1979"/>
              <a:ext cx="0" cy="332"/>
            </a:xfrm>
            <a:prstGeom prst="line">
              <a:avLst/>
            </a:prstGeom>
            <a:noFill/>
            <a:ln w="28575">
              <a:solidFill>
                <a:srgbClr val="007A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>
              <a:off x="2240" y="2880"/>
              <a:ext cx="0" cy="333"/>
            </a:xfrm>
            <a:prstGeom prst="line">
              <a:avLst/>
            </a:prstGeom>
            <a:noFill/>
            <a:ln w="9525">
              <a:solidFill>
                <a:srgbClr val="1B068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7" name="AutoShape 40"/>
            <p:cNvCxnSpPr>
              <a:cxnSpLocks noChangeShapeType="1"/>
              <a:stCxn id="51" idx="1"/>
              <a:endCxn id="46" idx="1"/>
            </p:cNvCxnSpPr>
            <p:nvPr/>
          </p:nvCxnSpPr>
          <p:spPr bwMode="auto">
            <a:xfrm>
              <a:off x="576" y="3213"/>
              <a:ext cx="1664" cy="0"/>
            </a:xfrm>
            <a:prstGeom prst="straightConnector1">
              <a:avLst/>
            </a:prstGeom>
            <a:noFill/>
            <a:ln w="9525">
              <a:solidFill>
                <a:srgbClr val="1B068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3456" y="2880"/>
              <a:ext cx="0" cy="291"/>
            </a:xfrm>
            <a:prstGeom prst="line">
              <a:avLst/>
            </a:prstGeom>
            <a:noFill/>
            <a:ln w="9525">
              <a:solidFill>
                <a:srgbClr val="1B068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>
              <a:off x="5520" y="2880"/>
              <a:ext cx="0" cy="291"/>
            </a:xfrm>
            <a:prstGeom prst="line">
              <a:avLst/>
            </a:prstGeom>
            <a:noFill/>
            <a:ln w="9525">
              <a:solidFill>
                <a:srgbClr val="1B068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0" name="AutoShape 43"/>
            <p:cNvCxnSpPr>
              <a:cxnSpLocks noChangeShapeType="1"/>
              <a:stCxn id="48" idx="1"/>
              <a:endCxn id="49" idx="1"/>
            </p:cNvCxnSpPr>
            <p:nvPr/>
          </p:nvCxnSpPr>
          <p:spPr bwMode="auto">
            <a:xfrm>
              <a:off x="3456" y="3171"/>
              <a:ext cx="2064" cy="0"/>
            </a:xfrm>
            <a:prstGeom prst="straightConnector1">
              <a:avLst/>
            </a:prstGeom>
            <a:noFill/>
            <a:ln w="9525">
              <a:solidFill>
                <a:srgbClr val="1B068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576" y="2880"/>
              <a:ext cx="0" cy="333"/>
            </a:xfrm>
            <a:prstGeom prst="line">
              <a:avLst/>
            </a:prstGeom>
            <a:noFill/>
            <a:ln w="9525">
              <a:solidFill>
                <a:srgbClr val="1B068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2" name="Group 22"/>
          <p:cNvGrpSpPr>
            <a:grpSpLocks/>
          </p:cNvGrpSpPr>
          <p:nvPr/>
        </p:nvGrpSpPr>
        <p:grpSpPr bwMode="auto">
          <a:xfrm>
            <a:off x="585272" y="4991642"/>
            <a:ext cx="3162300" cy="1274763"/>
            <a:chOff x="1032" y="2400"/>
            <a:chExt cx="2088" cy="852"/>
          </a:xfrm>
        </p:grpSpPr>
        <p:graphicFrame>
          <p:nvGraphicFramePr>
            <p:cNvPr id="53" name="Object 7"/>
            <p:cNvGraphicFramePr>
              <a:graphicFrameLocks noChangeAspect="1"/>
            </p:cNvGraphicFramePr>
            <p:nvPr/>
          </p:nvGraphicFramePr>
          <p:xfrm>
            <a:off x="1032" y="2746"/>
            <a:ext cx="1056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5" name="Equation" r:id="rId23" imgW="634680" imgH="228600" progId="Equation.DSMT4">
                    <p:embed/>
                  </p:oleObj>
                </mc:Choice>
                <mc:Fallback>
                  <p:oleObj name="Equation" r:id="rId23" imgW="634680" imgH="228600" progId="Equation.DSMT4">
                    <p:embed/>
                    <p:pic>
                      <p:nvPicPr>
                        <p:cNvPr id="3584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2746"/>
                          <a:ext cx="1056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8"/>
            <p:cNvGraphicFramePr>
              <a:graphicFrameLocks noChangeAspect="1"/>
            </p:cNvGraphicFramePr>
            <p:nvPr/>
          </p:nvGraphicFramePr>
          <p:xfrm>
            <a:off x="2016" y="2464"/>
            <a:ext cx="347" cy="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6" name="Equation" r:id="rId25" imgW="177480" imgH="253800" progId="Equation.DSMT4">
                    <p:embed/>
                  </p:oleObj>
                </mc:Choice>
                <mc:Fallback>
                  <p:oleObj name="Equation" r:id="rId25" imgW="177480" imgH="253800" progId="Equation.DSMT4">
                    <p:embed/>
                    <p:pic>
                      <p:nvPicPr>
                        <p:cNvPr id="3585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464"/>
                          <a:ext cx="347" cy="7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9"/>
            <p:cNvGraphicFramePr>
              <a:graphicFrameLocks noChangeAspect="1"/>
            </p:cNvGraphicFramePr>
            <p:nvPr/>
          </p:nvGraphicFramePr>
          <p:xfrm>
            <a:off x="2160" y="2400"/>
            <a:ext cx="960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7" name="Equation" r:id="rId27" imgW="596880" imgH="241200" progId="Equation.DSMT4">
                    <p:embed/>
                  </p:oleObj>
                </mc:Choice>
                <mc:Fallback>
                  <p:oleObj name="Equation" r:id="rId27" imgW="596880" imgH="241200" progId="Equation.DSMT4">
                    <p:embed/>
                    <p:pic>
                      <p:nvPicPr>
                        <p:cNvPr id="3585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400"/>
                          <a:ext cx="960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Text Box 13"/>
            <p:cNvSpPr txBox="1">
              <a:spLocks noChangeArrowheads="1"/>
            </p:cNvSpPr>
            <p:nvPr/>
          </p:nvSpPr>
          <p:spPr bwMode="auto">
            <a:xfrm>
              <a:off x="2153" y="2946"/>
              <a:ext cx="335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</p:grpSp>
      <p:graphicFrame>
        <p:nvGraphicFramePr>
          <p:cNvPr id="5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518626"/>
              </p:ext>
            </p:extLst>
          </p:nvPr>
        </p:nvGraphicFramePr>
        <p:xfrm>
          <a:off x="4345274" y="5688012"/>
          <a:ext cx="1219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8" name="Equation" r:id="rId29" imgW="533160" imgH="393480" progId="Equation.DSMT4">
                  <p:embed/>
                </p:oleObj>
              </mc:Choice>
              <mc:Fallback>
                <p:oleObj name="Equation" r:id="rId29" imgW="533160" imgH="393480" progId="Equation.DSMT4">
                  <p:embed/>
                  <p:pic>
                    <p:nvPicPr>
                      <p:cNvPr id="358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274" y="5688012"/>
                        <a:ext cx="1219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555489"/>
              </p:ext>
            </p:extLst>
          </p:nvPr>
        </p:nvGraphicFramePr>
        <p:xfrm>
          <a:off x="4345274" y="4926012"/>
          <a:ext cx="12192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9" name="Equation" r:id="rId31" imgW="533160" imgH="393480" progId="Equation.DSMT4">
                  <p:embed/>
                </p:oleObj>
              </mc:Choice>
              <mc:Fallback>
                <p:oleObj name="Equation" r:id="rId31" imgW="533160" imgH="393480" progId="Equation.DSMT4">
                  <p:embed/>
                  <p:pic>
                    <p:nvPicPr>
                      <p:cNvPr id="3584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274" y="4926012"/>
                        <a:ext cx="12192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735989"/>
              </p:ext>
            </p:extLst>
          </p:nvPr>
        </p:nvGraphicFramePr>
        <p:xfrm>
          <a:off x="6968624" y="4991642"/>
          <a:ext cx="30480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0" name="Equation" r:id="rId33" imgW="1231560" imgH="393480" progId="Equation.DSMT4">
                  <p:embed/>
                </p:oleObj>
              </mc:Choice>
              <mc:Fallback>
                <p:oleObj name="Equation" r:id="rId33" imgW="1231560" imgH="393480" progId="Equation.DSMT4">
                  <p:embed/>
                  <p:pic>
                    <p:nvPicPr>
                      <p:cNvPr id="358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8624" y="4991642"/>
                        <a:ext cx="30480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894205"/>
              </p:ext>
            </p:extLst>
          </p:nvPr>
        </p:nvGraphicFramePr>
        <p:xfrm>
          <a:off x="10590714" y="5180554"/>
          <a:ext cx="10668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1" name="Equation" r:id="rId35" imgW="457200" imgH="253800" progId="Equation.DSMT4">
                  <p:embed/>
                </p:oleObj>
              </mc:Choice>
              <mc:Fallback>
                <p:oleObj name="Equation" r:id="rId35" imgW="457200" imgH="253800" progId="Equation.DSMT4">
                  <p:embed/>
                  <p:pic>
                    <p:nvPicPr>
                      <p:cNvPr id="358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0714" y="5180554"/>
                        <a:ext cx="10668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7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3"/>
          <p:cNvSpPr txBox="1">
            <a:spLocks noChangeArrowheads="1"/>
          </p:cNvSpPr>
          <p:nvPr/>
        </p:nvSpPr>
        <p:spPr bwMode="auto">
          <a:xfrm>
            <a:off x="1378259" y="5226784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抽取又称为减抽样</a:t>
            </a:r>
            <a:r>
              <a:rPr kumimoji="1" lang="en-US" altLang="zh-CN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内插又称为增抽样。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减抽样使信号的频带扩展，但提高了数据的传输率。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增抽样虽降低了信息的传输率，但节省了传输频带。</a:t>
            </a:r>
          </a:p>
        </p:txBody>
      </p:sp>
      <p:graphicFrame>
        <p:nvGraphicFramePr>
          <p:cNvPr id="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896851"/>
              </p:ext>
            </p:extLst>
          </p:nvPr>
        </p:nvGraphicFramePr>
        <p:xfrm>
          <a:off x="2101049" y="2957004"/>
          <a:ext cx="52641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3" imgW="2298600" imgH="558720" progId="Equation.3">
                  <p:embed/>
                </p:oleObj>
              </mc:Choice>
              <mc:Fallback>
                <p:oleObj name="Equation" r:id="rId3" imgW="2298600" imgH="558720" progId="Equation.3">
                  <p:embed/>
                  <p:pic>
                    <p:nvPicPr>
                      <p:cNvPr id="108648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049" y="2957004"/>
                        <a:ext cx="52641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479130"/>
              </p:ext>
            </p:extLst>
          </p:nvPr>
        </p:nvGraphicFramePr>
        <p:xfrm>
          <a:off x="2329649" y="4404804"/>
          <a:ext cx="3124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5" imgW="1269720" imgH="253800" progId="Equation.3">
                  <p:embed/>
                </p:oleObj>
              </mc:Choice>
              <mc:Fallback>
                <p:oleObj name="Equation" r:id="rId5" imgW="1269720" imgH="253800" progId="Equation.3">
                  <p:embed/>
                  <p:pic>
                    <p:nvPicPr>
                      <p:cNvPr id="108649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649" y="4404804"/>
                        <a:ext cx="3124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6"/>
          <p:cNvSpPr>
            <a:spLocks noChangeArrowheads="1"/>
          </p:cNvSpPr>
          <p:nvPr/>
        </p:nvSpPr>
        <p:spPr bwMode="auto">
          <a:xfrm>
            <a:off x="1262849" y="2780792"/>
            <a:ext cx="950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内插</a:t>
            </a:r>
            <a:r>
              <a:rPr kumimoji="1" lang="en-US" altLang="zh-CN" sz="2400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8" name="矩形 7"/>
          <p:cNvSpPr/>
          <p:nvPr/>
        </p:nvSpPr>
        <p:spPr>
          <a:xfrm>
            <a:off x="327506" y="373646"/>
            <a:ext cx="584487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lnSpc>
                <a:spcPct val="90000"/>
              </a:lnSpc>
              <a:spcBef>
                <a:spcPts val="1000"/>
              </a:spcBef>
              <a:buClr>
                <a:srgbClr val="5FCBEF"/>
              </a:buClr>
              <a:buSzPct val="80000"/>
            </a:pPr>
            <a:r>
              <a:rPr lang="en-US" altLang="zh-CN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zh-CN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离散时间信号的抽取与内插</a:t>
            </a:r>
            <a:r>
              <a:rPr lang="en-US" altLang="zh-CN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endParaRPr lang="en-US" altLang="zh-CN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152252" y="1039201"/>
            <a:ext cx="7848600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抽取：</a:t>
            </a:r>
            <a:endParaRPr kumimoji="1" lang="zh-CN" altLang="en-US" sz="24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633892"/>
              </p:ext>
            </p:extLst>
          </p:nvPr>
        </p:nvGraphicFramePr>
        <p:xfrm>
          <a:off x="2673659" y="1093004"/>
          <a:ext cx="35814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7" imgW="1536480" imgH="241200" progId="Equation.DSMT4">
                  <p:embed/>
                </p:oleObj>
              </mc:Choice>
              <mc:Fallback>
                <p:oleObj name="Equation" r:id="rId7" imgW="1536480" imgH="241200" progId="Equation.DSMT4">
                  <p:embed/>
                  <p:pic>
                    <p:nvPicPr>
                      <p:cNvPr id="4608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659" y="1093004"/>
                        <a:ext cx="35814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2861805" y="1715070"/>
          <a:ext cx="32004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9" imgW="1218960" imgH="355320" progId="Equation.DSMT4">
                  <p:embed/>
                </p:oleObj>
              </mc:Choice>
              <mc:Fallback>
                <p:oleObj name="Equation" r:id="rId9" imgW="1218960" imgH="355320" progId="Equation.DSMT4">
                  <p:embed/>
                  <p:pic>
                    <p:nvPicPr>
                      <p:cNvPr id="481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1805" y="1715070"/>
                        <a:ext cx="32004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6"/>
          <p:cNvSpPr>
            <a:spLocks noChangeArrowheads="1"/>
          </p:cNvSpPr>
          <p:nvPr/>
        </p:nvSpPr>
        <p:spPr bwMode="auto">
          <a:xfrm>
            <a:off x="7119152" y="1115938"/>
            <a:ext cx="2040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实现数据压缩</a:t>
            </a:r>
            <a:endParaRPr kumimoji="1" lang="en-US" altLang="zh-CN" sz="2400" b="1" dirty="0" smtClean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Rectangle 106"/>
          <p:cNvSpPr>
            <a:spLocks noChangeArrowheads="1"/>
          </p:cNvSpPr>
          <p:nvPr/>
        </p:nvSpPr>
        <p:spPr bwMode="auto">
          <a:xfrm>
            <a:off x="7119151" y="3825107"/>
            <a:ext cx="2040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实现数据扩展</a:t>
            </a:r>
            <a:endParaRPr kumimoji="1" lang="en-US" altLang="zh-CN" sz="2400" b="1" dirty="0" smtClean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797719" y="-45556"/>
            <a:ext cx="9753600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判断题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作答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 flipV="1">
            <a:off x="2647949" y="2578231"/>
            <a:ext cx="432486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_GB2312"/>
                <a:cs typeface="Times New Roman" panose="02020603050405020304" pitchFamily="18" charset="0"/>
              </a:rPr>
              <a:t>连续时间正弦信号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 flipV="1">
            <a:off x="2647949" y="2781431"/>
            <a:ext cx="432486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_GB2312"/>
                <a:cs typeface="Times New Roman" panose="02020603050405020304" pitchFamily="18" charset="0"/>
              </a:rPr>
              <a:t>和离散时间正弦信号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 flipV="1">
            <a:off x="6178939" y="6278534"/>
            <a:ext cx="432486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_GB2312"/>
                <a:cs typeface="Times New Roman" panose="02020603050405020304" pitchFamily="18" charset="0"/>
              </a:rPr>
              <a:t>都是周期信号。</a:t>
            </a:r>
            <a:r>
              <a:rPr kumimoji="0" lang="zh-CN" altLang="en-US" sz="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1146" y="1216809"/>
            <a:ext cx="1170135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en-US" altLang="zh-CN" sz="28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1. </a:t>
            </a:r>
            <a:r>
              <a:rPr lang="zh-CN" altLang="en-US" sz="28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一个不失真传输系统一定是全通系统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；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2. </a:t>
            </a:r>
            <a:r>
              <a:rPr lang="zh-CN" altLang="zh-CN" b="1" dirty="0" smtClean="0"/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LTI</a:t>
            </a:r>
            <a:r>
              <a:rPr lang="zh-CN" altLang="zh-CN" sz="28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系统</a:t>
            </a:r>
            <a:r>
              <a:rPr lang="zh-CN" altLang="en-US" sz="28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的传输特性可以完全由任意的输入信号来测量；</a:t>
            </a:r>
            <a:r>
              <a:rPr lang="zh-CN" altLang="zh-CN" dirty="0" smtClean="0"/>
              <a:t> </a:t>
            </a:r>
            <a:endParaRPr lang="en-US" altLang="zh-CN" dirty="0" smtClean="0"/>
          </a:p>
          <a:p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3.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一个连续时间理想低通滤波器是可以物理实现的；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lvl="0" defTabSz="457200">
              <a:lnSpc>
                <a:spcPct val="150000"/>
              </a:lnSpc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4. </a:t>
            </a:r>
            <a:r>
              <a:rPr lang="zh-CN" altLang="en-US" sz="2800" noProof="0" dirty="0" smtClean="0">
                <a:solidFill>
                  <a:prstClr val="black"/>
                </a:solidFill>
              </a:rPr>
              <a:t>二阶</a:t>
            </a:r>
            <a:r>
              <a:rPr lang="en-US" altLang="zh-CN" sz="2800" dirty="0" smtClean="0">
                <a:solidFill>
                  <a:prstClr val="black"/>
                </a:solidFill>
              </a:rPr>
              <a:t>RLC</a:t>
            </a:r>
            <a:r>
              <a:rPr lang="zh-CN" altLang="en-US" sz="2800" dirty="0" smtClean="0">
                <a:solidFill>
                  <a:prstClr val="black"/>
                </a:solidFill>
              </a:rPr>
              <a:t>回路可以工作在临界阻尼、欠阻尼及过阻尼情况下；</a:t>
            </a:r>
            <a:endParaRPr lang="zh-CN" altLang="en-US" sz="2800" dirty="0">
              <a:solidFill>
                <a:prstClr val="black"/>
              </a:solidFill>
            </a:endParaRPr>
          </a:p>
          <a:p>
            <a:pPr lvl="0" defTabSz="457200">
              <a:lnSpc>
                <a:spcPct val="150000"/>
              </a:lnSpc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5.</a:t>
            </a: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zh-CN" altLang="en-US" sz="2800" dirty="0" smtClean="0">
                <a:solidFill>
                  <a:prstClr val="black"/>
                </a:solidFill>
              </a:rPr>
              <a:t>采样定理是对信号进行采样的充要条件；</a:t>
            </a:r>
            <a:endParaRPr lang="zh-CN" altLang="en-US" sz="2800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6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.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对一个连续时间门信号                           可以直接进行采样处理；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7. </a:t>
            </a:r>
            <a:r>
              <a:rPr lang="zh-CN" altLang="en-US" sz="28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欠采样可以实现信号频率分量从高频倒映到低频；</a:t>
            </a:r>
            <a:endParaRPr lang="en-US" altLang="zh-CN" sz="2800" dirty="0" smtClean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8.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信号的内插恢复是一种曲线拟合过程，也是一种平滑处理；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</p:txBody>
      </p:sp>
      <p:pic>
        <p:nvPicPr>
          <p:cNvPr id="10" name="图片 9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25" name="Rectangle 60"/>
          <p:cNvSpPr>
            <a:spLocks noChangeArrowheads="1"/>
          </p:cNvSpPr>
          <p:nvPr/>
        </p:nvSpPr>
        <p:spPr bwMode="auto">
          <a:xfrm>
            <a:off x="190500" y="16987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5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</a:t>
            </a: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588223" y="209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-161077" y="428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3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647996"/>
              </p:ext>
            </p:extLst>
          </p:nvPr>
        </p:nvGraphicFramePr>
        <p:xfrm>
          <a:off x="4724477" y="4222825"/>
          <a:ext cx="2908923" cy="428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" name="Equation" r:id="rId8" imgW="1549400" imgH="228600" progId="Equation.DSMT4">
                  <p:embed/>
                </p:oleObj>
              </mc:Choice>
              <mc:Fallback>
                <p:oleObj name="Equation" r:id="rId8" imgW="1549400" imgH="228600" progId="Equation.DSMT4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77" y="4222825"/>
                        <a:ext cx="2908923" cy="4287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0220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关于理想低通滤波器，下述说法正确的</a:t>
            </a:r>
            <a:r>
              <a:rPr lang="zh-CN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zh-CN" altLang="en-US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000" kern="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2159000" y="2818209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滤波器</a:t>
            </a:r>
            <a:r>
              <a:rPr lang="zh-CN" altLang="zh-CN" sz="28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的带宽越宽，单位阶跃响应上升越快</a:t>
            </a:r>
            <a:r>
              <a:rPr lang="zh-CN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zh-CN" sz="2000" kern="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2438400" y="36433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滤波器的带宽越宽，单位阶跃响应上升</a:t>
            </a:r>
            <a:r>
              <a:rPr lang="zh-CN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越</a:t>
            </a:r>
            <a:r>
              <a:rPr lang="zh-CN" altLang="en-US" sz="28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慢</a:t>
            </a:r>
            <a:r>
              <a:rPr lang="zh-CN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zh-CN" sz="2800" kern="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2438400" y="45005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滤波器的带宽</a:t>
            </a:r>
            <a:r>
              <a:rPr lang="zh-CN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越</a:t>
            </a:r>
            <a:r>
              <a:rPr lang="zh-CN" altLang="en-US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窄</a:t>
            </a:r>
            <a:r>
              <a:rPr lang="zh-CN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8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单位阶跃响应上升越快；</a:t>
            </a: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2438400" y="53578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icrosoft Yahei" panose="020B0503020204020204" pitchFamily="34" charset="-122"/>
              </a:rPr>
              <a:t>以上说法都不对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6232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PROBLEMSCORE" val="1.0"/>
  <p:tag name="ANONYMOUSPOLLING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PROBLEMSCORE" val="1.0"/>
  <p:tag name="ANONYMOUSPOLLING" val="Fals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791</Words>
  <Application>Microsoft Office PowerPoint</Application>
  <PresentationFormat>宽屏</PresentationFormat>
  <Paragraphs>168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Microsoft Yahei</vt:lpstr>
      <vt:lpstr>方正姚体</vt:lpstr>
      <vt:lpstr>仿宋_GB2312</vt:lpstr>
      <vt:lpstr>华文新魏</vt:lpstr>
      <vt:lpstr>楷体_GB2312</vt:lpstr>
      <vt:lpstr>宋体</vt:lpstr>
      <vt:lpstr>Arial</vt:lpstr>
      <vt:lpstr>Cambria Math</vt:lpstr>
      <vt:lpstr>Century Gothic</vt:lpstr>
      <vt:lpstr>Symbol</vt:lpstr>
      <vt:lpstr>Times New Roman</vt:lpstr>
      <vt:lpstr>Trebuchet MS</vt:lpstr>
      <vt:lpstr>Wingdings 3</vt:lpstr>
      <vt:lpstr>平面</vt:lpstr>
      <vt:lpstr>1_平面</vt:lpstr>
      <vt:lpstr>Equation</vt:lpstr>
      <vt:lpstr>BMP 图象</vt:lpstr>
      <vt:lpstr>MathType 6.0 Equation</vt:lpstr>
      <vt:lpstr>信号与系统  第6、7章 练习1</vt:lpstr>
      <vt:lpstr>第六章的知识要点</vt:lpstr>
      <vt:lpstr>PowerPoint 演示文稿</vt:lpstr>
      <vt:lpstr>PowerPoint 演示文稿</vt:lpstr>
      <vt:lpstr>第七章的知识要点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信号与系统  第4章 练习1</dc:title>
  <dc:creator>xawangxia@outlook.com</dc:creator>
  <cp:lastModifiedBy>Administrator</cp:lastModifiedBy>
  <cp:revision>62</cp:revision>
  <dcterms:created xsi:type="dcterms:W3CDTF">2018-04-11T09:07:03Z</dcterms:created>
  <dcterms:modified xsi:type="dcterms:W3CDTF">2019-05-06T10:25:18Z</dcterms:modified>
</cp:coreProperties>
</file>