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69" r:id="rId3"/>
    <p:sldId id="270" r:id="rId4"/>
    <p:sldId id="271" r:id="rId5"/>
    <p:sldId id="272" r:id="rId6"/>
    <p:sldId id="256" r:id="rId7"/>
    <p:sldId id="257" r:id="rId8"/>
    <p:sldId id="258" r:id="rId9"/>
    <p:sldId id="259" r:id="rId10"/>
    <p:sldId id="261" r:id="rId11"/>
    <p:sldId id="262" r:id="rId13"/>
    <p:sldId id="263" r:id="rId14"/>
    <p:sldId id="264" r:id="rId15"/>
    <p:sldId id="265" r:id="rId16"/>
    <p:sldId id="266" r:id="rId17"/>
    <p:sldId id="267" r:id="rId18"/>
    <p:sldId id="268" r:id="rId19"/>
    <p:sldId id="305" r:id="rId20"/>
    <p:sldId id="306" r:id="rId21"/>
    <p:sldId id="307"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3" autoAdjust="0"/>
    <p:restoredTop sz="94660"/>
  </p:normalViewPr>
  <p:slideViewPr>
    <p:cSldViewPr>
      <p:cViewPr varScale="1">
        <p:scale>
          <a:sx n="67" d="100"/>
          <a:sy n="67" d="100"/>
        </p:scale>
        <p:origin x="-1182" y="-108"/>
      </p:cViewPr>
      <p:guideLst>
        <p:guide orient="horz" pos="2194"/>
        <p:guide pos="285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image" Target="../media/image27.wmf"/><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1" Type="http://schemas.openxmlformats.org/officeDocument/2006/relationships/image" Target="../media/image30.wmf"/><Relationship Id="rId10" Type="http://schemas.openxmlformats.org/officeDocument/2006/relationships/image" Target="../media/image29.wmf"/><Relationship Id="rId1" Type="http://schemas.openxmlformats.org/officeDocument/2006/relationships/image" Target="../media/image20.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39.wmf"/><Relationship Id="rId8" Type="http://schemas.openxmlformats.org/officeDocument/2006/relationships/image" Target="../media/image38.wmf"/><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D93617-DD5F-4635-A4CD-EC06B70A8D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97DEE0-1833-4422-81E5-6422DF86F10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p:sp>
      <p:sp>
        <p:nvSpPr>
          <p:cNvPr id="18432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184324" name="灯片编号占位符 3"/>
          <p:cNvSpPr>
            <a:spLocks noGrp="1"/>
          </p:cNvSpPr>
          <p:nvPr>
            <p:ph type="sldNum" sz="quarter" idx="5"/>
          </p:nvPr>
        </p:nvSpPr>
        <p:spPr>
          <a:noFill/>
          <a:ln>
            <a:miter lim="800000"/>
          </a:ln>
        </p:spPr>
        <p:txBody>
          <a:bodyPr/>
          <a:lstStyle/>
          <a:p>
            <a:pPr eaLnBrk="1" hangingPunct="1">
              <a:buFont typeface="Arial" panose="020B0604020202020204" pitchFamily="34" charset="0"/>
              <a:buNone/>
            </a:pPr>
            <a:fld id="{044EF9C5-B3FB-4C30-8F86-45F4D43643D0}" type="slidenum">
              <a:rPr lang="en-US" altLang="zh-CN" smtClean="0">
                <a:latin typeface="Arial" panose="020B0604020202020204" pitchFamily="34" charset="0"/>
              </a:rPr>
            </a:fld>
            <a:endParaRPr lang="en-US"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p:sp>
      <p:sp>
        <p:nvSpPr>
          <p:cNvPr id="193539" name="备注占位符 2"/>
          <p:cNvSpPr>
            <a:spLocks noGrp="1"/>
          </p:cNvSpPr>
          <p:nvPr>
            <p:ph type="body" idx="1"/>
          </p:nvPr>
        </p:nvSpPr>
        <p:spPr>
          <a:noFill/>
        </p:spPr>
        <p:txBody>
          <a:bodyPr/>
          <a:lstStyle/>
          <a:p>
            <a:pPr eaLnBrk="1" hangingPunct="1"/>
            <a:endParaRPr lang="zh-CN" altLang="en-US" smtClean="0">
              <a:ea typeface="宋体" panose="02010600030101010101" pitchFamily="2" charset="-122"/>
            </a:endParaRPr>
          </a:p>
        </p:txBody>
      </p:sp>
      <p:sp>
        <p:nvSpPr>
          <p:cNvPr id="193540" name="灯片编号占位符 3"/>
          <p:cNvSpPr>
            <a:spLocks noGrp="1"/>
          </p:cNvSpPr>
          <p:nvPr>
            <p:ph type="sldNum" sz="quarter" idx="5"/>
          </p:nvPr>
        </p:nvSpPr>
        <p:spPr>
          <a:noFill/>
          <a:ln>
            <a:miter lim="800000"/>
          </a:ln>
        </p:spPr>
        <p:txBody>
          <a:bodyPr/>
          <a:lstStyle/>
          <a:p>
            <a:pPr eaLnBrk="1" hangingPunct="1">
              <a:buFont typeface="Arial" panose="020B0604020202020204" pitchFamily="34" charset="0"/>
              <a:buNone/>
            </a:pPr>
            <a:fld id="{8A0B6E1D-F076-4A45-A231-F78766DEEFC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幻灯片图像占位符 1"/>
          <p:cNvSpPr>
            <a:spLocks noGrp="1" noRot="1" noChangeAspect="1" noTextEdit="1"/>
          </p:cNvSpPr>
          <p:nvPr>
            <p:ph type="sldImg"/>
          </p:nvPr>
        </p:nvSpPr>
        <p:spPr/>
      </p:sp>
      <p:sp>
        <p:nvSpPr>
          <p:cNvPr id="211971" name="备注占位符 2"/>
          <p:cNvSpPr>
            <a:spLocks noGrp="1"/>
          </p:cNvSpPr>
          <p:nvPr>
            <p:ph type="body" idx="1"/>
          </p:nvPr>
        </p:nvSpPr>
        <p:spPr>
          <a:noFill/>
        </p:spPr>
        <p:txBody>
          <a:bodyPr/>
          <a:lstStyle/>
          <a:p>
            <a:pPr eaLnBrk="1" hangingPunct="1"/>
            <a:endParaRPr lang="zh-CN" altLang="en-US" smtClean="0">
              <a:ea typeface="宋体" panose="02010600030101010101" pitchFamily="2" charset="-122"/>
            </a:endParaRPr>
          </a:p>
        </p:txBody>
      </p:sp>
      <p:sp>
        <p:nvSpPr>
          <p:cNvPr id="211972" name="灯片编号占位符 3"/>
          <p:cNvSpPr>
            <a:spLocks noGrp="1"/>
          </p:cNvSpPr>
          <p:nvPr>
            <p:ph type="sldNum" sz="quarter" idx="5"/>
          </p:nvPr>
        </p:nvSpPr>
        <p:spPr>
          <a:noFill/>
          <a:ln>
            <a:miter lim="800000"/>
          </a:ln>
        </p:spPr>
        <p:txBody>
          <a:bodyPr/>
          <a:lstStyle/>
          <a:p>
            <a:pPr eaLnBrk="1" hangingPunct="1">
              <a:buFont typeface="Arial" panose="020B0604020202020204" pitchFamily="34" charset="0"/>
              <a:buNone/>
            </a:pPr>
            <a:fld id="{8567F219-4817-41BA-9ADE-3A2121276922}"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幻灯片图像占位符 1"/>
          <p:cNvSpPr>
            <a:spLocks noGrp="1" noRot="1" noChangeAspect="1" noTextEdit="1"/>
          </p:cNvSpPr>
          <p:nvPr>
            <p:ph type="sldImg"/>
          </p:nvPr>
        </p:nvSpPr>
        <p:spPr/>
      </p:sp>
      <p:sp>
        <p:nvSpPr>
          <p:cNvPr id="212995" name="备注占位符 2"/>
          <p:cNvSpPr>
            <a:spLocks noGrp="1"/>
          </p:cNvSpPr>
          <p:nvPr>
            <p:ph type="body" idx="1"/>
          </p:nvPr>
        </p:nvSpPr>
        <p:spPr>
          <a:noFill/>
        </p:spPr>
        <p:txBody>
          <a:bodyPr/>
          <a:lstStyle/>
          <a:p>
            <a:pPr eaLnBrk="1" hangingPunct="1"/>
            <a:endParaRPr lang="zh-CN" altLang="en-US" smtClean="0">
              <a:ea typeface="宋体" panose="02010600030101010101" pitchFamily="2" charset="-122"/>
            </a:endParaRPr>
          </a:p>
        </p:txBody>
      </p:sp>
      <p:sp>
        <p:nvSpPr>
          <p:cNvPr id="212996" name="灯片编号占位符 3"/>
          <p:cNvSpPr>
            <a:spLocks noGrp="1"/>
          </p:cNvSpPr>
          <p:nvPr>
            <p:ph type="sldNum" sz="quarter" idx="5"/>
          </p:nvPr>
        </p:nvSpPr>
        <p:spPr>
          <a:noFill/>
          <a:ln>
            <a:miter lim="800000"/>
          </a:ln>
        </p:spPr>
        <p:txBody>
          <a:bodyPr/>
          <a:lstStyle/>
          <a:p>
            <a:pPr eaLnBrk="1" hangingPunct="1">
              <a:buFont typeface="Arial" panose="020B0604020202020204" pitchFamily="34" charset="0"/>
              <a:buNone/>
            </a:pPr>
            <a:fld id="{BE79F1D9-CBA1-44EB-A6D3-57F10D313F66}"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幻灯片图像占位符 1"/>
          <p:cNvSpPr>
            <a:spLocks noGrp="1" noRot="1" noChangeAspect="1" noTextEdit="1"/>
          </p:cNvSpPr>
          <p:nvPr>
            <p:ph type="sldImg"/>
          </p:nvPr>
        </p:nvSpPr>
        <p:spPr/>
      </p:sp>
      <p:sp>
        <p:nvSpPr>
          <p:cNvPr id="214019" name="备注占位符 2"/>
          <p:cNvSpPr>
            <a:spLocks noGrp="1"/>
          </p:cNvSpPr>
          <p:nvPr>
            <p:ph type="body" idx="1"/>
          </p:nvPr>
        </p:nvSpPr>
        <p:spPr>
          <a:noFill/>
        </p:spPr>
        <p:txBody>
          <a:bodyPr/>
          <a:lstStyle/>
          <a:p>
            <a:pPr eaLnBrk="1" hangingPunct="1"/>
            <a:endParaRPr lang="zh-CN" altLang="en-US" smtClean="0">
              <a:ea typeface="宋体" panose="02010600030101010101" pitchFamily="2" charset="-122"/>
            </a:endParaRPr>
          </a:p>
        </p:txBody>
      </p:sp>
      <p:sp>
        <p:nvSpPr>
          <p:cNvPr id="214020" name="灯片编号占位符 3"/>
          <p:cNvSpPr>
            <a:spLocks noGrp="1"/>
          </p:cNvSpPr>
          <p:nvPr>
            <p:ph type="sldNum" sz="quarter" idx="5"/>
          </p:nvPr>
        </p:nvSpPr>
        <p:spPr>
          <a:noFill/>
          <a:ln>
            <a:miter lim="800000"/>
          </a:ln>
        </p:spPr>
        <p:txBody>
          <a:bodyPr/>
          <a:lstStyle/>
          <a:p>
            <a:pPr eaLnBrk="1" hangingPunct="1">
              <a:buFont typeface="Arial" panose="020B0604020202020204" pitchFamily="34" charset="0"/>
              <a:buNone/>
            </a:pPr>
            <a:fld id="{4C454074-C6FF-4461-83B3-AFF7A03A03F8}"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p:sp>
      <p:sp>
        <p:nvSpPr>
          <p:cNvPr id="215043" name="备注占位符 2"/>
          <p:cNvSpPr>
            <a:spLocks noGrp="1"/>
          </p:cNvSpPr>
          <p:nvPr>
            <p:ph type="body" idx="1"/>
          </p:nvPr>
        </p:nvSpPr>
        <p:spPr>
          <a:noFill/>
        </p:spPr>
        <p:txBody>
          <a:bodyPr/>
          <a:lstStyle/>
          <a:p>
            <a:pPr eaLnBrk="1" hangingPunct="1"/>
            <a:endParaRPr lang="zh-CN" altLang="en-US" smtClean="0">
              <a:ea typeface="宋体" panose="02010600030101010101" pitchFamily="2" charset="-122"/>
            </a:endParaRPr>
          </a:p>
        </p:txBody>
      </p:sp>
      <p:sp>
        <p:nvSpPr>
          <p:cNvPr id="215044" name="灯片编号占位符 3"/>
          <p:cNvSpPr>
            <a:spLocks noGrp="1"/>
          </p:cNvSpPr>
          <p:nvPr>
            <p:ph type="sldNum" sz="quarter" idx="5"/>
          </p:nvPr>
        </p:nvSpPr>
        <p:spPr>
          <a:noFill/>
          <a:ln>
            <a:miter lim="800000"/>
          </a:ln>
        </p:spPr>
        <p:txBody>
          <a:bodyPr/>
          <a:lstStyle/>
          <a:p>
            <a:pPr eaLnBrk="1" hangingPunct="1">
              <a:buFont typeface="Arial" panose="020B0604020202020204" pitchFamily="34" charset="0"/>
              <a:buNone/>
            </a:pPr>
            <a:fld id="{0643E27B-ABB8-47E6-B85E-A12A707D7A41}"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幻灯片图像占位符 1"/>
          <p:cNvSpPr>
            <a:spLocks noGrp="1" noRot="1" noChangeAspect="1" noTextEdit="1"/>
          </p:cNvSpPr>
          <p:nvPr>
            <p:ph type="sldImg"/>
          </p:nvPr>
        </p:nvSpPr>
        <p:spPr/>
      </p:sp>
      <p:sp>
        <p:nvSpPr>
          <p:cNvPr id="216067" name="备注占位符 2"/>
          <p:cNvSpPr>
            <a:spLocks noGrp="1"/>
          </p:cNvSpPr>
          <p:nvPr>
            <p:ph type="body" idx="1"/>
          </p:nvPr>
        </p:nvSpPr>
        <p:spPr>
          <a:noFill/>
        </p:spPr>
        <p:txBody>
          <a:bodyPr/>
          <a:lstStyle/>
          <a:p>
            <a:pPr eaLnBrk="1" hangingPunct="1"/>
            <a:endParaRPr lang="zh-CN" altLang="en-US" smtClean="0">
              <a:ea typeface="宋体" panose="02010600030101010101" pitchFamily="2" charset="-122"/>
            </a:endParaRPr>
          </a:p>
        </p:txBody>
      </p:sp>
      <p:sp>
        <p:nvSpPr>
          <p:cNvPr id="216068" name="灯片编号占位符 3"/>
          <p:cNvSpPr>
            <a:spLocks noGrp="1"/>
          </p:cNvSpPr>
          <p:nvPr>
            <p:ph type="sldNum" sz="quarter" idx="5"/>
          </p:nvPr>
        </p:nvSpPr>
        <p:spPr>
          <a:noFill/>
          <a:ln>
            <a:miter lim="800000"/>
          </a:ln>
        </p:spPr>
        <p:txBody>
          <a:bodyPr/>
          <a:lstStyle/>
          <a:p>
            <a:pPr eaLnBrk="1" hangingPunct="1">
              <a:buFont typeface="Arial" panose="020B0604020202020204" pitchFamily="34" charset="0"/>
              <a:buNone/>
            </a:pPr>
            <a:fld id="{04172FA6-36C3-4530-B61A-3D7C786B373F}"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幻灯片图像占位符 1"/>
          <p:cNvSpPr>
            <a:spLocks noGrp="1" noRot="1" noChangeAspect="1" noTextEdit="1"/>
          </p:cNvSpPr>
          <p:nvPr>
            <p:ph type="sldImg"/>
          </p:nvPr>
        </p:nvSpPr>
        <p:spPr/>
      </p:sp>
      <p:sp>
        <p:nvSpPr>
          <p:cNvPr id="225283" name="备注占位符 2"/>
          <p:cNvSpPr>
            <a:spLocks noGrp="1"/>
          </p:cNvSpPr>
          <p:nvPr>
            <p:ph type="body" idx="1"/>
          </p:nvPr>
        </p:nvSpPr>
        <p:spPr>
          <a:noFill/>
        </p:spPr>
        <p:txBody>
          <a:bodyPr/>
          <a:lstStyle/>
          <a:p>
            <a:endParaRPr lang="zh-CN" altLang="en-US" smtClean="0">
              <a:ea typeface="宋体" panose="02010600030101010101" pitchFamily="2" charset="-122"/>
            </a:endParaRPr>
          </a:p>
        </p:txBody>
      </p:sp>
      <p:sp>
        <p:nvSpPr>
          <p:cNvPr id="225284" name="灯片编号占位符 3"/>
          <p:cNvSpPr>
            <a:spLocks noGrp="1"/>
          </p:cNvSpPr>
          <p:nvPr>
            <p:ph type="sldNum" sz="quarter" idx="5"/>
          </p:nvPr>
        </p:nvSpPr>
        <p:spPr>
          <a:noFill/>
          <a:ln>
            <a:miter lim="800000"/>
          </a:ln>
        </p:spPr>
        <p:txBody>
          <a:bodyPr/>
          <a:lstStyle/>
          <a:p>
            <a:pPr eaLnBrk="1" hangingPunct="1">
              <a:buFont typeface="Arial" panose="020B0604020202020204" pitchFamily="34" charset="0"/>
              <a:buNone/>
            </a:pPr>
            <a:fld id="{B81D6007-C8C4-429F-8F82-D286C3264F83}" type="slidenum">
              <a:rPr lang="en-US" altLang="zh-CN" smtClean="0">
                <a:latin typeface="Times New Roman" panose="02020603050405020304" pitchFamily="18" charset="0"/>
              </a:rPr>
            </a:fld>
            <a:endParaRPr lang="en-US" altLang="zh-CN"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1027"/>
          <p:cNvSpPr>
            <a:spLocks noGrp="1"/>
          </p:cNvSpPr>
          <p:nvPr>
            <p:ph type="dt" sz="half" idx="10"/>
          </p:nvPr>
        </p:nvSpPr>
        <p:spPr/>
        <p:txBody>
          <a:bodyPr/>
          <a:lstStyle>
            <a:lvl1pPr>
              <a:defRPr/>
            </a:lvl1pPr>
          </a:lstStyle>
          <a:p>
            <a:pPr>
              <a:defRPr/>
            </a:pPr>
            <a:endParaRPr lang="zh-CN" altLang="en-US"/>
          </a:p>
        </p:txBody>
      </p:sp>
      <p:sp>
        <p:nvSpPr>
          <p:cNvPr id="6" name="页脚占位符 1028"/>
          <p:cNvSpPr>
            <a:spLocks noGrp="1"/>
          </p:cNvSpPr>
          <p:nvPr>
            <p:ph type="ftr" sz="quarter" idx="11"/>
          </p:nvPr>
        </p:nvSpPr>
        <p:spPr/>
        <p:txBody>
          <a:bodyPr/>
          <a:lstStyle>
            <a:lvl1pPr>
              <a:defRPr/>
            </a:lvl1pPr>
          </a:lstStyle>
          <a:p>
            <a:pPr>
              <a:defRPr/>
            </a:pPr>
            <a:endParaRPr lang="zh-CN"/>
          </a:p>
        </p:txBody>
      </p:sp>
      <p:sp>
        <p:nvSpPr>
          <p:cNvPr id="7" name="灯片编号占位符 1029"/>
          <p:cNvSpPr>
            <a:spLocks noGrp="1"/>
          </p:cNvSpPr>
          <p:nvPr>
            <p:ph type="sldNum" sz="quarter" idx="12"/>
          </p:nvPr>
        </p:nvSpPr>
        <p:spPr/>
        <p:txBody>
          <a:bodyPr/>
          <a:lstStyle>
            <a:lvl1pPr>
              <a:defRPr/>
            </a:lvl1pPr>
          </a:lstStyle>
          <a:p>
            <a:pPr>
              <a:defRPr/>
            </a:pPr>
            <a:fld id="{ECA0082F-79F5-4EB1-8377-AF6DE496DA4A}"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5EE9ED6-600F-4908-8AD0-310CED8222B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553CE28-0E81-4545-8906-27A6F6554AEF}"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EE9ED6-600F-4908-8AD0-310CED8222B2}"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3CE28-0E81-4545-8906-27A6F6554AE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13.emf"/><Relationship Id="rId3" Type="http://schemas.openxmlformats.org/officeDocument/2006/relationships/oleObject" Target="../embeddings/oleObject13.bin"/><Relationship Id="rId2" Type="http://schemas.openxmlformats.org/officeDocument/2006/relationships/image" Target="../media/image12.emf"/><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vmlDrawing" Target="../drawings/vmlDrawing6.vml"/><Relationship Id="rId3" Type="http://schemas.openxmlformats.org/officeDocument/2006/relationships/slideLayout" Target="../slideLayouts/slideLayout1.xml"/><Relationship Id="rId2" Type="http://schemas.openxmlformats.org/officeDocument/2006/relationships/image" Target="../media/image14.wmf"/><Relationship Id="rId1"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vmlDrawing" Target="../drawings/vmlDrawing7.vml"/><Relationship Id="rId7" Type="http://schemas.openxmlformats.org/officeDocument/2006/relationships/slideLayout" Target="../slideLayouts/slideLayout1.xml"/><Relationship Id="rId6" Type="http://schemas.openxmlformats.org/officeDocument/2006/relationships/image" Target="../media/image17.wmf"/><Relationship Id="rId5" Type="http://schemas.openxmlformats.org/officeDocument/2006/relationships/oleObject" Target="../embeddings/oleObject17.bin"/><Relationship Id="rId4" Type="http://schemas.openxmlformats.org/officeDocument/2006/relationships/image" Target="../media/image16.wmf"/><Relationship Id="rId3" Type="http://schemas.openxmlformats.org/officeDocument/2006/relationships/oleObject" Target="../embeddings/oleObject16.bin"/><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vmlDrawing" Target="../drawings/vmlDrawing8.vml"/><Relationship Id="rId3" Type="http://schemas.openxmlformats.org/officeDocument/2006/relationships/slideLayout" Target="../slideLayouts/slideLayout1.xml"/><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12.xml"/><Relationship Id="rId2" Type="http://schemas.openxmlformats.org/officeDocument/2006/relationships/image" Target="../media/image19.wmf"/><Relationship Id="rId1"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23.wmf"/><Relationship Id="rId7" Type="http://schemas.openxmlformats.org/officeDocument/2006/relationships/oleObject" Target="../embeddings/oleObject23.bin"/><Relationship Id="rId6" Type="http://schemas.openxmlformats.org/officeDocument/2006/relationships/image" Target="../media/image22.wmf"/><Relationship Id="rId5" Type="http://schemas.openxmlformats.org/officeDocument/2006/relationships/oleObject" Target="../embeddings/oleObject22.bin"/><Relationship Id="rId4" Type="http://schemas.openxmlformats.org/officeDocument/2006/relationships/image" Target="../media/image21.wmf"/><Relationship Id="rId3" Type="http://schemas.openxmlformats.org/officeDocument/2006/relationships/oleObject" Target="../embeddings/oleObject21.bin"/><Relationship Id="rId26" Type="http://schemas.openxmlformats.org/officeDocument/2006/relationships/vmlDrawing" Target="../drawings/vmlDrawing10.vml"/><Relationship Id="rId25" Type="http://schemas.openxmlformats.org/officeDocument/2006/relationships/slideLayout" Target="../slideLayouts/slideLayout7.xml"/><Relationship Id="rId24" Type="http://schemas.openxmlformats.org/officeDocument/2006/relationships/image" Target="../media/image30.wmf"/><Relationship Id="rId23" Type="http://schemas.openxmlformats.org/officeDocument/2006/relationships/oleObject" Target="../embeddings/oleObject32.bin"/><Relationship Id="rId22" Type="http://schemas.openxmlformats.org/officeDocument/2006/relationships/image" Target="../media/image29.wmf"/><Relationship Id="rId21" Type="http://schemas.openxmlformats.org/officeDocument/2006/relationships/oleObject" Target="../embeddings/oleObject31.bin"/><Relationship Id="rId20" Type="http://schemas.openxmlformats.org/officeDocument/2006/relationships/oleObject" Target="../embeddings/oleObject30.bin"/><Relationship Id="rId2" Type="http://schemas.openxmlformats.org/officeDocument/2006/relationships/image" Target="../media/image20.wmf"/><Relationship Id="rId19" Type="http://schemas.openxmlformats.org/officeDocument/2006/relationships/image" Target="../media/image28.wmf"/><Relationship Id="rId18" Type="http://schemas.openxmlformats.org/officeDocument/2006/relationships/oleObject" Target="../embeddings/oleObject29.bin"/><Relationship Id="rId17" Type="http://schemas.openxmlformats.org/officeDocument/2006/relationships/image" Target="../media/image27.wmf"/><Relationship Id="rId16" Type="http://schemas.openxmlformats.org/officeDocument/2006/relationships/oleObject" Target="../embeddings/oleObject28.bin"/><Relationship Id="rId15" Type="http://schemas.openxmlformats.org/officeDocument/2006/relationships/image" Target="../media/image26.wmf"/><Relationship Id="rId14" Type="http://schemas.openxmlformats.org/officeDocument/2006/relationships/oleObject" Target="../embeddings/oleObject27.bin"/><Relationship Id="rId13" Type="http://schemas.openxmlformats.org/officeDocument/2006/relationships/oleObject" Target="../embeddings/oleObject26.bin"/><Relationship Id="rId12" Type="http://schemas.openxmlformats.org/officeDocument/2006/relationships/image" Target="../media/image25.wmf"/><Relationship Id="rId11" Type="http://schemas.openxmlformats.org/officeDocument/2006/relationships/oleObject" Target="../embeddings/oleObject25.bin"/><Relationship Id="rId10" Type="http://schemas.openxmlformats.org/officeDocument/2006/relationships/image" Target="../media/image24.wmf"/><Relationship Id="rId1"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34.wmf"/><Relationship Id="rId7" Type="http://schemas.openxmlformats.org/officeDocument/2006/relationships/oleObject" Target="../embeddings/oleObject36.bin"/><Relationship Id="rId6" Type="http://schemas.openxmlformats.org/officeDocument/2006/relationships/image" Target="../media/image33.wmf"/><Relationship Id="rId5" Type="http://schemas.openxmlformats.org/officeDocument/2006/relationships/oleObject" Target="../embeddings/oleObject35.bin"/><Relationship Id="rId4" Type="http://schemas.openxmlformats.org/officeDocument/2006/relationships/image" Target="../media/image32.wmf"/><Relationship Id="rId3" Type="http://schemas.openxmlformats.org/officeDocument/2006/relationships/oleObject" Target="../embeddings/oleObject34.bin"/><Relationship Id="rId20" Type="http://schemas.openxmlformats.org/officeDocument/2006/relationships/vmlDrawing" Target="../drawings/vmlDrawing11.vml"/><Relationship Id="rId2" Type="http://schemas.openxmlformats.org/officeDocument/2006/relationships/image" Target="../media/image31.wmf"/><Relationship Id="rId19" Type="http://schemas.openxmlformats.org/officeDocument/2006/relationships/slideLayout" Target="../slideLayouts/slideLayout7.xml"/><Relationship Id="rId18" Type="http://schemas.openxmlformats.org/officeDocument/2006/relationships/image" Target="../media/image39.wmf"/><Relationship Id="rId17" Type="http://schemas.openxmlformats.org/officeDocument/2006/relationships/oleObject" Target="../embeddings/oleObject41.bin"/><Relationship Id="rId16" Type="http://schemas.openxmlformats.org/officeDocument/2006/relationships/image" Target="../media/image38.wmf"/><Relationship Id="rId15" Type="http://schemas.openxmlformats.org/officeDocument/2006/relationships/oleObject" Target="../embeddings/oleObject40.bin"/><Relationship Id="rId14" Type="http://schemas.openxmlformats.org/officeDocument/2006/relationships/image" Target="../media/image37.wmf"/><Relationship Id="rId13" Type="http://schemas.openxmlformats.org/officeDocument/2006/relationships/oleObject" Target="../embeddings/oleObject39.bin"/><Relationship Id="rId12" Type="http://schemas.openxmlformats.org/officeDocument/2006/relationships/image" Target="../media/image36.wmf"/><Relationship Id="rId11" Type="http://schemas.openxmlformats.org/officeDocument/2006/relationships/oleObject" Target="../embeddings/oleObject38.bin"/><Relationship Id="rId10" Type="http://schemas.openxmlformats.org/officeDocument/2006/relationships/image" Target="../media/image35.wmf"/><Relationship Id="rId1" Type="http://schemas.openxmlformats.org/officeDocument/2006/relationships/oleObject" Target="../embeddings/oleObject3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1.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emf"/><Relationship Id="rId3" Type="http://schemas.openxmlformats.org/officeDocument/2006/relationships/oleObject" Target="../embeddings/oleObject4.bin"/><Relationship Id="rId2" Type="http://schemas.openxmlformats.org/officeDocument/2006/relationships/image" Target="../media/image3.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9.wmf"/><Relationship Id="rId7" Type="http://schemas.openxmlformats.org/officeDocument/2006/relationships/oleObject" Target="../embeddings/oleObject9.bin"/><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image" Target="../media/image6.emf"/><Relationship Id="rId10" Type="http://schemas.openxmlformats.org/officeDocument/2006/relationships/vmlDrawing" Target="../drawings/vmlDrawing3.vml"/><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11.bin"/><Relationship Id="rId2" Type="http://schemas.openxmlformats.org/officeDocument/2006/relationships/image" Target="../media/image10.wmf"/><Relationship Id="rId1" Type="http://schemas.openxmlformats.org/officeDocument/2006/relationships/oleObject" Target="../embeddings/oleObject1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049"/>
          <p:cNvSpPr>
            <a:spLocks noGrp="1" noChangeArrowheads="1"/>
          </p:cNvSpPr>
          <p:nvPr>
            <p:ph type="ctrTitle"/>
          </p:nvPr>
        </p:nvSpPr>
        <p:spPr>
          <a:xfrm>
            <a:off x="685800" y="1556792"/>
            <a:ext cx="7772400" cy="1470025"/>
          </a:xfrm>
        </p:spPr>
        <p:txBody>
          <a:bodyPr anchor="ctr">
            <a:normAutofit/>
          </a:bodyPr>
          <a:lstStyle/>
          <a:p>
            <a:pPr eaLnBrk="1" hangingPunct="1"/>
            <a:r>
              <a:rPr lang="zh-CN" altLang="en-US" sz="4800" dirty="0" smtClean="0">
                <a:solidFill>
                  <a:srgbClr val="0000FF"/>
                </a:solidFill>
                <a:latin typeface="黑体" panose="02010609060101010101" pitchFamily="2" charset="-122"/>
                <a:ea typeface="黑体" panose="02010609060101010101" pitchFamily="2" charset="-122"/>
              </a:rPr>
              <a:t>概率统计习题课</a:t>
            </a:r>
            <a:endParaRPr lang="zh-CN" altLang="en-US" sz="4800" dirty="0" smtClean="0">
              <a:solidFill>
                <a:srgbClr val="0000FF"/>
              </a:solidFill>
              <a:latin typeface="黑体" panose="02010609060101010101" pitchFamily="2" charset="-122"/>
              <a:ea typeface="黑体" panose="02010609060101010101" pitchFamily="2" charset="-122"/>
            </a:endParaRPr>
          </a:p>
        </p:txBody>
      </p:sp>
      <p:sp>
        <p:nvSpPr>
          <p:cNvPr id="15363" name="副标题 2050"/>
          <p:cNvSpPr>
            <a:spLocks noGrp="1" noChangeArrowheads="1"/>
          </p:cNvSpPr>
          <p:nvPr>
            <p:ph type="subTitle" idx="1"/>
          </p:nvPr>
        </p:nvSpPr>
        <p:spPr>
          <a:xfrm>
            <a:off x="1371600" y="3068960"/>
            <a:ext cx="6400800" cy="1752600"/>
          </a:xfrm>
        </p:spPr>
        <p:txBody>
          <a:bodyPr>
            <a:normAutofit/>
          </a:bodyPr>
          <a:lstStyle/>
          <a:p>
            <a:pPr eaLnBrk="1" hangingPunct="1"/>
            <a:r>
              <a:rPr lang="zh-CN" altLang="en-US" sz="3600" dirty="0" smtClean="0">
                <a:solidFill>
                  <a:srgbClr val="0000FF"/>
                </a:solidFill>
                <a:latin typeface="黑体" panose="02010609060101010101" pitchFamily="2" charset="-122"/>
                <a:ea typeface="黑体" panose="02010609060101010101" pitchFamily="2" charset="-122"/>
              </a:rPr>
              <a:t>第一章</a:t>
            </a:r>
            <a:endParaRPr lang="zh-CN" altLang="en-US" sz="3600" dirty="0" smtClean="0">
              <a:solidFill>
                <a:srgbClr val="0000FF"/>
              </a:solidFill>
              <a:latin typeface="黑体" panose="02010609060101010101" pitchFamily="2" charset="-122"/>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539750" y="1263650"/>
            <a:ext cx="8077200" cy="1373188"/>
          </a:xfrm>
          <a:prstGeom prst="rect">
            <a:avLst/>
          </a:prstGeom>
          <a:noFill/>
          <a:ln w="9525">
            <a:noFill/>
            <a:miter lim="800000"/>
          </a:ln>
        </p:spPr>
        <p:txBody>
          <a:bodyPr anchor="ctr">
            <a:spAutoFit/>
          </a:bodyPr>
          <a:lstStyle/>
          <a:p>
            <a:r>
              <a:rPr kumimoji="1" lang="zh-CN" altLang="en-US" sz="2800" b="1" dirty="0" smtClean="0">
                <a:solidFill>
                  <a:srgbClr val="FF0000"/>
                </a:solidFill>
                <a:latin typeface="+mj-ea"/>
                <a:ea typeface="+mj-ea"/>
              </a:rPr>
              <a:t>例</a:t>
            </a:r>
            <a:r>
              <a:rPr kumimoji="1" lang="en-US" altLang="zh-CN" sz="2800" b="1" dirty="0" smtClean="0">
                <a:solidFill>
                  <a:srgbClr val="FF0000"/>
                </a:solidFill>
                <a:latin typeface="+mj-ea"/>
                <a:ea typeface="+mj-ea"/>
              </a:rPr>
              <a:t>7 </a:t>
            </a:r>
            <a:r>
              <a:rPr kumimoji="1" lang="zh-CN" altLang="en-US" sz="2800" b="1" dirty="0" smtClean="0">
                <a:solidFill>
                  <a:srgbClr val="000000"/>
                </a:solidFill>
                <a:latin typeface="+mj-ea"/>
                <a:ea typeface="+mj-ea"/>
              </a:rPr>
              <a:t>设</a:t>
            </a:r>
            <a:r>
              <a:rPr kumimoji="1" lang="zh-CN" altLang="en-US" sz="2800" b="1" dirty="0">
                <a:solidFill>
                  <a:srgbClr val="000000"/>
                </a:solidFill>
                <a:latin typeface="+mj-ea"/>
                <a:ea typeface="+mj-ea"/>
              </a:rPr>
              <a:t>某种动物由出生算起活到</a:t>
            </a:r>
            <a:r>
              <a:rPr kumimoji="1" lang="en-US" altLang="zh-CN" sz="2800" b="1" dirty="0">
                <a:solidFill>
                  <a:srgbClr val="000000"/>
                </a:solidFill>
                <a:latin typeface="+mj-ea"/>
                <a:ea typeface="+mj-ea"/>
              </a:rPr>
              <a:t>20</a:t>
            </a:r>
            <a:r>
              <a:rPr kumimoji="1" lang="zh-CN" altLang="en-US" sz="2800" b="1" dirty="0">
                <a:solidFill>
                  <a:srgbClr val="000000"/>
                </a:solidFill>
                <a:latin typeface="+mj-ea"/>
                <a:ea typeface="+mj-ea"/>
              </a:rPr>
              <a:t>年以上的概率为</a:t>
            </a:r>
            <a:r>
              <a:rPr kumimoji="1" lang="en-US" altLang="zh-CN" sz="2800" b="1" dirty="0">
                <a:solidFill>
                  <a:srgbClr val="000000"/>
                </a:solidFill>
                <a:latin typeface="+mj-ea"/>
                <a:ea typeface="+mj-ea"/>
              </a:rPr>
              <a:t>0.8</a:t>
            </a:r>
            <a:r>
              <a:rPr kumimoji="1" lang="zh-CN" altLang="en-US" sz="2800" b="1" dirty="0">
                <a:solidFill>
                  <a:srgbClr val="000000"/>
                </a:solidFill>
                <a:latin typeface="+mj-ea"/>
                <a:ea typeface="+mj-ea"/>
              </a:rPr>
              <a:t>，活到</a:t>
            </a:r>
            <a:r>
              <a:rPr kumimoji="1" lang="en-US" altLang="zh-CN" sz="2800" b="1" dirty="0">
                <a:solidFill>
                  <a:srgbClr val="000000"/>
                </a:solidFill>
                <a:latin typeface="+mj-ea"/>
                <a:ea typeface="+mj-ea"/>
              </a:rPr>
              <a:t>25</a:t>
            </a:r>
            <a:r>
              <a:rPr kumimoji="1" lang="zh-CN" altLang="en-US" sz="2800" b="1" dirty="0">
                <a:solidFill>
                  <a:srgbClr val="000000"/>
                </a:solidFill>
                <a:latin typeface="+mj-ea"/>
                <a:ea typeface="+mj-ea"/>
              </a:rPr>
              <a:t>年以上的概率为</a:t>
            </a:r>
            <a:r>
              <a:rPr kumimoji="1" lang="en-US" altLang="zh-CN" sz="2800" b="1" dirty="0">
                <a:solidFill>
                  <a:srgbClr val="000000"/>
                </a:solidFill>
                <a:latin typeface="+mj-ea"/>
                <a:ea typeface="+mj-ea"/>
              </a:rPr>
              <a:t>0.4.  </a:t>
            </a:r>
            <a:r>
              <a:rPr kumimoji="1" lang="zh-CN" altLang="en-US" sz="2800" b="1" dirty="0">
                <a:solidFill>
                  <a:srgbClr val="000000"/>
                </a:solidFill>
                <a:latin typeface="+mj-ea"/>
                <a:ea typeface="+mj-ea"/>
              </a:rPr>
              <a:t>问现年</a:t>
            </a:r>
            <a:r>
              <a:rPr kumimoji="1" lang="en-US" altLang="zh-CN" sz="2800" b="1" dirty="0">
                <a:solidFill>
                  <a:srgbClr val="000000"/>
                </a:solidFill>
                <a:latin typeface="+mj-ea"/>
                <a:ea typeface="+mj-ea"/>
              </a:rPr>
              <a:t>20</a:t>
            </a:r>
            <a:r>
              <a:rPr kumimoji="1" lang="zh-CN" altLang="en-US" sz="2800" b="1" dirty="0">
                <a:solidFill>
                  <a:srgbClr val="000000"/>
                </a:solidFill>
                <a:latin typeface="+mj-ea"/>
                <a:ea typeface="+mj-ea"/>
              </a:rPr>
              <a:t>岁的这种动物，它能活到</a:t>
            </a:r>
            <a:r>
              <a:rPr kumimoji="1" lang="en-US" altLang="zh-CN" sz="2800" b="1" dirty="0">
                <a:solidFill>
                  <a:srgbClr val="000000"/>
                </a:solidFill>
                <a:latin typeface="+mj-ea"/>
                <a:ea typeface="+mj-ea"/>
              </a:rPr>
              <a:t>25</a:t>
            </a:r>
            <a:r>
              <a:rPr kumimoji="1" lang="zh-CN" altLang="en-US" sz="2800" b="1" dirty="0">
                <a:solidFill>
                  <a:srgbClr val="000000"/>
                </a:solidFill>
                <a:latin typeface="+mj-ea"/>
                <a:ea typeface="+mj-ea"/>
              </a:rPr>
              <a:t>岁以上的概率是多少？</a:t>
            </a:r>
            <a:endParaRPr kumimoji="1" lang="zh-CN" altLang="en-US" sz="2800" b="1" dirty="0">
              <a:solidFill>
                <a:srgbClr val="000000"/>
              </a:solidFill>
              <a:latin typeface="+mj-ea"/>
              <a:ea typeface="+mj-ea"/>
            </a:endParaRPr>
          </a:p>
        </p:txBody>
      </p:sp>
      <p:grpSp>
        <p:nvGrpSpPr>
          <p:cNvPr id="2" name="Group 13"/>
          <p:cNvGrpSpPr/>
          <p:nvPr/>
        </p:nvGrpSpPr>
        <p:grpSpPr bwMode="auto">
          <a:xfrm>
            <a:off x="539552" y="3038475"/>
            <a:ext cx="7404100" cy="3082925"/>
            <a:chOff x="547" y="1806"/>
            <a:chExt cx="4664" cy="1942"/>
          </a:xfrm>
        </p:grpSpPr>
        <p:sp>
          <p:nvSpPr>
            <p:cNvPr id="40966" name="Rectangle 8"/>
            <p:cNvSpPr>
              <a:spLocks noChangeArrowheads="1"/>
            </p:cNvSpPr>
            <p:nvPr/>
          </p:nvSpPr>
          <p:spPr bwMode="auto">
            <a:xfrm>
              <a:off x="547" y="1806"/>
              <a:ext cx="4664" cy="343"/>
            </a:xfrm>
            <a:prstGeom prst="rect">
              <a:avLst/>
            </a:prstGeom>
            <a:noFill/>
            <a:ln w="9525">
              <a:noFill/>
              <a:miter lim="800000"/>
            </a:ln>
          </p:spPr>
          <p:txBody>
            <a:bodyPr wrap="none" anchor="ctr">
              <a:spAutoFit/>
            </a:bodyPr>
            <a:lstStyle/>
            <a:p>
              <a:pPr algn="ctr">
                <a:lnSpc>
                  <a:spcPct val="115000"/>
                </a:lnSpc>
              </a:pPr>
              <a:r>
                <a:rPr kumimoji="1" lang="zh-CN" altLang="en-US" sz="2800" b="1" dirty="0">
                  <a:solidFill>
                    <a:srgbClr val="FF0000"/>
                  </a:solidFill>
                  <a:latin typeface="Times New Roman" panose="02020603050405020304" pitchFamily="18" charset="0"/>
                </a:rPr>
                <a:t>解：</a:t>
              </a:r>
              <a:r>
                <a:rPr kumimoji="1" lang="zh-CN" altLang="en-US" sz="2800" b="1" dirty="0">
                  <a:latin typeface="Times New Roman" panose="02020603050405020304" pitchFamily="18" charset="0"/>
                </a:rPr>
                <a:t>设</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能活</a:t>
              </a:r>
              <a:r>
                <a:rPr kumimoji="1" lang="en-US" altLang="zh-CN" sz="2800" b="1" dirty="0">
                  <a:latin typeface="Times New Roman" panose="02020603050405020304" pitchFamily="18" charset="0"/>
                </a:rPr>
                <a:t>20</a:t>
              </a:r>
              <a:r>
                <a:rPr kumimoji="1" lang="zh-CN" altLang="en-US" sz="2800" b="1" dirty="0">
                  <a:latin typeface="Times New Roman" panose="02020603050405020304" pitchFamily="18" charset="0"/>
                </a:rPr>
                <a:t>年以上</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a:t>
              </a:r>
              <a:r>
                <a:rPr kumimoji="1" lang="zh-CN" altLang="en-US" sz="2800" b="1" dirty="0">
                  <a:latin typeface="Times New Roman" panose="02020603050405020304" pitchFamily="18" charset="0"/>
                </a:rPr>
                <a:t>能活</a:t>
              </a:r>
              <a:r>
                <a:rPr kumimoji="1" lang="en-US" altLang="zh-CN" sz="2800" b="1" dirty="0">
                  <a:latin typeface="Times New Roman" panose="02020603050405020304" pitchFamily="18" charset="0"/>
                </a:rPr>
                <a:t>25</a:t>
              </a:r>
              <a:r>
                <a:rPr kumimoji="1" lang="zh-CN" altLang="en-US" sz="2800" b="1" dirty="0">
                  <a:latin typeface="Times New Roman" panose="02020603050405020304" pitchFamily="18" charset="0"/>
                </a:rPr>
                <a:t>年以上</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p:txBody>
        </p:sp>
        <p:sp>
          <p:nvSpPr>
            <p:cNvPr id="40967" name="Rectangle 9"/>
            <p:cNvSpPr>
              <a:spLocks noChangeArrowheads="1"/>
            </p:cNvSpPr>
            <p:nvPr/>
          </p:nvSpPr>
          <p:spPr bwMode="auto">
            <a:xfrm>
              <a:off x="674" y="2685"/>
              <a:ext cx="2928" cy="327"/>
            </a:xfrm>
            <a:prstGeom prst="rect">
              <a:avLst/>
            </a:prstGeom>
            <a:noFill/>
            <a:ln w="9525">
              <a:noFill/>
              <a:miter lim="800000"/>
            </a:ln>
          </p:spPr>
          <p:txBody>
            <a:bodyPr wrap="none" anchor="ctr">
              <a:spAutoFit/>
            </a:bodyPr>
            <a:lstStyle/>
            <a:p>
              <a:pPr algn="ctr"/>
              <a:r>
                <a:rPr kumimoji="1" lang="zh-CN" altLang="en-US" sz="2800" b="1">
                  <a:latin typeface="Times New Roman" panose="02020603050405020304" pitchFamily="18" charset="0"/>
                </a:rPr>
                <a:t>依题意， </a:t>
              </a:r>
              <a:r>
                <a:rPr kumimoji="1" lang="en-US" altLang="zh-CN" sz="2800" b="1" i="1">
                  <a:latin typeface="Times New Roman" panose="02020603050405020304" pitchFamily="18" charset="0"/>
                </a:rPr>
                <a:t>P</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A)=</a:t>
              </a:r>
              <a:r>
                <a:rPr kumimoji="1" lang="en-US" altLang="zh-CN" sz="2800" b="1">
                  <a:latin typeface="Times New Roman" panose="02020603050405020304" pitchFamily="18" charset="0"/>
                </a:rPr>
                <a:t>0.8,  </a:t>
              </a:r>
              <a:r>
                <a:rPr kumimoji="1" lang="en-US" altLang="zh-CN" sz="2800" b="1" i="1">
                  <a:latin typeface="Times New Roman" panose="02020603050405020304" pitchFamily="18" charset="0"/>
                </a:rPr>
                <a:t>P</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B)=</a:t>
              </a:r>
              <a:r>
                <a:rPr kumimoji="1" lang="en-US" altLang="zh-CN" sz="2800" b="1">
                  <a:latin typeface="Times New Roman" panose="02020603050405020304" pitchFamily="18" charset="0"/>
                </a:rPr>
                <a:t>0.4</a:t>
              </a:r>
              <a:endParaRPr kumimoji="1" lang="en-US" altLang="zh-CN" sz="2800" b="1">
                <a:latin typeface="Times New Roman" panose="02020603050405020304" pitchFamily="18" charset="0"/>
              </a:endParaRPr>
            </a:p>
          </p:txBody>
        </p:sp>
        <p:sp>
          <p:nvSpPr>
            <p:cNvPr id="40968" name="Rectangle 10"/>
            <p:cNvSpPr>
              <a:spLocks noChangeArrowheads="1"/>
            </p:cNvSpPr>
            <p:nvPr/>
          </p:nvSpPr>
          <p:spPr bwMode="auto">
            <a:xfrm>
              <a:off x="578" y="2231"/>
              <a:ext cx="1537" cy="327"/>
            </a:xfrm>
            <a:prstGeom prst="rect">
              <a:avLst/>
            </a:prstGeom>
            <a:noFill/>
            <a:ln w="9525">
              <a:noFill/>
              <a:miter lim="800000"/>
            </a:ln>
          </p:spPr>
          <p:txBody>
            <a:bodyPr wrap="none" anchor="ctr">
              <a:spAutoFit/>
            </a:bodyPr>
            <a:lstStyle/>
            <a:p>
              <a:pPr algn="ctr"/>
              <a:r>
                <a:rPr kumimoji="1" lang="zh-CN" altLang="en-US" sz="2800" b="1">
                  <a:latin typeface="Times New Roman" panose="02020603050405020304" pitchFamily="18" charset="0"/>
                </a:rPr>
                <a:t>所求为</a:t>
              </a:r>
              <a:r>
                <a:rPr kumimoji="1" lang="en-US" altLang="zh-CN" sz="2800" b="1" i="1">
                  <a:latin typeface="Times New Roman" panose="02020603050405020304" pitchFamily="18" charset="0"/>
                </a:rPr>
                <a:t>P</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B|A</a:t>
              </a:r>
              <a:r>
                <a:rPr kumimoji="1" lang="en-US" altLang="zh-CN" sz="2800" b="1">
                  <a:latin typeface="Times New Roman" panose="02020603050405020304" pitchFamily="18" charset="0"/>
                </a:rPr>
                <a:t>) .</a:t>
              </a:r>
              <a:endParaRPr kumimoji="1" lang="en-US" altLang="zh-CN" sz="2800" b="1">
                <a:latin typeface="Times New Roman" panose="02020603050405020304" pitchFamily="18" charset="0"/>
              </a:endParaRPr>
            </a:p>
          </p:txBody>
        </p:sp>
        <p:graphicFrame>
          <p:nvGraphicFramePr>
            <p:cNvPr id="40962" name="Object 11"/>
            <p:cNvGraphicFramePr>
              <a:graphicFrameLocks noChangeAspect="1"/>
            </p:cNvGraphicFramePr>
            <p:nvPr/>
          </p:nvGraphicFramePr>
          <p:xfrm>
            <a:off x="614" y="3074"/>
            <a:ext cx="1920" cy="674"/>
          </p:xfrm>
          <a:graphic>
            <a:graphicData uri="http://schemas.openxmlformats.org/presentationml/2006/ole">
              <mc:AlternateContent xmlns:mc="http://schemas.openxmlformats.org/markup-compatibility/2006">
                <mc:Choice xmlns:v="urn:schemas-microsoft-com:vml" Requires="v">
                  <p:oleObj spid="_x0000_s10241" name="公式" r:id="rId1" imgW="1587500" imgH="558800" progId="Equation.3">
                    <p:embed/>
                  </p:oleObj>
                </mc:Choice>
                <mc:Fallback>
                  <p:oleObj name="公式" r:id="rId1" imgW="1587500" imgH="558800" progId="Equation.3">
                    <p:embed/>
                    <p:pic>
                      <p:nvPicPr>
                        <p:cNvPr id="0" name="Object 11"/>
                        <p:cNvPicPr>
                          <a:picLocks noChangeAspect="1"/>
                        </p:cNvPicPr>
                        <p:nvPr/>
                      </p:nvPicPr>
                      <p:blipFill>
                        <a:blip r:embed="rId2"/>
                        <a:stretch>
                          <a:fillRect/>
                        </a:stretch>
                      </p:blipFill>
                      <p:spPr>
                        <a:xfrm>
                          <a:off x="614" y="3074"/>
                          <a:ext cx="1920" cy="674"/>
                        </a:xfrm>
                        <a:prstGeom prst="rect">
                          <a:avLst/>
                        </a:prstGeom>
                        <a:noFill/>
                        <a:ln w="9525">
                          <a:noFill/>
                        </a:ln>
                      </p:spPr>
                    </p:pic>
                  </p:oleObj>
                </mc:Fallback>
              </mc:AlternateContent>
            </a:graphicData>
          </a:graphic>
        </p:graphicFrame>
        <p:graphicFrame>
          <p:nvGraphicFramePr>
            <p:cNvPr id="40963" name="Object 12"/>
            <p:cNvGraphicFramePr>
              <a:graphicFrameLocks noChangeAspect="1"/>
            </p:cNvGraphicFramePr>
            <p:nvPr/>
          </p:nvGraphicFramePr>
          <p:xfrm>
            <a:off x="2519" y="3074"/>
            <a:ext cx="2002" cy="674"/>
          </p:xfrm>
          <a:graphic>
            <a:graphicData uri="http://schemas.openxmlformats.org/presentationml/2006/ole">
              <mc:AlternateContent xmlns:mc="http://schemas.openxmlformats.org/markup-compatibility/2006">
                <mc:Choice xmlns:v="urn:schemas-microsoft-com:vml" Requires="v">
                  <p:oleObj spid="_x0000_s10242" name="公式" r:id="rId3" imgW="1663700" imgH="558800" progId="Equation.3">
                    <p:embed/>
                  </p:oleObj>
                </mc:Choice>
                <mc:Fallback>
                  <p:oleObj name="公式" r:id="rId3" imgW="1663700" imgH="558800" progId="Equation.3">
                    <p:embed/>
                    <p:pic>
                      <p:nvPicPr>
                        <p:cNvPr id="0" name="Object 12"/>
                        <p:cNvPicPr>
                          <a:picLocks noChangeAspect="1"/>
                        </p:cNvPicPr>
                        <p:nvPr/>
                      </p:nvPicPr>
                      <p:blipFill>
                        <a:blip r:embed="rId4"/>
                        <a:stretch>
                          <a:fillRect/>
                        </a:stretch>
                      </p:blipFill>
                      <p:spPr>
                        <a:xfrm>
                          <a:off x="2519" y="3074"/>
                          <a:ext cx="2002" cy="674"/>
                        </a:xfrm>
                        <a:prstGeom prst="rect">
                          <a:avLst/>
                        </a:prstGeom>
                        <a:noFill/>
                        <a:ln w="9525">
                          <a:noFill/>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checkerboard(across)">
                                      <p:cBhvr>
                                        <p:cTn id="7" dur="500"/>
                                        <p:tgtEl>
                                          <p:spTgt spid="1310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bwMode="auto">
          <a:xfrm>
            <a:off x="-323652" y="116632"/>
            <a:ext cx="4319588" cy="609600"/>
          </a:xfrm>
          <a:ln>
            <a:miter lim="800000"/>
          </a:ln>
        </p:spPr>
        <p:txBody>
          <a:bodyPr wrap="square" lIns="91440" tIns="45720" rIns="91440" bIns="45720" numCol="1" anchor="t" anchorCtr="0" compatLnSpc="1"/>
          <a:lstStyle/>
          <a:p>
            <a:pPr eaLnBrk="1" hangingPunct="1">
              <a:defRPr/>
            </a:pPr>
            <a:r>
              <a:rPr lang="zh-CN" altLang="en-US" sz="3200" kern="1200" dirty="0" smtClean="0">
                <a:solidFill>
                  <a:srgbClr val="FF0000"/>
                </a:solidFill>
                <a:latin typeface="黑体" panose="02010609060101010101" pitchFamily="2" charset="-122"/>
                <a:ea typeface="黑体" panose="02010609060101010101" pitchFamily="2" charset="-122"/>
                <a:cs typeface="+mn-cs"/>
              </a:rPr>
              <a:t>例</a:t>
            </a:r>
            <a:r>
              <a:rPr lang="en-US" altLang="zh-CN" sz="3200" kern="1200" dirty="0" smtClean="0">
                <a:solidFill>
                  <a:srgbClr val="FF0000"/>
                </a:solidFill>
                <a:latin typeface="黑体" panose="02010609060101010101" pitchFamily="2" charset="-122"/>
                <a:ea typeface="黑体" panose="02010609060101010101" pitchFamily="2" charset="-122"/>
                <a:cs typeface="+mn-cs"/>
              </a:rPr>
              <a:t>8 </a:t>
            </a:r>
            <a:r>
              <a:rPr lang="zh-CN" altLang="en-US" sz="3200" kern="1200" dirty="0" smtClean="0">
                <a:solidFill>
                  <a:srgbClr val="0000FF"/>
                </a:solidFill>
                <a:latin typeface="黑体" panose="02010609060101010101" pitchFamily="2" charset="-122"/>
                <a:ea typeface="黑体" panose="02010609060101010101" pitchFamily="2" charset="-122"/>
                <a:cs typeface="+mn-cs"/>
              </a:rPr>
              <a:t>信号收发问题 </a:t>
            </a:r>
            <a:endParaRPr lang="zh-CN" altLang="en-US" sz="3200" kern="1200" dirty="0" smtClean="0">
              <a:solidFill>
                <a:srgbClr val="0000FF"/>
              </a:solidFill>
              <a:latin typeface="黑体" panose="02010609060101010101" pitchFamily="2" charset="-122"/>
              <a:ea typeface="黑体" panose="02010609060101010101" pitchFamily="2" charset="-122"/>
              <a:cs typeface="+mn-cs"/>
            </a:endParaRPr>
          </a:p>
        </p:txBody>
      </p:sp>
      <p:sp>
        <p:nvSpPr>
          <p:cNvPr id="210947" name="Text Box 3"/>
          <p:cNvSpPr txBox="1">
            <a:spLocks noChangeArrowheads="1"/>
          </p:cNvSpPr>
          <p:nvPr/>
        </p:nvSpPr>
        <p:spPr bwMode="auto">
          <a:xfrm>
            <a:off x="467544" y="116632"/>
            <a:ext cx="8676456" cy="3711785"/>
          </a:xfrm>
          <a:prstGeom prst="rect">
            <a:avLst/>
          </a:prstGeom>
          <a:noFill/>
          <a:ln w="9525">
            <a:noFill/>
            <a:miter lim="800000"/>
          </a:ln>
        </p:spPr>
        <p:txBody>
          <a:bodyPr wrap="square">
            <a:spAutoFit/>
          </a:bodyPr>
          <a:lstStyle/>
          <a:p>
            <a:pPr>
              <a:lnSpc>
                <a:spcPct val="120000"/>
              </a:lnSpc>
            </a:pPr>
            <a:r>
              <a:rPr kumimoji="1" lang="en-US" altLang="zh-CN" sz="2800" dirty="0">
                <a:latin typeface="楷体_GB2312" pitchFamily="49" charset="-122"/>
                <a:ea typeface="楷体_GB2312" pitchFamily="49" charset="-122"/>
              </a:rPr>
              <a:t>                 </a:t>
            </a:r>
            <a:r>
              <a:rPr kumimoji="1" lang="zh-CN" altLang="en-US" sz="2800" b="1" dirty="0">
                <a:latin typeface="+mj-ea"/>
                <a:ea typeface="+mj-ea"/>
              </a:rPr>
              <a:t>将</a:t>
            </a:r>
            <a:r>
              <a:rPr kumimoji="1" lang="en-US" altLang="zh-CN" sz="2800" b="1" i="1" dirty="0">
                <a:latin typeface="+mj-ea"/>
                <a:ea typeface="+mj-ea"/>
              </a:rPr>
              <a:t>A</a:t>
            </a:r>
            <a:r>
              <a:rPr kumimoji="1" lang="zh-CN" altLang="en-US" sz="2800" b="1" dirty="0">
                <a:latin typeface="+mj-ea"/>
                <a:ea typeface="+mj-ea"/>
              </a:rPr>
              <a:t>，</a:t>
            </a:r>
            <a:r>
              <a:rPr kumimoji="1" lang="en-US" altLang="zh-CN" sz="2800" b="1" i="1" dirty="0">
                <a:latin typeface="+mj-ea"/>
                <a:ea typeface="+mj-ea"/>
              </a:rPr>
              <a:t>B</a:t>
            </a:r>
            <a:r>
              <a:rPr kumimoji="1" lang="zh-CN" altLang="en-US" sz="2800" b="1" dirty="0">
                <a:latin typeface="+mj-ea"/>
                <a:ea typeface="+mj-ea"/>
              </a:rPr>
              <a:t>，</a:t>
            </a:r>
            <a:r>
              <a:rPr kumimoji="1" lang="en-US" altLang="zh-CN" sz="2800" b="1" i="1" dirty="0">
                <a:latin typeface="+mj-ea"/>
                <a:ea typeface="+mj-ea"/>
              </a:rPr>
              <a:t>C</a:t>
            </a:r>
            <a:r>
              <a:rPr kumimoji="1" lang="zh-CN" altLang="en-US" sz="2800" b="1" dirty="0">
                <a:latin typeface="+mj-ea"/>
                <a:ea typeface="+mj-ea"/>
              </a:rPr>
              <a:t>三个字母之一输入信道，输出为原字母的概率为</a:t>
            </a:r>
            <a:r>
              <a:rPr kumimoji="1" lang="en-US" altLang="zh-CN" sz="2800" b="1" dirty="0">
                <a:latin typeface="+mj-ea"/>
                <a:ea typeface="+mj-ea"/>
              </a:rPr>
              <a:t>α</a:t>
            </a:r>
            <a:r>
              <a:rPr kumimoji="1" lang="zh-CN" altLang="en-US" sz="2800" b="1" dirty="0">
                <a:latin typeface="+mj-ea"/>
                <a:ea typeface="+mj-ea"/>
              </a:rPr>
              <a:t>，而输出为其他一字母的概率都是</a:t>
            </a:r>
            <a:r>
              <a:rPr kumimoji="1" lang="en-US" altLang="zh-CN" sz="2800" b="1" dirty="0">
                <a:latin typeface="+mj-ea"/>
                <a:ea typeface="+mj-ea"/>
              </a:rPr>
              <a:t>(1</a:t>
            </a:r>
            <a:r>
              <a:rPr kumimoji="1" lang="zh-CN" altLang="en-US" sz="2800" b="1" dirty="0">
                <a:latin typeface="+mj-ea"/>
                <a:ea typeface="+mj-ea"/>
              </a:rPr>
              <a:t>－</a:t>
            </a:r>
            <a:r>
              <a:rPr kumimoji="1" lang="en-US" altLang="zh-CN" sz="2800" b="1" dirty="0">
                <a:latin typeface="+mj-ea"/>
                <a:ea typeface="+mj-ea"/>
              </a:rPr>
              <a:t>α)/2.</a:t>
            </a:r>
            <a:r>
              <a:rPr kumimoji="1" lang="zh-CN" altLang="en-US" sz="2800" b="1" dirty="0">
                <a:latin typeface="+mj-ea"/>
                <a:ea typeface="+mj-ea"/>
              </a:rPr>
              <a:t>今将字母串</a:t>
            </a:r>
            <a:r>
              <a:rPr kumimoji="1" lang="en-US" altLang="zh-CN" sz="2800" b="1" i="1" dirty="0">
                <a:latin typeface="+mj-ea"/>
                <a:ea typeface="+mj-ea"/>
              </a:rPr>
              <a:t>AAAA</a:t>
            </a:r>
            <a:r>
              <a:rPr kumimoji="1" lang="zh-CN" altLang="en-US" sz="2800" b="1" dirty="0">
                <a:latin typeface="+mj-ea"/>
                <a:ea typeface="+mj-ea"/>
              </a:rPr>
              <a:t>，</a:t>
            </a:r>
            <a:r>
              <a:rPr kumimoji="1" lang="en-US" altLang="zh-CN" sz="2800" b="1" i="1" dirty="0">
                <a:latin typeface="+mj-ea"/>
                <a:ea typeface="+mj-ea"/>
              </a:rPr>
              <a:t>BBBB</a:t>
            </a:r>
            <a:r>
              <a:rPr kumimoji="1" lang="zh-CN" altLang="en-US" sz="2800" b="1" dirty="0">
                <a:latin typeface="+mj-ea"/>
                <a:ea typeface="+mj-ea"/>
              </a:rPr>
              <a:t>，</a:t>
            </a:r>
            <a:r>
              <a:rPr kumimoji="1" lang="en-US" altLang="zh-CN" sz="2800" b="1" i="1" dirty="0">
                <a:latin typeface="+mj-ea"/>
                <a:ea typeface="+mj-ea"/>
              </a:rPr>
              <a:t>CCCC</a:t>
            </a:r>
            <a:r>
              <a:rPr kumimoji="1" lang="zh-CN" altLang="en-US" sz="2800" b="1" dirty="0">
                <a:latin typeface="+mj-ea"/>
                <a:ea typeface="+mj-ea"/>
              </a:rPr>
              <a:t>之一输入信道，输入</a:t>
            </a:r>
            <a:r>
              <a:rPr kumimoji="1" lang="en-US" altLang="zh-CN" sz="2800" b="1" i="1" dirty="0">
                <a:latin typeface="+mj-ea"/>
                <a:ea typeface="+mj-ea"/>
              </a:rPr>
              <a:t>AAAA</a:t>
            </a:r>
            <a:r>
              <a:rPr kumimoji="1" lang="zh-CN" altLang="en-US" sz="2800" b="1" dirty="0">
                <a:latin typeface="+mj-ea"/>
                <a:ea typeface="+mj-ea"/>
              </a:rPr>
              <a:t>，</a:t>
            </a:r>
            <a:r>
              <a:rPr kumimoji="1" lang="en-US" altLang="zh-CN" sz="2800" b="1" i="1" dirty="0">
                <a:latin typeface="+mj-ea"/>
                <a:ea typeface="+mj-ea"/>
              </a:rPr>
              <a:t>BBBB</a:t>
            </a:r>
            <a:r>
              <a:rPr kumimoji="1" lang="zh-CN" altLang="en-US" sz="2800" b="1" dirty="0">
                <a:latin typeface="+mj-ea"/>
                <a:ea typeface="+mj-ea"/>
              </a:rPr>
              <a:t>，</a:t>
            </a:r>
            <a:r>
              <a:rPr kumimoji="1" lang="en-US" altLang="zh-CN" sz="2800" b="1" i="1" dirty="0">
                <a:latin typeface="+mj-ea"/>
                <a:ea typeface="+mj-ea"/>
              </a:rPr>
              <a:t>CCCC</a:t>
            </a:r>
            <a:r>
              <a:rPr kumimoji="1" lang="zh-CN" altLang="en-US" sz="2800" b="1" dirty="0">
                <a:latin typeface="+mj-ea"/>
                <a:ea typeface="+mj-ea"/>
              </a:rPr>
              <a:t>的概率分别为</a:t>
            </a:r>
            <a:r>
              <a:rPr kumimoji="1" lang="en-US" altLang="zh-CN" sz="2800" b="1" i="1" dirty="0">
                <a:latin typeface="+mj-ea"/>
                <a:ea typeface="+mj-ea"/>
              </a:rPr>
              <a:t>p</a:t>
            </a:r>
            <a:r>
              <a:rPr kumimoji="1" lang="en-US" altLang="zh-CN" sz="2800" b="1" baseline="-30000" dirty="0">
                <a:latin typeface="+mj-ea"/>
                <a:ea typeface="+mj-ea"/>
              </a:rPr>
              <a:t>1</a:t>
            </a:r>
            <a:r>
              <a:rPr kumimoji="1" lang="en-US" altLang="zh-CN" sz="2800" b="1" dirty="0">
                <a:latin typeface="+mj-ea"/>
                <a:ea typeface="+mj-ea"/>
              </a:rPr>
              <a:t>, </a:t>
            </a:r>
            <a:r>
              <a:rPr kumimoji="1" lang="en-US" altLang="zh-CN" sz="2800" b="1" i="1" dirty="0">
                <a:latin typeface="+mj-ea"/>
                <a:ea typeface="+mj-ea"/>
              </a:rPr>
              <a:t>p</a:t>
            </a:r>
            <a:r>
              <a:rPr kumimoji="1" lang="en-US" altLang="zh-CN" sz="2800" b="1" baseline="-30000" dirty="0">
                <a:latin typeface="+mj-ea"/>
                <a:ea typeface="+mj-ea"/>
              </a:rPr>
              <a:t>2</a:t>
            </a:r>
            <a:r>
              <a:rPr kumimoji="1" lang="en-US" altLang="zh-CN" sz="2800" b="1" dirty="0">
                <a:latin typeface="+mj-ea"/>
                <a:ea typeface="+mj-ea"/>
              </a:rPr>
              <a:t>, </a:t>
            </a:r>
            <a:r>
              <a:rPr kumimoji="1" lang="en-US" altLang="zh-CN" sz="2800" b="1" i="1" dirty="0">
                <a:latin typeface="+mj-ea"/>
                <a:ea typeface="+mj-ea"/>
              </a:rPr>
              <a:t>p</a:t>
            </a:r>
            <a:r>
              <a:rPr kumimoji="1" lang="en-US" altLang="zh-CN" sz="2800" b="1" baseline="-30000" dirty="0">
                <a:latin typeface="+mj-ea"/>
                <a:ea typeface="+mj-ea"/>
              </a:rPr>
              <a:t>3 </a:t>
            </a:r>
            <a:r>
              <a:rPr kumimoji="1" lang="en-US" altLang="zh-CN" sz="2800" b="1" dirty="0">
                <a:latin typeface="+mj-ea"/>
                <a:ea typeface="+mj-ea"/>
              </a:rPr>
              <a:t>(</a:t>
            </a:r>
            <a:r>
              <a:rPr kumimoji="1" lang="en-US" altLang="zh-CN" sz="2800" b="1" i="1" dirty="0">
                <a:latin typeface="+mj-ea"/>
                <a:ea typeface="+mj-ea"/>
              </a:rPr>
              <a:t>p</a:t>
            </a:r>
            <a:r>
              <a:rPr kumimoji="1" lang="en-US" altLang="zh-CN" sz="2800" b="1" baseline="-30000" dirty="0">
                <a:latin typeface="+mj-ea"/>
                <a:ea typeface="+mj-ea"/>
              </a:rPr>
              <a:t>1</a:t>
            </a:r>
            <a:r>
              <a:rPr kumimoji="1" lang="en-US" altLang="zh-CN" sz="2800" b="1" dirty="0">
                <a:latin typeface="+mj-ea"/>
                <a:ea typeface="+mj-ea"/>
              </a:rPr>
              <a:t>+</a:t>
            </a:r>
            <a:r>
              <a:rPr kumimoji="1" lang="en-US" altLang="zh-CN" sz="2800" b="1" i="1" dirty="0">
                <a:latin typeface="+mj-ea"/>
                <a:ea typeface="+mj-ea"/>
              </a:rPr>
              <a:t>p</a:t>
            </a:r>
            <a:r>
              <a:rPr kumimoji="1" lang="en-US" altLang="zh-CN" sz="2800" b="1" baseline="-30000" dirty="0">
                <a:latin typeface="+mj-ea"/>
                <a:ea typeface="+mj-ea"/>
              </a:rPr>
              <a:t>2</a:t>
            </a:r>
            <a:r>
              <a:rPr kumimoji="1" lang="en-US" altLang="zh-CN" sz="2800" b="1" dirty="0">
                <a:latin typeface="+mj-ea"/>
                <a:ea typeface="+mj-ea"/>
              </a:rPr>
              <a:t>+</a:t>
            </a:r>
            <a:r>
              <a:rPr kumimoji="1" lang="en-US" altLang="zh-CN" sz="2800" b="1" i="1" dirty="0">
                <a:latin typeface="+mj-ea"/>
                <a:ea typeface="+mj-ea"/>
              </a:rPr>
              <a:t>p</a:t>
            </a:r>
            <a:r>
              <a:rPr kumimoji="1" lang="en-US" altLang="zh-CN" sz="2800" b="1" baseline="-30000" dirty="0">
                <a:latin typeface="+mj-ea"/>
                <a:ea typeface="+mj-ea"/>
              </a:rPr>
              <a:t>3</a:t>
            </a:r>
            <a:r>
              <a:rPr kumimoji="1" lang="en-US" altLang="zh-CN" sz="2800" b="1" dirty="0">
                <a:latin typeface="+mj-ea"/>
                <a:ea typeface="+mj-ea"/>
              </a:rPr>
              <a:t>=1)</a:t>
            </a:r>
            <a:r>
              <a:rPr kumimoji="1" lang="zh-CN" altLang="en-US" sz="2800" b="1" dirty="0">
                <a:latin typeface="+mj-ea"/>
                <a:ea typeface="+mj-ea"/>
              </a:rPr>
              <a:t>，已知输出为</a:t>
            </a:r>
            <a:r>
              <a:rPr kumimoji="1" lang="en-US" altLang="zh-CN" sz="2800" b="1" i="1" dirty="0">
                <a:latin typeface="+mj-ea"/>
                <a:ea typeface="+mj-ea"/>
              </a:rPr>
              <a:t>ABCA</a:t>
            </a:r>
            <a:r>
              <a:rPr kumimoji="1" lang="zh-CN" altLang="en-US" sz="2800" b="1" dirty="0">
                <a:latin typeface="+mj-ea"/>
                <a:ea typeface="+mj-ea"/>
              </a:rPr>
              <a:t>，问输入的是</a:t>
            </a:r>
            <a:r>
              <a:rPr kumimoji="1" lang="en-US" altLang="zh-CN" sz="2800" b="1" i="1" dirty="0">
                <a:latin typeface="+mj-ea"/>
                <a:ea typeface="+mj-ea"/>
              </a:rPr>
              <a:t>AAAA</a:t>
            </a:r>
            <a:r>
              <a:rPr kumimoji="1" lang="zh-CN" altLang="en-US" sz="2800" b="1" dirty="0">
                <a:latin typeface="+mj-ea"/>
                <a:ea typeface="+mj-ea"/>
              </a:rPr>
              <a:t>的概率是多少？（设信道传输每个字母的工作是相互独立的</a:t>
            </a:r>
            <a:r>
              <a:rPr kumimoji="1" lang="en-US" altLang="zh-CN" sz="2800" b="1" dirty="0">
                <a:latin typeface="+mj-ea"/>
                <a:ea typeface="+mj-ea"/>
              </a:rPr>
              <a:t>.</a:t>
            </a:r>
            <a:r>
              <a:rPr kumimoji="1" lang="zh-CN" altLang="en-US" sz="2800" b="1" dirty="0">
                <a:latin typeface="+mj-ea"/>
                <a:ea typeface="+mj-ea"/>
              </a:rPr>
              <a:t>）</a:t>
            </a:r>
            <a:endParaRPr kumimoji="1" lang="zh-CN" altLang="en-US" sz="2800" b="1" dirty="0">
              <a:latin typeface="+mj-ea"/>
              <a:ea typeface="+mj-ea"/>
            </a:endParaRPr>
          </a:p>
        </p:txBody>
      </p:sp>
      <p:sp>
        <p:nvSpPr>
          <p:cNvPr id="210948" name="Rectangle 4"/>
          <p:cNvSpPr>
            <a:spLocks noRot="1" noChangeArrowheads="1"/>
          </p:cNvSpPr>
          <p:nvPr/>
        </p:nvSpPr>
        <p:spPr bwMode="auto">
          <a:xfrm>
            <a:off x="539428" y="3861048"/>
            <a:ext cx="2160364" cy="609600"/>
          </a:xfrm>
          <a:prstGeom prst="rect">
            <a:avLst/>
          </a:prstGeom>
          <a:noFill/>
          <a:ln w="9525">
            <a:noFill/>
            <a:miter lim="800000"/>
          </a:ln>
        </p:spPr>
        <p:txBody>
          <a:bodyPr anchor="ctr"/>
          <a:lstStyle/>
          <a:p>
            <a:r>
              <a:rPr kumimoji="1" lang="zh-CN" altLang="en-US" sz="2800" b="1" dirty="0">
                <a:solidFill>
                  <a:srgbClr val="0000FF"/>
                </a:solidFill>
                <a:latin typeface="楷体_GB2312" pitchFamily="49" charset="-122"/>
                <a:ea typeface="楷体_GB2312" pitchFamily="49" charset="-122"/>
              </a:rPr>
              <a:t>应用背景</a:t>
            </a:r>
            <a:endParaRPr kumimoji="1" lang="zh-CN" altLang="en-US" sz="2800" b="1" dirty="0">
              <a:solidFill>
                <a:srgbClr val="0000FF"/>
              </a:solidFill>
              <a:latin typeface="楷体_GB2312" pitchFamily="49" charset="-122"/>
              <a:ea typeface="楷体_GB2312" pitchFamily="49" charset="-122"/>
            </a:endParaRPr>
          </a:p>
        </p:txBody>
      </p:sp>
      <p:sp>
        <p:nvSpPr>
          <p:cNvPr id="210949" name="Text Box 5"/>
          <p:cNvSpPr txBox="1">
            <a:spLocks noChangeArrowheads="1"/>
          </p:cNvSpPr>
          <p:nvPr/>
        </p:nvSpPr>
        <p:spPr bwMode="auto">
          <a:xfrm>
            <a:off x="468313" y="3933056"/>
            <a:ext cx="8115300" cy="1594026"/>
          </a:xfrm>
          <a:prstGeom prst="rect">
            <a:avLst/>
          </a:prstGeom>
          <a:noFill/>
          <a:ln w="9525">
            <a:noFill/>
            <a:miter lim="800000"/>
          </a:ln>
        </p:spPr>
        <p:txBody>
          <a:bodyPr>
            <a:spAutoFit/>
          </a:bodyPr>
          <a:lstStyle/>
          <a:p>
            <a:pPr algn="just">
              <a:lnSpc>
                <a:spcPct val="120000"/>
              </a:lnSpc>
            </a:pPr>
            <a:r>
              <a:rPr kumimoji="1" lang="en-US" altLang="zh-CN" sz="2800" dirty="0">
                <a:latin typeface="宋体" panose="02010600030101010101" pitchFamily="2" charset="-122"/>
              </a:rPr>
              <a:t>          </a:t>
            </a:r>
            <a:r>
              <a:rPr kumimoji="1" lang="zh-CN" altLang="en-US" sz="2800" b="1" dirty="0">
                <a:latin typeface="+mj-ea"/>
                <a:ea typeface="+mj-ea"/>
              </a:rPr>
              <a:t>信号输入信道后，有可能由于硬件原因，使得输出的信号与原始信号有差异</a:t>
            </a:r>
            <a:r>
              <a:rPr kumimoji="1" lang="en-US" altLang="zh-CN" sz="2800" b="1" dirty="0">
                <a:latin typeface="+mj-ea"/>
                <a:ea typeface="+mj-ea"/>
              </a:rPr>
              <a:t>.</a:t>
            </a:r>
            <a:r>
              <a:rPr kumimoji="1" lang="zh-CN" altLang="en-US" sz="2800" b="1" dirty="0">
                <a:latin typeface="+mj-ea"/>
                <a:ea typeface="+mj-ea"/>
              </a:rPr>
              <a:t>此时可以根据已知的条件，求得出现误差的概率</a:t>
            </a:r>
            <a:r>
              <a:rPr kumimoji="1" lang="en-US" altLang="zh-CN" sz="2800" b="1" dirty="0">
                <a:latin typeface="+mj-ea"/>
                <a:ea typeface="+mj-ea"/>
              </a:rPr>
              <a:t>. </a:t>
            </a:r>
            <a:endParaRPr kumimoji="1" lang="en-US" altLang="zh-CN" sz="2800" b="1" dirty="0">
              <a:latin typeface="+mj-ea"/>
              <a:ea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gtEl>
                                        <p:attrNameLst>
                                          <p:attrName>style.visibility</p:attrName>
                                        </p:attrNameLst>
                                      </p:cBhvr>
                                      <p:to>
                                        <p:strVal val="visible"/>
                                      </p:to>
                                    </p:set>
                                    <p:animEffect transition="in" filter="wipe(left)">
                                      <p:cBhvr>
                                        <p:cTn id="7" dur="500"/>
                                        <p:tgtEl>
                                          <p:spTgt spid="21094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0948"/>
                                        </p:tgtEl>
                                        <p:attrNameLst>
                                          <p:attrName>style.visibility</p:attrName>
                                        </p:attrNameLst>
                                      </p:cBhvr>
                                      <p:to>
                                        <p:strVal val="visible"/>
                                      </p:to>
                                    </p:set>
                                    <p:animEffect transition="in" filter="checkerboard(across)">
                                      <p:cBhvr>
                                        <p:cTn id="12" dur="500"/>
                                        <p:tgtEl>
                                          <p:spTgt spid="2109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9"/>
                                        </p:tgtEl>
                                        <p:attrNameLst>
                                          <p:attrName>style.visibility</p:attrName>
                                        </p:attrNameLst>
                                      </p:cBhvr>
                                      <p:to>
                                        <p:strVal val="visible"/>
                                      </p:to>
                                    </p:set>
                                    <p:animEffect transition="in" filter="wipe(left)">
                                      <p:cBhvr>
                                        <p:cTn id="17" dur="500"/>
                                        <p:tgtEl>
                                          <p:spTgt spid="210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autoUpdateAnimBg="0"/>
      <p:bldP spid="210948" grpId="0"/>
      <p:bldP spid="21094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p:nvPr>
        </p:nvSpPr>
        <p:spPr bwMode="auto">
          <a:xfrm>
            <a:off x="-2557463" y="2065338"/>
            <a:ext cx="8077201" cy="609600"/>
          </a:xfrm>
          <a:noFill/>
          <a:ln>
            <a:miter lim="800000"/>
          </a:ln>
        </p:spPr>
        <p:txBody>
          <a:bodyPr wrap="square" lIns="91440" tIns="45720" rIns="91440" bIns="45720" numCol="1" anchor="t" anchorCtr="0" compatLnSpc="1"/>
          <a:lstStyle/>
          <a:p>
            <a:pPr eaLnBrk="1" hangingPunct="1"/>
            <a:r>
              <a:rPr lang="zh-CN" altLang="en-US" sz="3200" smtClean="0">
                <a:solidFill>
                  <a:srgbClr val="0000FF"/>
                </a:solidFill>
                <a:ea typeface="黑体" panose="02010609060101010101" pitchFamily="2" charset="-122"/>
              </a:rPr>
              <a:t>相关知识点</a:t>
            </a:r>
            <a:endParaRPr lang="zh-CN" altLang="en-US" sz="3200" smtClean="0">
              <a:solidFill>
                <a:srgbClr val="0000FF"/>
              </a:solidFill>
              <a:ea typeface="黑体" panose="02010609060101010101" pitchFamily="2" charset="-122"/>
            </a:endParaRPr>
          </a:p>
        </p:txBody>
      </p:sp>
      <p:sp>
        <p:nvSpPr>
          <p:cNvPr id="212995" name="Text Box 3"/>
          <p:cNvSpPr txBox="1">
            <a:spLocks noChangeArrowheads="1"/>
          </p:cNvSpPr>
          <p:nvPr/>
        </p:nvSpPr>
        <p:spPr bwMode="auto">
          <a:xfrm>
            <a:off x="3276600" y="1773238"/>
            <a:ext cx="3657600" cy="1373187"/>
          </a:xfrm>
          <a:prstGeom prst="rect">
            <a:avLst/>
          </a:prstGeom>
          <a:noFill/>
          <a:ln w="9525">
            <a:noFill/>
            <a:miter lim="800000"/>
          </a:ln>
        </p:spPr>
        <p:txBody>
          <a:bodyPr>
            <a:spAutoFit/>
          </a:bodyPr>
          <a:lstStyle/>
          <a:p>
            <a:r>
              <a:rPr kumimoji="1" lang="en-US" altLang="zh-CN" sz="2800">
                <a:latin typeface="楷体_GB2312" pitchFamily="49" charset="-122"/>
                <a:ea typeface="楷体_GB2312" pitchFamily="49" charset="-122"/>
              </a:rPr>
              <a:t>1.</a:t>
            </a:r>
            <a:r>
              <a:rPr kumimoji="1" lang="zh-CN" altLang="en-US" sz="2800">
                <a:latin typeface="楷体_GB2312" pitchFamily="49" charset="-122"/>
                <a:ea typeface="楷体_GB2312" pitchFamily="49" charset="-122"/>
              </a:rPr>
              <a:t>条件概率</a:t>
            </a:r>
            <a:endParaRPr kumimoji="1" lang="zh-CN" altLang="en-US" sz="2800">
              <a:latin typeface="楷体_GB2312" pitchFamily="49" charset="-122"/>
              <a:ea typeface="楷体_GB2312" pitchFamily="49" charset="-122"/>
            </a:endParaRPr>
          </a:p>
          <a:p>
            <a:pPr algn="just"/>
            <a:r>
              <a:rPr kumimoji="1" lang="en-US" altLang="zh-CN" sz="2800">
                <a:latin typeface="楷体_GB2312" pitchFamily="49" charset="-122"/>
                <a:ea typeface="楷体_GB2312" pitchFamily="49" charset="-122"/>
              </a:rPr>
              <a:t>2.</a:t>
            </a:r>
            <a:r>
              <a:rPr kumimoji="1" lang="zh-CN" altLang="en-US" sz="2800">
                <a:latin typeface="楷体_GB2312" pitchFamily="49" charset="-122"/>
                <a:ea typeface="楷体_GB2312" pitchFamily="49" charset="-122"/>
              </a:rPr>
              <a:t>全概率公式</a:t>
            </a:r>
            <a:endParaRPr kumimoji="1" lang="zh-CN" altLang="en-US" sz="2800">
              <a:latin typeface="楷体_GB2312" pitchFamily="49" charset="-122"/>
              <a:ea typeface="楷体_GB2312" pitchFamily="49" charset="-122"/>
            </a:endParaRPr>
          </a:p>
          <a:p>
            <a:pPr algn="just"/>
            <a:r>
              <a:rPr kumimoji="1" lang="en-US" altLang="zh-CN" sz="2800">
                <a:latin typeface="楷体_GB2312" pitchFamily="49" charset="-122"/>
                <a:ea typeface="楷体_GB2312" pitchFamily="49" charset="-122"/>
              </a:rPr>
              <a:t>3.</a:t>
            </a:r>
            <a:r>
              <a:rPr kumimoji="1" lang="zh-CN" altLang="en-US" sz="2800">
                <a:latin typeface="楷体_GB2312" pitchFamily="49" charset="-122"/>
                <a:ea typeface="楷体_GB2312" pitchFamily="49" charset="-122"/>
              </a:rPr>
              <a:t>贝叶斯公式</a:t>
            </a:r>
            <a:endParaRPr kumimoji="1" lang="zh-CN" altLang="en-US" sz="2800">
              <a:latin typeface="楷体_GB2312" pitchFamily="49" charset="-122"/>
              <a:ea typeface="楷体_GB2312" pitchFamily="49" charset="-122"/>
            </a:endParaRPr>
          </a:p>
        </p:txBody>
      </p:sp>
      <p:sp>
        <p:nvSpPr>
          <p:cNvPr id="212998" name="Rectangle 6"/>
          <p:cNvSpPr>
            <a:spLocks noRot="1" noChangeArrowheads="1"/>
          </p:cNvSpPr>
          <p:nvPr/>
        </p:nvSpPr>
        <p:spPr bwMode="auto">
          <a:xfrm>
            <a:off x="395288" y="3933825"/>
            <a:ext cx="8077200" cy="609600"/>
          </a:xfrm>
          <a:prstGeom prst="rect">
            <a:avLst/>
          </a:prstGeom>
          <a:noFill/>
          <a:ln w="9525">
            <a:noFill/>
            <a:miter lim="800000"/>
          </a:ln>
        </p:spPr>
        <p:txBody>
          <a:bodyPr anchor="ctr"/>
          <a:lstStyle/>
          <a:p>
            <a:r>
              <a:rPr lang="zh-CN" altLang="en-US" sz="3200">
                <a:solidFill>
                  <a:srgbClr val="0000FF"/>
                </a:solidFill>
                <a:ea typeface="黑体" panose="02010609060101010101" pitchFamily="2" charset="-122"/>
              </a:rPr>
              <a:t>解题方法</a:t>
            </a:r>
            <a:endParaRPr lang="zh-CN" altLang="en-US" sz="3200">
              <a:solidFill>
                <a:srgbClr val="0000FF"/>
              </a:solidFill>
              <a:ea typeface="黑体" panose="02010609060101010101" pitchFamily="2" charset="-122"/>
            </a:endParaRPr>
          </a:p>
        </p:txBody>
      </p:sp>
      <p:sp>
        <p:nvSpPr>
          <p:cNvPr id="212999" name="Text Box 7"/>
          <p:cNvSpPr txBox="1">
            <a:spLocks noChangeArrowheads="1"/>
          </p:cNvSpPr>
          <p:nvPr/>
        </p:nvSpPr>
        <p:spPr bwMode="auto">
          <a:xfrm>
            <a:off x="1619250" y="3933825"/>
            <a:ext cx="7162800" cy="2143125"/>
          </a:xfrm>
          <a:prstGeom prst="rect">
            <a:avLst/>
          </a:prstGeom>
          <a:noFill/>
          <a:ln w="9525">
            <a:noFill/>
            <a:miter lim="800000"/>
          </a:ln>
        </p:spPr>
        <p:txBody>
          <a:bodyPr>
            <a:spAutoFit/>
          </a:bodyPr>
          <a:lstStyle/>
          <a:p>
            <a:pPr>
              <a:lnSpc>
                <a:spcPct val="120000"/>
              </a:lnSpc>
            </a:pPr>
            <a:r>
              <a:rPr kumimoji="1" lang="en-US" altLang="zh-CN" sz="2800">
                <a:latin typeface="Times New Roman" panose="02020603050405020304" pitchFamily="18" charset="0"/>
                <a:ea typeface="楷体_GB2312" pitchFamily="49" charset="-122"/>
              </a:rPr>
              <a:t>	</a:t>
            </a:r>
            <a:r>
              <a:rPr kumimoji="1" lang="zh-CN" altLang="en-US" sz="2800">
                <a:latin typeface="Times New Roman" panose="02020603050405020304" pitchFamily="18" charset="0"/>
                <a:ea typeface="楷体_GB2312" pitchFamily="49" charset="-122"/>
              </a:rPr>
              <a:t>首先分别求出输入的是</a:t>
            </a:r>
            <a:r>
              <a:rPr kumimoji="1" lang="en-US" altLang="zh-CN" sz="2800" i="1">
                <a:latin typeface="Times New Roman" panose="02020603050405020304" pitchFamily="18" charset="0"/>
                <a:ea typeface="楷体_GB2312" pitchFamily="49" charset="-122"/>
              </a:rPr>
              <a:t>AAAA</a:t>
            </a:r>
            <a:r>
              <a:rPr kumimoji="1" lang="zh-CN" altLang="en-US" sz="2800" i="1">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BBBB</a:t>
            </a:r>
            <a:r>
              <a:rPr kumimoji="1" lang="zh-CN" altLang="en-US" sz="2800" i="1">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CCCC</a:t>
            </a:r>
            <a:r>
              <a:rPr kumimoji="1" lang="zh-CN" altLang="en-US" sz="2800">
                <a:latin typeface="Times New Roman" panose="02020603050405020304" pitchFamily="18" charset="0"/>
                <a:ea typeface="楷体_GB2312" pitchFamily="49" charset="-122"/>
              </a:rPr>
              <a:t>的条件下，输出为</a:t>
            </a:r>
            <a:r>
              <a:rPr kumimoji="1" lang="en-US" altLang="zh-CN" sz="2800" i="1">
                <a:latin typeface="Times New Roman" panose="02020603050405020304" pitchFamily="18" charset="0"/>
                <a:ea typeface="楷体_GB2312" pitchFamily="49" charset="-122"/>
              </a:rPr>
              <a:t>ABCA</a:t>
            </a:r>
            <a:r>
              <a:rPr kumimoji="1" lang="zh-CN" altLang="en-US" sz="2800">
                <a:latin typeface="Times New Roman" panose="02020603050405020304" pitchFamily="18" charset="0"/>
                <a:ea typeface="楷体_GB2312" pitchFamily="49" charset="-122"/>
              </a:rPr>
              <a:t>的条件概率，再利用全概率公式求出输出为</a:t>
            </a:r>
            <a:r>
              <a:rPr kumimoji="1" lang="en-US" altLang="zh-CN" sz="2800" i="1">
                <a:latin typeface="Times New Roman" panose="02020603050405020304" pitchFamily="18" charset="0"/>
                <a:ea typeface="楷体_GB2312" pitchFamily="49" charset="-122"/>
              </a:rPr>
              <a:t>ABCA</a:t>
            </a:r>
            <a:r>
              <a:rPr kumimoji="1" lang="zh-CN" altLang="en-US" sz="2800">
                <a:latin typeface="Times New Roman" panose="02020603050405020304" pitchFamily="18" charset="0"/>
                <a:ea typeface="楷体_GB2312" pitchFamily="49" charset="-122"/>
              </a:rPr>
              <a:t>的概率，最后利用贝叶斯公式求得答案</a:t>
            </a:r>
            <a:r>
              <a:rPr kumimoji="1" lang="en-US" altLang="zh-CN" sz="2800">
                <a:latin typeface="Times New Roman" panose="02020603050405020304" pitchFamily="18" charset="0"/>
                <a:ea typeface="楷体_GB2312" pitchFamily="49" charset="-122"/>
              </a:rPr>
              <a:t>.</a:t>
            </a:r>
            <a:endParaRPr kumimoji="1" lang="en-US" altLang="zh-CN" sz="2800">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wipe(left)">
                                      <p:cBhvr>
                                        <p:cTn id="7" dur="500"/>
                                        <p:tgtEl>
                                          <p:spTgt spid="21299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2998"/>
                                        </p:tgtEl>
                                        <p:attrNameLst>
                                          <p:attrName>style.visibility</p:attrName>
                                        </p:attrNameLst>
                                      </p:cBhvr>
                                      <p:to>
                                        <p:strVal val="visible"/>
                                      </p:to>
                                    </p:set>
                                    <p:animEffect transition="in" filter="checkerboard(across)">
                                      <p:cBhvr>
                                        <p:cTn id="12" dur="500"/>
                                        <p:tgtEl>
                                          <p:spTgt spid="2129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9"/>
                                        </p:tgtEl>
                                        <p:attrNameLst>
                                          <p:attrName>style.visibility</p:attrName>
                                        </p:attrNameLst>
                                      </p:cBhvr>
                                      <p:to>
                                        <p:strVal val="visible"/>
                                      </p:to>
                                    </p:set>
                                    <p:animEffect transition="in" filter="wipe(left)">
                                      <p:cBhvr>
                                        <p:cTn id="17" dur="500"/>
                                        <p:tgtEl>
                                          <p:spTgt spid="212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autoUpdateAnimBg="0"/>
      <p:bldP spid="212998" grpId="0"/>
      <p:bldP spid="21299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ctrTitle"/>
          </p:nvPr>
        </p:nvSpPr>
        <p:spPr bwMode="auto">
          <a:xfrm>
            <a:off x="-2700338" y="1268413"/>
            <a:ext cx="8077201" cy="609600"/>
          </a:xfrm>
          <a:noFill/>
          <a:ln>
            <a:miter lim="800000"/>
          </a:ln>
        </p:spPr>
        <p:txBody>
          <a:bodyPr wrap="square" lIns="91440" tIns="45720" rIns="91440" bIns="45720" numCol="1" anchor="t" anchorCtr="0" compatLnSpc="1"/>
          <a:lstStyle/>
          <a:p>
            <a:pPr eaLnBrk="1" hangingPunct="1"/>
            <a:r>
              <a:rPr lang="zh-CN" altLang="en-US" sz="3200" smtClean="0">
                <a:solidFill>
                  <a:srgbClr val="0000FF"/>
                </a:solidFill>
                <a:ea typeface="黑体" panose="02010609060101010101" pitchFamily="2" charset="-122"/>
              </a:rPr>
              <a:t>解题过程</a:t>
            </a:r>
            <a:endParaRPr lang="zh-CN" altLang="en-US" sz="3200" smtClean="0">
              <a:solidFill>
                <a:srgbClr val="0000FF"/>
              </a:solidFill>
              <a:ea typeface="黑体" panose="02010609060101010101" pitchFamily="2" charset="-122"/>
            </a:endParaRPr>
          </a:p>
        </p:txBody>
      </p:sp>
      <p:sp>
        <p:nvSpPr>
          <p:cNvPr id="215043" name="Rectangle 3"/>
          <p:cNvSpPr>
            <a:spLocks noChangeArrowheads="1"/>
          </p:cNvSpPr>
          <p:nvPr/>
        </p:nvSpPr>
        <p:spPr bwMode="auto">
          <a:xfrm>
            <a:off x="1187450" y="2141538"/>
            <a:ext cx="7543800" cy="1897062"/>
          </a:xfrm>
          <a:prstGeom prst="rect">
            <a:avLst/>
          </a:prstGeom>
          <a:noFill/>
          <a:ln w="9525">
            <a:noFill/>
            <a:miter lim="800000"/>
          </a:ln>
        </p:spPr>
        <p:txBody>
          <a:bodyPr>
            <a:spAutoFit/>
          </a:bodyPr>
          <a:lstStyle/>
          <a:p>
            <a:pPr indent="301625" algn="just">
              <a:lnSpc>
                <a:spcPct val="120000"/>
              </a:lnSpc>
            </a:pPr>
            <a:r>
              <a:rPr kumimoji="1" lang="en-US" altLang="zh-CN" sz="2800">
                <a:latin typeface="Times New Roman" panose="02020603050405020304" pitchFamily="18" charset="0"/>
              </a:rPr>
              <a:t>    </a:t>
            </a:r>
            <a:r>
              <a:rPr kumimoji="1" lang="zh-CN" altLang="en-US" sz="2400">
                <a:latin typeface="Times New Roman" panose="02020603050405020304" pitchFamily="18" charset="0"/>
                <a:ea typeface="楷体_GB2312" pitchFamily="49" charset="-122"/>
              </a:rPr>
              <a:t>设</a:t>
            </a:r>
            <a:r>
              <a:rPr kumimoji="1" lang="en-US" altLang="zh-CN" sz="2400" i="1">
                <a:latin typeface="Times New Roman" panose="02020603050405020304" pitchFamily="18" charset="0"/>
                <a:ea typeface="楷体_GB2312" pitchFamily="49" charset="-122"/>
              </a:rPr>
              <a:t>D</a:t>
            </a:r>
            <a:r>
              <a:rPr kumimoji="1" lang="zh-CN" altLang="en-US" sz="2400">
                <a:latin typeface="Times New Roman" panose="02020603050405020304" pitchFamily="18" charset="0"/>
                <a:ea typeface="楷体_GB2312" pitchFamily="49" charset="-122"/>
              </a:rPr>
              <a:t>表示“输出信号为</a:t>
            </a:r>
            <a:r>
              <a:rPr kumimoji="1" lang="en-US" altLang="zh-CN" sz="2400" i="1">
                <a:latin typeface="Times New Roman" panose="02020603050405020304" pitchFamily="18" charset="0"/>
                <a:ea typeface="楷体_GB2312" pitchFamily="49" charset="-122"/>
              </a:rPr>
              <a:t>ABCA”</a:t>
            </a:r>
            <a:r>
              <a:rPr kumimoji="1" lang="zh-CN" altLang="en-US"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B</a:t>
            </a:r>
            <a:r>
              <a:rPr kumimoji="1" lang="en-US" altLang="zh-CN" sz="2400" baseline="-300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B</a:t>
            </a:r>
            <a:r>
              <a:rPr kumimoji="1" lang="en-US" altLang="zh-CN" sz="2400" baseline="-30000">
                <a:latin typeface="Times New Roman" panose="02020603050405020304" pitchFamily="18" charset="0"/>
                <a:ea typeface="楷体_GB2312" pitchFamily="49" charset="-122"/>
              </a:rPr>
              <a:t>2</a:t>
            </a:r>
            <a:r>
              <a:rPr kumimoji="1" lang="zh-CN" altLang="en-US"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B</a:t>
            </a:r>
            <a:r>
              <a:rPr kumimoji="1" lang="en-US" altLang="zh-CN" sz="2400" baseline="-30000">
                <a:latin typeface="Times New Roman" panose="02020603050405020304" pitchFamily="18" charset="0"/>
                <a:ea typeface="楷体_GB2312" pitchFamily="49" charset="-122"/>
              </a:rPr>
              <a:t>3</a:t>
            </a:r>
            <a:r>
              <a:rPr kumimoji="1" lang="zh-CN" altLang="en-US" sz="2400">
                <a:latin typeface="Times New Roman" panose="02020603050405020304" pitchFamily="18" charset="0"/>
                <a:ea typeface="楷体_GB2312" pitchFamily="49" charset="-122"/>
              </a:rPr>
              <a:t>分别表示“输入信号为</a:t>
            </a:r>
            <a:r>
              <a:rPr kumimoji="1" lang="en-US" altLang="zh-CN" sz="2400" i="1">
                <a:latin typeface="Times New Roman" panose="02020603050405020304" pitchFamily="18" charset="0"/>
                <a:ea typeface="楷体_GB2312" pitchFamily="49" charset="-122"/>
              </a:rPr>
              <a:t>AAAA</a:t>
            </a:r>
            <a:r>
              <a:rPr kumimoji="1" lang="zh-CN" altLang="en-US"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BBBB,CCCC”</a:t>
            </a:r>
            <a:r>
              <a:rPr kumimoji="1" lang="zh-CN" altLang="en-US" sz="2400">
                <a:latin typeface="Times New Roman" panose="02020603050405020304" pitchFamily="18" charset="0"/>
                <a:ea typeface="楷体_GB2312" pitchFamily="49" charset="-122"/>
              </a:rPr>
              <a:t>，则</a:t>
            </a:r>
            <a:r>
              <a:rPr kumimoji="1" lang="en-US" altLang="zh-CN" sz="2400" i="1">
                <a:latin typeface="Times New Roman" panose="02020603050405020304" pitchFamily="18" charset="0"/>
                <a:ea typeface="楷体_GB2312" pitchFamily="49" charset="-122"/>
              </a:rPr>
              <a:t>B</a:t>
            </a:r>
            <a:r>
              <a:rPr kumimoji="1" lang="en-US" altLang="zh-CN" sz="2400" baseline="-30000">
                <a:latin typeface="Times New Roman" panose="02020603050405020304" pitchFamily="18" charset="0"/>
                <a:ea typeface="楷体_GB2312" pitchFamily="49" charset="-122"/>
              </a:rPr>
              <a:t>1</a:t>
            </a:r>
            <a:r>
              <a:rPr kumimoji="1" lang="zh-CN" altLang="en-US"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B</a:t>
            </a:r>
            <a:r>
              <a:rPr kumimoji="1" lang="en-US" altLang="zh-CN" sz="2400" baseline="-30000">
                <a:latin typeface="Times New Roman" panose="02020603050405020304" pitchFamily="18" charset="0"/>
                <a:ea typeface="楷体_GB2312" pitchFamily="49" charset="-122"/>
              </a:rPr>
              <a:t>2</a:t>
            </a:r>
            <a:r>
              <a:rPr kumimoji="1" lang="zh-CN" altLang="en-US"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B</a:t>
            </a:r>
            <a:r>
              <a:rPr kumimoji="1" lang="en-US" altLang="zh-CN" sz="2400" baseline="-30000">
                <a:latin typeface="Times New Roman" panose="02020603050405020304" pitchFamily="18" charset="0"/>
                <a:ea typeface="楷体_GB2312" pitchFamily="49" charset="-122"/>
              </a:rPr>
              <a:t>3</a:t>
            </a:r>
            <a:r>
              <a:rPr kumimoji="1" lang="zh-CN" altLang="en-US" sz="2400">
                <a:latin typeface="Times New Roman" panose="02020603050405020304" pitchFamily="18" charset="0"/>
                <a:ea typeface="楷体_GB2312" pitchFamily="49" charset="-122"/>
              </a:rPr>
              <a:t>为一完备事件组，且</a:t>
            </a:r>
            <a:r>
              <a:rPr kumimoji="1" lang="en-US" altLang="zh-CN" sz="2400" i="1">
                <a:latin typeface="Times New Roman" panose="02020603050405020304" pitchFamily="18" charset="0"/>
                <a:ea typeface="楷体_GB2312" pitchFamily="49" charset="-122"/>
              </a:rPr>
              <a:t>P</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B</a:t>
            </a:r>
            <a:r>
              <a:rPr kumimoji="1" lang="en-US" altLang="zh-CN" sz="2400" i="1" baseline="-30000">
                <a:latin typeface="Times New Roman" panose="02020603050405020304" pitchFamily="18" charset="0"/>
                <a:ea typeface="楷体_GB2312" pitchFamily="49" charset="-122"/>
              </a:rPr>
              <a:t>i</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=p</a:t>
            </a:r>
            <a:r>
              <a:rPr kumimoji="1" lang="en-US" altLang="zh-CN" sz="2400" i="1" baseline="-30000">
                <a:latin typeface="Times New Roman" panose="02020603050405020304" pitchFamily="18" charset="0"/>
                <a:ea typeface="楷体_GB2312" pitchFamily="49" charset="-122"/>
              </a:rPr>
              <a:t>i</a:t>
            </a:r>
            <a:r>
              <a:rPr kumimoji="1" lang="en-US" altLang="zh-CN" sz="2400">
                <a:latin typeface="Times New Roman" panose="02020603050405020304" pitchFamily="18" charset="0"/>
                <a:ea typeface="楷体_GB2312" pitchFamily="49" charset="-122"/>
              </a:rPr>
              <a:t>, </a:t>
            </a:r>
            <a:r>
              <a:rPr kumimoji="1" lang="en-US" altLang="zh-CN" sz="2400" i="1">
                <a:latin typeface="Times New Roman" panose="02020603050405020304" pitchFamily="18" charset="0"/>
                <a:ea typeface="楷体_GB2312" pitchFamily="49" charset="-122"/>
              </a:rPr>
              <a:t>i=</a:t>
            </a:r>
            <a:r>
              <a:rPr kumimoji="1" lang="en-US" altLang="zh-CN" sz="2400">
                <a:latin typeface="Times New Roman" panose="02020603050405020304" pitchFamily="18" charset="0"/>
                <a:ea typeface="楷体_GB2312" pitchFamily="49" charset="-122"/>
              </a:rPr>
              <a:t>1, 2, 3.</a:t>
            </a:r>
            <a:r>
              <a:rPr kumimoji="1" lang="zh-CN" altLang="en-US" sz="2400">
                <a:latin typeface="Times New Roman" panose="02020603050405020304" pitchFamily="18" charset="0"/>
                <a:ea typeface="楷体_GB2312" pitchFamily="49" charset="-122"/>
              </a:rPr>
              <a:t>再设</a:t>
            </a:r>
            <a:r>
              <a:rPr kumimoji="1" lang="en-US" altLang="zh-CN" sz="2400" i="1">
                <a:latin typeface="Times New Roman" panose="02020603050405020304" pitchFamily="18" charset="0"/>
                <a:ea typeface="楷体_GB2312" pitchFamily="49" charset="-122"/>
              </a:rPr>
              <a:t>A</a:t>
            </a:r>
            <a:r>
              <a:rPr kumimoji="1" lang="zh-CN" altLang="en-US" sz="2400" baseline="-30000">
                <a:latin typeface="Times New Roman" panose="02020603050405020304" pitchFamily="18" charset="0"/>
                <a:ea typeface="楷体_GB2312" pitchFamily="49" charset="-122"/>
              </a:rPr>
              <a:t>发</a:t>
            </a:r>
            <a:r>
              <a:rPr kumimoji="1" lang="zh-CN" altLang="en-US"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A</a:t>
            </a:r>
            <a:r>
              <a:rPr kumimoji="1" lang="zh-CN" altLang="en-US" sz="2400" baseline="-30000">
                <a:latin typeface="Times New Roman" panose="02020603050405020304" pitchFamily="18" charset="0"/>
                <a:ea typeface="楷体_GB2312" pitchFamily="49" charset="-122"/>
              </a:rPr>
              <a:t>收</a:t>
            </a:r>
            <a:r>
              <a:rPr kumimoji="1" lang="zh-CN" altLang="en-US" sz="2400">
                <a:latin typeface="Times New Roman" panose="02020603050405020304" pitchFamily="18" charset="0"/>
                <a:ea typeface="楷体_GB2312" pitchFamily="49" charset="-122"/>
              </a:rPr>
              <a:t>分别表示发出、接收字母</a:t>
            </a:r>
            <a:r>
              <a:rPr kumimoji="1" lang="en-US" altLang="zh-CN" sz="2400" i="1">
                <a:latin typeface="Times New Roman" panose="02020603050405020304" pitchFamily="18" charset="0"/>
                <a:ea typeface="楷体_GB2312" pitchFamily="49" charset="-122"/>
              </a:rPr>
              <a:t>A</a:t>
            </a:r>
            <a:r>
              <a:rPr kumimoji="1" lang="zh-CN" altLang="en-US" sz="2400">
                <a:latin typeface="Times New Roman" panose="02020603050405020304" pitchFamily="18" charset="0"/>
                <a:ea typeface="楷体_GB2312" pitchFamily="49" charset="-122"/>
              </a:rPr>
              <a:t>的事件，其余类推，依题意有</a:t>
            </a:r>
            <a:endParaRPr kumimoji="1" lang="zh-CN" altLang="en-US" sz="2400">
              <a:latin typeface="Times New Roman" panose="02020603050405020304" pitchFamily="18" charset="0"/>
              <a:ea typeface="楷体_GB2312" pitchFamily="49" charset="-122"/>
            </a:endParaRPr>
          </a:p>
        </p:txBody>
      </p:sp>
      <p:sp>
        <p:nvSpPr>
          <p:cNvPr id="215044" name="Rectangle 4"/>
          <p:cNvSpPr>
            <a:spLocks noChangeArrowheads="1"/>
          </p:cNvSpPr>
          <p:nvPr/>
        </p:nvSpPr>
        <p:spPr bwMode="auto">
          <a:xfrm>
            <a:off x="179388" y="2141538"/>
            <a:ext cx="1676400" cy="519112"/>
          </a:xfrm>
          <a:prstGeom prst="rect">
            <a:avLst/>
          </a:prstGeom>
          <a:noFill/>
          <a:ln w="9525">
            <a:noFill/>
            <a:miter lim="800000"/>
          </a:ln>
        </p:spPr>
        <p:txBody>
          <a:bodyPr>
            <a:spAutoFit/>
          </a:bodyPr>
          <a:lstStyle/>
          <a:p>
            <a:r>
              <a:rPr kumimoji="1" lang="zh-CN" altLang="en-US" sz="2800">
                <a:latin typeface="楷体_GB2312" pitchFamily="49" charset="-122"/>
                <a:ea typeface="楷体_GB2312" pitchFamily="49" charset="-122"/>
              </a:rPr>
              <a:t>第一步：</a:t>
            </a:r>
            <a:r>
              <a:rPr kumimoji="1" lang="zh-CN" altLang="en-US" sz="1100">
                <a:latin typeface="Times New Roman" panose="02020603050405020304" pitchFamily="18" charset="0"/>
              </a:rPr>
              <a:t> </a:t>
            </a:r>
            <a:endParaRPr kumimoji="1" lang="zh-CN" altLang="en-US" sz="2400">
              <a:latin typeface="Times New Roman" panose="02020603050405020304" pitchFamily="18" charset="0"/>
            </a:endParaRPr>
          </a:p>
        </p:txBody>
      </p:sp>
      <p:sp>
        <p:nvSpPr>
          <p:cNvPr id="215045" name="Rectangle 5"/>
          <p:cNvSpPr>
            <a:spLocks noChangeArrowheads="1"/>
          </p:cNvSpPr>
          <p:nvPr/>
        </p:nvSpPr>
        <p:spPr bwMode="auto">
          <a:xfrm>
            <a:off x="806450" y="4221163"/>
            <a:ext cx="7924800" cy="1630362"/>
          </a:xfrm>
          <a:prstGeom prst="rect">
            <a:avLst/>
          </a:prstGeom>
          <a:noFill/>
          <a:ln w="9525">
            <a:noFill/>
            <a:miter lim="800000"/>
          </a:ln>
        </p:spPr>
        <p:txBody>
          <a:bodyPr>
            <a:spAutoFit/>
          </a:bodyPr>
          <a:lstStyle/>
          <a:p>
            <a:pPr indent="274955" algn="just">
              <a:lnSpc>
                <a:spcPct val="120000"/>
              </a:lnSpc>
            </a:pPr>
            <a:r>
              <a:rPr kumimoji="1" lang="en-US" altLang="zh-CN" sz="2800" i="1">
                <a:latin typeface="Times New Roman" panose="02020603050405020304" pitchFamily="18" charset="0"/>
                <a:ea typeface="楷体_GB2312" pitchFamily="49" charset="-122"/>
              </a:rPr>
              <a:t>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A</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A</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 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B</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B</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 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C</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C</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)=α</a:t>
            </a:r>
            <a:r>
              <a:rPr kumimoji="1" lang="zh-CN" altLang="en-US" sz="2800">
                <a:latin typeface="Times New Roman" panose="02020603050405020304" pitchFamily="18" charset="0"/>
                <a:ea typeface="楷体_GB2312" pitchFamily="49" charset="-122"/>
              </a:rPr>
              <a:t>，</a:t>
            </a:r>
            <a:endParaRPr kumimoji="1" lang="zh-CN" altLang="en-US" sz="2800">
              <a:latin typeface="Times New Roman" panose="02020603050405020304" pitchFamily="18" charset="0"/>
              <a:ea typeface="楷体_GB2312" pitchFamily="49" charset="-122"/>
            </a:endParaRPr>
          </a:p>
          <a:p>
            <a:pPr indent="274955" algn="just" eaLnBrk="0" hangingPunct="0">
              <a:lnSpc>
                <a:spcPct val="120000"/>
              </a:lnSpc>
            </a:pPr>
            <a:r>
              <a:rPr kumimoji="1" lang="en-US" altLang="zh-CN" sz="2800" i="1">
                <a:latin typeface="Times New Roman" panose="02020603050405020304" pitchFamily="18" charset="0"/>
                <a:ea typeface="楷体_GB2312" pitchFamily="49" charset="-122"/>
              </a:rPr>
              <a:t>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A</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B</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 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A</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C</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 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B</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A</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 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B</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C</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a:t>
            </a:r>
            <a:endParaRPr kumimoji="1" lang="en-US" altLang="zh-CN" sz="2800">
              <a:latin typeface="Times New Roman" panose="02020603050405020304" pitchFamily="18" charset="0"/>
              <a:ea typeface="楷体_GB2312" pitchFamily="49" charset="-122"/>
            </a:endParaRPr>
          </a:p>
          <a:p>
            <a:pPr indent="274955" algn="just" eaLnBrk="0" hangingPunct="0">
              <a:lnSpc>
                <a:spcPct val="120000"/>
              </a:lnSpc>
            </a:pP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C</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A</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 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C</a:t>
            </a:r>
            <a:r>
              <a:rPr kumimoji="1" lang="zh-CN" altLang="en-US" sz="2800" baseline="-30000">
                <a:latin typeface="Times New Roman" panose="02020603050405020304" pitchFamily="18" charset="0"/>
                <a:ea typeface="楷体_GB2312" pitchFamily="49" charset="-122"/>
              </a:rPr>
              <a:t>收</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B</a:t>
            </a:r>
            <a:r>
              <a:rPr kumimoji="1" lang="zh-CN" altLang="en-US" sz="2800" baseline="-30000">
                <a:latin typeface="Times New Roman" panose="02020603050405020304" pitchFamily="18" charset="0"/>
                <a:ea typeface="楷体_GB2312" pitchFamily="49" charset="-122"/>
              </a:rPr>
              <a:t>发</a:t>
            </a:r>
            <a:r>
              <a:rPr kumimoji="1" lang="en-US" altLang="zh-CN" sz="2800">
                <a:latin typeface="Times New Roman" panose="02020603050405020304" pitchFamily="18" charset="0"/>
                <a:ea typeface="楷体_GB2312" pitchFamily="49" charset="-122"/>
              </a:rPr>
              <a:t>)=</a:t>
            </a:r>
            <a:endParaRPr kumimoji="1" lang="en-US" altLang="zh-CN" sz="2800">
              <a:latin typeface="Times New Roman" panose="02020603050405020304" pitchFamily="18" charset="0"/>
              <a:ea typeface="楷体_GB2312" pitchFamily="49" charset="-122"/>
            </a:endParaRPr>
          </a:p>
        </p:txBody>
      </p:sp>
      <p:graphicFrame>
        <p:nvGraphicFramePr>
          <p:cNvPr id="215046" name="Object 6"/>
          <p:cNvGraphicFramePr>
            <a:graphicFrameLocks noChangeAspect="1"/>
          </p:cNvGraphicFramePr>
          <p:nvPr/>
        </p:nvGraphicFramePr>
        <p:xfrm>
          <a:off x="5181600" y="5229225"/>
          <a:ext cx="762000" cy="741363"/>
        </p:xfrm>
        <a:graphic>
          <a:graphicData uri="http://schemas.openxmlformats.org/presentationml/2006/ole">
            <mc:AlternateContent xmlns:mc="http://schemas.openxmlformats.org/markup-compatibility/2006">
              <mc:Choice xmlns:v="urn:schemas-microsoft-com:vml" Requires="v">
                <p:oleObj spid="_x0000_s15361" name="" r:id="rId1" imgW="8534400" imgH="8229600" progId="Equation.3">
                  <p:embed/>
                </p:oleObj>
              </mc:Choice>
              <mc:Fallback>
                <p:oleObj name="" r:id="rId1" imgW="8534400" imgH="8229600" progId="Equation.3">
                  <p:embed/>
                  <p:pic>
                    <p:nvPicPr>
                      <p:cNvPr id="0" name="Object 6"/>
                      <p:cNvPicPr>
                        <a:picLocks noChangeAspect="1"/>
                      </p:cNvPicPr>
                      <p:nvPr/>
                    </p:nvPicPr>
                    <p:blipFill>
                      <a:blip r:embed="rId2"/>
                      <a:stretch>
                        <a:fillRect/>
                      </a:stretch>
                    </p:blipFill>
                    <p:spPr>
                      <a:xfrm>
                        <a:off x="5181600" y="5229225"/>
                        <a:ext cx="762000" cy="741363"/>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Effect transition="in" filter="wipe(left)">
                                      <p:cBhvr>
                                        <p:cTn id="7" dur="500"/>
                                        <p:tgtEl>
                                          <p:spTgt spid="2150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43"/>
                                        </p:tgtEl>
                                        <p:attrNameLst>
                                          <p:attrName>style.visibility</p:attrName>
                                        </p:attrNameLst>
                                      </p:cBhvr>
                                      <p:to>
                                        <p:strVal val="visible"/>
                                      </p:to>
                                    </p:set>
                                    <p:animEffect transition="in" filter="wipe(left)">
                                      <p:cBhvr>
                                        <p:cTn id="12" dur="500"/>
                                        <p:tgtEl>
                                          <p:spTgt spid="2150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5045"/>
                                        </p:tgtEl>
                                        <p:attrNameLst>
                                          <p:attrName>style.visibility</p:attrName>
                                        </p:attrNameLst>
                                      </p:cBhvr>
                                      <p:to>
                                        <p:strVal val="visible"/>
                                      </p:to>
                                    </p:set>
                                    <p:animEffect transition="in" filter="wipe(left)">
                                      <p:cBhvr>
                                        <p:cTn id="17" dur="500"/>
                                        <p:tgtEl>
                                          <p:spTgt spid="215045"/>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215046"/>
                                        </p:tgtEl>
                                        <p:attrNameLst>
                                          <p:attrName>style.visibility</p:attrName>
                                        </p:attrNameLst>
                                      </p:cBhvr>
                                      <p:to>
                                        <p:strVal val="visible"/>
                                      </p:to>
                                    </p:set>
                                    <p:animEffect transition="in" filter="wipe(left)">
                                      <p:cBhvr>
                                        <p:cTn id="21" dur="500"/>
                                        <p:tgtEl>
                                          <p:spTgt spid="215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autoUpdateAnimBg="0"/>
      <p:bldP spid="215044" grpId="0" autoUpdateAnimBg="0"/>
      <p:bldP spid="21504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ChangeArrowheads="1"/>
          </p:cNvSpPr>
          <p:nvPr/>
        </p:nvSpPr>
        <p:spPr bwMode="auto">
          <a:xfrm>
            <a:off x="107950" y="1268413"/>
            <a:ext cx="1676400" cy="519112"/>
          </a:xfrm>
          <a:prstGeom prst="rect">
            <a:avLst/>
          </a:prstGeom>
          <a:noFill/>
          <a:ln w="9525">
            <a:noFill/>
            <a:miter lim="800000"/>
          </a:ln>
        </p:spPr>
        <p:txBody>
          <a:bodyPr>
            <a:spAutoFit/>
          </a:bodyPr>
          <a:lstStyle/>
          <a:p>
            <a:r>
              <a:rPr kumimoji="1" lang="zh-CN" altLang="en-US" sz="2800">
                <a:latin typeface="楷体_GB2312" pitchFamily="49" charset="-122"/>
                <a:ea typeface="楷体_GB2312" pitchFamily="49" charset="-122"/>
              </a:rPr>
              <a:t>第二步：</a:t>
            </a:r>
            <a:r>
              <a:rPr kumimoji="1" lang="zh-CN" altLang="en-US" sz="1100">
                <a:latin typeface="Times New Roman" panose="02020603050405020304" pitchFamily="18" charset="0"/>
              </a:rPr>
              <a:t> </a:t>
            </a:r>
            <a:endParaRPr kumimoji="1" lang="zh-CN" altLang="en-US" sz="2400">
              <a:latin typeface="Times New Roman" panose="02020603050405020304" pitchFamily="18" charset="0"/>
            </a:endParaRPr>
          </a:p>
        </p:txBody>
      </p:sp>
      <p:sp>
        <p:nvSpPr>
          <p:cNvPr id="216068" name="Rectangle 4"/>
          <p:cNvSpPr>
            <a:spLocks noChangeArrowheads="1"/>
          </p:cNvSpPr>
          <p:nvPr/>
        </p:nvSpPr>
        <p:spPr bwMode="auto">
          <a:xfrm>
            <a:off x="1524000" y="1268413"/>
            <a:ext cx="7151688" cy="1457325"/>
          </a:xfrm>
          <a:prstGeom prst="rect">
            <a:avLst/>
          </a:prstGeom>
          <a:noFill/>
          <a:ln w="9525">
            <a:noFill/>
            <a:miter lim="800000"/>
          </a:ln>
        </p:spPr>
        <p:txBody>
          <a:bodyPr>
            <a:spAutoFit/>
          </a:bodyPr>
          <a:lstStyle/>
          <a:p>
            <a:pPr algn="just">
              <a:lnSpc>
                <a:spcPct val="120000"/>
              </a:lnSpc>
            </a:pPr>
            <a:r>
              <a:rPr kumimoji="1" lang="en-US" altLang="zh-CN" sz="2800">
                <a:latin typeface="Times New Roman" panose="02020603050405020304" pitchFamily="18" charset="0"/>
                <a:ea typeface="楷体_GB2312" pitchFamily="49" charset="-122"/>
              </a:rPr>
              <a:t>    </a:t>
            </a:r>
            <a:r>
              <a:rPr kumimoji="1" lang="zh-CN" altLang="en-US" sz="2400">
                <a:latin typeface="Times New Roman" panose="02020603050405020304" pitchFamily="18" charset="0"/>
                <a:ea typeface="楷体_GB2312" pitchFamily="49" charset="-122"/>
              </a:rPr>
              <a:t>因信道传输每个字母的是相互独立的，故</a:t>
            </a:r>
            <a:endParaRPr kumimoji="1" lang="zh-CN" altLang="en-US" sz="2400">
              <a:latin typeface="Times New Roman" panose="02020603050405020304" pitchFamily="18" charset="0"/>
              <a:ea typeface="楷体_GB2312" pitchFamily="49" charset="-122"/>
            </a:endParaRPr>
          </a:p>
          <a:p>
            <a:pPr algn="just">
              <a:lnSpc>
                <a:spcPct val="120000"/>
              </a:lnSpc>
            </a:pPr>
            <a:r>
              <a:rPr kumimoji="1" lang="en-US" altLang="zh-CN" sz="2400" i="1">
                <a:latin typeface="Times New Roman" panose="02020603050405020304" pitchFamily="18" charset="0"/>
                <a:ea typeface="楷体_GB2312" pitchFamily="49" charset="-122"/>
              </a:rPr>
              <a:t>P </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ABCA|AAAA</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 P </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D | B </a:t>
            </a:r>
            <a:r>
              <a:rPr kumimoji="1" lang="en-US" altLang="zh-CN" sz="2400" baseline="-30000">
                <a:latin typeface="Times New Roman" panose="02020603050405020304" pitchFamily="18" charset="0"/>
                <a:ea typeface="楷体_GB2312" pitchFamily="49" charset="-122"/>
              </a:rPr>
              <a:t>1</a:t>
            </a:r>
            <a:r>
              <a:rPr kumimoji="1" lang="en-US" altLang="zh-CN" sz="2400">
                <a:latin typeface="Times New Roman" panose="02020603050405020304" pitchFamily="18" charset="0"/>
                <a:ea typeface="楷体_GB2312" pitchFamily="49" charset="-122"/>
              </a:rPr>
              <a:t>) </a:t>
            </a:r>
            <a:endParaRPr kumimoji="1" lang="en-US" altLang="zh-CN" sz="2400">
              <a:latin typeface="Times New Roman" panose="02020603050405020304" pitchFamily="18" charset="0"/>
              <a:ea typeface="楷体_GB2312" pitchFamily="49" charset="-122"/>
            </a:endParaRPr>
          </a:p>
          <a:p>
            <a:pPr algn="just">
              <a:lnSpc>
                <a:spcPct val="120000"/>
              </a:lnSpc>
            </a:pP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 P </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A</a:t>
            </a:r>
            <a:r>
              <a:rPr kumimoji="1" lang="zh-CN" altLang="en-US" sz="2400" baseline="-30000">
                <a:latin typeface="Times New Roman" panose="02020603050405020304" pitchFamily="18" charset="0"/>
                <a:ea typeface="楷体_GB2312" pitchFamily="49" charset="-122"/>
              </a:rPr>
              <a:t>收</a:t>
            </a:r>
            <a:r>
              <a:rPr kumimoji="1" lang="en-US" altLang="zh-CN" sz="2400">
                <a:latin typeface="Times New Roman" panose="02020603050405020304" pitchFamily="18" charset="0"/>
                <a:ea typeface="楷体_GB2312" pitchFamily="49" charset="-122"/>
              </a:rPr>
              <a:t>| </a:t>
            </a:r>
            <a:r>
              <a:rPr kumimoji="1" lang="en-US" altLang="zh-CN" sz="2400" i="1">
                <a:latin typeface="Times New Roman" panose="02020603050405020304" pitchFamily="18" charset="0"/>
                <a:ea typeface="楷体_GB2312" pitchFamily="49" charset="-122"/>
              </a:rPr>
              <a:t>A</a:t>
            </a:r>
            <a:r>
              <a:rPr kumimoji="1" lang="zh-CN" altLang="en-US" sz="2400" baseline="-30000">
                <a:latin typeface="Times New Roman" panose="02020603050405020304" pitchFamily="18" charset="0"/>
                <a:ea typeface="楷体_GB2312" pitchFamily="49" charset="-122"/>
              </a:rPr>
              <a:t>发</a:t>
            </a:r>
            <a:r>
              <a:rPr kumimoji="1" lang="en-US" altLang="zh-CN" sz="2400">
                <a:latin typeface="Times New Roman" panose="02020603050405020304" pitchFamily="18" charset="0"/>
                <a:ea typeface="楷体_GB2312" pitchFamily="49" charset="-122"/>
              </a:rPr>
              <a:t>) </a:t>
            </a:r>
            <a:r>
              <a:rPr kumimoji="1" lang="en-US" altLang="zh-CN" sz="2400" i="1">
                <a:latin typeface="Times New Roman" panose="02020603050405020304" pitchFamily="18" charset="0"/>
                <a:ea typeface="楷体_GB2312" pitchFamily="49" charset="-122"/>
              </a:rPr>
              <a:t>P </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B</a:t>
            </a:r>
            <a:r>
              <a:rPr kumimoji="1" lang="zh-CN" altLang="en-US" sz="2400" baseline="-30000">
                <a:latin typeface="Times New Roman" panose="02020603050405020304" pitchFamily="18" charset="0"/>
                <a:ea typeface="楷体_GB2312" pitchFamily="49" charset="-122"/>
              </a:rPr>
              <a:t>收</a:t>
            </a:r>
            <a:r>
              <a:rPr kumimoji="1" lang="en-US" altLang="zh-CN" sz="2400">
                <a:latin typeface="Times New Roman" panose="02020603050405020304" pitchFamily="18" charset="0"/>
                <a:ea typeface="楷体_GB2312" pitchFamily="49" charset="-122"/>
              </a:rPr>
              <a:t>| </a:t>
            </a:r>
            <a:r>
              <a:rPr kumimoji="1" lang="en-US" altLang="zh-CN" sz="2400" i="1">
                <a:latin typeface="Times New Roman" panose="02020603050405020304" pitchFamily="18" charset="0"/>
                <a:ea typeface="楷体_GB2312" pitchFamily="49" charset="-122"/>
              </a:rPr>
              <a:t>A</a:t>
            </a:r>
            <a:r>
              <a:rPr kumimoji="1" lang="zh-CN" altLang="en-US" sz="2400" baseline="-30000">
                <a:latin typeface="Times New Roman" panose="02020603050405020304" pitchFamily="18" charset="0"/>
                <a:ea typeface="楷体_GB2312" pitchFamily="49" charset="-122"/>
              </a:rPr>
              <a:t>发</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 P </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C</a:t>
            </a:r>
            <a:r>
              <a:rPr kumimoji="1" lang="zh-CN" altLang="en-US" sz="2400" baseline="-30000">
                <a:latin typeface="Times New Roman" panose="02020603050405020304" pitchFamily="18" charset="0"/>
                <a:ea typeface="楷体_GB2312" pitchFamily="49" charset="-122"/>
              </a:rPr>
              <a:t>收</a:t>
            </a:r>
            <a:r>
              <a:rPr kumimoji="1" lang="en-US" altLang="zh-CN" sz="2400">
                <a:latin typeface="Times New Roman" panose="02020603050405020304" pitchFamily="18" charset="0"/>
                <a:ea typeface="楷体_GB2312" pitchFamily="49" charset="-122"/>
              </a:rPr>
              <a:t>| </a:t>
            </a:r>
            <a:r>
              <a:rPr kumimoji="1" lang="en-US" altLang="zh-CN" sz="2400" i="1">
                <a:latin typeface="Times New Roman" panose="02020603050405020304" pitchFamily="18" charset="0"/>
                <a:ea typeface="楷体_GB2312" pitchFamily="49" charset="-122"/>
              </a:rPr>
              <a:t>A</a:t>
            </a:r>
            <a:r>
              <a:rPr kumimoji="1" lang="zh-CN" altLang="en-US" sz="2400" baseline="-30000">
                <a:latin typeface="Times New Roman" panose="02020603050405020304" pitchFamily="18" charset="0"/>
                <a:ea typeface="楷体_GB2312" pitchFamily="49" charset="-122"/>
              </a:rPr>
              <a:t>发</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 P </a:t>
            </a:r>
            <a:r>
              <a:rPr kumimoji="1" lang="en-US" altLang="zh-CN" sz="2400">
                <a:latin typeface="Times New Roman" panose="02020603050405020304" pitchFamily="18" charset="0"/>
                <a:ea typeface="楷体_GB2312" pitchFamily="49" charset="-122"/>
              </a:rPr>
              <a:t>(</a:t>
            </a:r>
            <a:r>
              <a:rPr kumimoji="1" lang="en-US" altLang="zh-CN" sz="2400" i="1">
                <a:latin typeface="Times New Roman" panose="02020603050405020304" pitchFamily="18" charset="0"/>
                <a:ea typeface="楷体_GB2312" pitchFamily="49" charset="-122"/>
              </a:rPr>
              <a:t>A</a:t>
            </a:r>
            <a:r>
              <a:rPr kumimoji="1" lang="zh-CN" altLang="en-US" sz="2400" baseline="-30000">
                <a:latin typeface="Times New Roman" panose="02020603050405020304" pitchFamily="18" charset="0"/>
                <a:ea typeface="楷体_GB2312" pitchFamily="49" charset="-122"/>
              </a:rPr>
              <a:t>收</a:t>
            </a:r>
            <a:r>
              <a:rPr kumimoji="1" lang="en-US" altLang="zh-CN" sz="2400">
                <a:latin typeface="Times New Roman" panose="02020603050405020304" pitchFamily="18" charset="0"/>
                <a:ea typeface="楷体_GB2312" pitchFamily="49" charset="-122"/>
              </a:rPr>
              <a:t>| </a:t>
            </a:r>
            <a:r>
              <a:rPr kumimoji="1" lang="en-US" altLang="zh-CN" sz="2400" i="1">
                <a:latin typeface="Times New Roman" panose="02020603050405020304" pitchFamily="18" charset="0"/>
                <a:ea typeface="楷体_GB2312" pitchFamily="49" charset="-122"/>
              </a:rPr>
              <a:t>A</a:t>
            </a:r>
            <a:r>
              <a:rPr kumimoji="1" lang="zh-CN" altLang="en-US" sz="2400" baseline="-30000">
                <a:latin typeface="Times New Roman" panose="02020603050405020304" pitchFamily="18" charset="0"/>
                <a:ea typeface="楷体_GB2312" pitchFamily="49" charset="-122"/>
              </a:rPr>
              <a:t>发</a:t>
            </a:r>
            <a:r>
              <a:rPr kumimoji="1" lang="en-US" altLang="zh-CN" sz="2400">
                <a:latin typeface="Times New Roman" panose="02020603050405020304" pitchFamily="18" charset="0"/>
                <a:ea typeface="楷体_GB2312" pitchFamily="49" charset="-122"/>
              </a:rPr>
              <a:t>)</a:t>
            </a:r>
            <a:endParaRPr kumimoji="1" lang="en-US" altLang="zh-CN" sz="2400">
              <a:latin typeface="Times New Roman" panose="02020603050405020304" pitchFamily="18" charset="0"/>
              <a:ea typeface="楷体_GB2312" pitchFamily="49" charset="-122"/>
            </a:endParaRPr>
          </a:p>
        </p:txBody>
      </p:sp>
      <p:graphicFrame>
        <p:nvGraphicFramePr>
          <p:cNvPr id="216069" name="Object 5"/>
          <p:cNvGraphicFramePr>
            <a:graphicFrameLocks noChangeAspect="1"/>
          </p:cNvGraphicFramePr>
          <p:nvPr/>
        </p:nvGraphicFramePr>
        <p:xfrm>
          <a:off x="1619250" y="2725738"/>
          <a:ext cx="1676400" cy="828675"/>
        </p:xfrm>
        <a:graphic>
          <a:graphicData uri="http://schemas.openxmlformats.org/presentationml/2006/ole">
            <mc:AlternateContent xmlns:mc="http://schemas.openxmlformats.org/markup-compatibility/2006">
              <mc:Choice xmlns:v="urn:schemas-microsoft-com:vml" Requires="v">
                <p:oleObj spid="_x0000_s16385" name="" r:id="rId1" imgW="18897600" imgH="9448800" progId="Equation.DSMT4">
                  <p:embed/>
                </p:oleObj>
              </mc:Choice>
              <mc:Fallback>
                <p:oleObj name="" r:id="rId1" imgW="18897600" imgH="9448800" progId="Equation.DSMT4">
                  <p:embed/>
                  <p:pic>
                    <p:nvPicPr>
                      <p:cNvPr id="0" name="Object 5"/>
                      <p:cNvPicPr>
                        <a:picLocks noChangeAspect="1"/>
                      </p:cNvPicPr>
                      <p:nvPr/>
                    </p:nvPicPr>
                    <p:blipFill>
                      <a:blip r:embed="rId2"/>
                      <a:stretch>
                        <a:fillRect/>
                      </a:stretch>
                    </p:blipFill>
                    <p:spPr>
                      <a:xfrm>
                        <a:off x="1619250" y="2725738"/>
                        <a:ext cx="1676400" cy="828675"/>
                      </a:xfrm>
                      <a:prstGeom prst="rect">
                        <a:avLst/>
                      </a:prstGeom>
                      <a:noFill/>
                      <a:ln w="9525">
                        <a:noFill/>
                      </a:ln>
                    </p:spPr>
                  </p:pic>
                </p:oleObj>
              </mc:Fallback>
            </mc:AlternateContent>
          </a:graphicData>
        </a:graphic>
      </p:graphicFrame>
      <p:sp>
        <p:nvSpPr>
          <p:cNvPr id="216070" name="Rectangle 6"/>
          <p:cNvSpPr>
            <a:spLocks noChangeArrowheads="1"/>
          </p:cNvSpPr>
          <p:nvPr/>
        </p:nvSpPr>
        <p:spPr bwMode="auto">
          <a:xfrm>
            <a:off x="684213" y="3465513"/>
            <a:ext cx="5638800" cy="519112"/>
          </a:xfrm>
          <a:prstGeom prst="rect">
            <a:avLst/>
          </a:prstGeom>
          <a:noFill/>
          <a:ln w="9525">
            <a:noFill/>
            <a:miter lim="800000"/>
          </a:ln>
        </p:spPr>
        <p:txBody>
          <a:bodyPr>
            <a:spAutoFit/>
          </a:bodyPr>
          <a:lstStyle/>
          <a:p>
            <a:r>
              <a:rPr kumimoji="1" lang="zh-CN" altLang="en-US" sz="2800">
                <a:latin typeface="Times New Roman" panose="02020603050405020304" pitchFamily="18" charset="0"/>
                <a:ea typeface="楷体_GB2312" pitchFamily="49" charset="-122"/>
              </a:rPr>
              <a:t>同样可得 </a:t>
            </a:r>
            <a:r>
              <a:rPr kumimoji="1" lang="en-US" altLang="zh-CN" sz="2800" i="1">
                <a:latin typeface="Times New Roman" panose="02020603050405020304" pitchFamily="18" charset="0"/>
                <a:ea typeface="楷体_GB2312" pitchFamily="49" charset="-122"/>
              </a:rPr>
              <a:t>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D | B </a:t>
            </a:r>
            <a:r>
              <a:rPr kumimoji="1" lang="en-US" altLang="zh-CN" sz="2800" baseline="-30000">
                <a:latin typeface="Times New Roman" panose="02020603050405020304" pitchFamily="18" charset="0"/>
                <a:ea typeface="楷体_GB2312" pitchFamily="49" charset="-122"/>
              </a:rPr>
              <a:t>2</a:t>
            </a:r>
            <a:r>
              <a:rPr kumimoji="1" lang="en-US" altLang="zh-CN" sz="2800">
                <a:latin typeface="Times New Roman" panose="02020603050405020304" pitchFamily="18" charset="0"/>
                <a:ea typeface="楷体_GB2312" pitchFamily="49" charset="-122"/>
              </a:rPr>
              <a:t>) =</a:t>
            </a:r>
            <a:r>
              <a:rPr kumimoji="1" lang="en-US" altLang="zh-CN" sz="2800" i="1">
                <a:latin typeface="Times New Roman" panose="02020603050405020304" pitchFamily="18" charset="0"/>
                <a:ea typeface="楷体_GB2312" pitchFamily="49" charset="-122"/>
              </a:rPr>
              <a:t> P </a:t>
            </a:r>
            <a:r>
              <a:rPr kumimoji="1" lang="en-US" altLang="zh-CN" sz="2800">
                <a:latin typeface="Times New Roman" panose="02020603050405020304" pitchFamily="18" charset="0"/>
                <a:ea typeface="楷体_GB2312" pitchFamily="49" charset="-122"/>
              </a:rPr>
              <a:t>(</a:t>
            </a:r>
            <a:r>
              <a:rPr kumimoji="1" lang="en-US" altLang="zh-CN" sz="2800" i="1">
                <a:latin typeface="Times New Roman" panose="02020603050405020304" pitchFamily="18" charset="0"/>
                <a:ea typeface="楷体_GB2312" pitchFamily="49" charset="-122"/>
              </a:rPr>
              <a:t>D | B </a:t>
            </a:r>
            <a:r>
              <a:rPr kumimoji="1" lang="en-US" altLang="zh-CN" sz="2800" baseline="-30000">
                <a:latin typeface="Times New Roman" panose="02020603050405020304" pitchFamily="18" charset="0"/>
                <a:ea typeface="楷体_GB2312" pitchFamily="49" charset="-122"/>
              </a:rPr>
              <a:t>3</a:t>
            </a:r>
            <a:r>
              <a:rPr kumimoji="1" lang="en-US" altLang="zh-CN" sz="2800">
                <a:latin typeface="Times New Roman" panose="02020603050405020304" pitchFamily="18" charset="0"/>
                <a:ea typeface="楷体_GB2312" pitchFamily="49" charset="-122"/>
              </a:rPr>
              <a:t>) = </a:t>
            </a:r>
            <a:endParaRPr kumimoji="1" lang="en-US" altLang="zh-CN" sz="2800">
              <a:latin typeface="Times New Roman" panose="02020603050405020304" pitchFamily="18" charset="0"/>
              <a:ea typeface="楷体_GB2312" pitchFamily="49" charset="-122"/>
            </a:endParaRPr>
          </a:p>
        </p:txBody>
      </p:sp>
      <p:graphicFrame>
        <p:nvGraphicFramePr>
          <p:cNvPr id="216071" name="Object 7"/>
          <p:cNvGraphicFramePr>
            <a:graphicFrameLocks noChangeAspect="1"/>
          </p:cNvGraphicFramePr>
          <p:nvPr/>
        </p:nvGraphicFramePr>
        <p:xfrm>
          <a:off x="6011863" y="3343275"/>
          <a:ext cx="1447800" cy="733425"/>
        </p:xfrm>
        <a:graphic>
          <a:graphicData uri="http://schemas.openxmlformats.org/presentationml/2006/ole">
            <mc:AlternateContent xmlns:mc="http://schemas.openxmlformats.org/markup-compatibility/2006">
              <mc:Choice xmlns:v="urn:schemas-microsoft-com:vml" Requires="v">
                <p:oleObj spid="_x0000_s16386" name="" r:id="rId3" imgW="16154400" imgH="8229600" progId="Equation.DSMT4">
                  <p:embed/>
                </p:oleObj>
              </mc:Choice>
              <mc:Fallback>
                <p:oleObj name="" r:id="rId3" imgW="16154400" imgH="8229600" progId="Equation.DSMT4">
                  <p:embed/>
                  <p:pic>
                    <p:nvPicPr>
                      <p:cNvPr id="0" name="Object 7"/>
                      <p:cNvPicPr>
                        <a:picLocks noChangeAspect="1"/>
                      </p:cNvPicPr>
                      <p:nvPr/>
                    </p:nvPicPr>
                    <p:blipFill>
                      <a:blip r:embed="rId4"/>
                      <a:stretch>
                        <a:fillRect/>
                      </a:stretch>
                    </p:blipFill>
                    <p:spPr>
                      <a:xfrm>
                        <a:off x="6011863" y="3343275"/>
                        <a:ext cx="1447800" cy="733425"/>
                      </a:xfrm>
                      <a:prstGeom prst="rect">
                        <a:avLst/>
                      </a:prstGeom>
                      <a:noFill/>
                      <a:ln w="9525">
                        <a:noFill/>
                      </a:ln>
                    </p:spPr>
                  </p:pic>
                </p:oleObj>
              </mc:Fallback>
            </mc:AlternateContent>
          </a:graphicData>
        </a:graphic>
      </p:graphicFrame>
      <p:sp>
        <p:nvSpPr>
          <p:cNvPr id="216072" name="Rectangle 8"/>
          <p:cNvSpPr>
            <a:spLocks noChangeArrowheads="1"/>
          </p:cNvSpPr>
          <p:nvPr/>
        </p:nvSpPr>
        <p:spPr bwMode="auto">
          <a:xfrm>
            <a:off x="684213" y="4076700"/>
            <a:ext cx="1676400" cy="519113"/>
          </a:xfrm>
          <a:prstGeom prst="rect">
            <a:avLst/>
          </a:prstGeom>
          <a:noFill/>
          <a:ln w="9525">
            <a:noFill/>
            <a:miter lim="800000"/>
          </a:ln>
        </p:spPr>
        <p:txBody>
          <a:bodyPr>
            <a:spAutoFit/>
          </a:bodyPr>
          <a:lstStyle/>
          <a:p>
            <a:r>
              <a:rPr kumimoji="1" lang="zh-CN" altLang="en-US" sz="2800">
                <a:latin typeface="楷体_GB2312" pitchFamily="49" charset="-122"/>
                <a:ea typeface="楷体_GB2312" pitchFamily="49" charset="-122"/>
              </a:rPr>
              <a:t>第三步：</a:t>
            </a:r>
            <a:r>
              <a:rPr kumimoji="1" lang="zh-CN" altLang="en-US" sz="1100">
                <a:latin typeface="Times New Roman" panose="02020603050405020304" pitchFamily="18" charset="0"/>
              </a:rPr>
              <a:t> </a:t>
            </a:r>
            <a:endParaRPr kumimoji="1" lang="zh-CN" altLang="en-US" sz="2400">
              <a:latin typeface="Times New Roman" panose="02020603050405020304" pitchFamily="18" charset="0"/>
            </a:endParaRPr>
          </a:p>
        </p:txBody>
      </p:sp>
      <p:sp>
        <p:nvSpPr>
          <p:cNvPr id="216073" name="Rectangle 9"/>
          <p:cNvSpPr>
            <a:spLocks noChangeArrowheads="1"/>
          </p:cNvSpPr>
          <p:nvPr/>
        </p:nvSpPr>
        <p:spPr bwMode="auto">
          <a:xfrm>
            <a:off x="2195513" y="4076700"/>
            <a:ext cx="4038600" cy="519113"/>
          </a:xfrm>
          <a:prstGeom prst="rect">
            <a:avLst/>
          </a:prstGeom>
          <a:noFill/>
          <a:ln w="9525">
            <a:noFill/>
            <a:miter lim="800000"/>
          </a:ln>
        </p:spPr>
        <p:txBody>
          <a:bodyPr>
            <a:spAutoFit/>
          </a:bodyPr>
          <a:lstStyle/>
          <a:p>
            <a:pPr algn="just"/>
            <a:r>
              <a:rPr kumimoji="1" lang="zh-CN" altLang="en-US" sz="2800">
                <a:latin typeface="Times New Roman" panose="02020603050405020304" pitchFamily="18" charset="0"/>
                <a:ea typeface="楷体_GB2312" pitchFamily="49" charset="-122"/>
              </a:rPr>
              <a:t>于是由全概率公式，得</a:t>
            </a:r>
            <a:endParaRPr kumimoji="1" lang="zh-CN" altLang="en-US" sz="2800">
              <a:latin typeface="Times New Roman" panose="02020603050405020304" pitchFamily="18" charset="0"/>
              <a:ea typeface="楷体_GB2312" pitchFamily="49" charset="-122"/>
            </a:endParaRPr>
          </a:p>
        </p:txBody>
      </p:sp>
      <p:graphicFrame>
        <p:nvGraphicFramePr>
          <p:cNvPr id="216074" name="Object 10"/>
          <p:cNvGraphicFramePr>
            <a:graphicFrameLocks noChangeAspect="1"/>
          </p:cNvGraphicFramePr>
          <p:nvPr/>
        </p:nvGraphicFramePr>
        <p:xfrm>
          <a:off x="2195513" y="4652963"/>
          <a:ext cx="5110162" cy="1646237"/>
        </p:xfrm>
        <a:graphic>
          <a:graphicData uri="http://schemas.openxmlformats.org/presentationml/2006/ole">
            <mc:AlternateContent xmlns:mc="http://schemas.openxmlformats.org/markup-compatibility/2006">
              <mc:Choice xmlns:v="urn:schemas-microsoft-com:vml" Requires="v">
                <p:oleObj spid="_x0000_s16387" name="" r:id="rId5" imgW="62484000" imgH="20116800" progId="Equation.DSMT4">
                  <p:embed/>
                </p:oleObj>
              </mc:Choice>
              <mc:Fallback>
                <p:oleObj name="" r:id="rId5" imgW="62484000" imgH="20116800" progId="Equation.DSMT4">
                  <p:embed/>
                  <p:pic>
                    <p:nvPicPr>
                      <p:cNvPr id="0" name="Object 10"/>
                      <p:cNvPicPr>
                        <a:picLocks noChangeAspect="1"/>
                      </p:cNvPicPr>
                      <p:nvPr/>
                    </p:nvPicPr>
                    <p:blipFill>
                      <a:blip r:embed="rId6"/>
                      <a:stretch>
                        <a:fillRect/>
                      </a:stretch>
                    </p:blipFill>
                    <p:spPr>
                      <a:xfrm>
                        <a:off x="2195513" y="4652963"/>
                        <a:ext cx="5110162" cy="1646237"/>
                      </a:xfrm>
                      <a:prstGeom prst="rect">
                        <a:avLst/>
                      </a:prstGeom>
                      <a:noFill/>
                      <a:ln w="9525">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gtEl>
                                        <p:attrNameLst>
                                          <p:attrName>style.visibility</p:attrName>
                                        </p:attrNameLst>
                                      </p:cBhvr>
                                      <p:to>
                                        <p:strVal val="visible"/>
                                      </p:to>
                                    </p:set>
                                    <p:animEffect transition="in" filter="wipe(left)">
                                      <p:cBhvr>
                                        <p:cTn id="7" dur="500"/>
                                        <p:tgtEl>
                                          <p:spTgt spid="2160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68"/>
                                        </p:tgtEl>
                                        <p:attrNameLst>
                                          <p:attrName>style.visibility</p:attrName>
                                        </p:attrNameLst>
                                      </p:cBhvr>
                                      <p:to>
                                        <p:strVal val="visible"/>
                                      </p:to>
                                    </p:set>
                                    <p:animEffect transition="in" filter="wipe(left)">
                                      <p:cBhvr>
                                        <p:cTn id="12" dur="500"/>
                                        <p:tgtEl>
                                          <p:spTgt spid="2160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6069"/>
                                        </p:tgtEl>
                                        <p:attrNameLst>
                                          <p:attrName>style.visibility</p:attrName>
                                        </p:attrNameLst>
                                      </p:cBhvr>
                                      <p:to>
                                        <p:strVal val="visible"/>
                                      </p:to>
                                    </p:set>
                                    <p:animEffect transition="in" filter="wipe(left)">
                                      <p:cBhvr>
                                        <p:cTn id="17" dur="500"/>
                                        <p:tgtEl>
                                          <p:spTgt spid="2160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6070"/>
                                        </p:tgtEl>
                                        <p:attrNameLst>
                                          <p:attrName>style.visibility</p:attrName>
                                        </p:attrNameLst>
                                      </p:cBhvr>
                                      <p:to>
                                        <p:strVal val="visible"/>
                                      </p:to>
                                    </p:set>
                                    <p:animEffect transition="in" filter="wipe(left)">
                                      <p:cBhvr>
                                        <p:cTn id="22" dur="500"/>
                                        <p:tgtEl>
                                          <p:spTgt spid="21607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16071"/>
                                        </p:tgtEl>
                                        <p:attrNameLst>
                                          <p:attrName>style.visibility</p:attrName>
                                        </p:attrNameLst>
                                      </p:cBhvr>
                                      <p:to>
                                        <p:strVal val="visible"/>
                                      </p:to>
                                    </p:set>
                                    <p:animEffect transition="in" filter="wipe(left)">
                                      <p:cBhvr>
                                        <p:cTn id="26" dur="500"/>
                                        <p:tgtEl>
                                          <p:spTgt spid="21607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6072"/>
                                        </p:tgtEl>
                                        <p:attrNameLst>
                                          <p:attrName>style.visibility</p:attrName>
                                        </p:attrNameLst>
                                      </p:cBhvr>
                                      <p:to>
                                        <p:strVal val="visible"/>
                                      </p:to>
                                    </p:set>
                                    <p:animEffect transition="in" filter="wipe(left)">
                                      <p:cBhvr>
                                        <p:cTn id="31" dur="500"/>
                                        <p:tgtEl>
                                          <p:spTgt spid="21607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16073"/>
                                        </p:tgtEl>
                                        <p:attrNameLst>
                                          <p:attrName>style.visibility</p:attrName>
                                        </p:attrNameLst>
                                      </p:cBhvr>
                                      <p:to>
                                        <p:strVal val="visible"/>
                                      </p:to>
                                    </p:set>
                                    <p:animEffect transition="in" filter="wipe(left)">
                                      <p:cBhvr>
                                        <p:cTn id="36" dur="500"/>
                                        <p:tgtEl>
                                          <p:spTgt spid="21607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16074"/>
                                        </p:tgtEl>
                                        <p:attrNameLst>
                                          <p:attrName>style.visibility</p:attrName>
                                        </p:attrNameLst>
                                      </p:cBhvr>
                                      <p:to>
                                        <p:strVal val="visible"/>
                                      </p:to>
                                    </p:set>
                                    <p:animEffect transition="in" filter="wipe(left)">
                                      <p:cBhvr>
                                        <p:cTn id="41" dur="500"/>
                                        <p:tgtEl>
                                          <p:spTgt spid="216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utoUpdateAnimBg="0"/>
      <p:bldP spid="216068" grpId="0" autoUpdateAnimBg="0"/>
      <p:bldP spid="216070" grpId="0" autoUpdateAnimBg="0"/>
      <p:bldP spid="216072" grpId="0" autoUpdateAnimBg="0"/>
      <p:bldP spid="216073"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Rectangle 3"/>
          <p:cNvSpPr>
            <a:spLocks noChangeArrowheads="1"/>
          </p:cNvSpPr>
          <p:nvPr/>
        </p:nvSpPr>
        <p:spPr bwMode="auto">
          <a:xfrm>
            <a:off x="609600" y="1524000"/>
            <a:ext cx="1676400" cy="519113"/>
          </a:xfrm>
          <a:prstGeom prst="rect">
            <a:avLst/>
          </a:prstGeom>
          <a:noFill/>
          <a:ln w="9525">
            <a:noFill/>
            <a:miter lim="800000"/>
          </a:ln>
        </p:spPr>
        <p:txBody>
          <a:bodyPr>
            <a:spAutoFit/>
          </a:bodyPr>
          <a:lstStyle/>
          <a:p>
            <a:r>
              <a:rPr kumimoji="1" lang="zh-CN" altLang="en-US" sz="2800">
                <a:latin typeface="楷体_GB2312" pitchFamily="49" charset="-122"/>
                <a:ea typeface="楷体_GB2312" pitchFamily="49" charset="-122"/>
              </a:rPr>
              <a:t>第四步：</a:t>
            </a:r>
            <a:r>
              <a:rPr kumimoji="1" lang="zh-CN" altLang="en-US" sz="1100">
                <a:latin typeface="Times New Roman" panose="02020603050405020304" pitchFamily="18" charset="0"/>
              </a:rPr>
              <a:t> </a:t>
            </a:r>
            <a:endParaRPr kumimoji="1" lang="zh-CN" altLang="en-US" sz="2400">
              <a:latin typeface="Times New Roman" panose="02020603050405020304" pitchFamily="18" charset="0"/>
            </a:endParaRPr>
          </a:p>
        </p:txBody>
      </p:sp>
      <p:sp>
        <p:nvSpPr>
          <p:cNvPr id="218116" name="Rectangle 4"/>
          <p:cNvSpPr>
            <a:spLocks noChangeArrowheads="1"/>
          </p:cNvSpPr>
          <p:nvPr/>
        </p:nvSpPr>
        <p:spPr bwMode="auto">
          <a:xfrm>
            <a:off x="2411413" y="1524000"/>
            <a:ext cx="3733800" cy="519113"/>
          </a:xfrm>
          <a:prstGeom prst="rect">
            <a:avLst/>
          </a:prstGeom>
          <a:noFill/>
          <a:ln w="9525">
            <a:noFill/>
            <a:miter lim="800000"/>
          </a:ln>
        </p:spPr>
        <p:txBody>
          <a:bodyPr>
            <a:spAutoFit/>
          </a:bodyPr>
          <a:lstStyle/>
          <a:p>
            <a:pPr algn="just"/>
            <a:r>
              <a:rPr kumimoji="1" lang="zh-CN" altLang="en-US" sz="2800">
                <a:latin typeface="Times New Roman" panose="02020603050405020304" pitchFamily="18" charset="0"/>
                <a:ea typeface="楷体_GB2312" pitchFamily="49" charset="-122"/>
              </a:rPr>
              <a:t>由贝叶斯公式，得</a:t>
            </a:r>
            <a:endParaRPr kumimoji="1" lang="zh-CN" altLang="en-US" sz="2800">
              <a:latin typeface="Times New Roman" panose="02020603050405020304" pitchFamily="18" charset="0"/>
              <a:ea typeface="楷体_GB2312" pitchFamily="49" charset="-122"/>
            </a:endParaRPr>
          </a:p>
        </p:txBody>
      </p:sp>
      <p:graphicFrame>
        <p:nvGraphicFramePr>
          <p:cNvPr id="218117" name="Object 5"/>
          <p:cNvGraphicFramePr>
            <a:graphicFrameLocks noChangeAspect="1"/>
          </p:cNvGraphicFramePr>
          <p:nvPr/>
        </p:nvGraphicFramePr>
        <p:xfrm>
          <a:off x="1547813" y="2609850"/>
          <a:ext cx="6034087" cy="1827213"/>
        </p:xfrm>
        <a:graphic>
          <a:graphicData uri="http://schemas.openxmlformats.org/presentationml/2006/ole">
            <mc:AlternateContent xmlns:mc="http://schemas.openxmlformats.org/markup-compatibility/2006">
              <mc:Choice xmlns:v="urn:schemas-microsoft-com:vml" Requires="v">
                <p:oleObj spid="_x0000_s17409" name="" r:id="rId1" imgW="70104000" imgH="21336000" progId="Equation.DSMT4">
                  <p:embed/>
                </p:oleObj>
              </mc:Choice>
              <mc:Fallback>
                <p:oleObj name="" r:id="rId1" imgW="70104000" imgH="21336000" progId="Equation.DSMT4">
                  <p:embed/>
                  <p:pic>
                    <p:nvPicPr>
                      <p:cNvPr id="0" name="Object 5"/>
                      <p:cNvPicPr>
                        <a:picLocks noChangeAspect="1"/>
                      </p:cNvPicPr>
                      <p:nvPr/>
                    </p:nvPicPr>
                    <p:blipFill>
                      <a:blip r:embed="rId2"/>
                      <a:stretch>
                        <a:fillRect/>
                      </a:stretch>
                    </p:blipFill>
                    <p:spPr>
                      <a:xfrm>
                        <a:off x="1547813" y="2609850"/>
                        <a:ext cx="6034087" cy="1827213"/>
                      </a:xfrm>
                      <a:prstGeom prst="rect">
                        <a:avLst/>
                      </a:prstGeom>
                      <a:noFill/>
                      <a:ln w="9525">
                        <a:noFill/>
                      </a:ln>
                    </p:spPr>
                  </p:pic>
                </p:oleObj>
              </mc:Fallback>
            </mc:AlternateContent>
          </a:graphicData>
        </a:graphic>
      </p:graphicFrame>
      <p:sp>
        <p:nvSpPr>
          <p:cNvPr id="218118" name="Rectangle 6"/>
          <p:cNvSpPr>
            <a:spLocks noRot="1" noChangeArrowheads="1"/>
          </p:cNvSpPr>
          <p:nvPr/>
        </p:nvSpPr>
        <p:spPr bwMode="auto">
          <a:xfrm>
            <a:off x="611188" y="3789363"/>
            <a:ext cx="8077200" cy="609600"/>
          </a:xfrm>
          <a:prstGeom prst="rect">
            <a:avLst/>
          </a:prstGeom>
          <a:noFill/>
          <a:ln w="9525">
            <a:noFill/>
            <a:miter lim="800000"/>
          </a:ln>
        </p:spPr>
        <p:txBody>
          <a:bodyPr anchor="ctr"/>
          <a:lstStyle/>
          <a:p>
            <a:endParaRPr lang="zh-CN" altLang="en-US" sz="3200">
              <a:solidFill>
                <a:schemeClr val="folHlink"/>
              </a:solidFill>
              <a:ea typeface="黑体" panose="02010609060101010101" pitchFamily="2" charset="-122"/>
            </a:endParaRPr>
          </a:p>
        </p:txBody>
      </p:sp>
      <p:sp>
        <p:nvSpPr>
          <p:cNvPr id="218119" name="Rectangle 7"/>
          <p:cNvSpPr>
            <a:spLocks noChangeArrowheads="1"/>
          </p:cNvSpPr>
          <p:nvPr/>
        </p:nvSpPr>
        <p:spPr bwMode="auto">
          <a:xfrm>
            <a:off x="900113" y="4437063"/>
            <a:ext cx="7467600" cy="563562"/>
          </a:xfrm>
          <a:prstGeom prst="rect">
            <a:avLst/>
          </a:prstGeom>
          <a:noFill/>
          <a:ln w="9525">
            <a:noFill/>
            <a:miter lim="800000"/>
          </a:ln>
        </p:spPr>
        <p:txBody>
          <a:bodyPr>
            <a:spAutoFit/>
          </a:bodyPr>
          <a:lstStyle/>
          <a:p>
            <a:pPr algn="just">
              <a:lnSpc>
                <a:spcPct val="120000"/>
              </a:lnSpc>
            </a:pPr>
            <a:r>
              <a:rPr kumimoji="1" lang="en-US" altLang="zh-CN" sz="2800">
                <a:latin typeface="Times New Roman" panose="02020603050405020304" pitchFamily="18" charset="0"/>
              </a:rPr>
              <a:t>    </a:t>
            </a:r>
            <a:endParaRPr kumimoji="1" lang="zh-CN" altLang="en-US" sz="2800">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8115"/>
                                        </p:tgtEl>
                                        <p:attrNameLst>
                                          <p:attrName>style.visibility</p:attrName>
                                        </p:attrNameLst>
                                      </p:cBhvr>
                                      <p:to>
                                        <p:strVal val="visible"/>
                                      </p:to>
                                    </p:set>
                                    <p:animEffect transition="in" filter="wipe(left)">
                                      <p:cBhvr>
                                        <p:cTn id="7" dur="500"/>
                                        <p:tgtEl>
                                          <p:spTgt spid="2181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8116"/>
                                        </p:tgtEl>
                                        <p:attrNameLst>
                                          <p:attrName>style.visibility</p:attrName>
                                        </p:attrNameLst>
                                      </p:cBhvr>
                                      <p:to>
                                        <p:strVal val="visible"/>
                                      </p:to>
                                    </p:set>
                                    <p:animEffect transition="in" filter="wipe(left)">
                                      <p:cBhvr>
                                        <p:cTn id="12" dur="500"/>
                                        <p:tgtEl>
                                          <p:spTgt spid="218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8117"/>
                                        </p:tgtEl>
                                        <p:attrNameLst>
                                          <p:attrName>style.visibility</p:attrName>
                                        </p:attrNameLst>
                                      </p:cBhvr>
                                      <p:to>
                                        <p:strVal val="visible"/>
                                      </p:to>
                                    </p:set>
                                    <p:animEffect transition="in" filter="wipe(left)">
                                      <p:cBhvr>
                                        <p:cTn id="17" dur="500"/>
                                        <p:tgtEl>
                                          <p:spTgt spid="218117"/>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nodePh="1">
                                  <p:stCondLst>
                                    <p:cond delay="0"/>
                                  </p:stCondLst>
                                  <p:endCondLst>
                                    <p:cond evt="begin" delay="0">
                                      <p:tn val="20"/>
                                    </p:cond>
                                  </p:endCondLst>
                                  <p:childTnLst>
                                    <p:set>
                                      <p:cBhvr>
                                        <p:cTn id="21" dur="1" fill="hold">
                                          <p:stCondLst>
                                            <p:cond delay="0"/>
                                          </p:stCondLst>
                                        </p:cTn>
                                        <p:tgtEl>
                                          <p:spTgt spid="218118"/>
                                        </p:tgtEl>
                                        <p:attrNameLst>
                                          <p:attrName>style.visibility</p:attrName>
                                        </p:attrNameLst>
                                      </p:cBhvr>
                                      <p:to>
                                        <p:strVal val="visible"/>
                                      </p:to>
                                    </p:set>
                                    <p:animEffect transition="in" filter="checkerboard(across)">
                                      <p:cBhvr>
                                        <p:cTn id="22" dur="500"/>
                                        <p:tgtEl>
                                          <p:spTgt spid="2181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8119"/>
                                        </p:tgtEl>
                                        <p:attrNameLst>
                                          <p:attrName>style.visibility</p:attrName>
                                        </p:attrNameLst>
                                      </p:cBhvr>
                                      <p:to>
                                        <p:strVal val="visible"/>
                                      </p:to>
                                    </p:set>
                                    <p:animEffect transition="in" filter="wipe(left)">
                                      <p:cBhvr>
                                        <p:cTn id="27" dur="500"/>
                                        <p:tgtEl>
                                          <p:spTgt spid="218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autoUpdateAnimBg="0"/>
      <p:bldP spid="218116" grpId="0" autoUpdateAnimBg="0"/>
      <p:bldP spid="218118" grpId="0"/>
      <p:bldP spid="21811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467544" y="692696"/>
            <a:ext cx="7537450" cy="954107"/>
          </a:xfrm>
          <a:prstGeom prst="rect">
            <a:avLst/>
          </a:prstGeom>
          <a:noFill/>
          <a:ln w="9525">
            <a:noFill/>
            <a:miter lim="800000"/>
          </a:ln>
        </p:spPr>
        <p:txBody>
          <a:bodyPr anchor="ctr">
            <a:spAutoFit/>
          </a:bodyPr>
          <a:lstStyle/>
          <a:p>
            <a:r>
              <a:rPr kumimoji="1" lang="zh-CN" altLang="en-US" sz="2800" b="1" dirty="0" smtClean="0">
                <a:solidFill>
                  <a:srgbClr val="FF0000"/>
                </a:solidFill>
                <a:latin typeface="+mj-ea"/>
                <a:ea typeface="+mj-ea"/>
              </a:rPr>
              <a:t>例</a:t>
            </a:r>
            <a:r>
              <a:rPr kumimoji="1" lang="en-US" altLang="zh-CN" sz="2800" b="1" dirty="0" smtClean="0">
                <a:solidFill>
                  <a:srgbClr val="FF0000"/>
                </a:solidFill>
                <a:latin typeface="+mj-ea"/>
                <a:ea typeface="+mj-ea"/>
              </a:rPr>
              <a:t>9  </a:t>
            </a:r>
            <a:r>
              <a:rPr kumimoji="1" lang="zh-CN" altLang="en-US" sz="2800" b="1" dirty="0" smtClean="0">
                <a:latin typeface="+mj-ea"/>
                <a:ea typeface="+mj-ea"/>
              </a:rPr>
              <a:t>设</a:t>
            </a:r>
            <a:r>
              <a:rPr kumimoji="1" lang="en-US" altLang="zh-CN" sz="2800" b="1" i="1" dirty="0">
                <a:latin typeface="+mj-ea"/>
                <a:ea typeface="+mj-ea"/>
              </a:rPr>
              <a:t>A</a:t>
            </a:r>
            <a:r>
              <a:rPr kumimoji="1" lang="zh-CN" altLang="en-US" sz="2800" b="1" i="1" dirty="0">
                <a:latin typeface="+mj-ea"/>
                <a:ea typeface="+mj-ea"/>
              </a:rPr>
              <a:t>、</a:t>
            </a:r>
            <a:r>
              <a:rPr kumimoji="1" lang="en-US" altLang="zh-CN" sz="2800" b="1" i="1" dirty="0">
                <a:latin typeface="+mj-ea"/>
                <a:ea typeface="+mj-ea"/>
              </a:rPr>
              <a:t>B</a:t>
            </a:r>
            <a:r>
              <a:rPr kumimoji="1" lang="zh-CN" altLang="en-US" sz="2800" b="1" dirty="0">
                <a:latin typeface="+mj-ea"/>
                <a:ea typeface="+mj-ea"/>
              </a:rPr>
              <a:t>为互斥事件，且</a:t>
            </a:r>
            <a:r>
              <a:rPr kumimoji="1" lang="en-US" altLang="zh-CN" sz="2800" b="1" i="1" dirty="0">
                <a:latin typeface="+mj-ea"/>
                <a:ea typeface="+mj-ea"/>
              </a:rPr>
              <a:t>P</a:t>
            </a:r>
            <a:r>
              <a:rPr kumimoji="1" lang="en-US" altLang="zh-CN" sz="2800" b="1" dirty="0">
                <a:latin typeface="+mj-ea"/>
                <a:ea typeface="+mj-ea"/>
              </a:rPr>
              <a:t>(</a:t>
            </a:r>
            <a:r>
              <a:rPr kumimoji="1" lang="en-US" altLang="zh-CN" sz="2800" b="1" i="1" dirty="0">
                <a:latin typeface="+mj-ea"/>
                <a:ea typeface="+mj-ea"/>
              </a:rPr>
              <a:t>A</a:t>
            </a:r>
            <a:r>
              <a:rPr kumimoji="1" lang="en-US" altLang="zh-CN" sz="2800" b="1" dirty="0">
                <a:latin typeface="+mj-ea"/>
                <a:ea typeface="+mj-ea"/>
              </a:rPr>
              <a:t>)&gt;0,</a:t>
            </a:r>
            <a:r>
              <a:rPr kumimoji="1" lang="en-US" altLang="zh-CN" sz="2800" b="1" i="1" dirty="0">
                <a:latin typeface="+mj-ea"/>
                <a:ea typeface="+mj-ea"/>
              </a:rPr>
              <a:t>P</a:t>
            </a:r>
            <a:r>
              <a:rPr kumimoji="1" lang="en-US" altLang="zh-CN" sz="2800" b="1" dirty="0">
                <a:latin typeface="+mj-ea"/>
                <a:ea typeface="+mj-ea"/>
              </a:rPr>
              <a:t>(</a:t>
            </a:r>
            <a:r>
              <a:rPr kumimoji="1" lang="en-US" altLang="zh-CN" sz="2800" b="1" i="1" dirty="0">
                <a:latin typeface="+mj-ea"/>
                <a:ea typeface="+mj-ea"/>
              </a:rPr>
              <a:t>B</a:t>
            </a:r>
            <a:r>
              <a:rPr kumimoji="1" lang="en-US" altLang="zh-CN" sz="2800" b="1" dirty="0">
                <a:latin typeface="+mj-ea"/>
                <a:ea typeface="+mj-ea"/>
              </a:rPr>
              <a:t>)&gt;0,</a:t>
            </a:r>
            <a:r>
              <a:rPr kumimoji="1" lang="zh-CN" altLang="en-US" sz="2800" b="1" dirty="0">
                <a:latin typeface="+mj-ea"/>
                <a:ea typeface="+mj-ea"/>
              </a:rPr>
              <a:t>下面四个结论中，正确的是：</a:t>
            </a:r>
            <a:endParaRPr kumimoji="1" lang="zh-CN" altLang="en-US" sz="2800" b="1" dirty="0">
              <a:latin typeface="+mj-ea"/>
              <a:ea typeface="+mj-ea"/>
            </a:endParaRPr>
          </a:p>
        </p:txBody>
      </p:sp>
      <p:sp>
        <p:nvSpPr>
          <p:cNvPr id="286724" name="Rectangle 4"/>
          <p:cNvSpPr>
            <a:spLocks noChangeArrowheads="1"/>
          </p:cNvSpPr>
          <p:nvPr/>
        </p:nvSpPr>
        <p:spPr bwMode="auto">
          <a:xfrm>
            <a:off x="925513" y="1960751"/>
            <a:ext cx="6777037" cy="954107"/>
          </a:xfrm>
          <a:prstGeom prst="rect">
            <a:avLst/>
          </a:prstGeom>
          <a:noFill/>
          <a:ln w="9525">
            <a:noFill/>
            <a:miter lim="800000"/>
          </a:ln>
        </p:spPr>
        <p:txBody>
          <a:bodyPr anchor="ctr">
            <a:spAutoFit/>
          </a:bodyPr>
          <a:lstStyle/>
          <a:p>
            <a:r>
              <a:rPr kumimoji="1" lang="en-US" altLang="zh-CN" sz="2800" b="1" dirty="0">
                <a:latin typeface="Times New Roman" panose="02020603050405020304" pitchFamily="18" charset="0"/>
              </a:rPr>
              <a:t>1.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)&gt;0            2.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)=P(A)</a:t>
            </a:r>
            <a:endParaRPr kumimoji="1" lang="en-US" altLang="zh-CN" sz="2800" b="1" dirty="0">
              <a:latin typeface="Times New Roman" panose="02020603050405020304" pitchFamily="18" charset="0"/>
            </a:endParaRPr>
          </a:p>
          <a:p>
            <a:r>
              <a:rPr kumimoji="1" lang="en-US" altLang="zh-CN" sz="2800" b="1" dirty="0">
                <a:latin typeface="Times New Roman" panose="02020603050405020304" pitchFamily="18" charset="0"/>
              </a:rPr>
              <a:t>3.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)=0            4.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AB</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p:txBody>
      </p:sp>
      <p:sp>
        <p:nvSpPr>
          <p:cNvPr id="286726" name="Rectangle 6"/>
          <p:cNvSpPr>
            <a:spLocks noChangeArrowheads="1"/>
          </p:cNvSpPr>
          <p:nvPr/>
        </p:nvSpPr>
        <p:spPr bwMode="auto">
          <a:xfrm>
            <a:off x="467544" y="3361606"/>
            <a:ext cx="7397750" cy="944880"/>
          </a:xfrm>
          <a:prstGeom prst="rect">
            <a:avLst/>
          </a:prstGeom>
          <a:noFill/>
          <a:ln w="9525">
            <a:noFill/>
            <a:miter lim="800000"/>
          </a:ln>
        </p:spPr>
        <p:txBody>
          <a:bodyPr anchor="ctr">
            <a:spAutoFit/>
          </a:bodyPr>
          <a:lstStyle/>
          <a:p>
            <a:r>
              <a:rPr kumimoji="1" lang="zh-CN" altLang="en-US" sz="2800" b="1" dirty="0" smtClean="0">
                <a:solidFill>
                  <a:srgbClr val="FF0000"/>
                </a:solidFill>
                <a:latin typeface="Times New Roman" panose="02020603050405020304" pitchFamily="18" charset="0"/>
              </a:rPr>
              <a:t>例</a:t>
            </a:r>
            <a:r>
              <a:rPr kumimoji="1" lang="en-US" altLang="zh-CN" sz="2800" b="1" dirty="0" smtClean="0">
                <a:solidFill>
                  <a:srgbClr val="FF0000"/>
                </a:solidFill>
                <a:latin typeface="Times New Roman" panose="02020603050405020304" pitchFamily="18" charset="0"/>
              </a:rPr>
              <a:t>10  </a:t>
            </a:r>
            <a:r>
              <a:rPr kumimoji="1" lang="zh-CN" altLang="en-US" sz="2800" b="1" dirty="0" smtClean="0">
                <a:latin typeface="Times New Roman" panose="02020603050405020304" pitchFamily="18" charset="0"/>
              </a:rPr>
              <a:t>设</a:t>
            </a:r>
            <a:r>
              <a:rPr kumimoji="1" lang="en-US" altLang="zh-CN" sz="2800" b="1" i="1" dirty="0">
                <a:latin typeface="Times New Roman" panose="02020603050405020304" pitchFamily="18" charset="0"/>
              </a:rPr>
              <a:t>A</a:t>
            </a:r>
            <a:r>
              <a:rPr kumimoji="1" lang="zh-CN" altLang="en-US" sz="2800" b="1" i="1" dirty="0">
                <a:latin typeface="Times New Roman" panose="02020603050405020304" pitchFamily="18" charset="0"/>
              </a:rPr>
              <a:t>、</a:t>
            </a:r>
            <a:r>
              <a:rPr kumimoji="1" lang="en-US" altLang="zh-CN" sz="2800" b="1" i="1" dirty="0">
                <a:latin typeface="Times New Roman" panose="02020603050405020304" pitchFamily="18" charset="0"/>
              </a:rPr>
              <a:t>B</a:t>
            </a:r>
            <a:r>
              <a:rPr kumimoji="1" lang="zh-CN" altLang="en-US" sz="2800" b="1" dirty="0">
                <a:latin typeface="Times New Roman" panose="02020603050405020304" pitchFamily="18" charset="0"/>
              </a:rPr>
              <a:t>为独立事件，且</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)&gt;0,</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)&gt;0,</a:t>
            </a:r>
            <a:r>
              <a:rPr kumimoji="1" lang="zh-CN" altLang="en-US" sz="2800" b="1" dirty="0">
                <a:latin typeface="Times New Roman" panose="02020603050405020304" pitchFamily="18" charset="0"/>
              </a:rPr>
              <a:t>下面四个结论中，</a:t>
            </a:r>
            <a:r>
              <a:rPr kumimoji="1" lang="zh-CN" altLang="zh-CN" sz="2800" b="1" dirty="0">
                <a:latin typeface="Times New Roman" panose="02020603050405020304" pitchFamily="18" charset="0"/>
              </a:rPr>
              <a:t>不</a:t>
            </a:r>
            <a:r>
              <a:rPr kumimoji="1" lang="zh-CN" altLang="en-US" sz="2800" b="1" dirty="0">
                <a:latin typeface="Times New Roman" panose="02020603050405020304" pitchFamily="18" charset="0"/>
              </a:rPr>
              <a:t>正确的是：</a:t>
            </a:r>
            <a:endParaRPr kumimoji="1" lang="zh-CN" altLang="en-US" sz="2800" b="1" dirty="0">
              <a:latin typeface="Times New Roman" panose="02020603050405020304" pitchFamily="18" charset="0"/>
            </a:endParaRPr>
          </a:p>
        </p:txBody>
      </p:sp>
      <p:sp>
        <p:nvSpPr>
          <p:cNvPr id="286727" name="Rectangle 7"/>
          <p:cNvSpPr>
            <a:spLocks noChangeArrowheads="1"/>
          </p:cNvSpPr>
          <p:nvPr/>
        </p:nvSpPr>
        <p:spPr bwMode="auto">
          <a:xfrm>
            <a:off x="925513" y="4581128"/>
            <a:ext cx="6777037" cy="954107"/>
          </a:xfrm>
          <a:prstGeom prst="rect">
            <a:avLst/>
          </a:prstGeom>
          <a:noFill/>
          <a:ln w="9525">
            <a:noFill/>
            <a:miter lim="800000"/>
          </a:ln>
        </p:spPr>
        <p:txBody>
          <a:bodyPr anchor="ctr">
            <a:spAutoFit/>
          </a:bodyPr>
          <a:lstStyle/>
          <a:p>
            <a:r>
              <a:rPr kumimoji="1" lang="en-US" altLang="zh-CN" sz="2800" b="1" dirty="0">
                <a:latin typeface="Times New Roman" panose="02020603050405020304" pitchFamily="18" charset="0"/>
              </a:rPr>
              <a:t>1.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)&gt;0            2.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a:p>
            <a:r>
              <a:rPr kumimoji="1" lang="en-US" altLang="zh-CN" sz="2800" b="1" dirty="0">
                <a:latin typeface="Times New Roman" panose="02020603050405020304" pitchFamily="18" charset="0"/>
              </a:rPr>
              <a:t>3.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)=0            4. </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AB</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A</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P</a:t>
            </a:r>
            <a:r>
              <a:rPr kumimoji="1" lang="en-US" altLang="zh-CN" sz="2800" b="1" dirty="0">
                <a:latin typeface="Times New Roman" panose="02020603050405020304" pitchFamily="18" charset="0"/>
              </a:rPr>
              <a:t>(</a:t>
            </a:r>
            <a:r>
              <a:rPr kumimoji="1" lang="en-US" altLang="zh-CN" sz="2800" b="1" i="1" dirty="0">
                <a:latin typeface="Times New Roman" panose="02020603050405020304" pitchFamily="18" charset="0"/>
              </a:rPr>
              <a:t>B</a:t>
            </a:r>
            <a:r>
              <a:rPr kumimoji="1" lang="en-US" altLang="zh-CN" sz="2800" b="1" dirty="0">
                <a:latin typeface="Times New Roman" panose="02020603050405020304" pitchFamily="18" charset="0"/>
              </a:rPr>
              <a:t>)</a:t>
            </a:r>
            <a:endParaRPr kumimoji="1" lang="en-US" altLang="zh-CN" sz="2800" b="1" dirty="0">
              <a:latin typeface="Times New Roman" panose="02020603050405020304" pitchFamily="18" charset="0"/>
            </a:endParaRPr>
          </a:p>
        </p:txBody>
      </p:sp>
      <p:sp>
        <p:nvSpPr>
          <p:cNvPr id="286728" name="Rectangle 8"/>
          <p:cNvSpPr>
            <a:spLocks noChangeArrowheads="1"/>
          </p:cNvSpPr>
          <p:nvPr/>
        </p:nvSpPr>
        <p:spPr bwMode="auto">
          <a:xfrm flipH="1">
            <a:off x="9064624" y="-181778"/>
            <a:ext cx="79375" cy="3416320"/>
          </a:xfrm>
          <a:prstGeom prst="rect">
            <a:avLst/>
          </a:prstGeom>
          <a:noFill/>
          <a:ln w="9525">
            <a:noFill/>
            <a:miter lim="800000"/>
          </a:ln>
        </p:spPr>
        <p:txBody>
          <a:bodyPr wrap="square" anchor="ctr">
            <a:spAutoFit/>
          </a:bodyPr>
          <a:lstStyle/>
          <a:p>
            <a:r>
              <a:rPr kumimoji="1" lang="zh-CN" altLang="en-US" sz="2400" b="1" dirty="0">
                <a:latin typeface="Times New Roman" panose="02020603050405020304" pitchFamily="18" charset="0"/>
              </a:rPr>
              <a:t>再请你做个小练习</a:t>
            </a:r>
            <a:r>
              <a:rPr kumimoji="1" lang="en-US" altLang="zh-CN" sz="2400" b="1" dirty="0">
                <a:latin typeface="Times New Roman" panose="02020603050405020304" pitchFamily="18" charset="0"/>
              </a:rPr>
              <a:t>.</a:t>
            </a:r>
            <a:endParaRPr kumimoji="1"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86728"/>
                                        </p:tgtEl>
                                        <p:attrNameLst>
                                          <p:attrName>style.visibility</p:attrName>
                                        </p:attrNameLst>
                                      </p:cBhvr>
                                      <p:to>
                                        <p:strVal val="visible"/>
                                      </p:to>
                                    </p:set>
                                    <p:anim calcmode="lin" valueType="num">
                                      <p:cBhvr>
                                        <p:cTn id="7" dur="500" fill="hold"/>
                                        <p:tgtEl>
                                          <p:spTgt spid="286728"/>
                                        </p:tgtEl>
                                        <p:attrNameLst>
                                          <p:attrName>ppt_w</p:attrName>
                                        </p:attrNameLst>
                                      </p:cBhvr>
                                      <p:tavLst>
                                        <p:tav tm="0">
                                          <p:val>
                                            <p:fltVal val="0"/>
                                          </p:val>
                                        </p:tav>
                                        <p:tav tm="100000">
                                          <p:val>
                                            <p:strVal val="#ppt_w"/>
                                          </p:val>
                                        </p:tav>
                                      </p:tavLst>
                                    </p:anim>
                                    <p:anim calcmode="lin" valueType="num">
                                      <p:cBhvr>
                                        <p:cTn id="8" dur="500" fill="hold"/>
                                        <p:tgtEl>
                                          <p:spTgt spid="286728"/>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86722"/>
                                        </p:tgtEl>
                                        <p:attrNameLst>
                                          <p:attrName>style.visibility</p:attrName>
                                        </p:attrNameLst>
                                      </p:cBhvr>
                                      <p:to>
                                        <p:strVal val="visible"/>
                                      </p:to>
                                    </p:set>
                                    <p:animEffect transition="in" filter="wipe(left)">
                                      <p:cBhvr>
                                        <p:cTn id="13" dur="500"/>
                                        <p:tgtEl>
                                          <p:spTgt spid="286722"/>
                                        </p:tgtEl>
                                      </p:cBhvr>
                                    </p:animEffect>
                                  </p:childTnLst>
                                </p:cTn>
                              </p:par>
                            </p:childTnLst>
                          </p:cTn>
                        </p:par>
                        <p:par>
                          <p:cTn id="14" fill="hold">
                            <p:stCondLst>
                              <p:cond delay="500"/>
                            </p:stCondLst>
                            <p:childTnLst>
                              <p:par>
                                <p:cTn id="15" presetID="2" presetClass="entr" presetSubtype="2" fill="hold" grpId="0" nodeType="afterEffect">
                                  <p:stCondLst>
                                    <p:cond delay="0"/>
                                  </p:stCondLst>
                                  <p:childTnLst>
                                    <p:set>
                                      <p:cBhvr>
                                        <p:cTn id="16" dur="1" fill="hold">
                                          <p:stCondLst>
                                            <p:cond delay="0"/>
                                          </p:stCondLst>
                                        </p:cTn>
                                        <p:tgtEl>
                                          <p:spTgt spid="286724"/>
                                        </p:tgtEl>
                                        <p:attrNameLst>
                                          <p:attrName>style.visibility</p:attrName>
                                        </p:attrNameLst>
                                      </p:cBhvr>
                                      <p:to>
                                        <p:strVal val="visible"/>
                                      </p:to>
                                    </p:set>
                                    <p:anim calcmode="lin" valueType="num">
                                      <p:cBhvr additive="base">
                                        <p:cTn id="17" dur="500" fill="hold"/>
                                        <p:tgtEl>
                                          <p:spTgt spid="286724"/>
                                        </p:tgtEl>
                                        <p:attrNameLst>
                                          <p:attrName>ppt_x</p:attrName>
                                        </p:attrNameLst>
                                      </p:cBhvr>
                                      <p:tavLst>
                                        <p:tav tm="0">
                                          <p:val>
                                            <p:strVal val="1+#ppt_w/2"/>
                                          </p:val>
                                        </p:tav>
                                        <p:tav tm="100000">
                                          <p:val>
                                            <p:strVal val="#ppt_x"/>
                                          </p:val>
                                        </p:tav>
                                      </p:tavLst>
                                    </p:anim>
                                    <p:anim calcmode="lin" valueType="num">
                                      <p:cBhvr additive="base">
                                        <p:cTn id="18" dur="500" fill="hold"/>
                                        <p:tgtEl>
                                          <p:spTgt spid="2867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286726"/>
                                        </p:tgtEl>
                                        <p:attrNameLst>
                                          <p:attrName>style.visibility</p:attrName>
                                        </p:attrNameLst>
                                      </p:cBhvr>
                                      <p:to>
                                        <p:strVal val="visible"/>
                                      </p:to>
                                    </p:set>
                                    <p:anim calcmode="lin" valueType="num">
                                      <p:cBhvr>
                                        <p:cTn id="23" dur="500" fill="hold"/>
                                        <p:tgtEl>
                                          <p:spTgt spid="286726"/>
                                        </p:tgtEl>
                                        <p:attrNameLst>
                                          <p:attrName>ppt_x</p:attrName>
                                        </p:attrNameLst>
                                      </p:cBhvr>
                                      <p:tavLst>
                                        <p:tav tm="0">
                                          <p:val>
                                            <p:strVal val="#ppt_x-#ppt_w/2"/>
                                          </p:val>
                                        </p:tav>
                                        <p:tav tm="100000">
                                          <p:val>
                                            <p:strVal val="#ppt_x"/>
                                          </p:val>
                                        </p:tav>
                                      </p:tavLst>
                                    </p:anim>
                                    <p:anim calcmode="lin" valueType="num">
                                      <p:cBhvr>
                                        <p:cTn id="24" dur="500" fill="hold"/>
                                        <p:tgtEl>
                                          <p:spTgt spid="286726"/>
                                        </p:tgtEl>
                                        <p:attrNameLst>
                                          <p:attrName>ppt_y</p:attrName>
                                        </p:attrNameLst>
                                      </p:cBhvr>
                                      <p:tavLst>
                                        <p:tav tm="0">
                                          <p:val>
                                            <p:strVal val="#ppt_y"/>
                                          </p:val>
                                        </p:tav>
                                        <p:tav tm="100000">
                                          <p:val>
                                            <p:strVal val="#ppt_y"/>
                                          </p:val>
                                        </p:tav>
                                      </p:tavLst>
                                    </p:anim>
                                    <p:anim calcmode="lin" valueType="num">
                                      <p:cBhvr>
                                        <p:cTn id="25" dur="500" fill="hold"/>
                                        <p:tgtEl>
                                          <p:spTgt spid="286726"/>
                                        </p:tgtEl>
                                        <p:attrNameLst>
                                          <p:attrName>ppt_w</p:attrName>
                                        </p:attrNameLst>
                                      </p:cBhvr>
                                      <p:tavLst>
                                        <p:tav tm="0">
                                          <p:val>
                                            <p:fltVal val="0"/>
                                          </p:val>
                                        </p:tav>
                                        <p:tav tm="100000">
                                          <p:val>
                                            <p:strVal val="#ppt_w"/>
                                          </p:val>
                                        </p:tav>
                                      </p:tavLst>
                                    </p:anim>
                                    <p:anim calcmode="lin" valueType="num">
                                      <p:cBhvr>
                                        <p:cTn id="26" dur="500" fill="hold"/>
                                        <p:tgtEl>
                                          <p:spTgt spid="286726"/>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2" presetClass="entr" presetSubtype="2" fill="hold" grpId="0" nodeType="afterEffect">
                                  <p:stCondLst>
                                    <p:cond delay="0"/>
                                  </p:stCondLst>
                                  <p:childTnLst>
                                    <p:set>
                                      <p:cBhvr>
                                        <p:cTn id="29" dur="1" fill="hold">
                                          <p:stCondLst>
                                            <p:cond delay="0"/>
                                          </p:stCondLst>
                                        </p:cTn>
                                        <p:tgtEl>
                                          <p:spTgt spid="286727"/>
                                        </p:tgtEl>
                                        <p:attrNameLst>
                                          <p:attrName>style.visibility</p:attrName>
                                        </p:attrNameLst>
                                      </p:cBhvr>
                                      <p:to>
                                        <p:strVal val="visible"/>
                                      </p:to>
                                    </p:set>
                                    <p:anim calcmode="lin" valueType="num">
                                      <p:cBhvr additive="base">
                                        <p:cTn id="30" dur="500" fill="hold"/>
                                        <p:tgtEl>
                                          <p:spTgt spid="286727"/>
                                        </p:tgtEl>
                                        <p:attrNameLst>
                                          <p:attrName>ppt_x</p:attrName>
                                        </p:attrNameLst>
                                      </p:cBhvr>
                                      <p:tavLst>
                                        <p:tav tm="0">
                                          <p:val>
                                            <p:strVal val="1+#ppt_w/2"/>
                                          </p:val>
                                        </p:tav>
                                        <p:tav tm="100000">
                                          <p:val>
                                            <p:strVal val="#ppt_x"/>
                                          </p:val>
                                        </p:tav>
                                      </p:tavLst>
                                    </p:anim>
                                    <p:anim calcmode="lin" valueType="num">
                                      <p:cBhvr additive="base">
                                        <p:cTn id="31" dur="500" fill="hold"/>
                                        <p:tgtEl>
                                          <p:spTgt spid="2867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utoUpdateAnimBg="0"/>
      <p:bldP spid="286724" grpId="0" autoUpdateAnimBg="0"/>
      <p:bldP spid="286726" grpId="0" autoUpdateAnimBg="0"/>
      <p:bldP spid="286727" grpId="0" autoUpdateAnimBg="0"/>
      <p:bldP spid="28672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文本占位符 2"/>
          <p:cNvSpPr>
            <a:spLocks noGrp="1" noChangeArrowheads="1"/>
          </p:cNvSpPr>
          <p:nvPr>
            <p:ph type="body" sz="half" idx="1"/>
          </p:nvPr>
        </p:nvSpPr>
        <p:spPr>
          <a:xfrm>
            <a:off x="628650" y="836613"/>
            <a:ext cx="8058150" cy="1290637"/>
          </a:xfrm>
        </p:spPr>
        <p:txBody>
          <a:bodyPr>
            <a:normAutofit fontScale="92500" lnSpcReduction="20000"/>
          </a:bodyPr>
          <a:lstStyle/>
          <a:p>
            <a:pPr marL="0" indent="0" eaLnBrk="1" hangingPunct="1">
              <a:buFont typeface="Arial" panose="020B0604020202020204" pitchFamily="34" charset="0"/>
              <a:buNone/>
            </a:pPr>
            <a:r>
              <a:rPr lang="zh-CN" altLang="en-US" sz="2800" b="1" smtClean="0">
                <a:solidFill>
                  <a:srgbClr val="C00000"/>
                </a:solidFill>
              </a:rPr>
              <a:t>例十一</a:t>
            </a:r>
            <a:r>
              <a:rPr lang="zh-CN" altLang="en-US" sz="2800" b="1" smtClean="0"/>
              <a:t>、将一枚均匀硬币掷</a:t>
            </a:r>
            <a:r>
              <a:rPr lang="en-US" altLang="zh-CN" sz="2800" b="1" smtClean="0"/>
              <a:t>2n</a:t>
            </a:r>
            <a:r>
              <a:rPr lang="zh-CN" altLang="zh-CN" sz="2800" b="1" smtClean="0"/>
              <a:t>次，求出现正面次数多于反面次数的概率。</a:t>
            </a:r>
            <a:r>
              <a:rPr lang="zh-CN" altLang="en-US" sz="2800" b="1" smtClean="0"/>
              <a:t> </a:t>
            </a:r>
            <a:endParaRPr lang="en-US" altLang="zh-CN" sz="2800" b="1" smtClean="0"/>
          </a:p>
          <a:p>
            <a:pPr marL="0" indent="0" eaLnBrk="1" hangingPunct="1">
              <a:buFont typeface="Arial" panose="020B0604020202020204" pitchFamily="34" charset="0"/>
              <a:buNone/>
            </a:pPr>
            <a:r>
              <a:rPr lang="en-US" altLang="zh-CN" smtClean="0"/>
              <a:t> </a:t>
            </a:r>
            <a:endParaRPr lang="zh-CN" altLang="en-US" smtClean="0"/>
          </a:p>
        </p:txBody>
      </p:sp>
      <p:sp>
        <p:nvSpPr>
          <p:cNvPr id="4" name="TextBox 3"/>
          <p:cNvSpPr txBox="1"/>
          <p:nvPr/>
        </p:nvSpPr>
        <p:spPr>
          <a:xfrm>
            <a:off x="684213" y="2133600"/>
            <a:ext cx="7578725" cy="522288"/>
          </a:xfrm>
          <a:prstGeom prst="rect">
            <a:avLst/>
          </a:prstGeom>
          <a:noFill/>
        </p:spPr>
        <p:txBody>
          <a:bodyPr wrap="none">
            <a:spAutoFit/>
          </a:bodyPr>
          <a:lstStyle/>
          <a:p>
            <a:pPr>
              <a:defRPr/>
            </a:pPr>
            <a:r>
              <a:rPr lang="zh-CN" altLang="en-US" sz="2800" b="1" dirty="0">
                <a:latin typeface="+mn-ea"/>
                <a:ea typeface="+mn-ea"/>
              </a:rPr>
              <a:t>第一步 先算出正面与反面出现次数相等的概率</a:t>
            </a:r>
            <a:endParaRPr lang="zh-CN" altLang="en-US" sz="2800" b="1" dirty="0">
              <a:latin typeface="+mn-ea"/>
              <a:ea typeface="+mn-ea"/>
            </a:endParaRPr>
          </a:p>
        </p:txBody>
      </p:sp>
      <p:sp>
        <p:nvSpPr>
          <p:cNvPr id="9221" name="TextBox 4"/>
          <p:cNvSpPr txBox="1">
            <a:spLocks noChangeArrowheads="1"/>
          </p:cNvSpPr>
          <p:nvPr/>
        </p:nvSpPr>
        <p:spPr bwMode="auto">
          <a:xfrm>
            <a:off x="539750" y="2781300"/>
            <a:ext cx="8480425" cy="1816100"/>
          </a:xfrm>
          <a:prstGeom prst="rect">
            <a:avLst/>
          </a:prstGeom>
          <a:noFill/>
          <a:ln w="9525">
            <a:noFill/>
            <a:miter lim="800000"/>
          </a:ln>
        </p:spPr>
        <p:txBody>
          <a:bodyPr wrap="none">
            <a:spAutoFit/>
          </a:bodyPr>
          <a:lstStyle/>
          <a:p>
            <a:r>
              <a:rPr lang="en-US" altLang="zh-CN"/>
              <a:t>.</a:t>
            </a:r>
            <a:r>
              <a:rPr lang="zh-CN" altLang="en-US" sz="2800" b="1"/>
              <a:t>第二步，利用对称性，即出现正面的次数多于反面</a:t>
            </a:r>
            <a:endParaRPr lang="en-US" altLang="zh-CN" sz="2800" b="1"/>
          </a:p>
          <a:p>
            <a:r>
              <a:rPr lang="zh-CN" altLang="en-US" sz="2800" b="1"/>
              <a:t>次数的概率与出现反面的次数多于正面次数的概率</a:t>
            </a:r>
            <a:endParaRPr lang="en-US" altLang="zh-CN" sz="2800" b="1"/>
          </a:p>
          <a:p>
            <a:r>
              <a:rPr lang="zh-CN" altLang="en-US" sz="2800" b="1"/>
              <a:t>是相等的，所以出现正面的次数多于反面次数的概率</a:t>
            </a:r>
            <a:endParaRPr lang="en-US" altLang="zh-CN" sz="2800" b="1"/>
          </a:p>
          <a:p>
            <a:r>
              <a:rPr lang="zh-CN" altLang="en-US" sz="2800" b="1"/>
              <a:t>为</a:t>
            </a:r>
            <a:endParaRPr lang="zh-CN" altLang="en-US" sz="2800" b="1"/>
          </a:p>
        </p:txBody>
      </p:sp>
      <p:graphicFrame>
        <p:nvGraphicFramePr>
          <p:cNvPr id="9218" name="Object 3"/>
          <p:cNvGraphicFramePr>
            <a:graphicFrameLocks noChangeAspect="1"/>
          </p:cNvGraphicFramePr>
          <p:nvPr/>
        </p:nvGraphicFramePr>
        <p:xfrm>
          <a:off x="1908175" y="4371975"/>
          <a:ext cx="2951163" cy="1217613"/>
        </p:xfrm>
        <a:graphic>
          <a:graphicData uri="http://schemas.openxmlformats.org/presentationml/2006/ole">
            <mc:AlternateContent xmlns:mc="http://schemas.openxmlformats.org/markup-compatibility/2006">
              <mc:Choice xmlns:v="urn:schemas-microsoft-com:vml" Requires="v">
                <p:oleObj spid="_x0000_s6145" name="公式" r:id="rId1" imgW="24384000" imgH="10058400" progId="Equation.3">
                  <p:embed/>
                </p:oleObj>
              </mc:Choice>
              <mc:Fallback>
                <p:oleObj name="公式" r:id="rId1" imgW="24384000" imgH="10058400" progId="Equation.3">
                  <p:embed/>
                  <p:pic>
                    <p:nvPicPr>
                      <p:cNvPr id="0" name="Object 3"/>
                      <p:cNvPicPr>
                        <a:picLocks noChangeAspect="1"/>
                      </p:cNvPicPr>
                      <p:nvPr/>
                    </p:nvPicPr>
                    <p:blipFill>
                      <a:blip r:embed="rId2"/>
                      <a:stretch>
                        <a:fillRect/>
                      </a:stretch>
                    </p:blipFill>
                    <p:spPr>
                      <a:xfrm>
                        <a:off x="1908175" y="4371975"/>
                        <a:ext cx="2951163" cy="1217613"/>
                      </a:xfrm>
                      <a:prstGeom prst="rect">
                        <a:avLst/>
                      </a:prstGeom>
                      <a:noFill/>
                      <a:ln w="9525">
                        <a:noFill/>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01065" y="712470"/>
            <a:ext cx="7847330" cy="368300"/>
          </a:xfrm>
          <a:prstGeom prst="rect">
            <a:avLst/>
          </a:prstGeom>
          <a:noFill/>
        </p:spPr>
        <p:txBody>
          <a:bodyPr wrap="square" rtlCol="0">
            <a:spAutoFit/>
          </a:bodyPr>
          <a:p>
            <a:r>
              <a:rPr lang="zh-CN" altLang="zh-CN"/>
              <a:t>例十二 设 </a:t>
            </a:r>
            <a:r>
              <a:rPr lang="en-US" altLang="zh-CN"/>
              <a:t>A,B</a:t>
            </a:r>
            <a:r>
              <a:rPr lang="zh-CN" altLang="en-US"/>
              <a:t>为任意两个事件，证明：</a:t>
            </a:r>
            <a:endParaRPr lang="zh-CN" altLang="en-US"/>
          </a:p>
        </p:txBody>
      </p:sp>
      <p:graphicFrame>
        <p:nvGraphicFramePr>
          <p:cNvPr id="3" name="对象 2">
            <a:hlinkClick r:id="" action="ppaction://ole?verb="/>
          </p:cNvPr>
          <p:cNvGraphicFramePr>
            <a:graphicFrameLocks noChangeAspect="1"/>
          </p:cNvGraphicFramePr>
          <p:nvPr/>
        </p:nvGraphicFramePr>
        <p:xfrm>
          <a:off x="4777740" y="778510"/>
          <a:ext cx="2998470" cy="302260"/>
        </p:xfrm>
        <a:graphic>
          <a:graphicData uri="http://schemas.openxmlformats.org/presentationml/2006/ole">
            <mc:AlternateContent xmlns:mc="http://schemas.openxmlformats.org/markup-compatibility/2006">
              <mc:Choice xmlns:v="urn:schemas-microsoft-com:vml" Requires="v">
                <p:oleObj spid="_x0000_s1025" name="" r:id="rId1" imgW="1803400" imgH="203200" progId="Equation.KSEE3">
                  <p:embed/>
                </p:oleObj>
              </mc:Choice>
              <mc:Fallback>
                <p:oleObj name="" r:id="rId1" imgW="1803400" imgH="203200" progId="Equation.KSEE3">
                  <p:embed/>
                  <p:pic>
                    <p:nvPicPr>
                      <p:cNvPr id="0" name="图片 1024"/>
                      <p:cNvPicPr/>
                      <p:nvPr/>
                    </p:nvPicPr>
                    <p:blipFill>
                      <a:blip r:embed="rId2"/>
                      <a:stretch>
                        <a:fillRect/>
                      </a:stretch>
                    </p:blipFill>
                    <p:spPr>
                      <a:xfrm>
                        <a:off x="4777740" y="778510"/>
                        <a:ext cx="2998470" cy="302260"/>
                      </a:xfrm>
                      <a:prstGeom prst="rect">
                        <a:avLst/>
                      </a:prstGeom>
                    </p:spPr>
                  </p:pic>
                </p:oleObj>
              </mc:Fallback>
            </mc:AlternateContent>
          </a:graphicData>
        </a:graphic>
      </p:graphicFrame>
      <p:sp>
        <p:nvSpPr>
          <p:cNvPr id="4" name="文本框 3"/>
          <p:cNvSpPr txBox="1"/>
          <p:nvPr/>
        </p:nvSpPr>
        <p:spPr>
          <a:xfrm>
            <a:off x="900430" y="1316355"/>
            <a:ext cx="6301740" cy="368300"/>
          </a:xfrm>
          <a:prstGeom prst="rect">
            <a:avLst/>
          </a:prstGeom>
          <a:noFill/>
        </p:spPr>
        <p:txBody>
          <a:bodyPr wrap="square" rtlCol="0">
            <a:spAutoFit/>
          </a:bodyPr>
          <a:p>
            <a:r>
              <a:rPr lang="zh-CN" altLang="en-US"/>
              <a:t>证明：将不等号两边用相同事件表示，然后进行比较</a:t>
            </a:r>
            <a:endParaRPr lang="zh-CN" altLang="en-US"/>
          </a:p>
        </p:txBody>
      </p:sp>
      <p:graphicFrame>
        <p:nvGraphicFramePr>
          <p:cNvPr id="5" name="对象 4">
            <a:hlinkClick r:id="" action="ppaction://ole?verb="/>
          </p:cNvPr>
          <p:cNvGraphicFramePr>
            <a:graphicFrameLocks noChangeAspect="1"/>
          </p:cNvGraphicFramePr>
          <p:nvPr/>
        </p:nvGraphicFramePr>
        <p:xfrm>
          <a:off x="1292860" y="2061210"/>
          <a:ext cx="2320290" cy="398780"/>
        </p:xfrm>
        <a:graphic>
          <a:graphicData uri="http://schemas.openxmlformats.org/presentationml/2006/ole">
            <mc:AlternateContent xmlns:mc="http://schemas.openxmlformats.org/markup-compatibility/2006">
              <mc:Choice xmlns:v="urn:schemas-microsoft-com:vml" Requires="v">
                <p:oleObj spid="_x0000_s1026" name="" r:id="rId3" imgW="850900" imgH="190500" progId="Equation.KSEE3">
                  <p:embed/>
                </p:oleObj>
              </mc:Choice>
              <mc:Fallback>
                <p:oleObj name="" r:id="rId3" imgW="850900" imgH="190500" progId="Equation.KSEE3">
                  <p:embed/>
                  <p:pic>
                    <p:nvPicPr>
                      <p:cNvPr id="0" name="图片 1025"/>
                      <p:cNvPicPr/>
                      <p:nvPr/>
                    </p:nvPicPr>
                    <p:blipFill>
                      <a:blip r:embed="rId4"/>
                      <a:stretch>
                        <a:fillRect/>
                      </a:stretch>
                    </p:blipFill>
                    <p:spPr>
                      <a:xfrm>
                        <a:off x="1292860" y="2061210"/>
                        <a:ext cx="2320290" cy="3987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4377055" y="2061210"/>
          <a:ext cx="2626995" cy="398145"/>
        </p:xfrm>
        <a:graphic>
          <a:graphicData uri="http://schemas.openxmlformats.org/presentationml/2006/ole">
            <mc:AlternateContent xmlns:mc="http://schemas.openxmlformats.org/markup-compatibility/2006">
              <mc:Choice xmlns:v="urn:schemas-microsoft-com:vml" Requires="v">
                <p:oleObj spid="_x0000_s1027" name="" r:id="rId5" imgW="850900" imgH="190500" progId="Equation.KSEE3">
                  <p:embed/>
                </p:oleObj>
              </mc:Choice>
              <mc:Fallback>
                <p:oleObj name="" r:id="rId5" imgW="850900" imgH="190500" progId="Equation.KSEE3">
                  <p:embed/>
                  <p:pic>
                    <p:nvPicPr>
                      <p:cNvPr id="0" name="图片 1026"/>
                      <p:cNvPicPr/>
                      <p:nvPr/>
                    </p:nvPicPr>
                    <p:blipFill>
                      <a:blip r:embed="rId6"/>
                      <a:stretch>
                        <a:fillRect/>
                      </a:stretch>
                    </p:blipFill>
                    <p:spPr>
                      <a:xfrm>
                        <a:off x="4377055" y="2061210"/>
                        <a:ext cx="2626995" cy="39814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292860" y="2640965"/>
          <a:ext cx="2600960" cy="401320"/>
        </p:xfrm>
        <a:graphic>
          <a:graphicData uri="http://schemas.openxmlformats.org/presentationml/2006/ole">
            <mc:AlternateContent xmlns:mc="http://schemas.openxmlformats.org/markup-compatibility/2006">
              <mc:Choice xmlns:v="urn:schemas-microsoft-com:vml" Requires="v">
                <p:oleObj spid="_x0000_s1028" name="" r:id="rId7" imgW="1459865" imgH="215900" progId="Equation.KSEE3">
                  <p:embed/>
                </p:oleObj>
              </mc:Choice>
              <mc:Fallback>
                <p:oleObj name="" r:id="rId7" imgW="1459865" imgH="215900" progId="Equation.KSEE3">
                  <p:embed/>
                  <p:pic>
                    <p:nvPicPr>
                      <p:cNvPr id="0" name="图片 1027"/>
                      <p:cNvPicPr/>
                      <p:nvPr/>
                    </p:nvPicPr>
                    <p:blipFill>
                      <a:blip r:embed="rId8"/>
                      <a:stretch>
                        <a:fillRect/>
                      </a:stretch>
                    </p:blipFill>
                    <p:spPr>
                      <a:xfrm>
                        <a:off x="1292860" y="2640965"/>
                        <a:ext cx="2600960" cy="401320"/>
                      </a:xfrm>
                      <a:prstGeom prst="rect">
                        <a:avLst/>
                      </a:prstGeom>
                    </p:spPr>
                  </p:pic>
                </p:oleObj>
              </mc:Fallback>
            </mc:AlternateContent>
          </a:graphicData>
        </a:graphic>
      </p:graphicFrame>
      <p:sp>
        <p:nvSpPr>
          <p:cNvPr id="9" name="文本框 8"/>
          <p:cNvSpPr txBox="1"/>
          <p:nvPr/>
        </p:nvSpPr>
        <p:spPr>
          <a:xfrm>
            <a:off x="955040" y="3368040"/>
            <a:ext cx="1198880" cy="368300"/>
          </a:xfrm>
          <a:prstGeom prst="rect">
            <a:avLst/>
          </a:prstGeom>
          <a:noFill/>
        </p:spPr>
        <p:txBody>
          <a:bodyPr wrap="square" rtlCol="0">
            <a:spAutoFit/>
          </a:bodyPr>
          <a:p>
            <a:r>
              <a:rPr lang="zh-CN" altLang="en-US"/>
              <a:t>例十三 设</a:t>
            </a:r>
            <a:endParaRPr lang="zh-CN" altLang="en-US"/>
          </a:p>
        </p:txBody>
      </p:sp>
      <p:graphicFrame>
        <p:nvGraphicFramePr>
          <p:cNvPr id="10" name="对象 9">
            <a:hlinkClick r:id="" action="ppaction://ole?verb="/>
          </p:cNvPr>
          <p:cNvGraphicFramePr>
            <a:graphicFrameLocks noChangeAspect="1"/>
          </p:cNvGraphicFramePr>
          <p:nvPr/>
        </p:nvGraphicFramePr>
        <p:xfrm>
          <a:off x="2053590" y="3437890"/>
          <a:ext cx="1840230" cy="297815"/>
        </p:xfrm>
        <a:graphic>
          <a:graphicData uri="http://schemas.openxmlformats.org/presentationml/2006/ole">
            <mc:AlternateContent xmlns:mc="http://schemas.openxmlformats.org/markup-compatibility/2006">
              <mc:Choice xmlns:v="urn:schemas-microsoft-com:vml" Requires="v">
                <p:oleObj spid="_x0000_s1029" name="" r:id="rId9" imgW="1079500" imgH="228600" progId="Equation.KSEE3">
                  <p:embed/>
                </p:oleObj>
              </mc:Choice>
              <mc:Fallback>
                <p:oleObj name="" r:id="rId9" imgW="1079500" imgH="228600" progId="Equation.KSEE3">
                  <p:embed/>
                  <p:pic>
                    <p:nvPicPr>
                      <p:cNvPr id="0" name="图片 1028"/>
                      <p:cNvPicPr/>
                      <p:nvPr/>
                    </p:nvPicPr>
                    <p:blipFill>
                      <a:blip r:embed="rId10"/>
                      <a:stretch>
                        <a:fillRect/>
                      </a:stretch>
                    </p:blipFill>
                    <p:spPr>
                      <a:xfrm>
                        <a:off x="2053590" y="3437890"/>
                        <a:ext cx="1840230" cy="297815"/>
                      </a:xfrm>
                      <a:prstGeom prst="rect">
                        <a:avLst/>
                      </a:prstGeom>
                    </p:spPr>
                  </p:pic>
                </p:oleObj>
              </mc:Fallback>
            </mc:AlternateContent>
          </a:graphicData>
        </a:graphic>
      </p:graphicFrame>
      <p:sp>
        <p:nvSpPr>
          <p:cNvPr id="11" name="文本框 10"/>
          <p:cNvSpPr txBox="1"/>
          <p:nvPr/>
        </p:nvSpPr>
        <p:spPr>
          <a:xfrm>
            <a:off x="4213860" y="3437890"/>
            <a:ext cx="952500" cy="368300"/>
          </a:xfrm>
          <a:prstGeom prst="rect">
            <a:avLst/>
          </a:prstGeom>
          <a:noFill/>
        </p:spPr>
        <p:txBody>
          <a:bodyPr wrap="square" rtlCol="0">
            <a:spAutoFit/>
          </a:bodyPr>
          <a:p>
            <a:r>
              <a:rPr lang="zh-CN" altLang="en-US"/>
              <a:t>证明：</a:t>
            </a:r>
            <a:endParaRPr lang="zh-CN" altLang="en-US"/>
          </a:p>
        </p:txBody>
      </p:sp>
      <p:graphicFrame>
        <p:nvGraphicFramePr>
          <p:cNvPr id="12" name="对象 11">
            <a:hlinkClick r:id="" action="ppaction://ole?verb="/>
          </p:cNvPr>
          <p:cNvGraphicFramePr>
            <a:graphicFrameLocks noChangeAspect="1"/>
          </p:cNvGraphicFramePr>
          <p:nvPr/>
        </p:nvGraphicFramePr>
        <p:xfrm>
          <a:off x="2306955" y="3907155"/>
          <a:ext cx="3737610" cy="371475"/>
        </p:xfrm>
        <a:graphic>
          <a:graphicData uri="http://schemas.openxmlformats.org/presentationml/2006/ole">
            <mc:AlternateContent xmlns:mc="http://schemas.openxmlformats.org/markup-compatibility/2006">
              <mc:Choice xmlns:v="urn:schemas-microsoft-com:vml" Requires="v">
                <p:oleObj spid="_x0000_s1030" name="" r:id="rId11" imgW="2070100" imgH="228600" progId="Equation.KSEE3">
                  <p:embed/>
                </p:oleObj>
              </mc:Choice>
              <mc:Fallback>
                <p:oleObj name="" r:id="rId11" imgW="2070100" imgH="228600" progId="Equation.KSEE3">
                  <p:embed/>
                  <p:pic>
                    <p:nvPicPr>
                      <p:cNvPr id="0" name="图片 1029"/>
                      <p:cNvPicPr/>
                      <p:nvPr/>
                    </p:nvPicPr>
                    <p:blipFill>
                      <a:blip r:embed="rId12"/>
                      <a:stretch>
                        <a:fillRect/>
                      </a:stretch>
                    </p:blipFill>
                    <p:spPr>
                      <a:xfrm>
                        <a:off x="2306955" y="3907155"/>
                        <a:ext cx="3737610" cy="371475"/>
                      </a:xfrm>
                      <a:prstGeom prst="rect">
                        <a:avLst/>
                      </a:prstGeom>
                    </p:spPr>
                  </p:pic>
                </p:oleObj>
              </mc:Fallback>
            </mc:AlternateContent>
          </a:graphicData>
        </a:graphic>
      </p:graphicFrame>
      <p:sp>
        <p:nvSpPr>
          <p:cNvPr id="13" name="文本框 12"/>
          <p:cNvSpPr txBox="1"/>
          <p:nvPr/>
        </p:nvSpPr>
        <p:spPr>
          <a:xfrm>
            <a:off x="1078230" y="4278630"/>
            <a:ext cx="952500" cy="368300"/>
          </a:xfrm>
          <a:prstGeom prst="rect">
            <a:avLst/>
          </a:prstGeom>
          <a:noFill/>
        </p:spPr>
        <p:txBody>
          <a:bodyPr wrap="square" rtlCol="0">
            <a:spAutoFit/>
          </a:bodyPr>
          <a:p>
            <a:r>
              <a:rPr lang="zh-CN" altLang="en-US"/>
              <a:t>证明：</a:t>
            </a:r>
            <a:endParaRPr lang="zh-CN" altLang="en-US"/>
          </a:p>
        </p:txBody>
      </p:sp>
      <p:graphicFrame>
        <p:nvGraphicFramePr>
          <p:cNvPr id="14" name="对象 13">
            <a:hlinkClick r:id="" action="ppaction://ole?verb="/>
          </p:cNvPr>
          <p:cNvGraphicFramePr>
            <a:graphicFrameLocks noChangeAspect="1"/>
          </p:cNvGraphicFramePr>
          <p:nvPr/>
        </p:nvGraphicFramePr>
        <p:xfrm>
          <a:off x="1862455" y="4349115"/>
          <a:ext cx="1840230" cy="297815"/>
        </p:xfrm>
        <a:graphic>
          <a:graphicData uri="http://schemas.openxmlformats.org/presentationml/2006/ole">
            <mc:AlternateContent xmlns:mc="http://schemas.openxmlformats.org/markup-compatibility/2006">
              <mc:Choice xmlns:v="urn:schemas-microsoft-com:vml" Requires="v">
                <p:oleObj spid="_x0000_s1029" name="" r:id="rId13" imgW="1079500" imgH="228600" progId="Equation.KSEE3">
                  <p:embed/>
                </p:oleObj>
              </mc:Choice>
              <mc:Fallback>
                <p:oleObj name="" r:id="rId13" imgW="1079500" imgH="228600" progId="Equation.KSEE3">
                  <p:embed/>
                  <p:pic>
                    <p:nvPicPr>
                      <p:cNvPr id="0" name="图片 1028"/>
                      <p:cNvPicPr/>
                      <p:nvPr/>
                    </p:nvPicPr>
                    <p:blipFill>
                      <a:blip r:embed="rId10"/>
                      <a:stretch>
                        <a:fillRect/>
                      </a:stretch>
                    </p:blipFill>
                    <p:spPr>
                      <a:xfrm>
                        <a:off x="1862455" y="4349115"/>
                        <a:ext cx="1840230" cy="297815"/>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3893820" y="4349115"/>
          <a:ext cx="2283460" cy="297815"/>
        </p:xfrm>
        <a:graphic>
          <a:graphicData uri="http://schemas.openxmlformats.org/presentationml/2006/ole">
            <mc:AlternateContent xmlns:mc="http://schemas.openxmlformats.org/markup-compatibility/2006">
              <mc:Choice xmlns:v="urn:schemas-microsoft-com:vml" Requires="v">
                <p:oleObj spid="_x0000_s1031" name="" r:id="rId14" imgW="1473200" imgH="228600" progId="Equation.KSEE3">
                  <p:embed/>
                </p:oleObj>
              </mc:Choice>
              <mc:Fallback>
                <p:oleObj name="" r:id="rId14" imgW="1473200" imgH="228600" progId="Equation.KSEE3">
                  <p:embed/>
                  <p:pic>
                    <p:nvPicPr>
                      <p:cNvPr id="0" name="图片 1030"/>
                      <p:cNvPicPr/>
                      <p:nvPr/>
                    </p:nvPicPr>
                    <p:blipFill>
                      <a:blip r:embed="rId15"/>
                      <a:stretch>
                        <a:fillRect/>
                      </a:stretch>
                    </p:blipFill>
                    <p:spPr>
                      <a:xfrm>
                        <a:off x="3893820" y="4349115"/>
                        <a:ext cx="2283460" cy="29781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32" name="" r:id="rId16" imgW="914400" imgH="215900" progId="Equation.KSEE3">
                  <p:embed/>
                </p:oleObj>
              </mc:Choice>
              <mc:Fallback>
                <p:oleObj name="" r:id="rId16" imgW="914400" imgH="215900" progId="Equation.KSEE3">
                  <p:embed/>
                  <p:pic>
                    <p:nvPicPr>
                      <p:cNvPr id="0" name="图片 1031"/>
                      <p:cNvPicPr/>
                      <p:nvPr/>
                    </p:nvPicPr>
                    <p:blipFill>
                      <a:blip r:embed="rId17"/>
                      <a:stretch>
                        <a:fillRect/>
                      </a:stretch>
                    </p:blipFill>
                    <p:spPr>
                      <a:xfrm>
                        <a:off x="4114800" y="3321050"/>
                        <a:ext cx="914400" cy="21590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344295" y="4758690"/>
          <a:ext cx="4941570" cy="426720"/>
        </p:xfrm>
        <a:graphic>
          <a:graphicData uri="http://schemas.openxmlformats.org/presentationml/2006/ole">
            <mc:AlternateContent xmlns:mc="http://schemas.openxmlformats.org/markup-compatibility/2006">
              <mc:Choice xmlns:v="urn:schemas-microsoft-com:vml" Requires="v">
                <p:oleObj spid="_x0000_s1030" name="" r:id="rId18" imgW="2602865" imgH="228600" progId="Equation.KSEE3">
                  <p:embed/>
                </p:oleObj>
              </mc:Choice>
              <mc:Fallback>
                <p:oleObj name="" r:id="rId18" imgW="2602865" imgH="228600" progId="Equation.KSEE3">
                  <p:embed/>
                  <p:pic>
                    <p:nvPicPr>
                      <p:cNvPr id="0" name="图片 1029"/>
                      <p:cNvPicPr/>
                      <p:nvPr/>
                    </p:nvPicPr>
                    <p:blipFill>
                      <a:blip r:embed="rId19"/>
                      <a:stretch>
                        <a:fillRect/>
                      </a:stretch>
                    </p:blipFill>
                    <p:spPr>
                      <a:xfrm>
                        <a:off x="1344295" y="4758690"/>
                        <a:ext cx="4941570" cy="426720"/>
                      </a:xfrm>
                      <a:prstGeom prst="rect">
                        <a:avLst/>
                      </a:prstGeom>
                    </p:spPr>
                  </p:pic>
                </p:oleObj>
              </mc:Fallback>
            </mc:AlternateContent>
          </a:graphicData>
        </a:graphic>
      </p:graphicFrame>
      <p:sp>
        <p:nvSpPr>
          <p:cNvPr id="18" name="文本框 17"/>
          <p:cNvSpPr txBox="1"/>
          <p:nvPr/>
        </p:nvSpPr>
        <p:spPr>
          <a:xfrm>
            <a:off x="1087120" y="5419725"/>
            <a:ext cx="775335" cy="368300"/>
          </a:xfrm>
          <a:prstGeom prst="rect">
            <a:avLst/>
          </a:prstGeom>
          <a:noFill/>
        </p:spPr>
        <p:txBody>
          <a:bodyPr wrap="square" rtlCol="0">
            <a:spAutoFit/>
          </a:bodyPr>
          <a:p>
            <a:r>
              <a:rPr lang="zh-CN" altLang="en-US"/>
              <a:t>所以</a:t>
            </a:r>
            <a:endParaRPr lang="zh-CN" altLang="en-US"/>
          </a:p>
        </p:txBody>
      </p:sp>
      <p:graphicFrame>
        <p:nvGraphicFramePr>
          <p:cNvPr id="19" name="对象 18">
            <a:hlinkClick r:id="" action="ppaction://ole?verb="/>
          </p:cNvPr>
          <p:cNvGraphicFramePr>
            <a:graphicFrameLocks noChangeAspect="1"/>
          </p:cNvGraphicFramePr>
          <p:nvPr/>
        </p:nvGraphicFramePr>
        <p:xfrm>
          <a:off x="1797050" y="5416550"/>
          <a:ext cx="3737610" cy="371475"/>
        </p:xfrm>
        <a:graphic>
          <a:graphicData uri="http://schemas.openxmlformats.org/presentationml/2006/ole">
            <mc:AlternateContent xmlns:mc="http://schemas.openxmlformats.org/markup-compatibility/2006">
              <mc:Choice xmlns:v="urn:schemas-microsoft-com:vml" Requires="v">
                <p:oleObj spid="_x0000_s20" name="" r:id="rId20" imgW="2070100" imgH="228600" progId="Equation.KSEE3">
                  <p:embed/>
                </p:oleObj>
              </mc:Choice>
              <mc:Fallback>
                <p:oleObj name="" r:id="rId20" imgW="2070100" imgH="228600" progId="Equation.KSEE3">
                  <p:embed/>
                  <p:pic>
                    <p:nvPicPr>
                      <p:cNvPr id="0" name="图片 1029"/>
                      <p:cNvPicPr/>
                      <p:nvPr/>
                    </p:nvPicPr>
                    <p:blipFill>
                      <a:blip r:embed="rId12"/>
                      <a:stretch>
                        <a:fillRect/>
                      </a:stretch>
                    </p:blipFill>
                    <p:spPr>
                      <a:xfrm>
                        <a:off x="1797050" y="5416550"/>
                        <a:ext cx="3737610" cy="371475"/>
                      </a:xfrm>
                      <a:prstGeom prst="rect">
                        <a:avLst/>
                      </a:prstGeom>
                    </p:spPr>
                  </p:pic>
                </p:oleObj>
              </mc:Fallback>
            </mc:AlternateContent>
          </a:graphicData>
        </a:graphic>
      </p:graphicFrame>
      <p:sp>
        <p:nvSpPr>
          <p:cNvPr id="21" name="文本框 20"/>
          <p:cNvSpPr txBox="1"/>
          <p:nvPr/>
        </p:nvSpPr>
        <p:spPr>
          <a:xfrm>
            <a:off x="5783580" y="5452745"/>
            <a:ext cx="732790" cy="368300"/>
          </a:xfrm>
          <a:prstGeom prst="rect">
            <a:avLst/>
          </a:prstGeom>
          <a:noFill/>
        </p:spPr>
        <p:txBody>
          <a:bodyPr wrap="square" rtlCol="0">
            <a:spAutoFit/>
          </a:bodyPr>
          <a:p>
            <a:r>
              <a:rPr lang="zh-CN" altLang="en-US"/>
              <a:t>成立</a:t>
            </a:r>
            <a:endParaRPr lang="zh-CN" altLang="en-US"/>
          </a:p>
        </p:txBody>
      </p:sp>
      <p:sp>
        <p:nvSpPr>
          <p:cNvPr id="22" name="文本框 21"/>
          <p:cNvSpPr txBox="1"/>
          <p:nvPr/>
        </p:nvSpPr>
        <p:spPr>
          <a:xfrm>
            <a:off x="944245" y="5826125"/>
            <a:ext cx="4994275" cy="368300"/>
          </a:xfrm>
          <a:prstGeom prst="rect">
            <a:avLst/>
          </a:prstGeom>
          <a:noFill/>
        </p:spPr>
        <p:txBody>
          <a:bodyPr wrap="square" rtlCol="0">
            <a:spAutoFit/>
          </a:bodyPr>
          <a:p>
            <a:r>
              <a:rPr lang="zh-CN" altLang="en-US"/>
              <a:t>还可以由下面两个条件之一出发推出结论</a:t>
            </a:r>
            <a:endParaRPr lang="zh-CN" altLang="en-US"/>
          </a:p>
        </p:txBody>
      </p:sp>
      <p:graphicFrame>
        <p:nvGraphicFramePr>
          <p:cNvPr id="23" name="对象 22">
            <a:hlinkClick r:id="" action="ppaction://ole?verb="/>
          </p:cNvPr>
          <p:cNvGraphicFramePr>
            <a:graphicFrameLocks noChangeAspect="1"/>
          </p:cNvGraphicFramePr>
          <p:nvPr/>
        </p:nvGraphicFramePr>
        <p:xfrm>
          <a:off x="1078230" y="6294755"/>
          <a:ext cx="2215515" cy="339090"/>
        </p:xfrm>
        <a:graphic>
          <a:graphicData uri="http://schemas.openxmlformats.org/presentationml/2006/ole">
            <mc:AlternateContent xmlns:mc="http://schemas.openxmlformats.org/markup-compatibility/2006">
              <mc:Choice xmlns:v="urn:schemas-microsoft-com:vml" Requires="v">
                <p:oleObj spid="_x0000_s1033" name="" r:id="rId21" imgW="1282700" imgH="215900" progId="Equation.KSEE3">
                  <p:embed/>
                </p:oleObj>
              </mc:Choice>
              <mc:Fallback>
                <p:oleObj name="" r:id="rId21" imgW="1282700" imgH="215900" progId="Equation.KSEE3">
                  <p:embed/>
                  <p:pic>
                    <p:nvPicPr>
                      <p:cNvPr id="0" name="图片 1032"/>
                      <p:cNvPicPr/>
                      <p:nvPr/>
                    </p:nvPicPr>
                    <p:blipFill>
                      <a:blip r:embed="rId22"/>
                      <a:stretch>
                        <a:fillRect/>
                      </a:stretch>
                    </p:blipFill>
                    <p:spPr>
                      <a:xfrm>
                        <a:off x="1078230" y="6294755"/>
                        <a:ext cx="2215515" cy="33909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893820" y="6294755"/>
          <a:ext cx="2045335" cy="338455"/>
        </p:xfrm>
        <a:graphic>
          <a:graphicData uri="http://schemas.openxmlformats.org/presentationml/2006/ole">
            <mc:AlternateContent xmlns:mc="http://schemas.openxmlformats.org/markup-compatibility/2006">
              <mc:Choice xmlns:v="urn:schemas-microsoft-com:vml" Requires="v">
                <p:oleObj spid="_x0000_s1034" name="" r:id="rId23" imgW="990600" imgH="228600" progId="Equation.KSEE3">
                  <p:embed/>
                </p:oleObj>
              </mc:Choice>
              <mc:Fallback>
                <p:oleObj name="" r:id="rId23" imgW="990600" imgH="228600" progId="Equation.KSEE3">
                  <p:embed/>
                  <p:pic>
                    <p:nvPicPr>
                      <p:cNvPr id="0" name="图片 1033"/>
                      <p:cNvPicPr/>
                      <p:nvPr/>
                    </p:nvPicPr>
                    <p:blipFill>
                      <a:blip r:embed="rId24"/>
                      <a:stretch>
                        <a:fillRect/>
                      </a:stretch>
                    </p:blipFill>
                    <p:spPr>
                      <a:xfrm>
                        <a:off x="3893820" y="6294755"/>
                        <a:ext cx="2045335" cy="338455"/>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29945" y="537210"/>
            <a:ext cx="7493000" cy="1476375"/>
          </a:xfrm>
          <a:prstGeom prst="rect">
            <a:avLst/>
          </a:prstGeom>
          <a:noFill/>
        </p:spPr>
        <p:txBody>
          <a:bodyPr wrap="square" rtlCol="0">
            <a:spAutoFit/>
          </a:bodyPr>
          <a:p>
            <a:r>
              <a:rPr lang="zh-CN" altLang="zh-CN"/>
              <a:t>例十四，投硬币</a:t>
            </a:r>
            <a:r>
              <a:rPr lang="en-US" altLang="zh-CN"/>
              <a:t>n</a:t>
            </a:r>
            <a:r>
              <a:rPr lang="zh-CN" altLang="zh-CN"/>
              <a:t>次，第一次投硬币出现正面的概率为</a:t>
            </a:r>
            <a:r>
              <a:rPr lang="en-US" altLang="zh-CN"/>
              <a:t>c</a:t>
            </a:r>
            <a:r>
              <a:rPr lang="zh-CN" altLang="zh-CN"/>
              <a:t>，第二次后投硬币每次出现与前一次投硬币出现相同面的概率为</a:t>
            </a:r>
            <a:r>
              <a:rPr lang="en-US" altLang="zh-CN"/>
              <a:t>p</a:t>
            </a:r>
            <a:r>
              <a:rPr lang="zh-CN" altLang="zh-CN"/>
              <a:t>，求第</a:t>
            </a:r>
            <a:r>
              <a:rPr lang="en-US" altLang="zh-CN"/>
              <a:t>n</a:t>
            </a:r>
            <a:r>
              <a:rPr lang="zh-CN" altLang="zh-CN"/>
              <a:t>次投硬币出现正面的概率，并讨论当投币次数趋向无穷大时，出现正面的概率。</a:t>
            </a:r>
            <a:endParaRPr lang="zh-CN" altLang="zh-CN"/>
          </a:p>
          <a:p>
            <a:endParaRPr lang="zh-CN" altLang="zh-CN"/>
          </a:p>
          <a:p>
            <a:r>
              <a:rPr lang="zh-CN" altLang="zh-CN"/>
              <a:t>解：记 </a:t>
            </a:r>
            <a:r>
              <a:rPr lang="en-US" altLang="zh-CN"/>
              <a:t>A</a:t>
            </a:r>
            <a:r>
              <a:rPr lang="en-US" altLang="zh-CN" baseline="-25000"/>
              <a:t>n </a:t>
            </a:r>
            <a:r>
              <a:rPr lang="en-US" altLang="zh-CN"/>
              <a:t>:”</a:t>
            </a:r>
            <a:r>
              <a:rPr lang="zh-CN" altLang="en-US"/>
              <a:t>第</a:t>
            </a:r>
            <a:r>
              <a:rPr lang="en-US" altLang="zh-CN"/>
              <a:t>n</a:t>
            </a:r>
            <a:r>
              <a:rPr lang="zh-CN" altLang="en-US"/>
              <a:t>次投硬币出现正面</a:t>
            </a:r>
            <a:r>
              <a:rPr lang="en-US" altLang="zh-CN"/>
              <a:t>“</a:t>
            </a:r>
            <a:r>
              <a:rPr lang="zh-CN" altLang="en-US"/>
              <a:t>事件  ，</a:t>
            </a:r>
            <a:endParaRPr lang="zh-CN" altLang="en-US"/>
          </a:p>
        </p:txBody>
      </p:sp>
      <p:graphicFrame>
        <p:nvGraphicFramePr>
          <p:cNvPr id="3" name="对象 2">
            <a:hlinkClick r:id="" action="ppaction://ole?verb="/>
          </p:cNvPr>
          <p:cNvGraphicFramePr>
            <a:graphicFrameLocks noChangeAspect="1"/>
          </p:cNvGraphicFramePr>
          <p:nvPr/>
        </p:nvGraphicFramePr>
        <p:xfrm>
          <a:off x="5274310" y="1690370"/>
          <a:ext cx="1294765" cy="323215"/>
        </p:xfrm>
        <a:graphic>
          <a:graphicData uri="http://schemas.openxmlformats.org/presentationml/2006/ole">
            <mc:AlternateContent xmlns:mc="http://schemas.openxmlformats.org/markup-compatibility/2006">
              <mc:Choice xmlns:v="urn:schemas-microsoft-com:vml" Requires="v">
                <p:oleObj spid="_x0000_s2049" name="" r:id="rId1" imgW="723900" imgH="228600" progId="Equation.KSEE3">
                  <p:embed/>
                </p:oleObj>
              </mc:Choice>
              <mc:Fallback>
                <p:oleObj name="" r:id="rId1" imgW="723900" imgH="228600" progId="Equation.KSEE3">
                  <p:embed/>
                  <p:pic>
                    <p:nvPicPr>
                      <p:cNvPr id="0" name="图片 2048"/>
                      <p:cNvPicPr/>
                      <p:nvPr/>
                    </p:nvPicPr>
                    <p:blipFill>
                      <a:blip r:embed="rId2"/>
                      <a:stretch>
                        <a:fillRect/>
                      </a:stretch>
                    </p:blipFill>
                    <p:spPr>
                      <a:xfrm>
                        <a:off x="5274310" y="1690370"/>
                        <a:ext cx="1294765" cy="323215"/>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1028065" y="2178050"/>
          <a:ext cx="1754505" cy="339725"/>
        </p:xfrm>
        <a:graphic>
          <a:graphicData uri="http://schemas.openxmlformats.org/presentationml/2006/ole">
            <mc:AlternateContent xmlns:mc="http://schemas.openxmlformats.org/markup-compatibility/2006">
              <mc:Choice xmlns:v="urn:schemas-microsoft-com:vml" Requires="v">
                <p:oleObj spid="_x0000_s2050" name="" r:id="rId3" imgW="1206500" imgH="241300" progId="Equation.KSEE3">
                  <p:embed/>
                </p:oleObj>
              </mc:Choice>
              <mc:Fallback>
                <p:oleObj name="" r:id="rId3" imgW="1206500" imgH="241300" progId="Equation.KSEE3">
                  <p:embed/>
                  <p:pic>
                    <p:nvPicPr>
                      <p:cNvPr id="0" name="图片 2049"/>
                      <p:cNvPicPr/>
                      <p:nvPr/>
                    </p:nvPicPr>
                    <p:blipFill>
                      <a:blip r:embed="rId4"/>
                      <a:stretch>
                        <a:fillRect/>
                      </a:stretch>
                    </p:blipFill>
                    <p:spPr>
                      <a:xfrm>
                        <a:off x="1028065" y="2178050"/>
                        <a:ext cx="1754505" cy="33972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29945" y="3314700"/>
          <a:ext cx="7651750" cy="513080"/>
        </p:xfrm>
        <a:graphic>
          <a:graphicData uri="http://schemas.openxmlformats.org/presentationml/2006/ole">
            <mc:AlternateContent xmlns:mc="http://schemas.openxmlformats.org/markup-compatibility/2006">
              <mc:Choice xmlns:v="urn:schemas-microsoft-com:vml" Requires="v">
                <p:oleObj spid="_x0000_s2051" name="" r:id="rId5" imgW="3873500" imgH="228600" progId="Equation.KSEE3">
                  <p:embed/>
                </p:oleObj>
              </mc:Choice>
              <mc:Fallback>
                <p:oleObj name="" r:id="rId5" imgW="3873500" imgH="228600" progId="Equation.KSEE3">
                  <p:embed/>
                  <p:pic>
                    <p:nvPicPr>
                      <p:cNvPr id="0" name="图片 2050"/>
                      <p:cNvPicPr/>
                      <p:nvPr/>
                    </p:nvPicPr>
                    <p:blipFill>
                      <a:blip r:embed="rId6"/>
                      <a:stretch>
                        <a:fillRect/>
                      </a:stretch>
                    </p:blipFill>
                    <p:spPr>
                      <a:xfrm>
                        <a:off x="829945" y="3314700"/>
                        <a:ext cx="7651750" cy="513080"/>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1123315" y="2701925"/>
          <a:ext cx="6647180" cy="434975"/>
        </p:xfrm>
        <a:graphic>
          <a:graphicData uri="http://schemas.openxmlformats.org/presentationml/2006/ole">
            <mc:AlternateContent xmlns:mc="http://schemas.openxmlformats.org/markup-compatibility/2006">
              <mc:Choice xmlns:v="urn:schemas-microsoft-com:vml" Requires="v">
                <p:oleObj spid="_x0000_s2050" name="" r:id="rId7" imgW="4419600" imgH="241300" progId="Equation.KSEE3">
                  <p:embed/>
                </p:oleObj>
              </mc:Choice>
              <mc:Fallback>
                <p:oleObj name="" r:id="rId7" imgW="4419600" imgH="241300" progId="Equation.KSEE3">
                  <p:embed/>
                  <p:pic>
                    <p:nvPicPr>
                      <p:cNvPr id="0" name="图片 2049"/>
                      <p:cNvPicPr/>
                      <p:nvPr/>
                    </p:nvPicPr>
                    <p:blipFill>
                      <a:blip r:embed="rId8"/>
                      <a:stretch>
                        <a:fillRect/>
                      </a:stretch>
                    </p:blipFill>
                    <p:spPr>
                      <a:xfrm>
                        <a:off x="1123315" y="2701925"/>
                        <a:ext cx="6647180" cy="434975"/>
                      </a:xfrm>
                      <a:prstGeom prst="rect">
                        <a:avLst/>
                      </a:prstGeom>
                    </p:spPr>
                  </p:pic>
                </p:oleObj>
              </mc:Fallback>
            </mc:AlternateContent>
          </a:graphicData>
        </a:graphic>
      </p:graphicFrame>
      <p:sp>
        <p:nvSpPr>
          <p:cNvPr id="7" name="文本框 6"/>
          <p:cNvSpPr txBox="1"/>
          <p:nvPr/>
        </p:nvSpPr>
        <p:spPr>
          <a:xfrm>
            <a:off x="829945" y="3949700"/>
            <a:ext cx="2703195" cy="368300"/>
          </a:xfrm>
          <a:prstGeom prst="rect">
            <a:avLst/>
          </a:prstGeom>
          <a:noFill/>
        </p:spPr>
        <p:txBody>
          <a:bodyPr wrap="square" rtlCol="0">
            <a:spAutoFit/>
          </a:bodyPr>
          <a:p>
            <a:r>
              <a:rPr lang="zh-CN" altLang="en-US"/>
              <a:t>由 </a:t>
            </a:r>
            <a:r>
              <a:rPr lang="en-US" altLang="zh-CN"/>
              <a:t>p</a:t>
            </a:r>
            <a:r>
              <a:rPr lang="en-US" altLang="zh-CN" baseline="-25000"/>
              <a:t>1</a:t>
            </a:r>
            <a:r>
              <a:rPr lang="en-US" altLang="zh-CN"/>
              <a:t>=c </a:t>
            </a:r>
            <a:r>
              <a:rPr lang="zh-CN" altLang="en-US"/>
              <a:t>及归纳法</a:t>
            </a:r>
            <a:r>
              <a:rPr lang="zh-CN" altLang="zh-CN"/>
              <a:t>得</a:t>
            </a:r>
            <a:endParaRPr lang="zh-CN" altLang="zh-CN"/>
          </a:p>
        </p:txBody>
      </p:sp>
      <p:graphicFrame>
        <p:nvGraphicFramePr>
          <p:cNvPr id="8" name="对象 7">
            <a:hlinkClick r:id="" action="ppaction://ole?verb="/>
          </p:cNvPr>
          <p:cNvGraphicFramePr>
            <a:graphicFrameLocks noChangeAspect="1"/>
          </p:cNvGraphicFramePr>
          <p:nvPr/>
        </p:nvGraphicFramePr>
        <p:xfrm>
          <a:off x="3120390" y="3949700"/>
          <a:ext cx="5360670" cy="368935"/>
        </p:xfrm>
        <a:graphic>
          <a:graphicData uri="http://schemas.openxmlformats.org/presentationml/2006/ole">
            <mc:AlternateContent xmlns:mc="http://schemas.openxmlformats.org/markup-compatibility/2006">
              <mc:Choice xmlns:v="urn:schemas-microsoft-com:vml" Requires="v">
                <p:oleObj spid="_x0000_s2052" name="" r:id="rId9" imgW="3352800" imgH="241300" progId="Equation.KSEE3">
                  <p:embed/>
                </p:oleObj>
              </mc:Choice>
              <mc:Fallback>
                <p:oleObj name="" r:id="rId9" imgW="3352800" imgH="241300" progId="Equation.KSEE3">
                  <p:embed/>
                  <p:pic>
                    <p:nvPicPr>
                      <p:cNvPr id="0" name="图片 2051"/>
                      <p:cNvPicPr/>
                      <p:nvPr/>
                    </p:nvPicPr>
                    <p:blipFill>
                      <a:blip r:embed="rId10"/>
                      <a:stretch>
                        <a:fillRect/>
                      </a:stretch>
                    </p:blipFill>
                    <p:spPr>
                      <a:xfrm>
                        <a:off x="3120390" y="3949700"/>
                        <a:ext cx="5360670" cy="368935"/>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42913" y="4318635"/>
          <a:ext cx="8058785" cy="848995"/>
        </p:xfrm>
        <a:graphic>
          <a:graphicData uri="http://schemas.openxmlformats.org/presentationml/2006/ole">
            <mc:AlternateContent xmlns:mc="http://schemas.openxmlformats.org/markup-compatibility/2006">
              <mc:Choice xmlns:v="urn:schemas-microsoft-com:vml" Requires="v">
                <p:oleObj spid="_x0000_s2053" name="" r:id="rId11" imgW="5156200" imgH="444500" progId="Equation.KSEE3">
                  <p:embed/>
                </p:oleObj>
              </mc:Choice>
              <mc:Fallback>
                <p:oleObj name="" r:id="rId11" imgW="5156200" imgH="444500" progId="Equation.KSEE3">
                  <p:embed/>
                  <p:pic>
                    <p:nvPicPr>
                      <p:cNvPr id="0" name="图片 2052"/>
                      <p:cNvPicPr/>
                      <p:nvPr/>
                    </p:nvPicPr>
                    <p:blipFill>
                      <a:blip r:embed="rId12"/>
                      <a:stretch>
                        <a:fillRect/>
                      </a:stretch>
                    </p:blipFill>
                    <p:spPr>
                      <a:xfrm>
                        <a:off x="442913" y="4318635"/>
                        <a:ext cx="8058785" cy="848995"/>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1794510" y="5045075"/>
          <a:ext cx="1546225" cy="366395"/>
        </p:xfrm>
        <a:graphic>
          <a:graphicData uri="http://schemas.openxmlformats.org/presentationml/2006/ole">
            <mc:AlternateContent xmlns:mc="http://schemas.openxmlformats.org/markup-compatibility/2006">
              <mc:Choice xmlns:v="urn:schemas-microsoft-com:vml" Requires="v">
                <p:oleObj spid="_x0000_s2054" name="" r:id="rId13" imgW="774065" imgH="279400" progId="Equation.KSEE3">
                  <p:embed/>
                </p:oleObj>
              </mc:Choice>
              <mc:Fallback>
                <p:oleObj name="" r:id="rId13" imgW="774065" imgH="279400" progId="Equation.KSEE3">
                  <p:embed/>
                  <p:pic>
                    <p:nvPicPr>
                      <p:cNvPr id="0" name="图片 2053"/>
                      <p:cNvPicPr/>
                      <p:nvPr/>
                    </p:nvPicPr>
                    <p:blipFill>
                      <a:blip r:embed="rId14"/>
                      <a:stretch>
                        <a:fillRect/>
                      </a:stretch>
                    </p:blipFill>
                    <p:spPr>
                      <a:xfrm>
                        <a:off x="1794510" y="5045075"/>
                        <a:ext cx="1546225" cy="366395"/>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549910" y="5411470"/>
          <a:ext cx="3843020" cy="520700"/>
        </p:xfrm>
        <a:graphic>
          <a:graphicData uri="http://schemas.openxmlformats.org/presentationml/2006/ole">
            <mc:AlternateContent xmlns:mc="http://schemas.openxmlformats.org/markup-compatibility/2006">
              <mc:Choice xmlns:v="urn:schemas-microsoft-com:vml" Requires="v">
                <p:oleObj spid="_x0000_s2055" name="" r:id="rId15" imgW="1790700" imgH="279400" progId="Equation.KSEE3">
                  <p:embed/>
                </p:oleObj>
              </mc:Choice>
              <mc:Fallback>
                <p:oleObj name="" r:id="rId15" imgW="1790700" imgH="279400" progId="Equation.KSEE3">
                  <p:embed/>
                  <p:pic>
                    <p:nvPicPr>
                      <p:cNvPr id="0" name="图片 2054"/>
                      <p:cNvPicPr/>
                      <p:nvPr/>
                    </p:nvPicPr>
                    <p:blipFill>
                      <a:blip r:embed="rId16"/>
                      <a:stretch>
                        <a:fillRect/>
                      </a:stretch>
                    </p:blipFill>
                    <p:spPr>
                      <a:xfrm>
                        <a:off x="549910" y="5411470"/>
                        <a:ext cx="3843020" cy="5207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549275" y="5932170"/>
          <a:ext cx="2664460" cy="610235"/>
        </p:xfrm>
        <a:graphic>
          <a:graphicData uri="http://schemas.openxmlformats.org/presentationml/2006/ole">
            <mc:AlternateContent xmlns:mc="http://schemas.openxmlformats.org/markup-compatibility/2006">
              <mc:Choice xmlns:v="urn:schemas-microsoft-com:vml" Requires="v">
                <p:oleObj spid="_x0000_s2056" name="" r:id="rId17" imgW="2044700" imgH="457200" progId="Equation.KSEE3">
                  <p:embed/>
                </p:oleObj>
              </mc:Choice>
              <mc:Fallback>
                <p:oleObj name="" r:id="rId17" imgW="2044700" imgH="457200" progId="Equation.KSEE3">
                  <p:embed/>
                  <p:pic>
                    <p:nvPicPr>
                      <p:cNvPr id="0" name="图片 2055"/>
                      <p:cNvPicPr/>
                      <p:nvPr/>
                    </p:nvPicPr>
                    <p:blipFill>
                      <a:blip r:embed="rId18"/>
                      <a:stretch>
                        <a:fillRect/>
                      </a:stretch>
                    </p:blipFill>
                    <p:spPr>
                      <a:xfrm>
                        <a:off x="549275" y="5932170"/>
                        <a:ext cx="2664460" cy="610235"/>
                      </a:xfrm>
                      <a:prstGeom prst="rect">
                        <a:avLst/>
                      </a:prstGeom>
                    </p:spPr>
                  </p:pic>
                </p:oleObj>
              </mc:Fallback>
            </mc:AlternateContent>
          </a:graphicData>
        </a:graphic>
      </p:graphicFrame>
      <p:sp>
        <p:nvSpPr>
          <p:cNvPr id="13" name="文本框 12"/>
          <p:cNvSpPr txBox="1"/>
          <p:nvPr/>
        </p:nvSpPr>
        <p:spPr>
          <a:xfrm>
            <a:off x="3863975" y="6155055"/>
            <a:ext cx="1931670" cy="368300"/>
          </a:xfrm>
          <a:prstGeom prst="rect">
            <a:avLst/>
          </a:prstGeom>
          <a:noFill/>
        </p:spPr>
        <p:txBody>
          <a:bodyPr wrap="square" rtlCol="0">
            <a:spAutoFit/>
          </a:bodyPr>
          <a:p>
            <a:r>
              <a:rPr lang="zh-CN" altLang="en-US"/>
              <a:t>极限不存在</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noChangeArrowheads="1"/>
          </p:cNvSpPr>
          <p:nvPr>
            <p:ph type="title"/>
          </p:nvPr>
        </p:nvSpPr>
        <p:spPr/>
        <p:txBody>
          <a:bodyPr/>
          <a:lstStyle/>
          <a:p>
            <a:pPr eaLnBrk="1" hangingPunct="1"/>
            <a:r>
              <a:rPr lang="zh-CN" altLang="en-US" b="1" dirty="0" smtClean="0">
                <a:solidFill>
                  <a:srgbClr val="0000FF"/>
                </a:solidFill>
              </a:rPr>
              <a:t>学习概率统计思考下面三个问题</a:t>
            </a:r>
            <a:endParaRPr lang="zh-CN" altLang="en-US" b="1" dirty="0" smtClean="0">
              <a:solidFill>
                <a:srgbClr val="0000FF"/>
              </a:solidFill>
            </a:endParaRPr>
          </a:p>
        </p:txBody>
      </p:sp>
      <p:sp>
        <p:nvSpPr>
          <p:cNvPr id="3" name="内容占位符 2"/>
          <p:cNvSpPr>
            <a:spLocks noGrp="1"/>
          </p:cNvSpPr>
          <p:nvPr>
            <p:ph idx="1"/>
          </p:nvPr>
        </p:nvSpPr>
        <p:spPr>
          <a:xfrm>
            <a:off x="457200" y="1711350"/>
            <a:ext cx="8229600" cy="4525962"/>
          </a:xfrm>
        </p:spPr>
        <p:txBody>
          <a:bodyPr/>
          <a:lstStyle/>
          <a:p>
            <a:pPr eaLnBrk="1" hangingPunct="1">
              <a:defRPr/>
            </a:pPr>
            <a:r>
              <a:rPr lang="zh-CN" altLang="en-US" b="1" noProof="1">
                <a:solidFill>
                  <a:srgbClr val="FF0000"/>
                </a:solidFill>
              </a:rPr>
              <a:t>确定现象中是否含有不确定现象；</a:t>
            </a:r>
            <a:endParaRPr lang="zh-CN" altLang="en-US" b="1" noProof="1">
              <a:solidFill>
                <a:srgbClr val="FF0000"/>
              </a:solidFill>
            </a:endParaRPr>
          </a:p>
          <a:p>
            <a:pPr eaLnBrk="1" hangingPunct="1">
              <a:defRPr/>
            </a:pPr>
            <a:r>
              <a:rPr lang="zh-CN" altLang="en-US" b="1" noProof="1">
                <a:solidFill>
                  <a:srgbClr val="FF0000"/>
                </a:solidFill>
                <a:sym typeface="+mn-ea"/>
              </a:rPr>
              <a:t>不确定现象中是否含有确定现象；</a:t>
            </a:r>
            <a:endParaRPr lang="zh-CN" altLang="en-US" b="1" noProof="1">
              <a:solidFill>
                <a:srgbClr val="FF0000"/>
              </a:solidFill>
              <a:sym typeface="+mn-ea"/>
            </a:endParaRPr>
          </a:p>
          <a:p>
            <a:pPr eaLnBrk="1" hangingPunct="1">
              <a:defRPr/>
            </a:pPr>
            <a:r>
              <a:rPr lang="zh-CN" altLang="en-US" b="1" noProof="1">
                <a:solidFill>
                  <a:srgbClr val="FF0000"/>
                </a:solidFill>
                <a:sym typeface="+mn-ea"/>
              </a:rPr>
              <a:t>学习概率统计过程中，不只是求完概率就结束了；还要尽量挖掘思考概率数字来源的内涵。</a:t>
            </a:r>
            <a:endParaRPr lang="zh-CN" altLang="en-US" b="1" noProof="1">
              <a:solidFill>
                <a:srgbClr val="FF0000"/>
              </a:solidFill>
              <a:sym typeface="+mn-ea"/>
            </a:endParaRPr>
          </a:p>
          <a:p>
            <a:pPr eaLnBrk="1" hangingPunct="1">
              <a:defRPr/>
            </a:pPr>
            <a:endParaRPr lang="zh-CN" altLang="en-US" noProof="1">
              <a:sym typeface="+mn-ea"/>
            </a:endParaRPr>
          </a:p>
          <a:p>
            <a:pPr marL="0" indent="0" eaLnBrk="1" hangingPunct="1">
              <a:buFont typeface="Arial" panose="020B0604020202020204" pitchFamily="34" charset="0"/>
              <a:buNone/>
              <a:defRPr/>
            </a:pPr>
            <a:r>
              <a:rPr lang="zh-CN" altLang="en-US" noProof="1">
                <a:sym typeface="+mn-ea"/>
              </a:rPr>
              <a:t>   </a:t>
            </a:r>
            <a:endParaRPr lang="zh-CN" altLang="en-US" noProof="1">
              <a:sym typeface="+mn-ea"/>
            </a:endParaRPr>
          </a:p>
          <a:p>
            <a:pPr eaLnBrk="1" hangingPunct="1">
              <a:defRPr/>
            </a:pPr>
            <a:endParaRPr lang="zh-CN" altLang="en-US" noProof="1"/>
          </a:p>
          <a:p>
            <a:pPr eaLnBrk="1" hangingPunct="1">
              <a:defRPr/>
            </a:pPr>
            <a:endParaRPr lang="zh-CN" altLang="en-US" noProof="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noChangeArrowheads="1"/>
          </p:cNvSpPr>
          <p:nvPr>
            <p:ph type="title"/>
          </p:nvPr>
        </p:nvSpPr>
        <p:spPr/>
        <p:txBody>
          <a:bodyPr/>
          <a:lstStyle/>
          <a:p>
            <a:pPr eaLnBrk="1" hangingPunct="1"/>
            <a:r>
              <a:rPr lang="zh-CN" altLang="en-US" smtClean="0"/>
              <a:t>计算概率时强调如下</a:t>
            </a:r>
            <a:endParaRPr lang="zh-CN" altLang="en-US" smtClean="0"/>
          </a:p>
        </p:txBody>
      </p:sp>
      <p:sp>
        <p:nvSpPr>
          <p:cNvPr id="17411" name="内容占位符 2"/>
          <p:cNvSpPr>
            <a:spLocks noGrp="1" noChangeArrowheads="1"/>
          </p:cNvSpPr>
          <p:nvPr>
            <p:ph idx="1"/>
          </p:nvPr>
        </p:nvSpPr>
        <p:spPr/>
        <p:txBody>
          <a:bodyPr/>
          <a:lstStyle/>
          <a:p>
            <a:pPr marL="0" indent="0" eaLnBrk="1" hangingPunct="1">
              <a:buFont typeface="Arial" panose="020B0604020202020204" pitchFamily="34" charset="0"/>
              <a:buNone/>
            </a:pPr>
            <a:r>
              <a:rPr lang="en-US" altLang="zh-CN" smtClean="0"/>
              <a:t>1</a:t>
            </a:r>
            <a:r>
              <a:rPr lang="zh-CN" altLang="en-US" smtClean="0"/>
              <a:t>、</a:t>
            </a:r>
            <a:r>
              <a:rPr lang="en-US" altLang="zh-CN" smtClean="0"/>
              <a:t> </a:t>
            </a:r>
            <a:r>
              <a:rPr lang="zh-CN" altLang="en-US" smtClean="0"/>
              <a:t>几何概型的等可能性：概率只与几何形体的度量有关，与几何形体的形状无关，只要几何形体的度量相同，概率就相等；</a:t>
            </a:r>
            <a:endParaRPr lang="zh-CN" altLang="en-US" smtClean="0"/>
          </a:p>
          <a:p>
            <a:pPr marL="0" indent="0" eaLnBrk="1" hangingPunct="1">
              <a:buFont typeface="Arial" panose="020B0604020202020204" pitchFamily="34" charset="0"/>
              <a:buNone/>
            </a:pPr>
            <a:r>
              <a:rPr lang="en-US" altLang="zh-CN" smtClean="0"/>
              <a:t>2</a:t>
            </a:r>
            <a:r>
              <a:rPr lang="zh-CN" altLang="en-US" smtClean="0"/>
              <a:t>、事件互斥关系简化和事件的概率计算，</a:t>
            </a:r>
            <a:endParaRPr lang="zh-CN" altLang="en-US" smtClean="0"/>
          </a:p>
          <a:p>
            <a:pPr marL="0" indent="0" eaLnBrk="1" hangingPunct="1">
              <a:buFont typeface="Arial" panose="020B0604020202020204" pitchFamily="34" charset="0"/>
              <a:buNone/>
            </a:pPr>
            <a:r>
              <a:rPr lang="zh-CN" altLang="en-US" smtClean="0"/>
              <a:t>      事件独立关系简化积事件的概率计算。</a:t>
            </a:r>
            <a:endParaRPr lang="zh-CN" altLang="en-US" smtClean="0"/>
          </a:p>
          <a:p>
            <a:pPr marL="0" indent="0" eaLnBrk="1" hangingPunct="1">
              <a:buFont typeface="Arial" panose="020B0604020202020204" pitchFamily="34" charset="0"/>
              <a:buNone/>
            </a:pPr>
            <a:r>
              <a:rPr lang="en-US" altLang="zh-CN" smtClean="0"/>
              <a:t>3</a:t>
            </a:r>
            <a:r>
              <a:rPr lang="zh-CN" altLang="en-US" smtClean="0"/>
              <a:t>、条件概率是同一个事件在同一个实验下可以有不同的概率定义的方式。</a:t>
            </a:r>
            <a:endParaRPr lang="zh-CN" alt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noChangeArrowheads="1"/>
          </p:cNvSpPr>
          <p:nvPr>
            <p:ph idx="1"/>
          </p:nvPr>
        </p:nvSpPr>
        <p:spPr>
          <a:xfrm>
            <a:off x="457200" y="765175"/>
            <a:ext cx="8229600" cy="5851525"/>
          </a:xfrm>
        </p:spPr>
        <p:txBody>
          <a:bodyPr/>
          <a:lstStyle/>
          <a:p>
            <a:pPr marL="0" indent="0" eaLnBrk="1" hangingPunct="1">
              <a:buFont typeface="Arial" panose="020B0604020202020204" pitchFamily="34" charset="0"/>
              <a:buNone/>
            </a:pPr>
            <a:r>
              <a:rPr lang="en-US" altLang="zh-CN" smtClean="0"/>
              <a:t>4</a:t>
            </a:r>
            <a:r>
              <a:rPr lang="zh-CN" altLang="en-US" smtClean="0"/>
              <a:t>、在研究事件的有关结论时，把不可能事件和必然事件都要包含在内进行考虑。</a:t>
            </a:r>
            <a:endParaRPr lang="zh-CN" altLang="en-US" smtClean="0"/>
          </a:p>
          <a:p>
            <a:pPr marL="0" indent="0" eaLnBrk="1" hangingPunct="1">
              <a:buFont typeface="Arial" panose="020B0604020202020204" pitchFamily="34" charset="0"/>
              <a:buNone/>
            </a:pPr>
            <a:r>
              <a:rPr lang="zh-CN" altLang="en-US" smtClean="0"/>
              <a:t> 例如，对任两个事件，互斥和独立关系不能同时成立，对不对？</a:t>
            </a:r>
            <a:endParaRPr lang="zh-CN" altLang="en-US" smtClean="0"/>
          </a:p>
          <a:p>
            <a:pPr marL="0" indent="0" eaLnBrk="1" hangingPunct="1">
              <a:buFont typeface="Arial" panose="020B0604020202020204" pitchFamily="34" charset="0"/>
              <a:buNone/>
            </a:pPr>
            <a:r>
              <a:rPr lang="zh-CN" altLang="en-US" smtClean="0"/>
              <a:t>对不可能事件就能同时成立，所以此结论不对。</a:t>
            </a:r>
            <a:endParaRPr lang="zh-CN" altLang="en-US" smtClean="0"/>
          </a:p>
          <a:p>
            <a:pPr marL="0" indent="0" eaLnBrk="1" hangingPunct="1">
              <a:buFont typeface="Arial" panose="020B0604020202020204" pitchFamily="34" charset="0"/>
              <a:buNone/>
            </a:pPr>
            <a:r>
              <a:rPr lang="en-US" altLang="zh-CN" smtClean="0"/>
              <a:t>5</a:t>
            </a:r>
            <a:r>
              <a:rPr lang="zh-CN" altLang="en-US" smtClean="0"/>
              <a:t>、不可能事件的概率为零，而概率为零的事件不一定是不可能事件；必然事件</a:t>
            </a:r>
            <a:r>
              <a:rPr lang="zh-CN" altLang="en-US" smtClean="0">
                <a:sym typeface="宋体" panose="02010600030101010101" pitchFamily="2" charset="-122"/>
              </a:rPr>
              <a:t>的概率为一，而概率为一的事件不一定是必然事件。</a:t>
            </a:r>
            <a:endParaRPr lang="zh-CN" altLang="en-US" smtClean="0">
              <a:sym typeface="宋体" panose="02010600030101010101" pitchFamily="2" charset="-122"/>
            </a:endParaRPr>
          </a:p>
          <a:p>
            <a:pPr marL="0" indent="0" eaLnBrk="1" hangingPunct="1">
              <a:buFont typeface="Arial" panose="020B0604020202020204" pitchFamily="34" charset="0"/>
              <a:buNone/>
            </a:pPr>
            <a:r>
              <a:rPr lang="zh-CN" altLang="en-US" smtClean="0"/>
              <a:t>   几何概型说明了此结论。</a:t>
            </a:r>
            <a:endParaRPr lang="zh-CN" alt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8520" y="476672"/>
            <a:ext cx="8062664" cy="1470025"/>
          </a:xfrm>
        </p:spPr>
        <p:txBody>
          <a:bodyPr>
            <a:normAutofit/>
          </a:bodyPr>
          <a:lstStyle/>
          <a:p>
            <a:r>
              <a:rPr lang="zh-CN" altLang="en-US" sz="2800" dirty="0" smtClean="0">
                <a:latin typeface="黑体" panose="02010609060101010101" pitchFamily="2" charset="-122"/>
                <a:ea typeface="黑体" panose="02010609060101010101" pitchFamily="2" charset="-122"/>
              </a:rPr>
              <a:t>    </a:t>
            </a:r>
            <a:r>
              <a:rPr lang="zh-CN" altLang="en-US" sz="2800" b="1" dirty="0" smtClean="0">
                <a:solidFill>
                  <a:srgbClr val="C00000"/>
                </a:solidFill>
                <a:latin typeface="+mj-ea"/>
              </a:rPr>
              <a:t>例</a:t>
            </a:r>
            <a:r>
              <a:rPr lang="en-US" altLang="zh-CN" sz="2800" b="1" dirty="0" smtClean="0">
                <a:solidFill>
                  <a:srgbClr val="C00000"/>
                </a:solidFill>
                <a:latin typeface="+mj-ea"/>
              </a:rPr>
              <a:t>1</a:t>
            </a:r>
            <a:r>
              <a:rPr lang="en-US" altLang="zh-CN" sz="2800" b="1" dirty="0" smtClean="0">
                <a:latin typeface="+mj-ea"/>
              </a:rPr>
              <a:t>  </a:t>
            </a:r>
            <a:r>
              <a:rPr lang="zh-CN" altLang="en-US" sz="2800" b="1" dirty="0" smtClean="0">
                <a:latin typeface="+mj-ea"/>
              </a:rPr>
              <a:t>若用事件</a:t>
            </a:r>
            <a:r>
              <a:rPr lang="en-US" altLang="zh-CN" sz="2800" b="1" i="1" dirty="0" smtClean="0">
                <a:latin typeface="Times New Roman" panose="02020603050405020304" pitchFamily="18" charset="0"/>
                <a:cs typeface="Times New Roman" panose="02020603050405020304" pitchFamily="18" charset="0"/>
              </a:rPr>
              <a:t>A</a:t>
            </a:r>
            <a:r>
              <a:rPr lang="zh-CN" altLang="en-US" sz="2800" b="1" dirty="0" smtClean="0">
                <a:latin typeface="+mj-ea"/>
              </a:rPr>
              <a:t>表示“甲产品畅销，乙产品滞销</a:t>
            </a:r>
            <a:r>
              <a:rPr lang="en-US" altLang="zh-CN" sz="2800" b="1" dirty="0" smtClean="0">
                <a:latin typeface="+mj-ea"/>
              </a:rPr>
              <a:t>,</a:t>
            </a:r>
            <a:r>
              <a:rPr lang="zh-CN" altLang="en-US" sz="2800" b="1" dirty="0" smtClean="0">
                <a:latin typeface="+mj-ea"/>
              </a:rPr>
              <a:t>则事件</a:t>
            </a:r>
            <a:r>
              <a:rPr lang="en-US" altLang="zh-CN" sz="2800" b="1" i="1" dirty="0" smtClean="0">
                <a:latin typeface="Times New Roman" panose="02020603050405020304" pitchFamily="18" charset="0"/>
                <a:cs typeface="Times New Roman" panose="02020603050405020304" pitchFamily="18" charset="0"/>
              </a:rPr>
              <a:t>A</a:t>
            </a:r>
            <a:r>
              <a:rPr lang="zh-CN" altLang="en-US" sz="2800" b="1" dirty="0" smtClean="0">
                <a:latin typeface="+mj-ea"/>
              </a:rPr>
              <a:t>的对立事件可表示为（   ）。</a:t>
            </a:r>
            <a:endParaRPr lang="zh-CN" altLang="en-US" sz="2800" b="1" dirty="0">
              <a:latin typeface="+mj-ea"/>
            </a:endParaRPr>
          </a:p>
        </p:txBody>
      </p:sp>
      <p:sp>
        <p:nvSpPr>
          <p:cNvPr id="3" name="副标题 2"/>
          <p:cNvSpPr>
            <a:spLocks noGrp="1"/>
          </p:cNvSpPr>
          <p:nvPr>
            <p:ph type="subTitle" idx="1"/>
          </p:nvPr>
        </p:nvSpPr>
        <p:spPr>
          <a:xfrm>
            <a:off x="-1404664" y="1916832"/>
            <a:ext cx="8640960" cy="2376264"/>
          </a:xfrm>
        </p:spPr>
        <p:txBody>
          <a:bodyPr>
            <a:noAutofit/>
          </a:bodyPr>
          <a:lstStyle/>
          <a:p>
            <a:r>
              <a:rPr lang="en-US" altLang="zh-CN" sz="2800" b="1" dirty="0" smtClean="0">
                <a:latin typeface="+mj-ea"/>
                <a:ea typeface="+mj-ea"/>
              </a:rPr>
              <a:t>            A</a:t>
            </a:r>
            <a:r>
              <a:rPr lang="zh-CN" altLang="en-US" sz="2800" b="1" dirty="0" smtClean="0">
                <a:latin typeface="+mj-ea"/>
                <a:ea typeface="+mj-ea"/>
              </a:rPr>
              <a:t>．甲产品滞销，乙产品畅销</a:t>
            </a:r>
            <a:r>
              <a:rPr lang="en-US" altLang="zh-CN" sz="2800" b="1" dirty="0" smtClean="0">
                <a:latin typeface="+mj-ea"/>
                <a:ea typeface="+mj-ea"/>
              </a:rPr>
              <a:t>;         </a:t>
            </a:r>
            <a:endParaRPr lang="en-US" altLang="zh-CN" sz="2800" b="1" dirty="0" smtClean="0">
              <a:latin typeface="+mj-ea"/>
              <a:ea typeface="+mj-ea"/>
            </a:endParaRPr>
          </a:p>
          <a:p>
            <a:r>
              <a:rPr lang="en-US" altLang="zh-CN" sz="2800" b="1" dirty="0" smtClean="0">
                <a:latin typeface="+mj-ea"/>
                <a:ea typeface="+mj-ea"/>
              </a:rPr>
              <a:t>        B. </a:t>
            </a:r>
            <a:r>
              <a:rPr lang="zh-CN" altLang="en-US" sz="2800" b="1" dirty="0" smtClean="0">
                <a:latin typeface="+mj-ea"/>
                <a:ea typeface="+mj-ea"/>
              </a:rPr>
              <a:t>甲、乙两产品均畅销</a:t>
            </a:r>
            <a:r>
              <a:rPr lang="en-US" altLang="zh-CN" sz="2800" b="1" dirty="0" smtClean="0">
                <a:latin typeface="+mj-ea"/>
                <a:ea typeface="+mj-ea"/>
              </a:rPr>
              <a:t>;</a:t>
            </a:r>
            <a:endParaRPr lang="en-US" altLang="zh-CN" sz="2800" b="1" dirty="0" smtClean="0">
              <a:latin typeface="+mj-ea"/>
              <a:ea typeface="+mj-ea"/>
            </a:endParaRPr>
          </a:p>
          <a:p>
            <a:r>
              <a:rPr lang="zh-CN" altLang="en-US" sz="2800" b="1" dirty="0" smtClean="0">
                <a:latin typeface="+mj-ea"/>
                <a:ea typeface="+mj-ea"/>
              </a:rPr>
              <a:t>Ｃ</a:t>
            </a:r>
            <a:r>
              <a:rPr lang="en-US" altLang="zh-CN" sz="2800" b="1" dirty="0" smtClean="0">
                <a:latin typeface="+mj-ea"/>
                <a:ea typeface="+mj-ea"/>
              </a:rPr>
              <a:t>. </a:t>
            </a:r>
            <a:r>
              <a:rPr lang="zh-CN" altLang="en-US" sz="2800" b="1" dirty="0" smtClean="0">
                <a:latin typeface="+mj-ea"/>
                <a:ea typeface="+mj-ea"/>
              </a:rPr>
              <a:t>甲产品滞销</a:t>
            </a:r>
            <a:r>
              <a:rPr lang="en-US" altLang="zh-CN" sz="2800" b="1" dirty="0" smtClean="0">
                <a:latin typeface="+mj-ea"/>
                <a:ea typeface="+mj-ea"/>
              </a:rPr>
              <a:t>;    </a:t>
            </a:r>
            <a:endParaRPr lang="en-US" altLang="zh-CN" sz="2800" b="1" dirty="0" smtClean="0">
              <a:latin typeface="+mj-ea"/>
              <a:ea typeface="+mj-ea"/>
            </a:endParaRPr>
          </a:p>
          <a:p>
            <a:r>
              <a:rPr lang="en-US" altLang="zh-CN" sz="2800" b="1" dirty="0" smtClean="0">
                <a:latin typeface="+mj-ea"/>
                <a:ea typeface="+mj-ea"/>
              </a:rPr>
              <a:t>            </a:t>
            </a:r>
            <a:r>
              <a:rPr lang="zh-CN" altLang="en-US" sz="2800" b="1" dirty="0" smtClean="0">
                <a:latin typeface="+mj-ea"/>
                <a:ea typeface="+mj-ea"/>
              </a:rPr>
              <a:t>Ｄ．甲产品滞销或乙产品畅销</a:t>
            </a:r>
            <a:r>
              <a:rPr lang="en-US" altLang="zh-CN" sz="2800" b="1" dirty="0" smtClean="0">
                <a:latin typeface="+mj-ea"/>
                <a:ea typeface="+mj-ea"/>
              </a:rPr>
              <a:t>. </a:t>
            </a:r>
            <a:endParaRPr lang="en-US" altLang="zh-CN" sz="2800" b="1" dirty="0" smtClean="0">
              <a:latin typeface="+mj-ea"/>
              <a:ea typeface="+mj-ea"/>
            </a:endParaRPr>
          </a:p>
          <a:p>
            <a:endParaRPr lang="zh-CN" altLang="en-US" sz="2800" b="1" dirty="0">
              <a:latin typeface="+mj-ea"/>
              <a:ea typeface="+mj-ea"/>
            </a:endParaRPr>
          </a:p>
        </p:txBody>
      </p:sp>
      <p:sp>
        <p:nvSpPr>
          <p:cNvPr id="4" name="TextBox 3"/>
          <p:cNvSpPr txBox="1"/>
          <p:nvPr/>
        </p:nvSpPr>
        <p:spPr>
          <a:xfrm>
            <a:off x="683568" y="4994012"/>
            <a:ext cx="934871" cy="523220"/>
          </a:xfrm>
          <a:prstGeom prst="rect">
            <a:avLst/>
          </a:prstGeom>
          <a:noFill/>
        </p:spPr>
        <p:txBody>
          <a:bodyPr wrap="none" rtlCol="0">
            <a:spAutoFit/>
          </a:bodyPr>
          <a:lstStyle/>
          <a:p>
            <a:r>
              <a:rPr lang="zh-CN" altLang="en-US" sz="2800" b="1" dirty="0" smtClean="0"/>
              <a:t>答  </a:t>
            </a:r>
            <a:r>
              <a:rPr lang="en-US" altLang="zh-CN" sz="2800" b="1" dirty="0" smtClean="0"/>
              <a:t>D</a:t>
            </a:r>
            <a:endParaRPr lang="zh-CN" altLang="en-US" sz="2800" b="1" dirty="0"/>
          </a:p>
        </p:txBody>
      </p:sp>
      <p:sp>
        <p:nvSpPr>
          <p:cNvPr id="5" name="文本框 4"/>
          <p:cNvSpPr txBox="1"/>
          <p:nvPr/>
        </p:nvSpPr>
        <p:spPr>
          <a:xfrm>
            <a:off x="2516505" y="5071745"/>
            <a:ext cx="4532630" cy="368300"/>
          </a:xfrm>
          <a:prstGeom prst="rect">
            <a:avLst/>
          </a:prstGeom>
          <a:noFill/>
        </p:spPr>
        <p:txBody>
          <a:bodyPr wrap="square" rtlCol="0">
            <a:spAutoFit/>
          </a:bodyPr>
          <a:p>
            <a:r>
              <a:rPr lang="zh-CN" altLang="en-US"/>
              <a:t>积事件的对立事件等于对立事件的和事件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40768" y="0"/>
            <a:ext cx="11484768" cy="3600451"/>
          </a:xfrm>
        </p:spPr>
        <p:txBody>
          <a:bodyPr>
            <a:normAutofit/>
          </a:bodyPr>
          <a:lstStyle/>
          <a:p>
            <a:r>
              <a:rPr lang="zh-CN" altLang="en-US" sz="2800" b="1" dirty="0" smtClean="0">
                <a:solidFill>
                  <a:srgbClr val="000000"/>
                </a:solidFill>
                <a:latin typeface="+mn-ea"/>
                <a:ea typeface="+mn-ea"/>
              </a:rPr>
              <a:t>              </a:t>
            </a:r>
            <a:r>
              <a:rPr lang="zh-CN" altLang="en-US" sz="2800" b="1" dirty="0" smtClean="0">
                <a:solidFill>
                  <a:srgbClr val="FF0000"/>
                </a:solidFill>
                <a:latin typeface="+mn-ea"/>
                <a:ea typeface="+mn-ea"/>
              </a:rPr>
              <a:t>例</a:t>
            </a:r>
            <a:r>
              <a:rPr lang="en-US" altLang="zh-CN" sz="2800" b="1" dirty="0" smtClean="0">
                <a:solidFill>
                  <a:srgbClr val="FF0000"/>
                </a:solidFill>
                <a:latin typeface="+mn-ea"/>
                <a:ea typeface="+mn-ea"/>
              </a:rPr>
              <a:t>2  </a:t>
            </a:r>
            <a:r>
              <a:rPr lang="en-US" altLang="zh-CN" sz="2800" b="1" dirty="0" smtClean="0">
                <a:solidFill>
                  <a:srgbClr val="000000"/>
                </a:solidFill>
                <a:latin typeface="+mn-ea"/>
                <a:ea typeface="+mn-ea"/>
              </a:rPr>
              <a:t>A,B,C,D</a:t>
            </a:r>
            <a:r>
              <a:rPr lang="zh-CN" altLang="en-US" sz="2800" b="1" dirty="0" smtClean="0">
                <a:solidFill>
                  <a:srgbClr val="000000"/>
                </a:solidFill>
                <a:latin typeface="+mn-ea"/>
                <a:ea typeface="+mn-ea"/>
              </a:rPr>
              <a:t>为四个事件，用它们表示下面事件：</a:t>
            </a:r>
            <a:br>
              <a:rPr lang="en-US" altLang="zh-CN" sz="2800" b="1" dirty="0" smtClean="0">
                <a:solidFill>
                  <a:srgbClr val="000000"/>
                </a:solidFill>
                <a:latin typeface="+mn-ea"/>
                <a:ea typeface="+mn-ea"/>
              </a:rPr>
            </a:br>
            <a:r>
              <a:rPr lang="en-US" altLang="zh-CN" sz="2800" b="1" dirty="0" smtClean="0">
                <a:solidFill>
                  <a:srgbClr val="000000"/>
                </a:solidFill>
                <a:latin typeface="+mn-ea"/>
                <a:ea typeface="+mn-ea"/>
              </a:rPr>
              <a:t>        </a:t>
            </a:r>
            <a:r>
              <a:rPr lang="zh-CN" altLang="en-US" sz="2800" b="1" dirty="0" smtClean="0">
                <a:solidFill>
                  <a:srgbClr val="000000"/>
                </a:solidFill>
                <a:latin typeface="+mn-ea"/>
                <a:ea typeface="+mn-ea"/>
              </a:rPr>
              <a:t>（</a:t>
            </a:r>
            <a:r>
              <a:rPr lang="en-US" altLang="zh-CN" sz="2800" b="1" dirty="0" smtClean="0">
                <a:solidFill>
                  <a:srgbClr val="000000"/>
                </a:solidFill>
                <a:latin typeface="+mn-ea"/>
                <a:ea typeface="+mn-ea"/>
              </a:rPr>
              <a:t>1</a:t>
            </a:r>
            <a:r>
              <a:rPr lang="zh-CN" altLang="en-US" sz="2800" b="1" dirty="0" smtClean="0">
                <a:solidFill>
                  <a:srgbClr val="000000"/>
                </a:solidFill>
                <a:latin typeface="+mn-ea"/>
                <a:ea typeface="+mn-ea"/>
              </a:rPr>
              <a:t>）</a:t>
            </a:r>
            <a:r>
              <a:rPr lang="en-US" altLang="zh-CN" sz="2800" b="1" dirty="0" smtClean="0">
                <a:solidFill>
                  <a:srgbClr val="000000"/>
                </a:solidFill>
                <a:latin typeface="+mn-ea"/>
                <a:ea typeface="+mn-ea"/>
              </a:rPr>
              <a:t>A,B,C,D</a:t>
            </a:r>
            <a:r>
              <a:rPr lang="zh-CN" altLang="en-US" sz="2800" b="1" dirty="0" smtClean="0">
                <a:solidFill>
                  <a:srgbClr val="000000"/>
                </a:solidFill>
                <a:latin typeface="+mn-ea"/>
                <a:ea typeface="+mn-ea"/>
              </a:rPr>
              <a:t>至少有一个发生；</a:t>
            </a:r>
            <a:br>
              <a:rPr lang="zh-CN" altLang="en-US" sz="2800" b="1" dirty="0" smtClean="0">
                <a:solidFill>
                  <a:srgbClr val="000000"/>
                </a:solidFill>
                <a:latin typeface="+mn-ea"/>
                <a:ea typeface="+mn-ea"/>
              </a:rPr>
            </a:br>
            <a:r>
              <a:rPr lang="zh-CN" altLang="en-US" sz="2800" b="1" dirty="0" smtClean="0">
                <a:solidFill>
                  <a:srgbClr val="000000"/>
                </a:solidFill>
                <a:latin typeface="+mn-ea"/>
                <a:ea typeface="+mn-ea"/>
              </a:rPr>
              <a:t>        （</a:t>
            </a:r>
            <a:r>
              <a:rPr lang="en-US" altLang="zh-CN" sz="2800" b="1" dirty="0" smtClean="0">
                <a:solidFill>
                  <a:srgbClr val="000000"/>
                </a:solidFill>
                <a:latin typeface="+mn-ea"/>
                <a:ea typeface="+mn-ea"/>
              </a:rPr>
              <a:t>2</a:t>
            </a:r>
            <a:r>
              <a:rPr lang="zh-CN" altLang="en-US" sz="2800" b="1" dirty="0" smtClean="0">
                <a:solidFill>
                  <a:srgbClr val="000000"/>
                </a:solidFill>
                <a:latin typeface="+mn-ea"/>
                <a:ea typeface="+mn-ea"/>
              </a:rPr>
              <a:t>）都不发生；（</a:t>
            </a:r>
            <a:r>
              <a:rPr lang="en-US" altLang="zh-CN" sz="2800" b="1" dirty="0" smtClean="0">
                <a:solidFill>
                  <a:srgbClr val="000000"/>
                </a:solidFill>
                <a:latin typeface="+mn-ea"/>
                <a:ea typeface="+mn-ea"/>
              </a:rPr>
              <a:t>3</a:t>
            </a:r>
            <a:r>
              <a:rPr lang="zh-CN" altLang="en-US" sz="2800" b="1" dirty="0" smtClean="0">
                <a:solidFill>
                  <a:srgbClr val="000000"/>
                </a:solidFill>
                <a:latin typeface="+mn-ea"/>
                <a:ea typeface="+mn-ea"/>
              </a:rPr>
              <a:t>）都发生；</a:t>
            </a:r>
            <a:br>
              <a:rPr lang="zh-CN" altLang="en-US" sz="2800" b="1" dirty="0" smtClean="0">
                <a:solidFill>
                  <a:srgbClr val="000000"/>
                </a:solidFill>
                <a:latin typeface="+mn-ea"/>
                <a:ea typeface="+mn-ea"/>
              </a:rPr>
            </a:br>
            <a:r>
              <a:rPr lang="zh-CN" altLang="en-US" sz="2800" b="1" dirty="0" smtClean="0">
                <a:solidFill>
                  <a:srgbClr val="000000"/>
                </a:solidFill>
                <a:latin typeface="+mn-ea"/>
                <a:ea typeface="+mn-ea"/>
              </a:rPr>
              <a:t>      （</a:t>
            </a:r>
            <a:r>
              <a:rPr lang="en-US" altLang="zh-CN" sz="2800" b="1" dirty="0" smtClean="0">
                <a:solidFill>
                  <a:srgbClr val="000000"/>
                </a:solidFill>
                <a:latin typeface="+mn-ea"/>
                <a:ea typeface="+mn-ea"/>
              </a:rPr>
              <a:t>4</a:t>
            </a:r>
            <a:r>
              <a:rPr lang="zh-CN" altLang="en-US" sz="2800" b="1" dirty="0" smtClean="0">
                <a:solidFill>
                  <a:srgbClr val="000000"/>
                </a:solidFill>
                <a:latin typeface="+mn-ea"/>
                <a:ea typeface="+mn-ea"/>
              </a:rPr>
              <a:t>）</a:t>
            </a:r>
            <a:r>
              <a:rPr lang="en-US" altLang="zh-CN" sz="2800" b="1" dirty="0" smtClean="0">
                <a:solidFill>
                  <a:srgbClr val="000000"/>
                </a:solidFill>
                <a:latin typeface="+mn-ea"/>
                <a:ea typeface="+mn-ea"/>
              </a:rPr>
              <a:t>A,B,C,D</a:t>
            </a:r>
            <a:r>
              <a:rPr lang="zh-CN" altLang="en-US" sz="2800" b="1" dirty="0" smtClean="0">
                <a:solidFill>
                  <a:srgbClr val="000000"/>
                </a:solidFill>
                <a:latin typeface="+mn-ea"/>
                <a:ea typeface="+mn-ea"/>
              </a:rPr>
              <a:t>恰有一个发生；</a:t>
            </a:r>
            <a:br>
              <a:rPr lang="zh-CN" altLang="en-US" sz="2800" b="1" dirty="0" smtClean="0">
                <a:solidFill>
                  <a:srgbClr val="000000"/>
                </a:solidFill>
                <a:latin typeface="+mn-ea"/>
                <a:ea typeface="+mn-ea"/>
              </a:rPr>
            </a:br>
            <a:r>
              <a:rPr lang="zh-CN" altLang="en-US" sz="2800" b="1" dirty="0" smtClean="0">
                <a:solidFill>
                  <a:srgbClr val="000000"/>
                </a:solidFill>
                <a:latin typeface="+mn-ea"/>
                <a:ea typeface="+mn-ea"/>
              </a:rPr>
              <a:t>（</a:t>
            </a:r>
            <a:r>
              <a:rPr lang="en-US" altLang="zh-CN" sz="2800" b="1" dirty="0" smtClean="0">
                <a:solidFill>
                  <a:srgbClr val="000000"/>
                </a:solidFill>
                <a:latin typeface="+mn-ea"/>
                <a:ea typeface="+mn-ea"/>
              </a:rPr>
              <a:t>5</a:t>
            </a:r>
            <a:r>
              <a:rPr lang="zh-CN" altLang="en-US" sz="2800" b="1" dirty="0" smtClean="0">
                <a:solidFill>
                  <a:srgbClr val="000000"/>
                </a:solidFill>
                <a:latin typeface="+mn-ea"/>
                <a:ea typeface="+mn-ea"/>
              </a:rPr>
              <a:t>）至多一个发生。</a:t>
            </a:r>
            <a:br>
              <a:rPr lang="zh-CN" altLang="en-US" sz="2800" dirty="0" smtClean="0">
                <a:solidFill>
                  <a:srgbClr val="000000"/>
                </a:solidFill>
                <a:latin typeface="黑体" panose="02010609060101010101" pitchFamily="2" charset="-122"/>
                <a:ea typeface="黑体" panose="02010609060101010101" pitchFamily="2" charset="-122"/>
              </a:rPr>
            </a:br>
            <a:endParaRPr lang="zh-CN" altLang="en-US" sz="2800" dirty="0"/>
          </a:p>
        </p:txBody>
      </p:sp>
      <p:sp>
        <p:nvSpPr>
          <p:cNvPr id="4" name="TextBox 3"/>
          <p:cNvSpPr txBox="1"/>
          <p:nvPr/>
        </p:nvSpPr>
        <p:spPr>
          <a:xfrm>
            <a:off x="467544" y="2996952"/>
            <a:ext cx="7344816" cy="792480"/>
          </a:xfrm>
          <a:prstGeom prst="rect">
            <a:avLst/>
          </a:prstGeom>
          <a:noFill/>
        </p:spPr>
        <p:txBody>
          <a:bodyPr wrap="square" rtlCol="0">
            <a:spAutoFit/>
          </a:bodyPr>
          <a:lstStyle/>
          <a:p>
            <a:r>
              <a:rPr lang="zh-CN" altLang="en-US" sz="2800" b="1" dirty="0" smtClean="0">
                <a:solidFill>
                  <a:srgbClr val="FF0000"/>
                </a:solidFill>
                <a:latin typeface="+mj-ea"/>
                <a:ea typeface="+mj-ea"/>
              </a:rPr>
              <a:t>例</a:t>
            </a:r>
            <a:r>
              <a:rPr lang="en-US" altLang="zh-CN" sz="2800" b="1" dirty="0" smtClean="0">
                <a:solidFill>
                  <a:srgbClr val="FF0000"/>
                </a:solidFill>
                <a:latin typeface="+mj-ea"/>
                <a:ea typeface="+mj-ea"/>
              </a:rPr>
              <a:t>3 </a:t>
            </a:r>
            <a:r>
              <a:rPr lang="zh-CN" altLang="en-US" sz="2800" b="1" dirty="0" smtClean="0">
                <a:latin typeface="+mj-ea"/>
                <a:ea typeface="+mj-ea"/>
              </a:rPr>
              <a:t>已知                        </a:t>
            </a:r>
            <a:r>
              <a:rPr lang="en-US" altLang="zh-CN" sz="2800" b="1" dirty="0" smtClean="0">
                <a:latin typeface="+mj-ea"/>
                <a:ea typeface="+mj-ea"/>
              </a:rPr>
              <a:t>,</a:t>
            </a:r>
            <a:r>
              <a:rPr lang="zh-CN" altLang="en-US" sz="2800" b="1" dirty="0" smtClean="0">
                <a:latin typeface="+mj-ea"/>
                <a:ea typeface="+mj-ea"/>
              </a:rPr>
              <a:t>求</a:t>
            </a:r>
            <a:r>
              <a:rPr lang="en-US" altLang="zh-CN" sz="2800" b="1" dirty="0" smtClean="0">
                <a:latin typeface="+mj-ea"/>
                <a:ea typeface="+mj-ea"/>
              </a:rPr>
              <a:t>P(B).</a:t>
            </a:r>
            <a:endParaRPr lang="en-US" altLang="zh-CN" sz="2800" b="1" dirty="0" smtClean="0">
              <a:latin typeface="+mj-ea"/>
              <a:ea typeface="+mj-ea"/>
            </a:endParaRPr>
          </a:p>
          <a:p>
            <a:endParaRPr lang="zh-CN" altLang="en-US" b="1" dirty="0">
              <a:latin typeface="+mj-ea"/>
              <a:ea typeface="+mj-ea"/>
            </a:endParaRPr>
          </a:p>
        </p:txBody>
      </p:sp>
      <p:sp>
        <p:nvSpPr>
          <p:cNvPr id="5" name="TextBox 4"/>
          <p:cNvSpPr txBox="1"/>
          <p:nvPr/>
        </p:nvSpPr>
        <p:spPr>
          <a:xfrm>
            <a:off x="1547495" y="3860800"/>
            <a:ext cx="6367145" cy="1754505"/>
          </a:xfrm>
          <a:prstGeom prst="rect">
            <a:avLst/>
          </a:prstGeom>
          <a:noFill/>
        </p:spPr>
        <p:txBody>
          <a:bodyPr wrap="square" rtlCol="0">
            <a:spAutoFit/>
          </a:bodyPr>
          <a:lstStyle/>
          <a:p>
            <a:pPr marL="342900" indent="-342900">
              <a:lnSpc>
                <a:spcPct val="130000"/>
              </a:lnSpc>
            </a:pPr>
            <a:r>
              <a:rPr lang="en-US" altLang="zh-CN" b="1" dirty="0" smtClean="0">
                <a:latin typeface="Calibri" panose="020F0502020204030204" pitchFamily="34" charset="0"/>
              </a:rPr>
              <a:t>                                                                         </a:t>
            </a:r>
            <a:r>
              <a:rPr lang="en-US" altLang="zh-CN" sz="2800" b="1" dirty="0" smtClean="0">
                <a:latin typeface="Times New Roman" panose="02020603050405020304" pitchFamily="18" charset="0"/>
              </a:rPr>
              <a:t>=1-P(A </a:t>
            </a:r>
            <a:r>
              <a:rPr lang="en-US" altLang="zh-CN" sz="2800" b="1" dirty="0" smtClean="0">
                <a:latin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rPr>
              <a:t>B)</a:t>
            </a:r>
            <a:endParaRPr lang="en-US" altLang="zh-CN" sz="2800" b="1" dirty="0" smtClean="0">
              <a:latin typeface="Times New Roman" panose="02020603050405020304" pitchFamily="18" charset="0"/>
            </a:endParaRPr>
          </a:p>
          <a:p>
            <a:pPr marL="342900" indent="-342900">
              <a:lnSpc>
                <a:spcPct val="130000"/>
              </a:lnSpc>
            </a:pPr>
            <a:r>
              <a:rPr lang="en-US" altLang="zh-CN" sz="2800" b="1" dirty="0" smtClean="0">
                <a:latin typeface="Times New Roman" panose="02020603050405020304" pitchFamily="18" charset="0"/>
              </a:rPr>
              <a:t>                            =1-P(A)- P(B)+ P(AB)</a:t>
            </a:r>
            <a:endParaRPr lang="en-US" altLang="zh-CN" sz="2800" b="1" dirty="0" smtClean="0">
              <a:latin typeface="Times New Roman" panose="02020603050405020304" pitchFamily="18" charset="0"/>
            </a:endParaRPr>
          </a:p>
          <a:p>
            <a:pPr marL="342900" indent="-342900">
              <a:lnSpc>
                <a:spcPct val="130000"/>
              </a:lnSpc>
            </a:pPr>
            <a:r>
              <a:rPr lang="en-US" altLang="zh-CN" sz="2800" b="1" dirty="0" smtClean="0">
                <a:latin typeface="Times New Roman" panose="02020603050405020304" pitchFamily="18" charset="0"/>
              </a:rPr>
              <a:t> </a:t>
            </a:r>
            <a:r>
              <a:rPr lang="en-US" altLang="zh-CN" sz="2800" b="1" dirty="0" smtClean="0">
                <a:latin typeface="Times New Roman" panose="02020603050405020304" pitchFamily="18" charset="0"/>
                <a:sym typeface="Symbol" panose="05050102010706020507" pitchFamily="18" charset="2"/>
              </a:rPr>
              <a:t></a:t>
            </a:r>
            <a:r>
              <a:rPr lang="en-US" altLang="zh-CN" sz="2800" b="1" dirty="0" smtClean="0">
                <a:latin typeface="Times New Roman" panose="02020603050405020304" pitchFamily="18" charset="0"/>
              </a:rPr>
              <a:t> P(B)= 1-P(A)=1-</a:t>
            </a:r>
            <a:r>
              <a:rPr lang="en-US" altLang="zh-CN" sz="2800" b="1" i="1" dirty="0" smtClean="0">
                <a:latin typeface="Times New Roman" panose="02020603050405020304" pitchFamily="18" charset="0"/>
              </a:rPr>
              <a:t>p</a:t>
            </a:r>
            <a:endParaRPr lang="zh-CN" altLang="en-US" sz="2800" dirty="0"/>
          </a:p>
        </p:txBody>
      </p:sp>
      <p:sp>
        <p:nvSpPr>
          <p:cNvPr id="6" name="TextBox 5"/>
          <p:cNvSpPr txBox="1"/>
          <p:nvPr/>
        </p:nvSpPr>
        <p:spPr>
          <a:xfrm>
            <a:off x="539552" y="3913892"/>
            <a:ext cx="543739" cy="523220"/>
          </a:xfrm>
          <a:prstGeom prst="rect">
            <a:avLst/>
          </a:prstGeom>
          <a:noFill/>
        </p:spPr>
        <p:txBody>
          <a:bodyPr wrap="none" rtlCol="0">
            <a:spAutoFit/>
          </a:bodyPr>
          <a:lstStyle/>
          <a:p>
            <a:r>
              <a:rPr lang="zh-CN" altLang="en-US" sz="2800" b="1" dirty="0" smtClean="0">
                <a:solidFill>
                  <a:srgbClr val="FF0000"/>
                </a:solidFill>
                <a:latin typeface="+mj-ea"/>
                <a:ea typeface="+mj-ea"/>
              </a:rPr>
              <a:t>解</a:t>
            </a:r>
            <a:endParaRPr lang="zh-CN" altLang="en-US" sz="2800" b="1" dirty="0">
              <a:solidFill>
                <a:srgbClr val="FF0000"/>
              </a:solidFill>
              <a:latin typeface="+mj-ea"/>
              <a:ea typeface="+mj-ea"/>
            </a:endParaRPr>
          </a:p>
        </p:txBody>
      </p:sp>
      <p:graphicFrame>
        <p:nvGraphicFramePr>
          <p:cNvPr id="7" name="对象 6">
            <a:hlinkClick r:id="" action="ppaction://ole?verb="/>
          </p:cNvPr>
          <p:cNvGraphicFramePr>
            <a:graphicFrameLocks noChangeAspect="1"/>
          </p:cNvGraphicFramePr>
          <p:nvPr/>
        </p:nvGraphicFramePr>
        <p:xfrm>
          <a:off x="1951673" y="2996883"/>
          <a:ext cx="4055745" cy="603885"/>
        </p:xfrm>
        <a:graphic>
          <a:graphicData uri="http://schemas.openxmlformats.org/presentationml/2006/ole">
            <mc:AlternateContent xmlns:mc="http://schemas.openxmlformats.org/markup-compatibility/2006">
              <mc:Choice xmlns:v="urn:schemas-microsoft-com:vml" Requires="v">
                <p:oleObj spid="_x0000_s18434" name="" r:id="rId1" imgW="1663700" imgH="228600" progId="Equation.KSEE3">
                  <p:embed/>
                </p:oleObj>
              </mc:Choice>
              <mc:Fallback>
                <p:oleObj name="" r:id="rId1" imgW="1663700" imgH="228600" progId="Equation.KSEE3">
                  <p:embed/>
                  <p:pic>
                    <p:nvPicPr>
                      <p:cNvPr id="0" name="图片 18433"/>
                      <p:cNvPicPr/>
                      <p:nvPr/>
                    </p:nvPicPr>
                    <p:blipFill>
                      <a:blip r:embed="rId2"/>
                      <a:stretch>
                        <a:fillRect/>
                      </a:stretch>
                    </p:blipFill>
                    <p:spPr>
                      <a:xfrm>
                        <a:off x="1951673" y="2996883"/>
                        <a:ext cx="4055745" cy="60388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166495" y="3913823"/>
          <a:ext cx="4272280" cy="636905"/>
        </p:xfrm>
        <a:graphic>
          <a:graphicData uri="http://schemas.openxmlformats.org/presentationml/2006/ole">
            <mc:AlternateContent xmlns:mc="http://schemas.openxmlformats.org/markup-compatibility/2006">
              <mc:Choice xmlns:v="urn:schemas-microsoft-com:vml" Requires="v">
                <p:oleObj spid="_x0000_s3" name="" r:id="rId3" imgW="1752600" imgH="241300" progId="Equation.KSEE3">
                  <p:embed/>
                </p:oleObj>
              </mc:Choice>
              <mc:Fallback>
                <p:oleObj name="" r:id="rId3" imgW="1752600" imgH="241300" progId="Equation.KSEE3">
                  <p:embed/>
                  <p:pic>
                    <p:nvPicPr>
                      <p:cNvPr id="0" name="图片 18433"/>
                      <p:cNvPicPr/>
                      <p:nvPr/>
                    </p:nvPicPr>
                    <p:blipFill>
                      <a:blip r:embed="rId4"/>
                      <a:stretch>
                        <a:fillRect/>
                      </a:stretch>
                    </p:blipFill>
                    <p:spPr>
                      <a:xfrm>
                        <a:off x="1166495" y="3913823"/>
                        <a:ext cx="4272280" cy="63690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44624"/>
            <a:ext cx="9073008" cy="1899642"/>
          </a:xfrm>
        </p:spPr>
        <p:txBody>
          <a:bodyPr>
            <a:normAutofit/>
          </a:bodyPr>
          <a:lstStyle/>
          <a:p>
            <a:pPr algn="l"/>
            <a:r>
              <a:rPr lang="zh-CN" altLang="en-US" sz="2800" b="1" dirty="0" smtClean="0">
                <a:solidFill>
                  <a:srgbClr val="FF0000"/>
                </a:solidFill>
                <a:latin typeface="+mn-ea"/>
                <a:ea typeface="+mn-ea"/>
              </a:rPr>
              <a:t>例</a:t>
            </a:r>
            <a:r>
              <a:rPr lang="en-US" altLang="zh-CN" sz="2800" b="1" dirty="0" smtClean="0">
                <a:solidFill>
                  <a:srgbClr val="FF0000"/>
                </a:solidFill>
                <a:latin typeface="+mn-ea"/>
                <a:ea typeface="+mn-ea"/>
              </a:rPr>
              <a:t>4 </a:t>
            </a:r>
            <a:r>
              <a:rPr lang="zh-CN" altLang="en-US" sz="2800" b="1" dirty="0" smtClean="0">
                <a:latin typeface="+mn-ea"/>
                <a:ea typeface="+mn-ea"/>
              </a:rPr>
              <a:t>箱中有</a:t>
            </a:r>
            <a:r>
              <a:rPr lang="en-US" altLang="zh-CN" sz="2800" b="1" dirty="0" smtClean="0">
                <a:latin typeface="+mn-ea"/>
                <a:ea typeface="+mn-ea"/>
              </a:rPr>
              <a:t>a</a:t>
            </a:r>
            <a:r>
              <a:rPr lang="zh-CN" altLang="en-US" sz="2800" b="1" dirty="0" smtClean="0">
                <a:latin typeface="+mn-ea"/>
                <a:ea typeface="+mn-ea"/>
              </a:rPr>
              <a:t>根红签，</a:t>
            </a:r>
            <a:r>
              <a:rPr lang="en-US" altLang="zh-CN" sz="2800" b="1" dirty="0" smtClean="0">
                <a:latin typeface="+mn-ea"/>
                <a:ea typeface="+mn-ea"/>
              </a:rPr>
              <a:t>b</a:t>
            </a:r>
            <a:r>
              <a:rPr lang="zh-CN" altLang="en-US" sz="2800" b="1" dirty="0" smtClean="0">
                <a:latin typeface="+mn-ea"/>
                <a:ea typeface="+mn-ea"/>
              </a:rPr>
              <a:t>根白签，除颜色以外，签没有区别。现有</a:t>
            </a:r>
            <a:r>
              <a:rPr lang="en-US" altLang="zh-CN" sz="2800" b="1" dirty="0" err="1" smtClean="0">
                <a:latin typeface="+mn-ea"/>
                <a:ea typeface="+mn-ea"/>
              </a:rPr>
              <a:t>a+b</a:t>
            </a:r>
            <a:r>
              <a:rPr lang="zh-CN" altLang="en-US" sz="2800" b="1" dirty="0" smtClean="0">
                <a:latin typeface="+mn-ea"/>
                <a:ea typeface="+mn-ea"/>
              </a:rPr>
              <a:t>个人依次不放回地去抽签，求第</a:t>
            </a:r>
            <a:r>
              <a:rPr lang="en-US" altLang="zh-CN" sz="2800" b="1" dirty="0" smtClean="0">
                <a:latin typeface="+mn-ea"/>
                <a:ea typeface="+mn-ea"/>
              </a:rPr>
              <a:t>k</a:t>
            </a:r>
            <a:r>
              <a:rPr lang="zh-CN" altLang="en-US" sz="2800" b="1" dirty="0" smtClean="0">
                <a:latin typeface="+mn-ea"/>
                <a:ea typeface="+mn-ea"/>
              </a:rPr>
              <a:t>个人抽到红签的概率。</a:t>
            </a:r>
            <a:endParaRPr lang="zh-CN" altLang="en-US" sz="2800" b="1" dirty="0">
              <a:latin typeface="+mn-ea"/>
              <a:ea typeface="+mn-ea"/>
            </a:endParaRPr>
          </a:p>
        </p:txBody>
      </p:sp>
      <p:graphicFrame>
        <p:nvGraphicFramePr>
          <p:cNvPr id="312322" name="Object 2"/>
          <p:cNvGraphicFramePr>
            <a:graphicFrameLocks noChangeAspect="1"/>
          </p:cNvGraphicFramePr>
          <p:nvPr/>
        </p:nvGraphicFramePr>
        <p:xfrm>
          <a:off x="2771775" y="2084016"/>
          <a:ext cx="4392613" cy="696912"/>
        </p:xfrm>
        <a:graphic>
          <a:graphicData uri="http://schemas.openxmlformats.org/presentationml/2006/ole">
            <mc:AlternateContent xmlns:mc="http://schemas.openxmlformats.org/markup-compatibility/2006">
              <mc:Choice xmlns:v="urn:schemas-microsoft-com:vml" Requires="v">
                <p:oleObj spid="_x0000_s7169" name="Equation" r:id="rId1" imgW="2146300" imgH="342900" progId="Equation.DSMT4">
                  <p:embed/>
                </p:oleObj>
              </mc:Choice>
              <mc:Fallback>
                <p:oleObj name="Equation" r:id="rId1" imgW="2146300" imgH="342900" progId="Equation.DSMT4">
                  <p:embed/>
                  <p:pic>
                    <p:nvPicPr>
                      <p:cNvPr id="0" name="Object 2"/>
                      <p:cNvPicPr>
                        <a:picLocks noChangeAspect="1"/>
                      </p:cNvPicPr>
                      <p:nvPr/>
                    </p:nvPicPr>
                    <p:blipFill>
                      <a:blip r:embed="rId2"/>
                      <a:stretch>
                        <a:fillRect/>
                      </a:stretch>
                    </p:blipFill>
                    <p:spPr>
                      <a:xfrm>
                        <a:off x="2771775" y="2084016"/>
                        <a:ext cx="4392613" cy="696912"/>
                      </a:xfrm>
                      <a:prstGeom prst="rect">
                        <a:avLst/>
                      </a:prstGeom>
                      <a:noFill/>
                      <a:ln w="9525">
                        <a:noFill/>
                      </a:ln>
                    </p:spPr>
                  </p:pic>
                </p:oleObj>
              </mc:Fallback>
            </mc:AlternateContent>
          </a:graphicData>
        </a:graphic>
      </p:graphicFrame>
      <p:sp>
        <p:nvSpPr>
          <p:cNvPr id="5" name="TextBox 4"/>
          <p:cNvSpPr txBox="1"/>
          <p:nvPr/>
        </p:nvSpPr>
        <p:spPr>
          <a:xfrm>
            <a:off x="755576" y="2060848"/>
            <a:ext cx="543739" cy="523220"/>
          </a:xfrm>
          <a:prstGeom prst="rect">
            <a:avLst/>
          </a:prstGeom>
          <a:noFill/>
        </p:spPr>
        <p:txBody>
          <a:bodyPr wrap="none" rtlCol="0">
            <a:spAutoFit/>
          </a:bodyPr>
          <a:lstStyle/>
          <a:p>
            <a:r>
              <a:rPr lang="zh-CN" altLang="en-US" sz="2800" b="1" dirty="0" smtClean="0">
                <a:solidFill>
                  <a:srgbClr val="FF0000"/>
                </a:solidFill>
              </a:rPr>
              <a:t>解</a:t>
            </a:r>
            <a:endParaRPr lang="zh-CN" altLang="en-US" sz="2800" b="1" dirty="0">
              <a:solidFill>
                <a:srgbClr val="FF0000"/>
              </a:solidFill>
            </a:endParaRPr>
          </a:p>
        </p:txBody>
      </p:sp>
      <p:sp>
        <p:nvSpPr>
          <p:cNvPr id="6" name="TextBox 5"/>
          <p:cNvSpPr txBox="1"/>
          <p:nvPr/>
        </p:nvSpPr>
        <p:spPr>
          <a:xfrm>
            <a:off x="1763688" y="2060848"/>
            <a:ext cx="543739" cy="523220"/>
          </a:xfrm>
          <a:prstGeom prst="rect">
            <a:avLst/>
          </a:prstGeom>
          <a:noFill/>
        </p:spPr>
        <p:txBody>
          <a:bodyPr wrap="none" rtlCol="0">
            <a:spAutoFit/>
          </a:bodyPr>
          <a:lstStyle/>
          <a:p>
            <a:r>
              <a:rPr lang="zh-CN" altLang="en-US" sz="2800" b="1" dirty="0" smtClean="0"/>
              <a:t>设</a:t>
            </a:r>
            <a:endParaRPr lang="zh-CN" altLang="en-US" sz="2800" b="1" dirty="0"/>
          </a:p>
        </p:txBody>
      </p:sp>
      <p:graphicFrame>
        <p:nvGraphicFramePr>
          <p:cNvPr id="312323" name="Object 3"/>
          <p:cNvGraphicFramePr>
            <a:graphicFrameLocks noChangeAspect="1"/>
          </p:cNvGraphicFramePr>
          <p:nvPr/>
        </p:nvGraphicFramePr>
        <p:xfrm>
          <a:off x="2267744" y="3429000"/>
          <a:ext cx="5145088" cy="1038225"/>
        </p:xfrm>
        <a:graphic>
          <a:graphicData uri="http://schemas.openxmlformats.org/presentationml/2006/ole">
            <mc:AlternateContent xmlns:mc="http://schemas.openxmlformats.org/markup-compatibility/2006">
              <mc:Choice xmlns:v="urn:schemas-microsoft-com:vml" Requires="v">
                <p:oleObj spid="_x0000_s7170" name="Equation" r:id="rId3" imgW="2438400" imgH="558800" progId="Equation.DSMT4">
                  <p:embed/>
                </p:oleObj>
              </mc:Choice>
              <mc:Fallback>
                <p:oleObj name="Equation" r:id="rId3" imgW="2438400" imgH="558800" progId="Equation.DSMT4">
                  <p:embed/>
                  <p:pic>
                    <p:nvPicPr>
                      <p:cNvPr id="0" name="Object 3"/>
                      <p:cNvPicPr>
                        <a:picLocks noChangeAspect="1"/>
                      </p:cNvPicPr>
                      <p:nvPr/>
                    </p:nvPicPr>
                    <p:blipFill>
                      <a:blip r:embed="rId4"/>
                      <a:stretch>
                        <a:fillRect/>
                      </a:stretch>
                    </p:blipFill>
                    <p:spPr>
                      <a:xfrm>
                        <a:off x="2267744" y="3429000"/>
                        <a:ext cx="5145088" cy="1038225"/>
                      </a:xfrm>
                      <a:prstGeom prst="rect">
                        <a:avLst/>
                      </a:prstGeom>
                      <a:noFill/>
                      <a:ln w="9525">
                        <a:noFill/>
                      </a:ln>
                    </p:spPr>
                  </p:pic>
                </p:oleObj>
              </mc:Fallback>
            </mc:AlternateContent>
          </a:graphicData>
        </a:graphic>
      </p:graphicFrame>
      <p:sp>
        <p:nvSpPr>
          <p:cNvPr id="8" name="TextBox 7"/>
          <p:cNvSpPr txBox="1"/>
          <p:nvPr/>
        </p:nvSpPr>
        <p:spPr>
          <a:xfrm>
            <a:off x="827584" y="3356992"/>
            <a:ext cx="543739" cy="523220"/>
          </a:xfrm>
          <a:prstGeom prst="rect">
            <a:avLst/>
          </a:prstGeom>
          <a:noFill/>
        </p:spPr>
        <p:txBody>
          <a:bodyPr wrap="none" rtlCol="0">
            <a:spAutoFit/>
          </a:bodyPr>
          <a:lstStyle/>
          <a:p>
            <a:r>
              <a:rPr lang="zh-CN" altLang="en-US" sz="2800" b="1" dirty="0" smtClean="0"/>
              <a:t>则</a:t>
            </a:r>
            <a:endParaRPr lang="zh-CN" altLang="en-US" sz="2800" b="1" dirty="0"/>
          </a:p>
        </p:txBody>
      </p:sp>
      <p:graphicFrame>
        <p:nvGraphicFramePr>
          <p:cNvPr id="3" name="对象 2">
            <a:hlinkClick r:id="" action="ppaction://ole?verb="/>
          </p:cNvPr>
          <p:cNvGraphicFramePr>
            <a:graphicFrameLocks noChangeAspect="1"/>
          </p:cNvGraphicFramePr>
          <p:nvPr/>
        </p:nvGraphicFramePr>
        <p:xfrm>
          <a:off x="2896235" y="2780665"/>
          <a:ext cx="3000375" cy="476885"/>
        </p:xfrm>
        <a:graphic>
          <a:graphicData uri="http://schemas.openxmlformats.org/presentationml/2006/ole">
            <mc:AlternateContent xmlns:mc="http://schemas.openxmlformats.org/markup-compatibility/2006">
              <mc:Choice xmlns:v="urn:schemas-microsoft-com:vml" Requires="v">
                <p:oleObj spid="_x0000_s3073" name="" r:id="rId5" imgW="1091565" imgH="203200" progId="Equation.KSEE3">
                  <p:embed/>
                </p:oleObj>
              </mc:Choice>
              <mc:Fallback>
                <p:oleObj name="" r:id="rId5" imgW="1091565" imgH="203200" progId="Equation.KSEE3">
                  <p:embed/>
                  <p:pic>
                    <p:nvPicPr>
                      <p:cNvPr id="0" name="图片 3072"/>
                      <p:cNvPicPr/>
                      <p:nvPr/>
                    </p:nvPicPr>
                    <p:blipFill>
                      <a:blip r:embed="rId6"/>
                      <a:stretch>
                        <a:fillRect/>
                      </a:stretch>
                    </p:blipFill>
                    <p:spPr>
                      <a:xfrm>
                        <a:off x="2896235" y="2780665"/>
                        <a:ext cx="3000375" cy="4768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2322"/>
                                        </p:tgtEl>
                                        <p:attrNameLst>
                                          <p:attrName>style.visibility</p:attrName>
                                        </p:attrNameLst>
                                      </p:cBhvr>
                                      <p:to>
                                        <p:strVal val="visible"/>
                                      </p:to>
                                    </p:set>
                                    <p:animEffect transition="in" filter="wipe(left)">
                                      <p:cBhvr>
                                        <p:cTn id="7" dur="500"/>
                                        <p:tgtEl>
                                          <p:spTgt spid="3123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12323"/>
                                        </p:tgtEl>
                                        <p:attrNameLst>
                                          <p:attrName>style.visibility</p:attrName>
                                        </p:attrNameLst>
                                      </p:cBhvr>
                                      <p:to>
                                        <p:strVal val="visible"/>
                                      </p:to>
                                    </p:set>
                                    <p:animEffect transition="in" filter="wipe(left)">
                                      <p:cBhvr>
                                        <p:cTn id="12" dur="500"/>
                                        <p:tgtEl>
                                          <p:spTgt spid="312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476673"/>
            <a:ext cx="9144000" cy="1656183"/>
          </a:xfrm>
        </p:spPr>
        <p:txBody>
          <a:bodyPr>
            <a:normAutofit fontScale="90000"/>
          </a:bodyPr>
          <a:lstStyle/>
          <a:p>
            <a:pPr algn="l">
              <a:lnSpc>
                <a:spcPct val="105000"/>
              </a:lnSpc>
              <a:spcBef>
                <a:spcPct val="10000"/>
              </a:spcBef>
              <a:defRPr/>
            </a:pPr>
            <a:r>
              <a:rPr lang="zh-CN" altLang="en-US" sz="3100" b="1" dirty="0">
                <a:solidFill>
                  <a:srgbClr val="FF0000"/>
                </a:solidFill>
                <a:latin typeface="+mj-ea"/>
              </a:rPr>
              <a:t>实际推断原理</a:t>
            </a:r>
            <a:br>
              <a:rPr lang="en-US" altLang="zh-CN" sz="3100" b="1" dirty="0">
                <a:solidFill>
                  <a:srgbClr val="7030A0"/>
                </a:solidFill>
                <a:latin typeface="+mj-ea"/>
              </a:rPr>
            </a:br>
            <a:r>
              <a:rPr kumimoji="1" lang="zh-CN" altLang="en-US" sz="3100" b="1" dirty="0" smtClean="0">
                <a:solidFill>
                  <a:srgbClr val="FF0000"/>
                </a:solidFill>
                <a:latin typeface="+mj-ea"/>
              </a:rPr>
              <a:t>例</a:t>
            </a:r>
            <a:r>
              <a:rPr kumimoji="1" lang="en-US" altLang="zh-CN" sz="3100" b="1" dirty="0" smtClean="0">
                <a:solidFill>
                  <a:srgbClr val="FF0000"/>
                </a:solidFill>
                <a:latin typeface="+mj-ea"/>
              </a:rPr>
              <a:t>5  </a:t>
            </a:r>
            <a:r>
              <a:rPr kumimoji="1" lang="zh-CN" altLang="en-US" sz="3100" b="1" dirty="0">
                <a:solidFill>
                  <a:schemeClr val="tx2"/>
                </a:solidFill>
                <a:latin typeface="+mj-ea"/>
              </a:rPr>
              <a:t>某接待站在某一周曾接待过 </a:t>
            </a:r>
            <a:r>
              <a:rPr kumimoji="1" lang="en-US" altLang="zh-CN" sz="3100" b="1" dirty="0">
                <a:solidFill>
                  <a:schemeClr val="tx2"/>
                </a:solidFill>
                <a:latin typeface="+mj-ea"/>
              </a:rPr>
              <a:t>12</a:t>
            </a:r>
            <a:r>
              <a:rPr kumimoji="1" lang="zh-CN" altLang="en-US" sz="3100" b="1" dirty="0">
                <a:solidFill>
                  <a:schemeClr val="tx2"/>
                </a:solidFill>
                <a:latin typeface="+mj-ea"/>
              </a:rPr>
              <a:t>次来访</a:t>
            </a:r>
            <a:r>
              <a:rPr kumimoji="1" lang="en-US" altLang="zh-CN" sz="3100" b="1" dirty="0">
                <a:solidFill>
                  <a:schemeClr val="tx2"/>
                </a:solidFill>
                <a:latin typeface="+mj-ea"/>
              </a:rPr>
              <a:t>,</a:t>
            </a:r>
            <a:r>
              <a:rPr kumimoji="1" lang="zh-CN" altLang="en-US" sz="3100" b="1" dirty="0">
                <a:solidFill>
                  <a:schemeClr val="tx2"/>
                </a:solidFill>
                <a:latin typeface="+mj-ea"/>
              </a:rPr>
              <a:t>已知所有这 </a:t>
            </a:r>
            <a:r>
              <a:rPr kumimoji="1" lang="en-US" altLang="zh-CN" sz="3100" b="1" dirty="0">
                <a:solidFill>
                  <a:schemeClr val="tx2"/>
                </a:solidFill>
                <a:latin typeface="+mj-ea"/>
              </a:rPr>
              <a:t>12 </a:t>
            </a:r>
            <a:r>
              <a:rPr kumimoji="1" lang="zh-CN" altLang="en-US" sz="3100" b="1" dirty="0">
                <a:solidFill>
                  <a:schemeClr val="tx2"/>
                </a:solidFill>
                <a:latin typeface="+mj-ea"/>
              </a:rPr>
              <a:t>次接待都是在周二和周四进行的</a:t>
            </a:r>
            <a:r>
              <a:rPr kumimoji="1" lang="en-US" altLang="zh-CN" sz="3100" b="1" dirty="0">
                <a:solidFill>
                  <a:schemeClr val="tx2"/>
                </a:solidFill>
                <a:latin typeface="+mj-ea"/>
              </a:rPr>
              <a:t>,</a:t>
            </a:r>
            <a:r>
              <a:rPr kumimoji="1" lang="zh-CN" altLang="en-US" sz="3100" b="1" dirty="0">
                <a:solidFill>
                  <a:schemeClr val="tx2"/>
                </a:solidFill>
                <a:latin typeface="+mj-ea"/>
              </a:rPr>
              <a:t>问</a:t>
            </a:r>
            <a:r>
              <a:rPr kumimoji="1" lang="zh-CN" altLang="en-US" sz="3100" b="1" dirty="0" smtClean="0">
                <a:solidFill>
                  <a:schemeClr val="tx2"/>
                </a:solidFill>
                <a:latin typeface="+mj-ea"/>
              </a:rPr>
              <a:t>是否可以</a:t>
            </a:r>
            <a:r>
              <a:rPr kumimoji="1" lang="zh-CN" altLang="en-US" sz="3100" b="1" dirty="0">
                <a:solidFill>
                  <a:schemeClr val="tx2"/>
                </a:solidFill>
                <a:latin typeface="+mj-ea"/>
              </a:rPr>
              <a:t>推断接待时间是有规定</a:t>
            </a:r>
            <a:r>
              <a:rPr kumimoji="1" lang="zh-CN" altLang="en-US" sz="3100" b="1" dirty="0">
                <a:solidFill>
                  <a:schemeClr val="tx2"/>
                </a:solidFill>
                <a:latin typeface="+mn-ea"/>
                <a:ea typeface="+mn-ea"/>
              </a:rPr>
              <a:t>的</a:t>
            </a:r>
            <a:r>
              <a:rPr kumimoji="1" lang="en-US" altLang="zh-CN" sz="3100" b="1" dirty="0">
                <a:solidFill>
                  <a:schemeClr val="tx2"/>
                </a:solidFill>
                <a:latin typeface="+mn-ea"/>
                <a:ea typeface="+mn-ea"/>
              </a:rPr>
              <a:t>.</a:t>
            </a:r>
            <a:r>
              <a:rPr kumimoji="1" lang="en-US" altLang="zh-CN" dirty="0">
                <a:latin typeface="黑体" panose="02010609060101010101" pitchFamily="2" charset="-122"/>
                <a:ea typeface="黑体" panose="02010609060101010101" pitchFamily="2" charset="-122"/>
              </a:rPr>
              <a:t> </a:t>
            </a:r>
            <a:br>
              <a:rPr kumimoji="1" lang="en-US" altLang="zh-CN" dirty="0">
                <a:latin typeface="黑体" panose="02010609060101010101" pitchFamily="2" charset="-122"/>
                <a:ea typeface="黑体" panose="02010609060101010101" pitchFamily="2" charset="-122"/>
              </a:rPr>
            </a:br>
            <a:endParaRPr lang="zh-CN" altLang="en-US" dirty="0"/>
          </a:p>
        </p:txBody>
      </p:sp>
      <p:sp>
        <p:nvSpPr>
          <p:cNvPr id="3" name="副标题 2"/>
          <p:cNvSpPr>
            <a:spLocks noGrp="1"/>
          </p:cNvSpPr>
          <p:nvPr>
            <p:ph type="subTitle" idx="1"/>
          </p:nvPr>
        </p:nvSpPr>
        <p:spPr>
          <a:xfrm>
            <a:off x="611560" y="1988840"/>
            <a:ext cx="8280920" cy="1296144"/>
          </a:xfrm>
        </p:spPr>
        <p:txBody>
          <a:bodyPr>
            <a:normAutofit/>
          </a:bodyPr>
          <a:lstStyle/>
          <a:p>
            <a:pPr algn="l">
              <a:lnSpc>
                <a:spcPct val="120000"/>
              </a:lnSpc>
              <a:spcBef>
                <a:spcPct val="10000"/>
              </a:spcBef>
            </a:pPr>
            <a:r>
              <a:rPr kumimoji="1" lang="zh-CN" altLang="en-US" sz="2800" b="1" dirty="0" smtClean="0">
                <a:solidFill>
                  <a:schemeClr val="tx2"/>
                </a:solidFill>
                <a:latin typeface="+mj-ea"/>
                <a:ea typeface="+mj-ea"/>
              </a:rPr>
              <a:t>假设接待站的接待时间没有规定，且各来访者在一周的任一天中去接待站是等可能的</a:t>
            </a:r>
            <a:r>
              <a:rPr kumimoji="1" lang="en-US" altLang="zh-CN" sz="2800" b="1" dirty="0" smtClean="0">
                <a:solidFill>
                  <a:schemeClr val="tx2"/>
                </a:solidFill>
                <a:latin typeface="+mj-ea"/>
                <a:ea typeface="+mj-ea"/>
              </a:rPr>
              <a:t>.</a:t>
            </a:r>
            <a:endParaRPr kumimoji="1" lang="en-US" altLang="zh-CN" sz="2800" b="1" dirty="0">
              <a:latin typeface="+mj-ea"/>
              <a:ea typeface="+mj-ea"/>
            </a:endParaRPr>
          </a:p>
        </p:txBody>
      </p:sp>
      <p:sp>
        <p:nvSpPr>
          <p:cNvPr id="4" name="TextBox 3"/>
          <p:cNvSpPr txBox="1"/>
          <p:nvPr/>
        </p:nvSpPr>
        <p:spPr>
          <a:xfrm>
            <a:off x="755576" y="3140968"/>
            <a:ext cx="4876656" cy="800219"/>
          </a:xfrm>
          <a:prstGeom prst="rect">
            <a:avLst/>
          </a:prstGeom>
          <a:noFill/>
        </p:spPr>
        <p:txBody>
          <a:bodyPr wrap="none" rtlCol="0">
            <a:spAutoFit/>
          </a:bodyPr>
          <a:lstStyle/>
          <a:p>
            <a:r>
              <a:rPr kumimoji="1" lang="zh-CN" altLang="en-US" sz="2800" b="1" dirty="0" smtClean="0">
                <a:solidFill>
                  <a:schemeClr val="tx2"/>
                </a:solidFill>
                <a:latin typeface="+mj-ea"/>
                <a:ea typeface="+mj-ea"/>
              </a:rPr>
              <a:t>故一周内接待 </a:t>
            </a:r>
            <a:r>
              <a:rPr kumimoji="1" lang="en-US" altLang="zh-CN" sz="2800" b="1" dirty="0" smtClean="0">
                <a:solidFill>
                  <a:schemeClr val="tx2"/>
                </a:solidFill>
                <a:latin typeface="+mj-ea"/>
                <a:ea typeface="+mj-ea"/>
              </a:rPr>
              <a:t>12 </a:t>
            </a:r>
            <a:r>
              <a:rPr kumimoji="1" lang="zh-CN" altLang="en-US" sz="2800" b="1" dirty="0" smtClean="0">
                <a:solidFill>
                  <a:schemeClr val="tx2"/>
                </a:solidFill>
                <a:latin typeface="+mj-ea"/>
                <a:ea typeface="+mj-ea"/>
              </a:rPr>
              <a:t>次来访共有</a:t>
            </a:r>
            <a:endParaRPr kumimoji="1" lang="zh-CN" altLang="en-US" sz="2800" b="1" dirty="0" smtClean="0">
              <a:solidFill>
                <a:schemeClr val="tx2"/>
              </a:solidFill>
              <a:latin typeface="+mj-ea"/>
              <a:ea typeface="+mj-ea"/>
            </a:endParaRPr>
          </a:p>
          <a:p>
            <a:endParaRPr lang="zh-CN" altLang="en-US" dirty="0"/>
          </a:p>
        </p:txBody>
      </p:sp>
      <p:graphicFrame>
        <p:nvGraphicFramePr>
          <p:cNvPr id="43020" name="Object 12"/>
          <p:cNvGraphicFramePr>
            <a:graphicFrameLocks noChangeAspect="1"/>
          </p:cNvGraphicFramePr>
          <p:nvPr/>
        </p:nvGraphicFramePr>
        <p:xfrm>
          <a:off x="5580112" y="3212976"/>
          <a:ext cx="863600" cy="406400"/>
        </p:xfrm>
        <a:graphic>
          <a:graphicData uri="http://schemas.openxmlformats.org/presentationml/2006/ole">
            <mc:AlternateContent xmlns:mc="http://schemas.openxmlformats.org/markup-compatibility/2006">
              <mc:Choice xmlns:v="urn:schemas-microsoft-com:vml" Requires="v">
                <p:oleObj spid="_x0000_s8193" name="Equation" r:id="rId1" imgW="1155700" imgH="546100" progId="Equation.3">
                  <p:embed/>
                </p:oleObj>
              </mc:Choice>
              <mc:Fallback>
                <p:oleObj name="Equation" r:id="rId1" imgW="1155700" imgH="546100" progId="Equation.3">
                  <p:embed/>
                  <p:pic>
                    <p:nvPicPr>
                      <p:cNvPr id="0" name="Object 12"/>
                      <p:cNvPicPr>
                        <a:picLocks noChangeAspect="1"/>
                      </p:cNvPicPr>
                      <p:nvPr/>
                    </p:nvPicPr>
                    <p:blipFill>
                      <a:blip r:embed="rId2"/>
                      <a:stretch>
                        <a:fillRect/>
                      </a:stretch>
                    </p:blipFill>
                    <p:spPr>
                      <a:xfrm>
                        <a:off x="5580112" y="3212976"/>
                        <a:ext cx="863600" cy="406400"/>
                      </a:xfrm>
                      <a:prstGeom prst="rect">
                        <a:avLst/>
                      </a:prstGeom>
                      <a:noFill/>
                      <a:ln w="9525">
                        <a:noFill/>
                      </a:ln>
                    </p:spPr>
                  </p:pic>
                </p:oleObj>
              </mc:Fallback>
            </mc:AlternateContent>
          </a:graphicData>
        </a:graphic>
      </p:graphicFrame>
      <p:sp>
        <p:nvSpPr>
          <p:cNvPr id="6" name="TextBox 5"/>
          <p:cNvSpPr txBox="1"/>
          <p:nvPr/>
        </p:nvSpPr>
        <p:spPr>
          <a:xfrm>
            <a:off x="467544" y="3708901"/>
            <a:ext cx="7488832" cy="800219"/>
          </a:xfrm>
          <a:prstGeom prst="rect">
            <a:avLst/>
          </a:prstGeom>
          <a:noFill/>
        </p:spPr>
        <p:txBody>
          <a:bodyPr wrap="square" rtlCol="0">
            <a:spAutoFit/>
          </a:bodyPr>
          <a:lstStyle/>
          <a:p>
            <a:r>
              <a:rPr kumimoji="1" lang="en-US" altLang="zh-CN" sz="2800" b="1" dirty="0" smtClean="0">
                <a:solidFill>
                  <a:schemeClr val="tx2"/>
                </a:solidFill>
                <a:latin typeface="+mj-ea"/>
                <a:ea typeface="+mj-ea"/>
              </a:rPr>
              <a:t>12 </a:t>
            </a:r>
            <a:r>
              <a:rPr kumimoji="1" lang="zh-CN" altLang="en-US" sz="2800" b="1" dirty="0" smtClean="0">
                <a:solidFill>
                  <a:schemeClr val="tx2"/>
                </a:solidFill>
                <a:latin typeface="+mj-ea"/>
                <a:ea typeface="+mj-ea"/>
              </a:rPr>
              <a:t>次接待都是在周二和周四进行的共有     ，</a:t>
            </a:r>
            <a:endParaRPr kumimoji="1" lang="zh-CN" altLang="en-US" sz="2800" b="1" dirty="0" smtClean="0">
              <a:solidFill>
                <a:schemeClr val="tx2"/>
              </a:solidFill>
              <a:latin typeface="+mj-ea"/>
              <a:ea typeface="+mj-ea"/>
            </a:endParaRPr>
          </a:p>
          <a:p>
            <a:endParaRPr lang="zh-CN" altLang="en-US" dirty="0"/>
          </a:p>
        </p:txBody>
      </p:sp>
      <p:graphicFrame>
        <p:nvGraphicFramePr>
          <p:cNvPr id="44034" name="Object 2"/>
          <p:cNvGraphicFramePr>
            <a:graphicFrameLocks noChangeAspect="1"/>
          </p:cNvGraphicFramePr>
          <p:nvPr/>
        </p:nvGraphicFramePr>
        <p:xfrm>
          <a:off x="6804248" y="3789040"/>
          <a:ext cx="804863" cy="479425"/>
        </p:xfrm>
        <a:graphic>
          <a:graphicData uri="http://schemas.openxmlformats.org/presentationml/2006/ole">
            <mc:AlternateContent xmlns:mc="http://schemas.openxmlformats.org/markup-compatibility/2006">
              <mc:Choice xmlns:v="urn:schemas-microsoft-com:vml" Requires="v">
                <p:oleObj spid="_x0000_s8194" name="Equation" r:id="rId3" imgW="8839200" imgH="5181600" progId="Equation.DSMT4">
                  <p:embed/>
                </p:oleObj>
              </mc:Choice>
              <mc:Fallback>
                <p:oleObj name="Equation" r:id="rId3" imgW="8839200" imgH="5181600" progId="Equation.DSMT4">
                  <p:embed/>
                  <p:pic>
                    <p:nvPicPr>
                      <p:cNvPr id="0" name="Object 2"/>
                      <p:cNvPicPr>
                        <a:picLocks noChangeAspect="1"/>
                      </p:cNvPicPr>
                      <p:nvPr/>
                    </p:nvPicPr>
                    <p:blipFill>
                      <a:blip r:embed="rId4"/>
                      <a:stretch>
                        <a:fillRect/>
                      </a:stretch>
                    </p:blipFill>
                    <p:spPr>
                      <a:xfrm>
                        <a:off x="6804248" y="3789040"/>
                        <a:ext cx="804863" cy="479425"/>
                      </a:xfrm>
                      <a:prstGeom prst="rect">
                        <a:avLst/>
                      </a:prstGeom>
                      <a:noFill/>
                      <a:ln w="9525">
                        <a:noFill/>
                      </a:ln>
                    </p:spPr>
                  </p:pic>
                </p:oleObj>
              </mc:Fallback>
            </mc:AlternateContent>
          </a:graphicData>
        </a:graphic>
      </p:graphicFrame>
      <p:sp>
        <p:nvSpPr>
          <p:cNvPr id="8" name="TextBox 7"/>
          <p:cNvSpPr txBox="1"/>
          <p:nvPr/>
        </p:nvSpPr>
        <p:spPr>
          <a:xfrm>
            <a:off x="395536" y="4365104"/>
            <a:ext cx="7220246" cy="800219"/>
          </a:xfrm>
          <a:prstGeom prst="rect">
            <a:avLst/>
          </a:prstGeom>
          <a:noFill/>
        </p:spPr>
        <p:txBody>
          <a:bodyPr wrap="none" rtlCol="0">
            <a:spAutoFit/>
          </a:bodyPr>
          <a:lstStyle/>
          <a:p>
            <a:r>
              <a:rPr kumimoji="1" lang="zh-CN" altLang="en-US" sz="2800" b="1" dirty="0" smtClean="0">
                <a:solidFill>
                  <a:schemeClr val="tx2"/>
                </a:solidFill>
                <a:latin typeface="+mj-ea"/>
                <a:ea typeface="+mj-ea"/>
              </a:rPr>
              <a:t>故</a:t>
            </a:r>
            <a:r>
              <a:rPr kumimoji="1" lang="en-US" altLang="zh-CN" sz="2800" b="1" dirty="0" smtClean="0">
                <a:solidFill>
                  <a:schemeClr val="tx2"/>
                </a:solidFill>
                <a:latin typeface="+mj-ea"/>
                <a:ea typeface="+mj-ea"/>
              </a:rPr>
              <a:t>12 </a:t>
            </a:r>
            <a:r>
              <a:rPr kumimoji="1" lang="zh-CN" altLang="en-US" sz="2800" b="1" dirty="0" smtClean="0">
                <a:solidFill>
                  <a:schemeClr val="tx2"/>
                </a:solidFill>
                <a:latin typeface="+mj-ea"/>
                <a:ea typeface="+mj-ea"/>
              </a:rPr>
              <a:t>次接待都是在周二和周四进行的概率为</a:t>
            </a:r>
            <a:endParaRPr kumimoji="1" lang="zh-CN" altLang="en-US" sz="2800" b="1" dirty="0" smtClean="0">
              <a:solidFill>
                <a:schemeClr val="tx2"/>
              </a:solidFill>
              <a:latin typeface="+mj-ea"/>
              <a:ea typeface="+mj-ea"/>
            </a:endParaRPr>
          </a:p>
          <a:p>
            <a:endParaRPr lang="zh-CN" altLang="en-US" dirty="0"/>
          </a:p>
        </p:txBody>
      </p:sp>
      <p:graphicFrame>
        <p:nvGraphicFramePr>
          <p:cNvPr id="44035" name="Object 3"/>
          <p:cNvGraphicFramePr>
            <a:graphicFrameLocks noChangeAspect="1"/>
          </p:cNvGraphicFramePr>
          <p:nvPr/>
        </p:nvGraphicFramePr>
        <p:xfrm>
          <a:off x="2438400" y="4941168"/>
          <a:ext cx="1066800" cy="850900"/>
        </p:xfrm>
        <a:graphic>
          <a:graphicData uri="http://schemas.openxmlformats.org/presentationml/2006/ole">
            <mc:AlternateContent xmlns:mc="http://schemas.openxmlformats.org/markup-compatibility/2006">
              <mc:Choice xmlns:v="urn:schemas-microsoft-com:vml" Requires="v">
                <p:oleObj spid="_x0000_s8195" name="Equation" r:id="rId5" imgW="25603200" imgH="20421600" progId="Equation.3">
                  <p:embed/>
                </p:oleObj>
              </mc:Choice>
              <mc:Fallback>
                <p:oleObj name="Equation" r:id="rId5" imgW="25603200" imgH="20421600" progId="Equation.3">
                  <p:embed/>
                  <p:pic>
                    <p:nvPicPr>
                      <p:cNvPr id="0" name="Object 3"/>
                      <p:cNvPicPr>
                        <a:picLocks noChangeAspect="1"/>
                      </p:cNvPicPr>
                      <p:nvPr/>
                    </p:nvPicPr>
                    <p:blipFill>
                      <a:blip r:embed="rId6"/>
                      <a:stretch>
                        <a:fillRect/>
                      </a:stretch>
                    </p:blipFill>
                    <p:spPr>
                      <a:xfrm>
                        <a:off x="2438400" y="4941168"/>
                        <a:ext cx="1066800" cy="850900"/>
                      </a:xfrm>
                      <a:prstGeom prst="rect">
                        <a:avLst/>
                      </a:prstGeom>
                      <a:noFill/>
                      <a:ln w="9525">
                        <a:noFill/>
                      </a:ln>
                    </p:spPr>
                  </p:pic>
                </p:oleObj>
              </mc:Fallback>
            </mc:AlternateContent>
          </a:graphicData>
        </a:graphic>
      </p:graphicFrame>
      <p:graphicFrame>
        <p:nvGraphicFramePr>
          <p:cNvPr id="44036" name="Object 4"/>
          <p:cNvGraphicFramePr>
            <a:graphicFrameLocks noChangeAspect="1"/>
          </p:cNvGraphicFramePr>
          <p:nvPr/>
        </p:nvGraphicFramePr>
        <p:xfrm>
          <a:off x="3586163" y="5229200"/>
          <a:ext cx="2736850" cy="398462"/>
        </p:xfrm>
        <a:graphic>
          <a:graphicData uri="http://schemas.openxmlformats.org/presentationml/2006/ole">
            <mc:AlternateContent xmlns:mc="http://schemas.openxmlformats.org/markup-compatibility/2006">
              <mc:Choice xmlns:v="urn:schemas-microsoft-com:vml" Requires="v">
                <p:oleObj spid="_x0000_s8196" name="Equation" r:id="rId7" imgW="48158400" imgH="9448800" progId="Equation.3">
                  <p:embed/>
                </p:oleObj>
              </mc:Choice>
              <mc:Fallback>
                <p:oleObj name="Equation" r:id="rId7" imgW="48158400" imgH="9448800" progId="Equation.3">
                  <p:embed/>
                  <p:pic>
                    <p:nvPicPr>
                      <p:cNvPr id="0" name="Object 4"/>
                      <p:cNvPicPr>
                        <a:picLocks noChangeAspect="1"/>
                      </p:cNvPicPr>
                      <p:nvPr/>
                    </p:nvPicPr>
                    <p:blipFill>
                      <a:blip r:embed="rId8"/>
                      <a:stretch>
                        <a:fillRect/>
                      </a:stretch>
                    </p:blipFill>
                    <p:spPr>
                      <a:xfrm>
                        <a:off x="3586163" y="5229200"/>
                        <a:ext cx="2736850" cy="398462"/>
                      </a:xfrm>
                      <a:prstGeom prst="rect">
                        <a:avLst/>
                      </a:prstGeom>
                      <a:noFill/>
                      <a:ln w="9525">
                        <a:noFill/>
                      </a:ln>
                    </p:spPr>
                  </p:pic>
                </p:oleObj>
              </mc:Fallback>
            </mc:AlternateContent>
          </a:graphicData>
        </a:graphic>
      </p:graphicFrame>
      <p:sp>
        <p:nvSpPr>
          <p:cNvPr id="11" name="TextBox 10"/>
          <p:cNvSpPr txBox="1"/>
          <p:nvPr/>
        </p:nvSpPr>
        <p:spPr>
          <a:xfrm>
            <a:off x="144016" y="5733256"/>
            <a:ext cx="8748464" cy="1446550"/>
          </a:xfrm>
          <a:prstGeom prst="rect">
            <a:avLst/>
          </a:prstGeom>
          <a:noFill/>
        </p:spPr>
        <p:txBody>
          <a:bodyPr wrap="square" rtlCol="0">
            <a:spAutoFit/>
          </a:bodyPr>
          <a:lstStyle/>
          <a:p>
            <a:pPr>
              <a:lnSpc>
                <a:spcPct val="120000"/>
              </a:lnSpc>
              <a:spcBef>
                <a:spcPct val="10000"/>
              </a:spcBef>
            </a:pPr>
            <a:r>
              <a:rPr kumimoji="1" lang="zh-CN" altLang="en-US" sz="2800" b="1" dirty="0" smtClean="0">
                <a:solidFill>
                  <a:srgbClr val="0000FF"/>
                </a:solidFill>
                <a:latin typeface="+mj-ea"/>
                <a:ea typeface="+mj-ea"/>
              </a:rPr>
              <a:t>小概率事件在一次试验中几乎是不可能发生的</a:t>
            </a:r>
            <a:endParaRPr kumimoji="1" lang="en-US" altLang="zh-CN" sz="2800" b="1" dirty="0" smtClean="0">
              <a:solidFill>
                <a:srgbClr val="0000FF"/>
              </a:solidFill>
              <a:latin typeface="+mj-ea"/>
              <a:ea typeface="+mj-ea"/>
            </a:endParaRPr>
          </a:p>
          <a:p>
            <a:pPr>
              <a:lnSpc>
                <a:spcPct val="120000"/>
              </a:lnSpc>
              <a:spcBef>
                <a:spcPct val="10000"/>
              </a:spcBef>
            </a:pPr>
            <a:r>
              <a:rPr kumimoji="1" lang="zh-CN" altLang="en-US" sz="2800" b="1" dirty="0" smtClean="0">
                <a:solidFill>
                  <a:srgbClr val="0000FF"/>
                </a:solidFill>
                <a:latin typeface="+mj-ea"/>
                <a:ea typeface="+mj-ea"/>
              </a:rPr>
              <a:t>（</a:t>
            </a:r>
            <a:r>
              <a:rPr kumimoji="1" lang="zh-CN" altLang="en-US" sz="2800" b="1" dirty="0" smtClean="0">
                <a:solidFill>
                  <a:srgbClr val="FF0000"/>
                </a:solidFill>
                <a:latin typeface="+mj-ea"/>
                <a:ea typeface="+mj-ea"/>
              </a:rPr>
              <a:t>实际推断原理</a:t>
            </a:r>
            <a:r>
              <a:rPr kumimoji="1" lang="zh-CN" altLang="en-US" sz="2800" b="1" dirty="0" smtClean="0">
                <a:solidFill>
                  <a:srgbClr val="0000FF"/>
                </a:solidFill>
                <a:latin typeface="+mj-ea"/>
                <a:ea typeface="+mj-ea"/>
              </a:rPr>
              <a:t>） </a:t>
            </a:r>
            <a:r>
              <a:rPr kumimoji="1" lang="en-US" altLang="zh-CN" sz="2800" b="1" dirty="0" smtClean="0">
                <a:solidFill>
                  <a:srgbClr val="0000FF"/>
                </a:solidFill>
                <a:latin typeface="+mj-ea"/>
                <a:ea typeface="+mj-ea"/>
              </a:rPr>
              <a:t>, </a:t>
            </a:r>
            <a:r>
              <a:rPr kumimoji="1" lang="zh-CN" altLang="en-US" sz="2800" b="1" dirty="0" smtClean="0">
                <a:solidFill>
                  <a:srgbClr val="0000FF"/>
                </a:solidFill>
                <a:latin typeface="+mj-ea"/>
                <a:ea typeface="+mj-ea"/>
              </a:rPr>
              <a:t>从而可知接待时间是有规定的</a:t>
            </a:r>
            <a:r>
              <a:rPr kumimoji="1" lang="en-US" altLang="zh-CN" sz="2800" b="1" dirty="0" smtClean="0">
                <a:solidFill>
                  <a:srgbClr val="0000FF"/>
                </a:solidFill>
                <a:latin typeface="+mj-ea"/>
                <a:ea typeface="+mj-ea"/>
              </a:rPr>
              <a:t>.</a:t>
            </a:r>
            <a:endParaRPr kumimoji="1" lang="en-US" altLang="zh-CN" sz="2800" b="1" dirty="0" smtClean="0">
              <a:solidFill>
                <a:srgbClr val="0000FF"/>
              </a:solidFill>
              <a:latin typeface="+mj-ea"/>
              <a:ea typeface="+mj-ea"/>
            </a:endParaRPr>
          </a:p>
          <a:p>
            <a:endParaRPr lang="zh-CN" altLang="en-US" dirty="0"/>
          </a:p>
        </p:txBody>
      </p:sp>
      <p:sp>
        <p:nvSpPr>
          <p:cNvPr id="12" name="TextBox 11"/>
          <p:cNvSpPr txBox="1"/>
          <p:nvPr/>
        </p:nvSpPr>
        <p:spPr>
          <a:xfrm>
            <a:off x="35496" y="1969676"/>
            <a:ext cx="543739" cy="523220"/>
          </a:xfrm>
          <a:prstGeom prst="rect">
            <a:avLst/>
          </a:prstGeom>
          <a:noFill/>
        </p:spPr>
        <p:txBody>
          <a:bodyPr wrap="none" rtlCol="0">
            <a:spAutoFit/>
          </a:bodyPr>
          <a:lstStyle/>
          <a:p>
            <a:r>
              <a:rPr lang="zh-CN" altLang="en-US" sz="2800" b="1" dirty="0" smtClean="0">
                <a:solidFill>
                  <a:srgbClr val="FF0000"/>
                </a:solidFill>
              </a:rPr>
              <a:t>解</a:t>
            </a:r>
            <a:endParaRPr lang="zh-CN" altLang="en-US"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020"/>
                                        </p:tgtEl>
                                        <p:attrNameLst>
                                          <p:attrName>style.visibility</p:attrName>
                                        </p:attrNameLst>
                                      </p:cBhvr>
                                      <p:to>
                                        <p:strVal val="visible"/>
                                      </p:to>
                                    </p:set>
                                    <p:animEffect transition="in" filter="wipe(left)">
                                      <p:cBhvr>
                                        <p:cTn id="7" dur="500"/>
                                        <p:tgtEl>
                                          <p:spTgt spid="430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034"/>
                                        </p:tgtEl>
                                        <p:attrNameLst>
                                          <p:attrName>style.visibility</p:attrName>
                                        </p:attrNameLst>
                                      </p:cBhvr>
                                      <p:to>
                                        <p:strVal val="visible"/>
                                      </p:to>
                                    </p:set>
                                    <p:animEffect transition="in" filter="wipe(left)">
                                      <p:cBhvr>
                                        <p:cTn id="12" dur="500"/>
                                        <p:tgtEl>
                                          <p:spTgt spid="44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4035"/>
                                        </p:tgtEl>
                                        <p:attrNameLst>
                                          <p:attrName>style.visibility</p:attrName>
                                        </p:attrNameLst>
                                      </p:cBhvr>
                                      <p:to>
                                        <p:strVal val="visible"/>
                                      </p:to>
                                    </p:set>
                                    <p:animEffect transition="in" filter="wipe(left)">
                                      <p:cBhvr>
                                        <p:cTn id="17" dur="500"/>
                                        <p:tgtEl>
                                          <p:spTgt spid="440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4036"/>
                                        </p:tgtEl>
                                        <p:attrNameLst>
                                          <p:attrName>style.visibility</p:attrName>
                                        </p:attrNameLst>
                                      </p:cBhvr>
                                      <p:to>
                                        <p:strVal val="visible"/>
                                      </p:to>
                                    </p:set>
                                    <p:animEffect transition="in" filter="wipe(left)">
                                      <p:cBhvr>
                                        <p:cTn id="22" dur="500"/>
                                        <p:tgtEl>
                                          <p:spTgt spid="44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Box 1"/>
          <p:cNvSpPr txBox="1">
            <a:spLocks noChangeArrowheads="1"/>
          </p:cNvSpPr>
          <p:nvPr/>
        </p:nvSpPr>
        <p:spPr bwMode="auto">
          <a:xfrm>
            <a:off x="1042988" y="2725738"/>
            <a:ext cx="6265862" cy="1816100"/>
          </a:xfrm>
          <a:prstGeom prst="rect">
            <a:avLst/>
          </a:prstGeom>
          <a:noFill/>
          <a:ln w="9525">
            <a:noFill/>
            <a:miter lim="800000"/>
          </a:ln>
        </p:spPr>
        <p:txBody>
          <a:bodyPr>
            <a:spAutoFit/>
          </a:bodyPr>
          <a:lstStyle/>
          <a:p>
            <a:r>
              <a:rPr lang="zh-CN" altLang="en-US" sz="2800" b="1" dirty="0">
                <a:latin typeface="+mn-ea"/>
              </a:rPr>
              <a:t>（</a:t>
            </a:r>
            <a:r>
              <a:rPr lang="en-US" altLang="zh-CN" sz="2800" b="1" dirty="0">
                <a:latin typeface="+mn-ea"/>
              </a:rPr>
              <a:t>1</a:t>
            </a:r>
            <a:r>
              <a:rPr lang="zh-CN" altLang="en-US" sz="2800" b="1" dirty="0">
                <a:latin typeface="+mn-ea"/>
              </a:rPr>
              <a:t>）</a:t>
            </a:r>
            <a:r>
              <a:rPr lang="en-US" altLang="zh-CN" sz="2800" b="1" dirty="0">
                <a:latin typeface="+mn-ea"/>
              </a:rPr>
              <a:t>AB</a:t>
            </a:r>
            <a:r>
              <a:rPr lang="zh-CN" altLang="en-US" sz="2800" b="1" dirty="0">
                <a:latin typeface="+mn-ea"/>
              </a:rPr>
              <a:t>是不可能事件                </a:t>
            </a:r>
            <a:endParaRPr lang="en-US" altLang="zh-CN" sz="2800" b="1" dirty="0">
              <a:latin typeface="+mn-ea"/>
            </a:endParaRPr>
          </a:p>
          <a:p>
            <a:r>
              <a:rPr lang="zh-CN" altLang="en-US" sz="2800" b="1" dirty="0">
                <a:latin typeface="+mn-ea"/>
              </a:rPr>
              <a:t>（</a:t>
            </a:r>
            <a:r>
              <a:rPr lang="en-US" altLang="zh-CN" sz="2800" b="1" dirty="0">
                <a:latin typeface="+mn-ea"/>
              </a:rPr>
              <a:t>2</a:t>
            </a:r>
            <a:r>
              <a:rPr lang="zh-CN" altLang="en-US" sz="2800" b="1" dirty="0">
                <a:latin typeface="+mn-ea"/>
              </a:rPr>
              <a:t>）</a:t>
            </a:r>
            <a:r>
              <a:rPr lang="en-US" altLang="zh-CN" sz="2800" b="1" dirty="0">
                <a:latin typeface="+mn-ea"/>
              </a:rPr>
              <a:t>AB</a:t>
            </a:r>
            <a:r>
              <a:rPr lang="zh-CN" altLang="en-US" sz="2800" b="1" dirty="0">
                <a:latin typeface="+mn-ea"/>
              </a:rPr>
              <a:t>未必是不可能事件</a:t>
            </a:r>
            <a:endParaRPr lang="en-US" altLang="zh-CN" sz="2800" b="1" dirty="0">
              <a:latin typeface="+mn-ea"/>
            </a:endParaRPr>
          </a:p>
          <a:p>
            <a:r>
              <a:rPr lang="zh-CN" altLang="en-US" sz="2800" b="1" dirty="0">
                <a:latin typeface="+mn-ea"/>
              </a:rPr>
              <a:t>（</a:t>
            </a:r>
            <a:r>
              <a:rPr lang="en-US" altLang="zh-CN" sz="2800" b="1" dirty="0">
                <a:latin typeface="+mn-ea"/>
              </a:rPr>
              <a:t>3</a:t>
            </a:r>
            <a:r>
              <a:rPr lang="zh-CN" altLang="en-US" sz="2800" b="1" dirty="0">
                <a:latin typeface="+mn-ea"/>
              </a:rPr>
              <a:t>）</a:t>
            </a:r>
            <a:r>
              <a:rPr lang="en-US" altLang="zh-CN" sz="2800" b="1" dirty="0">
                <a:latin typeface="+mn-ea"/>
              </a:rPr>
              <a:t>A</a:t>
            </a:r>
            <a:r>
              <a:rPr lang="zh-CN" altLang="en-US" sz="2800" b="1" dirty="0">
                <a:latin typeface="+mn-ea"/>
              </a:rPr>
              <a:t>、</a:t>
            </a:r>
            <a:r>
              <a:rPr lang="en-US" altLang="zh-CN" sz="2800" b="1" dirty="0">
                <a:latin typeface="+mn-ea"/>
              </a:rPr>
              <a:t>B</a:t>
            </a:r>
            <a:r>
              <a:rPr lang="zh-CN" altLang="en-US" sz="2800" b="1" dirty="0">
                <a:latin typeface="+mn-ea"/>
              </a:rPr>
              <a:t>互不相容                    </a:t>
            </a:r>
            <a:endParaRPr lang="en-US" altLang="zh-CN" sz="2800" b="1" dirty="0">
              <a:latin typeface="+mn-ea"/>
            </a:endParaRPr>
          </a:p>
          <a:p>
            <a:r>
              <a:rPr lang="zh-CN" altLang="en-US" sz="2800" b="1" dirty="0">
                <a:latin typeface="+mn-ea"/>
              </a:rPr>
              <a:t>（</a:t>
            </a:r>
            <a:r>
              <a:rPr lang="en-US" altLang="zh-CN" sz="2800" b="1" dirty="0">
                <a:latin typeface="+mn-ea"/>
              </a:rPr>
              <a:t>4</a:t>
            </a:r>
            <a:r>
              <a:rPr lang="zh-CN" altLang="en-US" sz="2800" b="1" dirty="0">
                <a:latin typeface="+mn-ea"/>
              </a:rPr>
              <a:t>） </a:t>
            </a:r>
            <a:endParaRPr lang="zh-CN" altLang="en-US" sz="2800" b="1" dirty="0">
              <a:latin typeface="+mn-ea"/>
            </a:endParaRPr>
          </a:p>
        </p:txBody>
      </p:sp>
      <p:graphicFrame>
        <p:nvGraphicFramePr>
          <p:cNvPr id="34818" name="Object 12"/>
          <p:cNvGraphicFramePr>
            <a:graphicFrameLocks noChangeAspect="1"/>
          </p:cNvGraphicFramePr>
          <p:nvPr/>
        </p:nvGraphicFramePr>
        <p:xfrm>
          <a:off x="2268538" y="1989138"/>
          <a:ext cx="1416050" cy="419100"/>
        </p:xfrm>
        <a:graphic>
          <a:graphicData uri="http://schemas.openxmlformats.org/presentationml/2006/ole">
            <mc:AlternateContent xmlns:mc="http://schemas.openxmlformats.org/markup-compatibility/2006">
              <mc:Choice xmlns:v="urn:schemas-microsoft-com:vml" Requires="v">
                <p:oleObj spid="_x0000_s9217" name="Equation" r:id="rId1" imgW="16459200" imgH="4876800" progId="Equation.DSMT4">
                  <p:embed/>
                </p:oleObj>
              </mc:Choice>
              <mc:Fallback>
                <p:oleObj name="Equation" r:id="rId1" imgW="16459200" imgH="4876800" progId="Equation.DSMT4">
                  <p:embed/>
                  <p:pic>
                    <p:nvPicPr>
                      <p:cNvPr id="0" name="Object 12"/>
                      <p:cNvPicPr>
                        <a:picLocks noChangeAspect="1"/>
                      </p:cNvPicPr>
                      <p:nvPr/>
                    </p:nvPicPr>
                    <p:blipFill>
                      <a:blip r:embed="rId2"/>
                      <a:stretch>
                        <a:fillRect/>
                      </a:stretch>
                    </p:blipFill>
                    <p:spPr>
                      <a:xfrm>
                        <a:off x="2268538" y="1989138"/>
                        <a:ext cx="1416050" cy="419100"/>
                      </a:xfrm>
                      <a:prstGeom prst="rect">
                        <a:avLst/>
                      </a:prstGeom>
                      <a:noFill/>
                      <a:ln w="12700">
                        <a:noFill/>
                      </a:ln>
                    </p:spPr>
                  </p:pic>
                </p:oleObj>
              </mc:Fallback>
            </mc:AlternateContent>
          </a:graphicData>
        </a:graphic>
      </p:graphicFrame>
      <p:graphicFrame>
        <p:nvGraphicFramePr>
          <p:cNvPr id="34819" name="Object 3"/>
          <p:cNvGraphicFramePr>
            <a:graphicFrameLocks noChangeAspect="1"/>
          </p:cNvGraphicFramePr>
          <p:nvPr/>
        </p:nvGraphicFramePr>
        <p:xfrm>
          <a:off x="1908175" y="4054475"/>
          <a:ext cx="2879725" cy="487363"/>
        </p:xfrm>
        <a:graphic>
          <a:graphicData uri="http://schemas.openxmlformats.org/presentationml/2006/ole">
            <mc:AlternateContent xmlns:mc="http://schemas.openxmlformats.org/markup-compatibility/2006">
              <mc:Choice xmlns:v="urn:schemas-microsoft-com:vml" Requires="v">
                <p:oleObj spid="_x0000_s9218" name="Equation" r:id="rId3" imgW="30480000" imgH="5181600" progId="Equation.DSMT4">
                  <p:embed/>
                </p:oleObj>
              </mc:Choice>
              <mc:Fallback>
                <p:oleObj name="Equation" r:id="rId3" imgW="30480000" imgH="5181600" progId="Equation.DSMT4">
                  <p:embed/>
                  <p:pic>
                    <p:nvPicPr>
                      <p:cNvPr id="0" name="Object 3"/>
                      <p:cNvPicPr>
                        <a:picLocks noChangeAspect="1"/>
                      </p:cNvPicPr>
                      <p:nvPr/>
                    </p:nvPicPr>
                    <p:blipFill>
                      <a:blip r:embed="rId4"/>
                      <a:stretch>
                        <a:fillRect/>
                      </a:stretch>
                    </p:blipFill>
                    <p:spPr>
                      <a:xfrm>
                        <a:off x="1908175" y="4054475"/>
                        <a:ext cx="2879725" cy="487363"/>
                      </a:xfrm>
                      <a:prstGeom prst="rect">
                        <a:avLst/>
                      </a:prstGeom>
                      <a:noFill/>
                      <a:ln w="12700">
                        <a:noFill/>
                      </a:ln>
                    </p:spPr>
                  </p:pic>
                </p:oleObj>
              </mc:Fallback>
            </mc:AlternateContent>
          </a:graphicData>
        </a:graphic>
      </p:graphicFrame>
      <p:sp>
        <p:nvSpPr>
          <p:cNvPr id="34821" name="TextBox 4"/>
          <p:cNvSpPr txBox="1">
            <a:spLocks noChangeArrowheads="1"/>
          </p:cNvSpPr>
          <p:nvPr/>
        </p:nvSpPr>
        <p:spPr bwMode="auto">
          <a:xfrm>
            <a:off x="611188" y="1916113"/>
            <a:ext cx="8208962" cy="523875"/>
          </a:xfrm>
          <a:prstGeom prst="rect">
            <a:avLst/>
          </a:prstGeom>
          <a:noFill/>
          <a:ln w="9525">
            <a:noFill/>
            <a:miter lim="800000"/>
          </a:ln>
        </p:spPr>
        <p:txBody>
          <a:bodyPr>
            <a:spAutoFit/>
          </a:bodyPr>
          <a:lstStyle/>
          <a:p>
            <a:r>
              <a:rPr lang="zh-CN" altLang="en-US" sz="2800" b="1" dirty="0" smtClean="0">
                <a:solidFill>
                  <a:srgbClr val="FF0000"/>
                </a:solidFill>
                <a:latin typeface="+mn-ea"/>
              </a:rPr>
              <a:t>例</a:t>
            </a:r>
            <a:r>
              <a:rPr lang="en-US" altLang="zh-CN" sz="2800" b="1" dirty="0" smtClean="0">
                <a:solidFill>
                  <a:srgbClr val="FF0000"/>
                </a:solidFill>
                <a:latin typeface="+mn-ea"/>
              </a:rPr>
              <a:t>6  </a:t>
            </a:r>
            <a:r>
              <a:rPr lang="zh-CN" altLang="en-US" sz="2800" b="1" dirty="0">
                <a:latin typeface="+mn-ea"/>
              </a:rPr>
              <a:t>已知        ，下列正确的是（  ）</a:t>
            </a:r>
            <a:endParaRPr lang="zh-CN" altLang="en-US" sz="2800" b="1" dirty="0">
              <a:latin typeface="+mn-ea"/>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2751</Words>
  <Application>WPS 演示</Application>
  <PresentationFormat>全屏显示(4:3)</PresentationFormat>
  <Paragraphs>184</Paragraphs>
  <Slides>19</Slides>
  <Notes>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41</vt:i4>
      </vt:variant>
      <vt:variant>
        <vt:lpstr>幻灯片标题</vt:lpstr>
      </vt:variant>
      <vt:variant>
        <vt:i4>19</vt:i4>
      </vt:variant>
    </vt:vector>
  </HeadingPairs>
  <TitlesOfParts>
    <vt:vector size="72" baseType="lpstr">
      <vt:lpstr>Arial</vt:lpstr>
      <vt:lpstr>宋体</vt:lpstr>
      <vt:lpstr>Wingdings</vt:lpstr>
      <vt:lpstr>黑体</vt:lpstr>
      <vt:lpstr>Times New Roman</vt:lpstr>
      <vt:lpstr>Calibri</vt:lpstr>
      <vt:lpstr>Symbol</vt:lpstr>
      <vt:lpstr>楷体_GB2312</vt:lpstr>
      <vt:lpstr>微软雅黑</vt:lpstr>
      <vt:lpstr>Arial Unicode MS</vt:lpstr>
      <vt:lpstr>新宋体</vt:lpstr>
      <vt:lpstr>Office 主题</vt:lpstr>
      <vt:lpstr>Equation.KSEE3</vt:lpstr>
      <vt:lpstr>Equation.DSMT4</vt:lpstr>
      <vt:lpstr>Equation.DSMT4</vt:lpstr>
      <vt:lpstr>Equation.3</vt:lpstr>
      <vt:lpstr>Equation.3</vt:lpstr>
      <vt:lpstr>Equation.3</vt:lpstr>
      <vt:lpstr>Equation.DSMT4</vt:lpstr>
      <vt:lpstr>Equation.DSMT4</vt:lpstr>
      <vt:lpstr>Equation.DSMT4</vt:lpstr>
      <vt:lpstr>Equation.DSMT4</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Equation.KSEE3</vt:lpstr>
      <vt:lpstr>Equation.3</vt:lpstr>
      <vt:lpstr>Equation.DSMT4</vt:lpstr>
      <vt:lpstr>Equation.3</vt:lpstr>
      <vt:lpstr>Equation.3</vt:lpstr>
      <vt:lpstr>概率统计习题课</vt:lpstr>
      <vt:lpstr>学习概率统计思考下面三个问题</vt:lpstr>
      <vt:lpstr>计算概率时强调如下</vt:lpstr>
      <vt:lpstr>PowerPoint 演示文稿</vt:lpstr>
      <vt:lpstr>    例1  若用事件A表示“甲产品畅销，乙产品滞销,则事件A的对立事件可表示为（   ）。</vt:lpstr>
      <vt:lpstr>              例2  A,B,C,D为四个事件，用它们表示下面事件：         （1）A,B,C,D至少有一个发生；         （2）都不发生；（3）都发生；       （4）A,B,C,D恰有一个发生； （5）至多一个发生。 </vt:lpstr>
      <vt:lpstr>例4 箱中有a根红签，b根白签，除颜色以外，签没有区别。现有a+b个人依次不放回地去抽签，求第k个人抽到红签的概率。</vt:lpstr>
      <vt:lpstr>实际推断原理 例5  某接待站在某一周曾接待过 12次来访,已知所有这 12 次接待都是在周二和周四进行的,问是否可以推断接待时间是有规定的.  </vt:lpstr>
      <vt:lpstr>PowerPoint 演示文稿</vt:lpstr>
      <vt:lpstr>PowerPoint 演示文稿</vt:lpstr>
      <vt:lpstr>例8 信号收发问题 </vt:lpstr>
      <vt:lpstr>相关知识点</vt:lpstr>
      <vt:lpstr>解题过程</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例1  若用事件A表示“甲产品畅销，乙产品滞销,则事件A的对立事件可表示为（   ）。</dc:title>
  <dc:creator>user</dc:creator>
  <cp:lastModifiedBy>TQ</cp:lastModifiedBy>
  <cp:revision>29</cp:revision>
  <dcterms:created xsi:type="dcterms:W3CDTF">2017-03-01T07:36:00Z</dcterms:created>
  <dcterms:modified xsi:type="dcterms:W3CDTF">2018-09-21T03:09:38Z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