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460" r:id="rId3"/>
    <p:sldId id="461" r:id="rId4"/>
    <p:sldId id="462" r:id="rId5"/>
    <p:sldId id="463" r:id="rId6"/>
    <p:sldId id="465" r:id="rId7"/>
    <p:sldId id="466" r:id="rId8"/>
    <p:sldId id="495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81" r:id="rId17"/>
    <p:sldId id="474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3" r:id="rId29"/>
    <p:sldId id="494" r:id="rId30"/>
  </p:sldIdLst>
  <p:sldSz cx="9144000" cy="6858000" type="screen4x3"/>
  <p:notesSz cx="9931400" cy="6761480"/>
  <p:defaultTextStyle>
    <a:defPPr>
      <a:defRPr lang="zh-CN"/>
    </a:defPPr>
    <a:lvl1pPr marL="0" lvl="0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lvl="1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lvl="2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lvl="3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lvl="4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lvl="5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lvl="6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lvl="7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lvl="8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9900"/>
    <a:srgbClr val="FF6600"/>
    <a:srgbClr val="FFFF00"/>
    <a:srgbClr val="3399FF"/>
    <a:srgbClr val="CC3300"/>
    <a:srgbClr val="33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122" y="-90"/>
      </p:cViewPr>
      <p:guideLst>
        <p:guide orient="horz" pos="110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23.wmf"/><Relationship Id="rId3" Type="http://schemas.openxmlformats.org/officeDocument/2006/relationships/image" Target="../media/image46.wmf"/><Relationship Id="rId2" Type="http://schemas.openxmlformats.org/officeDocument/2006/relationships/image" Target="../media/image29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23.wmf"/><Relationship Id="rId2" Type="http://schemas.openxmlformats.org/officeDocument/2006/relationships/image" Target="../media/image51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71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6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8800" y="0"/>
            <a:ext cx="426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7892" name="Rectangle 4"/>
          <p:cNvSpPr>
            <a:spLocks noGrp="1"/>
          </p:cNvSpPr>
          <p:nvPr>
            <p:ph type="sldImg" idx="2"/>
          </p:nvPr>
        </p:nvSpPr>
        <p:spPr>
          <a:xfrm>
            <a:off x="3314700" y="533400"/>
            <a:ext cx="3352800" cy="25146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3200400"/>
            <a:ext cx="7315200" cy="30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0800"/>
            <a:ext cx="4267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8800" y="6400800"/>
            <a:ext cx="4267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zh-CN" sz="1200" dirty="0"/>
            </a:fld>
            <a:endParaRPr lang="zh-CN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0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45.bin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5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5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0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0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5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80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1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oleObject" Target="../embeddings/oleObject97.bin"/><Relationship Id="rId7" Type="http://schemas.openxmlformats.org/officeDocument/2006/relationships/image" Target="../media/image91.wmf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5.bin"/><Relationship Id="rId3" Type="http://schemas.openxmlformats.org/officeDocument/2006/relationships/image" Target="../media/image89.wmf"/><Relationship Id="rId2" Type="http://schemas.openxmlformats.org/officeDocument/2006/relationships/oleObject" Target="../embeddings/oleObject94.bin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838200" y="381000"/>
            <a:ext cx="8001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zh-CN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章   大数定律与中心极限定理</a:t>
            </a:r>
            <a:endParaRPr lang="zh-CN" altLang="en-US" sz="40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900113" y="1268413"/>
            <a:ext cx="43465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zh-CN" sz="3600" b="0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600" b="0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本章要解决的问题</a:t>
            </a:r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Text Box 4"/>
          <p:cNvSpPr txBox="1"/>
          <p:nvPr/>
        </p:nvSpPr>
        <p:spPr>
          <a:xfrm>
            <a:off x="609600" y="2233613"/>
            <a:ext cx="63563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为何能以某事件发生的频率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作为该事件的 概率的估计？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1" name="Text Box 5"/>
          <p:cNvSpPr txBox="1"/>
          <p:nvPr/>
        </p:nvSpPr>
        <p:spPr>
          <a:xfrm>
            <a:off x="625475" y="3224213"/>
            <a:ext cx="61277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l">
              <a:buFont typeface="Arial" panose="020B0604020202020204" pitchFamily="34" charset="0"/>
              <a:buAutoNum type="arabicPeriod" startAt="2"/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为何能以样本均值作为总体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期望的估计？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2" name="Text Box 6"/>
          <p:cNvSpPr txBox="1"/>
          <p:nvPr/>
        </p:nvSpPr>
        <p:spPr>
          <a:xfrm>
            <a:off x="609600" y="4519613"/>
            <a:ext cx="61277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l">
              <a:buFont typeface="Arial" panose="020B0604020202020204" pitchFamily="34" charset="0"/>
              <a:buAutoNum type="arabicPeriod" startAt="3"/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为何正态分布在概率论中占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有极其重要的地位？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3" name="Text Box 7"/>
          <p:cNvSpPr txBox="1"/>
          <p:nvPr/>
        </p:nvSpPr>
        <p:spPr>
          <a:xfrm>
            <a:off x="609600" y="5483225"/>
            <a:ext cx="61277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l">
              <a:buFont typeface="Arial" panose="020B0604020202020204" pitchFamily="34" charset="0"/>
              <a:buAutoNum type="arabicPeriod" startAt="4"/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大样本统计推断的理论基础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是什么？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4" name="AutoShape 8"/>
          <p:cNvSpPr/>
          <p:nvPr/>
        </p:nvSpPr>
        <p:spPr>
          <a:xfrm>
            <a:off x="6858000" y="2446338"/>
            <a:ext cx="228600" cy="1744662"/>
          </a:xfrm>
          <a:prstGeom prst="rightBrace">
            <a:avLst>
              <a:gd name="adj1" fmla="val 63599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4105" name="AutoShape 9"/>
          <p:cNvSpPr/>
          <p:nvPr/>
        </p:nvSpPr>
        <p:spPr>
          <a:xfrm>
            <a:off x="6781800" y="4724400"/>
            <a:ext cx="228600" cy="1828800"/>
          </a:xfrm>
          <a:prstGeom prst="rightBrace">
            <a:avLst>
              <a:gd name="adj1" fmla="val 66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4106" name="Text Box 10"/>
          <p:cNvSpPr txBox="1"/>
          <p:nvPr/>
        </p:nvSpPr>
        <p:spPr>
          <a:xfrm>
            <a:off x="7248525" y="1295400"/>
            <a:ext cx="1209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600" b="0" dirty="0">
                <a:solidFill>
                  <a:srgbClr val="3366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答复</a:t>
            </a:r>
            <a:endParaRPr lang="zh-CN" altLang="en-US" sz="3600" b="0" dirty="0">
              <a:solidFill>
                <a:srgbClr val="3366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7" name="Text Box 11"/>
          <p:cNvSpPr txBox="1"/>
          <p:nvPr/>
        </p:nvSpPr>
        <p:spPr>
          <a:xfrm>
            <a:off x="7400925" y="2614613"/>
            <a:ext cx="1285875" cy="119062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大数</a:t>
            </a:r>
            <a:endParaRPr lang="zh-CN" altLang="en-US" sz="3600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定律</a:t>
            </a:r>
            <a:endParaRPr lang="zh-CN" altLang="en-US" sz="3600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8" name="Text Box 12"/>
          <p:cNvSpPr txBox="1"/>
          <p:nvPr/>
        </p:nvSpPr>
        <p:spPr>
          <a:xfrm>
            <a:off x="7278688" y="4929188"/>
            <a:ext cx="1865312" cy="119062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中心极</a:t>
            </a:r>
            <a:endParaRPr lang="zh-CN" altLang="en-US" sz="3600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限定理</a:t>
            </a:r>
            <a:endParaRPr lang="zh-CN" altLang="en-US" sz="3600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1" grpId="0"/>
      <p:bldP spid="4102" grpId="0"/>
      <p:bldP spid="4103" grpId="0"/>
      <p:bldP spid="4104" grpId="0" animBg="1"/>
      <p:bldP spid="4105" grpId="0" animBg="1"/>
      <p:bldP spid="4106" grpId="0"/>
      <p:bldP spid="4107" grpId="0" animBg="1"/>
      <p:bldP spid="410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66800" y="479425"/>
          <a:ext cx="3886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046730" imgH="1040765" progId="">
                  <p:embed/>
                </p:oleObj>
              </mc:Choice>
              <mc:Fallback>
                <p:oleObj name="" r:id="rId1" imgW="3046730" imgH="1040765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479425"/>
                        <a:ext cx="3886200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/>
          <p:nvPr/>
        </p:nvSpPr>
        <p:spPr>
          <a:xfrm>
            <a:off x="609600" y="5607050"/>
            <a:ext cx="549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524000" y="5334000"/>
          <a:ext cx="4191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3630930" imgH="1040765" progId="">
                  <p:embed/>
                </p:oleObj>
              </mc:Choice>
              <mc:Fallback>
                <p:oleObj name="" r:id="rId3" imgW="3630930" imgH="1040765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5334000"/>
                        <a:ext cx="41910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066800" y="4267200"/>
          <a:ext cx="350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3200400" imgH="508000" progId="">
                  <p:embed/>
                </p:oleObj>
              </mc:Choice>
              <mc:Fallback>
                <p:oleObj name="" r:id="rId5" imgW="3200400" imgH="508000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4267200"/>
                        <a:ext cx="3505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724400" y="4038600"/>
          <a:ext cx="1981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1459865" imgH="939165" progId="">
                  <p:embed/>
                </p:oleObj>
              </mc:Choice>
              <mc:Fallback>
                <p:oleObj name="" r:id="rId7" imgW="1459865" imgH="939165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4038600"/>
                        <a:ext cx="1981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044575" y="1844675"/>
          <a:ext cx="518318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4102100" imgH="2057400" progId="">
                  <p:embed/>
                </p:oleObj>
              </mc:Choice>
              <mc:Fallback>
                <p:oleObj name="" r:id="rId9" imgW="4102100" imgH="2057400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4575" y="1844675"/>
                        <a:ext cx="5183188" cy="223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712788" y="1362075"/>
            <a:ext cx="8235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在概率的统计定义中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事件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发生的频率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747713" y="2162175"/>
            <a:ext cx="8185150" cy="1403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“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稳定于”事件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在一次试验中发生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endParaRPr lang="zh-CN" altLang="zh-CN" sz="1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的概率是指：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49275" y="3683000"/>
            <a:ext cx="8169275" cy="1041400"/>
            <a:chOff x="0" y="0"/>
            <a:chExt cx="5146" cy="656"/>
          </a:xfrm>
        </p:grpSpPr>
        <p:graphicFrame>
          <p:nvGraphicFramePr>
            <p:cNvPr id="10243" name="Object 5"/>
            <p:cNvGraphicFramePr>
              <a:graphicFrameLocks noChangeAspect="1"/>
            </p:cNvGraphicFramePr>
            <p:nvPr/>
          </p:nvGraphicFramePr>
          <p:xfrm>
            <a:off x="624" y="26"/>
            <a:ext cx="28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" imgW="457835" imgH="940435" progId="">
                    <p:embed/>
                  </p:oleObj>
                </mc:Choice>
                <mc:Fallback>
                  <p:oleObj name="" r:id="rId1" imgW="457835" imgH="940435" progId="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26"/>
                          <a:ext cx="288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Rectangle 6"/>
            <p:cNvSpPr/>
            <p:nvPr/>
          </p:nvSpPr>
          <p:spPr>
            <a:xfrm>
              <a:off x="0" y="89"/>
              <a:ext cx="6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频率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3" name="Text Box 7"/>
            <p:cNvSpPr txBox="1"/>
            <p:nvPr/>
          </p:nvSpPr>
          <p:spPr>
            <a:xfrm>
              <a:off x="1046" y="102"/>
              <a:ext cx="213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lang="zh-CN" altLang="en-US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zh-CN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有较大偏差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44" name="Object 8"/>
            <p:cNvGraphicFramePr>
              <a:graphicFrameLocks noChangeAspect="1"/>
            </p:cNvGraphicFramePr>
            <p:nvPr/>
          </p:nvGraphicFramePr>
          <p:xfrm>
            <a:off x="3230" y="0"/>
            <a:ext cx="1368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2171065" imgH="1040765" progId="">
                    <p:embed/>
                  </p:oleObj>
                </mc:Choice>
                <mc:Fallback>
                  <p:oleObj name="" r:id="rId3" imgW="2171065" imgH="1040765" progId="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30" y="0"/>
                          <a:ext cx="1368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9"/>
            <p:cNvSpPr txBox="1"/>
            <p:nvPr/>
          </p:nvSpPr>
          <p:spPr>
            <a:xfrm>
              <a:off x="4742" y="84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346" name="Text Box 10"/>
          <p:cNvSpPr txBox="1"/>
          <p:nvPr/>
        </p:nvSpPr>
        <p:spPr>
          <a:xfrm>
            <a:off x="533400" y="4724400"/>
            <a:ext cx="84137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小概率事件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因而在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足够大时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可以用频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率近似代替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.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这种稳定称为依概率稳定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7" name="Rectangle 11"/>
          <p:cNvSpPr/>
          <p:nvPr/>
        </p:nvSpPr>
        <p:spPr>
          <a:xfrm>
            <a:off x="685800" y="449263"/>
            <a:ext cx="805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贝努里</a:t>
            </a:r>
            <a:r>
              <a:rPr lang="zh-CN" altLang="zh-CN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(Bernoulli)</a:t>
            </a:r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大数定律的意义</a:t>
            </a:r>
            <a:endParaRPr lang="zh-CN" altLang="en-US" sz="4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62000" y="1905000"/>
            <a:ext cx="990600" cy="838200"/>
            <a:chOff x="0" y="0"/>
            <a:chExt cx="624" cy="528"/>
          </a:xfrm>
        </p:grpSpPr>
        <p:graphicFrame>
          <p:nvGraphicFramePr>
            <p:cNvPr id="10242" name="Object 13"/>
            <p:cNvGraphicFramePr>
              <a:graphicFrameLocks noChangeAspect="1"/>
            </p:cNvGraphicFramePr>
            <p:nvPr/>
          </p:nvGraphicFramePr>
          <p:xfrm>
            <a:off x="0" y="0"/>
            <a:ext cx="62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368300" imgH="215900" progId="">
                    <p:embed/>
                  </p:oleObj>
                </mc:Choice>
                <mc:Fallback>
                  <p:oleObj name="" r:id="rId5" imgW="368300" imgH="215900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624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Line 14"/>
            <p:cNvSpPr/>
            <p:nvPr/>
          </p:nvSpPr>
          <p:spPr>
            <a:xfrm flipH="1">
              <a:off x="288" y="144"/>
              <a:ext cx="192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6" grpId="0"/>
      <p:bldP spid="143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539750" y="333375"/>
            <a:ext cx="11509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lang="zh-CN" altLang="en-US" sz="3600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1431925" y="981075"/>
            <a:ext cx="28130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是一常数，</a:t>
            </a:r>
            <a:endParaRPr lang="zh-CN" altLang="en-US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057400" y="16002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232535" imgH="279400" progId="">
                  <p:embed/>
                </p:oleObj>
              </mc:Choice>
              <mc:Fallback>
                <p:oleObj name="" r:id="rId1" imgW="1232535" imgH="2794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600200"/>
                        <a:ext cx="396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17525" y="2584450"/>
            <a:ext cx="5349875" cy="768350"/>
            <a:chOff x="0" y="0"/>
            <a:chExt cx="3210" cy="412"/>
          </a:xfrm>
        </p:grpSpPr>
        <p:sp>
          <p:nvSpPr>
            <p:cNvPr id="11288" name="Text Box 6"/>
            <p:cNvSpPr txBox="1"/>
            <p:nvPr/>
          </p:nvSpPr>
          <p:spPr>
            <a:xfrm>
              <a:off x="0" y="0"/>
              <a:ext cx="476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或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272" name="Object 7"/>
            <p:cNvGraphicFramePr>
              <a:graphicFrameLocks noChangeAspect="1"/>
            </p:cNvGraphicFramePr>
            <p:nvPr/>
          </p:nvGraphicFramePr>
          <p:xfrm>
            <a:off x="778" y="20"/>
            <a:ext cx="24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3858895" imgH="622300" progId="">
                    <p:embed/>
                  </p:oleObj>
                </mc:Choice>
                <mc:Fallback>
                  <p:oleObj name="" r:id="rId3" imgW="3858895" imgH="622300" progId="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8" y="20"/>
                          <a:ext cx="2432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539750" y="3357563"/>
            <a:ext cx="8196263" cy="2243137"/>
            <a:chOff x="0" y="0"/>
            <a:chExt cx="4503" cy="1334"/>
          </a:xfrm>
        </p:grpSpPr>
        <p:sp>
          <p:nvSpPr>
            <p:cNvPr id="11285" name="Text Box 9"/>
            <p:cNvSpPr txBox="1"/>
            <p:nvPr/>
          </p:nvSpPr>
          <p:spPr>
            <a:xfrm>
              <a:off x="0" y="17"/>
              <a:ext cx="1566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则称 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r.v. 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序列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270" name="Object 10"/>
            <p:cNvGraphicFramePr>
              <a:graphicFrameLocks noChangeAspect="1"/>
            </p:cNvGraphicFramePr>
            <p:nvPr/>
          </p:nvGraphicFramePr>
          <p:xfrm>
            <a:off x="2170" y="84"/>
            <a:ext cx="14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2297430" imgH="482600" progId="">
                    <p:embed/>
                  </p:oleObj>
                </mc:Choice>
                <mc:Fallback>
                  <p:oleObj name="" r:id="rId5" imgW="2297430" imgH="482600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70" y="84"/>
                          <a:ext cx="144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Text Box 11"/>
            <p:cNvSpPr txBox="1"/>
            <p:nvPr/>
          </p:nvSpPr>
          <p:spPr>
            <a:xfrm>
              <a:off x="3648" y="0"/>
              <a:ext cx="855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依概率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87" name="Text Box 12"/>
            <p:cNvSpPr txBox="1"/>
            <p:nvPr/>
          </p:nvSpPr>
          <p:spPr>
            <a:xfrm>
              <a:off x="0" y="496"/>
              <a:ext cx="2299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收敛于常数 </a:t>
              </a:r>
              <a:r>
                <a:rPr lang="zh-CN" altLang="zh-CN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,  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271" name="Object 13"/>
            <p:cNvGraphicFramePr>
              <a:graphicFrameLocks noChangeAspect="1"/>
            </p:cNvGraphicFramePr>
            <p:nvPr/>
          </p:nvGraphicFramePr>
          <p:xfrm>
            <a:off x="1247" y="918"/>
            <a:ext cx="132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7" imgW="2094865" imgH="660400" progId="">
                    <p:embed/>
                  </p:oleObj>
                </mc:Choice>
                <mc:Fallback>
                  <p:oleObj name="" r:id="rId7" imgW="2094865" imgH="660400" progId="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7" y="918"/>
                          <a:ext cx="1320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971550" y="5373688"/>
            <a:ext cx="2860675" cy="1143000"/>
            <a:chOff x="0" y="0"/>
            <a:chExt cx="1802" cy="592"/>
          </a:xfrm>
        </p:grpSpPr>
        <p:sp>
          <p:nvSpPr>
            <p:cNvPr id="11284" name="Text Box 15"/>
            <p:cNvSpPr txBox="1"/>
            <p:nvPr/>
          </p:nvSpPr>
          <p:spPr>
            <a:xfrm>
              <a:off x="0" y="59"/>
              <a:ext cx="404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故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269" name="Object 16"/>
            <p:cNvGraphicFramePr>
              <a:graphicFrameLocks noChangeAspect="1"/>
            </p:cNvGraphicFramePr>
            <p:nvPr/>
          </p:nvGraphicFramePr>
          <p:xfrm>
            <a:off x="402" y="0"/>
            <a:ext cx="14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9" imgW="2222500" imgH="939800" progId="">
                    <p:embed/>
                  </p:oleObj>
                </mc:Choice>
                <mc:Fallback>
                  <p:oleObj name="" r:id="rId9" imgW="2222500" imgH="939800" progId="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2" y="0"/>
                          <a:ext cx="1400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>
          <a:xfrm>
            <a:off x="1547813" y="333375"/>
            <a:ext cx="5743575" cy="663575"/>
            <a:chOff x="0" y="0"/>
            <a:chExt cx="3618" cy="418"/>
          </a:xfrm>
        </p:grpSpPr>
        <p:graphicFrame>
          <p:nvGraphicFramePr>
            <p:cNvPr id="11268" name="Object 18"/>
            <p:cNvGraphicFramePr>
              <a:graphicFrameLocks noChangeAspect="1"/>
            </p:cNvGraphicFramePr>
            <p:nvPr/>
          </p:nvGraphicFramePr>
          <p:xfrm>
            <a:off x="388" y="82"/>
            <a:ext cx="14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1" imgW="2297430" imgH="482600" progId="">
                    <p:embed/>
                  </p:oleObj>
                </mc:Choice>
                <mc:Fallback>
                  <p:oleObj name="" r:id="rId11" imgW="2297430" imgH="482600" progId="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" y="82"/>
                          <a:ext cx="144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 Box 19"/>
            <p:cNvSpPr txBox="1"/>
            <p:nvPr/>
          </p:nvSpPr>
          <p:spPr>
            <a:xfrm>
              <a:off x="1894" y="14"/>
              <a:ext cx="17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是一系列 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r.v.</a:t>
              </a:r>
              <a:endPara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83" name="Text Box 20"/>
            <p:cNvSpPr txBox="1"/>
            <p:nvPr/>
          </p:nvSpPr>
          <p:spPr>
            <a:xfrm>
              <a:off x="0" y="0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3810000" y="952500"/>
            <a:ext cx="2343150" cy="641350"/>
            <a:chOff x="0" y="0"/>
            <a:chExt cx="1476" cy="404"/>
          </a:xfrm>
        </p:grpSpPr>
        <p:graphicFrame>
          <p:nvGraphicFramePr>
            <p:cNvPr id="11267" name="Object 22"/>
            <p:cNvGraphicFramePr>
              <a:graphicFrameLocks noChangeAspect="1"/>
            </p:cNvGraphicFramePr>
            <p:nvPr/>
          </p:nvGraphicFramePr>
          <p:xfrm>
            <a:off x="330" y="111"/>
            <a:ext cx="7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2" imgW="1130935" imgH="342900" progId="">
                    <p:embed/>
                  </p:oleObj>
                </mc:Choice>
                <mc:Fallback>
                  <p:oleObj name="" r:id="rId12" imgW="1130935" imgH="342900" progId="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0" y="111"/>
                          <a:ext cx="71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Text Box 23"/>
            <p:cNvSpPr txBox="1"/>
            <p:nvPr/>
          </p:nvSpPr>
          <p:spPr>
            <a:xfrm>
              <a:off x="1104" y="29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81" name="Rectangle 24"/>
            <p:cNvSpPr/>
            <p:nvPr/>
          </p:nvSpPr>
          <p:spPr>
            <a:xfrm>
              <a:off x="0" y="0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463550" y="533400"/>
            <a:ext cx="8413750" cy="2949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Bernoulli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定理的证明过程中，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zh-CN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是相互独立的服从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(0 , 1)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分布的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r.v.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序列 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的算术平均值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依概率收敛于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其数学期望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 .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565150" y="3691255"/>
            <a:ext cx="8210550" cy="1520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结果同样适用于服从其它分布的独立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r.v.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序列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533400" y="269875"/>
            <a:ext cx="46005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Chebyshev 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大数定律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76238" y="914400"/>
            <a:ext cx="8843962" cy="703263"/>
            <a:chOff x="0" y="0"/>
            <a:chExt cx="5025" cy="443"/>
          </a:xfrm>
        </p:grpSpPr>
        <p:graphicFrame>
          <p:nvGraphicFramePr>
            <p:cNvPr id="12297" name="Object 4"/>
            <p:cNvGraphicFramePr>
              <a:graphicFrameLocks noChangeAspect="1"/>
            </p:cNvGraphicFramePr>
            <p:nvPr/>
          </p:nvGraphicFramePr>
          <p:xfrm>
            <a:off x="1879" y="120"/>
            <a:ext cx="1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" imgW="2729230" imgH="482600" progId="">
                    <p:embed/>
                  </p:oleObj>
                </mc:Choice>
                <mc:Fallback>
                  <p:oleObj name="" r:id="rId1" imgW="2729230" imgH="482600" progId="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9" y="120"/>
                          <a:ext cx="17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5"/>
            <p:cNvSpPr txBox="1"/>
            <p:nvPr/>
          </p:nvSpPr>
          <p:spPr>
            <a:xfrm>
              <a:off x="3622" y="0"/>
              <a:ext cx="140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相互独立，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07" name="Text Box 6"/>
            <p:cNvSpPr txBox="1"/>
            <p:nvPr/>
          </p:nvSpPr>
          <p:spPr>
            <a:xfrm>
              <a:off x="0" y="39"/>
              <a:ext cx="13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r.v. 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序列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304800" y="1784350"/>
            <a:ext cx="8620125" cy="1190625"/>
            <a:chOff x="0" y="0"/>
            <a:chExt cx="4867" cy="750"/>
          </a:xfrm>
        </p:grpSpPr>
        <p:sp>
          <p:nvSpPr>
            <p:cNvPr id="12305" name="Text Box 8"/>
            <p:cNvSpPr txBox="1"/>
            <p:nvPr/>
          </p:nvSpPr>
          <p:spPr>
            <a:xfrm>
              <a:off x="0" y="0"/>
              <a:ext cx="4867" cy="7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指任意给定 </a:t>
              </a:r>
              <a:r>
                <a:rPr lang="zh-CN" altLang="zh-CN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&gt; 1,</a:t>
              </a:r>
              <a:r>
                <a:rPr lang="zh-CN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分别存在数学期望       和方差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296" name="Object 9"/>
            <p:cNvGraphicFramePr>
              <a:graphicFrameLocks noChangeAspect="1"/>
            </p:cNvGraphicFramePr>
            <p:nvPr/>
          </p:nvGraphicFramePr>
          <p:xfrm>
            <a:off x="2082" y="68"/>
            <a:ext cx="13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3" imgW="2208530" imgH="482600" progId="">
                    <p:embed/>
                  </p:oleObj>
                </mc:Choice>
                <mc:Fallback>
                  <p:oleObj name="" r:id="rId3" imgW="2208530" imgH="482600" progId="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2" y="68"/>
                          <a:ext cx="139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96875" y="3070225"/>
          <a:ext cx="806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3022600" imgH="228600" progId="Equation.DSMT4">
                  <p:embed/>
                </p:oleObj>
              </mc:Choice>
              <mc:Fallback>
                <p:oleObj name="" r:id="rId5" imgW="30226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875" y="3070225"/>
                        <a:ext cx="80645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>
          <a:xfrm>
            <a:off x="625475" y="3733800"/>
            <a:ext cx="2479675" cy="647700"/>
            <a:chOff x="0" y="0"/>
            <a:chExt cx="1562" cy="380"/>
          </a:xfrm>
        </p:grpSpPr>
        <p:sp>
          <p:nvSpPr>
            <p:cNvPr id="12303" name="Text Box 12"/>
            <p:cNvSpPr txBox="1"/>
            <p:nvPr/>
          </p:nvSpPr>
          <p:spPr>
            <a:xfrm>
              <a:off x="0" y="4"/>
              <a:ext cx="404" cy="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295" name="Object 13"/>
            <p:cNvGraphicFramePr>
              <a:graphicFrameLocks noChangeAspect="1"/>
            </p:cNvGraphicFramePr>
            <p:nvPr/>
          </p:nvGraphicFramePr>
          <p:xfrm>
            <a:off x="384" y="141"/>
            <a:ext cx="7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1130935" imgH="342900" progId="">
                    <p:embed/>
                  </p:oleObj>
                </mc:Choice>
                <mc:Fallback>
                  <p:oleObj name="" r:id="rId7" imgW="1130935" imgH="342900" progId="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141"/>
                          <a:ext cx="71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Text Box 14"/>
            <p:cNvSpPr txBox="1"/>
            <p:nvPr/>
          </p:nvSpPr>
          <p:spPr>
            <a:xfrm>
              <a:off x="1158" y="0"/>
              <a:ext cx="404" cy="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619250" y="5661025"/>
          <a:ext cx="59753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2373630" imgH="482600" progId="Equation.DSMT4">
                  <p:embed/>
                </p:oleObj>
              </mc:Choice>
              <mc:Fallback>
                <p:oleObj name="" r:id="rId9" imgW="2373630" imgH="482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5661025"/>
                        <a:ext cx="5975350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6"/>
          <p:cNvGraphicFramePr>
            <a:graphicFrameLocks noChangeAspect="1"/>
          </p:cNvGraphicFramePr>
          <p:nvPr/>
        </p:nvGraphicFramePr>
        <p:xfrm>
          <a:off x="4067175" y="2420938"/>
          <a:ext cx="7921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445135" imgH="228600" progId="Equation.DSMT4">
                  <p:embed/>
                </p:oleObj>
              </mc:Choice>
              <mc:Fallback>
                <p:oleObj name="" r:id="rId11" imgW="445135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2420938"/>
                        <a:ext cx="792163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"/>
          <p:cNvGraphicFramePr>
            <a:graphicFrameLocks noChangeAspect="1"/>
          </p:cNvGraphicFramePr>
          <p:nvPr/>
        </p:nvGraphicFramePr>
        <p:xfrm>
          <a:off x="6227763" y="2420938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457835" imgH="229235" progId="Equation.DSMT4">
                  <p:embed/>
                </p:oleObj>
              </mc:Choice>
              <mc:Fallback>
                <p:oleObj name="" r:id="rId13" imgW="457835" imgH="229235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7763" y="2420938"/>
                        <a:ext cx="10080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1692275" y="4437063"/>
          <a:ext cx="59102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2348230" imgH="482600" progId="Equation.DSMT4">
                  <p:embed/>
                </p:oleObj>
              </mc:Choice>
              <mc:Fallback>
                <p:oleObj name="" r:id="rId15" imgW="2348230" imgH="482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4437063"/>
                        <a:ext cx="5910263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9"/>
          <p:cNvSpPr txBox="1"/>
          <p:nvPr/>
        </p:nvSpPr>
        <p:spPr>
          <a:xfrm>
            <a:off x="684213" y="5805488"/>
            <a:ext cx="6318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</a:rPr>
              <a:t>或</a:t>
            </a:r>
            <a:endParaRPr lang="zh-CN" altLang="en-US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533400" y="269875"/>
            <a:ext cx="57435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Chebyshev 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大数定律 推论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76238" y="914400"/>
            <a:ext cx="8843962" cy="703263"/>
            <a:chOff x="0" y="0"/>
            <a:chExt cx="5025" cy="443"/>
          </a:xfrm>
        </p:grpSpPr>
        <p:graphicFrame>
          <p:nvGraphicFramePr>
            <p:cNvPr id="13320" name="Object 4"/>
            <p:cNvGraphicFramePr>
              <a:graphicFrameLocks noChangeAspect="1"/>
            </p:cNvGraphicFramePr>
            <p:nvPr/>
          </p:nvGraphicFramePr>
          <p:xfrm>
            <a:off x="1879" y="120"/>
            <a:ext cx="1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" imgW="2729230" imgH="482600" progId="">
                    <p:embed/>
                  </p:oleObj>
                </mc:Choice>
                <mc:Fallback>
                  <p:oleObj name="" r:id="rId1" imgW="2729230" imgH="482600" progId="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9" y="120"/>
                          <a:ext cx="17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Text Box 5"/>
            <p:cNvSpPr txBox="1"/>
            <p:nvPr/>
          </p:nvSpPr>
          <p:spPr>
            <a:xfrm>
              <a:off x="3622" y="0"/>
              <a:ext cx="140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相互独立，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28" name="Text Box 6"/>
            <p:cNvSpPr txBox="1"/>
            <p:nvPr/>
          </p:nvSpPr>
          <p:spPr>
            <a:xfrm>
              <a:off x="0" y="39"/>
              <a:ext cx="13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r.v. 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序列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060950" y="1844675"/>
          <a:ext cx="4168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1560195" imgH="215900" progId="Equation.DSMT4">
                  <p:embed/>
                </p:oleObj>
              </mc:Choice>
              <mc:Fallback>
                <p:oleObj name="" r:id="rId3" imgW="1560195" imgH="2159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60950" y="1844675"/>
                        <a:ext cx="416877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611188" y="2708275"/>
            <a:ext cx="2479675" cy="647700"/>
            <a:chOff x="0" y="0"/>
            <a:chExt cx="1562" cy="380"/>
          </a:xfrm>
        </p:grpSpPr>
        <p:sp>
          <p:nvSpPr>
            <p:cNvPr id="13325" name="Text Box 9"/>
            <p:cNvSpPr txBox="1"/>
            <p:nvPr/>
          </p:nvSpPr>
          <p:spPr>
            <a:xfrm>
              <a:off x="0" y="4"/>
              <a:ext cx="404" cy="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319" name="Object 10"/>
            <p:cNvGraphicFramePr>
              <a:graphicFrameLocks noChangeAspect="1"/>
            </p:cNvGraphicFramePr>
            <p:nvPr/>
          </p:nvGraphicFramePr>
          <p:xfrm>
            <a:off x="384" y="141"/>
            <a:ext cx="7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5" imgW="1130935" imgH="342900" progId="">
                    <p:embed/>
                  </p:oleObj>
                </mc:Choice>
                <mc:Fallback>
                  <p:oleObj name="" r:id="rId5" imgW="1130935" imgH="342900" progId="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141"/>
                          <a:ext cx="71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1"/>
            <p:cNvSpPr txBox="1"/>
            <p:nvPr/>
          </p:nvSpPr>
          <p:spPr>
            <a:xfrm>
              <a:off x="1158" y="0"/>
              <a:ext cx="404" cy="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124075" y="4797425"/>
          <a:ext cx="66849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1777365" imgH="482600" progId="Equation.DSMT4">
                  <p:embed/>
                </p:oleObj>
              </mc:Choice>
              <mc:Fallback>
                <p:oleObj name="" r:id="rId7" imgW="1777365" imgH="4826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4797425"/>
                        <a:ext cx="6684963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3"/>
          <p:cNvGraphicFramePr>
            <a:graphicFrameLocks noChangeAspect="1"/>
          </p:cNvGraphicFramePr>
          <p:nvPr/>
        </p:nvGraphicFramePr>
        <p:xfrm>
          <a:off x="827088" y="1844675"/>
          <a:ext cx="2305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876935" imgH="228600" progId="Equation.DSMT4">
                  <p:embed/>
                </p:oleObj>
              </mc:Choice>
              <mc:Fallback>
                <p:oleObj name="" r:id="rId9" imgW="876935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1844675"/>
                        <a:ext cx="230505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4"/>
          <p:cNvGraphicFramePr>
            <a:graphicFrameLocks noChangeAspect="1"/>
          </p:cNvGraphicFramePr>
          <p:nvPr/>
        </p:nvGraphicFramePr>
        <p:xfrm>
          <a:off x="3348038" y="1844675"/>
          <a:ext cx="16795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1" imgW="762635" imgH="241300" progId="Equation.DSMT4">
                  <p:embed/>
                </p:oleObj>
              </mc:Choice>
              <mc:Fallback>
                <p:oleObj name="" r:id="rId11" imgW="762635" imgH="2413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8038" y="1844675"/>
                        <a:ext cx="167957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2152650" y="3430588"/>
          <a:ext cx="614362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1751965" imgH="482600" progId="Equation.DSMT4">
                  <p:embed/>
                </p:oleObj>
              </mc:Choice>
              <mc:Fallback>
                <p:oleObj name="" r:id="rId13" imgW="1751965" imgH="4826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2650" y="3430588"/>
                        <a:ext cx="6143625" cy="1274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6"/>
          <p:cNvSpPr txBox="1"/>
          <p:nvPr/>
        </p:nvSpPr>
        <p:spPr>
          <a:xfrm>
            <a:off x="1044575" y="5157788"/>
            <a:ext cx="863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</a:rPr>
              <a:t>或</a:t>
            </a:r>
            <a:endParaRPr lang="zh-CN" altLang="en-US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496888" y="311150"/>
            <a:ext cx="5772150" cy="884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切比雪夫定理推论的意义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496888" y="3200400"/>
            <a:ext cx="82994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足够大时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算术平均值几乎是一常数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496888" y="1527175"/>
            <a:ext cx="8647112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具有相同数学期望和方差的独立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序列的算术平均值依概率收敛于数学期望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962400" y="4495800"/>
            <a:ext cx="1320800" cy="1600200"/>
            <a:chOff x="0" y="0"/>
            <a:chExt cx="832" cy="1008"/>
          </a:xfrm>
        </p:grpSpPr>
        <p:sp>
          <p:nvSpPr>
            <p:cNvPr id="32779" name="Oval 6"/>
            <p:cNvSpPr/>
            <p:nvPr/>
          </p:nvSpPr>
          <p:spPr>
            <a:xfrm>
              <a:off x="0" y="0"/>
              <a:ext cx="816" cy="100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32780" name="Text Box 7"/>
            <p:cNvSpPr txBox="1"/>
            <p:nvPr/>
          </p:nvSpPr>
          <p:spPr>
            <a:xfrm>
              <a:off x="76" y="81"/>
              <a:ext cx="75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算术</a:t>
              </a:r>
              <a:endParaRPr lang="zh-CN" altLang="en-US" sz="4000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algn="l"/>
              <a:r>
                <a:rPr lang="zh-CN" altLang="en-US" sz="4000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均值</a:t>
              </a:r>
              <a:endParaRPr lang="zh-CN" altLang="en-US" sz="4000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143000" y="4419600"/>
            <a:ext cx="1320800" cy="1600200"/>
            <a:chOff x="0" y="0"/>
            <a:chExt cx="832" cy="1008"/>
          </a:xfrm>
        </p:grpSpPr>
        <p:sp>
          <p:nvSpPr>
            <p:cNvPr id="32777" name="Oval 9"/>
            <p:cNvSpPr/>
            <p:nvPr/>
          </p:nvSpPr>
          <p:spPr>
            <a:xfrm>
              <a:off x="0" y="0"/>
              <a:ext cx="816" cy="100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32778" name="Text Box 10"/>
            <p:cNvSpPr txBox="1"/>
            <p:nvPr/>
          </p:nvSpPr>
          <p:spPr>
            <a:xfrm>
              <a:off x="76" y="81"/>
              <a:ext cx="75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数学</a:t>
              </a:r>
              <a:endParaRPr lang="zh-CN" altLang="en-US" sz="4000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algn="l"/>
              <a:r>
                <a:rPr lang="zh-CN" altLang="en-US" sz="4000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期望</a:t>
              </a:r>
              <a:endParaRPr lang="zh-CN" altLang="en-US" sz="4000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9467" name="Text Box 11"/>
          <p:cNvSpPr txBox="1"/>
          <p:nvPr/>
        </p:nvSpPr>
        <p:spPr>
          <a:xfrm>
            <a:off x="5410200" y="4900613"/>
            <a:ext cx="2216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近似代替</a:t>
            </a:r>
            <a:endParaRPr lang="zh-CN" altLang="en-US" sz="4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68" name="Text Box 12"/>
          <p:cNvSpPr txBox="1"/>
          <p:nvPr/>
        </p:nvSpPr>
        <p:spPr>
          <a:xfrm>
            <a:off x="2590800" y="4876800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可被</a:t>
            </a:r>
            <a:endParaRPr lang="zh-CN" altLang="en-US" sz="4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7" grpId="0"/>
      <p:bldP spid="194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468313" y="620713"/>
            <a:ext cx="68183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中心极限定理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755650" y="1524000"/>
            <a:ext cx="692150" cy="1920875"/>
          </a:xfrm>
          <a:prstGeom prst="rect">
            <a:avLst/>
          </a:prstGeom>
          <a:solidFill>
            <a:srgbClr val="99FF99"/>
          </a:solidFill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rgbClr val="333399"/>
                </a:solidFill>
                <a:latin typeface="Times New Roman" panose="02020603050405020304" pitchFamily="18" charset="0"/>
              </a:rPr>
              <a:t>定</a:t>
            </a:r>
            <a:endParaRPr lang="zh-CN" altLang="en-US" sz="400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4000" dirty="0">
                <a:solidFill>
                  <a:srgbClr val="333399"/>
                </a:solidFill>
                <a:latin typeface="Times New Roman" panose="02020603050405020304" pitchFamily="18" charset="0"/>
              </a:rPr>
              <a:t>理</a:t>
            </a:r>
            <a:endParaRPr lang="zh-CN" altLang="en-US" sz="400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4000" dirty="0">
                <a:solidFill>
                  <a:srgbClr val="333399"/>
                </a:solidFill>
                <a:latin typeface="Times New Roman" panose="02020603050405020304" pitchFamily="18" charset="0"/>
              </a:rPr>
              <a:t>一</a:t>
            </a:r>
            <a:endParaRPr lang="zh-CN" altLang="en-US" sz="40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1855788" y="1524000"/>
            <a:ext cx="645001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林德伯格</a:t>
            </a:r>
            <a:r>
              <a:rPr lang="zh-CN" altLang="zh-CN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列维中心极限定理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5" name="Text Box 5"/>
          <p:cNvSpPr txBox="1"/>
          <p:nvPr/>
        </p:nvSpPr>
        <p:spPr>
          <a:xfrm>
            <a:off x="1981200" y="2787650"/>
            <a:ext cx="6416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[ 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独立同分布的中心极限定理 </a:t>
            </a:r>
            <a:r>
              <a:rPr lang="zh-CN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]</a:t>
            </a:r>
            <a:endParaRPr lang="zh-CN" altLang="zh-CN" sz="3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6" name="Text Box 6"/>
          <p:cNvSpPr txBox="1"/>
          <p:nvPr/>
        </p:nvSpPr>
        <p:spPr>
          <a:xfrm>
            <a:off x="609600" y="4206875"/>
            <a:ext cx="692150" cy="1920875"/>
          </a:xfrm>
          <a:prstGeom prst="rect">
            <a:avLst/>
          </a:prstGeom>
          <a:solidFill>
            <a:srgbClr val="99FF99"/>
          </a:solidFill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rgbClr val="333399"/>
                </a:solidFill>
                <a:latin typeface="Times New Roman" panose="02020603050405020304" pitchFamily="18" charset="0"/>
              </a:rPr>
              <a:t>定</a:t>
            </a:r>
            <a:endParaRPr lang="zh-CN" altLang="en-US" sz="400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4000" dirty="0">
                <a:solidFill>
                  <a:srgbClr val="333399"/>
                </a:solidFill>
                <a:latin typeface="Times New Roman" panose="02020603050405020304" pitchFamily="18" charset="0"/>
              </a:rPr>
              <a:t>理</a:t>
            </a:r>
            <a:endParaRPr lang="zh-CN" altLang="en-US" sz="400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4000" dirty="0">
                <a:solidFill>
                  <a:srgbClr val="333399"/>
                </a:solidFill>
                <a:latin typeface="Times New Roman" panose="02020603050405020304" pitchFamily="18" charset="0"/>
              </a:rPr>
              <a:t>二</a:t>
            </a:r>
            <a:endParaRPr lang="zh-CN" altLang="en-US" sz="40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Text Box 7"/>
          <p:cNvSpPr txBox="1"/>
          <p:nvPr/>
        </p:nvSpPr>
        <p:spPr>
          <a:xfrm>
            <a:off x="1576388" y="4175125"/>
            <a:ext cx="695801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棣莫弗</a:t>
            </a:r>
            <a:r>
              <a:rPr lang="zh-CN" altLang="zh-CN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拉普拉斯中心极限定理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8" name="Text Box 8"/>
          <p:cNvSpPr txBox="1"/>
          <p:nvPr/>
        </p:nvSpPr>
        <p:spPr>
          <a:xfrm>
            <a:off x="1524000" y="5530850"/>
            <a:ext cx="7543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[ 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二项分布以正态分布为极限分布 </a:t>
            </a:r>
            <a:r>
              <a:rPr lang="zh-CN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]</a:t>
            </a:r>
            <a:endParaRPr lang="zh-CN" altLang="zh-CN" sz="3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9" name="Text Box 9"/>
          <p:cNvSpPr txBox="1"/>
          <p:nvPr/>
        </p:nvSpPr>
        <p:spPr>
          <a:xfrm>
            <a:off x="2101850" y="2089150"/>
            <a:ext cx="3003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(Lindberg-levi)</a:t>
            </a:r>
            <a:endParaRPr lang="zh-CN" altLang="zh-CN" sz="36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90" name="Text Box 10"/>
          <p:cNvSpPr txBox="1"/>
          <p:nvPr/>
        </p:nvSpPr>
        <p:spPr>
          <a:xfrm>
            <a:off x="1524000" y="4724400"/>
            <a:ext cx="457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zh-CN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(De Moivre-Laplace)</a:t>
            </a:r>
            <a:endParaRPr lang="zh-CN" altLang="zh-CN" sz="36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animBg="1"/>
      <p:bldP spid="20484" grpId="0"/>
      <p:bldP spid="20485" grpId="0"/>
      <p:bldP spid="20486" grpId="0" animBg="1"/>
      <p:bldP spid="20487" grpId="0"/>
      <p:bldP spid="20488" grpId="0"/>
      <p:bldP spid="20489" grpId="0"/>
      <p:bldP spid="204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2270125" y="800100"/>
            <a:ext cx="66452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独立同分布的中心极限定理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517525" y="1752600"/>
            <a:ext cx="4527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设随机变量序列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041900" y="1879600"/>
          <a:ext cx="273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2729230" imgH="482600" progId="Equation.DSMT4">
                  <p:embed/>
                </p:oleObj>
              </mc:Choice>
              <mc:Fallback>
                <p:oleObj name="" r:id="rId1" imgW="2729230" imgH="482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41900" y="1879600"/>
                        <a:ext cx="27305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/>
          <p:nvPr/>
        </p:nvSpPr>
        <p:spPr>
          <a:xfrm>
            <a:off x="517525" y="2419350"/>
            <a:ext cx="6813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独立同一分布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且有期望和方差：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295400" y="3079750"/>
          <a:ext cx="6642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6638925" imgH="533400" progId="">
                  <p:embed/>
                </p:oleObj>
              </mc:Choice>
              <mc:Fallback>
                <p:oleObj name="" r:id="rId3" imgW="6638925" imgH="533400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079750"/>
                        <a:ext cx="6642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/>
          <p:nvPr/>
        </p:nvSpPr>
        <p:spPr>
          <a:xfrm>
            <a:off x="517525" y="3733800"/>
            <a:ext cx="39306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则对于任意实数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 ,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990600" y="4648200"/>
          <a:ext cx="63119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6311900" imgH="2032000" progId="">
                  <p:embed/>
                </p:oleObj>
              </mc:Choice>
              <mc:Fallback>
                <p:oleObj name="" r:id="rId5" imgW="6311900" imgH="2032000" progId="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4648200"/>
                        <a:ext cx="63119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/>
          <p:nvPr/>
        </p:nvSpPr>
        <p:spPr>
          <a:xfrm>
            <a:off x="381000" y="762000"/>
            <a:ext cx="1744663" cy="71437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/>
            <a:r>
              <a:rPr lang="zh-CN" altLang="en-US" sz="40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 </a:t>
            </a:r>
            <a:r>
              <a:rPr lang="zh-CN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zh-CN" sz="4000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7315200" y="5429250"/>
          <a:ext cx="1308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470535" imgH="203200" progId="">
                  <p:embed/>
                </p:oleObj>
              </mc:Choice>
              <mc:Fallback>
                <p:oleObj name="" r:id="rId7" imgW="470535" imgH="2032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5200" y="5429250"/>
                        <a:ext cx="13081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9" grpId="0"/>
      <p:bldP spid="21511" grpId="0"/>
      <p:bldP spid="215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533400" y="838200"/>
            <a:ext cx="696913" cy="7016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注</a:t>
            </a:r>
            <a:endParaRPr lang="zh-CN" altLang="en-US" sz="4000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17525" y="1905000"/>
            <a:ext cx="7026275" cy="990600"/>
            <a:chOff x="0" y="0"/>
            <a:chExt cx="3625" cy="624"/>
          </a:xfrm>
        </p:grpSpPr>
        <p:sp>
          <p:nvSpPr>
            <p:cNvPr id="15378" name="Text Box 4"/>
            <p:cNvSpPr txBox="1"/>
            <p:nvPr/>
          </p:nvSpPr>
          <p:spPr>
            <a:xfrm>
              <a:off x="0" y="76"/>
              <a:ext cx="95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  <a:r>
                <a:rPr lang="zh-CN" altLang="en-US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zh-CN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zh-CN" sz="36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zh-CN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368" name="Object 5"/>
            <p:cNvGraphicFramePr>
              <a:graphicFrameLocks noChangeAspect="1"/>
            </p:cNvGraphicFramePr>
            <p:nvPr/>
          </p:nvGraphicFramePr>
          <p:xfrm>
            <a:off x="970" y="0"/>
            <a:ext cx="60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" imgW="965835" imgH="991235" progId="">
                    <p:embed/>
                  </p:oleObj>
                </mc:Choice>
                <mc:Fallback>
                  <p:oleObj name="" r:id="rId1" imgW="965835" imgH="991235" progId="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70" y="0"/>
                          <a:ext cx="608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Text Box 6"/>
            <p:cNvSpPr txBox="1"/>
            <p:nvPr/>
          </p:nvSpPr>
          <p:spPr>
            <a:xfrm>
              <a:off x="1584" y="80"/>
              <a:ext cx="204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的标准化随机变量</a:t>
              </a:r>
              <a:r>
                <a:rPr lang="zh-CN" altLang="zh-CN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133600" y="3048000"/>
          <a:ext cx="332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3327400" imgH="609600" progId="">
                  <p:embed/>
                </p:oleObj>
              </mc:Choice>
              <mc:Fallback>
                <p:oleObj name="" r:id="rId3" imgW="3327400" imgH="6096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3327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/>
          <p:nvPr/>
        </p:nvSpPr>
        <p:spPr>
          <a:xfrm>
            <a:off x="517525" y="3683000"/>
            <a:ext cx="81343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即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足够大时，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的分布函数近似于标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准正态随机变量的分布函数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1644650" y="304800"/>
            <a:ext cx="3460750" cy="1460500"/>
            <a:chOff x="0" y="0"/>
            <a:chExt cx="2180" cy="920"/>
          </a:xfrm>
        </p:grpSpPr>
        <p:graphicFrame>
          <p:nvGraphicFramePr>
            <p:cNvPr id="15367" name="Object 10"/>
            <p:cNvGraphicFramePr>
              <a:graphicFrameLocks noChangeAspect="1"/>
            </p:cNvGraphicFramePr>
            <p:nvPr/>
          </p:nvGraphicFramePr>
          <p:xfrm>
            <a:off x="548" y="0"/>
            <a:ext cx="1632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" imgW="2589530" imgH="1459865" progId="">
                    <p:embed/>
                  </p:oleObj>
                </mc:Choice>
                <mc:Fallback>
                  <p:oleObj name="" r:id="rId5" imgW="2589530" imgH="1459865" progId="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8" y="0"/>
                          <a:ext cx="1632" cy="9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Rectangle 11"/>
            <p:cNvSpPr/>
            <p:nvPr/>
          </p:nvSpPr>
          <p:spPr>
            <a:xfrm>
              <a:off x="0" y="384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记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2411413" y="4868863"/>
            <a:ext cx="3168650" cy="792162"/>
            <a:chOff x="0" y="0"/>
            <a:chExt cx="1912" cy="682"/>
          </a:xfrm>
        </p:grpSpPr>
        <p:graphicFrame>
          <p:nvGraphicFramePr>
            <p:cNvPr id="15366" name="Object 13"/>
            <p:cNvGraphicFramePr>
              <a:graphicFrameLocks noChangeAspect="1"/>
            </p:cNvGraphicFramePr>
            <p:nvPr/>
          </p:nvGraphicFramePr>
          <p:xfrm>
            <a:off x="0" y="181"/>
            <a:ext cx="1912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7" imgW="1840865" imgH="482600" progId="">
                    <p:embed/>
                  </p:oleObj>
                </mc:Choice>
                <mc:Fallback>
                  <p:oleObj name="" r:id="rId7" imgW="1840865" imgH="482600" progId="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81"/>
                          <a:ext cx="1912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Text Box 14"/>
            <p:cNvSpPr txBox="1"/>
            <p:nvPr/>
          </p:nvSpPr>
          <p:spPr>
            <a:xfrm>
              <a:off x="328" y="0"/>
              <a:ext cx="540" cy="4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近似</a:t>
              </a:r>
              <a:endPara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990600" y="5638800"/>
          <a:ext cx="96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965835" imgH="991235" progId="">
                  <p:embed/>
                </p:oleObj>
              </mc:Choice>
              <mc:Fallback>
                <p:oleObj name="" r:id="rId9" imgW="965835" imgH="991235" progId="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638800"/>
                        <a:ext cx="965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057400" y="5867400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2260600" imgH="508000" progId="">
                  <p:embed/>
                </p:oleObj>
              </mc:Choice>
              <mc:Fallback>
                <p:oleObj name="" r:id="rId11" imgW="2260600" imgH="508000" progId="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5867400"/>
                        <a:ext cx="2260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/>
          <p:nvPr/>
        </p:nvGrpSpPr>
        <p:grpSpPr>
          <a:xfrm>
            <a:off x="4495800" y="5759450"/>
            <a:ext cx="3771900" cy="641350"/>
            <a:chOff x="0" y="0"/>
            <a:chExt cx="2376" cy="404"/>
          </a:xfrm>
        </p:grpSpPr>
        <p:graphicFrame>
          <p:nvGraphicFramePr>
            <p:cNvPr id="15365" name="Object 18"/>
            <p:cNvGraphicFramePr>
              <a:graphicFrameLocks noChangeAspect="1"/>
            </p:cNvGraphicFramePr>
            <p:nvPr/>
          </p:nvGraphicFramePr>
          <p:xfrm>
            <a:off x="1144" y="72"/>
            <a:ext cx="123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3" imgW="1955800" imgH="508000" progId="">
                    <p:embed/>
                  </p:oleObj>
                </mc:Choice>
                <mc:Fallback>
                  <p:oleObj name="" r:id="rId13" imgW="1955800" imgH="508000" progId="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44" y="72"/>
                          <a:ext cx="1232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Text Box 19"/>
            <p:cNvSpPr txBox="1"/>
            <p:nvPr/>
          </p:nvSpPr>
          <p:spPr>
            <a:xfrm>
              <a:off x="0" y="0"/>
              <a:ext cx="12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近似服从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974725" y="1828800"/>
            <a:ext cx="67373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设非负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X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的期望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X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存在，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则对于任意实数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0,</a:t>
            </a:r>
            <a:endParaRPr lang="zh-CN" altLang="zh-CN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33600" y="3084513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895600" imgH="939800" progId="">
                  <p:embed/>
                </p:oleObj>
              </mc:Choice>
              <mc:Fallback>
                <p:oleObj name="" r:id="rId1" imgW="2895600" imgH="9398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084513"/>
                        <a:ext cx="3276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/>
          <p:nvPr/>
        </p:nvSpPr>
        <p:spPr>
          <a:xfrm>
            <a:off x="517525" y="4246563"/>
            <a:ext cx="6797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rgbClr val="66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r>
              <a:rPr lang="zh-CN" altLang="en-US" sz="3600" dirty="0">
                <a:solidFill>
                  <a:srgbClr val="99CC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仅证连续型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的情形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95400" y="4919663"/>
          <a:ext cx="3657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656330" imgH="774065" progId="">
                  <p:embed/>
                </p:oleObj>
              </mc:Choice>
              <mc:Fallback>
                <p:oleObj name="" r:id="rId3" imgW="3656330" imgH="774065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919663"/>
                        <a:ext cx="3657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029200" y="4851400"/>
          <a:ext cx="232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324100" imgH="939800" progId="">
                  <p:embed/>
                </p:oleObj>
              </mc:Choice>
              <mc:Fallback>
                <p:oleObj name="" r:id="rId5" imgW="2324100" imgH="9398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4851400"/>
                        <a:ext cx="2324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971800" y="5746750"/>
          <a:ext cx="2438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438400" imgH="939800" progId="">
                  <p:embed/>
                </p:oleObj>
              </mc:Choice>
              <mc:Fallback>
                <p:oleObj name="" r:id="rId7" imgW="2438400" imgH="9398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5746750"/>
                        <a:ext cx="24384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446713" y="5867400"/>
          <a:ext cx="129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296670" imgH="940435" progId="">
                  <p:embed/>
                </p:oleObj>
              </mc:Choice>
              <mc:Fallback>
                <p:oleObj name="" r:id="rId9" imgW="1296670" imgH="940435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46713" y="5867400"/>
                        <a:ext cx="1295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762000" y="1039813"/>
            <a:ext cx="4038600" cy="641350"/>
            <a:chOff x="0" y="0"/>
            <a:chExt cx="2544" cy="404"/>
          </a:xfrm>
        </p:grpSpPr>
        <p:sp>
          <p:nvSpPr>
            <p:cNvPr id="1035" name="Text Box 10"/>
            <p:cNvSpPr txBox="1"/>
            <p:nvPr/>
          </p:nvSpPr>
          <p:spPr>
            <a:xfrm>
              <a:off x="284" y="0"/>
              <a:ext cx="22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zh-CN" b="0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3600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重要不等式</a:t>
              </a:r>
              <a:r>
                <a:rPr lang="zh-CN" altLang="en-US" dirty="0">
                  <a:solidFill>
                    <a:srgbClr val="FFFF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</a:t>
              </a:r>
              <a:endPara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6" name="Oval 11"/>
            <p:cNvSpPr/>
            <p:nvPr/>
          </p:nvSpPr>
          <p:spPr>
            <a:xfrm>
              <a:off x="0" y="132"/>
              <a:ext cx="288" cy="144"/>
            </a:xfrm>
            <a:prstGeom prst="ellipse">
              <a:avLst/>
            </a:prstGeom>
            <a:solidFill>
              <a:srgbClr val="CC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132" name="Text Box 12"/>
          <p:cNvSpPr txBox="1"/>
          <p:nvPr/>
        </p:nvSpPr>
        <p:spPr>
          <a:xfrm>
            <a:off x="684213" y="260350"/>
            <a:ext cx="46259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大数定律</a:t>
            </a:r>
            <a:endParaRPr lang="zh-CN" altLang="en-US" sz="40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4" grpId="0"/>
      <p:bldP spid="51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2057400" y="304800"/>
            <a:ext cx="4756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中心极限定理的意义</a:t>
            </a:r>
            <a:endParaRPr lang="zh-CN" altLang="en-US" sz="4000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381000" y="1066800"/>
            <a:ext cx="85153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在第二章曾讲过有许多随机现象服从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正态分布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755650" y="4191000"/>
            <a:ext cx="8693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若联系于此随机现象的随机变量为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2286000" y="1644650"/>
            <a:ext cx="73691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是由于许多彼次没有什么相依关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457200" y="2286000"/>
            <a:ext cx="8413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系、对随机现象谁也不能起突出影响，而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9" name="Text Box 7"/>
          <p:cNvSpPr txBox="1"/>
          <p:nvPr/>
        </p:nvSpPr>
        <p:spPr>
          <a:xfrm>
            <a:off x="517525" y="2895600"/>
            <a:ext cx="8413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均匀地起到微小作用的随机因素共同作用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0" name="Text Box 8"/>
          <p:cNvSpPr txBox="1"/>
          <p:nvPr/>
        </p:nvSpPr>
        <p:spPr>
          <a:xfrm>
            <a:off x="457200" y="4724400"/>
            <a:ext cx="8413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则它可被看成为许多相互独立的起微小作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57200" y="5105400"/>
            <a:ext cx="8485188" cy="1143000"/>
            <a:chOff x="0" y="0"/>
            <a:chExt cx="5345" cy="720"/>
          </a:xfrm>
        </p:grpSpPr>
        <p:graphicFrame>
          <p:nvGraphicFramePr>
            <p:cNvPr id="16386" name="Object 10"/>
            <p:cNvGraphicFramePr>
              <a:graphicFrameLocks noChangeAspect="1"/>
            </p:cNvGraphicFramePr>
            <p:nvPr/>
          </p:nvGraphicFramePr>
          <p:xfrm>
            <a:off x="2496" y="0"/>
            <a:ext cx="56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" imgW="419735" imgH="445135" progId="">
                    <p:embed/>
                  </p:oleObj>
                </mc:Choice>
                <mc:Fallback>
                  <p:oleObj name="" r:id="rId1" imgW="419735" imgH="445135" progId="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0"/>
                          <a:ext cx="562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11"/>
            <p:cNvSpPr txBox="1"/>
            <p:nvPr/>
          </p:nvSpPr>
          <p:spPr>
            <a:xfrm>
              <a:off x="0" y="192"/>
              <a:ext cx="534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用的因素</a:t>
              </a:r>
              <a:r>
                <a:rPr lang="zh-CN" altLang="zh-CN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zh-CN" altLang="zh-CN" sz="36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的总和         ，而这个总和服从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64" name="Text Box 12"/>
          <p:cNvSpPr txBox="1"/>
          <p:nvPr/>
        </p:nvSpPr>
        <p:spPr>
          <a:xfrm>
            <a:off x="457200" y="6172200"/>
            <a:ext cx="68357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或近似服从正态分布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5" name="Text Box 13"/>
          <p:cNvSpPr txBox="1"/>
          <p:nvPr/>
        </p:nvSpPr>
        <p:spPr>
          <a:xfrm>
            <a:off x="457200" y="3549650"/>
            <a:ext cx="5632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即这些因素的叠加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的结果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6" grpId="0"/>
      <p:bldP spid="23557" grpId="0"/>
      <p:bldP spid="23558" grpId="0"/>
      <p:bldP spid="23559" grpId="0"/>
      <p:bldP spid="23560" grpId="0"/>
      <p:bldP spid="23564" grpId="0"/>
      <p:bldP spid="235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1908175" y="431800"/>
            <a:ext cx="5873750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德莫佛</a:t>
            </a: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拉普拉斯中心极限定理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DeMoivre-Laplace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517525" y="1579563"/>
            <a:ext cx="8531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 , p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,  0 &lt;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 1, 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 =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1,2,…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517525" y="2341563"/>
            <a:ext cx="41592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则对任一实数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，有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143000" y="2959100"/>
          <a:ext cx="6286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6286500" imgH="1155700" progId="">
                  <p:embed/>
                </p:oleObj>
              </mc:Choice>
              <mc:Fallback>
                <p:oleObj name="" r:id="rId1" imgW="6286500" imgH="1155700" progId="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2959100"/>
                        <a:ext cx="62865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/>
          <p:nvPr/>
        </p:nvSpPr>
        <p:spPr>
          <a:xfrm>
            <a:off x="517525" y="4159250"/>
            <a:ext cx="36417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即对任意的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143000" y="4787900"/>
          <a:ext cx="6883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6883400" imgH="1155700" progId="">
                  <p:embed/>
                </p:oleObj>
              </mc:Choice>
              <mc:Fallback>
                <p:oleObj name="" r:id="rId3" imgW="6883400" imgH="1155700" progId="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4787900"/>
                        <a:ext cx="68834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/>
          <p:nvPr/>
        </p:nvSpPr>
        <p:spPr>
          <a:xfrm>
            <a:off x="723900" y="6064250"/>
            <a:ext cx="55245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np , np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-p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))  (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近似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5" name="Text Box 9"/>
          <p:cNvSpPr txBox="1"/>
          <p:nvPr/>
        </p:nvSpPr>
        <p:spPr>
          <a:xfrm>
            <a:off x="441325" y="381000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lang="zh-CN" altLang="zh-CN" sz="36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zh-CN" sz="3600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0" grpId="0"/>
      <p:bldP spid="24582" grpId="0"/>
      <p:bldP spid="2458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498475" y="2209800"/>
            <a:ext cx="8185150" cy="2289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l"/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zh-CN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炮火轰击敌方防御工事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100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次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每次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轰击命中的炮弹数服从同一分布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其数学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期望为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2 ,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均方差为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若各次轰击命中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的炮弹数是相互独立的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100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次轰击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533400" y="4752975"/>
            <a:ext cx="7445375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至少命中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180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发炮弹的概率</a:t>
            </a:r>
            <a:r>
              <a:rPr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zh-CN" altLang="zh-CN" sz="36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命中的炮弹数不到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200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发的概率</a:t>
            </a:r>
            <a:r>
              <a:rPr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20" name="Text Box 4"/>
          <p:cNvSpPr txBox="1"/>
          <p:nvPr/>
        </p:nvSpPr>
        <p:spPr>
          <a:xfrm>
            <a:off x="684213" y="1268413"/>
            <a:ext cx="61198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</a:rPr>
              <a:t>中心极限定理的应用</a:t>
            </a:r>
            <a:endParaRPr lang="zh-CN" altLang="en-US" dirty="0">
              <a:solidFill>
                <a:schemeClr val="accent2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256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539750" y="333375"/>
            <a:ext cx="80025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zh-CN" altLang="en-US" sz="3600" dirty="0">
                <a:solidFill>
                  <a:srgbClr val="99CC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设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表示第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次轰击命中的炮弹数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384300" y="1127125"/>
          <a:ext cx="692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6918325" imgH="533400" progId="">
                  <p:embed/>
                </p:oleObj>
              </mc:Choice>
              <mc:Fallback>
                <p:oleObj name="" r:id="rId1" imgW="6918325" imgH="533400" progId="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4300" y="1127125"/>
                        <a:ext cx="69215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463675" y="1854200"/>
            <a:ext cx="5013325" cy="641350"/>
            <a:chOff x="0" y="0"/>
            <a:chExt cx="3158" cy="404"/>
          </a:xfrm>
        </p:grpSpPr>
        <p:graphicFrame>
          <p:nvGraphicFramePr>
            <p:cNvPr id="18438" name="Object 5"/>
            <p:cNvGraphicFramePr>
              <a:graphicFrameLocks noChangeAspect="1"/>
            </p:cNvGraphicFramePr>
            <p:nvPr/>
          </p:nvGraphicFramePr>
          <p:xfrm>
            <a:off x="0" y="86"/>
            <a:ext cx="15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3" imgW="2411730" imgH="482600" progId="">
                    <p:embed/>
                  </p:oleObj>
                </mc:Choice>
                <mc:Fallback>
                  <p:oleObj name="" r:id="rId3" imgW="2411730" imgH="482600" progId="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86"/>
                          <a:ext cx="15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Text Box 6"/>
            <p:cNvSpPr txBox="1"/>
            <p:nvPr/>
          </p:nvSpPr>
          <p:spPr>
            <a:xfrm>
              <a:off x="1634" y="0"/>
              <a:ext cx="15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6631" name="Text Box 7"/>
          <p:cNvSpPr txBox="1"/>
          <p:nvPr/>
        </p:nvSpPr>
        <p:spPr>
          <a:xfrm>
            <a:off x="457200" y="2819400"/>
            <a:ext cx="7550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次轰击命中的炮弹数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295400" y="3581400"/>
          <a:ext cx="723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6322060" imgH="989965" progId="">
                  <p:embed/>
                </p:oleObj>
              </mc:Choice>
              <mc:Fallback>
                <p:oleObj name="" r:id="rId5" imgW="6322060" imgH="989965" progId="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581400"/>
                        <a:ext cx="7239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 noChangeAspect="1"/>
          </p:cNvGrpSpPr>
          <p:nvPr/>
        </p:nvGrpSpPr>
        <p:grpSpPr>
          <a:xfrm>
            <a:off x="1752600" y="5715000"/>
            <a:ext cx="4876800" cy="914400"/>
            <a:chOff x="0" y="0"/>
            <a:chExt cx="2640" cy="478"/>
          </a:xfrm>
        </p:grpSpPr>
        <p:graphicFrame>
          <p:nvGraphicFramePr>
            <p:cNvPr id="18436" name="Object 10"/>
            <p:cNvGraphicFramePr>
              <a:graphicFrameLocks noChangeAspect="1"/>
            </p:cNvGraphicFramePr>
            <p:nvPr/>
          </p:nvGraphicFramePr>
          <p:xfrm>
            <a:off x="0" y="127"/>
            <a:ext cx="264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7" imgW="1104900" imgH="203200" progId="">
                    <p:embed/>
                  </p:oleObj>
                </mc:Choice>
                <mc:Fallback>
                  <p:oleObj name="" r:id="rId7" imgW="1104900" imgH="203200" progId="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27"/>
                          <a:ext cx="2640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11"/>
            <p:cNvGraphicFramePr>
              <a:graphicFrameLocks noChangeAspect="1"/>
            </p:cNvGraphicFramePr>
            <p:nvPr/>
          </p:nvGraphicFramePr>
          <p:xfrm>
            <a:off x="384" y="0"/>
            <a:ext cx="4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9" imgW="355600" imgH="203200" progId="">
                    <p:embed/>
                  </p:oleObj>
                </mc:Choice>
                <mc:Fallback>
                  <p:oleObj name="" r:id="rId9" imgW="355600" imgH="203200" progId="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0"/>
                          <a:ext cx="416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6" name="Text Box 12"/>
          <p:cNvSpPr txBox="1"/>
          <p:nvPr/>
        </p:nvSpPr>
        <p:spPr>
          <a:xfrm>
            <a:off x="457200" y="4845050"/>
            <a:ext cx="6356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由独立同分布中心极限定理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31" grpId="0"/>
      <p:bldP spid="266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381000" y="666750"/>
            <a:ext cx="831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295400" y="457200"/>
          <a:ext cx="5943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5080000" imgH="1016000" progId="">
                  <p:embed/>
                </p:oleObj>
              </mc:Choice>
              <mc:Fallback>
                <p:oleObj name="" r:id="rId1" imgW="5080000" imgH="10160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57200"/>
                        <a:ext cx="59436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/>
          <p:nvPr/>
        </p:nvSpPr>
        <p:spPr>
          <a:xfrm>
            <a:off x="349250" y="3276600"/>
            <a:ext cx="717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295400" y="3048000"/>
          <a:ext cx="7543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7543800" imgH="1016000" progId="">
                  <p:embed/>
                </p:oleObj>
              </mc:Choice>
              <mc:Fallback>
                <p:oleObj name="" r:id="rId3" imgW="7543800" imgH="1016000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7543800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481138" y="1981200"/>
          <a:ext cx="56054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4709795" imgH="431800" progId="">
                  <p:embed/>
                </p:oleObj>
              </mc:Choice>
              <mc:Fallback>
                <p:oleObj name="" r:id="rId5" imgW="4709795" imgH="431800" progId="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1138" y="1981200"/>
                        <a:ext cx="56054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485900" y="4648200"/>
          <a:ext cx="5676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4150995" imgH="431800" progId="">
                  <p:embed/>
                </p:oleObj>
              </mc:Choice>
              <mc:Fallback>
                <p:oleObj name="" r:id="rId7" imgW="4150995" imgH="431800" progId="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5900" y="4648200"/>
                        <a:ext cx="56769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517525" y="349250"/>
            <a:ext cx="8248650" cy="2289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zh-CN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售报员在报摊上卖报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已知每个过路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人在报摊上买报的概率为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1/3.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是出售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了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份报时过路人的数目，求 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P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(280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320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).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517525" y="2921000"/>
            <a:ext cx="8218488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令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为售出了第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 –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份报纸后到售出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份报纸时的过路人数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1,2,…,100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143000" y="4186238"/>
          <a:ext cx="70548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6527800" imgH="609600" progId="">
                  <p:embed/>
                </p:oleObj>
              </mc:Choice>
              <mc:Fallback>
                <p:oleObj name="" r:id="rId1" imgW="6527800" imgH="6096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4186238"/>
                        <a:ext cx="7054850" cy="76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/>
          <p:nvPr/>
        </p:nvSpPr>
        <p:spPr>
          <a:xfrm>
            <a:off x="6307138" y="4845050"/>
            <a:ext cx="2317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几何分布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143000" y="5473700"/>
          <a:ext cx="6845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6845300" imgH="1155700" progId="">
                  <p:embed/>
                </p:oleObj>
              </mc:Choice>
              <mc:Fallback>
                <p:oleObj name="" r:id="rId3" imgW="6845300" imgH="11557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5473700"/>
                        <a:ext cx="68453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727700" y="228600"/>
          <a:ext cx="18923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726565" imgH="989965" progId="">
                  <p:embed/>
                </p:oleObj>
              </mc:Choice>
              <mc:Fallback>
                <p:oleObj name="" r:id="rId1" imgW="1726565" imgH="989965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27700" y="228600"/>
                        <a:ext cx="189230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762000" y="371475"/>
            <a:ext cx="4937125" cy="701675"/>
            <a:chOff x="0" y="0"/>
            <a:chExt cx="3110" cy="442"/>
          </a:xfrm>
        </p:grpSpPr>
        <p:graphicFrame>
          <p:nvGraphicFramePr>
            <p:cNvPr id="21513" name="Object 4"/>
            <p:cNvGraphicFramePr>
              <a:graphicFrameLocks noChangeAspect="1"/>
            </p:cNvGraphicFramePr>
            <p:nvPr/>
          </p:nvGraphicFramePr>
          <p:xfrm>
            <a:off x="0" y="98"/>
            <a:ext cx="15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3" imgW="2411730" imgH="482600" progId="">
                    <p:embed/>
                  </p:oleObj>
                </mc:Choice>
                <mc:Fallback>
                  <p:oleObj name="" r:id="rId3" imgW="2411730" imgH="482600" progId="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98"/>
                          <a:ext cx="15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5"/>
            <p:cNvSpPr txBox="1"/>
            <p:nvPr/>
          </p:nvSpPr>
          <p:spPr>
            <a:xfrm>
              <a:off x="1634" y="0"/>
              <a:ext cx="147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r>
                <a:rPr lang="zh-CN" altLang="zh-CN" sz="4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zh-CN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219200" y="1447800"/>
          <a:ext cx="594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4214495" imgH="444500" progId="">
                  <p:embed/>
                </p:oleObj>
              </mc:Choice>
              <mc:Fallback>
                <p:oleObj name="" r:id="rId5" imgW="4214495" imgH="4445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5943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308100" y="3132138"/>
          <a:ext cx="60833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4000500" imgH="469900" progId="">
                  <p:embed/>
                </p:oleObj>
              </mc:Choice>
              <mc:Fallback>
                <p:oleObj name="" r:id="rId7" imgW="4000500" imgH="469900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8100" y="3132138"/>
                        <a:ext cx="60833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533400" y="3942715"/>
          <a:ext cx="8188325" cy="111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8318500" imgH="1016000" progId="">
                  <p:embed/>
                </p:oleObj>
              </mc:Choice>
              <mc:Fallback>
                <p:oleObj name="" r:id="rId9" imgW="8318500" imgH="10160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3942715"/>
                        <a:ext cx="8188325" cy="111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815975" y="5370513"/>
          <a:ext cx="29178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2679700" imgH="1016000" progId="">
                  <p:embed/>
                </p:oleObj>
              </mc:Choice>
              <mc:Fallback>
                <p:oleObj name="" r:id="rId11" imgW="2679700" imgH="10160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5975" y="5370513"/>
                        <a:ext cx="2917825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768725" y="5638800"/>
          <a:ext cx="3089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2743200" imgH="457200" progId="">
                  <p:embed/>
                </p:oleObj>
              </mc:Choice>
              <mc:Fallback>
                <p:oleObj name="" r:id="rId13" imgW="2743200" imgH="457200" progId="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68725" y="5638800"/>
                        <a:ext cx="30892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6858000" y="5638800"/>
          <a:ext cx="2209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5" imgW="1448435" imgH="342900" progId="">
                  <p:embed/>
                </p:oleObj>
              </mc:Choice>
              <mc:Fallback>
                <p:oleObj name="" r:id="rId15" imgW="1448435" imgH="3429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5638800"/>
                        <a:ext cx="22098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/>
          <p:nvPr/>
        </p:nvSpPr>
        <p:spPr>
          <a:xfrm>
            <a:off x="457200" y="2206625"/>
            <a:ext cx="704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由独立同分布中心极限定理</a:t>
            </a:r>
            <a:r>
              <a:rPr lang="zh-CN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lang="zh-CN" altLang="en-US" sz="40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05460" y="1435735"/>
            <a:ext cx="813371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800" b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考题</a:t>
            </a:r>
            <a:r>
              <a:rPr lang="zh-CN" altLang="en-US" sz="2800" b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为了测定一台机床的质量，把它分解成75个部件来称量．假定每个部件的称量误差（单位：kg）服从区间（-1,1）上的均匀分布，且每个部件称量误差相互独立，试求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．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机床重量的总误差的绝对值不超过10kg的概率．（                              ）</a:t>
            </a:r>
            <a:endParaRPr lang="zh-CN" altLang="en-US" sz="2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60375" y="142938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 algn="l"/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设第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个部件称量误差为</a:t>
            </a:r>
            <a:endParaRPr lang="zh-CN" altLang="en-US" sz="2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488815" y="1529715"/>
            <a:ext cx="383540" cy="421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872355" y="1479550"/>
            <a:ext cx="4097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28600" algn="l"/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sz="2800" b="0" i="1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=1,2,…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pitchFamily="18" charset="0"/>
              </a:rPr>
              <a:t>,75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），则</a:t>
            </a:r>
            <a:endParaRPr lang="zh-CN" altLang="en-US" sz="2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032000" y="442976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 algn="l"/>
            <a:r>
              <a:rPr lang="zh-CN" sz="12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228600" algn="l"/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于是有</a:t>
            </a:r>
            <a:endParaRPr lang="zh-CN" altLang="en-US" sz="2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图片 58"/>
          <p:cNvGraphicFramePr>
            <a:graphicFrameLocks noChangeAspect="1"/>
          </p:cNvGraphicFramePr>
          <p:nvPr/>
        </p:nvGraphicFramePr>
        <p:xfrm>
          <a:off x="2163445" y="3334703"/>
          <a:ext cx="2921000" cy="109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041400" imgH="431800" progId="Equation.3">
                  <p:embed/>
                </p:oleObj>
              </mc:Choice>
              <mc:Fallback>
                <p:oleObj name="" r:id="rId2" imgW="10414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3445" y="3334703"/>
                        <a:ext cx="2921000" cy="1094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图片 167"/>
          <p:cNvGraphicFramePr>
            <a:graphicFrameLocks noChangeAspect="1"/>
          </p:cNvGraphicFramePr>
          <p:nvPr/>
        </p:nvGraphicFramePr>
        <p:xfrm>
          <a:off x="1816735" y="2001520"/>
          <a:ext cx="1919605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673100" imgH="228600" progId="Equation.3">
                  <p:embed/>
                </p:oleObj>
              </mc:Choice>
              <mc:Fallback>
                <p:oleObj name="" r:id="rId4" imgW="673100" imgH="2286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735" y="2001520"/>
                        <a:ext cx="1919605" cy="652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图片 168"/>
          <p:cNvGraphicFramePr>
            <a:graphicFrameLocks noChangeAspect="1"/>
          </p:cNvGraphicFramePr>
          <p:nvPr/>
        </p:nvGraphicFramePr>
        <p:xfrm>
          <a:off x="4646930" y="1842770"/>
          <a:ext cx="17214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98500" imgH="393700" progId="Equation.3">
                  <p:embed/>
                </p:oleObj>
              </mc:Choice>
              <mc:Fallback>
                <p:oleObj name="" r:id="rId6" imgW="698500" imgH="3937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6930" y="1842770"/>
                        <a:ext cx="1721485" cy="970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51355" y="281305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由中心极限定理 知</a:t>
            </a:r>
            <a:endParaRPr lang="zh-CN" altLang="en-US" sz="2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对象 170"/>
          <p:cNvGraphicFramePr>
            <a:graphicFrameLocks noChangeAspect="1"/>
          </p:cNvGraphicFramePr>
          <p:nvPr/>
        </p:nvGraphicFramePr>
        <p:xfrm>
          <a:off x="1214120" y="5225415"/>
          <a:ext cx="7531100" cy="111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3162300" imgH="457200" progId="Equation.3">
                  <p:embed/>
                </p:oleObj>
              </mc:Choice>
              <mc:Fallback>
                <p:oleObj name="" r:id="rId8" imgW="3162300" imgH="457200" progId="Equation.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4120" y="5225415"/>
                        <a:ext cx="7531100" cy="1116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94030" y="80899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参考解答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609600" y="787400"/>
            <a:ext cx="7974013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设随机变量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阶绝对原点矩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|X |</a:t>
            </a:r>
            <a:r>
              <a:rPr lang="zh-CN" altLang="zh-CN" sz="36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存在，则对于任意实数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0,</a:t>
            </a:r>
            <a:endParaRPr lang="zh-CN" altLang="zh-CN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57400" y="1919288"/>
          <a:ext cx="355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556000" imgH="977900" progId="">
                  <p:embed/>
                </p:oleObj>
              </mc:Choice>
              <mc:Fallback>
                <p:oleObj name="" r:id="rId1" imgW="3556000" imgH="977900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919288"/>
                        <a:ext cx="3556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593725" y="273050"/>
            <a:ext cx="1441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推论 </a:t>
            </a:r>
            <a:r>
              <a:rPr lang="zh-CN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zh-CN" sz="36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609600" y="3455988"/>
            <a:ext cx="70929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设随机变量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的方差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X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存在，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则对于任意实数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0,</a:t>
            </a:r>
            <a:endParaRPr lang="zh-CN" altLang="zh-CN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295400" y="4775200"/>
          <a:ext cx="441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4419600" imgH="939800" progId="">
                  <p:embed/>
                </p:oleObj>
              </mc:Choice>
              <mc:Fallback>
                <p:oleObj name="" r:id="rId3" imgW="4419600" imgH="9398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775200"/>
                        <a:ext cx="4419600" cy="939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FF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/>
          <p:nvPr/>
        </p:nvSpPr>
        <p:spPr>
          <a:xfrm>
            <a:off x="611188" y="2852738"/>
            <a:ext cx="8169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推论 </a:t>
            </a:r>
            <a:r>
              <a:rPr lang="zh-CN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切比雪夫</a:t>
            </a:r>
            <a:r>
              <a:rPr lang="zh-CN" altLang="zh-CN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 chebyshev)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不等式</a:t>
            </a:r>
            <a:endParaRPr lang="zh-CN" altLang="en-US" sz="36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2" name="Text Box 8"/>
          <p:cNvSpPr txBox="1"/>
          <p:nvPr/>
        </p:nvSpPr>
        <p:spPr>
          <a:xfrm>
            <a:off x="517525" y="5988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301750" y="5842000"/>
          <a:ext cx="491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4914900" imgH="939800" progId="">
                  <p:embed/>
                </p:oleObj>
              </mc:Choice>
              <mc:Fallback>
                <p:oleObj name="" r:id="rId5" imgW="4914900" imgH="939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1750" y="5842000"/>
                        <a:ext cx="4914900" cy="939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FF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/>
          <p:nvPr/>
        </p:nvSpPr>
        <p:spPr>
          <a:xfrm>
            <a:off x="6256338" y="4586288"/>
            <a:ext cx="2354262" cy="1128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lang="zh-CN" altLang="zh-CN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D(X)</a:t>
            </a:r>
            <a:r>
              <a:rPr lang="zh-CN" altLang="zh-CN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zh-CN" b="0" baseline="30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无实际意义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155" name="Text Box 11"/>
          <p:cNvSpPr txBox="1"/>
          <p:nvPr/>
        </p:nvSpPr>
        <p:spPr>
          <a:xfrm>
            <a:off x="1981200" y="228600"/>
            <a:ext cx="640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马尔可夫 </a:t>
            </a:r>
            <a:r>
              <a:rPr lang="zh-CN" altLang="zh-CN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 Markov ) 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不等式</a:t>
            </a:r>
            <a:endParaRPr lang="zh-CN" altLang="en-US" sz="36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8" grpId="0"/>
      <p:bldP spid="6149" grpId="0"/>
      <p:bldP spid="6151" grpId="0"/>
      <p:bldP spid="6152" grpId="0"/>
      <p:bldP spid="6154" grpId="0"/>
      <p:bldP spid="6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468313" y="404813"/>
            <a:ext cx="8641080" cy="23069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zh-CN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设有一大批种子，其中良种占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1/6.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试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用切比雪夫不等式估计在任选的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6000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粒种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子中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良种所占比例与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1/6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比较上下小于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1%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468630" y="2557145"/>
            <a:ext cx="77819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设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6000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粒种子中的良种数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473200" y="3108325"/>
            <a:ext cx="33655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 ~ B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(6000,1/6 )</a:t>
            </a:r>
            <a:endParaRPr lang="zh-CN" altLang="zh-CN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90600" y="4419600"/>
          <a:ext cx="3276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275330" imgH="1040765" progId="">
                  <p:embed/>
                </p:oleObj>
              </mc:Choice>
              <mc:Fallback>
                <p:oleObj name="" r:id="rId1" imgW="3275330" imgH="104076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32766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207135" y="3617595"/>
          <a:ext cx="449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495800" imgH="939800" progId="">
                  <p:embed/>
                </p:oleObj>
              </mc:Choice>
              <mc:Fallback>
                <p:oleObj name="" r:id="rId3" imgW="4495800" imgH="9398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7135" y="3617595"/>
                        <a:ext cx="4495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914400" y="5757863"/>
          <a:ext cx="33909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389630" imgH="431800" progId="">
                  <p:embed/>
                </p:oleObj>
              </mc:Choice>
              <mc:Fallback>
                <p:oleObj name="" r:id="rId5" imgW="3389630" imgH="4318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5757863"/>
                        <a:ext cx="33909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343400" y="5029200"/>
          <a:ext cx="182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689100" imgH="1397000" progId="">
                  <p:embed/>
                </p:oleObj>
              </mc:Choice>
              <mc:Fallback>
                <p:oleObj name="" r:id="rId7" imgW="1689100" imgH="13970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5029200"/>
                        <a:ext cx="18288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6172200" y="5461000"/>
          <a:ext cx="281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2438400" imgH="939800" progId="">
                  <p:embed/>
                </p:oleObj>
              </mc:Choice>
              <mc:Fallback>
                <p:oleObj name="" r:id="rId9" imgW="2438400" imgH="9398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5461000"/>
                        <a:ext cx="28194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228600" y="349250"/>
            <a:ext cx="8978900" cy="2289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zh-CN" sz="36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设每次试验中，事件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发生的概率为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0.75,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试用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Chebyshev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不等式估计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多大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才能在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次独立重复试验中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现的频率在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0.74 ~ 0.76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之间的概率大于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0.90?</a:t>
            </a:r>
            <a:endParaRPr lang="zh-CN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304800" y="2924175"/>
            <a:ext cx="81724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设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次独立重复试验中事件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zh-CN" altLang="zh-CN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发生的次数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2351088" y="4083050"/>
            <a:ext cx="26781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 ~ B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,0.75)</a:t>
            </a:r>
            <a:endParaRPr lang="zh-CN" altLang="zh-CN" sz="3600" b="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433513" y="4889500"/>
          <a:ext cx="59578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068195" imgH="203200" progId="">
                  <p:embed/>
                </p:oleObj>
              </mc:Choice>
              <mc:Fallback>
                <p:oleObj name="" r:id="rId1" imgW="2068195" imgH="2032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3513" y="4889500"/>
                        <a:ext cx="5957887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914400" y="5562600"/>
            <a:ext cx="7096125" cy="1066800"/>
            <a:chOff x="0" y="0"/>
            <a:chExt cx="4337" cy="640"/>
          </a:xfrm>
        </p:grpSpPr>
        <p:graphicFrame>
          <p:nvGraphicFramePr>
            <p:cNvPr id="5123" name="Object 7"/>
            <p:cNvGraphicFramePr>
              <a:graphicFrameLocks noChangeAspect="1"/>
            </p:cNvGraphicFramePr>
            <p:nvPr/>
          </p:nvGraphicFramePr>
          <p:xfrm>
            <a:off x="696" y="0"/>
            <a:ext cx="276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4381500" imgH="1016000" progId="">
                    <p:embed/>
                  </p:oleObj>
                </mc:Choice>
                <mc:Fallback>
                  <p:oleObj name="" r:id="rId3" imgW="4381500" imgH="1016000" progId="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6" y="0"/>
                          <a:ext cx="2760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8"/>
            <p:cNvSpPr txBox="1"/>
            <p:nvPr/>
          </p:nvSpPr>
          <p:spPr>
            <a:xfrm>
              <a:off x="0" y="63"/>
              <a:ext cx="671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要使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9" name="Text Box 9"/>
            <p:cNvSpPr txBox="1"/>
            <p:nvPr/>
          </p:nvSpPr>
          <p:spPr>
            <a:xfrm>
              <a:off x="3456" y="80"/>
              <a:ext cx="881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，求 </a:t>
              </a:r>
              <a:r>
                <a:rPr lang="zh-CN" altLang="zh-CN" sz="3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517525" y="320675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295400" y="381000"/>
          <a:ext cx="5715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724400" imgH="469900" progId="">
                  <p:embed/>
                </p:oleObj>
              </mc:Choice>
              <mc:Fallback>
                <p:oleObj name="" r:id="rId1" imgW="4724400" imgH="4699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81000"/>
                        <a:ext cx="57150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533400" y="1160463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327150" y="1219200"/>
          <a:ext cx="57594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4813300" imgH="469900" progId="">
                  <p:embed/>
                </p:oleObj>
              </mc:Choice>
              <mc:Fallback>
                <p:oleObj name="" r:id="rId3" imgW="4813300" imgH="4699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7150" y="1219200"/>
                        <a:ext cx="57594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/>
          <p:nvPr/>
        </p:nvSpPr>
        <p:spPr>
          <a:xfrm>
            <a:off x="684213" y="1917700"/>
            <a:ext cx="74168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由 </a:t>
            </a:r>
            <a:r>
              <a:rPr lang="zh-CN" altLang="zh-CN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Chebyshev 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不等式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0.01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 ,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故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914400" y="2833688"/>
          <a:ext cx="71294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5969000" imgH="1028700" progId="">
                  <p:embed/>
                </p:oleObj>
              </mc:Choice>
              <mc:Fallback>
                <p:oleObj name="" r:id="rId5" imgW="5969000" imgH="10287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2833688"/>
                        <a:ext cx="7129463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517525" y="3749675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730375" y="4230688"/>
          <a:ext cx="37560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2997200" imgH="1028700" progId="">
                  <p:embed/>
                </p:oleObj>
              </mc:Choice>
              <mc:Fallback>
                <p:oleObj name="" r:id="rId7" imgW="2997200" imgH="10287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0375" y="4230688"/>
                        <a:ext cx="3756025" cy="1211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663575" y="5685790"/>
            <a:ext cx="6590175" cy="645638"/>
            <a:chOff x="0" y="0"/>
            <a:chExt cx="1002" cy="580"/>
          </a:xfrm>
        </p:grpSpPr>
        <p:sp>
          <p:nvSpPr>
            <p:cNvPr id="6156" name="Text Box 11"/>
            <p:cNvSpPr txBox="1"/>
            <p:nvPr/>
          </p:nvSpPr>
          <p:spPr>
            <a:xfrm>
              <a:off x="0" y="0"/>
              <a:ext cx="10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解得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50" name="Object 12"/>
            <p:cNvGraphicFramePr>
              <a:graphicFrameLocks noChangeAspect="1"/>
            </p:cNvGraphicFramePr>
            <p:nvPr/>
          </p:nvGraphicFramePr>
          <p:xfrm>
            <a:off x="247" y="63"/>
            <a:ext cx="44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9" imgW="1612265" imgH="342900" progId="">
                    <p:embed/>
                  </p:oleObj>
                </mc:Choice>
                <mc:Fallback>
                  <p:oleObj name="" r:id="rId9" imgW="1612265" imgH="342900" progId="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" y="63"/>
                          <a:ext cx="446" cy="4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6" grpId="0"/>
      <p:bldP spid="102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{AJP%D_JI~43%H8HIW}]LK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" y="2665730"/>
            <a:ext cx="7468235" cy="83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025" y="1482725"/>
            <a:ext cx="1661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考题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1346200" y="252413"/>
            <a:ext cx="2216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大数定律</a:t>
            </a:r>
            <a:endParaRPr lang="zh-CN" altLang="en-US" sz="4000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533400" y="1111250"/>
            <a:ext cx="6140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贝努里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zh-CN" altLang="zh-CN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Bernoulli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zh-CN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大数定律</a:t>
            </a:r>
            <a:endParaRPr lang="zh-CN" altLang="en-US" sz="3600" b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517525" y="1873250"/>
            <a:ext cx="83502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zh-CN" altLang="en-US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次独立重复试验中事件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的次数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是每次试验中 </a:t>
            </a:r>
            <a:r>
              <a:rPr lang="zh-CN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发生的概率</a:t>
            </a:r>
            <a:r>
              <a:rPr lang="zh-CN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60400" y="2987675"/>
            <a:ext cx="1870075" cy="641350"/>
            <a:chOff x="0" y="0"/>
            <a:chExt cx="1178" cy="404"/>
          </a:xfrm>
        </p:grpSpPr>
        <p:graphicFrame>
          <p:nvGraphicFramePr>
            <p:cNvPr id="7172" name="Object 6"/>
            <p:cNvGraphicFramePr>
              <a:graphicFrameLocks noChangeAspect="1"/>
            </p:cNvGraphicFramePr>
            <p:nvPr/>
          </p:nvGraphicFramePr>
          <p:xfrm>
            <a:off x="0" y="154"/>
            <a:ext cx="7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1130935" imgH="342900" progId="">
                    <p:embed/>
                  </p:oleObj>
                </mc:Choice>
                <mc:Fallback>
                  <p:oleObj name="" r:id="rId1" imgW="1130935" imgH="342900" progId="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54"/>
                          <a:ext cx="71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7"/>
            <p:cNvSpPr txBox="1"/>
            <p:nvPr/>
          </p:nvSpPr>
          <p:spPr>
            <a:xfrm>
              <a:off x="774" y="0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600200" y="3733800"/>
          <a:ext cx="3632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3630930" imgH="1040765" progId="">
                  <p:embed/>
                </p:oleObj>
              </mc:Choice>
              <mc:Fallback>
                <p:oleObj name="" r:id="rId3" imgW="3630930" imgH="1040765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3733800"/>
                        <a:ext cx="3632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/>
          <p:nvPr/>
        </p:nvSpPr>
        <p:spPr>
          <a:xfrm>
            <a:off x="517525" y="4892675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631950" y="5511800"/>
          <a:ext cx="3568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3567430" imgH="1040765" progId="">
                  <p:embed/>
                </p:oleObj>
              </mc:Choice>
              <mc:Fallback>
                <p:oleObj name="" r:id="rId5" imgW="3567430" imgH="1040765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31950" y="5511800"/>
                        <a:ext cx="35687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Oval 11"/>
          <p:cNvSpPr/>
          <p:nvPr/>
        </p:nvSpPr>
        <p:spPr>
          <a:xfrm>
            <a:off x="762000" y="533400"/>
            <a:ext cx="304800" cy="228600"/>
          </a:xfrm>
          <a:prstGeom prst="ellipse">
            <a:avLst/>
          </a:prstGeom>
          <a:solidFill>
            <a:srgbClr val="CC00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  <p:bldP spid="11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517525" y="365125"/>
            <a:ext cx="48625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引入 </a:t>
            </a:r>
            <a:r>
              <a:rPr lang="zh-CN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r.v. </a:t>
            </a:r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序列</a:t>
            </a:r>
            <a:r>
              <a:rPr lang="zh-CN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zh-CN" altLang="zh-CN" sz="40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zh-CN" sz="40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zh-CN" sz="40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752600" y="1219200"/>
          <a:ext cx="579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638300" imgH="419100" progId="">
                  <p:embed/>
                </p:oleObj>
              </mc:Choice>
              <mc:Fallback>
                <p:oleObj name="" r:id="rId1" imgW="1638300" imgH="4191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219200"/>
                        <a:ext cx="5791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143000" y="2438400"/>
            <a:ext cx="2968625" cy="762000"/>
            <a:chOff x="0" y="0"/>
            <a:chExt cx="1870" cy="462"/>
          </a:xfrm>
        </p:grpSpPr>
        <p:sp>
          <p:nvSpPr>
            <p:cNvPr id="8210" name="Text Box 5"/>
            <p:cNvSpPr txBox="1"/>
            <p:nvPr/>
          </p:nvSpPr>
          <p:spPr>
            <a:xfrm>
              <a:off x="0" y="0"/>
              <a:ext cx="436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endPara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00" name="Object 6"/>
            <p:cNvGraphicFramePr>
              <a:graphicFrameLocks noChangeAspect="1"/>
            </p:cNvGraphicFramePr>
            <p:nvPr/>
          </p:nvGraphicFramePr>
          <p:xfrm>
            <a:off x="366" y="158"/>
            <a:ext cx="15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" imgW="2386330" imgH="482600" progId="">
                    <p:embed/>
                  </p:oleObj>
                </mc:Choice>
                <mc:Fallback>
                  <p:oleObj name="" r:id="rId3" imgW="2386330" imgH="482600" progId="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" y="158"/>
                          <a:ext cx="150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>
          <a:xfrm>
            <a:off x="4175125" y="2514600"/>
            <a:ext cx="4740275" cy="701675"/>
            <a:chOff x="0" y="0"/>
            <a:chExt cx="2817" cy="459"/>
          </a:xfrm>
        </p:grpSpPr>
        <p:sp>
          <p:nvSpPr>
            <p:cNvPr id="8209" name="Text Box 8"/>
            <p:cNvSpPr txBox="1"/>
            <p:nvPr/>
          </p:nvSpPr>
          <p:spPr>
            <a:xfrm>
              <a:off x="0" y="0"/>
              <a:ext cx="411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  <a:endPara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9" name="Object 9"/>
            <p:cNvGraphicFramePr>
              <a:graphicFrameLocks noChangeAspect="1"/>
            </p:cNvGraphicFramePr>
            <p:nvPr/>
          </p:nvGraphicFramePr>
          <p:xfrm>
            <a:off x="337" y="145"/>
            <a:ext cx="24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3935095" imgH="482600" progId="">
                    <p:embed/>
                  </p:oleObj>
                </mc:Choice>
                <mc:Fallback>
                  <p:oleObj name="" r:id="rId5" imgW="3935095" imgH="482600" progId="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" y="145"/>
                          <a:ext cx="248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/>
          <p:nvPr/>
        </p:nvGrpSpPr>
        <p:grpSpPr>
          <a:xfrm>
            <a:off x="1066800" y="3352800"/>
            <a:ext cx="5086350" cy="790575"/>
            <a:chOff x="0" y="0"/>
            <a:chExt cx="3204" cy="431"/>
          </a:xfrm>
        </p:grpSpPr>
        <p:graphicFrame>
          <p:nvGraphicFramePr>
            <p:cNvPr id="8198" name="Object 11"/>
            <p:cNvGraphicFramePr>
              <a:graphicFrameLocks noChangeAspect="1"/>
            </p:cNvGraphicFramePr>
            <p:nvPr/>
          </p:nvGraphicFramePr>
          <p:xfrm>
            <a:off x="0" y="127"/>
            <a:ext cx="13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7" imgW="2208530" imgH="482600" progId="">
                    <p:embed/>
                  </p:oleObj>
                </mc:Choice>
                <mc:Fallback>
                  <p:oleObj name="" r:id="rId7" imgW="2208530" imgH="482600" progId="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27"/>
                          <a:ext cx="139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Text Box 12"/>
            <p:cNvSpPr txBox="1"/>
            <p:nvPr/>
          </p:nvSpPr>
          <p:spPr>
            <a:xfrm>
              <a:off x="1488" y="0"/>
              <a:ext cx="1716" cy="3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相互独立，</a:t>
              </a:r>
              <a:endPara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6019800" y="3200400"/>
          <a:ext cx="205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1777365" imgH="989965" progId="">
                  <p:embed/>
                </p:oleObj>
              </mc:Choice>
              <mc:Fallback>
                <p:oleObj name="" r:id="rId9" imgW="1777365" imgH="989965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3200400"/>
                        <a:ext cx="20574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/>
          <p:nvPr/>
        </p:nvGrpSpPr>
        <p:grpSpPr>
          <a:xfrm>
            <a:off x="1127125" y="4397375"/>
            <a:ext cx="2720975" cy="1165225"/>
            <a:chOff x="0" y="0"/>
            <a:chExt cx="1714" cy="624"/>
          </a:xfrm>
        </p:grpSpPr>
        <p:sp>
          <p:nvSpPr>
            <p:cNvPr id="8207" name="Text Box 15"/>
            <p:cNvSpPr txBox="1"/>
            <p:nvPr/>
          </p:nvSpPr>
          <p:spPr>
            <a:xfrm>
              <a:off x="0" y="25"/>
              <a:ext cx="436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记</a:t>
              </a:r>
              <a:endPara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7" name="Object 16"/>
            <p:cNvGraphicFramePr>
              <a:graphicFrameLocks noChangeAspect="1"/>
            </p:cNvGraphicFramePr>
            <p:nvPr/>
          </p:nvGraphicFramePr>
          <p:xfrm>
            <a:off x="394" y="0"/>
            <a:ext cx="132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1" imgW="2094865" imgH="989965" progId="">
                    <p:embed/>
                  </p:oleObj>
                </mc:Choice>
                <mc:Fallback>
                  <p:oleObj name="" r:id="rId11" imgW="2094865" imgH="989965" progId="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" y="0"/>
                          <a:ext cx="1320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038600" y="4403725"/>
          <a:ext cx="43434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3898900" imgH="939800" progId="">
                  <p:embed/>
                </p:oleObj>
              </mc:Choice>
              <mc:Fallback>
                <p:oleObj name="" r:id="rId13" imgW="3898900" imgH="9398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4403725"/>
                        <a:ext cx="434340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18"/>
          <p:cNvSpPr/>
          <p:nvPr/>
        </p:nvSpPr>
        <p:spPr>
          <a:xfrm>
            <a:off x="1066800" y="5699125"/>
            <a:ext cx="47275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由 </a:t>
            </a:r>
            <a:r>
              <a:rPr lang="zh-CN" altLang="zh-CN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Chebyshev 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不等式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dash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dash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WPS 演示</Application>
  <PresentationFormat>全屏显示(4:3)</PresentationFormat>
  <Paragraphs>330</Paragraphs>
  <Slides>28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28</vt:i4>
      </vt:variant>
    </vt:vector>
  </HeadingPairs>
  <TitlesOfParts>
    <vt:vector size="57" baseType="lpstr">
      <vt:lpstr>Arial</vt:lpstr>
      <vt:lpstr>宋体</vt:lpstr>
      <vt:lpstr>Wingdings</vt:lpstr>
      <vt:lpstr>华文新魏</vt:lpstr>
      <vt:lpstr>Times New Roman</vt:lpstr>
      <vt:lpstr>楷体_GB2312</vt:lpstr>
      <vt:lpstr>黑体</vt:lpstr>
      <vt:lpstr>Symbol</vt:lpstr>
      <vt:lpstr>新宋体</vt:lpstr>
      <vt:lpstr>微软雅黑</vt:lpstr>
      <vt:lpstr>Arial Unicode MS</vt:lpstr>
      <vt:lpstr>隶书</vt:lpstr>
      <vt:lpstr>华文隶书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锐意改革，不断创新， 建设一流的国家级课程教学基地 —— 基地建设工作的自评报告 </dc:title>
  <dc:creator>ji</dc:creator>
  <cp:lastModifiedBy>think</cp:lastModifiedBy>
  <cp:revision>662</cp:revision>
  <dcterms:created xsi:type="dcterms:W3CDTF">2004-02-16T01:25:00Z</dcterms:created>
  <dcterms:modified xsi:type="dcterms:W3CDTF">2018-11-19T15:48:17Z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