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458" r:id="rId3"/>
    <p:sldId id="459" r:id="rId4"/>
    <p:sldId id="460" r:id="rId5"/>
    <p:sldId id="461" r:id="rId6"/>
    <p:sldId id="467" r:id="rId7"/>
    <p:sldId id="483" r:id="rId8"/>
    <p:sldId id="471" r:id="rId9"/>
    <p:sldId id="473" r:id="rId10"/>
    <p:sldId id="484" r:id="rId11"/>
    <p:sldId id="474" r:id="rId12"/>
    <p:sldId id="485" r:id="rId13"/>
    <p:sldId id="47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7" r:id="rId25"/>
    <p:sldId id="498" r:id="rId26"/>
    <p:sldId id="499" r:id="rId27"/>
    <p:sldId id="500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3" r:id="rId40"/>
    <p:sldId id="514" r:id="rId41"/>
    <p:sldId id="520" r:id="rId42"/>
    <p:sldId id="521" r:id="rId43"/>
    <p:sldId id="522" r:id="rId44"/>
    <p:sldId id="523" r:id="rId45"/>
  </p:sldIdLst>
  <p:sldSz cx="9144000" cy="6858000" type="screen4x3"/>
  <p:notesSz cx="9931400" cy="6761480"/>
  <p:defaultTextStyle>
    <a:defPPr>
      <a:defRPr lang="zh-CN"/>
    </a:defPPr>
    <a:lvl1pPr marL="0" lvl="0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lvl="1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lvl="2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lvl="3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lvl="4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lvl="5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lvl="6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lvl="7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lvl="8" indent="0" algn="just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3200" b="1" i="0" u="none" kern="1200" baseline="0">
        <a:solidFill>
          <a:schemeClr val="bg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6600"/>
    <a:srgbClr val="FFFF00"/>
    <a:srgbClr val="3399FF"/>
    <a:srgbClr val="FF0000"/>
    <a:srgbClr val="CC3300"/>
    <a:srgbClr val="3366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122" y="-90"/>
      </p:cViewPr>
      <p:guideLst>
        <p:guide orient="horz" pos="1088"/>
        <p:guide pos="4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64.wmf"/><Relationship Id="rId10" Type="http://schemas.openxmlformats.org/officeDocument/2006/relationships/image" Target="../media/image70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2" Type="http://schemas.openxmlformats.org/officeDocument/2006/relationships/image" Target="../media/image88.wmf"/><Relationship Id="rId11" Type="http://schemas.openxmlformats.org/officeDocument/2006/relationships/image" Target="../media/image87.wmf"/><Relationship Id="rId10" Type="http://schemas.openxmlformats.org/officeDocument/2006/relationships/image" Target="../media/image86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96.wmf"/><Relationship Id="rId1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67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8800" y="0"/>
            <a:ext cx="42672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7348" name="Rectangle 4"/>
          <p:cNvSpPr>
            <a:spLocks noGrp="1"/>
          </p:cNvSpPr>
          <p:nvPr>
            <p:ph type="sldImg" idx="2"/>
          </p:nvPr>
        </p:nvSpPr>
        <p:spPr>
          <a:xfrm>
            <a:off x="3314700" y="533400"/>
            <a:ext cx="3352800" cy="25146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95400" y="3200400"/>
            <a:ext cx="7315200" cy="3048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00800"/>
            <a:ext cx="42672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8800" y="6400800"/>
            <a:ext cx="42672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d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39.bin"/><Relationship Id="rId15" Type="http://schemas.openxmlformats.org/officeDocument/2006/relationships/image" Target="../media/image37.wmf"/><Relationship Id="rId14" Type="http://schemas.openxmlformats.org/officeDocument/2006/relationships/oleObject" Target="../embeddings/oleObject38.bin"/><Relationship Id="rId13" Type="http://schemas.openxmlformats.org/officeDocument/2006/relationships/image" Target="../media/image36.wmf"/><Relationship Id="rId12" Type="http://schemas.openxmlformats.org/officeDocument/2006/relationships/oleObject" Target="../embeddings/oleObject37.bin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36.bin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3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oleObject" Target="../embeddings/oleObject53.bin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8.wmf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54.bin"/><Relationship Id="rId1" Type="http://schemas.openxmlformats.org/officeDocument/2006/relationships/oleObject" Target="../embeddings/oleObject4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3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7.xml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0.png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1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0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69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68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1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3.bin"/><Relationship Id="rId26" Type="http://schemas.openxmlformats.org/officeDocument/2006/relationships/vmlDrawing" Target="../drawings/vmlDrawing2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88.w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86.wmf"/><Relationship Id="rId2" Type="http://schemas.openxmlformats.org/officeDocument/2006/relationships/image" Target="../media/image77.w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8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2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6.wmf"/><Relationship Id="rId1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2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07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6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1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1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1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18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21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17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2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21.wmf"/><Relationship Id="rId17" Type="http://schemas.openxmlformats.org/officeDocument/2006/relationships/vmlDrawing" Target="../drawings/vmlDrawing33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27.wmf"/><Relationship Id="rId14" Type="http://schemas.openxmlformats.org/officeDocument/2006/relationships/oleObject" Target="../embeddings/oleObject134.bin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2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28.w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4.w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3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35.w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42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0.wmf"/><Relationship Id="rId10" Type="http://schemas.openxmlformats.org/officeDocument/2006/relationships/vmlDrawing" Target="../drawings/vmlDrawing36.vml"/><Relationship Id="rId1" Type="http://schemas.openxmlformats.org/officeDocument/2006/relationships/oleObject" Target="../embeddings/oleObject147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52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3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7.wmf"/><Relationship Id="rId1" Type="http://schemas.openxmlformats.org/officeDocument/2006/relationships/oleObject" Target="../embeddings/oleObject15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  <a:buNone/>
            </a:pPr>
            <a:r>
              <a:rPr lang="en-US" altLang="zh-CN" b="1" dirty="0"/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数理统计的任务是以概率论为基础，根据试验所得到的数据，对研究对象的客观统计规律性做出合理的推断。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从局部认识整体是数理统计学的最大特点。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1203" name="Text Box 3"/>
          <p:cNvSpPr>
            <a:spLocks noGrp="1"/>
          </p:cNvSpPr>
          <p:nvPr>
            <p:ph type="title"/>
          </p:nvPr>
        </p:nvSpPr>
        <p:spPr>
          <a:xfrm>
            <a:off x="684213" y="620713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章 数理统计学的基本概念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96875" y="304800"/>
            <a:ext cx="7918450" cy="1295400"/>
            <a:chOff x="0" y="0"/>
            <a:chExt cx="4988" cy="816"/>
          </a:xfrm>
        </p:grpSpPr>
        <p:graphicFrame>
          <p:nvGraphicFramePr>
            <p:cNvPr id="8196" name="Object 3"/>
            <p:cNvGraphicFramePr>
              <a:graphicFrameLocks noChangeAspect="1"/>
            </p:cNvGraphicFramePr>
            <p:nvPr/>
          </p:nvGraphicFramePr>
          <p:xfrm>
            <a:off x="0" y="0"/>
            <a:ext cx="1787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1105535" imgH="431800" progId="Equation.DSMT4">
                    <p:embed/>
                  </p:oleObj>
                </mc:Choice>
                <mc:Fallback>
                  <p:oleObj name="" r:id="rId1" imgW="1105535" imgH="4318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787" cy="8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Text Box 4"/>
            <p:cNvSpPr txBox="1"/>
            <p:nvPr/>
          </p:nvSpPr>
          <p:spPr>
            <a:xfrm>
              <a:off x="1989" y="143"/>
              <a:ext cx="299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40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样本的</a:t>
              </a:r>
              <a:r>
                <a:rPr lang="en-US" altLang="zh-CN" sz="4000" i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k </a:t>
              </a:r>
              <a:r>
                <a:rPr lang="zh-CN" altLang="en-US" sz="40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阶原点矩</a:t>
              </a:r>
              <a:endParaRPr lang="zh-CN" altLang="en-US" sz="4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381000" y="1752600"/>
            <a:ext cx="8640763" cy="1219200"/>
            <a:chOff x="0" y="0"/>
            <a:chExt cx="5443" cy="768"/>
          </a:xfrm>
        </p:grpSpPr>
        <p:graphicFrame>
          <p:nvGraphicFramePr>
            <p:cNvPr id="8195" name="Object 6"/>
            <p:cNvGraphicFramePr>
              <a:graphicFrameLocks noChangeAspect="1"/>
            </p:cNvGraphicFramePr>
            <p:nvPr/>
          </p:nvGraphicFramePr>
          <p:xfrm>
            <a:off x="0" y="0"/>
            <a:ext cx="2491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" imgW="1523365" imgH="431800" progId="">
                    <p:embed/>
                  </p:oleObj>
                </mc:Choice>
                <mc:Fallback>
                  <p:oleObj name="" r:id="rId3" imgW="1523365" imgH="431800" progId="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91" cy="7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 Box 7"/>
            <p:cNvSpPr txBox="1"/>
            <p:nvPr/>
          </p:nvSpPr>
          <p:spPr>
            <a:xfrm>
              <a:off x="2444" y="82"/>
              <a:ext cx="2999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40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40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样本的</a:t>
              </a:r>
              <a:r>
                <a:rPr lang="en-US" altLang="zh-CN" sz="4000" i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altLang="zh-CN" sz="40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40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阶中心矩</a:t>
              </a:r>
              <a:endParaRPr lang="zh-CN" altLang="en-US" sz="4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6392" name="Text Box 8"/>
          <p:cNvSpPr txBox="1"/>
          <p:nvPr/>
        </p:nvSpPr>
        <p:spPr>
          <a:xfrm>
            <a:off x="381000" y="3260725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1371600" y="4191000"/>
            <a:ext cx="6324600" cy="2057400"/>
            <a:chOff x="0" y="0"/>
            <a:chExt cx="3740" cy="1132"/>
          </a:xfrm>
        </p:grpSpPr>
        <p:graphicFrame>
          <p:nvGraphicFramePr>
            <p:cNvPr id="8194" name="Object 10"/>
            <p:cNvGraphicFramePr>
              <a:graphicFrameLocks noChangeAspect="1"/>
            </p:cNvGraphicFramePr>
            <p:nvPr/>
          </p:nvGraphicFramePr>
          <p:xfrm>
            <a:off x="0" y="0"/>
            <a:ext cx="3740" cy="1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5" imgW="2146300" imgH="685800" progId="">
                    <p:embed/>
                  </p:oleObj>
                </mc:Choice>
                <mc:Fallback>
                  <p:oleObj name="" r:id="rId5" imgW="2146300" imgH="685800" progId="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740" cy="1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AutoShape 11"/>
            <p:cNvSpPr/>
            <p:nvPr/>
          </p:nvSpPr>
          <p:spPr>
            <a:xfrm>
              <a:off x="3212" y="556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1" name="Rectangle 2"/>
          <p:cNvSpPr>
            <a:spLocks noGrp="1"/>
          </p:cNvSpPr>
          <p:nvPr>
            <p:ph type="title"/>
          </p:nvPr>
        </p:nvSpPr>
        <p:spPr>
          <a:xfrm>
            <a:off x="684213" y="1844675"/>
            <a:ext cx="7772400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800" b="1" dirty="0">
                <a:solidFill>
                  <a:schemeClr val="accent2"/>
                </a:solidFill>
              </a:rPr>
              <a:t>定理</a:t>
            </a:r>
            <a:r>
              <a:rPr lang="en-US" altLang="zh-CN" sz="2800" b="1" dirty="0">
                <a:solidFill>
                  <a:schemeClr val="accent2"/>
                </a:solidFill>
              </a:rPr>
              <a:t>5.3</a:t>
            </a:r>
            <a:r>
              <a:rPr lang="en-US" altLang="zh-CN" sz="2800" dirty="0"/>
              <a:t> 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）设总体</a:t>
            </a:r>
            <a:r>
              <a:rPr lang="en-US" altLang="zh-CN" sz="2800" dirty="0"/>
              <a:t>X</a:t>
            </a:r>
            <a:r>
              <a:rPr lang="zh-CN" altLang="en-US" sz="2800" dirty="0"/>
              <a:t>的</a:t>
            </a:r>
            <a:r>
              <a:rPr lang="en-US" altLang="zh-CN" sz="2800" dirty="0"/>
              <a:t>K</a:t>
            </a:r>
            <a:r>
              <a:rPr lang="zh-CN" altLang="en-US" sz="2800" dirty="0"/>
              <a:t>阶矩                （</a:t>
            </a:r>
            <a:r>
              <a:rPr lang="en-US" altLang="zh-CN" sz="2800" dirty="0"/>
              <a:t>K</a:t>
            </a:r>
            <a:r>
              <a:rPr lang="en-US" altLang="zh-CN" sz="2800" dirty="0">
                <a:cs typeface="Times New Roman" panose="02020603050405020304" pitchFamily="18" charset="0"/>
              </a:rPr>
              <a:t>&gt;=1</a:t>
            </a:r>
            <a:r>
              <a:rPr lang="zh-CN" altLang="en-US" sz="2800" dirty="0">
                <a:cs typeface="Times New Roman" panose="02020603050405020304" pitchFamily="18" charset="0"/>
              </a:rPr>
              <a:t>）</a:t>
            </a:r>
            <a:r>
              <a:rPr lang="zh-CN" altLang="en-US" sz="2800" dirty="0"/>
              <a:t>存在 ，则</a:t>
            </a:r>
            <a:br>
              <a:rPr lang="zh-CN" altLang="en-US" sz="2800" dirty="0"/>
            </a:br>
            <a:r>
              <a:rPr lang="zh-CN" altLang="en-US" sz="2800" dirty="0"/>
              <a:t>               （</a:t>
            </a:r>
            <a:r>
              <a:rPr lang="en-US" altLang="zh-CN" sz="2800" dirty="0"/>
              <a:t>2</a:t>
            </a:r>
            <a:r>
              <a:rPr lang="zh-CN" altLang="en-US" sz="2800" dirty="0"/>
              <a:t>）设总体</a:t>
            </a:r>
            <a:r>
              <a:rPr lang="en-US" altLang="zh-CN" sz="2800" dirty="0"/>
              <a:t>X</a:t>
            </a:r>
            <a:r>
              <a:rPr lang="zh-CN" altLang="en-US" sz="2800" dirty="0"/>
              <a:t>的</a:t>
            </a:r>
            <a:r>
              <a:rPr lang="en-US" altLang="zh-CN" sz="2800" dirty="0"/>
              <a:t>2K</a:t>
            </a:r>
            <a:r>
              <a:rPr lang="zh-CN" altLang="en-US" sz="2800" dirty="0"/>
              <a:t>阶矩存在 ，则</a:t>
            </a:r>
            <a:br>
              <a:rPr lang="zh-CN" altLang="en-US" sz="2800" dirty="0"/>
            </a:br>
            <a:endParaRPr lang="en-US" altLang="zh-CN" sz="2800" dirty="0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5651500" y="1538288"/>
          <a:ext cx="12969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775335" imgH="241300" progId="Equation.DSMT4">
                  <p:embed/>
                </p:oleObj>
              </mc:Choice>
              <mc:Fallback>
                <p:oleObj name="" r:id="rId1" imgW="775335" imgH="241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0" y="1538288"/>
                        <a:ext cx="1296988" cy="403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4140200" y="1989138"/>
          <a:ext cx="14398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711200" imgH="228600" progId="Equation.DSMT4">
                  <p:embed/>
                </p:oleObj>
              </mc:Choice>
              <mc:Fallback>
                <p:oleObj name="" r:id="rId3" imgW="7112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1989138"/>
                        <a:ext cx="1439863" cy="463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3203575" y="2997200"/>
          <a:ext cx="20256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749935" imgH="241300" progId="Equation.DSMT4">
                  <p:embed/>
                </p:oleObj>
              </mc:Choice>
              <mc:Fallback>
                <p:oleObj name="" r:id="rId5" imgW="749935" imgH="2413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2997200"/>
                        <a:ext cx="2025650" cy="6524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 descr="深色竖线"/>
          <p:cNvSpPr txBox="1"/>
          <p:nvPr/>
        </p:nvSpPr>
        <p:spPr>
          <a:xfrm>
            <a:off x="762000" y="365125"/>
            <a:ext cx="78247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(5) </a:t>
            </a:r>
            <a:r>
              <a:rPr lang="zh-CN" altLang="en-US" sz="4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顺序统计量，样本极值与极差</a:t>
            </a:r>
            <a:endParaRPr lang="zh-CN" altLang="en-US" sz="40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947738" y="1112838"/>
            <a:ext cx="4932362" cy="641350"/>
            <a:chOff x="0" y="0"/>
            <a:chExt cx="2807" cy="404"/>
          </a:xfrm>
        </p:grpSpPr>
        <p:sp>
          <p:nvSpPr>
            <p:cNvPr id="10269" name="Text Box 4" descr="深色竖线"/>
            <p:cNvSpPr txBox="1"/>
            <p:nvPr/>
          </p:nvSpPr>
          <p:spPr>
            <a:xfrm>
              <a:off x="0" y="0"/>
              <a:ext cx="36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设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50" name="Object 5"/>
            <p:cNvGraphicFramePr>
              <a:graphicFrameLocks noChangeAspect="1"/>
            </p:cNvGraphicFramePr>
            <p:nvPr/>
          </p:nvGraphicFramePr>
          <p:xfrm>
            <a:off x="306" y="51"/>
            <a:ext cx="156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" imgW="1030605" imgH="229235" progId="">
                    <p:embed/>
                  </p:oleObj>
                </mc:Choice>
                <mc:Fallback>
                  <p:oleObj name="" r:id="rId1" imgW="1030605" imgH="229235" progId="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" y="51"/>
                          <a:ext cx="156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Text Box 6" descr="深色竖线"/>
            <p:cNvSpPr txBox="1"/>
            <p:nvPr/>
          </p:nvSpPr>
          <p:spPr>
            <a:xfrm>
              <a:off x="1791" y="0"/>
              <a:ext cx="10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为样本</a:t>
              </a:r>
              <a:r>
                <a:rPr lang="en-US" altLang="zh-CN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914400" y="1793875"/>
            <a:ext cx="7754938" cy="641350"/>
            <a:chOff x="0" y="0"/>
            <a:chExt cx="4494" cy="404"/>
          </a:xfrm>
        </p:grpSpPr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0" y="53"/>
            <a:ext cx="135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" imgW="890270" imgH="229235" progId="">
                    <p:embed/>
                  </p:oleObj>
                </mc:Choice>
                <mc:Fallback>
                  <p:oleObj name="" r:id="rId3" imgW="890270" imgH="229235" progId="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53"/>
                          <a:ext cx="1353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8" name="Text Box 9" descr="深色竖线"/>
            <p:cNvSpPr txBox="1"/>
            <p:nvPr/>
          </p:nvSpPr>
          <p:spPr>
            <a:xfrm>
              <a:off x="1347" y="0"/>
              <a:ext cx="156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为样本值</a:t>
              </a:r>
              <a:r>
                <a:rPr lang="en-US" altLang="zh-CN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且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9" name="Object 10"/>
            <p:cNvGraphicFramePr>
              <a:graphicFrameLocks noChangeAspect="1"/>
            </p:cNvGraphicFramePr>
            <p:nvPr/>
          </p:nvGraphicFramePr>
          <p:xfrm>
            <a:off x="2851" y="19"/>
            <a:ext cx="1643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5" imgW="1080770" imgH="241300" progId="">
                    <p:embed/>
                  </p:oleObj>
                </mc:Choice>
                <mc:Fallback>
                  <p:oleObj name="" r:id="rId5" imgW="1080770" imgH="241300" progId="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51" y="19"/>
                          <a:ext cx="1643" cy="3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/>
          <p:nvPr/>
        </p:nvGrpSpPr>
        <p:grpSpPr>
          <a:xfrm>
            <a:off x="947738" y="2443163"/>
            <a:ext cx="7859712" cy="641350"/>
            <a:chOff x="0" y="0"/>
            <a:chExt cx="4463" cy="404"/>
          </a:xfrm>
        </p:grpSpPr>
        <p:sp>
          <p:nvSpPr>
            <p:cNvPr id="10265" name="Text Box 12" descr="深色竖线"/>
            <p:cNvSpPr txBox="1"/>
            <p:nvPr/>
          </p:nvSpPr>
          <p:spPr>
            <a:xfrm>
              <a:off x="0" y="0"/>
              <a:ext cx="36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6" name="Object 13"/>
            <p:cNvGraphicFramePr>
              <a:graphicFrameLocks noChangeAspect="1"/>
            </p:cNvGraphicFramePr>
            <p:nvPr/>
          </p:nvGraphicFramePr>
          <p:xfrm>
            <a:off x="320" y="41"/>
            <a:ext cx="156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7" imgW="1030605" imgH="229235" progId="">
                    <p:embed/>
                  </p:oleObj>
                </mc:Choice>
                <mc:Fallback>
                  <p:oleObj name="" r:id="rId7" imgW="1030605" imgH="229235" progId="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0" y="41"/>
                          <a:ext cx="156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Text Box 14" descr="深色竖线"/>
            <p:cNvSpPr txBox="1"/>
            <p:nvPr/>
          </p:nvSpPr>
          <p:spPr>
            <a:xfrm>
              <a:off x="1837" y="0"/>
              <a:ext cx="8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取值为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7" name="Object 15"/>
            <p:cNvGraphicFramePr>
              <a:graphicFrameLocks noChangeAspect="1"/>
            </p:cNvGraphicFramePr>
            <p:nvPr/>
          </p:nvGraphicFramePr>
          <p:xfrm>
            <a:off x="2721" y="28"/>
            <a:ext cx="135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9" imgW="890270" imgH="229235" progId="">
                    <p:embed/>
                  </p:oleObj>
                </mc:Choice>
                <mc:Fallback>
                  <p:oleObj name="" r:id="rId9" imgW="890270" imgH="229235" progId="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21" y="28"/>
                          <a:ext cx="1353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Text Box 16" descr="深色竖线"/>
            <p:cNvSpPr txBox="1"/>
            <p:nvPr/>
          </p:nvSpPr>
          <p:spPr>
            <a:xfrm>
              <a:off x="3969" y="0"/>
              <a:ext cx="49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时</a:t>
              </a:r>
              <a:r>
                <a:rPr lang="en-US" altLang="zh-CN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914400" y="3181350"/>
            <a:ext cx="6581775" cy="781050"/>
            <a:chOff x="0" y="0"/>
            <a:chExt cx="3801" cy="414"/>
          </a:xfrm>
        </p:grpSpPr>
        <p:sp>
          <p:nvSpPr>
            <p:cNvPr id="10264" name="Text Box 18" descr="深色竖线"/>
            <p:cNvSpPr txBox="1"/>
            <p:nvPr/>
          </p:nvSpPr>
          <p:spPr>
            <a:xfrm>
              <a:off x="0" y="0"/>
              <a:ext cx="1295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定义 </a:t>
              </a:r>
              <a:r>
                <a:rPr lang="en-US" altLang="zh-CN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r.v.</a:t>
              </a:r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5" name="Object 19"/>
            <p:cNvGraphicFramePr>
              <a:graphicFrameLocks noChangeAspect="1"/>
            </p:cNvGraphicFramePr>
            <p:nvPr/>
          </p:nvGraphicFramePr>
          <p:xfrm>
            <a:off x="1598" y="30"/>
            <a:ext cx="220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0" imgW="1449070" imgH="254000" progId="">
                    <p:embed/>
                  </p:oleObj>
                </mc:Choice>
                <mc:Fallback>
                  <p:oleObj name="" r:id="rId10" imgW="1449070" imgH="254000" progId="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8" y="30"/>
                          <a:ext cx="220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/>
          <p:nvPr/>
        </p:nvGrpSpPr>
        <p:grpSpPr>
          <a:xfrm>
            <a:off x="838200" y="3994150"/>
            <a:ext cx="8243888" cy="692150"/>
            <a:chOff x="0" y="0"/>
            <a:chExt cx="4949" cy="436"/>
          </a:xfrm>
        </p:grpSpPr>
        <p:sp>
          <p:nvSpPr>
            <p:cNvPr id="10262" name="Text Box 21" descr="深色竖线"/>
            <p:cNvSpPr txBox="1"/>
            <p:nvPr/>
          </p:nvSpPr>
          <p:spPr>
            <a:xfrm>
              <a:off x="0" y="0"/>
              <a:ext cx="148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则称统计量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4" name="Object 22"/>
            <p:cNvGraphicFramePr>
              <a:graphicFrameLocks noChangeAspect="1"/>
            </p:cNvGraphicFramePr>
            <p:nvPr/>
          </p:nvGraphicFramePr>
          <p:xfrm>
            <a:off x="1387" y="71"/>
            <a:ext cx="171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12" imgW="1131570" imgH="241300" progId="">
                    <p:embed/>
                  </p:oleObj>
                </mc:Choice>
                <mc:Fallback>
                  <p:oleObj name="" r:id="rId12" imgW="1131570" imgH="241300" progId="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87" y="71"/>
                          <a:ext cx="171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3" name="Text Box 23" descr="深色竖线"/>
            <p:cNvSpPr txBox="1"/>
            <p:nvPr/>
          </p:nvSpPr>
          <p:spPr>
            <a:xfrm>
              <a:off x="3049" y="0"/>
              <a:ext cx="190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36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顺序统计量</a:t>
              </a:r>
              <a:r>
                <a:rPr lang="en-US" altLang="zh-CN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611188" y="4724400"/>
            <a:ext cx="8367712" cy="749300"/>
            <a:chOff x="0" y="0"/>
            <a:chExt cx="4447" cy="530"/>
          </a:xfrm>
        </p:grpSpPr>
        <p:sp>
          <p:nvSpPr>
            <p:cNvPr id="10261" name="Text Box 25" descr="深色竖线"/>
            <p:cNvSpPr txBox="1"/>
            <p:nvPr/>
          </p:nvSpPr>
          <p:spPr>
            <a:xfrm>
              <a:off x="0" y="0"/>
              <a:ext cx="98" cy="4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3" name="Object 26"/>
            <p:cNvGraphicFramePr>
              <a:graphicFrameLocks noChangeAspect="1"/>
            </p:cNvGraphicFramePr>
            <p:nvPr/>
          </p:nvGraphicFramePr>
          <p:xfrm>
            <a:off x="23" y="105"/>
            <a:ext cx="4424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4" imgW="2908300" imgH="279400" progId="Equation.DSMT4">
                    <p:embed/>
                  </p:oleObj>
                </mc:Choice>
                <mc:Fallback>
                  <p:oleObj name="" r:id="rId14" imgW="2908300" imgH="2794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" y="105"/>
                          <a:ext cx="4424" cy="4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7"/>
          <p:cNvGrpSpPr/>
          <p:nvPr/>
        </p:nvGrpSpPr>
        <p:grpSpPr>
          <a:xfrm>
            <a:off x="1066800" y="5653088"/>
            <a:ext cx="4876800" cy="671512"/>
            <a:chOff x="0" y="0"/>
            <a:chExt cx="2839" cy="423"/>
          </a:xfrm>
        </p:grpSpPr>
        <p:sp>
          <p:nvSpPr>
            <p:cNvPr id="10259" name="Text Box 28" descr="深色竖线"/>
            <p:cNvSpPr txBox="1"/>
            <p:nvPr/>
          </p:nvSpPr>
          <p:spPr>
            <a:xfrm>
              <a:off x="0" y="0"/>
              <a:ext cx="37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称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42" name="Object 29"/>
            <p:cNvGraphicFramePr>
              <a:graphicFrameLocks noChangeAspect="1"/>
            </p:cNvGraphicFramePr>
            <p:nvPr/>
          </p:nvGraphicFramePr>
          <p:xfrm>
            <a:off x="372" y="58"/>
            <a:ext cx="158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6" imgW="1042670" imgH="241300" progId="">
                    <p:embed/>
                  </p:oleObj>
                </mc:Choice>
                <mc:Fallback>
                  <p:oleObj name="" r:id="rId16" imgW="1042670" imgH="241300" progId="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" y="58"/>
                          <a:ext cx="158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Text Box 30" descr="深色竖线"/>
            <p:cNvSpPr txBox="1"/>
            <p:nvPr/>
          </p:nvSpPr>
          <p:spPr>
            <a:xfrm>
              <a:off x="1932" y="0"/>
              <a:ext cx="90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36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极差</a:t>
              </a:r>
              <a:endPara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Rectangle 2"/>
          <p:cNvSpPr>
            <a:spLocks noGrp="1"/>
          </p:cNvSpPr>
          <p:nvPr>
            <p:ph type="body" sz="half"/>
          </p:nvPr>
        </p:nvSpPr>
        <p:spPr>
          <a:xfrm>
            <a:off x="685800" y="1981200"/>
            <a:ext cx="5757863" cy="4114800"/>
          </a:xfrm>
        </p:spPr>
        <p:txBody>
          <a:bodyPr vert="horz" wrap="square" lIns="91440" tIns="45720" rIns="91440" bIns="45720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lvl="0" eaLnBrk="1" hangingPunct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accent2"/>
                </a:solidFill>
              </a:rPr>
              <a:t>样本中位数</a:t>
            </a:r>
            <a:r>
              <a:rPr lang="en-US" altLang="zh-CN" dirty="0">
                <a:solidFill>
                  <a:schemeClr val="accent2"/>
                </a:solidFill>
              </a:rPr>
              <a:t>M</a:t>
            </a:r>
            <a:endParaRPr lang="en-US" altLang="zh-CN" dirty="0">
              <a:solidFill>
                <a:schemeClr val="accent2"/>
              </a:solidFill>
            </a:endParaRPr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en-US" altLang="zh-CN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accent2"/>
                </a:solidFill>
              </a:rPr>
              <a:t>样本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zh-CN" altLang="en-US" dirty="0">
                <a:solidFill>
                  <a:schemeClr val="accent2"/>
                </a:solidFill>
              </a:rPr>
              <a:t>分位数</a:t>
            </a:r>
            <a:r>
              <a:rPr lang="zh-CN" altLang="en-US" dirty="0"/>
              <a:t>，</a:t>
            </a:r>
            <a:r>
              <a:rPr lang="en-US" altLang="zh-CN" dirty="0"/>
              <a:t>0&lt;p&lt;1</a:t>
            </a:r>
            <a:endParaRPr lang="zh-CN" altLang="en-US" dirty="0"/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2555875" y="2492375"/>
          <a:ext cx="4465638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031365" imgH="812165" progId="Equation.DSMT4">
                  <p:embed/>
                </p:oleObj>
              </mc:Choice>
              <mc:Fallback>
                <p:oleObj name="" r:id="rId1" imgW="2031365" imgH="812165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75" y="2492375"/>
                        <a:ext cx="4465638" cy="1785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3132138" y="5470525"/>
          <a:ext cx="27352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927735" imgH="241300" progId="Equation.DSMT4">
                  <p:embed/>
                </p:oleObj>
              </mc:Choice>
              <mc:Fallback>
                <p:oleObj name="" r:id="rId3" imgW="927735" imgH="241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5470525"/>
                        <a:ext cx="2735262" cy="711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57188" y="1285875"/>
            <a:ext cx="7920037" cy="1203325"/>
            <a:chOff x="0" y="0"/>
            <a:chExt cx="4989" cy="758"/>
          </a:xfrm>
        </p:grpSpPr>
        <p:sp>
          <p:nvSpPr>
            <p:cNvPr id="14345" name="Rectangle 3"/>
            <p:cNvSpPr/>
            <p:nvPr/>
          </p:nvSpPr>
          <p:spPr>
            <a:xfrm>
              <a:off x="0" y="0"/>
              <a:ext cx="4989" cy="7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统计量              是样本           的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不含任何未知数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的函数，它是一个随机变量</a:t>
              </a:r>
              <a:endPara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4338" name="Object 2"/>
            <p:cNvGraphicFramePr>
              <a:graphicFrameLocks noChangeAspect="1"/>
            </p:cNvGraphicFramePr>
            <p:nvPr/>
          </p:nvGraphicFramePr>
          <p:xfrm>
            <a:off x="1260" y="45"/>
            <a:ext cx="152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" imgW="1068070" imgH="228600" progId="Equation.DSMT4">
                    <p:embed/>
                  </p:oleObj>
                </mc:Choice>
                <mc:Fallback>
                  <p:oleObj name="" r:id="rId1" imgW="1068070" imgH="2286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60" y="45"/>
                          <a:ext cx="1522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3465" y="45"/>
            <a:ext cx="119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839470" imgH="228600" progId="Equation.DSMT4">
                    <p:embed/>
                  </p:oleObj>
                </mc:Choice>
                <mc:Fallback>
                  <p:oleObj name="" r:id="rId3" imgW="839470" imgH="228600" progId="Equation.DSMT4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65" y="45"/>
                          <a:ext cx="1196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8" name="Text Box 6"/>
          <p:cNvSpPr txBox="1"/>
          <p:nvPr/>
        </p:nvSpPr>
        <p:spPr>
          <a:xfrm>
            <a:off x="1071563" y="2500313"/>
            <a:ext cx="53657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统计量的分布称为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抽样分布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  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9" name="Text Box 7"/>
          <p:cNvSpPr txBox="1"/>
          <p:nvPr/>
        </p:nvSpPr>
        <p:spPr>
          <a:xfrm>
            <a:off x="179388" y="3213100"/>
            <a:ext cx="8785225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由于正态总体是最常见的总体，因此这里主要讨论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正态总体下的抽样分布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80" name="Text Box 8"/>
          <p:cNvSpPr txBox="1"/>
          <p:nvPr/>
        </p:nvSpPr>
        <p:spPr>
          <a:xfrm>
            <a:off x="250825" y="4498975"/>
            <a:ext cx="8713788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由于这些抽样分布的论证要用到较多的数学知识，故在本节中，我们主要给出有关结论，以供应用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4" name="TextBox 10"/>
          <p:cNvSpPr txBox="1"/>
          <p:nvPr/>
        </p:nvSpPr>
        <p:spPr>
          <a:xfrm>
            <a:off x="857250" y="357188"/>
            <a:ext cx="40005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§5.4  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抽样分布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9" grpId="0"/>
      <p:bldP spid="30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2124075" y="765175"/>
            <a:ext cx="578485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正态总体样本均值的分布     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1258888" y="3213100"/>
          <a:ext cx="412908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599565" imgH="482600" progId="Equation.DSMT4">
                  <p:embed/>
                </p:oleObj>
              </mc:Choice>
              <mc:Fallback>
                <p:oleObj name="" r:id="rId1" imgW="1599565" imgH="4826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3213100"/>
                        <a:ext cx="4129087" cy="1243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323850" y="1727200"/>
            <a:ext cx="8893175" cy="1203325"/>
            <a:chOff x="0" y="0"/>
            <a:chExt cx="5602" cy="758"/>
          </a:xfrm>
        </p:grpSpPr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1214" y="46"/>
            <a:ext cx="1507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3" imgW="928370" imgH="280035" progId="Equation.DSMT4">
                    <p:embed/>
                  </p:oleObj>
                </mc:Choice>
                <mc:Fallback>
                  <p:oleObj name="" r:id="rId3" imgW="928370" imgH="280035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4" y="46"/>
                          <a:ext cx="1507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Rectangle 6"/>
            <p:cNvSpPr/>
            <p:nvPr/>
          </p:nvSpPr>
          <p:spPr>
            <a:xfrm>
              <a:off x="0" y="0"/>
              <a:ext cx="5602" cy="7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设总体              ，            是   的一个样本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则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样本均值服从正态分布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5365" name="Object 5"/>
            <p:cNvGraphicFramePr>
              <a:graphicFrameLocks noChangeAspect="1"/>
            </p:cNvGraphicFramePr>
            <p:nvPr/>
          </p:nvGraphicFramePr>
          <p:xfrm>
            <a:off x="4611" y="82"/>
            <a:ext cx="28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178435" imgH="165735" progId="Equation.DSMT4">
                    <p:embed/>
                  </p:oleObj>
                </mc:Choice>
                <mc:Fallback>
                  <p:oleObj name="" r:id="rId5" imgW="178435" imgH="165735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11" y="82"/>
                          <a:ext cx="289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2901" y="82"/>
            <a:ext cx="137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7" imgW="965835" imgH="254000" progId="Equation.DSMT4">
                    <p:embed/>
                  </p:oleObj>
                </mc:Choice>
                <mc:Fallback>
                  <p:oleObj name="" r:id="rId7" imgW="965835" imgH="2540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01" y="82"/>
                          <a:ext cx="1377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5" name="Object 3"/>
          <p:cNvGraphicFramePr>
            <a:graphicFrameLocks noChangeAspect="1"/>
          </p:cNvGraphicFramePr>
          <p:nvPr/>
        </p:nvGraphicFramePr>
        <p:xfrm>
          <a:off x="1223963" y="4581525"/>
          <a:ext cx="563880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2183765" imgH="660400" progId="Equation.DSMT4">
                  <p:embed/>
                </p:oleObj>
              </mc:Choice>
              <mc:Fallback>
                <p:oleObj name="" r:id="rId9" imgW="2183765" imgH="6604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3963" y="4581525"/>
                        <a:ext cx="5638800" cy="170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/>
          <p:cNvSpPr txBox="1"/>
          <p:nvPr/>
        </p:nvSpPr>
        <p:spPr>
          <a:xfrm>
            <a:off x="3779838" y="115888"/>
            <a:ext cx="245110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U—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     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1835150" y="30163"/>
            <a:ext cx="548005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概率分布的分位数</a:t>
            </a: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分位点</a:t>
            </a: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50825" y="644525"/>
            <a:ext cx="8929688" cy="1535113"/>
            <a:chOff x="0" y="0"/>
            <a:chExt cx="5625" cy="967"/>
          </a:xfrm>
        </p:grpSpPr>
        <p:sp>
          <p:nvSpPr>
            <p:cNvPr id="16447" name="Rectangle 4"/>
            <p:cNvSpPr/>
            <p:nvPr/>
          </p:nvSpPr>
          <p:spPr>
            <a:xfrm>
              <a:off x="46" y="294"/>
              <a:ext cx="202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使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</a:t>
              </a: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6448" name="Group 5"/>
            <p:cNvGrpSpPr/>
            <p:nvPr/>
          </p:nvGrpSpPr>
          <p:grpSpPr>
            <a:xfrm>
              <a:off x="0" y="0"/>
              <a:ext cx="5625" cy="967"/>
              <a:chOff x="0" y="0"/>
              <a:chExt cx="5625" cy="967"/>
            </a:xfrm>
          </p:grpSpPr>
          <p:sp>
            <p:nvSpPr>
              <p:cNvPr id="16449" name="Text Box 6"/>
              <p:cNvSpPr txBox="1"/>
              <p:nvPr/>
            </p:nvSpPr>
            <p:spPr>
              <a:xfrm>
                <a:off x="363" y="57"/>
                <a:ext cx="10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定义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0" name="Text Box 7"/>
              <p:cNvSpPr txBox="1"/>
              <p:nvPr/>
            </p:nvSpPr>
            <p:spPr>
              <a:xfrm>
                <a:off x="1044" y="0"/>
                <a:ext cx="4581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对总体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和给定的</a:t>
                </a:r>
                <a:r>
                  <a:rPr lang="zh-CN" alt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 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0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&lt;&lt;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，若存在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51" name="Rectangle 8"/>
              <p:cNvSpPr/>
              <p:nvPr/>
            </p:nvSpPr>
            <p:spPr>
              <a:xfrm>
                <a:off x="0" y="294"/>
                <a:ext cx="5489" cy="6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   则称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分布的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上侧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分位数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或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上侧临界值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 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129" name="Text Box 9"/>
          <p:cNvSpPr txBox="1"/>
          <p:nvPr/>
        </p:nvSpPr>
        <p:spPr>
          <a:xfrm>
            <a:off x="2195513" y="16859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468313" y="2009775"/>
            <a:ext cx="3441700" cy="2139950"/>
            <a:chOff x="0" y="0"/>
            <a:chExt cx="2168" cy="1348"/>
          </a:xfrm>
        </p:grpSpPr>
        <p:grpSp>
          <p:nvGrpSpPr>
            <p:cNvPr id="16429" name="Group 11"/>
            <p:cNvGrpSpPr/>
            <p:nvPr/>
          </p:nvGrpSpPr>
          <p:grpSpPr>
            <a:xfrm>
              <a:off x="1460" y="445"/>
              <a:ext cx="651" cy="590"/>
              <a:chOff x="0" y="0"/>
              <a:chExt cx="651" cy="590"/>
            </a:xfrm>
          </p:grpSpPr>
          <p:sp>
            <p:nvSpPr>
              <p:cNvPr id="16438" name="Line 12"/>
              <p:cNvSpPr/>
              <p:nvPr/>
            </p:nvSpPr>
            <p:spPr>
              <a:xfrm>
                <a:off x="0" y="272"/>
                <a:ext cx="0" cy="31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39" name="Line 13"/>
              <p:cNvSpPr/>
              <p:nvPr/>
            </p:nvSpPr>
            <p:spPr>
              <a:xfrm flipH="1">
                <a:off x="0" y="363"/>
                <a:ext cx="91" cy="13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0" name="Line 14"/>
              <p:cNvSpPr/>
              <p:nvPr/>
            </p:nvSpPr>
            <p:spPr>
              <a:xfrm flipH="1">
                <a:off x="0" y="408"/>
                <a:ext cx="137" cy="18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1" name="Line 15"/>
              <p:cNvSpPr/>
              <p:nvPr/>
            </p:nvSpPr>
            <p:spPr>
              <a:xfrm flipH="1">
                <a:off x="91" y="444"/>
                <a:ext cx="90" cy="137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2" name="Line 16"/>
              <p:cNvSpPr/>
              <p:nvPr/>
            </p:nvSpPr>
            <p:spPr>
              <a:xfrm flipH="1">
                <a:off x="156" y="453"/>
                <a:ext cx="90" cy="137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3" name="Line 17"/>
              <p:cNvSpPr/>
              <p:nvPr/>
            </p:nvSpPr>
            <p:spPr>
              <a:xfrm flipH="1">
                <a:off x="246" y="499"/>
                <a:ext cx="45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4" name="Line 18"/>
              <p:cNvSpPr/>
              <p:nvPr/>
            </p:nvSpPr>
            <p:spPr>
              <a:xfrm flipH="1">
                <a:off x="318" y="499"/>
                <a:ext cx="45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5" name="Line 19"/>
              <p:cNvSpPr/>
              <p:nvPr/>
            </p:nvSpPr>
            <p:spPr>
              <a:xfrm flipV="1">
                <a:off x="182" y="318"/>
                <a:ext cx="91" cy="18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6" name="Rectangle 20"/>
              <p:cNvSpPr/>
              <p:nvPr/>
            </p:nvSpPr>
            <p:spPr>
              <a:xfrm>
                <a:off x="182" y="0"/>
                <a:ext cx="46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zh-CN" alt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endPara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6430" name="Rectangle 21"/>
            <p:cNvSpPr/>
            <p:nvPr/>
          </p:nvSpPr>
          <p:spPr>
            <a:xfrm>
              <a:off x="1286" y="903"/>
              <a:ext cx="50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36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16431" name="Group 22"/>
            <p:cNvGrpSpPr/>
            <p:nvPr/>
          </p:nvGrpSpPr>
          <p:grpSpPr>
            <a:xfrm>
              <a:off x="0" y="0"/>
              <a:ext cx="2168" cy="1348"/>
              <a:chOff x="0" y="0"/>
              <a:chExt cx="2168" cy="1348"/>
            </a:xfrm>
          </p:grpSpPr>
          <p:sp>
            <p:nvSpPr>
              <p:cNvPr id="16432" name="Line 23"/>
              <p:cNvSpPr/>
              <p:nvPr/>
            </p:nvSpPr>
            <p:spPr>
              <a:xfrm>
                <a:off x="9" y="1035"/>
                <a:ext cx="19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16433" name="Line 24"/>
              <p:cNvSpPr/>
              <p:nvPr/>
            </p:nvSpPr>
            <p:spPr>
              <a:xfrm flipV="1">
                <a:off x="553" y="173"/>
                <a:ext cx="0" cy="104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16434" name="未知"/>
              <p:cNvSpPr/>
              <p:nvPr/>
            </p:nvSpPr>
            <p:spPr>
              <a:xfrm>
                <a:off x="0" y="254"/>
                <a:ext cx="1860" cy="717"/>
              </a:xfrm>
              <a:custGeom>
                <a:avLst/>
                <a:gdLst>
                  <a:gd name="txL" fmla="*/ 0 w 2086"/>
                  <a:gd name="txT" fmla="*/ 0 h 809"/>
                  <a:gd name="txR" fmla="*/ 2086 w 2086"/>
                  <a:gd name="txB" fmla="*/ 809 h 809"/>
                </a:gdLst>
                <a:ahLst/>
                <a:cxnLst>
                  <a:cxn ang="0">
                    <a:pos x="0" y="600"/>
                  </a:cxn>
                  <a:cxn ang="0">
                    <a:pos x="252" y="494"/>
                  </a:cxn>
                  <a:cxn ang="0">
                    <a:pos x="649" y="66"/>
                  </a:cxn>
                  <a:cxn ang="0">
                    <a:pos x="973" y="101"/>
                  </a:cxn>
                  <a:cxn ang="0">
                    <a:pos x="1442" y="528"/>
                  </a:cxn>
                  <a:cxn ang="0">
                    <a:pos x="1658" y="635"/>
                  </a:cxn>
                </a:cxnLst>
                <a:rect l="txL" t="txT" r="txR" b="txB"/>
                <a:pathLst>
                  <a:path w="2086" h="809">
                    <a:moveTo>
                      <a:pt x="0" y="764"/>
                    </a:moveTo>
                    <a:cubicBezTo>
                      <a:pt x="90" y="752"/>
                      <a:pt x="181" y="741"/>
                      <a:pt x="317" y="628"/>
                    </a:cubicBezTo>
                    <a:cubicBezTo>
                      <a:pt x="453" y="515"/>
                      <a:pt x="665" y="166"/>
                      <a:pt x="816" y="83"/>
                    </a:cubicBezTo>
                    <a:cubicBezTo>
                      <a:pt x="967" y="0"/>
                      <a:pt x="1058" y="31"/>
                      <a:pt x="1224" y="129"/>
                    </a:cubicBezTo>
                    <a:cubicBezTo>
                      <a:pt x="1390" y="227"/>
                      <a:pt x="1670" y="560"/>
                      <a:pt x="1814" y="673"/>
                    </a:cubicBezTo>
                    <a:cubicBezTo>
                      <a:pt x="1958" y="786"/>
                      <a:pt x="2041" y="786"/>
                      <a:pt x="2086" y="809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华文新魏" panose="02010800040101010101" pitchFamily="2" charset="-122"/>
                </a:endParaRPr>
              </a:p>
            </p:txBody>
          </p:sp>
          <p:sp>
            <p:nvSpPr>
              <p:cNvPr id="16435" name="Rectangle 26"/>
              <p:cNvSpPr/>
              <p:nvPr/>
            </p:nvSpPr>
            <p:spPr>
              <a:xfrm>
                <a:off x="326" y="903"/>
                <a:ext cx="403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6" name="Rectangle 27"/>
              <p:cNvSpPr/>
              <p:nvPr/>
            </p:nvSpPr>
            <p:spPr>
              <a:xfrm>
                <a:off x="281" y="0"/>
                <a:ext cx="475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7" name="Rectangle 28"/>
              <p:cNvSpPr/>
              <p:nvPr/>
            </p:nvSpPr>
            <p:spPr>
              <a:xfrm>
                <a:off x="1808" y="944"/>
                <a:ext cx="36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149" name="Rectangle 29"/>
          <p:cNvSpPr/>
          <p:nvPr/>
        </p:nvSpPr>
        <p:spPr>
          <a:xfrm>
            <a:off x="4594225" y="1844675"/>
            <a:ext cx="3435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50" name="Object 2"/>
          <p:cNvGraphicFramePr>
            <a:graphicFrameLocks noChangeAspect="1"/>
          </p:cNvGraphicFramePr>
          <p:nvPr/>
        </p:nvGraphicFramePr>
        <p:xfrm>
          <a:off x="4572000" y="2565400"/>
          <a:ext cx="28813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979170" imgH="368935" progId="Equation.DSMT4">
                  <p:embed/>
                </p:oleObj>
              </mc:Choice>
              <mc:Fallback>
                <p:oleObj name="" r:id="rId1" imgW="979170" imgH="368935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2565400"/>
                        <a:ext cx="2881313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1"/>
          <p:cNvGrpSpPr/>
          <p:nvPr/>
        </p:nvGrpSpPr>
        <p:grpSpPr>
          <a:xfrm>
            <a:off x="249238" y="4084638"/>
            <a:ext cx="4610100" cy="2513012"/>
            <a:chOff x="0" y="0"/>
            <a:chExt cx="2904" cy="1583"/>
          </a:xfrm>
        </p:grpSpPr>
        <p:sp>
          <p:nvSpPr>
            <p:cNvPr id="16425" name="Text Box 32"/>
            <p:cNvSpPr txBox="1"/>
            <p:nvPr/>
          </p:nvSpPr>
          <p:spPr>
            <a:xfrm>
              <a:off x="46" y="0"/>
              <a:ext cx="285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若存在数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、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，使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6426" name="Group 33"/>
            <p:cNvGrpSpPr/>
            <p:nvPr/>
          </p:nvGrpSpPr>
          <p:grpSpPr>
            <a:xfrm>
              <a:off x="0" y="328"/>
              <a:ext cx="2812" cy="666"/>
              <a:chOff x="0" y="0"/>
              <a:chExt cx="2812" cy="666"/>
            </a:xfrm>
          </p:grpSpPr>
          <p:sp>
            <p:nvSpPr>
              <p:cNvPr id="16428" name="Rectangle 34"/>
              <p:cNvSpPr/>
              <p:nvPr/>
            </p:nvSpPr>
            <p:spPr>
              <a:xfrm>
                <a:off x="0" y="91"/>
                <a:ext cx="281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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  <a:r>
                  <a:rPr lang="en-US" altLang="zh-CN" sz="3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≤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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} 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6391" name="Object 7"/>
              <p:cNvGraphicFramePr>
                <a:graphicFrameLocks noChangeAspect="1"/>
              </p:cNvGraphicFramePr>
              <p:nvPr/>
            </p:nvGraphicFramePr>
            <p:xfrm>
              <a:off x="2268" y="0"/>
              <a:ext cx="542" cy="6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3" imgW="292735" imgH="330835" progId="Equation.DSMT4">
                      <p:embed/>
                    </p:oleObj>
                  </mc:Choice>
                  <mc:Fallback>
                    <p:oleObj name="" r:id="rId3" imgW="292735" imgH="330835" progId="Equation.DSMT4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268" y="0"/>
                            <a:ext cx="542" cy="6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27" name="Text Box 36"/>
            <p:cNvSpPr txBox="1"/>
            <p:nvPr/>
          </p:nvSpPr>
          <p:spPr>
            <a:xfrm>
              <a:off x="46" y="833"/>
              <a:ext cx="2721" cy="7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则称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、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分布的双侧</a:t>
              </a: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分位数或双侧临界值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4795838" y="3500438"/>
            <a:ext cx="4456112" cy="2239962"/>
            <a:chOff x="0" y="0"/>
            <a:chExt cx="2807" cy="1411"/>
          </a:xfrm>
        </p:grpSpPr>
        <p:grpSp>
          <p:nvGrpSpPr>
            <p:cNvPr id="16403" name="Group 38"/>
            <p:cNvGrpSpPr/>
            <p:nvPr/>
          </p:nvGrpSpPr>
          <p:grpSpPr>
            <a:xfrm>
              <a:off x="149" y="0"/>
              <a:ext cx="2658" cy="1344"/>
              <a:chOff x="0" y="0"/>
              <a:chExt cx="2658" cy="1344"/>
            </a:xfrm>
          </p:grpSpPr>
          <p:sp>
            <p:nvSpPr>
              <p:cNvPr id="16419" name="Line 39"/>
              <p:cNvSpPr/>
              <p:nvPr/>
            </p:nvSpPr>
            <p:spPr>
              <a:xfrm>
                <a:off x="0" y="1031"/>
                <a:ext cx="247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16420" name="Line 40"/>
              <p:cNvSpPr/>
              <p:nvPr/>
            </p:nvSpPr>
            <p:spPr>
              <a:xfrm flipV="1">
                <a:off x="834" y="173"/>
                <a:ext cx="0" cy="104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16421" name="未知"/>
              <p:cNvSpPr/>
              <p:nvPr/>
            </p:nvSpPr>
            <p:spPr>
              <a:xfrm>
                <a:off x="0" y="260"/>
                <a:ext cx="2404" cy="680"/>
              </a:xfrm>
              <a:custGeom>
                <a:avLst/>
                <a:gdLst>
                  <a:gd name="txL" fmla="*/ 0 w 2086"/>
                  <a:gd name="txT" fmla="*/ 0 h 809"/>
                  <a:gd name="txR" fmla="*/ 2086 w 2086"/>
                  <a:gd name="txB" fmla="*/ 809 h 809"/>
                </a:gdLst>
                <a:ahLst/>
                <a:cxnLst>
                  <a:cxn ang="0">
                    <a:pos x="0" y="540"/>
                  </a:cxn>
                  <a:cxn ang="0">
                    <a:pos x="421" y="444"/>
                  </a:cxn>
                  <a:cxn ang="0">
                    <a:pos x="1083" y="59"/>
                  </a:cxn>
                  <a:cxn ang="0">
                    <a:pos x="1626" y="91"/>
                  </a:cxn>
                  <a:cxn ang="0">
                    <a:pos x="2410" y="476"/>
                  </a:cxn>
                  <a:cxn ang="0">
                    <a:pos x="2770" y="572"/>
                  </a:cxn>
                </a:cxnLst>
                <a:rect l="txL" t="txT" r="txR" b="txB"/>
                <a:pathLst>
                  <a:path w="2086" h="809">
                    <a:moveTo>
                      <a:pt x="0" y="764"/>
                    </a:moveTo>
                    <a:cubicBezTo>
                      <a:pt x="90" y="752"/>
                      <a:pt x="181" y="741"/>
                      <a:pt x="317" y="628"/>
                    </a:cubicBezTo>
                    <a:cubicBezTo>
                      <a:pt x="453" y="515"/>
                      <a:pt x="665" y="166"/>
                      <a:pt x="816" y="83"/>
                    </a:cubicBezTo>
                    <a:cubicBezTo>
                      <a:pt x="967" y="0"/>
                      <a:pt x="1058" y="31"/>
                      <a:pt x="1224" y="129"/>
                    </a:cubicBezTo>
                    <a:cubicBezTo>
                      <a:pt x="1390" y="227"/>
                      <a:pt x="1670" y="560"/>
                      <a:pt x="1814" y="673"/>
                    </a:cubicBezTo>
                    <a:cubicBezTo>
                      <a:pt x="1958" y="786"/>
                      <a:pt x="2041" y="786"/>
                      <a:pt x="2086" y="809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华文新魏" panose="02010800040101010101" pitchFamily="2" charset="-122"/>
                </a:endParaRPr>
              </a:p>
            </p:txBody>
          </p:sp>
          <p:sp>
            <p:nvSpPr>
              <p:cNvPr id="16422" name="Rectangle 42"/>
              <p:cNvSpPr/>
              <p:nvPr/>
            </p:nvSpPr>
            <p:spPr>
              <a:xfrm>
                <a:off x="607" y="903"/>
                <a:ext cx="403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3" name="Rectangle 43"/>
              <p:cNvSpPr/>
              <p:nvPr/>
            </p:nvSpPr>
            <p:spPr>
              <a:xfrm>
                <a:off x="562" y="0"/>
                <a:ext cx="475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4" name="Rectangle 44"/>
              <p:cNvSpPr/>
              <p:nvPr/>
            </p:nvSpPr>
            <p:spPr>
              <a:xfrm>
                <a:off x="2298" y="940"/>
                <a:ext cx="36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04" name="Rectangle 45"/>
            <p:cNvSpPr/>
            <p:nvPr/>
          </p:nvSpPr>
          <p:spPr>
            <a:xfrm>
              <a:off x="330" y="1007"/>
              <a:ext cx="44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405" name="Rectangle 46"/>
            <p:cNvSpPr/>
            <p:nvPr/>
          </p:nvSpPr>
          <p:spPr>
            <a:xfrm>
              <a:off x="1963" y="998"/>
              <a:ext cx="37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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16406" name="Group 47"/>
            <p:cNvGrpSpPr/>
            <p:nvPr/>
          </p:nvGrpSpPr>
          <p:grpSpPr>
            <a:xfrm>
              <a:off x="0" y="318"/>
              <a:ext cx="2701" cy="733"/>
              <a:chOff x="0" y="0"/>
              <a:chExt cx="2701" cy="733"/>
            </a:xfrm>
          </p:grpSpPr>
          <p:sp>
            <p:nvSpPr>
              <p:cNvPr id="16407" name="Line 48"/>
              <p:cNvSpPr/>
              <p:nvPr/>
            </p:nvSpPr>
            <p:spPr>
              <a:xfrm>
                <a:off x="512" y="488"/>
                <a:ext cx="0" cy="22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8" name="Line 49"/>
              <p:cNvSpPr/>
              <p:nvPr/>
            </p:nvSpPr>
            <p:spPr>
              <a:xfrm flipH="1">
                <a:off x="330" y="533"/>
                <a:ext cx="182" cy="18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9" name="Line 50"/>
              <p:cNvSpPr/>
              <p:nvPr/>
            </p:nvSpPr>
            <p:spPr>
              <a:xfrm flipH="1">
                <a:off x="240" y="533"/>
                <a:ext cx="181" cy="18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0" name="Line 51"/>
              <p:cNvSpPr/>
              <p:nvPr/>
            </p:nvSpPr>
            <p:spPr>
              <a:xfrm flipH="1">
                <a:off x="149" y="579"/>
                <a:ext cx="136" cy="13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1" name="Line 52"/>
              <p:cNvSpPr/>
              <p:nvPr/>
            </p:nvSpPr>
            <p:spPr>
              <a:xfrm flipV="1">
                <a:off x="2154" y="461"/>
                <a:ext cx="7" cy="2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2" name="Line 53"/>
              <p:cNvSpPr/>
              <p:nvPr/>
            </p:nvSpPr>
            <p:spPr>
              <a:xfrm flipH="1">
                <a:off x="2163" y="524"/>
                <a:ext cx="91" cy="45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3" name="Line 54"/>
              <p:cNvSpPr/>
              <p:nvPr/>
            </p:nvSpPr>
            <p:spPr>
              <a:xfrm flipH="1">
                <a:off x="2154" y="561"/>
                <a:ext cx="181" cy="9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4" name="Line 55"/>
              <p:cNvSpPr/>
              <p:nvPr/>
            </p:nvSpPr>
            <p:spPr>
              <a:xfrm flipH="1">
                <a:off x="2190" y="601"/>
                <a:ext cx="227" cy="114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5" name="Line 56"/>
              <p:cNvSpPr/>
              <p:nvPr/>
            </p:nvSpPr>
            <p:spPr>
              <a:xfrm flipH="1">
                <a:off x="421" y="615"/>
                <a:ext cx="91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16" name="Line 57"/>
              <p:cNvSpPr/>
              <p:nvPr/>
            </p:nvSpPr>
            <p:spPr>
              <a:xfrm flipH="1">
                <a:off x="2326" y="629"/>
                <a:ext cx="182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6389" name="Object 5"/>
              <p:cNvGraphicFramePr>
                <a:graphicFrameLocks noChangeAspect="1"/>
              </p:cNvGraphicFramePr>
              <p:nvPr/>
            </p:nvGraphicFramePr>
            <p:xfrm>
              <a:off x="2371" y="0"/>
              <a:ext cx="330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5" imgW="177800" imgH="330200" progId="Equation.DSMT4">
                      <p:embed/>
                    </p:oleObj>
                  </mc:Choice>
                  <mc:Fallback>
                    <p:oleObj name="" r:id="rId5" imgW="177800" imgH="330200" progId="Equation.DSMT4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371" y="0"/>
                            <a:ext cx="330" cy="6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7" name="Line 59"/>
              <p:cNvSpPr/>
              <p:nvPr/>
            </p:nvSpPr>
            <p:spPr>
              <a:xfrm flipV="1">
                <a:off x="2281" y="352"/>
                <a:ext cx="136" cy="22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6390" name="Object 6"/>
              <p:cNvGraphicFramePr>
                <a:graphicFrameLocks noChangeAspect="1"/>
              </p:cNvGraphicFramePr>
              <p:nvPr/>
            </p:nvGraphicFramePr>
            <p:xfrm>
              <a:off x="0" y="0"/>
              <a:ext cx="330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7" imgW="177800" imgH="330200" progId="Equation.DSMT4">
                      <p:embed/>
                    </p:oleObj>
                  </mc:Choice>
                  <mc:Fallback>
                    <p:oleObj name="" r:id="rId7" imgW="177800" imgH="330200" progId="Equation.DSMT4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330" cy="6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18" name="Line 61"/>
              <p:cNvSpPr/>
              <p:nvPr/>
            </p:nvSpPr>
            <p:spPr>
              <a:xfrm>
                <a:off x="285" y="352"/>
                <a:ext cx="91" cy="2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" name="Group 62"/>
          <p:cNvGrpSpPr/>
          <p:nvPr/>
        </p:nvGrpSpPr>
        <p:grpSpPr>
          <a:xfrm>
            <a:off x="5364163" y="5588000"/>
            <a:ext cx="936625" cy="1296988"/>
            <a:chOff x="0" y="0"/>
            <a:chExt cx="590" cy="817"/>
          </a:xfrm>
        </p:grpSpPr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0" y="217"/>
            <a:ext cx="59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8" imgW="318135" imgH="318135" progId="Equation.DSMT4">
                    <p:embed/>
                  </p:oleObj>
                </mc:Choice>
                <mc:Fallback>
                  <p:oleObj name="" r:id="rId8" imgW="318135" imgH="318135" progId="Equation.DSMT4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0" y="217"/>
                          <a:ext cx="590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Line 64"/>
            <p:cNvSpPr/>
            <p:nvPr/>
          </p:nvSpPr>
          <p:spPr>
            <a:xfrm>
              <a:off x="136" y="0"/>
              <a:ext cx="0" cy="363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</p:sp>
      </p:grpSp>
      <p:grpSp>
        <p:nvGrpSpPr>
          <p:cNvPr id="13" name="Group 65"/>
          <p:cNvGrpSpPr/>
          <p:nvPr/>
        </p:nvGrpSpPr>
        <p:grpSpPr>
          <a:xfrm>
            <a:off x="7956550" y="5588000"/>
            <a:ext cx="636588" cy="1296988"/>
            <a:chOff x="0" y="0"/>
            <a:chExt cx="401" cy="817"/>
          </a:xfrm>
        </p:grpSpPr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0" y="217"/>
            <a:ext cx="40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0" imgW="215900" imgH="318135" progId="Equation.DSMT4">
                    <p:embed/>
                  </p:oleObj>
                </mc:Choice>
                <mc:Fallback>
                  <p:oleObj name="" r:id="rId10" imgW="215900" imgH="318135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0" y="217"/>
                          <a:ext cx="401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Line 67"/>
            <p:cNvSpPr/>
            <p:nvPr/>
          </p:nvSpPr>
          <p:spPr>
            <a:xfrm>
              <a:off x="136" y="0"/>
              <a:ext cx="0" cy="363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arrow" w="med" len="med"/>
              <a:tailEnd type="arrow" w="med" len="med"/>
            </a:ln>
          </p:spPr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9" grpId="0"/>
      <p:bldP spid="51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1331913" y="319088"/>
            <a:ext cx="6988175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双侧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分位数或双侧临界值的特例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147" name="Object 2"/>
          <p:cNvGraphicFramePr>
            <a:graphicFrameLocks noChangeAspect="1"/>
          </p:cNvGraphicFramePr>
          <p:nvPr/>
        </p:nvGraphicFramePr>
        <p:xfrm>
          <a:off x="2627313" y="2276475"/>
          <a:ext cx="34051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156335" imgH="254000" progId="Equation.DSMT4">
                  <p:embed/>
                </p:oleObj>
              </mc:Choice>
              <mc:Fallback>
                <p:oleObj name="" r:id="rId1" imgW="1156335" imgH="2540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2276475"/>
                        <a:ext cx="3405187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395288" y="1412875"/>
            <a:ext cx="46815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的分布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轴对称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66725" y="3000375"/>
            <a:ext cx="8137525" cy="723900"/>
            <a:chOff x="0" y="0"/>
            <a:chExt cx="5126" cy="456"/>
          </a:xfrm>
        </p:grpSpPr>
        <p:sp>
          <p:nvSpPr>
            <p:cNvPr id="17448" name="Text Box 6"/>
            <p:cNvSpPr txBox="1"/>
            <p:nvPr/>
          </p:nvSpPr>
          <p:spPr>
            <a:xfrm>
              <a:off x="0" y="7"/>
              <a:ext cx="5126" cy="4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则称         为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分布的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双侧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分位数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双侧临界值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516" y="0"/>
            <a:ext cx="53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" imgW="292735" imgH="241935" progId="Equation.DSMT4">
                    <p:embed/>
                  </p:oleObj>
                </mc:Choice>
                <mc:Fallback>
                  <p:oleObj name="" r:id="rId3" imgW="292735" imgH="241935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6" y="0"/>
                          <a:ext cx="532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2" name="Text Box 8"/>
          <p:cNvSpPr txBox="1"/>
          <p:nvPr/>
        </p:nvSpPr>
        <p:spPr>
          <a:xfrm>
            <a:off x="468313" y="45815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859338" y="1412875"/>
            <a:ext cx="3094037" cy="723900"/>
            <a:chOff x="0" y="0"/>
            <a:chExt cx="1949" cy="456"/>
          </a:xfrm>
        </p:grpSpPr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749" y="0"/>
            <a:ext cx="659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5" imgW="356235" imgH="241935" progId="Equation.DSMT4">
                    <p:embed/>
                  </p:oleObj>
                </mc:Choice>
                <mc:Fallback>
                  <p:oleObj name="" r:id="rId5" imgW="356235" imgH="241935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9" y="0"/>
                          <a:ext cx="659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Rectangle 11"/>
            <p:cNvSpPr/>
            <p:nvPr/>
          </p:nvSpPr>
          <p:spPr>
            <a:xfrm>
              <a:off x="0" y="55"/>
              <a:ext cx="19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若存在             使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2484438" y="3860800"/>
            <a:ext cx="3992562" cy="2308225"/>
            <a:chOff x="0" y="0"/>
            <a:chExt cx="2515" cy="1454"/>
          </a:xfrm>
        </p:grpSpPr>
        <p:sp>
          <p:nvSpPr>
            <p:cNvPr id="17424" name="Line 13"/>
            <p:cNvSpPr/>
            <p:nvPr/>
          </p:nvSpPr>
          <p:spPr>
            <a:xfrm flipV="1">
              <a:off x="0" y="1087"/>
              <a:ext cx="2312" cy="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7425" name="Line 14"/>
            <p:cNvSpPr/>
            <p:nvPr/>
          </p:nvSpPr>
          <p:spPr>
            <a:xfrm rot="-5400000">
              <a:off x="515" y="725"/>
              <a:ext cx="118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7426" name="Text Box 15"/>
            <p:cNvSpPr txBox="1"/>
            <p:nvPr/>
          </p:nvSpPr>
          <p:spPr>
            <a:xfrm>
              <a:off x="859" y="0"/>
              <a:ext cx="5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27" name="Rectangle 16"/>
            <p:cNvSpPr/>
            <p:nvPr/>
          </p:nvSpPr>
          <p:spPr>
            <a:xfrm>
              <a:off x="2084" y="1004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28" name="Rectangle 17"/>
            <p:cNvSpPr/>
            <p:nvPr/>
          </p:nvSpPr>
          <p:spPr>
            <a:xfrm>
              <a:off x="846" y="1053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29" name="Line 18"/>
            <p:cNvSpPr/>
            <p:nvPr/>
          </p:nvSpPr>
          <p:spPr>
            <a:xfrm>
              <a:off x="516" y="864"/>
              <a:ext cx="0" cy="2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Line 19"/>
            <p:cNvSpPr/>
            <p:nvPr/>
          </p:nvSpPr>
          <p:spPr>
            <a:xfrm flipH="1">
              <a:off x="35" y="1000"/>
              <a:ext cx="45" cy="9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Line 20"/>
            <p:cNvSpPr/>
            <p:nvPr/>
          </p:nvSpPr>
          <p:spPr>
            <a:xfrm flipH="1">
              <a:off x="170" y="1000"/>
              <a:ext cx="46" cy="9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2" name="Line 21"/>
            <p:cNvSpPr/>
            <p:nvPr/>
          </p:nvSpPr>
          <p:spPr>
            <a:xfrm flipH="1">
              <a:off x="98" y="1000"/>
              <a:ext cx="45" cy="9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Line 22"/>
            <p:cNvSpPr/>
            <p:nvPr/>
          </p:nvSpPr>
          <p:spPr>
            <a:xfrm flipH="1">
              <a:off x="234" y="955"/>
              <a:ext cx="82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4" name="Line 23"/>
            <p:cNvSpPr/>
            <p:nvPr/>
          </p:nvSpPr>
          <p:spPr>
            <a:xfrm flipH="1">
              <a:off x="316" y="909"/>
              <a:ext cx="91" cy="18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5" name="Line 24"/>
            <p:cNvSpPr/>
            <p:nvPr/>
          </p:nvSpPr>
          <p:spPr>
            <a:xfrm flipH="1">
              <a:off x="398" y="909"/>
              <a:ext cx="91" cy="18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6" name="Line 25"/>
            <p:cNvSpPr/>
            <p:nvPr/>
          </p:nvSpPr>
          <p:spPr>
            <a:xfrm flipH="1">
              <a:off x="452" y="1000"/>
              <a:ext cx="46" cy="9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7" name="Line 26"/>
            <p:cNvSpPr/>
            <p:nvPr/>
          </p:nvSpPr>
          <p:spPr>
            <a:xfrm flipH="1">
              <a:off x="1686" y="864"/>
              <a:ext cx="0" cy="2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8" name="Line 27"/>
            <p:cNvSpPr/>
            <p:nvPr/>
          </p:nvSpPr>
          <p:spPr>
            <a:xfrm>
              <a:off x="2023" y="991"/>
              <a:ext cx="45" cy="9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9" name="Line 28"/>
            <p:cNvSpPr/>
            <p:nvPr/>
          </p:nvSpPr>
          <p:spPr>
            <a:xfrm>
              <a:off x="2167" y="1000"/>
              <a:ext cx="46" cy="9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0" name="Line 29"/>
            <p:cNvSpPr/>
            <p:nvPr/>
          </p:nvSpPr>
          <p:spPr>
            <a:xfrm>
              <a:off x="2095" y="1000"/>
              <a:ext cx="45" cy="9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1" name="Line 30"/>
            <p:cNvSpPr/>
            <p:nvPr/>
          </p:nvSpPr>
          <p:spPr>
            <a:xfrm>
              <a:off x="1913" y="955"/>
              <a:ext cx="82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2" name="Line 31"/>
            <p:cNvSpPr/>
            <p:nvPr/>
          </p:nvSpPr>
          <p:spPr>
            <a:xfrm>
              <a:off x="1822" y="919"/>
              <a:ext cx="91" cy="18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3" name="Line 32"/>
            <p:cNvSpPr/>
            <p:nvPr/>
          </p:nvSpPr>
          <p:spPr>
            <a:xfrm>
              <a:off x="1731" y="900"/>
              <a:ext cx="91" cy="18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4" name="Line 33"/>
            <p:cNvSpPr/>
            <p:nvPr/>
          </p:nvSpPr>
          <p:spPr>
            <a:xfrm>
              <a:off x="1695" y="982"/>
              <a:ext cx="46" cy="9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5" name="未知"/>
            <p:cNvSpPr/>
            <p:nvPr/>
          </p:nvSpPr>
          <p:spPr>
            <a:xfrm>
              <a:off x="20" y="359"/>
              <a:ext cx="1088" cy="643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135" y="0"/>
                </a:cxn>
                <a:cxn ang="0">
                  <a:pos x="889" y="75"/>
                </a:cxn>
                <a:cxn ang="0">
                  <a:pos x="594" y="302"/>
                </a:cxn>
                <a:cxn ang="0">
                  <a:pos x="247" y="396"/>
                </a:cxn>
                <a:cxn ang="0">
                  <a:pos x="0" y="414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17446" name="未知"/>
            <p:cNvSpPr/>
            <p:nvPr/>
          </p:nvSpPr>
          <p:spPr>
            <a:xfrm flipH="1">
              <a:off x="1118" y="359"/>
              <a:ext cx="1088" cy="643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135" y="0"/>
                </a:cxn>
                <a:cxn ang="0">
                  <a:pos x="889" y="75"/>
                </a:cxn>
                <a:cxn ang="0">
                  <a:pos x="594" y="302"/>
                </a:cxn>
                <a:cxn ang="0">
                  <a:pos x="247" y="396"/>
                </a:cxn>
                <a:cxn ang="0">
                  <a:pos x="0" y="414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1541" y="998"/>
            <a:ext cx="53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7" imgW="292735" imgH="241935" progId="Equation.DSMT4">
                    <p:embed/>
                  </p:oleObj>
                </mc:Choice>
                <mc:Fallback>
                  <p:oleObj name="" r:id="rId7" imgW="292735" imgH="241935" progId="Equation.DSMT4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41" y="998"/>
                          <a:ext cx="532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225" y="998"/>
            <a:ext cx="67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9" imgW="368935" imgH="241935" progId="Equation.DSMT4">
                    <p:embed/>
                  </p:oleObj>
                </mc:Choice>
                <mc:Fallback>
                  <p:oleObj name="" r:id="rId9" imgW="368935" imgH="241935" progId="Equation.DSMT4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5" y="998"/>
                          <a:ext cx="671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8"/>
          <p:cNvGrpSpPr>
            <a:grpSpLocks noChangeAspect="1"/>
          </p:cNvGrpSpPr>
          <p:nvPr/>
        </p:nvGrpSpPr>
        <p:grpSpPr>
          <a:xfrm>
            <a:off x="2700338" y="4508500"/>
            <a:ext cx="3205162" cy="865188"/>
            <a:chOff x="0" y="0"/>
            <a:chExt cx="2019" cy="545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1769" y="46"/>
            <a:ext cx="25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1" imgW="177800" imgH="330200" progId="Equation.DSMT4">
                    <p:embed/>
                  </p:oleObj>
                </mc:Choice>
                <mc:Fallback>
                  <p:oleObj name="" r:id="rId11" imgW="177800" imgH="330200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69" y="46"/>
                          <a:ext cx="250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0" y="0"/>
            <a:ext cx="25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3" imgW="177800" imgH="330200" progId="Equation.DSMT4">
                    <p:embed/>
                  </p:oleObj>
                </mc:Choice>
                <mc:Fallback>
                  <p:oleObj name="" r:id="rId13" imgW="177800" imgH="3302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50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8" grpId="0"/>
      <p:bldP spid="61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1763713" y="115888"/>
            <a:ext cx="508000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U—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分布的上侧分位数    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179388" y="620713"/>
            <a:ext cx="8785225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对标准正态分布变量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和给定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的，上侧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分位数是由：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2484438" y="1746250"/>
            <a:ext cx="29527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=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4754563" y="1341438"/>
          <a:ext cx="37782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284605" imgH="419735" progId="Equation.DSMT4">
                  <p:embed/>
                </p:oleObj>
              </mc:Choice>
              <mc:Fallback>
                <p:oleObj name="" r:id="rId1" imgW="1284605" imgH="419735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54563" y="1341438"/>
                        <a:ext cx="377825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"/>
          <p:cNvSpPr txBox="1"/>
          <p:nvPr/>
        </p:nvSpPr>
        <p:spPr>
          <a:xfrm>
            <a:off x="395288" y="2636838"/>
            <a:ext cx="12239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5" name="Rectangle 7"/>
          <p:cNvSpPr/>
          <p:nvPr/>
        </p:nvSpPr>
        <p:spPr>
          <a:xfrm>
            <a:off x="971550" y="2565400"/>
            <a:ext cx="36734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=1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en-US" altLang="zh-CN" sz="36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76" name="Rectangle 8"/>
          <p:cNvSpPr/>
          <p:nvPr/>
        </p:nvSpPr>
        <p:spPr>
          <a:xfrm>
            <a:off x="4211638" y="2565400"/>
            <a:ext cx="29511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=1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endParaRPr lang="en-US" altLang="zh-CN" sz="36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77" name="Text Box 9"/>
          <p:cNvSpPr txBox="1"/>
          <p:nvPr/>
        </p:nvSpPr>
        <p:spPr>
          <a:xfrm>
            <a:off x="6588125" y="2571750"/>
            <a:ext cx="24479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确定的点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8" name="Text Box 10"/>
          <p:cNvSpPr txBox="1"/>
          <p:nvPr/>
        </p:nvSpPr>
        <p:spPr>
          <a:xfrm>
            <a:off x="250825" y="3429000"/>
            <a:ext cx="16557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39750" y="3860800"/>
            <a:ext cx="3887788" cy="2789238"/>
            <a:chOff x="0" y="0"/>
            <a:chExt cx="2449" cy="1757"/>
          </a:xfrm>
        </p:grpSpPr>
        <p:graphicFrame>
          <p:nvGraphicFramePr>
            <p:cNvPr id="18435" name="Object 12"/>
            <p:cNvGraphicFramePr>
              <a:graphicFrameLocks noChangeAspect="1"/>
            </p:cNvGraphicFramePr>
            <p:nvPr/>
          </p:nvGraphicFramePr>
          <p:xfrm>
            <a:off x="0" y="0"/>
            <a:ext cx="2404" cy="1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" imgW="3067050" imgH="2552700" progId="PBrush">
                    <p:embed/>
                  </p:oleObj>
                </mc:Choice>
                <mc:Fallback>
                  <p:oleObj name="" r:id="rId3" imgW="3067050" imgH="2552700" progId="PBrush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404" cy="1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8" name="Text Box 13"/>
            <p:cNvSpPr txBox="1"/>
            <p:nvPr/>
          </p:nvSpPr>
          <p:spPr>
            <a:xfrm>
              <a:off x="544" y="31"/>
              <a:ext cx="86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49" name="Rectangle 14"/>
            <p:cNvSpPr/>
            <p:nvPr/>
          </p:nvSpPr>
          <p:spPr>
            <a:xfrm>
              <a:off x="2018" y="1353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50" name="Rectangle 15"/>
            <p:cNvSpPr/>
            <p:nvPr/>
          </p:nvSpPr>
          <p:spPr>
            <a:xfrm>
              <a:off x="1098" y="1402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51" name="Rectangle 16"/>
            <p:cNvSpPr/>
            <p:nvPr/>
          </p:nvSpPr>
          <p:spPr>
            <a:xfrm>
              <a:off x="1413" y="1331"/>
              <a:ext cx="53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52" name="Rectangle 17"/>
            <p:cNvSpPr/>
            <p:nvPr/>
          </p:nvSpPr>
          <p:spPr>
            <a:xfrm>
              <a:off x="1688" y="900"/>
              <a:ext cx="4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7186" name="Text Box 18"/>
          <p:cNvSpPr txBox="1"/>
          <p:nvPr/>
        </p:nvSpPr>
        <p:spPr>
          <a:xfrm>
            <a:off x="4572000" y="3860800"/>
            <a:ext cx="38877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例如， 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7" name="Rectangle 19"/>
          <p:cNvSpPr/>
          <p:nvPr/>
        </p:nvSpPr>
        <p:spPr>
          <a:xfrm>
            <a:off x="4643438" y="4652963"/>
            <a:ext cx="41767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1.645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0.05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88" name="Text Box 20"/>
          <p:cNvSpPr txBox="1"/>
          <p:nvPr/>
        </p:nvSpPr>
        <p:spPr>
          <a:xfrm>
            <a:off x="4643438" y="5516563"/>
            <a:ext cx="403225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所以， 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1.645.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/>
      <p:bldP spid="7172" grpId="0"/>
      <p:bldP spid="7174" grpId="0"/>
      <p:bldP spid="7175" grpId="0"/>
      <p:bldP spid="7176" grpId="0"/>
      <p:bldP spid="7177" grpId="0"/>
      <p:bldP spid="7178" grpId="0"/>
      <p:bldP spid="7186" grpId="0"/>
      <p:bldP spid="7187" grpId="0"/>
      <p:bldP spid="71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1763713" y="115888"/>
            <a:ext cx="508000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U—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分布的双侧分位数    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107950" y="1863725"/>
            <a:ext cx="903605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的点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为标准正态分布的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双侧</a:t>
            </a:r>
            <a:r>
              <a:rPr lang="zh-CN" altLang="en-US" sz="3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分位数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双侧临界值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107950" y="2981325"/>
            <a:ext cx="16557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3708400" y="2492375"/>
            <a:ext cx="540067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}=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79388" y="727075"/>
            <a:ext cx="8353425" cy="1262063"/>
            <a:chOff x="0" y="0"/>
            <a:chExt cx="5262" cy="795"/>
          </a:xfrm>
        </p:grpSpPr>
        <p:sp>
          <p:nvSpPr>
            <p:cNvPr id="19478" name="Text Box 7"/>
            <p:cNvSpPr txBox="1"/>
            <p:nvPr/>
          </p:nvSpPr>
          <p:spPr>
            <a:xfrm>
              <a:off x="0" y="0"/>
              <a:ext cx="526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对标准正态分布变量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(0, 1)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和给定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的，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Text Box 8"/>
            <p:cNvSpPr txBox="1"/>
            <p:nvPr/>
          </p:nvSpPr>
          <p:spPr>
            <a:xfrm>
              <a:off x="45" y="423"/>
              <a:ext cx="208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称满足条件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0" name="Rectangle 9"/>
            <p:cNvSpPr/>
            <p:nvPr/>
          </p:nvSpPr>
          <p:spPr>
            <a:xfrm>
              <a:off x="1406" y="315"/>
              <a:ext cx="2586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-US" altLang="zh-CN" sz="4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4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4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4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sz="4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4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=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8202" name="Text Box 10"/>
          <p:cNvSpPr txBox="1"/>
          <p:nvPr/>
        </p:nvSpPr>
        <p:spPr>
          <a:xfrm>
            <a:off x="4500563" y="3141663"/>
            <a:ext cx="4392612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=1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1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3" name="Text Box 11"/>
          <p:cNvSpPr txBox="1"/>
          <p:nvPr/>
        </p:nvSpPr>
        <p:spPr>
          <a:xfrm>
            <a:off x="4427538" y="3933825"/>
            <a:ext cx="46085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反查标准正态分布表得到，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" name="Rectangle 12"/>
          <p:cNvSpPr/>
          <p:nvPr/>
        </p:nvSpPr>
        <p:spPr>
          <a:xfrm>
            <a:off x="4572000" y="5114925"/>
            <a:ext cx="4176713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1.96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0.05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205" name="Text Box 13"/>
          <p:cNvSpPr txBox="1"/>
          <p:nvPr/>
        </p:nvSpPr>
        <p:spPr>
          <a:xfrm>
            <a:off x="4572000" y="4456113"/>
            <a:ext cx="374491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例如，求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6" name="Text Box 14"/>
          <p:cNvSpPr txBox="1"/>
          <p:nvPr/>
        </p:nvSpPr>
        <p:spPr>
          <a:xfrm>
            <a:off x="4572000" y="5751513"/>
            <a:ext cx="32400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1.96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395288" y="3613150"/>
            <a:ext cx="3636962" cy="2833688"/>
            <a:chOff x="0" y="0"/>
            <a:chExt cx="2291" cy="1785"/>
          </a:xfrm>
        </p:grpSpPr>
        <p:grpSp>
          <p:nvGrpSpPr>
            <p:cNvPr id="19470" name="Group 16"/>
            <p:cNvGrpSpPr/>
            <p:nvPr/>
          </p:nvGrpSpPr>
          <p:grpSpPr>
            <a:xfrm>
              <a:off x="0" y="0"/>
              <a:ext cx="2241" cy="1740"/>
              <a:chOff x="0" y="0"/>
              <a:chExt cx="2241" cy="1740"/>
            </a:xfrm>
          </p:grpSpPr>
          <p:graphicFrame>
            <p:nvGraphicFramePr>
              <p:cNvPr id="19458" name="Object 17"/>
              <p:cNvGraphicFramePr>
                <a:graphicFrameLocks noChangeAspect="1"/>
              </p:cNvGraphicFramePr>
              <p:nvPr/>
            </p:nvGraphicFramePr>
            <p:xfrm>
              <a:off x="0" y="0"/>
              <a:ext cx="2223" cy="17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1" imgW="3057525" imgH="2724150" progId="PBrush">
                      <p:embed/>
                    </p:oleObj>
                  </mc:Choice>
                  <mc:Fallback>
                    <p:oleObj name="" r:id="rId1" imgW="3057525" imgH="2724150" progId="PBrush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223" cy="17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2" name="Text Box 18"/>
              <p:cNvSpPr txBox="1"/>
              <p:nvPr/>
            </p:nvSpPr>
            <p:spPr>
              <a:xfrm>
                <a:off x="499" y="20"/>
                <a:ext cx="86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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9473" name="Rectangle 19"/>
              <p:cNvSpPr/>
              <p:nvPr/>
            </p:nvSpPr>
            <p:spPr>
              <a:xfrm>
                <a:off x="1043" y="1381"/>
                <a:ext cx="3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O</a:t>
                </a: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9474" name="Rectangle 20"/>
              <p:cNvSpPr/>
              <p:nvPr/>
            </p:nvSpPr>
            <p:spPr>
              <a:xfrm>
                <a:off x="1361" y="1336"/>
                <a:ext cx="88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sz="4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/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9475" name="Rectangle 21"/>
              <p:cNvSpPr/>
              <p:nvPr/>
            </p:nvSpPr>
            <p:spPr>
              <a:xfrm>
                <a:off x="1542" y="894"/>
                <a:ext cx="602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zh-CN" altLang="en-US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lang="zh-CN" alt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/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9476" name="Rectangle 22"/>
              <p:cNvSpPr/>
              <p:nvPr/>
            </p:nvSpPr>
            <p:spPr>
              <a:xfrm>
                <a:off x="254" y="1336"/>
                <a:ext cx="88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sz="4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/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9477" name="Rectangle 23"/>
              <p:cNvSpPr/>
              <p:nvPr/>
            </p:nvSpPr>
            <p:spPr>
              <a:xfrm>
                <a:off x="0" y="848"/>
                <a:ext cx="602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zh-CN" altLang="en-US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lang="zh-CN" alt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4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/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9471" name="Rectangle 24"/>
            <p:cNvSpPr/>
            <p:nvPr/>
          </p:nvSpPr>
          <p:spPr>
            <a:xfrm>
              <a:off x="1860" y="1381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/>
      <p:bldP spid="8197" grpId="0"/>
      <p:bldP spid="8202" grpId="0"/>
      <p:bldP spid="8203" grpId="0"/>
      <p:bldP spid="8204" grpId="0"/>
      <p:bldP spid="8205" grpId="0"/>
      <p:bldP spid="82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590550" y="2297113"/>
            <a:ext cx="8553450" cy="2427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 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研究对象全体元素组成的集合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Math4" pitchFamily="2" charset="2"/>
            </a:endParaRPr>
          </a:p>
          <a:p>
            <a:pPr algn="l">
              <a:spcBef>
                <a:spcPct val="25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    所研究的对象的某个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或某些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数量指标的全体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,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它是一个随机变量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或多维随机变量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).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记为</a:t>
            </a:r>
            <a:r>
              <a:rPr lang="en-US" altLang="zh-CN" sz="36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X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 . </a:t>
            </a:r>
            <a:endParaRPr lang="en-US" altLang="zh-CN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Math4" pitchFamily="2" charset="2"/>
            </a:endParaRPr>
          </a:p>
        </p:txBody>
      </p:sp>
      <p:sp>
        <p:nvSpPr>
          <p:cNvPr id="4099" name="Rectangle 3"/>
          <p:cNvSpPr/>
          <p:nvPr/>
        </p:nvSpPr>
        <p:spPr>
          <a:xfrm>
            <a:off x="668338" y="4905375"/>
            <a:ext cx="8475662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    </a:t>
            </a:r>
            <a:r>
              <a:rPr lang="zh-CN" altLang="en-US" sz="36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 的分布函数和数字特征称为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总体的分布函数和数字特征.</a:t>
            </a:r>
            <a:endParaRPr lang="zh-CN" altLang="en-US" sz="36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Math4" pitchFamily="2" charset="2"/>
            </a:endParaRPr>
          </a:p>
        </p:txBody>
      </p:sp>
      <p:sp>
        <p:nvSpPr>
          <p:cNvPr id="52228" name="Text Box 5"/>
          <p:cNvSpPr txBox="1"/>
          <p:nvPr/>
        </p:nvSpPr>
        <p:spPr>
          <a:xfrm>
            <a:off x="500063" y="1071563"/>
            <a:ext cx="400208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5.1 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总体和样本</a:t>
            </a:r>
            <a:endParaRPr lang="zh-CN" altLang="en-US" sz="36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Text Box 2"/>
          <p:cNvSpPr txBox="1"/>
          <p:nvPr/>
        </p:nvSpPr>
        <p:spPr>
          <a:xfrm>
            <a:off x="1763713" y="534988"/>
            <a:ext cx="509905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标准正态分布的分位数   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4275" name="Text Box 3"/>
          <p:cNvSpPr txBox="1"/>
          <p:nvPr/>
        </p:nvSpPr>
        <p:spPr>
          <a:xfrm>
            <a:off x="900113" y="1779588"/>
            <a:ext cx="72723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在实际问题中，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常取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Text Box 4"/>
          <p:cNvSpPr txBox="1"/>
          <p:nvPr/>
        </p:nvSpPr>
        <p:spPr>
          <a:xfrm>
            <a:off x="179388" y="2693988"/>
            <a:ext cx="46085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常用到下面几个临界值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Text Box 5"/>
          <p:cNvSpPr txBox="1"/>
          <p:nvPr/>
        </p:nvSpPr>
        <p:spPr>
          <a:xfrm>
            <a:off x="900113" y="3270250"/>
            <a:ext cx="6624637" cy="167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1.645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     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0.01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2.326 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1.96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     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0.01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4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2.575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Text Box 2"/>
          <p:cNvSpPr txBox="1"/>
          <p:nvPr/>
        </p:nvSpPr>
        <p:spPr>
          <a:xfrm>
            <a:off x="179388" y="274638"/>
            <a:ext cx="871378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数理统计中常用的分布除正态分布外，还有三个非常有用的连续型分布，即</a:t>
            </a:r>
            <a:endParaRPr lang="zh-CN" altLang="en-US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27088" y="1419225"/>
            <a:ext cx="1795462" cy="1836738"/>
            <a:chOff x="0" y="0"/>
            <a:chExt cx="1131" cy="1157"/>
          </a:xfrm>
        </p:grpSpPr>
        <p:sp>
          <p:nvSpPr>
            <p:cNvPr id="20489" name="Rectangle 4"/>
            <p:cNvSpPr/>
            <p:nvPr/>
          </p:nvSpPr>
          <p:spPr>
            <a:xfrm>
              <a:off x="9" y="0"/>
              <a:ext cx="112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zh-CN" altLang="en-US" sz="2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4000" baseline="30000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2</a:t>
              </a:r>
              <a:r>
                <a:rPr lang="zh-CN" altLang="en-US" dirty="0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分布</a:t>
              </a:r>
              <a:endPara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0490" name="Rectangle 5"/>
            <p:cNvSpPr/>
            <p:nvPr/>
          </p:nvSpPr>
          <p:spPr>
            <a:xfrm>
              <a:off x="27" y="359"/>
              <a:ext cx="90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4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分布</a:t>
              </a:r>
              <a:endPara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0491" name="Rectangle 6"/>
            <p:cNvSpPr/>
            <p:nvPr/>
          </p:nvSpPr>
          <p:spPr>
            <a:xfrm>
              <a:off x="0" y="753"/>
              <a:ext cx="95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36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F</a:t>
              </a:r>
              <a:r>
                <a:rPr lang="zh-CN" altLang="en-US" dirty="0">
                  <a:solidFill>
                    <a:srgbClr val="0000FF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分布</a:t>
              </a:r>
              <a:endPara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10247" name="Object 2"/>
          <p:cNvGraphicFramePr>
            <a:graphicFrameLocks noChangeAspect="1"/>
          </p:cNvGraphicFramePr>
          <p:nvPr/>
        </p:nvGraphicFramePr>
        <p:xfrm>
          <a:off x="1922463" y="1412875"/>
          <a:ext cx="6477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77800" imgH="432435" progId="Equation.DSMT4">
                  <p:embed/>
                </p:oleObj>
              </mc:Choice>
              <mc:Fallback>
                <p:oleObj name="" r:id="rId1" imgW="177800" imgH="432435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2463" y="1412875"/>
                        <a:ext cx="647700" cy="198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/>
          <p:nvPr/>
        </p:nvSpPr>
        <p:spPr>
          <a:xfrm>
            <a:off x="2498725" y="2060575"/>
            <a:ext cx="64658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数理统计的三大分布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都是连续型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249" name="Text Box 9"/>
          <p:cNvSpPr txBox="1"/>
          <p:nvPr/>
        </p:nvSpPr>
        <p:spPr>
          <a:xfrm>
            <a:off x="2555875" y="2636838"/>
            <a:ext cx="62658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它们都与正态分布有密切的联系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7" name="WordArt 10"/>
          <p:cNvSpPr/>
          <p:nvPr/>
        </p:nvSpPr>
        <p:spPr>
          <a:xfrm>
            <a:off x="468313" y="3697288"/>
            <a:ext cx="4572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</a:bodyPr>
          <a:p>
            <a:pPr algn="ctr" eaLnBrk="0" hangingPunct="0"/>
            <a:r>
              <a:rPr lang="zh-CN" altLang="en-US" sz="3600" b="1">
                <a:ln w="9525" cap="flat" cmpd="sng">
                  <a:solidFill>
                    <a:srgbClr val="CC99FF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53882" dir="2699999" algn="ctr" rotWithShape="0">
                    <a:srgbClr val="9999FF">
                      <a:alpha val="78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zh-CN" altLang="en-US" sz="3600" b="1">
              <a:ln w="9525" cap="flat" cmpd="sng">
                <a:solidFill>
                  <a:srgbClr val="CC99FF"/>
                </a:solidFill>
                <a:prstDash val="solid"/>
                <a:headEnd type="none" w="med" len="med"/>
                <a:tailEnd type="none" w="med" len="med"/>
              </a:ln>
              <a:solidFill>
                <a:srgbClr val="FF0000"/>
              </a:solidFill>
              <a:effectLst>
                <a:outerShdw dist="53882" dir="2699999" algn="ctr" rotWithShape="0">
                  <a:srgbClr val="9999FF">
                    <a:alpha val="78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51" name="Text Box 11"/>
          <p:cNvSpPr txBox="1"/>
          <p:nvPr/>
        </p:nvSpPr>
        <p:spPr>
          <a:xfrm>
            <a:off x="971550" y="3573463"/>
            <a:ext cx="7993063" cy="215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在本章中特别要求掌握对正态分布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36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40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分布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分布</a:t>
            </a:r>
            <a:r>
              <a:rPr lang="zh-CN" altLang="en-US" sz="28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分布</a:t>
            </a:r>
            <a:r>
              <a:rPr lang="zh-CN" altLang="en-US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的一些结论的熟练运用</a:t>
            </a:r>
            <a:r>
              <a:rPr lang="en-US" altLang="zh-CN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它们是后面各章的基础</a:t>
            </a:r>
            <a:r>
              <a:rPr lang="en-US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49" grpId="0"/>
      <p:bldP spid="102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700338" y="333375"/>
            <a:ext cx="2787650" cy="806450"/>
            <a:chOff x="0" y="0"/>
            <a:chExt cx="1756" cy="508"/>
          </a:xfrm>
        </p:grpSpPr>
        <p:graphicFrame>
          <p:nvGraphicFramePr>
            <p:cNvPr id="21515" name="Object 11"/>
            <p:cNvGraphicFramePr>
              <a:graphicFrameLocks noChangeAspect="1"/>
            </p:cNvGraphicFramePr>
            <p:nvPr/>
          </p:nvGraphicFramePr>
          <p:xfrm>
            <a:off x="0" y="45"/>
            <a:ext cx="3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" imgW="203835" imgH="229235" progId="Equation.DSMT4">
                    <p:embed/>
                  </p:oleObj>
                </mc:Choice>
                <mc:Fallback>
                  <p:oleObj name="" r:id="rId1" imgW="203835" imgH="229235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45"/>
                          <a:ext cx="316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Text Box 4"/>
            <p:cNvSpPr txBox="1"/>
            <p:nvPr/>
          </p:nvSpPr>
          <p:spPr>
            <a:xfrm>
              <a:off x="272" y="0"/>
              <a:ext cx="1484" cy="5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lnSpc>
                  <a:spcPct val="130000"/>
                </a:lnSpc>
              </a:pPr>
              <a:r>
                <a:rPr lang="en-US" altLang="zh-CN" sz="36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——</a:t>
              </a:r>
              <a:r>
                <a:rPr lang="zh-CN" altLang="en-US" sz="3600" dirty="0">
                  <a:solidFill>
                    <a:srgbClr val="0000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分布   </a:t>
              </a:r>
              <a:endPara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142875" y="981075"/>
            <a:ext cx="8893175" cy="2032000"/>
            <a:chOff x="0" y="0"/>
            <a:chExt cx="5602" cy="1280"/>
          </a:xfrm>
        </p:grpSpPr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1905" y="91"/>
            <a:ext cx="1259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3" imgW="775335" imgH="254000" progId="Equation.DSMT4">
                    <p:embed/>
                  </p:oleObj>
                </mc:Choice>
                <mc:Fallback>
                  <p:oleObj name="" r:id="rId3" imgW="775335" imgH="2540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05" y="91"/>
                          <a:ext cx="1259" cy="4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" name="Rectangle 7"/>
            <p:cNvSpPr/>
            <p:nvPr/>
          </p:nvSpPr>
          <p:spPr>
            <a:xfrm>
              <a:off x="0" y="0"/>
              <a:ext cx="5602" cy="12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5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定义     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设总体            ，            是   的一个样本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 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则称统计量                   服从自由度为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的   分布，记作           </a:t>
              </a:r>
              <a:r>
                <a:rPr lang="en-US" altLang="zh-CN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 </a:t>
              </a:r>
              <a:r>
                <a:rPr lang="zh-CN" altLang="en-US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书中定理</a:t>
              </a:r>
              <a:r>
                <a:rPr lang="en-US" altLang="zh-CN" sz="24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5.4</a:t>
              </a:r>
              <a:r>
                <a:rPr lang="zh-CN" altLang="en-US" sz="280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5040" y="102"/>
            <a:ext cx="28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5" imgW="178435" imgH="165735" progId="Equation.DSMT4">
                    <p:embed/>
                  </p:oleObj>
                </mc:Choice>
                <mc:Fallback>
                  <p:oleObj name="" r:id="rId5" imgW="178435" imgH="165735" progId="Equation.DSMT4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40" y="102"/>
                          <a:ext cx="289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7"/>
            <p:cNvGraphicFramePr>
              <a:graphicFrameLocks noChangeAspect="1"/>
            </p:cNvGraphicFramePr>
            <p:nvPr/>
          </p:nvGraphicFramePr>
          <p:xfrm>
            <a:off x="3402" y="91"/>
            <a:ext cx="137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7" imgW="965835" imgH="254000" progId="Equation.DSMT4">
                    <p:embed/>
                  </p:oleObj>
                </mc:Choice>
                <mc:Fallback>
                  <p:oleObj name="" r:id="rId7" imgW="965835" imgH="2540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02" y="91"/>
                          <a:ext cx="1377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2540" y="499"/>
            <a:ext cx="210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9" imgW="1472565" imgH="241300" progId="Equation.DSMT4">
                    <p:embed/>
                  </p:oleObj>
                </mc:Choice>
                <mc:Fallback>
                  <p:oleObj name="" r:id="rId9" imgW="1472565" imgH="241300" progId="Equation.DSMT4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40" y="499"/>
                          <a:ext cx="2102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9"/>
            <p:cNvGraphicFramePr>
              <a:graphicFrameLocks noChangeAspect="1"/>
            </p:cNvGraphicFramePr>
            <p:nvPr/>
          </p:nvGraphicFramePr>
          <p:xfrm>
            <a:off x="1090" y="907"/>
            <a:ext cx="3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11" imgW="203835" imgH="229235" progId="Equation.DSMT4">
                    <p:embed/>
                  </p:oleObj>
                </mc:Choice>
                <mc:Fallback>
                  <p:oleObj name="" r:id="rId11" imgW="203835" imgH="229235" progId="Equation.DSMT4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90" y="907"/>
                          <a:ext cx="316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2565" y="822"/>
            <a:ext cx="112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3" imgW="724535" imgH="228600" progId="Equation.DSMT4">
                    <p:embed/>
                  </p:oleObj>
                </mc:Choice>
                <mc:Fallback>
                  <p:oleObj name="" r:id="rId13" imgW="724535" imgH="2286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565" y="822"/>
                          <a:ext cx="1126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7" name="Text Box 13"/>
          <p:cNvSpPr txBox="1"/>
          <p:nvPr/>
        </p:nvSpPr>
        <p:spPr>
          <a:xfrm>
            <a:off x="303213" y="3122613"/>
            <a:ext cx="5233987" cy="573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自由度是指独立随机变量的个数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15"/>
          <p:cNvGrpSpPr/>
          <p:nvPr/>
        </p:nvGrpSpPr>
        <p:grpSpPr>
          <a:xfrm>
            <a:off x="857250" y="3857625"/>
            <a:ext cx="4776788" cy="647700"/>
            <a:chOff x="0" y="0"/>
            <a:chExt cx="3009" cy="408"/>
          </a:xfrm>
        </p:grpSpPr>
        <p:graphicFrame>
          <p:nvGraphicFramePr>
            <p:cNvPr id="21508" name="Object 4"/>
            <p:cNvGraphicFramePr>
              <a:graphicFrameLocks noChangeAspect="1"/>
            </p:cNvGraphicFramePr>
            <p:nvPr/>
          </p:nvGraphicFramePr>
          <p:xfrm>
            <a:off x="0" y="45"/>
            <a:ext cx="63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5" imgW="407035" imgH="229235" progId="Equation.DSMT4">
                    <p:embed/>
                  </p:oleObj>
                </mc:Choice>
                <mc:Fallback>
                  <p:oleObj name="" r:id="rId15" imgW="407035" imgH="229235" progId="Equation.DSMT4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45"/>
                          <a:ext cx="63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Text Box 17"/>
            <p:cNvSpPr txBox="1"/>
            <p:nvPr/>
          </p:nvSpPr>
          <p:spPr>
            <a:xfrm>
              <a:off x="765" y="0"/>
              <a:ext cx="2244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lnSpc>
                  <a:spcPct val="13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分布的密度函数为   </a:t>
              </a:r>
              <a:endPara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281" name="Object 2"/>
          <p:cNvGraphicFramePr>
            <a:graphicFrameLocks noChangeAspect="1"/>
          </p:cNvGraphicFramePr>
          <p:nvPr/>
        </p:nvGraphicFramePr>
        <p:xfrm>
          <a:off x="571500" y="4643438"/>
          <a:ext cx="55181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7" imgW="2233930" imgH="711200" progId="Equation.DSMT4">
                  <p:embed/>
                </p:oleObj>
              </mc:Choice>
              <mc:Fallback>
                <p:oleObj name="" r:id="rId17" imgW="2233930" imgH="711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1500" y="4643438"/>
                        <a:ext cx="5518150" cy="175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3"/>
          <p:cNvGraphicFramePr>
            <a:graphicFrameLocks noChangeAspect="1"/>
          </p:cNvGraphicFramePr>
          <p:nvPr/>
        </p:nvGraphicFramePr>
        <p:xfrm>
          <a:off x="6565900" y="5589588"/>
          <a:ext cx="2082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9" imgW="775335" imgH="203200" progId="Equation.DSMT4">
                  <p:embed/>
                </p:oleObj>
              </mc:Choice>
              <mc:Fallback>
                <p:oleObj name="" r:id="rId19" imgW="775335" imgH="203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65900" y="5589588"/>
                        <a:ext cx="20828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557213" y="1036638"/>
            <a:ext cx="5472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满足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/>
        </p:nvGraphicFramePr>
        <p:xfrm>
          <a:off x="1420813" y="836613"/>
          <a:ext cx="68230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2245995" imgH="355600" progId="Equation.DSMT4">
                  <p:embed/>
                </p:oleObj>
              </mc:Choice>
              <mc:Fallback>
                <p:oleObj name="" r:id="rId1" imgW="2245995" imgH="3556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0813" y="836613"/>
                        <a:ext cx="682307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107950" y="1628775"/>
            <a:ext cx="4535488" cy="1185863"/>
            <a:chOff x="0" y="0"/>
            <a:chExt cx="2857" cy="747"/>
          </a:xfrm>
        </p:grpSpPr>
        <p:sp>
          <p:nvSpPr>
            <p:cNvPr id="23590" name="Text Box 5"/>
            <p:cNvSpPr txBox="1"/>
            <p:nvPr/>
          </p:nvSpPr>
          <p:spPr>
            <a:xfrm>
              <a:off x="0" y="36"/>
              <a:ext cx="2857" cy="7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的数           为</a:t>
              </a:r>
              <a:r>
                <a: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</a:t>
              </a:r>
              <a:r>
                <a:rPr lang="zh-CN" alt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36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分布的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/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</a:t>
              </a:r>
              <a:r>
                <a:rPr lang="zh-CN" altLang="en-US" sz="36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分位数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上侧临界值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696" y="0"/>
            <a:ext cx="72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3" imgW="381635" imgH="241935" progId="Equation.DSMT4">
                    <p:embed/>
                  </p:oleObj>
                </mc:Choice>
                <mc:Fallback>
                  <p:oleObj name="" r:id="rId3" imgW="381635" imgH="241935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6" y="0"/>
                          <a:ext cx="728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9" name="Text Box 7"/>
          <p:cNvSpPr txBox="1"/>
          <p:nvPr/>
        </p:nvSpPr>
        <p:spPr>
          <a:xfrm>
            <a:off x="179388" y="2924175"/>
            <a:ext cx="4537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其几何意义见图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5-5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" name="Rectangle 8"/>
          <p:cNvSpPr/>
          <p:nvPr/>
        </p:nvSpPr>
        <p:spPr>
          <a:xfrm>
            <a:off x="179388" y="3435350"/>
            <a:ext cx="52562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分布的概率密度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4751388" y="1773238"/>
            <a:ext cx="4357687" cy="2390775"/>
            <a:chOff x="0" y="0"/>
            <a:chExt cx="2745" cy="1506"/>
          </a:xfrm>
        </p:grpSpPr>
        <p:sp>
          <p:nvSpPr>
            <p:cNvPr id="23571" name="Line 10"/>
            <p:cNvSpPr/>
            <p:nvPr/>
          </p:nvSpPr>
          <p:spPr>
            <a:xfrm>
              <a:off x="351" y="1010"/>
              <a:ext cx="2235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3572" name="Line 11"/>
            <p:cNvSpPr/>
            <p:nvPr/>
          </p:nvSpPr>
          <p:spPr>
            <a:xfrm rot="-5400000">
              <a:off x="-73" y="661"/>
              <a:ext cx="114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3573" name="Text Box 12"/>
            <p:cNvSpPr txBox="1"/>
            <p:nvPr/>
          </p:nvSpPr>
          <p:spPr>
            <a:xfrm>
              <a:off x="0" y="0"/>
              <a:ext cx="6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74" name="Rectangle 13"/>
            <p:cNvSpPr/>
            <p:nvPr/>
          </p:nvSpPr>
          <p:spPr>
            <a:xfrm>
              <a:off x="2314" y="909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75" name="Rectangle 14"/>
            <p:cNvSpPr/>
            <p:nvPr/>
          </p:nvSpPr>
          <p:spPr>
            <a:xfrm>
              <a:off x="260" y="955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76" name="Line 15"/>
            <p:cNvSpPr/>
            <p:nvPr/>
          </p:nvSpPr>
          <p:spPr>
            <a:xfrm flipH="1">
              <a:off x="1804" y="771"/>
              <a:ext cx="2" cy="2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7" name="Line 16"/>
            <p:cNvSpPr/>
            <p:nvPr/>
          </p:nvSpPr>
          <p:spPr>
            <a:xfrm>
              <a:off x="2176" y="889"/>
              <a:ext cx="50" cy="11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8" name="Line 17"/>
            <p:cNvSpPr/>
            <p:nvPr/>
          </p:nvSpPr>
          <p:spPr>
            <a:xfrm>
              <a:off x="2335" y="900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9" name="Line 18"/>
            <p:cNvSpPr/>
            <p:nvPr/>
          </p:nvSpPr>
          <p:spPr>
            <a:xfrm>
              <a:off x="2256" y="900"/>
              <a:ext cx="49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0" name="Line 19"/>
            <p:cNvSpPr/>
            <p:nvPr/>
          </p:nvSpPr>
          <p:spPr>
            <a:xfrm>
              <a:off x="2067" y="880"/>
              <a:ext cx="78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1" name="Line 20"/>
            <p:cNvSpPr/>
            <p:nvPr/>
          </p:nvSpPr>
          <p:spPr>
            <a:xfrm>
              <a:off x="1988" y="861"/>
              <a:ext cx="67" cy="15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2" name="Line 21"/>
            <p:cNvSpPr/>
            <p:nvPr/>
          </p:nvSpPr>
          <p:spPr>
            <a:xfrm>
              <a:off x="1885" y="839"/>
              <a:ext cx="69" cy="16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3" name="Line 22"/>
            <p:cNvSpPr/>
            <p:nvPr/>
          </p:nvSpPr>
          <p:spPr>
            <a:xfrm>
              <a:off x="1814" y="877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4" name="Rectangle 23"/>
            <p:cNvSpPr/>
            <p:nvPr/>
          </p:nvSpPr>
          <p:spPr>
            <a:xfrm>
              <a:off x="2076" y="320"/>
              <a:ext cx="41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585" name="Line 24"/>
            <p:cNvSpPr/>
            <p:nvPr/>
          </p:nvSpPr>
          <p:spPr>
            <a:xfrm flipV="1">
              <a:off x="2076" y="639"/>
              <a:ext cx="136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6" name="未知"/>
            <p:cNvSpPr/>
            <p:nvPr/>
          </p:nvSpPr>
          <p:spPr>
            <a:xfrm>
              <a:off x="487" y="282"/>
              <a:ext cx="375" cy="718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35" y="0"/>
                </a:cxn>
                <a:cxn ang="0">
                  <a:pos x="106" y="94"/>
                </a:cxn>
                <a:cxn ang="0">
                  <a:pos x="70" y="376"/>
                </a:cxn>
                <a:cxn ang="0">
                  <a:pos x="29" y="494"/>
                </a:cxn>
                <a:cxn ang="0">
                  <a:pos x="0" y="517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23587" name="未知"/>
            <p:cNvSpPr/>
            <p:nvPr/>
          </p:nvSpPr>
          <p:spPr>
            <a:xfrm>
              <a:off x="860" y="236"/>
              <a:ext cx="326" cy="45"/>
            </a:xfrm>
            <a:custGeom>
              <a:avLst/>
              <a:gdLst>
                <a:gd name="txL" fmla="*/ 0 w 317"/>
                <a:gd name="txT" fmla="*/ 0 h 54"/>
                <a:gd name="txR" fmla="*/ 317 w 317"/>
                <a:gd name="txB" fmla="*/ 54 h 54"/>
              </a:gdLst>
              <a:ahLst/>
              <a:cxnLst>
                <a:cxn ang="0">
                  <a:pos x="0" y="38"/>
                </a:cxn>
                <a:cxn ang="0">
                  <a:pos x="144" y="6"/>
                </a:cxn>
                <a:cxn ang="0">
                  <a:pos x="335" y="6"/>
                </a:cxn>
              </a:cxnLst>
              <a:rect l="txL" t="txT" r="txR" b="txB"/>
              <a:pathLst>
                <a:path w="317" h="54">
                  <a:moveTo>
                    <a:pt x="0" y="54"/>
                  </a:moveTo>
                  <a:cubicBezTo>
                    <a:pt x="41" y="35"/>
                    <a:pt x="83" y="16"/>
                    <a:pt x="136" y="8"/>
                  </a:cubicBezTo>
                  <a:cubicBezTo>
                    <a:pt x="189" y="0"/>
                    <a:pt x="287" y="8"/>
                    <a:pt x="317" y="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1620" y="979"/>
            <a:ext cx="72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5" imgW="381635" imgH="241935" progId="Equation.DSMT4">
                    <p:embed/>
                  </p:oleObj>
                </mc:Choice>
                <mc:Fallback>
                  <p:oleObj name="" r:id="rId5" imgW="381635" imgH="241935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20" y="979"/>
                          <a:ext cx="728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8" name="Text Box 28"/>
            <p:cNvSpPr txBox="1"/>
            <p:nvPr/>
          </p:nvSpPr>
          <p:spPr>
            <a:xfrm>
              <a:off x="942" y="1179"/>
              <a:ext cx="8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5-5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未知"/>
            <p:cNvSpPr/>
            <p:nvPr/>
          </p:nvSpPr>
          <p:spPr>
            <a:xfrm flipH="1">
              <a:off x="1134" y="236"/>
              <a:ext cx="1241" cy="671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477" y="0"/>
                </a:cxn>
                <a:cxn ang="0">
                  <a:pos x="1157" y="82"/>
                </a:cxn>
                <a:cxn ang="0">
                  <a:pos x="771" y="328"/>
                </a:cxn>
                <a:cxn ang="0">
                  <a:pos x="321" y="431"/>
                </a:cxn>
                <a:cxn ang="0">
                  <a:pos x="0" y="451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179388" y="4076700"/>
            <a:ext cx="8388350" cy="677863"/>
            <a:chOff x="0" y="0"/>
            <a:chExt cx="5284" cy="427"/>
          </a:xfrm>
        </p:grpSpPr>
        <p:sp>
          <p:nvSpPr>
            <p:cNvPr id="23570" name="Text Box 31"/>
            <p:cNvSpPr txBox="1"/>
            <p:nvPr/>
          </p:nvSpPr>
          <p:spPr>
            <a:xfrm>
              <a:off x="0" y="10"/>
              <a:ext cx="52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显然，在自由度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取定以后，          的值只与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有关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57" name="Object 5"/>
            <p:cNvGraphicFramePr>
              <a:graphicFrameLocks noChangeAspect="1"/>
            </p:cNvGraphicFramePr>
            <p:nvPr/>
          </p:nvGraphicFramePr>
          <p:xfrm>
            <a:off x="2809" y="0"/>
            <a:ext cx="729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7" imgW="381635" imgH="241935" progId="Equation.DSMT4">
                    <p:embed/>
                  </p:oleObj>
                </mc:Choice>
                <mc:Fallback>
                  <p:oleObj name="" r:id="rId7" imgW="381635" imgH="241935" progId="Equation.DSMT4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09" y="0"/>
                          <a:ext cx="729" cy="4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45" name="Text Box 33"/>
          <p:cNvSpPr txBox="1"/>
          <p:nvPr/>
        </p:nvSpPr>
        <p:spPr>
          <a:xfrm>
            <a:off x="179388" y="4700588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例如，当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时，由附表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313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可查得，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46" name="Object 3"/>
          <p:cNvGraphicFramePr>
            <a:graphicFrameLocks noChangeAspect="1"/>
          </p:cNvGraphicFramePr>
          <p:nvPr/>
        </p:nvGraphicFramePr>
        <p:xfrm>
          <a:off x="179388" y="5516563"/>
          <a:ext cx="204311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673735" imgH="241300" progId="Equation.DSMT4">
                  <p:embed/>
                </p:oleObj>
              </mc:Choice>
              <mc:Fallback>
                <p:oleObj name="" r:id="rId9" imgW="673735" imgH="2413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388" y="5516563"/>
                        <a:ext cx="2043112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Text Box 35"/>
          <p:cNvSpPr txBox="1"/>
          <p:nvPr/>
        </p:nvSpPr>
        <p:spPr>
          <a:xfrm>
            <a:off x="2051050" y="5570538"/>
            <a:ext cx="15128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32.67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48" name="Text Box 36"/>
          <p:cNvSpPr txBox="1"/>
          <p:nvPr/>
        </p:nvSpPr>
        <p:spPr>
          <a:xfrm>
            <a:off x="3348038" y="5581650"/>
            <a:ext cx="936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49" name="Object 4"/>
          <p:cNvGraphicFramePr>
            <a:graphicFrameLocks noChangeAspect="1"/>
          </p:cNvGraphicFramePr>
          <p:nvPr/>
        </p:nvGraphicFramePr>
        <p:xfrm>
          <a:off x="3876675" y="5516563"/>
          <a:ext cx="50879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1" imgW="1676400" imgH="279400" progId="Equation.DSMT4">
                  <p:embed/>
                </p:oleObj>
              </mc:Choice>
              <mc:Fallback>
                <p:oleObj name="" r:id="rId11" imgW="1676400" imgH="2794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76675" y="5516563"/>
                        <a:ext cx="5087938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0" name="Text Box 38"/>
          <p:cNvSpPr txBox="1"/>
          <p:nvPr/>
        </p:nvSpPr>
        <p:spPr>
          <a:xfrm>
            <a:off x="2555875" y="30163"/>
            <a:ext cx="4181475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 </a:t>
            </a:r>
            <a:r>
              <a:rPr lang="en-US" altLang="zh-CN" sz="3600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分布的上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分位数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9" grpId="0"/>
      <p:bldP spid="13320" grpId="0"/>
      <p:bldP spid="13345" grpId="0"/>
      <p:bldP spid="13347" grpId="0"/>
      <p:bldP spid="13348" grpId="0"/>
      <p:bldP spid="133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90" name="Text Box 2"/>
          <p:cNvSpPr txBox="1"/>
          <p:nvPr/>
        </p:nvSpPr>
        <p:spPr>
          <a:xfrm>
            <a:off x="2241550" y="44450"/>
            <a:ext cx="5210175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 </a:t>
            </a:r>
            <a:r>
              <a:rPr lang="en-US" altLang="zh-CN" sz="3600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分布的双侧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分位数     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468313" y="981075"/>
            <a:ext cx="172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把满足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/>
        </p:nvGraphicFramePr>
        <p:xfrm>
          <a:off x="1546225" y="692150"/>
          <a:ext cx="74898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2462530" imgH="431800" progId="Equation.DSMT4">
                  <p:embed/>
                </p:oleObj>
              </mc:Choice>
              <mc:Fallback>
                <p:oleObj name="" r:id="rId1" imgW="2462530" imgH="4318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6225" y="692150"/>
                        <a:ext cx="7489825" cy="1296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/>
          <p:nvPr/>
        </p:nvSpPr>
        <p:spPr>
          <a:xfrm>
            <a:off x="323850" y="1844675"/>
            <a:ext cx="1512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1044575" y="1716088"/>
          <a:ext cx="30114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" imgW="991235" imgH="330200" progId="Equation.DSMT4">
                  <p:embed/>
                </p:oleObj>
              </mc:Choice>
              <mc:Fallback>
                <p:oleObj name="" r:id="rId3" imgW="991235" imgH="3302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1716088"/>
                        <a:ext cx="3011488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/>
          <p:nvPr/>
        </p:nvSpPr>
        <p:spPr>
          <a:xfrm>
            <a:off x="3924300" y="1773238"/>
            <a:ext cx="47529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4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双侧</a:t>
            </a:r>
            <a:r>
              <a:rPr lang="zh-CN" altLang="en-US" sz="3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分位数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4" name="Rectangle 8"/>
          <p:cNvSpPr/>
          <p:nvPr/>
        </p:nvSpPr>
        <p:spPr>
          <a:xfrm>
            <a:off x="323850" y="2636838"/>
            <a:ext cx="32178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双侧临界值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5" name="Text Box 9"/>
          <p:cNvSpPr txBox="1"/>
          <p:nvPr/>
        </p:nvSpPr>
        <p:spPr>
          <a:xfrm>
            <a:off x="2700338" y="2651125"/>
            <a:ext cx="1657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见图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5003800" y="2276475"/>
            <a:ext cx="4357688" cy="2606675"/>
            <a:chOff x="0" y="0"/>
            <a:chExt cx="2745" cy="1642"/>
          </a:xfrm>
        </p:grpSpPr>
        <p:sp>
          <p:nvSpPr>
            <p:cNvPr id="24607" name="Line 11"/>
            <p:cNvSpPr/>
            <p:nvPr/>
          </p:nvSpPr>
          <p:spPr>
            <a:xfrm>
              <a:off x="351" y="1010"/>
              <a:ext cx="2235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4608" name="Line 12"/>
            <p:cNvSpPr/>
            <p:nvPr/>
          </p:nvSpPr>
          <p:spPr>
            <a:xfrm rot="-5400000">
              <a:off x="-73" y="661"/>
              <a:ext cx="114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4609" name="Text Box 13"/>
            <p:cNvSpPr txBox="1"/>
            <p:nvPr/>
          </p:nvSpPr>
          <p:spPr>
            <a:xfrm>
              <a:off x="0" y="0"/>
              <a:ext cx="6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610" name="Rectangle 14"/>
            <p:cNvSpPr/>
            <p:nvPr/>
          </p:nvSpPr>
          <p:spPr>
            <a:xfrm>
              <a:off x="2314" y="909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611" name="Rectangle 15"/>
            <p:cNvSpPr/>
            <p:nvPr/>
          </p:nvSpPr>
          <p:spPr>
            <a:xfrm>
              <a:off x="260" y="955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4612" name="Line 16"/>
            <p:cNvSpPr/>
            <p:nvPr/>
          </p:nvSpPr>
          <p:spPr>
            <a:xfrm flipH="1">
              <a:off x="1926" y="825"/>
              <a:ext cx="2" cy="18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3" name="Line 17"/>
            <p:cNvSpPr/>
            <p:nvPr/>
          </p:nvSpPr>
          <p:spPr>
            <a:xfrm>
              <a:off x="2194" y="889"/>
              <a:ext cx="50" cy="11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4" name="Line 18"/>
            <p:cNvSpPr/>
            <p:nvPr/>
          </p:nvSpPr>
          <p:spPr>
            <a:xfrm>
              <a:off x="2335" y="900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5" name="Line 19"/>
            <p:cNvSpPr/>
            <p:nvPr/>
          </p:nvSpPr>
          <p:spPr>
            <a:xfrm>
              <a:off x="2274" y="900"/>
              <a:ext cx="49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6" name="Line 20"/>
            <p:cNvSpPr/>
            <p:nvPr/>
          </p:nvSpPr>
          <p:spPr>
            <a:xfrm>
              <a:off x="2113" y="880"/>
              <a:ext cx="78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7" name="Line 21"/>
            <p:cNvSpPr/>
            <p:nvPr/>
          </p:nvSpPr>
          <p:spPr>
            <a:xfrm>
              <a:off x="2033" y="861"/>
              <a:ext cx="67" cy="15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8" name="Line 22"/>
            <p:cNvSpPr/>
            <p:nvPr/>
          </p:nvSpPr>
          <p:spPr>
            <a:xfrm>
              <a:off x="1959" y="839"/>
              <a:ext cx="69" cy="16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9" name="Line 23"/>
            <p:cNvSpPr/>
            <p:nvPr/>
          </p:nvSpPr>
          <p:spPr>
            <a:xfrm flipV="1">
              <a:off x="2064" y="508"/>
              <a:ext cx="136" cy="3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0" name="未知"/>
            <p:cNvSpPr/>
            <p:nvPr/>
          </p:nvSpPr>
          <p:spPr>
            <a:xfrm>
              <a:off x="487" y="282"/>
              <a:ext cx="375" cy="718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35" y="0"/>
                </a:cxn>
                <a:cxn ang="0">
                  <a:pos x="106" y="94"/>
                </a:cxn>
                <a:cxn ang="0">
                  <a:pos x="70" y="376"/>
                </a:cxn>
                <a:cxn ang="0">
                  <a:pos x="29" y="494"/>
                </a:cxn>
                <a:cxn ang="0">
                  <a:pos x="0" y="517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24621" name="未知"/>
            <p:cNvSpPr/>
            <p:nvPr/>
          </p:nvSpPr>
          <p:spPr>
            <a:xfrm>
              <a:off x="860" y="236"/>
              <a:ext cx="326" cy="45"/>
            </a:xfrm>
            <a:custGeom>
              <a:avLst/>
              <a:gdLst>
                <a:gd name="txL" fmla="*/ 0 w 317"/>
                <a:gd name="txT" fmla="*/ 0 h 54"/>
                <a:gd name="txR" fmla="*/ 317 w 317"/>
                <a:gd name="txB" fmla="*/ 54 h 54"/>
              </a:gdLst>
              <a:ahLst/>
              <a:cxnLst>
                <a:cxn ang="0">
                  <a:pos x="0" y="38"/>
                </a:cxn>
                <a:cxn ang="0">
                  <a:pos x="144" y="6"/>
                </a:cxn>
                <a:cxn ang="0">
                  <a:pos x="335" y="6"/>
                </a:cxn>
              </a:cxnLst>
              <a:rect l="txL" t="txT" r="txR" b="txB"/>
              <a:pathLst>
                <a:path w="317" h="54">
                  <a:moveTo>
                    <a:pt x="0" y="54"/>
                  </a:moveTo>
                  <a:cubicBezTo>
                    <a:pt x="41" y="35"/>
                    <a:pt x="83" y="16"/>
                    <a:pt x="136" y="8"/>
                  </a:cubicBezTo>
                  <a:cubicBezTo>
                    <a:pt x="189" y="0"/>
                    <a:pt x="287" y="8"/>
                    <a:pt x="317" y="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1536" y="968"/>
            <a:ext cx="897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5" imgW="470535" imgH="254635" progId="Equation.DSMT4">
                    <p:embed/>
                  </p:oleObj>
                </mc:Choice>
                <mc:Fallback>
                  <p:oleObj name="" r:id="rId5" imgW="470535" imgH="254635" progId="Equation.DSMT4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36" y="968"/>
                          <a:ext cx="897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Text Box 27"/>
            <p:cNvSpPr txBox="1"/>
            <p:nvPr/>
          </p:nvSpPr>
          <p:spPr>
            <a:xfrm>
              <a:off x="1338" y="1415"/>
              <a:ext cx="817" cy="1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6-4</a:t>
              </a:r>
              <a:endPara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23" name="未知"/>
            <p:cNvSpPr/>
            <p:nvPr/>
          </p:nvSpPr>
          <p:spPr>
            <a:xfrm flipH="1">
              <a:off x="1134" y="236"/>
              <a:ext cx="1241" cy="671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477" y="0"/>
                </a:cxn>
                <a:cxn ang="0">
                  <a:pos x="1157" y="82"/>
                </a:cxn>
                <a:cxn ang="0">
                  <a:pos x="771" y="328"/>
                </a:cxn>
                <a:cxn ang="0">
                  <a:pos x="321" y="431"/>
                </a:cxn>
                <a:cxn ang="0">
                  <a:pos x="0" y="451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24624" name="Line 29"/>
            <p:cNvSpPr/>
            <p:nvPr/>
          </p:nvSpPr>
          <p:spPr>
            <a:xfrm>
              <a:off x="767" y="508"/>
              <a:ext cx="0" cy="49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5" name="Line 30"/>
            <p:cNvSpPr/>
            <p:nvPr/>
          </p:nvSpPr>
          <p:spPr>
            <a:xfrm>
              <a:off x="602" y="916"/>
              <a:ext cx="50" cy="11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6" name="Line 31"/>
            <p:cNvSpPr/>
            <p:nvPr/>
          </p:nvSpPr>
          <p:spPr>
            <a:xfrm>
              <a:off x="703" y="825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7" name="Line 32"/>
            <p:cNvSpPr/>
            <p:nvPr/>
          </p:nvSpPr>
          <p:spPr>
            <a:xfrm>
              <a:off x="658" y="871"/>
              <a:ext cx="57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8" name="Line 33"/>
            <p:cNvSpPr/>
            <p:nvPr/>
          </p:nvSpPr>
          <p:spPr>
            <a:xfrm>
              <a:off x="712" y="698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4587" name="Object 11"/>
            <p:cNvGraphicFramePr>
              <a:graphicFrameLocks noChangeAspect="1"/>
            </p:cNvGraphicFramePr>
            <p:nvPr/>
          </p:nvGraphicFramePr>
          <p:xfrm>
            <a:off x="522" y="1017"/>
            <a:ext cx="97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7" imgW="508635" imgH="330200" progId="Equation.DSMT4">
                    <p:embed/>
                  </p:oleObj>
                </mc:Choice>
                <mc:Fallback>
                  <p:oleObj name="" r:id="rId7" imgW="508635" imgH="330200" progId="Equation.DSMT4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2" y="1017"/>
                          <a:ext cx="972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2178" y="200"/>
            <a:ext cx="340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9" imgW="177800" imgH="330200" progId="Equation.DSMT4">
                    <p:embed/>
                  </p:oleObj>
                </mc:Choice>
                <mc:Fallback>
                  <p:oleObj name="" r:id="rId9" imgW="177800" imgH="33020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78" y="200"/>
                          <a:ext cx="340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137" y="382"/>
            <a:ext cx="340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11" imgW="177800" imgH="330200" progId="Equation.DSMT4">
                    <p:embed/>
                  </p:oleObj>
                </mc:Choice>
                <mc:Fallback>
                  <p:oleObj name="" r:id="rId11" imgW="177800" imgH="330200" progId="Equation.DSMT4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7" y="382"/>
                          <a:ext cx="340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9" name="Line 37"/>
            <p:cNvSpPr/>
            <p:nvPr/>
          </p:nvSpPr>
          <p:spPr>
            <a:xfrm>
              <a:off x="431" y="689"/>
              <a:ext cx="182" cy="1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74" name="Text Box 38"/>
          <p:cNvSpPr txBox="1"/>
          <p:nvPr/>
        </p:nvSpPr>
        <p:spPr>
          <a:xfrm>
            <a:off x="3706813" y="26368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106363" y="3068638"/>
            <a:ext cx="5329237" cy="1136650"/>
            <a:chOff x="0" y="0"/>
            <a:chExt cx="3357" cy="716"/>
          </a:xfrm>
        </p:grpSpPr>
        <p:grpSp>
          <p:nvGrpSpPr>
            <p:cNvPr id="24605" name="Group 40"/>
            <p:cNvGrpSpPr/>
            <p:nvPr/>
          </p:nvGrpSpPr>
          <p:grpSpPr>
            <a:xfrm>
              <a:off x="0" y="91"/>
              <a:ext cx="3357" cy="625"/>
              <a:chOff x="0" y="0"/>
              <a:chExt cx="3357" cy="625"/>
            </a:xfrm>
          </p:grpSpPr>
          <p:graphicFrame>
            <p:nvGraphicFramePr>
              <p:cNvPr id="24585" name="Object 9"/>
              <p:cNvGraphicFramePr>
                <a:graphicFrameLocks noChangeAspect="1"/>
              </p:cNvGraphicFramePr>
              <p:nvPr/>
            </p:nvGraphicFramePr>
            <p:xfrm>
              <a:off x="0" y="0"/>
              <a:ext cx="778" cy="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3" name="" r:id="rId13" imgW="407035" imgH="330835" progId="Equation.DSMT4">
                      <p:embed/>
                    </p:oleObj>
                  </mc:Choice>
                  <mc:Fallback>
                    <p:oleObj name="" r:id="rId13" imgW="407035" imgH="330835" progId="Equation.DSMT4">
                      <p:embed/>
                      <p:pic>
                        <p:nvPicPr>
                          <p:cNvPr id="0" name="图片 3182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778" cy="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6" name="Text Box 42"/>
              <p:cNvSpPr txBox="1"/>
              <p:nvPr/>
            </p:nvSpPr>
            <p:spPr>
              <a:xfrm>
                <a:off x="681" y="0"/>
                <a:ext cx="267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zh-CN" altLang="en-US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sym typeface="Symbol" panose="05050102010706020507" pitchFamily="18" charset="2"/>
                  </a:rPr>
                  <a:t></a:t>
                </a:r>
                <a:r>
                  <a:rPr lang="zh-CN" alt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40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sym typeface="Symbol" panose="05050102010706020507" pitchFamily="18" charset="2"/>
                  </a:rPr>
                  <a:t>2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分布的上     分位数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2132" y="0"/>
            <a:ext cx="341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5" imgW="177800" imgH="330200" progId="Equation.DSMT4">
                    <p:embed/>
                  </p:oleObj>
                </mc:Choice>
                <mc:Fallback>
                  <p:oleObj name="" r:id="rId15" imgW="177800" imgH="330200" progId="Equation.DSMT4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32" y="0"/>
                          <a:ext cx="341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4"/>
          <p:cNvGrpSpPr/>
          <p:nvPr/>
        </p:nvGrpSpPr>
        <p:grpSpPr>
          <a:xfrm>
            <a:off x="-31750" y="4149725"/>
            <a:ext cx="6764338" cy="1063625"/>
            <a:chOff x="0" y="0"/>
            <a:chExt cx="4264" cy="670"/>
          </a:xfrm>
        </p:grpSpPr>
        <p:grpSp>
          <p:nvGrpSpPr>
            <p:cNvPr id="24603" name="Group 45"/>
            <p:cNvGrpSpPr/>
            <p:nvPr/>
          </p:nvGrpSpPr>
          <p:grpSpPr>
            <a:xfrm>
              <a:off x="0" y="45"/>
              <a:ext cx="4264" cy="625"/>
              <a:chOff x="0" y="0"/>
              <a:chExt cx="4264" cy="625"/>
            </a:xfrm>
          </p:grpSpPr>
          <p:graphicFrame>
            <p:nvGraphicFramePr>
              <p:cNvPr id="24583" name="Object 7"/>
              <p:cNvGraphicFramePr>
                <a:graphicFrameLocks noChangeAspect="1"/>
              </p:cNvGraphicFramePr>
              <p:nvPr/>
            </p:nvGraphicFramePr>
            <p:xfrm>
              <a:off x="0" y="0"/>
              <a:ext cx="972" cy="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5" name="" r:id="rId17" imgW="508635" imgH="330200" progId="Equation.DSMT4">
                      <p:embed/>
                    </p:oleObj>
                  </mc:Choice>
                  <mc:Fallback>
                    <p:oleObj name="" r:id="rId17" imgW="508635" imgH="330200" progId="Equation.DSMT4">
                      <p:embed/>
                      <p:pic>
                        <p:nvPicPr>
                          <p:cNvPr id="0" name="图片 318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972" cy="6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04" name="Text Box 47"/>
              <p:cNvSpPr txBox="1"/>
              <p:nvPr/>
            </p:nvSpPr>
            <p:spPr>
              <a:xfrm>
                <a:off x="862" y="35"/>
                <a:ext cx="340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zh-CN" altLang="en-US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sym typeface="Symbol" panose="05050102010706020507" pitchFamily="18" charset="2"/>
                  </a:rPr>
                  <a:t></a:t>
                </a:r>
                <a:r>
                  <a:rPr lang="zh-CN" alt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40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  <a:sym typeface="Symbol" panose="05050102010706020507" pitchFamily="18" charset="2"/>
                  </a:rPr>
                  <a:t>2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分布的上            分位数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2313" y="0"/>
            <a:ext cx="706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9" imgW="368935" imgH="330835" progId="Equation.DSMT4">
                    <p:embed/>
                  </p:oleObj>
                </mc:Choice>
                <mc:Fallback>
                  <p:oleObj name="" r:id="rId19" imgW="368935" imgH="330835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13" y="0"/>
                          <a:ext cx="706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85" name="Text Box 49"/>
          <p:cNvSpPr txBox="1"/>
          <p:nvPr/>
        </p:nvSpPr>
        <p:spPr>
          <a:xfrm>
            <a:off x="107950" y="5092700"/>
            <a:ext cx="43211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如当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8, 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86" name="Object 4"/>
          <p:cNvGraphicFramePr>
            <a:graphicFrameLocks noChangeAspect="1"/>
          </p:cNvGraphicFramePr>
          <p:nvPr/>
        </p:nvGraphicFramePr>
        <p:xfrm>
          <a:off x="168275" y="5676900"/>
          <a:ext cx="33956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1" imgW="1283970" imgH="330200" progId="Equation.DSMT4">
                  <p:embed/>
                </p:oleObj>
              </mc:Choice>
              <mc:Fallback>
                <p:oleObj name="" r:id="rId21" imgW="1283970" imgH="3302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8275" y="5676900"/>
                        <a:ext cx="3395663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7" name="Object 5"/>
          <p:cNvGraphicFramePr>
            <a:graphicFrameLocks noChangeAspect="1"/>
          </p:cNvGraphicFramePr>
          <p:nvPr/>
        </p:nvGraphicFramePr>
        <p:xfrm>
          <a:off x="4643438" y="5589588"/>
          <a:ext cx="324008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3" imgW="1182370" imgH="330200" progId="Equation.DSMT4">
                  <p:embed/>
                </p:oleObj>
              </mc:Choice>
              <mc:Fallback>
                <p:oleObj name="" r:id="rId23" imgW="1182370" imgH="3302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43438" y="5589588"/>
                        <a:ext cx="3240087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8" name="Text Box 52"/>
          <p:cNvSpPr txBox="1"/>
          <p:nvPr/>
        </p:nvSpPr>
        <p:spPr>
          <a:xfrm>
            <a:off x="3419475" y="5734050"/>
            <a:ext cx="15113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2.18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9" name="Text Box 53"/>
          <p:cNvSpPr txBox="1"/>
          <p:nvPr/>
        </p:nvSpPr>
        <p:spPr>
          <a:xfrm>
            <a:off x="7740650" y="5661025"/>
            <a:ext cx="12588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17.53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14343" grpId="0"/>
      <p:bldP spid="14344" grpId="0"/>
      <p:bldP spid="14345" grpId="0"/>
      <p:bldP spid="14374" grpId="0"/>
      <p:bldP spid="14385" grpId="0"/>
      <p:bldP spid="14388" grpId="0"/>
      <p:bldP spid="143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5" name="Text Box 2"/>
          <p:cNvSpPr txBox="1"/>
          <p:nvPr/>
        </p:nvSpPr>
        <p:spPr>
          <a:xfrm>
            <a:off x="1368425" y="336550"/>
            <a:ext cx="709295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 </a:t>
            </a:r>
            <a:r>
              <a:rPr lang="en-US" altLang="zh-CN" sz="3600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分布的数学期望与方差（补充）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611188" y="1489075"/>
            <a:ext cx="75612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zh-CN" altLang="en-US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4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zh-CN" altLang="en-US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zh-CN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4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，则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4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4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)=2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n.</a:t>
            </a:r>
            <a:endParaRPr lang="en-US" altLang="zh-CN" sz="3600" i="1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611188" y="2274888"/>
            <a:ext cx="343535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 </a:t>
            </a:r>
            <a:r>
              <a:rPr lang="en-US" altLang="zh-CN" sz="3600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分布的可加性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611188" y="3278188"/>
            <a:ext cx="5091112" cy="723900"/>
            <a:chOff x="0" y="0"/>
            <a:chExt cx="3207" cy="456"/>
          </a:xfrm>
        </p:grpSpPr>
        <p:sp>
          <p:nvSpPr>
            <p:cNvPr id="25613" name="Text Box 6"/>
            <p:cNvSpPr txBox="1"/>
            <p:nvPr/>
          </p:nvSpPr>
          <p:spPr>
            <a:xfrm>
              <a:off x="0" y="91"/>
              <a:ext cx="6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191" y="0"/>
            <a:ext cx="3016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" imgW="1574165" imgH="241300" progId="Equation.DSMT4">
                    <p:embed/>
                  </p:oleObj>
                </mc:Choice>
                <mc:Fallback>
                  <p:oleObj name="" r:id="rId1" imgW="1574165" imgH="241300" progId="Equation.DSMT4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1" y="0"/>
                          <a:ext cx="3016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5614988" y="3278188"/>
            <a:ext cx="3494087" cy="723900"/>
            <a:chOff x="0" y="0"/>
            <a:chExt cx="2201" cy="456"/>
          </a:xfrm>
        </p:grpSpPr>
        <p:sp>
          <p:nvSpPr>
            <p:cNvPr id="25611" name="Rectangle 9"/>
            <p:cNvSpPr/>
            <p:nvPr/>
          </p:nvSpPr>
          <p:spPr>
            <a:xfrm>
              <a:off x="0" y="91"/>
              <a:ext cx="6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243" y="0"/>
            <a:ext cx="8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3" imgW="432435" imgH="241935" progId="Equation.DSMT4">
                    <p:embed/>
                  </p:oleObj>
                </mc:Choice>
                <mc:Fallback>
                  <p:oleObj name="" r:id="rId3" imgW="432435" imgH="241935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3" y="0"/>
                          <a:ext cx="827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Rectangle 11"/>
            <p:cNvSpPr/>
            <p:nvPr/>
          </p:nvSpPr>
          <p:spPr>
            <a:xfrm>
              <a:off x="954" y="91"/>
              <a:ext cx="12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相互独立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72" name="Rectangle 12"/>
          <p:cNvSpPr/>
          <p:nvPr/>
        </p:nvSpPr>
        <p:spPr>
          <a:xfrm>
            <a:off x="681038" y="4421188"/>
            <a:ext cx="866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73" name="Object 2"/>
          <p:cNvGraphicFramePr>
            <a:graphicFrameLocks noChangeAspect="1"/>
          </p:cNvGraphicFramePr>
          <p:nvPr/>
        </p:nvGraphicFramePr>
        <p:xfrm>
          <a:off x="1692275" y="4289425"/>
          <a:ext cx="39766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5" imgW="1309370" imgH="241300" progId="Equation.DSMT4">
                  <p:embed/>
                </p:oleObj>
              </mc:Choice>
              <mc:Fallback>
                <p:oleObj name="" r:id="rId5" imgW="1309370" imgH="2413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4289425"/>
                        <a:ext cx="3976688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30" name="Group 2"/>
          <p:cNvGrpSpPr/>
          <p:nvPr/>
        </p:nvGrpSpPr>
        <p:grpSpPr>
          <a:xfrm>
            <a:off x="214313" y="285750"/>
            <a:ext cx="9144000" cy="2266950"/>
            <a:chOff x="0" y="0"/>
            <a:chExt cx="6142" cy="1831"/>
          </a:xfrm>
        </p:grpSpPr>
        <p:sp>
          <p:nvSpPr>
            <p:cNvPr id="26639" name="Text Box 3"/>
            <p:cNvSpPr txBox="1"/>
            <p:nvPr/>
          </p:nvSpPr>
          <p:spPr>
            <a:xfrm>
              <a:off x="0" y="0"/>
              <a:ext cx="6142" cy="1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性质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6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为取自正态总体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zh-CN" altLang="en-US" sz="1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36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的样本，则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1679" y="750"/>
            <a:ext cx="2282" cy="1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" imgW="1322070" imgH="572135" progId="Equation.DSMT4">
                    <p:embed/>
                  </p:oleObj>
                </mc:Choice>
                <mc:Fallback>
                  <p:oleObj name="" r:id="rId1" imgW="1322070" imgH="572135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79" y="750"/>
                          <a:ext cx="2282" cy="10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9" name="Text Box 5"/>
          <p:cNvSpPr txBox="1"/>
          <p:nvPr/>
        </p:nvSpPr>
        <p:spPr>
          <a:xfrm>
            <a:off x="250825" y="2349500"/>
            <a:ext cx="151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6"/>
          <p:cNvSpPr txBox="1"/>
          <p:nvPr/>
        </p:nvSpPr>
        <p:spPr>
          <a:xfrm>
            <a:off x="1114425" y="2349500"/>
            <a:ext cx="2879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由已知，有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Rectangle 7"/>
          <p:cNvSpPr/>
          <p:nvPr/>
        </p:nvSpPr>
        <p:spPr>
          <a:xfrm>
            <a:off x="1042988" y="2852738"/>
            <a:ext cx="7562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相互独立，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539750" y="3754438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3" name="Object 2"/>
          <p:cNvGraphicFramePr>
            <a:graphicFrameLocks noChangeAspect="1"/>
          </p:cNvGraphicFramePr>
          <p:nvPr/>
        </p:nvGraphicFramePr>
        <p:xfrm>
          <a:off x="1116013" y="3500438"/>
          <a:ext cx="29956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1092835" imgH="368935" progId="Equation.DSMT4">
                  <p:embed/>
                </p:oleObj>
              </mc:Choice>
              <mc:Fallback>
                <p:oleObj name="" r:id="rId3" imgW="1092835" imgH="368935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3500438"/>
                        <a:ext cx="29956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>
          <a:xfrm>
            <a:off x="3957638" y="3525838"/>
            <a:ext cx="3998912" cy="1104900"/>
            <a:chOff x="0" y="0"/>
            <a:chExt cx="2519" cy="696"/>
          </a:xfrm>
        </p:grpSpPr>
        <p:sp>
          <p:nvSpPr>
            <p:cNvPr id="26637" name="Rectangle 11"/>
            <p:cNvSpPr/>
            <p:nvPr/>
          </p:nvSpPr>
          <p:spPr>
            <a:xfrm>
              <a:off x="0" y="162"/>
              <a:ext cx="10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且各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474" y="0"/>
            <a:ext cx="856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5" imgW="495935" imgH="368935" progId="Equation.DSMT4">
                    <p:embed/>
                  </p:oleObj>
                </mc:Choice>
                <mc:Fallback>
                  <p:oleObj name="" r:id="rId5" imgW="495935" imgH="368935" progId="Equation.DSMT4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74" y="0"/>
                          <a:ext cx="856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Rectangle 13"/>
            <p:cNvSpPr/>
            <p:nvPr/>
          </p:nvSpPr>
          <p:spPr>
            <a:xfrm>
              <a:off x="1245" y="182"/>
              <a:ext cx="12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相互独立，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8" name="Rectangle 14"/>
          <p:cNvSpPr/>
          <p:nvPr/>
        </p:nvSpPr>
        <p:spPr>
          <a:xfrm>
            <a:off x="539750" y="4581525"/>
            <a:ext cx="2943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由定义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9" name="Object 3"/>
          <p:cNvGraphicFramePr>
            <a:graphicFrameLocks noChangeAspect="1"/>
          </p:cNvGraphicFramePr>
          <p:nvPr/>
        </p:nvGraphicFramePr>
        <p:xfrm>
          <a:off x="611188" y="4768850"/>
          <a:ext cx="742156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2705100" imgH="609600" progId="Equation.DSMT4">
                  <p:embed/>
                </p:oleObj>
              </mc:Choice>
              <mc:Fallback>
                <p:oleObj name="" r:id="rId7" imgW="2705100" imgH="6096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188" y="4768850"/>
                        <a:ext cx="7421562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1" grpId="0"/>
      <p:bldP spid="16392" grpId="0"/>
      <p:bldP spid="1639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7" name="Text Box 2"/>
          <p:cNvSpPr txBox="1"/>
          <p:nvPr/>
        </p:nvSpPr>
        <p:spPr>
          <a:xfrm>
            <a:off x="179388" y="215900"/>
            <a:ext cx="871378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5.7 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为来自正态总体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的样本，则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8" name="Group 3"/>
          <p:cNvGrpSpPr/>
          <p:nvPr/>
        </p:nvGrpSpPr>
        <p:grpSpPr>
          <a:xfrm>
            <a:off x="611188" y="1233488"/>
            <a:ext cx="6983412" cy="650875"/>
            <a:chOff x="0" y="0"/>
            <a:chExt cx="4399" cy="410"/>
          </a:xfrm>
        </p:grpSpPr>
        <p:sp>
          <p:nvSpPr>
            <p:cNvPr id="28685" name="Text Box 4"/>
            <p:cNvSpPr txBox="1"/>
            <p:nvPr/>
          </p:nvSpPr>
          <p:spPr>
            <a:xfrm>
              <a:off x="0" y="6"/>
              <a:ext cx="439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样本均值    与样本方差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4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相互独立； 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76" name="Object 4"/>
            <p:cNvGraphicFramePr>
              <a:graphicFrameLocks noChangeAspect="1"/>
            </p:cNvGraphicFramePr>
            <p:nvPr/>
          </p:nvGraphicFramePr>
          <p:xfrm>
            <a:off x="1315" y="0"/>
            <a:ext cx="3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1" imgW="178435" imgH="191135" progId="Equation.DSMT4">
                    <p:embed/>
                  </p:oleObj>
                </mc:Choice>
                <mc:Fallback>
                  <p:oleObj name="" r:id="rId1" imgW="178435" imgH="191135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15" y="0"/>
                          <a:ext cx="307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9" name="Group 6"/>
          <p:cNvGrpSpPr/>
          <p:nvPr/>
        </p:nvGrpSpPr>
        <p:grpSpPr>
          <a:xfrm>
            <a:off x="642938" y="1785938"/>
            <a:ext cx="8139112" cy="1716087"/>
            <a:chOff x="0" y="0"/>
            <a:chExt cx="5217" cy="1081"/>
          </a:xfrm>
        </p:grpSpPr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499" y="0"/>
            <a:ext cx="3862" cy="1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3" imgW="2233930" imgH="571500" progId="Equation.DSMT4">
                    <p:embed/>
                  </p:oleObj>
                </mc:Choice>
                <mc:Fallback>
                  <p:oleObj name="" r:id="rId3" imgW="2233930" imgH="571500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99" y="0"/>
                          <a:ext cx="3862" cy="10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3" name="Rectangle 8"/>
            <p:cNvSpPr/>
            <p:nvPr/>
          </p:nvSpPr>
          <p:spPr>
            <a:xfrm>
              <a:off x="0" y="536"/>
              <a:ext cx="4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Rectangle 9"/>
            <p:cNvSpPr/>
            <p:nvPr/>
          </p:nvSpPr>
          <p:spPr>
            <a:xfrm>
              <a:off x="4445" y="536"/>
              <a:ext cx="7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(5.8)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2" name="Text Box 10"/>
          <p:cNvSpPr txBox="1"/>
          <p:nvPr/>
        </p:nvSpPr>
        <p:spPr>
          <a:xfrm>
            <a:off x="612775" y="3429000"/>
            <a:ext cx="58308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与以下补充性质的结论比较：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107950" y="4179888"/>
            <a:ext cx="8964613" cy="2273300"/>
            <a:chOff x="0" y="0"/>
            <a:chExt cx="5647" cy="1432"/>
          </a:xfrm>
        </p:grpSpPr>
        <p:sp>
          <p:nvSpPr>
            <p:cNvPr id="28682" name="Text Box 12"/>
            <p:cNvSpPr txBox="1"/>
            <p:nvPr/>
          </p:nvSpPr>
          <p:spPr>
            <a:xfrm>
              <a:off x="0" y="0"/>
              <a:ext cx="5647" cy="1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性质  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6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为取自正态总体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r>
                <a:rPr lang="zh-CN" altLang="en-US" sz="1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36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的样本，则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708" y="351"/>
            <a:ext cx="2282" cy="1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5" imgW="1322070" imgH="572135" progId="Equation.DSMT4">
                    <p:embed/>
                  </p:oleObj>
                </mc:Choice>
                <mc:Fallback>
                  <p:oleObj name="" r:id="rId5" imgW="1322070" imgH="572135" progId="Equation.DSMT4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08" y="351"/>
                          <a:ext cx="2282" cy="10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Text Box 2"/>
          <p:cNvSpPr txBox="1"/>
          <p:nvPr/>
        </p:nvSpPr>
        <p:spPr>
          <a:xfrm>
            <a:off x="2700338" y="0"/>
            <a:ext cx="248285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0" y="620713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5.4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0" y="549275"/>
            <a:ext cx="8964613" cy="1490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（定理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5.5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设随机变量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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4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4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相互独立，则称统计量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5214938" y="1285875"/>
          <a:ext cx="15684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572135" imgH="483235" progId="Equation.DSMT4">
                  <p:embed/>
                </p:oleObj>
              </mc:Choice>
              <mc:Fallback>
                <p:oleObj name="" r:id="rId1" imgW="572135" imgH="483235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4938" y="1285875"/>
                        <a:ext cx="1568450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/>
          <p:nvPr/>
        </p:nvSpPr>
        <p:spPr>
          <a:xfrm>
            <a:off x="179388" y="2349500"/>
            <a:ext cx="64087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服从自由度为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3600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学生氏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Rectangle 7"/>
          <p:cNvSpPr/>
          <p:nvPr/>
        </p:nvSpPr>
        <p:spPr>
          <a:xfrm>
            <a:off x="6156325" y="2420938"/>
            <a:ext cx="1123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记作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Text Box 8"/>
          <p:cNvSpPr txBox="1"/>
          <p:nvPr/>
        </p:nvSpPr>
        <p:spPr>
          <a:xfrm>
            <a:off x="1258888" y="2781300"/>
            <a:ext cx="4968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分布的概率密度函数为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Text Box 9"/>
          <p:cNvSpPr txBox="1"/>
          <p:nvPr/>
        </p:nvSpPr>
        <p:spPr>
          <a:xfrm>
            <a:off x="7019925" y="2357438"/>
            <a:ext cx="21240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6" name="Object 3"/>
          <p:cNvGraphicFramePr>
            <a:graphicFrameLocks noChangeAspect="1"/>
          </p:cNvGraphicFramePr>
          <p:nvPr/>
        </p:nvGraphicFramePr>
        <p:xfrm>
          <a:off x="1357313" y="3214688"/>
          <a:ext cx="72009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2692400" imgH="609600" progId="Equation.DSMT4">
                  <p:embed/>
                </p:oleObj>
              </mc:Choice>
              <mc:Fallback>
                <p:oleObj name="" r:id="rId3" imgW="2692400" imgH="6096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3" y="3214688"/>
                        <a:ext cx="7200900" cy="165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/>
          <p:nvPr/>
        </p:nvSpPr>
        <p:spPr>
          <a:xfrm>
            <a:off x="684213" y="4732338"/>
            <a:ext cx="48244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其图形如图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5-6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所示，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Text Box 12"/>
          <p:cNvSpPr txBox="1"/>
          <p:nvPr/>
        </p:nvSpPr>
        <p:spPr>
          <a:xfrm>
            <a:off x="250825" y="4732655"/>
            <a:ext cx="88931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形状类似标准正态分布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的概率密度的图形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Rectangle 13"/>
          <p:cNvSpPr/>
          <p:nvPr/>
        </p:nvSpPr>
        <p:spPr>
          <a:xfrm>
            <a:off x="755650" y="5667375"/>
            <a:ext cx="6873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较大时，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分布近似于标准正态分布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2" grpId="0"/>
      <p:bldP spid="19463" grpId="0"/>
      <p:bldP spid="19464" grpId="0"/>
      <p:bldP spid="19465" grpId="0"/>
      <p:bldP spid="19467" grpId="0"/>
      <p:bldP spid="19468" grpId="0"/>
      <p:bldP spid="194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3" name="Rectangle 2"/>
          <p:cNvSpPr/>
          <p:nvPr/>
        </p:nvSpPr>
        <p:spPr>
          <a:xfrm>
            <a:off x="938213" y="123825"/>
            <a:ext cx="68738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较大时， 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分布近似于标准正态分布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179388" y="787400"/>
            <a:ext cx="8785225" cy="1128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一般说来，当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n&gt;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分布与标准正态分布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就非常接近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179388" y="1933575"/>
            <a:ext cx="8785225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但对较小的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值，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分布与标准正态分布之间有较大差异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{|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|≥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}≥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{|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|≥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，其中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，即在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分布的尾部比在标准正态分布的尾部有着更大的概率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Text Box 5"/>
          <p:cNvSpPr txBox="1"/>
          <p:nvPr/>
        </p:nvSpPr>
        <p:spPr>
          <a:xfrm>
            <a:off x="684213" y="4076700"/>
            <a:ext cx="62658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分布的数学期望与方差（补充）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09575" y="4868863"/>
            <a:ext cx="8323263" cy="992187"/>
            <a:chOff x="0" y="0"/>
            <a:chExt cx="5243" cy="625"/>
          </a:xfrm>
        </p:grpSpPr>
        <p:sp>
          <p:nvSpPr>
            <p:cNvPr id="30728" name="Text Box 7"/>
            <p:cNvSpPr txBox="1"/>
            <p:nvPr/>
          </p:nvSpPr>
          <p:spPr>
            <a:xfrm>
              <a:off x="0" y="95"/>
              <a:ext cx="376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3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T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sz="3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3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)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，则</a:t>
              </a:r>
              <a:r>
                <a:rPr lang="en-US" altLang="zh-CN" sz="3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E</a:t>
              </a:r>
              <a:r>
                <a: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3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)=</a:t>
              </a:r>
              <a:r>
                <a: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0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lang="en-US" altLang="zh-CN" sz="3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36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sz="36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)=</a:t>
              </a:r>
              <a:endPara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30722" name="Object 2"/>
            <p:cNvGraphicFramePr>
              <a:graphicFrameLocks noChangeAspect="1"/>
            </p:cNvGraphicFramePr>
            <p:nvPr/>
          </p:nvGraphicFramePr>
          <p:xfrm>
            <a:off x="3448" y="0"/>
            <a:ext cx="1795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1" imgW="978535" imgH="330200" progId="Equation.DSMT4">
                    <p:embed/>
                  </p:oleObj>
                </mc:Choice>
                <mc:Fallback>
                  <p:oleObj name="" r:id="rId1" imgW="978535" imgH="330200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48" y="0"/>
                          <a:ext cx="1795" cy="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533400" y="2743200"/>
            <a:ext cx="807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10000"/>
              </a:spcBef>
            </a:pP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—— 从总体中抽取的部分个体.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Math4" pitchFamily="2" charset="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33388" y="4022725"/>
            <a:ext cx="8245475" cy="1235075"/>
            <a:chOff x="0" y="0"/>
            <a:chExt cx="5194" cy="778"/>
          </a:xfrm>
        </p:grpSpPr>
        <p:sp>
          <p:nvSpPr>
            <p:cNvPr id="1036" name="Text Box 4"/>
            <p:cNvSpPr txBox="1"/>
            <p:nvPr/>
          </p:nvSpPr>
          <p:spPr>
            <a:xfrm>
              <a:off x="0" y="28"/>
              <a:ext cx="5194" cy="7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称          为总体 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的一个容量为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的样本观测值,或称样本的一个实现.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8" name="Object 5"/>
            <p:cNvGraphicFramePr>
              <a:graphicFrameLocks noChangeAspect="1"/>
            </p:cNvGraphicFramePr>
            <p:nvPr/>
          </p:nvGraphicFramePr>
          <p:xfrm>
            <a:off x="399" y="0"/>
            <a:ext cx="1387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119505" imgH="280035" progId="">
                    <p:embed/>
                  </p:oleObj>
                </mc:Choice>
                <mc:Fallback>
                  <p:oleObj name="" r:id="rId1" imgW="1119505" imgH="280035" progId="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9" y="0"/>
                          <a:ext cx="1387" cy="4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1431925" y="3381375"/>
            <a:ext cx="7712075" cy="641350"/>
            <a:chOff x="0" y="0"/>
            <a:chExt cx="4858" cy="404"/>
          </a:xfrm>
        </p:grpSpPr>
        <p:graphicFrame>
          <p:nvGraphicFramePr>
            <p:cNvPr id="1027" name="Object 7"/>
            <p:cNvGraphicFramePr>
              <a:graphicFrameLocks noChangeAspect="1"/>
            </p:cNvGraphicFramePr>
            <p:nvPr/>
          </p:nvGraphicFramePr>
          <p:xfrm>
            <a:off x="394" y="0"/>
            <a:ext cx="148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030605" imgH="229235" progId="">
                    <p:embed/>
                  </p:oleObj>
                </mc:Choice>
                <mc:Fallback>
                  <p:oleObj name="" r:id="rId3" imgW="1030605" imgH="229235" progId="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4" y="0"/>
                          <a:ext cx="1488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5" name="Text Box 8"/>
            <p:cNvSpPr txBox="1"/>
            <p:nvPr/>
          </p:nvSpPr>
          <p:spPr>
            <a:xfrm>
              <a:off x="0" y="0"/>
              <a:ext cx="485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用                      表示</a:t>
              </a: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n</a:t>
              </a: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为样本容量</a:t>
              </a:r>
              <a:r>
                <a:rPr lang="en-US" altLang="zh-CN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Math4" pitchFamily="2" charset="2"/>
              </a:endParaRPr>
            </a:p>
          </p:txBody>
        </p:sp>
      </p:grpSp>
      <p:sp>
        <p:nvSpPr>
          <p:cNvPr id="5129" name="Text Box 9"/>
          <p:cNvSpPr txBox="1"/>
          <p:nvPr/>
        </p:nvSpPr>
        <p:spPr>
          <a:xfrm>
            <a:off x="457200" y="5715000"/>
            <a:ext cx="8964613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样本空间 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—— 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样本所有可能取值的集合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rPr>
              <a:t>.</a:t>
            </a:r>
            <a:r>
              <a:rPr lang="zh-CN" altLang="en-US" sz="3600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3600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533400" y="304800"/>
            <a:ext cx="8253413" cy="2109788"/>
            <a:chOff x="0" y="0"/>
            <a:chExt cx="4931" cy="1329"/>
          </a:xfrm>
        </p:grpSpPr>
        <p:sp>
          <p:nvSpPr>
            <p:cNvPr id="1034" name="Text Box 11"/>
            <p:cNvSpPr txBox="1"/>
            <p:nvPr/>
          </p:nvSpPr>
          <p:spPr>
            <a:xfrm>
              <a:off x="0" y="0"/>
              <a:ext cx="4931" cy="1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p>
              <a:pPr algn="l">
                <a:lnSpc>
                  <a:spcPct val="125000"/>
                </a:lnSpc>
              </a:pPr>
              <a:r>
                <a:rPr lang="zh-CN" altLang="en-US" sz="36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个体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——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ath4" pitchFamily="2" charset="2"/>
                </a:rPr>
                <a:t>组成总体的每一个元素</a:t>
              </a:r>
              <a:endPara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ath4" pitchFamily="2" charset="2"/>
                </a:rPr>
                <a:t>    即总体的每个数量指标,可看作随机</a:t>
              </a:r>
              <a:endPara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endParaRPr>
            </a:p>
            <a:p>
              <a:pPr algn="l">
                <a:lnSpc>
                  <a:spcPct val="125000"/>
                </a:lnSpc>
              </a:pP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ath4" pitchFamily="2" charset="2"/>
                </a:rPr>
                <a:t>变量 </a:t>
              </a:r>
              <a:r>
                <a:rPr lang="zh-CN" altLang="en-US" sz="3600" i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ath4" pitchFamily="2" charset="2"/>
                </a:rPr>
                <a:t>X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ath4" pitchFamily="2" charset="2"/>
                </a:rPr>
                <a:t> 的某个取值.用   表示.</a:t>
              </a:r>
              <a:endPara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Math4" pitchFamily="2" charset="2"/>
              </a:endParaRPr>
            </a:p>
          </p:txBody>
        </p:sp>
        <p:graphicFrame>
          <p:nvGraphicFramePr>
            <p:cNvPr id="1026" name="Object 12"/>
            <p:cNvGraphicFramePr>
              <a:graphicFrameLocks noChangeAspect="1"/>
            </p:cNvGraphicFramePr>
            <p:nvPr/>
          </p:nvGraphicFramePr>
          <p:xfrm>
            <a:off x="2840" y="888"/>
            <a:ext cx="353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203835" imgH="229870" progId="">
                    <p:embed/>
                  </p:oleObj>
                </mc:Choice>
                <mc:Fallback>
                  <p:oleObj name="" r:id="rId5" imgW="203835" imgH="229870" progId="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40" y="888"/>
                          <a:ext cx="353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51" name="Text Box 2"/>
          <p:cNvSpPr txBox="1"/>
          <p:nvPr/>
        </p:nvSpPr>
        <p:spPr>
          <a:xfrm>
            <a:off x="323850" y="179388"/>
            <a:ext cx="1800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5.8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2" name="Rectangle 3"/>
          <p:cNvSpPr/>
          <p:nvPr/>
        </p:nvSpPr>
        <p:spPr>
          <a:xfrm>
            <a:off x="1620838" y="130175"/>
            <a:ext cx="6983412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为来自正态总体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的样本，则统计量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836738" y="1090613"/>
          <a:ext cx="54721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1879600" imgH="419100" progId="Equation.DSMT4">
                  <p:embed/>
                </p:oleObj>
              </mc:Choice>
              <mc:Fallback>
                <p:oleObj name="" r:id="rId1" imgW="1879600" imgH="4191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6738" y="1090613"/>
                        <a:ext cx="5472112" cy="1258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/>
          <p:nvPr/>
        </p:nvSpPr>
        <p:spPr>
          <a:xfrm>
            <a:off x="468313" y="2359025"/>
            <a:ext cx="86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116013" y="2316163"/>
            <a:ext cx="5416550" cy="641350"/>
            <a:chOff x="0" y="0"/>
            <a:chExt cx="3412" cy="404"/>
          </a:xfrm>
        </p:grpSpPr>
        <p:sp>
          <p:nvSpPr>
            <p:cNvPr id="31756" name="Text Box 7"/>
            <p:cNvSpPr txBox="1"/>
            <p:nvPr/>
          </p:nvSpPr>
          <p:spPr>
            <a:xfrm>
              <a:off x="0" y="27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由于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Text Box 8"/>
            <p:cNvSpPr txBox="1"/>
            <p:nvPr/>
          </p:nvSpPr>
          <p:spPr>
            <a:xfrm>
              <a:off x="690" y="0"/>
              <a:ext cx="272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4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相互独立，且 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50" name="Object 6"/>
            <p:cNvGraphicFramePr>
              <a:graphicFrameLocks noChangeAspect="1"/>
            </p:cNvGraphicFramePr>
            <p:nvPr/>
          </p:nvGraphicFramePr>
          <p:xfrm>
            <a:off x="472" y="12"/>
            <a:ext cx="30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3" imgW="178435" imgH="191135" progId="Equation.DSMT4">
                    <p:embed/>
                  </p:oleObj>
                </mc:Choice>
                <mc:Fallback>
                  <p:oleObj name="" r:id="rId3" imgW="178435" imgH="191135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2" y="12"/>
                          <a:ext cx="307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4" name="Object 3"/>
          <p:cNvGraphicFramePr>
            <a:graphicFrameLocks noChangeAspect="1"/>
          </p:cNvGraphicFramePr>
          <p:nvPr/>
        </p:nvGraphicFramePr>
        <p:xfrm>
          <a:off x="1098550" y="2827338"/>
          <a:ext cx="38814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5" imgW="1335405" imgH="419735" progId="Equation.DSMT4">
                  <p:embed/>
                </p:oleObj>
              </mc:Choice>
              <mc:Fallback>
                <p:oleObj name="" r:id="rId5" imgW="1335405" imgH="419735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8550" y="2827338"/>
                        <a:ext cx="3881438" cy="1258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4"/>
          <p:cNvGraphicFramePr>
            <a:graphicFrameLocks noChangeAspect="1"/>
          </p:cNvGraphicFramePr>
          <p:nvPr/>
        </p:nvGraphicFramePr>
        <p:xfrm>
          <a:off x="5232400" y="2832100"/>
          <a:ext cx="35877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7" imgW="1309370" imgH="394335" progId="Equation.DSMT4">
                  <p:embed/>
                </p:oleObj>
              </mc:Choice>
              <mc:Fallback>
                <p:oleObj name="" r:id="rId7" imgW="1309370" imgH="394335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2400" y="2832100"/>
                        <a:ext cx="3587750" cy="1182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/>
          <p:nvPr/>
        </p:nvSpPr>
        <p:spPr>
          <a:xfrm>
            <a:off x="468313" y="3943350"/>
            <a:ext cx="27352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由定义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5.4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17" name="Object 5"/>
          <p:cNvGraphicFramePr>
            <a:graphicFrameLocks noChangeAspect="1"/>
          </p:cNvGraphicFramePr>
          <p:nvPr/>
        </p:nvGraphicFramePr>
        <p:xfrm>
          <a:off x="1258888" y="4159250"/>
          <a:ext cx="765175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9" imgW="2628900" imgH="787400" progId="Equation.DSMT4">
                  <p:embed/>
                </p:oleObj>
              </mc:Choice>
              <mc:Fallback>
                <p:oleObj name="" r:id="rId9" imgW="2628900" imgH="7874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4159250"/>
                        <a:ext cx="7651750" cy="236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4" name="Text Box 2"/>
          <p:cNvSpPr txBox="1"/>
          <p:nvPr/>
        </p:nvSpPr>
        <p:spPr>
          <a:xfrm>
            <a:off x="323850" y="333375"/>
            <a:ext cx="180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5.9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5" name="Rectangle 3"/>
          <p:cNvSpPr/>
          <p:nvPr/>
        </p:nvSpPr>
        <p:spPr>
          <a:xfrm>
            <a:off x="358775" y="188913"/>
            <a:ext cx="8785225" cy="1773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分别是来自正态总体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6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36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的样本，且它们相互独立，则统计量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611188" y="2060575"/>
          <a:ext cx="8389937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2881630" imgH="571500" progId="Equation.DSMT4">
                  <p:embed/>
                </p:oleObj>
              </mc:Choice>
              <mc:Fallback>
                <p:oleObj name="" r:id="rId1" imgW="2881630" imgH="5715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2060575"/>
                        <a:ext cx="8389937" cy="171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/>
          <p:nvPr/>
        </p:nvSpPr>
        <p:spPr>
          <a:xfrm>
            <a:off x="3952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4" name="Object 3"/>
          <p:cNvGraphicFramePr>
            <a:graphicFrameLocks noChangeAspect="1"/>
          </p:cNvGraphicFramePr>
          <p:nvPr/>
        </p:nvGraphicFramePr>
        <p:xfrm>
          <a:off x="1116013" y="3860800"/>
          <a:ext cx="5580062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917065" imgH="444500" progId="Equation.DSMT4">
                  <p:embed/>
                </p:oleObj>
              </mc:Choice>
              <mc:Fallback>
                <p:oleObj name="" r:id="rId3" imgW="1917065" imgH="4445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3860800"/>
                        <a:ext cx="5580062" cy="1335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539750" y="5026025"/>
            <a:ext cx="1338263" cy="779463"/>
            <a:chOff x="0" y="0"/>
            <a:chExt cx="843" cy="491"/>
          </a:xfrm>
        </p:grpSpPr>
        <p:sp>
          <p:nvSpPr>
            <p:cNvPr id="32780" name="Text Box 8"/>
            <p:cNvSpPr txBox="1"/>
            <p:nvPr/>
          </p:nvSpPr>
          <p:spPr>
            <a:xfrm>
              <a:off x="243" y="81"/>
              <a:ext cx="4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0" y="0"/>
            <a:ext cx="37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5" imgW="203835" imgH="241935" progId="Equation.DSMT4">
                    <p:embed/>
                  </p:oleObj>
                </mc:Choice>
                <mc:Fallback>
                  <p:oleObj name="" r:id="rId5" imgW="203835" imgH="241935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73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470" y="35"/>
            <a:ext cx="373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7" imgW="203835" imgH="241935" progId="Equation.DSMT4">
                    <p:embed/>
                  </p:oleObj>
                </mc:Choice>
                <mc:Fallback>
                  <p:oleObj name="" r:id="rId7" imgW="203835" imgH="24193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0" y="35"/>
                          <a:ext cx="373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9" name="Text Box 11"/>
          <p:cNvSpPr txBox="1"/>
          <p:nvPr/>
        </p:nvSpPr>
        <p:spPr>
          <a:xfrm>
            <a:off x="1763713" y="5213350"/>
            <a:ext cx="47529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分别为两总体的样本方差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0" name="Text Box 12"/>
          <p:cNvSpPr txBox="1"/>
          <p:nvPr/>
        </p:nvSpPr>
        <p:spPr>
          <a:xfrm>
            <a:off x="468313" y="5734050"/>
            <a:ext cx="18716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9" grpId="0"/>
      <p:bldP spid="225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Text Box 2"/>
          <p:cNvSpPr txBox="1"/>
          <p:nvPr/>
        </p:nvSpPr>
        <p:spPr>
          <a:xfrm>
            <a:off x="2771775" y="123825"/>
            <a:ext cx="3921125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t 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分布的上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分位数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684213" y="627063"/>
            <a:ext cx="6624637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对于给定的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，称满足条件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1619250" y="1136650"/>
          <a:ext cx="56911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1953895" imgH="355600" progId="Equation.DSMT4">
                  <p:embed/>
                </p:oleObj>
              </mc:Choice>
              <mc:Fallback>
                <p:oleObj name="" r:id="rId1" imgW="1953895" imgH="3556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136650"/>
                        <a:ext cx="5691188" cy="1068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/>
          <p:nvPr/>
        </p:nvSpPr>
        <p:spPr>
          <a:xfrm>
            <a:off x="179388" y="2205038"/>
            <a:ext cx="77771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分位数或上侧临界值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Rectangle 6"/>
          <p:cNvSpPr/>
          <p:nvPr/>
        </p:nvSpPr>
        <p:spPr>
          <a:xfrm>
            <a:off x="179388" y="2909888"/>
            <a:ext cx="38163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其几何意义见图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5-7.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132138" y="3065463"/>
            <a:ext cx="3997325" cy="3171825"/>
            <a:chOff x="0" y="0"/>
            <a:chExt cx="2518" cy="1998"/>
          </a:xfrm>
        </p:grpSpPr>
        <p:grpSp>
          <p:nvGrpSpPr>
            <p:cNvPr id="33800" name="Group 8"/>
            <p:cNvGrpSpPr/>
            <p:nvPr/>
          </p:nvGrpSpPr>
          <p:grpSpPr>
            <a:xfrm>
              <a:off x="0" y="0"/>
              <a:ext cx="2518" cy="1726"/>
              <a:chOff x="0" y="0"/>
              <a:chExt cx="2518" cy="1726"/>
            </a:xfrm>
          </p:grpSpPr>
          <p:sp>
            <p:nvSpPr>
              <p:cNvPr id="33802" name="Line 9"/>
              <p:cNvSpPr/>
              <p:nvPr/>
            </p:nvSpPr>
            <p:spPr>
              <a:xfrm>
                <a:off x="0" y="1416"/>
                <a:ext cx="235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33803" name="Line 10"/>
              <p:cNvSpPr/>
              <p:nvPr/>
            </p:nvSpPr>
            <p:spPr>
              <a:xfrm rot="-5400000">
                <a:off x="381" y="890"/>
                <a:ext cx="150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33804" name="未知"/>
              <p:cNvSpPr/>
              <p:nvPr/>
            </p:nvSpPr>
            <p:spPr>
              <a:xfrm>
                <a:off x="45" y="410"/>
                <a:ext cx="1088" cy="916"/>
              </a:xfrm>
              <a:custGeom>
                <a:avLst/>
                <a:gdLst>
                  <a:gd name="txL" fmla="*/ 0 w 1043"/>
                  <a:gd name="txT" fmla="*/ 0 h 998"/>
                  <a:gd name="txR" fmla="*/ 1043 w 1043"/>
                  <a:gd name="txB" fmla="*/ 998 h 998"/>
                </a:gdLst>
                <a:ahLst/>
                <a:cxnLst>
                  <a:cxn ang="0">
                    <a:pos x="1135" y="0"/>
                  </a:cxn>
                  <a:cxn ang="0">
                    <a:pos x="889" y="153"/>
                  </a:cxn>
                  <a:cxn ang="0">
                    <a:pos x="594" y="611"/>
                  </a:cxn>
                  <a:cxn ang="0">
                    <a:pos x="247" y="803"/>
                  </a:cxn>
                  <a:cxn ang="0">
                    <a:pos x="0" y="841"/>
                  </a:cxn>
                </a:cxnLst>
                <a:rect l="txL" t="txT" r="txR" b="txB"/>
                <a:pathLst>
                  <a:path w="1043" h="998">
                    <a:moveTo>
                      <a:pt x="1043" y="0"/>
                    </a:moveTo>
                    <a:cubicBezTo>
                      <a:pt x="971" y="30"/>
                      <a:pt x="900" y="61"/>
                      <a:pt x="817" y="182"/>
                    </a:cubicBezTo>
                    <a:cubicBezTo>
                      <a:pt x="734" y="303"/>
                      <a:pt x="643" y="598"/>
                      <a:pt x="545" y="726"/>
                    </a:cubicBezTo>
                    <a:cubicBezTo>
                      <a:pt x="447" y="854"/>
                      <a:pt x="318" y="908"/>
                      <a:pt x="227" y="953"/>
                    </a:cubicBezTo>
                    <a:cubicBezTo>
                      <a:pt x="136" y="998"/>
                      <a:pt x="38" y="991"/>
                      <a:pt x="0" y="998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华文新魏" panose="02010800040101010101" pitchFamily="2" charset="-122"/>
                </a:endParaRPr>
              </a:p>
            </p:txBody>
          </p:sp>
          <p:sp>
            <p:nvSpPr>
              <p:cNvPr id="33805" name="未知"/>
              <p:cNvSpPr/>
              <p:nvPr/>
            </p:nvSpPr>
            <p:spPr>
              <a:xfrm flipH="1">
                <a:off x="1143" y="410"/>
                <a:ext cx="1088" cy="916"/>
              </a:xfrm>
              <a:custGeom>
                <a:avLst/>
                <a:gdLst>
                  <a:gd name="txL" fmla="*/ 0 w 1043"/>
                  <a:gd name="txT" fmla="*/ 0 h 998"/>
                  <a:gd name="txR" fmla="*/ 1043 w 1043"/>
                  <a:gd name="txB" fmla="*/ 998 h 998"/>
                </a:gdLst>
                <a:ahLst/>
                <a:cxnLst>
                  <a:cxn ang="0">
                    <a:pos x="1135" y="0"/>
                  </a:cxn>
                  <a:cxn ang="0">
                    <a:pos x="889" y="153"/>
                  </a:cxn>
                  <a:cxn ang="0">
                    <a:pos x="594" y="611"/>
                  </a:cxn>
                  <a:cxn ang="0">
                    <a:pos x="247" y="803"/>
                  </a:cxn>
                  <a:cxn ang="0">
                    <a:pos x="0" y="841"/>
                  </a:cxn>
                </a:cxnLst>
                <a:rect l="txL" t="txT" r="txR" b="txB"/>
                <a:pathLst>
                  <a:path w="1043" h="998">
                    <a:moveTo>
                      <a:pt x="1043" y="0"/>
                    </a:moveTo>
                    <a:cubicBezTo>
                      <a:pt x="971" y="30"/>
                      <a:pt x="900" y="61"/>
                      <a:pt x="817" y="182"/>
                    </a:cubicBezTo>
                    <a:cubicBezTo>
                      <a:pt x="734" y="303"/>
                      <a:pt x="643" y="598"/>
                      <a:pt x="545" y="726"/>
                    </a:cubicBezTo>
                    <a:cubicBezTo>
                      <a:pt x="447" y="854"/>
                      <a:pt x="318" y="908"/>
                      <a:pt x="227" y="953"/>
                    </a:cubicBezTo>
                    <a:cubicBezTo>
                      <a:pt x="136" y="998"/>
                      <a:pt x="38" y="991"/>
                      <a:pt x="0" y="998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华文新魏" panose="02010800040101010101" pitchFamily="2" charset="-122"/>
                </a:endParaRPr>
              </a:p>
            </p:txBody>
          </p:sp>
          <p:sp>
            <p:nvSpPr>
              <p:cNvPr id="33806" name="Text Box 13"/>
              <p:cNvSpPr txBox="1"/>
              <p:nvPr/>
            </p:nvSpPr>
            <p:spPr>
              <a:xfrm>
                <a:off x="617" y="0"/>
                <a:ext cx="86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07" name="Rectangle 14"/>
              <p:cNvSpPr/>
              <p:nvPr/>
            </p:nvSpPr>
            <p:spPr>
              <a:xfrm>
                <a:off x="2087" y="1322"/>
                <a:ext cx="431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t</a:t>
                </a:r>
                <a:endPara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08" name="Rectangle 15"/>
              <p:cNvSpPr/>
              <p:nvPr/>
            </p:nvSpPr>
            <p:spPr>
              <a:xfrm>
                <a:off x="871" y="1371"/>
                <a:ext cx="3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O</a:t>
                </a:r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09" name="Line 16"/>
              <p:cNvSpPr/>
              <p:nvPr/>
            </p:nvSpPr>
            <p:spPr>
              <a:xfrm flipH="1">
                <a:off x="1660" y="1082"/>
                <a:ext cx="0" cy="31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0" name="Line 17"/>
              <p:cNvSpPr/>
              <p:nvPr/>
            </p:nvSpPr>
            <p:spPr>
              <a:xfrm>
                <a:off x="2023" y="1280"/>
                <a:ext cx="50" cy="12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1" name="Line 18"/>
              <p:cNvSpPr/>
              <p:nvPr/>
            </p:nvSpPr>
            <p:spPr>
              <a:xfrm>
                <a:off x="2182" y="1293"/>
                <a:ext cx="51" cy="12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2" name="Line 19"/>
              <p:cNvSpPr/>
              <p:nvPr/>
            </p:nvSpPr>
            <p:spPr>
              <a:xfrm>
                <a:off x="2103" y="1293"/>
                <a:ext cx="49" cy="12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3" name="Line 20"/>
              <p:cNvSpPr/>
              <p:nvPr/>
            </p:nvSpPr>
            <p:spPr>
              <a:xfrm>
                <a:off x="1902" y="1229"/>
                <a:ext cx="90" cy="193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4" name="Line 21"/>
              <p:cNvSpPr/>
              <p:nvPr/>
            </p:nvSpPr>
            <p:spPr>
              <a:xfrm>
                <a:off x="1801" y="1178"/>
                <a:ext cx="101" cy="25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5" name="Line 22"/>
              <p:cNvSpPr/>
              <p:nvPr/>
            </p:nvSpPr>
            <p:spPr>
              <a:xfrm>
                <a:off x="1701" y="1151"/>
                <a:ext cx="100" cy="25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6" name="Line 23"/>
              <p:cNvSpPr/>
              <p:nvPr/>
            </p:nvSpPr>
            <p:spPr>
              <a:xfrm>
                <a:off x="1661" y="1267"/>
                <a:ext cx="51" cy="129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7" name="Rectangle 24"/>
              <p:cNvSpPr/>
              <p:nvPr/>
            </p:nvSpPr>
            <p:spPr>
              <a:xfrm>
                <a:off x="1451" y="1322"/>
                <a:ext cx="653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)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18" name="Rectangle 25"/>
              <p:cNvSpPr/>
              <p:nvPr/>
            </p:nvSpPr>
            <p:spPr>
              <a:xfrm>
                <a:off x="1893" y="714"/>
                <a:ext cx="484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zh-CN" altLang="en-US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endPara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819" name="Line 26"/>
              <p:cNvSpPr/>
              <p:nvPr/>
            </p:nvSpPr>
            <p:spPr>
              <a:xfrm flipV="1">
                <a:off x="1860" y="1045"/>
                <a:ext cx="136" cy="22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01" name="Text Box 27"/>
            <p:cNvSpPr txBox="1"/>
            <p:nvPr/>
          </p:nvSpPr>
          <p:spPr>
            <a:xfrm>
              <a:off x="771" y="167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5-7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/>
      <p:bldP spid="235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Text Box 2"/>
          <p:cNvSpPr txBox="1"/>
          <p:nvPr/>
        </p:nvSpPr>
        <p:spPr>
          <a:xfrm>
            <a:off x="2771775" y="115888"/>
            <a:ext cx="4378325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t 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分布的双侧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分位数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684213" y="698500"/>
            <a:ext cx="58324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由于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分布的对称性，称满足条件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1565275" y="1341438"/>
          <a:ext cx="54546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1941195" imgH="304800" progId="Equation.DSMT4">
                  <p:embed/>
                </p:oleObj>
              </mc:Choice>
              <mc:Fallback>
                <p:oleObj name="" r:id="rId1" imgW="1941195" imgH="3048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5275" y="1341438"/>
                        <a:ext cx="5454650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/>
          <p:nvPr/>
        </p:nvSpPr>
        <p:spPr>
          <a:xfrm>
            <a:off x="179388" y="2139950"/>
            <a:ext cx="84963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双侧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分位数或双侧临界值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2" name="Rectangle 6"/>
          <p:cNvSpPr/>
          <p:nvPr/>
        </p:nvSpPr>
        <p:spPr>
          <a:xfrm>
            <a:off x="179388" y="2909888"/>
            <a:ext cx="45291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其几何意义如图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5-8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572000" y="2690813"/>
            <a:ext cx="4016375" cy="3114675"/>
            <a:chOff x="0" y="0"/>
            <a:chExt cx="2530" cy="1962"/>
          </a:xfrm>
        </p:grpSpPr>
        <p:sp>
          <p:nvSpPr>
            <p:cNvPr id="34824" name="Line 8"/>
            <p:cNvSpPr/>
            <p:nvPr/>
          </p:nvSpPr>
          <p:spPr>
            <a:xfrm>
              <a:off x="12" y="1371"/>
              <a:ext cx="2359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4825" name="Line 9"/>
            <p:cNvSpPr/>
            <p:nvPr/>
          </p:nvSpPr>
          <p:spPr>
            <a:xfrm rot="-5400000">
              <a:off x="393" y="845"/>
              <a:ext cx="15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4826" name="未知"/>
            <p:cNvSpPr/>
            <p:nvPr/>
          </p:nvSpPr>
          <p:spPr>
            <a:xfrm flipH="1">
              <a:off x="1155" y="356"/>
              <a:ext cx="1088" cy="916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135" y="0"/>
                </a:cxn>
                <a:cxn ang="0">
                  <a:pos x="889" y="153"/>
                </a:cxn>
                <a:cxn ang="0">
                  <a:pos x="594" y="611"/>
                </a:cxn>
                <a:cxn ang="0">
                  <a:pos x="247" y="803"/>
                </a:cxn>
                <a:cxn ang="0">
                  <a:pos x="0" y="841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34827" name="Text Box 11"/>
            <p:cNvSpPr txBox="1"/>
            <p:nvPr/>
          </p:nvSpPr>
          <p:spPr>
            <a:xfrm>
              <a:off x="680" y="0"/>
              <a:ext cx="7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28" name="Rectangle 12"/>
            <p:cNvSpPr/>
            <p:nvPr/>
          </p:nvSpPr>
          <p:spPr>
            <a:xfrm>
              <a:off x="2099" y="1277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29" name="Rectangle 13"/>
            <p:cNvSpPr/>
            <p:nvPr/>
          </p:nvSpPr>
          <p:spPr>
            <a:xfrm>
              <a:off x="1119" y="1318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30" name="Line 14"/>
            <p:cNvSpPr/>
            <p:nvPr/>
          </p:nvSpPr>
          <p:spPr>
            <a:xfrm flipH="1">
              <a:off x="1672" y="1037"/>
              <a:ext cx="0" cy="3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1" name="Line 15"/>
            <p:cNvSpPr/>
            <p:nvPr/>
          </p:nvSpPr>
          <p:spPr>
            <a:xfrm>
              <a:off x="2035" y="1235"/>
              <a:ext cx="50" cy="1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2" name="Line 16"/>
            <p:cNvSpPr/>
            <p:nvPr/>
          </p:nvSpPr>
          <p:spPr>
            <a:xfrm>
              <a:off x="2194" y="1248"/>
              <a:ext cx="51" cy="1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3" name="Line 17"/>
            <p:cNvSpPr/>
            <p:nvPr/>
          </p:nvSpPr>
          <p:spPr>
            <a:xfrm>
              <a:off x="2115" y="1248"/>
              <a:ext cx="49" cy="1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4" name="Line 18"/>
            <p:cNvSpPr/>
            <p:nvPr/>
          </p:nvSpPr>
          <p:spPr>
            <a:xfrm>
              <a:off x="1914" y="1184"/>
              <a:ext cx="90" cy="19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5" name="Line 19"/>
            <p:cNvSpPr/>
            <p:nvPr/>
          </p:nvSpPr>
          <p:spPr>
            <a:xfrm>
              <a:off x="1813" y="1133"/>
              <a:ext cx="101" cy="25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6" name="Line 20"/>
            <p:cNvSpPr/>
            <p:nvPr/>
          </p:nvSpPr>
          <p:spPr>
            <a:xfrm>
              <a:off x="1713" y="1106"/>
              <a:ext cx="100" cy="25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7" name="Line 21"/>
            <p:cNvSpPr/>
            <p:nvPr/>
          </p:nvSpPr>
          <p:spPr>
            <a:xfrm>
              <a:off x="1673" y="1222"/>
              <a:ext cx="51" cy="1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8" name="Rectangle 22"/>
            <p:cNvSpPr/>
            <p:nvPr/>
          </p:nvSpPr>
          <p:spPr>
            <a:xfrm>
              <a:off x="1406" y="1277"/>
              <a:ext cx="8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sz="4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39" name="Rectangle 23"/>
            <p:cNvSpPr/>
            <p:nvPr/>
          </p:nvSpPr>
          <p:spPr>
            <a:xfrm>
              <a:off x="1851" y="642"/>
              <a:ext cx="60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40" name="Line 24"/>
            <p:cNvSpPr/>
            <p:nvPr/>
          </p:nvSpPr>
          <p:spPr>
            <a:xfrm flipV="1">
              <a:off x="1872" y="1000"/>
              <a:ext cx="136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1" name="Line 25"/>
            <p:cNvSpPr/>
            <p:nvPr/>
          </p:nvSpPr>
          <p:spPr>
            <a:xfrm flipH="1">
              <a:off x="620" y="1038"/>
              <a:ext cx="0" cy="3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2" name="Line 26"/>
            <p:cNvSpPr/>
            <p:nvPr/>
          </p:nvSpPr>
          <p:spPr>
            <a:xfrm flipH="1">
              <a:off x="202" y="1236"/>
              <a:ext cx="50" cy="1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3" name="Line 27"/>
            <p:cNvSpPr/>
            <p:nvPr/>
          </p:nvSpPr>
          <p:spPr>
            <a:xfrm flipH="1">
              <a:off x="136" y="1249"/>
              <a:ext cx="51" cy="1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4" name="Line 28"/>
            <p:cNvSpPr/>
            <p:nvPr/>
          </p:nvSpPr>
          <p:spPr>
            <a:xfrm flipH="1">
              <a:off x="57" y="1249"/>
              <a:ext cx="49" cy="1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5" name="Line 29"/>
            <p:cNvSpPr/>
            <p:nvPr/>
          </p:nvSpPr>
          <p:spPr>
            <a:xfrm flipH="1">
              <a:off x="284" y="1185"/>
              <a:ext cx="90" cy="19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6" name="Line 30"/>
            <p:cNvSpPr/>
            <p:nvPr/>
          </p:nvSpPr>
          <p:spPr>
            <a:xfrm flipH="1">
              <a:off x="375" y="1164"/>
              <a:ext cx="82" cy="21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7" name="Line 31"/>
            <p:cNvSpPr/>
            <p:nvPr/>
          </p:nvSpPr>
          <p:spPr>
            <a:xfrm flipH="1">
              <a:off x="465" y="1107"/>
              <a:ext cx="100" cy="25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8" name="Line 32"/>
            <p:cNvSpPr/>
            <p:nvPr/>
          </p:nvSpPr>
          <p:spPr>
            <a:xfrm flipH="1">
              <a:off x="547" y="1223"/>
              <a:ext cx="51" cy="12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9" name="Line 33"/>
            <p:cNvSpPr/>
            <p:nvPr/>
          </p:nvSpPr>
          <p:spPr>
            <a:xfrm>
              <a:off x="239" y="1046"/>
              <a:ext cx="136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0" name="未知"/>
            <p:cNvSpPr/>
            <p:nvPr/>
          </p:nvSpPr>
          <p:spPr>
            <a:xfrm>
              <a:off x="57" y="356"/>
              <a:ext cx="1088" cy="916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135" y="0"/>
                </a:cxn>
                <a:cxn ang="0">
                  <a:pos x="889" y="153"/>
                </a:cxn>
                <a:cxn ang="0">
                  <a:pos x="594" y="611"/>
                </a:cxn>
                <a:cxn ang="0">
                  <a:pos x="247" y="803"/>
                </a:cxn>
                <a:cxn ang="0">
                  <a:pos x="0" y="841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34851" name="Rectangle 35"/>
            <p:cNvSpPr/>
            <p:nvPr/>
          </p:nvSpPr>
          <p:spPr>
            <a:xfrm>
              <a:off x="0" y="695"/>
              <a:ext cx="60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4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52" name="Rectangle 36"/>
            <p:cNvSpPr/>
            <p:nvPr/>
          </p:nvSpPr>
          <p:spPr>
            <a:xfrm>
              <a:off x="136" y="1272"/>
              <a:ext cx="117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3600" i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t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sz="4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/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853" name="Rectangle 37"/>
            <p:cNvSpPr/>
            <p:nvPr/>
          </p:nvSpPr>
          <p:spPr>
            <a:xfrm>
              <a:off x="842" y="1635"/>
              <a:ext cx="8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5-8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45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900113" y="115888"/>
            <a:ext cx="79930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在附表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中给出了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分布的临界值表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900113" y="709613"/>
            <a:ext cx="7632700" cy="558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例如，当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时，查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分布表得，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Rectangle 4"/>
          <p:cNvSpPr/>
          <p:nvPr/>
        </p:nvSpPr>
        <p:spPr>
          <a:xfrm>
            <a:off x="549275" y="1204913"/>
            <a:ext cx="66865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                 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5" name="Rectangle 5"/>
          <p:cNvSpPr/>
          <p:nvPr/>
        </p:nvSpPr>
        <p:spPr>
          <a:xfrm>
            <a:off x="2195513" y="1196975"/>
            <a:ext cx="15128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1.753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Rectangle 6"/>
          <p:cNvSpPr/>
          <p:nvPr/>
        </p:nvSpPr>
        <p:spPr>
          <a:xfrm>
            <a:off x="6227763" y="1196975"/>
            <a:ext cx="14398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2.131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7" name="Text Box 7"/>
          <p:cNvSpPr txBox="1"/>
          <p:nvPr/>
        </p:nvSpPr>
        <p:spPr>
          <a:xfrm>
            <a:off x="323850" y="1851025"/>
            <a:ext cx="87137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en-US" altLang="zh-CN" sz="4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)≥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0.025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0.025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查得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323850" y="2852738"/>
            <a:ext cx="8569325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但当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时，如无详细表格可查，可以用标准正态分布代替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分布查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的值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9" name="Text Box 9"/>
          <p:cNvSpPr txBox="1"/>
          <p:nvPr/>
        </p:nvSpPr>
        <p:spPr>
          <a:xfrm>
            <a:off x="1187450" y="4062413"/>
            <a:ext cx="10810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0" name="Rectangle 10"/>
          <p:cNvSpPr/>
          <p:nvPr/>
        </p:nvSpPr>
        <p:spPr>
          <a:xfrm>
            <a:off x="1908175" y="3932238"/>
            <a:ext cx="48244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)≈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      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45.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611" name="Text Box 11"/>
          <p:cNvSpPr txBox="1"/>
          <p:nvPr/>
        </p:nvSpPr>
        <p:spPr>
          <a:xfrm>
            <a:off x="250825" y="4652963"/>
            <a:ext cx="8497888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一般的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分布临界值表中，详列至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就用标准正态分布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来近似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04" grpId="0"/>
      <p:bldP spid="25605" grpId="0"/>
      <p:bldP spid="25606" grpId="0"/>
      <p:bldP spid="25607" grpId="0"/>
      <p:bldP spid="25608" grpId="0"/>
      <p:bldP spid="25609" grpId="0"/>
      <p:bldP spid="25610" grpId="0"/>
      <p:bldP spid="256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5" name="Text Box 2"/>
          <p:cNvSpPr txBox="1"/>
          <p:nvPr/>
        </p:nvSpPr>
        <p:spPr>
          <a:xfrm>
            <a:off x="573088" y="44450"/>
            <a:ext cx="2270125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四、</a:t>
            </a: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323850" y="2211388"/>
            <a:ext cx="84963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服从第一自由度为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，第二自由度为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</a:t>
            </a:r>
            <a:r>
              <a:rPr lang="en-US" altLang="zh-CN" sz="12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2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12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5.6</a:t>
            </a:r>
            <a:r>
              <a:rPr lang="zh-CN" altLang="en-US" sz="1200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1200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765175"/>
            <a:ext cx="8713788" cy="1646238"/>
            <a:chOff x="0" y="0"/>
            <a:chExt cx="5489" cy="1037"/>
          </a:xfrm>
        </p:grpSpPr>
        <p:sp>
          <p:nvSpPr>
            <p:cNvPr id="35854" name="Text Box 5"/>
            <p:cNvSpPr txBox="1"/>
            <p:nvPr/>
          </p:nvSpPr>
          <p:spPr>
            <a:xfrm>
              <a:off x="363" y="45"/>
              <a:ext cx="1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5.5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Text Box 6"/>
            <p:cNvSpPr txBox="1"/>
            <p:nvPr/>
          </p:nvSpPr>
          <p:spPr>
            <a:xfrm>
              <a:off x="0" y="0"/>
              <a:ext cx="5489" cy="8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设随机变量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</a:t>
              </a:r>
              <a:r>
                <a:rPr lang="zh-CN" altLang="en-US" sz="1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4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</a:t>
              </a:r>
              <a:r>
                <a:rPr lang="zh-CN" altLang="en-US" sz="1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40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，且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相互独立，则称随机变量 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2880" y="328"/>
            <a:ext cx="1190" cy="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" imgW="673100" imgH="406400" progId="Equation.DSMT4">
                    <p:embed/>
                  </p:oleObj>
                </mc:Choice>
                <mc:Fallback>
                  <p:oleObj name="" r:id="rId1" imgW="673100" imgH="406400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80" y="328"/>
                          <a:ext cx="1190" cy="7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>
          <a:xfrm>
            <a:off x="250825" y="2859088"/>
            <a:ext cx="4176713" cy="641350"/>
            <a:chOff x="0" y="0"/>
            <a:chExt cx="2631" cy="404"/>
          </a:xfrm>
        </p:grpSpPr>
        <p:sp>
          <p:nvSpPr>
            <p:cNvPr id="35852" name="Rectangle 9"/>
            <p:cNvSpPr/>
            <p:nvPr/>
          </p:nvSpPr>
          <p:spPr>
            <a:xfrm>
              <a:off x="0" y="41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记作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Rectangle 10"/>
            <p:cNvSpPr/>
            <p:nvPr/>
          </p:nvSpPr>
          <p:spPr>
            <a:xfrm>
              <a:off x="580" y="0"/>
              <a:ext cx="205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～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35" name="Text Box 11"/>
          <p:cNvSpPr txBox="1"/>
          <p:nvPr/>
        </p:nvSpPr>
        <p:spPr>
          <a:xfrm>
            <a:off x="5543550" y="2997200"/>
            <a:ext cx="3060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概率密度函数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6" name="Object 2"/>
          <p:cNvGraphicFramePr>
            <a:graphicFrameLocks noChangeAspect="1"/>
          </p:cNvGraphicFramePr>
          <p:nvPr/>
        </p:nvGraphicFramePr>
        <p:xfrm>
          <a:off x="250825" y="3573463"/>
          <a:ext cx="64516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3" imgW="2297430" imgH="520700" progId="Equation.DSMT4">
                  <p:embed/>
                </p:oleObj>
              </mc:Choice>
              <mc:Fallback>
                <p:oleObj name="" r:id="rId3" imgW="2297430" imgH="520700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3573463"/>
                        <a:ext cx="6451600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/>
          <p:nvPr/>
        </p:nvSpPr>
        <p:spPr>
          <a:xfrm>
            <a:off x="323850" y="5429250"/>
            <a:ext cx="1800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6638" name="Object 3"/>
          <p:cNvGraphicFramePr>
            <a:graphicFrameLocks noChangeAspect="1"/>
          </p:cNvGraphicFramePr>
          <p:nvPr/>
        </p:nvGraphicFramePr>
        <p:xfrm>
          <a:off x="1082675" y="4797425"/>
          <a:ext cx="3921125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1398905" imgH="686435" progId="Equation.DSMT4">
                  <p:embed/>
                </p:oleObj>
              </mc:Choice>
              <mc:Fallback>
                <p:oleObj name="" r:id="rId5" imgW="1398905" imgH="686435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675" y="4797425"/>
                        <a:ext cx="3921125" cy="189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15"/>
          <p:cNvSpPr txBox="1"/>
          <p:nvPr/>
        </p:nvSpPr>
        <p:spPr>
          <a:xfrm>
            <a:off x="4859338" y="5372100"/>
            <a:ext cx="40671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其图形见图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5-7.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133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35" grpId="0"/>
      <p:bldP spid="26637" grpId="0"/>
      <p:bldP spid="266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74675" y="260350"/>
            <a:ext cx="7994650" cy="912813"/>
            <a:chOff x="0" y="0"/>
            <a:chExt cx="5036" cy="575"/>
          </a:xfrm>
        </p:grpSpPr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2903" y="0"/>
            <a:ext cx="359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1" imgW="203835" imgH="330835" progId="Equation.DSMT4">
                    <p:embed/>
                  </p:oleObj>
                </mc:Choice>
                <mc:Fallback>
                  <p:oleObj name="" r:id="rId1" imgW="203835" imgH="330835" progId="Equation.DSMT4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03" y="0"/>
                          <a:ext cx="359" cy="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95" name="Group 4"/>
            <p:cNvGrpSpPr/>
            <p:nvPr/>
          </p:nvGrpSpPr>
          <p:grpSpPr>
            <a:xfrm>
              <a:off x="0" y="45"/>
              <a:ext cx="5036" cy="404"/>
              <a:chOff x="0" y="0"/>
              <a:chExt cx="5036" cy="404"/>
            </a:xfrm>
          </p:grpSpPr>
          <p:sp>
            <p:nvSpPr>
              <p:cNvPr id="36896" name="Rectangle 5"/>
              <p:cNvSpPr/>
              <p:nvPr/>
            </p:nvSpPr>
            <p:spPr>
              <a:xfrm>
                <a:off x="0" y="0"/>
                <a:ext cx="3947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性质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：若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，则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897" name="Rectangle 6"/>
              <p:cNvSpPr/>
              <p:nvPr/>
            </p:nvSpPr>
            <p:spPr>
              <a:xfrm>
                <a:off x="3235" y="0"/>
                <a:ext cx="1801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～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2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n</a:t>
                </a:r>
                <a:r>
                  <a:rPr lang="en-US" altLang="zh-CN" sz="36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7655" name="Text Box 7"/>
          <p:cNvSpPr txBox="1"/>
          <p:nvPr/>
        </p:nvSpPr>
        <p:spPr>
          <a:xfrm>
            <a:off x="2268538" y="1052513"/>
            <a:ext cx="4105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i="1" dirty="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分布的上</a:t>
            </a:r>
            <a:r>
              <a:rPr lang="zh-CN" altLang="en-US" sz="36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分位数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6" name="Text Box 8"/>
          <p:cNvSpPr txBox="1"/>
          <p:nvPr/>
        </p:nvSpPr>
        <p:spPr>
          <a:xfrm>
            <a:off x="539750" y="1700213"/>
            <a:ext cx="66246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对于给定的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，称满足条件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657" name="Object 2"/>
          <p:cNvGraphicFramePr>
            <a:graphicFrameLocks noChangeAspect="1"/>
          </p:cNvGraphicFramePr>
          <p:nvPr/>
        </p:nvGraphicFramePr>
        <p:xfrm>
          <a:off x="539750" y="2349500"/>
          <a:ext cx="77025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" imgW="2743200" imgH="355600" progId="Equation.DSMT4">
                  <p:embed/>
                </p:oleObj>
              </mc:Choice>
              <mc:Fallback>
                <p:oleObj name="" r:id="rId3" imgW="2743200" imgH="3556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349500"/>
                        <a:ext cx="770255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/>
          <p:cNvSpPr txBox="1"/>
          <p:nvPr/>
        </p:nvSpPr>
        <p:spPr>
          <a:xfrm>
            <a:off x="250825" y="3357563"/>
            <a:ext cx="88931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分位数或上侧临界值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9" name="Rectangle 11"/>
          <p:cNvSpPr/>
          <p:nvPr/>
        </p:nvSpPr>
        <p:spPr>
          <a:xfrm>
            <a:off x="250825" y="4205288"/>
            <a:ext cx="45291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其几何意义如图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5-9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2"/>
          <p:cNvGrpSpPr/>
          <p:nvPr/>
        </p:nvGrpSpPr>
        <p:grpSpPr>
          <a:xfrm>
            <a:off x="4535488" y="4121150"/>
            <a:ext cx="4500562" cy="2405063"/>
            <a:chOff x="0" y="0"/>
            <a:chExt cx="2835" cy="1515"/>
          </a:xfrm>
        </p:grpSpPr>
        <p:sp>
          <p:nvSpPr>
            <p:cNvPr id="36875" name="Line 13"/>
            <p:cNvSpPr/>
            <p:nvPr/>
          </p:nvSpPr>
          <p:spPr>
            <a:xfrm>
              <a:off x="378" y="1010"/>
              <a:ext cx="230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6876" name="Line 14"/>
            <p:cNvSpPr/>
            <p:nvPr/>
          </p:nvSpPr>
          <p:spPr>
            <a:xfrm rot="-5400000">
              <a:off x="-73" y="661"/>
              <a:ext cx="114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6877" name="Text Box 15"/>
            <p:cNvSpPr txBox="1"/>
            <p:nvPr/>
          </p:nvSpPr>
          <p:spPr>
            <a:xfrm>
              <a:off x="0" y="0"/>
              <a:ext cx="6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878" name="Rectangle 16"/>
            <p:cNvSpPr/>
            <p:nvPr/>
          </p:nvSpPr>
          <p:spPr>
            <a:xfrm>
              <a:off x="2404" y="909"/>
              <a:ext cx="4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/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endPara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879" name="Rectangle 17"/>
            <p:cNvSpPr/>
            <p:nvPr/>
          </p:nvSpPr>
          <p:spPr>
            <a:xfrm>
              <a:off x="260" y="955"/>
              <a:ext cx="3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880" name="Line 18"/>
            <p:cNvSpPr/>
            <p:nvPr/>
          </p:nvSpPr>
          <p:spPr>
            <a:xfrm flipH="1">
              <a:off x="1965" y="771"/>
              <a:ext cx="2" cy="2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1" name="Line 19"/>
            <p:cNvSpPr/>
            <p:nvPr/>
          </p:nvSpPr>
          <p:spPr>
            <a:xfrm>
              <a:off x="2337" y="889"/>
              <a:ext cx="50" cy="11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2" name="Line 20"/>
            <p:cNvSpPr/>
            <p:nvPr/>
          </p:nvSpPr>
          <p:spPr>
            <a:xfrm>
              <a:off x="2496" y="900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3" name="Line 21"/>
            <p:cNvSpPr/>
            <p:nvPr/>
          </p:nvSpPr>
          <p:spPr>
            <a:xfrm>
              <a:off x="2417" y="900"/>
              <a:ext cx="49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4" name="Line 22"/>
            <p:cNvSpPr/>
            <p:nvPr/>
          </p:nvSpPr>
          <p:spPr>
            <a:xfrm>
              <a:off x="2228" y="880"/>
              <a:ext cx="78" cy="13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5" name="Line 23"/>
            <p:cNvSpPr/>
            <p:nvPr/>
          </p:nvSpPr>
          <p:spPr>
            <a:xfrm>
              <a:off x="2149" y="861"/>
              <a:ext cx="67" cy="15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6" name="Line 24"/>
            <p:cNvSpPr/>
            <p:nvPr/>
          </p:nvSpPr>
          <p:spPr>
            <a:xfrm>
              <a:off x="2046" y="839"/>
              <a:ext cx="69" cy="16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7" name="Line 25"/>
            <p:cNvSpPr/>
            <p:nvPr/>
          </p:nvSpPr>
          <p:spPr>
            <a:xfrm>
              <a:off x="1975" y="877"/>
              <a:ext cx="51" cy="1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8" name="Rectangle 26"/>
            <p:cNvSpPr/>
            <p:nvPr/>
          </p:nvSpPr>
          <p:spPr>
            <a:xfrm>
              <a:off x="2237" y="320"/>
              <a:ext cx="41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889" name="Line 27"/>
            <p:cNvSpPr/>
            <p:nvPr/>
          </p:nvSpPr>
          <p:spPr>
            <a:xfrm flipV="1">
              <a:off x="2237" y="639"/>
              <a:ext cx="136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0" name="未知"/>
            <p:cNvSpPr/>
            <p:nvPr/>
          </p:nvSpPr>
          <p:spPr>
            <a:xfrm>
              <a:off x="487" y="235"/>
              <a:ext cx="534" cy="765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273" y="0"/>
                </a:cxn>
                <a:cxn ang="0">
                  <a:pos x="214" y="107"/>
                </a:cxn>
                <a:cxn ang="0">
                  <a:pos x="143" y="427"/>
                </a:cxn>
                <a:cxn ang="0">
                  <a:pos x="59" y="560"/>
                </a:cxn>
                <a:cxn ang="0">
                  <a:pos x="0" y="586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36891" name="未知"/>
            <p:cNvSpPr/>
            <p:nvPr/>
          </p:nvSpPr>
          <p:spPr>
            <a:xfrm>
              <a:off x="1021" y="190"/>
              <a:ext cx="326" cy="45"/>
            </a:xfrm>
            <a:custGeom>
              <a:avLst/>
              <a:gdLst>
                <a:gd name="txL" fmla="*/ 0 w 317"/>
                <a:gd name="txT" fmla="*/ 0 h 54"/>
                <a:gd name="txR" fmla="*/ 317 w 317"/>
                <a:gd name="txB" fmla="*/ 54 h 54"/>
              </a:gdLst>
              <a:ahLst/>
              <a:cxnLst>
                <a:cxn ang="0">
                  <a:pos x="0" y="38"/>
                </a:cxn>
                <a:cxn ang="0">
                  <a:pos x="144" y="6"/>
                </a:cxn>
                <a:cxn ang="0">
                  <a:pos x="335" y="6"/>
                </a:cxn>
              </a:cxnLst>
              <a:rect l="txL" t="txT" r="txR" b="txB"/>
              <a:pathLst>
                <a:path w="317" h="54">
                  <a:moveTo>
                    <a:pt x="0" y="54"/>
                  </a:moveTo>
                  <a:cubicBezTo>
                    <a:pt x="41" y="35"/>
                    <a:pt x="83" y="16"/>
                    <a:pt x="136" y="8"/>
                  </a:cubicBezTo>
                  <a:cubicBezTo>
                    <a:pt x="189" y="0"/>
                    <a:pt x="287" y="8"/>
                    <a:pt x="317" y="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36892" name="Text Box 30"/>
            <p:cNvSpPr txBox="1"/>
            <p:nvPr/>
          </p:nvSpPr>
          <p:spPr>
            <a:xfrm>
              <a:off x="840" y="1188"/>
              <a:ext cx="8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5-9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3" name="未知"/>
            <p:cNvSpPr/>
            <p:nvPr/>
          </p:nvSpPr>
          <p:spPr>
            <a:xfrm flipH="1">
              <a:off x="1295" y="190"/>
              <a:ext cx="1241" cy="717"/>
            </a:xfrm>
            <a:custGeom>
              <a:avLst/>
              <a:gdLst>
                <a:gd name="txL" fmla="*/ 0 w 1043"/>
                <a:gd name="txT" fmla="*/ 0 h 998"/>
                <a:gd name="txR" fmla="*/ 1043 w 1043"/>
                <a:gd name="txB" fmla="*/ 998 h 998"/>
              </a:gdLst>
              <a:ahLst/>
              <a:cxnLst>
                <a:cxn ang="0">
                  <a:pos x="1477" y="0"/>
                </a:cxn>
                <a:cxn ang="0">
                  <a:pos x="1157" y="94"/>
                </a:cxn>
                <a:cxn ang="0">
                  <a:pos x="771" y="375"/>
                </a:cxn>
                <a:cxn ang="0">
                  <a:pos x="321" y="492"/>
                </a:cxn>
                <a:cxn ang="0">
                  <a:pos x="0" y="515"/>
                </a:cxn>
              </a:cxnLst>
              <a:rect l="txL" t="txT" r="txR" b="txB"/>
              <a:pathLst>
                <a:path w="1043" h="998">
                  <a:moveTo>
                    <a:pt x="1043" y="0"/>
                  </a:moveTo>
                  <a:cubicBezTo>
                    <a:pt x="971" y="30"/>
                    <a:pt x="900" y="61"/>
                    <a:pt x="817" y="182"/>
                  </a:cubicBezTo>
                  <a:cubicBezTo>
                    <a:pt x="734" y="303"/>
                    <a:pt x="643" y="598"/>
                    <a:pt x="545" y="726"/>
                  </a:cubicBezTo>
                  <a:cubicBezTo>
                    <a:pt x="447" y="854"/>
                    <a:pt x="318" y="908"/>
                    <a:pt x="227" y="953"/>
                  </a:cubicBezTo>
                  <a:cubicBezTo>
                    <a:pt x="136" y="998"/>
                    <a:pt x="38" y="991"/>
                    <a:pt x="0" y="99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华文新魏" panose="02010800040101010101" pitchFamily="2" charset="-122"/>
              </a:endParaRPr>
            </a:p>
          </p:txBody>
        </p:sp>
        <p:sp>
          <p:nvSpPr>
            <p:cNvPr id="36894" name="Rectangle 32"/>
            <p:cNvSpPr/>
            <p:nvPr/>
          </p:nvSpPr>
          <p:spPr>
            <a:xfrm>
              <a:off x="1520" y="961"/>
              <a:ext cx="10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81" name="Rectangle 33"/>
          <p:cNvSpPr/>
          <p:nvPr/>
        </p:nvSpPr>
        <p:spPr>
          <a:xfrm>
            <a:off x="107950" y="4875213"/>
            <a:ext cx="52562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分布的概率密度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  <p:bldP spid="27656" grpId="0"/>
      <p:bldP spid="27658" grpId="0"/>
      <p:bldP spid="27659" grpId="0"/>
      <p:bldP spid="276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2771775" y="115888"/>
            <a:ext cx="5184775" cy="806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F 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分布的上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分位数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395288" y="752475"/>
            <a:ext cx="77057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的值可由</a:t>
            </a: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分布表查得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0" y="1268413"/>
            <a:ext cx="9144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附表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分别给出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latin typeface="华文新魏" panose="02010800040101010101" pitchFamily="2" charset="-122"/>
              </a:rPr>
              <a:t> 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等数值时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分布的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zh-CN" altLang="en-US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分位数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Text Box 5"/>
          <p:cNvSpPr txBox="1"/>
          <p:nvPr/>
        </p:nvSpPr>
        <p:spPr>
          <a:xfrm>
            <a:off x="900113" y="3003550"/>
            <a:ext cx="43926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当时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=2, 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=18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4784725" y="3074988"/>
            <a:ext cx="27400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0.01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18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Text Box 7"/>
          <p:cNvSpPr txBox="1"/>
          <p:nvPr/>
        </p:nvSpPr>
        <p:spPr>
          <a:xfrm>
            <a:off x="7019925" y="3136900"/>
            <a:ext cx="15128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6.01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Text Box 8"/>
          <p:cNvSpPr txBox="1"/>
          <p:nvPr/>
        </p:nvSpPr>
        <p:spPr>
          <a:xfrm>
            <a:off x="250825" y="3789363"/>
            <a:ext cx="8642350" cy="128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在附表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中所列的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值都比较小，当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较大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时，可用下面公式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1" name="Rectangle 9"/>
          <p:cNvSpPr/>
          <p:nvPr/>
        </p:nvSpPr>
        <p:spPr>
          <a:xfrm>
            <a:off x="890588" y="2408238"/>
            <a:ext cx="5768975" cy="6413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查表时应先找到相应的</a:t>
            </a:r>
            <a:r>
              <a:rPr lang="zh-CN" altLang="en-US" sz="3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82" name="Object 2"/>
          <p:cNvGraphicFramePr>
            <a:graphicFrameLocks noChangeAspect="1"/>
          </p:cNvGraphicFramePr>
          <p:nvPr/>
        </p:nvGraphicFramePr>
        <p:xfrm>
          <a:off x="3424238" y="4354513"/>
          <a:ext cx="40274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" imgW="1437005" imgH="368935" progId="Equation.DSMT4">
                  <p:embed/>
                </p:oleObj>
              </mc:Choice>
              <mc:Fallback>
                <p:oleObj name="" r:id="rId1" imgW="1437005" imgH="368935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4238" y="4354513"/>
                        <a:ext cx="4027487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11"/>
          <p:cNvSpPr txBox="1"/>
          <p:nvPr/>
        </p:nvSpPr>
        <p:spPr>
          <a:xfrm>
            <a:off x="900113" y="5505450"/>
            <a:ext cx="172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684" name="Object 3"/>
          <p:cNvGraphicFramePr>
            <a:graphicFrameLocks noChangeAspect="1"/>
          </p:cNvGraphicFramePr>
          <p:nvPr/>
        </p:nvGraphicFramePr>
        <p:xfrm>
          <a:off x="1835150" y="5519738"/>
          <a:ext cx="231616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3" imgW="826770" imgH="228600" progId="Equation.DSMT4">
                  <p:embed/>
                </p:oleObj>
              </mc:Choice>
              <mc:Fallback>
                <p:oleObj name="" r:id="rId3" imgW="826770" imgH="2286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5519738"/>
                        <a:ext cx="2316163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4"/>
          <p:cNvGraphicFramePr>
            <a:graphicFrameLocks noChangeAspect="1"/>
          </p:cNvGraphicFramePr>
          <p:nvPr/>
        </p:nvGraphicFramePr>
        <p:xfrm>
          <a:off x="4016375" y="5360988"/>
          <a:ext cx="1995488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5" imgW="711835" imgH="368935" progId="Equation.DSMT4">
                  <p:embed/>
                </p:oleObj>
              </mc:Choice>
              <mc:Fallback>
                <p:oleObj name="" r:id="rId5" imgW="711835" imgH="368935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6375" y="5360988"/>
                        <a:ext cx="1995488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5"/>
          <p:cNvGraphicFramePr>
            <a:graphicFrameLocks noChangeAspect="1"/>
          </p:cNvGraphicFramePr>
          <p:nvPr/>
        </p:nvGraphicFramePr>
        <p:xfrm>
          <a:off x="5940425" y="5360988"/>
          <a:ext cx="128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458470" imgH="330835" progId="Equation.DSMT4">
                  <p:embed/>
                </p:oleObj>
              </mc:Choice>
              <mc:Fallback>
                <p:oleObj name="" r:id="rId7" imgW="458470" imgH="330835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425" y="5360988"/>
                        <a:ext cx="1282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/>
          <p:nvPr/>
        </p:nvSpPr>
        <p:spPr>
          <a:xfrm>
            <a:off x="7078663" y="5519738"/>
            <a:ext cx="17414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0.166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/>
      <p:bldP spid="28676" grpId="0"/>
      <p:bldP spid="28677" grpId="0"/>
      <p:bldP spid="28678" grpId="0"/>
      <p:bldP spid="28679" grpId="0"/>
      <p:bldP spid="28680" grpId="0"/>
      <p:bldP spid="28681" grpId="0"/>
      <p:bldP spid="28683" grpId="0"/>
      <p:bldP spid="286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22" name="Text Box 2"/>
          <p:cNvSpPr txBox="1"/>
          <p:nvPr/>
        </p:nvSpPr>
        <p:spPr>
          <a:xfrm>
            <a:off x="2771775" y="123825"/>
            <a:ext cx="4502150" cy="806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F 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分布的双侧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分位数</a:t>
            </a:r>
            <a:endParaRPr lang="zh-CN" altLang="en-US" sz="36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684213" y="881063"/>
            <a:ext cx="27352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称满足条件 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539750" y="1212850"/>
          <a:ext cx="7840663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" imgW="2792730" imgH="431800" progId="Equation.DSMT4">
                  <p:embed/>
                </p:oleObj>
              </mc:Choice>
              <mc:Fallback>
                <p:oleObj name="" r:id="rId1" imgW="2792730" imgH="4318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212850"/>
                        <a:ext cx="7840663" cy="119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179388" y="2192338"/>
            <a:ext cx="8713787" cy="1366837"/>
            <a:chOff x="0" y="0"/>
            <a:chExt cx="5489" cy="861"/>
          </a:xfrm>
        </p:grpSpPr>
        <p:sp>
          <p:nvSpPr>
            <p:cNvPr id="38962" name="Text Box 6"/>
            <p:cNvSpPr txBox="1"/>
            <p:nvPr/>
          </p:nvSpPr>
          <p:spPr>
            <a:xfrm>
              <a:off x="2767" y="4"/>
              <a:ext cx="272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分布的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双侧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分位数</a:t>
              </a:r>
              <a:endPara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1" name="Object 9"/>
            <p:cNvGraphicFramePr>
              <a:graphicFrameLocks noChangeAspect="1"/>
            </p:cNvGraphicFramePr>
            <p:nvPr/>
          </p:nvGraphicFramePr>
          <p:xfrm>
            <a:off x="227" y="0"/>
            <a:ext cx="267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3" imgW="1397635" imgH="317500" progId="Equation.DSMT4">
                    <p:embed/>
                  </p:oleObj>
                </mc:Choice>
                <mc:Fallback>
                  <p:oleObj name="" r:id="rId3" imgW="1397635" imgH="3175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7" y="0"/>
                          <a:ext cx="2676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3" name="Rectangle 8"/>
            <p:cNvSpPr/>
            <p:nvPr/>
          </p:nvSpPr>
          <p:spPr>
            <a:xfrm>
              <a:off x="0" y="35"/>
              <a:ext cx="5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64" name="Rectangle 9"/>
            <p:cNvSpPr/>
            <p:nvPr/>
          </p:nvSpPr>
          <p:spPr>
            <a:xfrm>
              <a:off x="0" y="534"/>
              <a:ext cx="17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双侧临界值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06" name="Text Box 10"/>
          <p:cNvSpPr txBox="1"/>
          <p:nvPr/>
        </p:nvSpPr>
        <p:spPr>
          <a:xfrm>
            <a:off x="2627313" y="3055938"/>
            <a:ext cx="14398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见图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7" name="Object 3"/>
          <p:cNvGraphicFramePr>
            <a:graphicFrameLocks noChangeAspect="1"/>
          </p:cNvGraphicFramePr>
          <p:nvPr/>
        </p:nvGraphicFramePr>
        <p:xfrm>
          <a:off x="34925" y="4276725"/>
          <a:ext cx="15859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5" imgW="609600" imgH="317500" progId="Equation.DSMT4">
                  <p:embed/>
                </p:oleObj>
              </mc:Choice>
              <mc:Fallback>
                <p:oleObj name="" r:id="rId5" imgW="609600" imgH="3175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" y="4276725"/>
                        <a:ext cx="158591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/>
          <p:nvPr/>
        </p:nvSpPr>
        <p:spPr>
          <a:xfrm>
            <a:off x="179388" y="3575050"/>
            <a:ext cx="151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显然，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9" name="Object 4"/>
          <p:cNvGraphicFramePr>
            <a:graphicFrameLocks noChangeAspect="1"/>
          </p:cNvGraphicFramePr>
          <p:nvPr/>
        </p:nvGraphicFramePr>
        <p:xfrm>
          <a:off x="66675" y="5230813"/>
          <a:ext cx="22018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7" imgW="723900" imgH="317500" progId="Equation.DSMT4">
                  <p:embed/>
                </p:oleObj>
              </mc:Choice>
              <mc:Fallback>
                <p:oleObj name="" r:id="rId7" imgW="723900" imgH="3175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75" y="5230813"/>
                        <a:ext cx="2201863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>
          <a:xfrm>
            <a:off x="2051050" y="5105400"/>
            <a:ext cx="4968875" cy="990600"/>
            <a:chOff x="0" y="0"/>
            <a:chExt cx="3130" cy="624"/>
          </a:xfrm>
        </p:grpSpPr>
        <p:sp>
          <p:nvSpPr>
            <p:cNvPr id="38961" name="Text Box 15"/>
            <p:cNvSpPr txBox="1"/>
            <p:nvPr/>
          </p:nvSpPr>
          <p:spPr>
            <a:xfrm>
              <a:off x="0" y="66"/>
              <a:ext cx="31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分布的上            分位数；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1363" y="0"/>
            <a:ext cx="705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9" imgW="368935" imgH="330835" progId="Equation.DSMT4">
                    <p:embed/>
                  </p:oleObj>
                </mc:Choice>
                <mc:Fallback>
                  <p:oleObj name="" r:id="rId9" imgW="368935" imgH="33083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63" y="0"/>
                          <a:ext cx="705" cy="6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7"/>
          <p:cNvGrpSpPr/>
          <p:nvPr/>
        </p:nvGrpSpPr>
        <p:grpSpPr>
          <a:xfrm>
            <a:off x="1476375" y="4221163"/>
            <a:ext cx="4103688" cy="812800"/>
            <a:chOff x="0" y="0"/>
            <a:chExt cx="2585" cy="512"/>
          </a:xfrm>
        </p:grpSpPr>
        <p:sp>
          <p:nvSpPr>
            <p:cNvPr id="38960" name="Text Box 18"/>
            <p:cNvSpPr txBox="1"/>
            <p:nvPr/>
          </p:nvSpPr>
          <p:spPr>
            <a:xfrm>
              <a:off x="0" y="35"/>
              <a:ext cx="258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分布的上    分位数；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1360" y="0"/>
            <a:ext cx="276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77800" imgH="330200" progId="Equation.DSMT4">
                    <p:embed/>
                  </p:oleObj>
                </mc:Choice>
                <mc:Fallback>
                  <p:oleObj name="" r:id="rId11" imgW="177800" imgH="3302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60" y="0"/>
                          <a:ext cx="276" cy="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/>
          <p:nvPr/>
        </p:nvGrpSpPr>
        <p:grpSpPr>
          <a:xfrm>
            <a:off x="4789488" y="2998788"/>
            <a:ext cx="4535487" cy="2832100"/>
            <a:chOff x="0" y="0"/>
            <a:chExt cx="2857" cy="1784"/>
          </a:xfrm>
        </p:grpSpPr>
        <p:grpSp>
          <p:nvGrpSpPr>
            <p:cNvPr id="38930" name="Group 21"/>
            <p:cNvGrpSpPr/>
            <p:nvPr/>
          </p:nvGrpSpPr>
          <p:grpSpPr>
            <a:xfrm>
              <a:off x="0" y="0"/>
              <a:ext cx="2857" cy="1784"/>
              <a:chOff x="0" y="0"/>
              <a:chExt cx="2857" cy="1784"/>
            </a:xfrm>
          </p:grpSpPr>
          <p:sp>
            <p:nvSpPr>
              <p:cNvPr id="38931" name="Text Box 22"/>
              <p:cNvSpPr txBox="1"/>
              <p:nvPr/>
            </p:nvSpPr>
            <p:spPr>
              <a:xfrm>
                <a:off x="1315" y="1496"/>
                <a:ext cx="81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图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6-4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8932" name="Group 23"/>
              <p:cNvGrpSpPr/>
              <p:nvPr/>
            </p:nvGrpSpPr>
            <p:grpSpPr>
              <a:xfrm>
                <a:off x="0" y="0"/>
                <a:ext cx="2857" cy="1473"/>
                <a:chOff x="0" y="0"/>
                <a:chExt cx="2857" cy="1473"/>
              </a:xfrm>
            </p:grpSpPr>
            <p:sp>
              <p:nvSpPr>
                <p:cNvPr id="38933" name="Line 24"/>
                <p:cNvSpPr/>
                <p:nvPr/>
              </p:nvSpPr>
              <p:spPr>
                <a:xfrm>
                  <a:off x="400" y="1010"/>
                  <a:ext cx="2303" cy="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</p:sp>
            <p:sp>
              <p:nvSpPr>
                <p:cNvPr id="38934" name="Line 25"/>
                <p:cNvSpPr/>
                <p:nvPr/>
              </p:nvSpPr>
              <p:spPr>
                <a:xfrm rot="-5400000">
                  <a:off x="-51" y="661"/>
                  <a:ext cx="1143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arrow" w="med" len="med"/>
                </a:ln>
              </p:spPr>
            </p:sp>
            <p:sp>
              <p:nvSpPr>
                <p:cNvPr id="38935" name="Text Box 26"/>
                <p:cNvSpPr txBox="1"/>
                <p:nvPr/>
              </p:nvSpPr>
              <p:spPr>
                <a:xfrm>
                  <a:off x="22" y="0"/>
                  <a:ext cx="623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l">
                    <a:spcBef>
                      <a:spcPct val="50000"/>
                    </a:spcBef>
                  </a:pP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f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(</a:t>
                  </a:r>
                  <a:r>
                    <a:rPr lang="en-US" altLang="zh-CN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y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)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8936" name="Rectangle 27"/>
                <p:cNvSpPr/>
                <p:nvPr/>
              </p:nvSpPr>
              <p:spPr>
                <a:xfrm>
                  <a:off x="2426" y="909"/>
                  <a:ext cx="431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/>
                  <a:r>
                    <a:rPr lang="en-US" altLang="zh-CN" sz="36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x</a:t>
                  </a:r>
                  <a:endPara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8937" name="Rectangle 28"/>
                <p:cNvSpPr/>
                <p:nvPr/>
              </p:nvSpPr>
              <p:spPr>
                <a:xfrm>
                  <a:off x="282" y="955"/>
                  <a:ext cx="353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l"/>
                  <a:r>
                    <a:rPr lang="en-US" altLang="zh-CN" sz="28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O</a:t>
                  </a:r>
                  <a:endPara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8938" name="Line 29"/>
                <p:cNvSpPr/>
                <p:nvPr/>
              </p:nvSpPr>
              <p:spPr>
                <a:xfrm flipH="1">
                  <a:off x="1987" y="771"/>
                  <a:ext cx="2" cy="24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9" name="Line 30"/>
                <p:cNvSpPr/>
                <p:nvPr/>
              </p:nvSpPr>
              <p:spPr>
                <a:xfrm>
                  <a:off x="2359" y="889"/>
                  <a:ext cx="50" cy="115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0" name="Line 31"/>
                <p:cNvSpPr/>
                <p:nvPr/>
              </p:nvSpPr>
              <p:spPr>
                <a:xfrm>
                  <a:off x="2518" y="900"/>
                  <a:ext cx="51" cy="11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1" name="Line 32"/>
                <p:cNvSpPr/>
                <p:nvPr/>
              </p:nvSpPr>
              <p:spPr>
                <a:xfrm>
                  <a:off x="2439" y="900"/>
                  <a:ext cx="49" cy="11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2" name="Line 33"/>
                <p:cNvSpPr/>
                <p:nvPr/>
              </p:nvSpPr>
              <p:spPr>
                <a:xfrm>
                  <a:off x="2250" y="880"/>
                  <a:ext cx="78" cy="13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3" name="Line 34"/>
                <p:cNvSpPr/>
                <p:nvPr/>
              </p:nvSpPr>
              <p:spPr>
                <a:xfrm>
                  <a:off x="2171" y="861"/>
                  <a:ext cx="67" cy="151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4" name="Line 35"/>
                <p:cNvSpPr/>
                <p:nvPr/>
              </p:nvSpPr>
              <p:spPr>
                <a:xfrm>
                  <a:off x="2068" y="839"/>
                  <a:ext cx="69" cy="165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5" name="Line 36"/>
                <p:cNvSpPr/>
                <p:nvPr/>
              </p:nvSpPr>
              <p:spPr>
                <a:xfrm>
                  <a:off x="1997" y="877"/>
                  <a:ext cx="51" cy="11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6" name="Rectangle 37"/>
                <p:cNvSpPr/>
                <p:nvPr/>
              </p:nvSpPr>
              <p:spPr>
                <a:xfrm>
                  <a:off x="1950" y="290"/>
                  <a:ext cx="681" cy="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l"/>
                  <a:r>
                    <a:rPr lang="zh-CN" altLang="en-US" sz="36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</a:t>
                  </a:r>
                  <a:r>
                    <a:rPr lang="zh-CN" altLang="en-US" sz="16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:r>
                    <a:rPr lang="en-US" altLang="zh-CN" sz="4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/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2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38947" name="Line 38"/>
                <p:cNvSpPr/>
                <p:nvPr/>
              </p:nvSpPr>
              <p:spPr>
                <a:xfrm flipV="1">
                  <a:off x="2259" y="653"/>
                  <a:ext cx="9" cy="213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8" name="未知"/>
                <p:cNvSpPr/>
                <p:nvPr/>
              </p:nvSpPr>
              <p:spPr>
                <a:xfrm>
                  <a:off x="509" y="235"/>
                  <a:ext cx="534" cy="765"/>
                </a:xfrm>
                <a:custGeom>
                  <a:avLst/>
                  <a:gdLst>
                    <a:gd name="txL" fmla="*/ 0 w 1043"/>
                    <a:gd name="txT" fmla="*/ 0 h 998"/>
                    <a:gd name="txR" fmla="*/ 1043 w 1043"/>
                    <a:gd name="txB" fmla="*/ 998 h 998"/>
                  </a:gdLst>
                  <a:ahLst/>
                  <a:cxnLst>
                    <a:cxn ang="0">
                      <a:pos x="273" y="0"/>
                    </a:cxn>
                    <a:cxn ang="0">
                      <a:pos x="214" y="107"/>
                    </a:cxn>
                    <a:cxn ang="0">
                      <a:pos x="143" y="427"/>
                    </a:cxn>
                    <a:cxn ang="0">
                      <a:pos x="59" y="560"/>
                    </a:cxn>
                    <a:cxn ang="0">
                      <a:pos x="0" y="586"/>
                    </a:cxn>
                  </a:cxnLst>
                  <a:rect l="txL" t="txT" r="txR" b="txB"/>
                  <a:pathLst>
                    <a:path w="1043" h="998">
                      <a:moveTo>
                        <a:pt x="1043" y="0"/>
                      </a:moveTo>
                      <a:cubicBezTo>
                        <a:pt x="971" y="30"/>
                        <a:pt x="900" y="61"/>
                        <a:pt x="817" y="182"/>
                      </a:cubicBezTo>
                      <a:cubicBezTo>
                        <a:pt x="734" y="303"/>
                        <a:pt x="643" y="598"/>
                        <a:pt x="545" y="726"/>
                      </a:cubicBezTo>
                      <a:cubicBezTo>
                        <a:pt x="447" y="854"/>
                        <a:pt x="318" y="908"/>
                        <a:pt x="227" y="953"/>
                      </a:cubicBezTo>
                      <a:cubicBezTo>
                        <a:pt x="136" y="998"/>
                        <a:pt x="38" y="991"/>
                        <a:pt x="0" y="9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38949" name="未知"/>
                <p:cNvSpPr/>
                <p:nvPr/>
              </p:nvSpPr>
              <p:spPr>
                <a:xfrm>
                  <a:off x="1043" y="190"/>
                  <a:ext cx="326" cy="45"/>
                </a:xfrm>
                <a:custGeom>
                  <a:avLst/>
                  <a:gdLst>
                    <a:gd name="txL" fmla="*/ 0 w 317"/>
                    <a:gd name="txT" fmla="*/ 0 h 54"/>
                    <a:gd name="txR" fmla="*/ 317 w 317"/>
                    <a:gd name="txB" fmla="*/ 54 h 54"/>
                  </a:gdLst>
                  <a:ahLst/>
                  <a:cxnLst>
                    <a:cxn ang="0">
                      <a:pos x="0" y="38"/>
                    </a:cxn>
                    <a:cxn ang="0">
                      <a:pos x="144" y="6"/>
                    </a:cxn>
                    <a:cxn ang="0">
                      <a:pos x="335" y="6"/>
                    </a:cxn>
                  </a:cxnLst>
                  <a:rect l="txL" t="txT" r="txR" b="txB"/>
                  <a:pathLst>
                    <a:path w="317" h="54">
                      <a:moveTo>
                        <a:pt x="0" y="54"/>
                      </a:moveTo>
                      <a:cubicBezTo>
                        <a:pt x="41" y="35"/>
                        <a:pt x="83" y="16"/>
                        <a:pt x="136" y="8"/>
                      </a:cubicBezTo>
                      <a:cubicBezTo>
                        <a:pt x="189" y="0"/>
                        <a:pt x="287" y="8"/>
                        <a:pt x="317" y="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38950" name="未知"/>
                <p:cNvSpPr/>
                <p:nvPr/>
              </p:nvSpPr>
              <p:spPr>
                <a:xfrm flipH="1">
                  <a:off x="1317" y="190"/>
                  <a:ext cx="1241" cy="717"/>
                </a:xfrm>
                <a:custGeom>
                  <a:avLst/>
                  <a:gdLst>
                    <a:gd name="txL" fmla="*/ 0 w 1043"/>
                    <a:gd name="txT" fmla="*/ 0 h 998"/>
                    <a:gd name="txR" fmla="*/ 1043 w 1043"/>
                    <a:gd name="txB" fmla="*/ 998 h 998"/>
                  </a:gdLst>
                  <a:ahLst/>
                  <a:cxnLst>
                    <a:cxn ang="0">
                      <a:pos x="1477" y="0"/>
                    </a:cxn>
                    <a:cxn ang="0">
                      <a:pos x="1157" y="94"/>
                    </a:cxn>
                    <a:cxn ang="0">
                      <a:pos x="771" y="375"/>
                    </a:cxn>
                    <a:cxn ang="0">
                      <a:pos x="321" y="492"/>
                    </a:cxn>
                    <a:cxn ang="0">
                      <a:pos x="0" y="515"/>
                    </a:cxn>
                  </a:cxnLst>
                  <a:rect l="txL" t="txT" r="txR" b="txB"/>
                  <a:pathLst>
                    <a:path w="1043" h="998">
                      <a:moveTo>
                        <a:pt x="1043" y="0"/>
                      </a:moveTo>
                      <a:cubicBezTo>
                        <a:pt x="971" y="30"/>
                        <a:pt x="900" y="61"/>
                        <a:pt x="817" y="182"/>
                      </a:cubicBezTo>
                      <a:cubicBezTo>
                        <a:pt x="734" y="303"/>
                        <a:pt x="643" y="598"/>
                        <a:pt x="545" y="726"/>
                      </a:cubicBezTo>
                      <a:cubicBezTo>
                        <a:pt x="447" y="854"/>
                        <a:pt x="318" y="908"/>
                        <a:pt x="227" y="953"/>
                      </a:cubicBezTo>
                      <a:cubicBezTo>
                        <a:pt x="136" y="998"/>
                        <a:pt x="38" y="991"/>
                        <a:pt x="0" y="99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华文新魏" panose="02010800040101010101" pitchFamily="2" charset="-122"/>
                  </a:endParaRPr>
                </a:p>
              </p:txBody>
            </p:sp>
            <p:sp>
              <p:nvSpPr>
                <p:cNvPr id="38951" name="Rectangle 42"/>
                <p:cNvSpPr/>
                <p:nvPr/>
              </p:nvSpPr>
              <p:spPr>
                <a:xfrm>
                  <a:off x="1542" y="961"/>
                  <a:ext cx="11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l"/>
                  <a:endPara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952" name="Line 43"/>
                <p:cNvSpPr/>
                <p:nvPr/>
              </p:nvSpPr>
              <p:spPr>
                <a:xfrm>
                  <a:off x="907" y="462"/>
                  <a:ext cx="0" cy="54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53" name="Line 44"/>
                <p:cNvSpPr/>
                <p:nvPr/>
              </p:nvSpPr>
              <p:spPr>
                <a:xfrm>
                  <a:off x="647" y="925"/>
                  <a:ext cx="33" cy="91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54" name="Line 45"/>
                <p:cNvSpPr/>
                <p:nvPr/>
              </p:nvSpPr>
              <p:spPr>
                <a:xfrm>
                  <a:off x="765" y="854"/>
                  <a:ext cx="97" cy="162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55" name="Line 46"/>
                <p:cNvSpPr/>
                <p:nvPr/>
              </p:nvSpPr>
              <p:spPr>
                <a:xfrm>
                  <a:off x="703" y="880"/>
                  <a:ext cx="68" cy="13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56" name="Line 47"/>
                <p:cNvSpPr/>
                <p:nvPr/>
              </p:nvSpPr>
              <p:spPr>
                <a:xfrm>
                  <a:off x="847" y="707"/>
                  <a:ext cx="51" cy="11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57" name="Line 48"/>
                <p:cNvSpPr/>
                <p:nvPr/>
              </p:nvSpPr>
              <p:spPr>
                <a:xfrm>
                  <a:off x="317" y="562"/>
                  <a:ext cx="408" cy="363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58" name="Line 49"/>
                <p:cNvSpPr/>
                <p:nvPr/>
              </p:nvSpPr>
              <p:spPr>
                <a:xfrm>
                  <a:off x="812" y="789"/>
                  <a:ext cx="68" cy="136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59" name="Text Box 50"/>
                <p:cNvSpPr txBox="1"/>
                <p:nvPr/>
              </p:nvSpPr>
              <p:spPr>
                <a:xfrm>
                  <a:off x="0" y="244"/>
                  <a:ext cx="681" cy="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l">
                    <a:spcBef>
                      <a:spcPct val="50000"/>
                    </a:spcBef>
                  </a:pPr>
                  <a:r>
                    <a:rPr lang="zh-CN" altLang="en-US" sz="36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</a:t>
                  </a:r>
                  <a:r>
                    <a:rPr lang="zh-CN" altLang="en-US" sz="16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 </a:t>
                  </a:r>
                  <a:r>
                    <a:rPr lang="en-US" altLang="zh-CN" sz="4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/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2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graphicFrame>
              <p:nvGraphicFramePr>
                <p:cNvPr id="38918" name="Object 6"/>
                <p:cNvGraphicFramePr>
                  <a:graphicFrameLocks noChangeAspect="1"/>
                </p:cNvGraphicFramePr>
                <p:nvPr/>
              </p:nvGraphicFramePr>
              <p:xfrm>
                <a:off x="589" y="970"/>
                <a:ext cx="998" cy="5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3" name="" r:id="rId13" imgW="723900" imgH="317500" progId="Equation.DSMT4">
                        <p:embed/>
                      </p:oleObj>
                    </mc:Choice>
                    <mc:Fallback>
                      <p:oleObj name="" r:id="rId13" imgW="723900" imgH="317500" progId="Equation.DSMT4">
                        <p:embed/>
                        <p:pic>
                          <p:nvPicPr>
                            <p:cNvPr id="0" name="图片 3232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9" y="970"/>
                              <a:ext cx="998" cy="50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1723" y="997"/>
            <a:ext cx="86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14" imgW="609600" imgH="317500" progId="Equation.DSMT4">
                    <p:embed/>
                  </p:oleObj>
                </mc:Choice>
                <mc:Fallback>
                  <p:oleObj name="" r:id="rId14" imgW="609600" imgH="317500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23" y="997"/>
                          <a:ext cx="862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6" grpId="0"/>
      <p:bldP spid="297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5" name="Text Box 2"/>
          <p:cNvSpPr txBox="1"/>
          <p:nvPr/>
        </p:nvSpPr>
        <p:spPr>
          <a:xfrm>
            <a:off x="755650" y="188913"/>
            <a:ext cx="1655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5.10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946" name="Group 3"/>
          <p:cNvGrpSpPr/>
          <p:nvPr/>
        </p:nvGrpSpPr>
        <p:grpSpPr>
          <a:xfrm>
            <a:off x="0" y="692150"/>
            <a:ext cx="8929688" cy="1047750"/>
            <a:chOff x="0" y="0"/>
            <a:chExt cx="5625" cy="660"/>
          </a:xfrm>
        </p:grpSpPr>
        <p:sp>
          <p:nvSpPr>
            <p:cNvPr id="39955" name="Text Box 4"/>
            <p:cNvSpPr txBox="1"/>
            <p:nvPr/>
          </p:nvSpPr>
          <p:spPr>
            <a:xfrm>
              <a:off x="0" y="10"/>
              <a:ext cx="5625" cy="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为正态总体                    的样本容量和样本方差；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3" name="Object 7"/>
            <p:cNvGraphicFramePr>
              <a:graphicFrameLocks noChangeAspect="1"/>
            </p:cNvGraphicFramePr>
            <p:nvPr/>
          </p:nvGraphicFramePr>
          <p:xfrm>
            <a:off x="1679" y="0"/>
            <a:ext cx="763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" imgW="419735" imgH="241935" progId="Equation.DSMT4">
                    <p:embed/>
                  </p:oleObj>
                </mc:Choice>
                <mc:Fallback>
                  <p:oleObj name="" r:id="rId1" imgW="419735" imgH="24193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79" y="0"/>
                          <a:ext cx="763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4" name="Object 8"/>
            <p:cNvGraphicFramePr>
              <a:graphicFrameLocks noChangeAspect="1"/>
            </p:cNvGraphicFramePr>
            <p:nvPr/>
          </p:nvGraphicFramePr>
          <p:xfrm>
            <a:off x="3538" y="0"/>
            <a:ext cx="1157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3" imgW="635635" imgH="241300" progId="Equation.DSMT4">
                    <p:embed/>
                  </p:oleObj>
                </mc:Choice>
                <mc:Fallback>
                  <p:oleObj name="" r:id="rId3" imgW="635635" imgH="241300" progId="Equation.DSMT4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38" y="0"/>
                          <a:ext cx="1157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47" name="Group 7"/>
          <p:cNvGrpSpPr/>
          <p:nvPr/>
        </p:nvGrpSpPr>
        <p:grpSpPr>
          <a:xfrm>
            <a:off x="179388" y="188913"/>
            <a:ext cx="8713787" cy="1141412"/>
            <a:chOff x="0" y="0"/>
            <a:chExt cx="5489" cy="719"/>
          </a:xfrm>
        </p:grpSpPr>
        <p:graphicFrame>
          <p:nvGraphicFramePr>
            <p:cNvPr id="39941" name="Object 5"/>
            <p:cNvGraphicFramePr>
              <a:graphicFrameLocks noChangeAspect="1"/>
            </p:cNvGraphicFramePr>
            <p:nvPr/>
          </p:nvGraphicFramePr>
          <p:xfrm>
            <a:off x="1573" y="0"/>
            <a:ext cx="74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5" imgW="407035" imgH="241935" progId="Equation.DSMT4">
                    <p:embed/>
                  </p:oleObj>
                </mc:Choice>
                <mc:Fallback>
                  <p:oleObj name="" r:id="rId5" imgW="407035" imgH="24193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73" y="0"/>
                          <a:ext cx="740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3329" y="0"/>
            <a:ext cx="113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7" imgW="622935" imgH="241300" progId="Equation.DSMT4">
                    <p:embed/>
                  </p:oleObj>
                </mc:Choice>
                <mc:Fallback>
                  <p:oleObj name="" r:id="rId7" imgW="622935" imgH="2413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29" y="0"/>
                          <a:ext cx="1134" cy="4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4" name="Rectangle 10"/>
            <p:cNvSpPr/>
            <p:nvPr/>
          </p:nvSpPr>
          <p:spPr>
            <a:xfrm>
              <a:off x="0" y="15"/>
              <a:ext cx="5489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lnSpc>
                  <a:spcPct val="120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设            为正态总体                   的样本容量和样本方差；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8" name="Rectangle 11"/>
          <p:cNvSpPr/>
          <p:nvPr/>
        </p:nvSpPr>
        <p:spPr>
          <a:xfrm>
            <a:off x="2411413" y="1254125"/>
            <a:ext cx="57007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且两个样本相互独立，则统计量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9" name="Rectangle 12"/>
          <p:cNvSpPr/>
          <p:nvPr/>
        </p:nvSpPr>
        <p:spPr>
          <a:xfrm>
            <a:off x="0" y="30241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华文新魏" panose="02010800040101010101" pitchFamily="2" charset="-122"/>
            </a:endParaRPr>
          </a:p>
        </p:txBody>
      </p:sp>
      <p:graphicFrame>
        <p:nvGraphicFramePr>
          <p:cNvPr id="30733" name="Object 2"/>
          <p:cNvGraphicFramePr>
            <a:graphicFrameLocks noChangeAspect="1"/>
          </p:cNvGraphicFramePr>
          <p:nvPr/>
        </p:nvGraphicFramePr>
        <p:xfrm>
          <a:off x="2197100" y="1628775"/>
          <a:ext cx="47513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9" imgW="1561465" imgH="444500" progId="Equation.DSMT4">
                  <p:embed/>
                </p:oleObj>
              </mc:Choice>
              <mc:Fallback>
                <p:oleObj name="" r:id="rId9" imgW="1561465" imgH="4445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7100" y="1628775"/>
                        <a:ext cx="4751388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4"/>
          <p:cNvSpPr txBox="1"/>
          <p:nvPr/>
        </p:nvSpPr>
        <p:spPr>
          <a:xfrm>
            <a:off x="250825" y="27654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5" name="Text Box 15"/>
          <p:cNvSpPr txBox="1"/>
          <p:nvPr/>
        </p:nvSpPr>
        <p:spPr>
          <a:xfrm>
            <a:off x="1258888" y="2765425"/>
            <a:ext cx="28082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由已知条件知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0736" name="Object 3"/>
          <p:cNvGraphicFramePr>
            <a:graphicFrameLocks noChangeAspect="1"/>
          </p:cNvGraphicFramePr>
          <p:nvPr/>
        </p:nvGraphicFramePr>
        <p:xfrm>
          <a:off x="762000" y="3068638"/>
          <a:ext cx="7815263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1" imgW="2983230" imgH="444500" progId="Equation.DSMT4">
                  <p:embed/>
                </p:oleObj>
              </mc:Choice>
              <mc:Fallback>
                <p:oleObj name="" r:id="rId11" imgW="2983230" imgH="4445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3068638"/>
                        <a:ext cx="7815263" cy="1274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Text Box 17"/>
          <p:cNvSpPr txBox="1"/>
          <p:nvPr/>
        </p:nvSpPr>
        <p:spPr>
          <a:xfrm>
            <a:off x="539750" y="4149725"/>
            <a:ext cx="25193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且相互独立，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0738" name="Text Box 18"/>
          <p:cNvSpPr txBox="1"/>
          <p:nvPr/>
        </p:nvSpPr>
        <p:spPr>
          <a:xfrm>
            <a:off x="2627313" y="4144963"/>
            <a:ext cx="37449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由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分布的定义有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30739" name="Object 4"/>
          <p:cNvGraphicFramePr>
            <a:graphicFrameLocks noChangeAspect="1"/>
          </p:cNvGraphicFramePr>
          <p:nvPr/>
        </p:nvGraphicFramePr>
        <p:xfrm>
          <a:off x="862013" y="4508500"/>
          <a:ext cx="7646987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3" imgW="2921000" imgH="838200" progId="Equation.DSMT4">
                  <p:embed/>
                </p:oleObj>
              </mc:Choice>
              <mc:Fallback>
                <p:oleObj name="" r:id="rId13" imgW="2921000" imgH="838200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2013" y="4508500"/>
                        <a:ext cx="7646987" cy="240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/>
      <p:bldP spid="30735" grpId="0"/>
      <p:bldP spid="30737" grpId="0"/>
      <p:bldP spid="307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03250" y="838200"/>
            <a:ext cx="7550150" cy="647700"/>
            <a:chOff x="0" y="0"/>
            <a:chExt cx="4756" cy="408"/>
          </a:xfrm>
        </p:grpSpPr>
        <p:sp>
          <p:nvSpPr>
            <p:cNvPr id="2070" name="Text Box 3"/>
            <p:cNvSpPr txBox="1"/>
            <p:nvPr/>
          </p:nvSpPr>
          <p:spPr>
            <a:xfrm>
              <a:off x="0" y="0"/>
              <a:ext cx="475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Arial Unicode MS" panose="020B0604020202020204" pitchFamily="34" charset="-122"/>
                </a:rPr>
                <a:t>若总体</a:t>
              </a: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</a:rPr>
                <a:t> </a:t>
              </a:r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</a:rPr>
                <a:t>X </a:t>
              </a: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</a:rPr>
                <a:t>的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Arial Unicode MS" panose="020B0604020202020204" pitchFamily="34" charset="-122"/>
                </a:rPr>
                <a:t>样本             满足</a:t>
              </a:r>
              <a:r>
                <a:rPr lang="en-US" altLang="zh-CN" sz="3600" dirty="0">
                  <a:solidFill>
                    <a:schemeClr val="tx1"/>
                  </a:solidFill>
                  <a:latin typeface="楷体_GB2312" pitchFamily="49" charset="-122"/>
                  <a:ea typeface="Arial Unicode MS" panose="020B0604020202020204" pitchFamily="34" charset="-122"/>
                </a:rPr>
                <a:t>:</a:t>
              </a:r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Arial Unicode MS" panose="020B0604020202020204" pitchFamily="34" charset="-122"/>
              </a:endParaRPr>
            </a:p>
          </p:txBody>
        </p:sp>
        <p:graphicFrame>
          <p:nvGraphicFramePr>
            <p:cNvPr id="2053" name="Object 4"/>
            <p:cNvGraphicFramePr>
              <a:graphicFrameLocks noChangeAspect="1"/>
            </p:cNvGraphicFramePr>
            <p:nvPr/>
          </p:nvGraphicFramePr>
          <p:xfrm>
            <a:off x="2202" y="47"/>
            <a:ext cx="173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310640" imgH="280035" progId="">
                    <p:embed/>
                  </p:oleObj>
                </mc:Choice>
                <mc:Fallback>
                  <p:oleObj name="" r:id="rId1" imgW="1310640" imgH="280035" progId="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2" y="47"/>
                          <a:ext cx="1738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9" name="Text Box 5"/>
          <p:cNvSpPr txBox="1"/>
          <p:nvPr/>
        </p:nvSpPr>
        <p:spPr>
          <a:xfrm>
            <a:off x="609600" y="3581400"/>
            <a:ext cx="80772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对有限总体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放回抽样所得到的样本为简单随机样本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但使用不方便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常用不放回抽样代替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而代替的条件是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6"/>
          <p:cNvGrpSpPr/>
          <p:nvPr/>
        </p:nvGrpSpPr>
        <p:grpSpPr>
          <a:xfrm>
            <a:off x="609600" y="1520825"/>
            <a:ext cx="7870825" cy="650875"/>
            <a:chOff x="0" y="0"/>
            <a:chExt cx="4958" cy="410"/>
          </a:xfrm>
        </p:grpSpPr>
        <p:graphicFrame>
          <p:nvGraphicFramePr>
            <p:cNvPr id="2052" name="Object 7"/>
            <p:cNvGraphicFramePr>
              <a:graphicFrameLocks noChangeAspect="1"/>
            </p:cNvGraphicFramePr>
            <p:nvPr/>
          </p:nvGraphicFramePr>
          <p:xfrm>
            <a:off x="519" y="48"/>
            <a:ext cx="149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1157605" imgH="280035" progId="">
                    <p:embed/>
                  </p:oleObj>
                </mc:Choice>
                <mc:Fallback>
                  <p:oleObj name="" r:id="rId3" imgW="1157605" imgH="280035" progId="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9" y="48"/>
                          <a:ext cx="1497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Rectangle 8"/>
            <p:cNvSpPr/>
            <p:nvPr/>
          </p:nvSpPr>
          <p:spPr>
            <a:xfrm>
              <a:off x="0" y="0"/>
              <a:ext cx="495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(1)          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zh-CN" altLang="en-US" sz="3600" i="1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有相同的分布</a:t>
              </a:r>
              <a:endPara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609600" y="2216150"/>
            <a:ext cx="6477000" cy="641350"/>
            <a:chOff x="0" y="0"/>
            <a:chExt cx="4080" cy="404"/>
          </a:xfrm>
        </p:grpSpPr>
        <p:graphicFrame>
          <p:nvGraphicFramePr>
            <p:cNvPr id="2051" name="Object 10"/>
            <p:cNvGraphicFramePr>
              <a:graphicFrameLocks noChangeAspect="1"/>
            </p:cNvGraphicFramePr>
            <p:nvPr/>
          </p:nvGraphicFramePr>
          <p:xfrm>
            <a:off x="512" y="72"/>
            <a:ext cx="164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208530" imgH="482600" progId="">
                    <p:embed/>
                  </p:oleObj>
                </mc:Choice>
                <mc:Fallback>
                  <p:oleObj name="" r:id="rId5" imgW="2208530" imgH="482600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2" y="72"/>
                          <a:ext cx="1648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" name="Rectangle 11"/>
            <p:cNvSpPr/>
            <p:nvPr/>
          </p:nvSpPr>
          <p:spPr>
            <a:xfrm>
              <a:off x="0" y="0"/>
              <a:ext cx="40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(2)            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Arial Unicode MS" panose="020B0604020202020204" pitchFamily="34" charset="-122"/>
                </a:rPr>
                <a:t>相互独立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Arial Unicode MS" panose="020B0604020202020204" pitchFamily="34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85800" y="2967038"/>
            <a:ext cx="7499350" cy="641350"/>
            <a:chOff x="0" y="0"/>
            <a:chExt cx="4724" cy="404"/>
          </a:xfrm>
        </p:grpSpPr>
        <p:graphicFrame>
          <p:nvGraphicFramePr>
            <p:cNvPr id="2050" name="Object 13"/>
            <p:cNvGraphicFramePr>
              <a:graphicFrameLocks noChangeAspect="1"/>
            </p:cNvGraphicFramePr>
            <p:nvPr/>
          </p:nvGraphicFramePr>
          <p:xfrm>
            <a:off x="685" y="27"/>
            <a:ext cx="185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1004570" imgH="228600" progId="">
                    <p:embed/>
                  </p:oleObj>
                </mc:Choice>
                <mc:Fallback>
                  <p:oleObj name="" r:id="rId7" imgW="1004570" imgH="228600" progId="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CC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5" y="27"/>
                          <a:ext cx="1859" cy="3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7" name="Rectangle 14"/>
            <p:cNvSpPr/>
            <p:nvPr/>
          </p:nvSpPr>
          <p:spPr>
            <a:xfrm>
              <a:off x="0" y="0"/>
              <a:ext cx="47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则称</a:t>
              </a:r>
              <a:r>
                <a:rPr lang="zh-CN" altLang="en-US" sz="3600" dirty="0">
                  <a:solidFill>
                    <a:srgbClr val="FF0000"/>
                  </a:solidFill>
                  <a:latin typeface="楷体_GB2312" pitchFamily="49" charset="-122"/>
                  <a:ea typeface="Arial Unicode MS" panose="020B0604020202020204" pitchFamily="34" charset="-122"/>
                </a:rPr>
                <a:t>             </a:t>
              </a:r>
              <a:r>
                <a:rPr lang="zh-CN" altLang="en-US" sz="36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</a:t>
              </a:r>
              <a:r>
                <a:rPr lang="zh-CN" altLang="en-US" sz="36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简单随机样本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Arial Unicode MS" panose="020B0604020202020204" pitchFamily="34" charset="-122"/>
                </a:rPr>
                <a:t>.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Arial Unicode MS" panose="020B0604020202020204" pitchFamily="34" charset="-122"/>
              </a:endParaRPr>
            </a:p>
          </p:txBody>
        </p:sp>
      </p:grpSp>
      <p:sp>
        <p:nvSpPr>
          <p:cNvPr id="6159" name="Rectangle 15"/>
          <p:cNvSpPr/>
          <p:nvPr/>
        </p:nvSpPr>
        <p:spPr>
          <a:xfrm>
            <a:off x="609600" y="304800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楷体_GB2312" pitchFamily="49" charset="-122"/>
                <a:ea typeface="Arial Unicode MS" panose="020B0604020202020204" pitchFamily="34" charset="-122"/>
              </a:rPr>
              <a:t>简单随机样本</a:t>
            </a:r>
            <a:endParaRPr lang="zh-CN" altLang="en-US" sz="3600" dirty="0">
              <a:solidFill>
                <a:schemeClr val="accent2"/>
              </a:solidFill>
              <a:latin typeface="楷体_GB2312" pitchFamily="49" charset="-122"/>
              <a:ea typeface="Arial Unicode MS" panose="020B0604020202020204" pitchFamily="34" charset="-122"/>
            </a:endParaRPr>
          </a:p>
        </p:txBody>
      </p:sp>
      <p:sp>
        <p:nvSpPr>
          <p:cNvPr id="6160" name="Text Box 16"/>
          <p:cNvSpPr txBox="1"/>
          <p:nvPr/>
        </p:nvSpPr>
        <p:spPr>
          <a:xfrm>
            <a:off x="3124200" y="5241925"/>
            <a:ext cx="28336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sz="4000" i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n</a:t>
            </a:r>
            <a:r>
              <a:rPr lang="en-US" altLang="zh-CN" sz="4000" i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000" i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4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10.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" name="Group 17"/>
          <p:cNvGrpSpPr/>
          <p:nvPr/>
        </p:nvGrpSpPr>
        <p:grpSpPr>
          <a:xfrm>
            <a:off x="681038" y="5867400"/>
            <a:ext cx="3052762" cy="828675"/>
            <a:chOff x="0" y="0"/>
            <a:chExt cx="1923" cy="522"/>
          </a:xfrm>
        </p:grpSpPr>
        <p:sp>
          <p:nvSpPr>
            <p:cNvPr id="2065" name="Text Box 18"/>
            <p:cNvSpPr txBox="1"/>
            <p:nvPr/>
          </p:nvSpPr>
          <p:spPr>
            <a:xfrm>
              <a:off x="0" y="149"/>
              <a:ext cx="1923" cy="373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总体中个体总数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6" name="Line 19"/>
            <p:cNvSpPr/>
            <p:nvPr/>
          </p:nvSpPr>
          <p:spPr>
            <a:xfrm flipH="1">
              <a:off x="1200" y="0"/>
              <a:ext cx="528" cy="144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3886200" y="5791200"/>
            <a:ext cx="1828800" cy="914400"/>
            <a:chOff x="0" y="0"/>
            <a:chExt cx="1152" cy="576"/>
          </a:xfrm>
        </p:grpSpPr>
        <p:sp>
          <p:nvSpPr>
            <p:cNvPr id="2063" name="Text Box 21"/>
            <p:cNvSpPr txBox="1"/>
            <p:nvPr/>
          </p:nvSpPr>
          <p:spPr>
            <a:xfrm>
              <a:off x="0" y="203"/>
              <a:ext cx="1152" cy="373"/>
            </a:xfrm>
            <a:prstGeom prst="rect">
              <a:avLst/>
            </a:prstGeom>
            <a:noFill/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algn="l"/>
              <a:r>
                <a:rPr lang="zh-CN" altLang="en-US" dirty="0">
                  <a:solidFill>
                    <a:schemeClr val="tx1"/>
                  </a:solidFill>
                  <a:latin typeface="楷体_GB2312" pitchFamily="49" charset="-122"/>
                  <a:ea typeface="宋体" panose="02010600030101010101" pitchFamily="2" charset="-122"/>
                </a:rPr>
                <a:t>样本容量</a:t>
              </a:r>
              <a:endParaRPr lang="zh-CN" altLang="en-US" dirty="0">
                <a:solidFill>
                  <a:schemeClr val="tx1"/>
                </a:solidFill>
                <a:latin typeface="楷体_GB2312" pitchFamily="49" charset="-122"/>
                <a:ea typeface="宋体" panose="02010600030101010101" pitchFamily="2" charset="-122"/>
              </a:endParaRPr>
            </a:p>
          </p:txBody>
        </p:sp>
        <p:sp>
          <p:nvSpPr>
            <p:cNvPr id="2064" name="Line 22"/>
            <p:cNvSpPr/>
            <p:nvPr/>
          </p:nvSpPr>
          <p:spPr>
            <a:xfrm>
              <a:off x="192" y="0"/>
              <a:ext cx="0" cy="192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9" grpId="0"/>
      <p:bldP spid="61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3" name="Text Box 2"/>
          <p:cNvSpPr txBox="1"/>
          <p:nvPr/>
        </p:nvSpPr>
        <p:spPr>
          <a:xfrm>
            <a:off x="179388" y="115888"/>
            <a:ext cx="878522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设总体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为简单随机样本，试问下列统计量各服从什么分布？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95288" y="776288"/>
          <a:ext cx="83534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3161030" imgH="799465" progId="Equation.DSMT4">
                  <p:embed/>
                </p:oleObj>
              </mc:Choice>
              <mc:Fallback>
                <p:oleObj name="" r:id="rId1" imgW="3161030" imgH="799465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776288"/>
                        <a:ext cx="8353425" cy="200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/>
          <p:nvPr/>
        </p:nvSpPr>
        <p:spPr>
          <a:xfrm>
            <a:off x="468313" y="2765425"/>
            <a:ext cx="86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Text Box 5"/>
          <p:cNvSpPr txBox="1"/>
          <p:nvPr/>
        </p:nvSpPr>
        <p:spPr>
          <a:xfrm>
            <a:off x="1042988" y="2765425"/>
            <a:ext cx="8651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Text Box 6"/>
          <p:cNvSpPr txBox="1"/>
          <p:nvPr/>
        </p:nvSpPr>
        <p:spPr>
          <a:xfrm>
            <a:off x="1619250" y="2708275"/>
            <a:ext cx="54737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1, 2, 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n.</a:t>
            </a:r>
            <a:endParaRPr lang="en-US" altLang="zh-CN" sz="36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Text Box 7"/>
          <p:cNvSpPr txBox="1"/>
          <p:nvPr/>
        </p:nvSpPr>
        <p:spPr>
          <a:xfrm>
            <a:off x="6948488" y="27813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2" name="Rectangle 8"/>
          <p:cNvSpPr/>
          <p:nvPr/>
        </p:nvSpPr>
        <p:spPr>
          <a:xfrm>
            <a:off x="1141413" y="3357563"/>
            <a:ext cx="36464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(0, 2)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73" name="Object 3"/>
          <p:cNvGraphicFramePr>
            <a:graphicFrameLocks noChangeAspect="1"/>
          </p:cNvGraphicFramePr>
          <p:nvPr/>
        </p:nvGraphicFramePr>
        <p:xfrm>
          <a:off x="4302125" y="3213100"/>
          <a:ext cx="35210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3" imgW="1334770" imgH="381635" progId="Equation.DSMT4">
                  <p:embed/>
                </p:oleObj>
              </mc:Choice>
              <mc:Fallback>
                <p:oleObj name="" r:id="rId3" imgW="1334770" imgH="381635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2125" y="3213100"/>
                        <a:ext cx="352107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4"/>
          <p:cNvGraphicFramePr>
            <a:graphicFrameLocks noChangeAspect="1"/>
          </p:cNvGraphicFramePr>
          <p:nvPr/>
        </p:nvGraphicFramePr>
        <p:xfrm>
          <a:off x="1135063" y="3933825"/>
          <a:ext cx="3149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5" imgW="1092835" imgH="241300" progId="Equation.DSMT4">
                  <p:embed/>
                </p:oleObj>
              </mc:Choice>
              <mc:Fallback>
                <p:oleObj name="" r:id="rId5" imgW="1092835" imgH="2413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063" y="3933825"/>
                        <a:ext cx="3149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11"/>
          <p:cNvSpPr txBox="1"/>
          <p:nvPr/>
        </p:nvSpPr>
        <p:spPr>
          <a:xfrm>
            <a:off x="684213" y="4437063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76" name="Object 5"/>
          <p:cNvGraphicFramePr>
            <a:graphicFrameLocks noChangeAspect="1"/>
          </p:cNvGraphicFramePr>
          <p:nvPr/>
        </p:nvGraphicFramePr>
        <p:xfrm>
          <a:off x="1042988" y="4724400"/>
          <a:ext cx="221456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838835" imgH="445135" progId="Equation.DSMT4">
                  <p:embed/>
                </p:oleObj>
              </mc:Choice>
              <mc:Fallback>
                <p:oleObj name="" r:id="rId7" imgW="838835" imgH="445135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4724400"/>
                        <a:ext cx="2214562" cy="1112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6"/>
          <p:cNvGraphicFramePr>
            <a:graphicFrameLocks noChangeAspect="1"/>
          </p:cNvGraphicFramePr>
          <p:nvPr/>
        </p:nvGraphicFramePr>
        <p:xfrm>
          <a:off x="3103563" y="4672013"/>
          <a:ext cx="2416175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9" imgW="915670" imgH="597535" progId="Equation.DSMT4">
                  <p:embed/>
                </p:oleObj>
              </mc:Choice>
              <mc:Fallback>
                <p:oleObj name="" r:id="rId9" imgW="915670" imgH="597535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3563" y="4672013"/>
                        <a:ext cx="2416175" cy="1493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Rectangle 14"/>
          <p:cNvSpPr/>
          <p:nvPr/>
        </p:nvSpPr>
        <p:spPr>
          <a:xfrm>
            <a:off x="5435600" y="4875213"/>
            <a:ext cx="17843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(2).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  <p:bldP spid="36869" grpId="0"/>
      <p:bldP spid="36870" grpId="0"/>
      <p:bldP spid="36871" grpId="0"/>
      <p:bldP spid="36872" grpId="0"/>
      <p:bldP spid="36875" grpId="0"/>
      <p:bldP spid="368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6" name="Text Box 2"/>
          <p:cNvSpPr txBox="1"/>
          <p:nvPr/>
        </p:nvSpPr>
        <p:spPr>
          <a:xfrm>
            <a:off x="179388" y="115888"/>
            <a:ext cx="878522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设总体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为简单随机样本，试问下列统计量各服从什么分布？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95288" y="776288"/>
          <a:ext cx="83534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" imgW="3161030" imgH="799465" progId="Equation.DSMT4">
                  <p:embed/>
                </p:oleObj>
              </mc:Choice>
              <mc:Fallback>
                <p:oleObj name="" r:id="rId1" imgW="3161030" imgH="799465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776288"/>
                        <a:ext cx="8353425" cy="200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4"/>
          <p:cNvSpPr txBox="1"/>
          <p:nvPr/>
        </p:nvSpPr>
        <p:spPr>
          <a:xfrm>
            <a:off x="323850" y="2908300"/>
            <a:ext cx="1150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续解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8" name="Text Box 5"/>
          <p:cNvSpPr txBox="1"/>
          <p:nvPr/>
        </p:nvSpPr>
        <p:spPr>
          <a:xfrm>
            <a:off x="1114425" y="2908300"/>
            <a:ext cx="865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1690688" y="2921000"/>
            <a:ext cx="33131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36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5" name="Text Box 7"/>
          <p:cNvSpPr txBox="1"/>
          <p:nvPr/>
        </p:nvSpPr>
        <p:spPr>
          <a:xfrm>
            <a:off x="682625" y="3427413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故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6" name="Rectangle 8"/>
          <p:cNvSpPr/>
          <p:nvPr/>
        </p:nvSpPr>
        <p:spPr>
          <a:xfrm>
            <a:off x="5811838" y="3859213"/>
            <a:ext cx="25765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1).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7" name="Object 3"/>
          <p:cNvGraphicFramePr>
            <a:graphicFrameLocks noChangeAspect="1"/>
          </p:cNvGraphicFramePr>
          <p:nvPr/>
        </p:nvGraphicFramePr>
        <p:xfrm>
          <a:off x="4643438" y="2708275"/>
          <a:ext cx="2986087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" imgW="1130935" imgH="406400" progId="Equation.DSMT4">
                  <p:embed/>
                </p:oleObj>
              </mc:Choice>
              <mc:Fallback>
                <p:oleObj name="" r:id="rId3" imgW="1130935" imgH="4064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2708275"/>
                        <a:ext cx="2986087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4"/>
          <p:cNvGraphicFramePr>
            <a:graphicFrameLocks noChangeAspect="1"/>
          </p:cNvGraphicFramePr>
          <p:nvPr/>
        </p:nvGraphicFramePr>
        <p:xfrm>
          <a:off x="1117600" y="3716338"/>
          <a:ext cx="20129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5" imgW="762635" imgH="622935" progId="Equation.DSMT4">
                  <p:embed/>
                </p:oleObj>
              </mc:Choice>
              <mc:Fallback>
                <p:oleObj name="" r:id="rId5" imgW="762635" imgH="622935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7600" y="3716338"/>
                        <a:ext cx="2012950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5"/>
          <p:cNvGraphicFramePr>
            <a:graphicFrameLocks noChangeAspect="1"/>
          </p:cNvGraphicFramePr>
          <p:nvPr/>
        </p:nvGraphicFramePr>
        <p:xfrm>
          <a:off x="3082925" y="3732213"/>
          <a:ext cx="278447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7" imgW="1055370" imgH="610235" progId="Equation.DSMT4">
                  <p:embed/>
                </p:oleObj>
              </mc:Choice>
              <mc:Fallback>
                <p:oleObj name="" r:id="rId7" imgW="1055370" imgH="610235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2925" y="3732213"/>
                        <a:ext cx="2784475" cy="152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  <p:bldP spid="37895" grpId="0"/>
      <p:bldP spid="378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11" name="Text Box 2"/>
          <p:cNvSpPr txBox="1"/>
          <p:nvPr/>
        </p:nvSpPr>
        <p:spPr>
          <a:xfrm>
            <a:off x="179388" y="188913"/>
            <a:ext cx="878522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设总体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为简单随机样本，试问下列统计量各服从什么分布？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95288" y="849313"/>
          <a:ext cx="83534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3161030" imgH="799465" progId="Equation.DSMT4">
                  <p:embed/>
                </p:oleObj>
              </mc:Choice>
              <mc:Fallback>
                <p:oleObj name="" r:id="rId1" imgW="3161030" imgH="799465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849313"/>
                        <a:ext cx="8353425" cy="200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4"/>
          <p:cNvSpPr txBox="1"/>
          <p:nvPr/>
        </p:nvSpPr>
        <p:spPr>
          <a:xfrm>
            <a:off x="323850" y="2908300"/>
            <a:ext cx="1150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续解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3" name="Text Box 5"/>
          <p:cNvSpPr txBox="1"/>
          <p:nvPr/>
        </p:nvSpPr>
        <p:spPr>
          <a:xfrm>
            <a:off x="1114425" y="2908300"/>
            <a:ext cx="8651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1690688" y="2921000"/>
            <a:ext cx="1225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endParaRPr lang="zh-CN" altLang="en-US" sz="36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Text Box 7"/>
          <p:cNvSpPr txBox="1"/>
          <p:nvPr/>
        </p:nvSpPr>
        <p:spPr>
          <a:xfrm>
            <a:off x="395288" y="35575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0" name="Rectangle 8"/>
          <p:cNvSpPr/>
          <p:nvPr/>
        </p:nvSpPr>
        <p:spPr>
          <a:xfrm>
            <a:off x="5435600" y="4587875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3).</a:t>
            </a:r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921" name="Object 3"/>
          <p:cNvGraphicFramePr>
            <a:graphicFrameLocks noChangeAspect="1"/>
          </p:cNvGraphicFramePr>
          <p:nvPr/>
        </p:nvGraphicFramePr>
        <p:xfrm>
          <a:off x="2416175" y="2708275"/>
          <a:ext cx="2516188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3" imgW="953135" imgH="406400" progId="Equation.DSMT4">
                  <p:embed/>
                </p:oleObj>
              </mc:Choice>
              <mc:Fallback>
                <p:oleObj name="" r:id="rId3" imgW="953135" imgH="406400" progId="Equation.DSMT4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6175" y="2708275"/>
                        <a:ext cx="2516188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4"/>
          <p:cNvGraphicFramePr>
            <a:graphicFrameLocks noChangeAspect="1"/>
          </p:cNvGraphicFramePr>
          <p:nvPr/>
        </p:nvGraphicFramePr>
        <p:xfrm>
          <a:off x="5122863" y="2708275"/>
          <a:ext cx="31210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" imgW="1181735" imgH="406400" progId="Equation.DSMT4">
                  <p:embed/>
                </p:oleObj>
              </mc:Choice>
              <mc:Fallback>
                <p:oleObj name="" r:id="rId5" imgW="1181735" imgH="406400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2863" y="2708275"/>
                        <a:ext cx="3121025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5"/>
          <p:cNvGraphicFramePr>
            <a:graphicFrameLocks noChangeAspect="1"/>
          </p:cNvGraphicFramePr>
          <p:nvPr/>
        </p:nvGraphicFramePr>
        <p:xfrm>
          <a:off x="539750" y="3937000"/>
          <a:ext cx="258286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7" imgW="978535" imgH="775335" progId="Equation.DSMT4">
                  <p:embed/>
                </p:oleObj>
              </mc:Choice>
              <mc:Fallback>
                <p:oleObj name="" r:id="rId7" imgW="978535" imgH="775335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3937000"/>
                        <a:ext cx="2582863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6"/>
          <p:cNvGraphicFramePr>
            <a:graphicFrameLocks noChangeAspect="1"/>
          </p:cNvGraphicFramePr>
          <p:nvPr/>
        </p:nvGraphicFramePr>
        <p:xfrm>
          <a:off x="3063875" y="3933825"/>
          <a:ext cx="2516188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9" imgW="953135" imgH="775335" progId="Equation.DSMT4">
                  <p:embed/>
                </p:oleObj>
              </mc:Choice>
              <mc:Fallback>
                <p:oleObj name="" r:id="rId9" imgW="953135" imgH="775335" progId="Equation.DSMT4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3875" y="3933825"/>
                        <a:ext cx="2516188" cy="193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  <p:bldP spid="38919" grpId="0"/>
      <p:bldP spid="389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EWI5P%9[VQ15K5`[E3N$_{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730375"/>
            <a:ext cx="8768080" cy="30372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2740" y="102108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考题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609600" y="304800"/>
            <a:ext cx="8001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设总体 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的分布函数为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,则样本</a:t>
            </a:r>
            <a:endParaRPr lang="zh-CN" altLang="en-US" sz="36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06613" y="1954213"/>
          <a:ext cx="4351337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726565" imgH="431800" progId="Equation.DSMT4">
                  <p:embed/>
                </p:oleObj>
              </mc:Choice>
              <mc:Fallback>
                <p:oleObj name="" r:id="rId1" imgW="1726565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CC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06613" y="1954213"/>
                        <a:ext cx="4351337" cy="1236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/>
          <p:nvPr/>
        </p:nvSpPr>
        <p:spPr>
          <a:xfrm>
            <a:off x="180975" y="3581400"/>
            <a:ext cx="8963025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若总体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的密度函数 d.f.为 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6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),则样本</a:t>
            </a:r>
            <a:endParaRPr lang="zh-CN" altLang="en-US" sz="36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493838" y="5029200"/>
          <a:ext cx="57451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273300" imgH="558800" progId="">
                  <p:embed/>
                </p:oleObj>
              </mc:Choice>
              <mc:Fallback>
                <p:oleObj name="" r:id="rId3" imgW="2273300" imgH="5588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93838" y="5029200"/>
                        <a:ext cx="5745162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/>
          <p:nvPr/>
        </p:nvSpPr>
        <p:spPr>
          <a:xfrm>
            <a:off x="638175" y="4237038"/>
            <a:ext cx="3155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的联合 </a:t>
            </a:r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d.f.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endParaRPr lang="zh-CN" altLang="en-US" sz="36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88963" y="990600"/>
            <a:ext cx="6529387" cy="650875"/>
            <a:chOff x="0" y="0"/>
            <a:chExt cx="4113" cy="410"/>
          </a:xfrm>
        </p:grpSpPr>
        <p:graphicFrame>
          <p:nvGraphicFramePr>
            <p:cNvPr id="3076" name="Object 8"/>
            <p:cNvGraphicFramePr>
              <a:graphicFrameLocks noChangeAspect="1"/>
            </p:cNvGraphicFramePr>
            <p:nvPr/>
          </p:nvGraphicFramePr>
          <p:xfrm>
            <a:off x="0" y="48"/>
            <a:ext cx="169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5" imgW="1310640" imgH="280035" progId="">
                    <p:embed/>
                  </p:oleObj>
                </mc:Choice>
                <mc:Fallback>
                  <p:oleObj name="" r:id="rId5" imgW="1310640" imgH="280035" progId="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8"/>
                          <a:ext cx="1693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Rectangle 9"/>
            <p:cNvSpPr/>
            <p:nvPr/>
          </p:nvSpPr>
          <p:spPr>
            <a:xfrm>
              <a:off x="1693" y="0"/>
              <a:ext cx="24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的联合分布函数为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2" grpId="0"/>
      <p:bldP spid="71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en-US" altLang="zh-CN" dirty="0"/>
              <a:t>5.2  </a:t>
            </a:r>
            <a:r>
              <a:rPr lang="zh-CN" altLang="en-US" dirty="0"/>
              <a:t>样本分布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/>
          </p:cNvSpPr>
          <p:nvPr>
            <p:ph type="body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总体</a:t>
            </a:r>
            <a:r>
              <a:rPr lang="en-US" altLang="zh-CN" dirty="0"/>
              <a:t>X</a:t>
            </a:r>
            <a:r>
              <a:rPr lang="zh-CN" altLang="en-US" dirty="0"/>
              <a:t>是随机变量，其概率分布是客观存在的，但往往又是未知的，要由我们来确定，常常用样本分布来作为总体分布的近似，常用的方法有：</a:t>
            </a:r>
            <a:r>
              <a:rPr lang="zh-CN" altLang="en-US" b="1" dirty="0">
                <a:solidFill>
                  <a:srgbClr val="CC3300"/>
                </a:solidFill>
              </a:rPr>
              <a:t>频数分布与频率分布</a:t>
            </a:r>
            <a:r>
              <a:rPr lang="zh-CN" altLang="en-US" dirty="0"/>
              <a:t>（对离散型总体使用），</a:t>
            </a:r>
            <a:r>
              <a:rPr lang="zh-CN" altLang="en-US" b="1" dirty="0">
                <a:solidFill>
                  <a:srgbClr val="CC3300"/>
                </a:solidFill>
              </a:rPr>
              <a:t>频率直方图</a:t>
            </a:r>
            <a:r>
              <a:rPr lang="zh-CN" altLang="en-US" dirty="0"/>
              <a:t>（对连续型总体使用），</a:t>
            </a:r>
            <a:r>
              <a:rPr lang="zh-CN" altLang="en-US" b="1" dirty="0">
                <a:solidFill>
                  <a:srgbClr val="CC3300"/>
                </a:solidFill>
              </a:rPr>
              <a:t>经验分布函数</a:t>
            </a:r>
            <a:r>
              <a:rPr lang="zh-CN" altLang="en-US" dirty="0"/>
              <a:t>（对各种类型总体都可以使用）。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41338" y="1574800"/>
            <a:ext cx="7916862" cy="1190625"/>
            <a:chOff x="0" y="0"/>
            <a:chExt cx="4987" cy="750"/>
          </a:xfrm>
        </p:grpSpPr>
        <p:sp>
          <p:nvSpPr>
            <p:cNvPr id="4119" name="Text Box 3"/>
            <p:cNvSpPr txBox="1"/>
            <p:nvPr/>
          </p:nvSpPr>
          <p:spPr>
            <a:xfrm>
              <a:off x="0" y="0"/>
              <a:ext cx="4987" cy="7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设             是取自总体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的一个样本,                  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103" name="Object 4"/>
            <p:cNvGraphicFramePr>
              <a:graphicFrameLocks noChangeAspect="1"/>
            </p:cNvGraphicFramePr>
            <p:nvPr/>
          </p:nvGraphicFramePr>
          <p:xfrm>
            <a:off x="269" y="27"/>
            <a:ext cx="169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" imgW="1310640" imgH="280035" progId="">
                    <p:embed/>
                  </p:oleObj>
                </mc:Choice>
                <mc:Fallback>
                  <p:oleObj name="" r:id="rId1" imgW="1310640" imgH="280035" progId="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" y="27"/>
                          <a:ext cx="1694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000250" y="2178050"/>
          <a:ext cx="25003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144905" imgH="280035" progId="Equation.DSMT4">
                  <p:embed/>
                </p:oleObj>
              </mc:Choice>
              <mc:Fallback>
                <p:oleObj name="" r:id="rId3" imgW="1144905" imgH="28003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0250" y="2178050"/>
                        <a:ext cx="2500313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71625" y="4786313"/>
          <a:ext cx="40386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259205" imgH="280035" progId="">
                  <p:embed/>
                </p:oleObj>
              </mc:Choice>
              <mc:Fallback>
                <p:oleObj name="" r:id="rId5" imgW="1259205" imgH="280035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CC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1625" y="4786313"/>
                        <a:ext cx="40386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/>
          <p:nvPr/>
        </p:nvSpPr>
        <p:spPr>
          <a:xfrm>
            <a:off x="4500563" y="2143125"/>
            <a:ext cx="41084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为一实值连续函数</a:t>
            </a:r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36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642938" y="2786063"/>
            <a:ext cx="7429500" cy="1303337"/>
            <a:chOff x="0" y="0"/>
            <a:chExt cx="3926" cy="909"/>
          </a:xfrm>
        </p:grpSpPr>
        <p:graphicFrame>
          <p:nvGraphicFramePr>
            <p:cNvPr id="4102" name="Object 9"/>
            <p:cNvGraphicFramePr>
              <a:graphicFrameLocks noChangeAspect="1"/>
            </p:cNvGraphicFramePr>
            <p:nvPr/>
          </p:nvGraphicFramePr>
          <p:xfrm>
            <a:off x="0" y="548"/>
            <a:ext cx="187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1450340" imgH="280035" progId="">
                    <p:embed/>
                  </p:oleObj>
                </mc:Choice>
                <mc:Fallback>
                  <p:oleObj name="" r:id="rId7" imgW="1450340" imgH="280035" progId="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548"/>
                          <a:ext cx="1874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Rectangle 10"/>
            <p:cNvSpPr/>
            <p:nvPr/>
          </p:nvSpPr>
          <p:spPr>
            <a:xfrm>
              <a:off x="2176" y="0"/>
              <a:ext cx="175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则称随机变量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18" name="Rectangle 11"/>
            <p:cNvSpPr/>
            <p:nvPr/>
          </p:nvSpPr>
          <p:spPr>
            <a:xfrm>
              <a:off x="1877" y="498"/>
              <a:ext cx="134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36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统计量</a:t>
              </a:r>
              <a:r>
                <a:rPr lang="en-US" altLang="zh-CN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20700" y="4079875"/>
            <a:ext cx="5873750" cy="658813"/>
            <a:chOff x="0" y="0"/>
            <a:chExt cx="3700" cy="415"/>
          </a:xfrm>
        </p:grpSpPr>
        <p:graphicFrame>
          <p:nvGraphicFramePr>
            <p:cNvPr id="4101" name="Object 13"/>
            <p:cNvGraphicFramePr>
              <a:graphicFrameLocks noChangeAspect="1"/>
            </p:cNvGraphicFramePr>
            <p:nvPr/>
          </p:nvGraphicFramePr>
          <p:xfrm>
            <a:off x="313" y="53"/>
            <a:ext cx="144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1119505" imgH="280035" progId="Equation.DSMT4">
                    <p:embed/>
                  </p:oleObj>
                </mc:Choice>
                <mc:Fallback>
                  <p:oleObj name="" r:id="rId9" imgW="1119505" imgH="280035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3" y="53"/>
                          <a:ext cx="1447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5" name="Rectangle 14"/>
            <p:cNvSpPr/>
            <p:nvPr/>
          </p:nvSpPr>
          <p:spPr>
            <a:xfrm>
              <a:off x="0" y="0"/>
              <a:ext cx="4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若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16" name="Rectangle 15"/>
            <p:cNvSpPr/>
            <p:nvPr/>
          </p:nvSpPr>
          <p:spPr>
            <a:xfrm>
              <a:off x="1712" y="0"/>
              <a:ext cx="198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是一个样本值</a:t>
              </a:r>
              <a:r>
                <a:rPr lang="en-US" altLang="zh-CN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endPara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2304" name="Rectangle 16"/>
          <p:cNvSpPr/>
          <p:nvPr/>
        </p:nvSpPr>
        <p:spPr>
          <a:xfrm>
            <a:off x="520700" y="4767263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endParaRPr lang="zh-CN" altLang="en-US" sz="36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500063" y="5410200"/>
            <a:ext cx="8262937" cy="682625"/>
            <a:chOff x="0" y="0"/>
            <a:chExt cx="4913" cy="401"/>
          </a:xfrm>
        </p:grpSpPr>
        <p:graphicFrame>
          <p:nvGraphicFramePr>
            <p:cNvPr id="4100" name="Object 18"/>
            <p:cNvGraphicFramePr>
              <a:graphicFrameLocks noChangeAspect="1"/>
            </p:cNvGraphicFramePr>
            <p:nvPr/>
          </p:nvGraphicFramePr>
          <p:xfrm>
            <a:off x="1345" y="92"/>
            <a:ext cx="146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1" imgW="1130300" imgH="228600" progId="">
                    <p:embed/>
                  </p:oleObj>
                </mc:Choice>
                <mc:Fallback>
                  <p:oleObj name="" r:id="rId11" imgW="1130300" imgH="228600" progId="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5" y="92"/>
                          <a:ext cx="146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19"/>
            <p:cNvSpPr/>
            <p:nvPr/>
          </p:nvSpPr>
          <p:spPr>
            <a:xfrm>
              <a:off x="2993" y="24"/>
              <a:ext cx="1920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zh-CN" altLang="en-US" sz="36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一个样本值</a:t>
              </a:r>
              <a:endPara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14" name="Rectangle 20"/>
            <p:cNvSpPr/>
            <p:nvPr/>
          </p:nvSpPr>
          <p:spPr>
            <a:xfrm>
              <a:off x="0" y="0"/>
              <a:ext cx="1197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为统计量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2309" name="Rectangle 21"/>
          <p:cNvSpPr/>
          <p:nvPr/>
        </p:nvSpPr>
        <p:spPr>
          <a:xfrm>
            <a:off x="547688" y="890588"/>
            <a:ext cx="11017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endParaRPr lang="zh-CN" altLang="en-US" sz="36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11" name="Text Box 23"/>
          <p:cNvSpPr txBox="1"/>
          <p:nvPr/>
        </p:nvSpPr>
        <p:spPr>
          <a:xfrm>
            <a:off x="357188" y="285750"/>
            <a:ext cx="30670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5.3 </a:t>
            </a:r>
            <a:r>
              <a: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统计量</a:t>
            </a:r>
            <a:endParaRPr lang="zh-CN" altLang="en-US" sz="36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12" name="矩形 26"/>
          <p:cNvSpPr/>
          <p:nvPr/>
        </p:nvSpPr>
        <p:spPr>
          <a:xfrm>
            <a:off x="571500" y="2786063"/>
            <a:ext cx="442912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且不含有未知参数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304" grpId="0"/>
      <p:bldP spid="123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423863" y="381000"/>
            <a:ext cx="4605337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常用的统计量</a:t>
            </a:r>
            <a:endParaRPr lang="zh-CN" altLang="en-US" sz="4800" dirty="0">
              <a:solidFill>
                <a:schemeClr val="accent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914400" y="2751138"/>
            <a:ext cx="7567613" cy="946150"/>
            <a:chOff x="0" y="0"/>
            <a:chExt cx="4767" cy="596"/>
          </a:xfrm>
        </p:grpSpPr>
        <p:graphicFrame>
          <p:nvGraphicFramePr>
            <p:cNvPr id="6149" name="Object 4"/>
            <p:cNvGraphicFramePr>
              <a:graphicFrameLocks noChangeAspect="1"/>
            </p:cNvGraphicFramePr>
            <p:nvPr/>
          </p:nvGraphicFramePr>
          <p:xfrm>
            <a:off x="0" y="0"/>
            <a:ext cx="1817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3008630" imgH="989965" progId="">
                    <p:embed/>
                  </p:oleObj>
                </mc:Choice>
                <mc:Fallback>
                  <p:oleObj name="" r:id="rId1" imgW="3008630" imgH="989965" progId="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817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5"/>
            <p:cNvSpPr txBox="1"/>
            <p:nvPr/>
          </p:nvSpPr>
          <p:spPr>
            <a:xfrm>
              <a:off x="2847" y="87"/>
              <a:ext cx="19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36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样本均值</a:t>
              </a:r>
              <a:endPara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885825" y="3859213"/>
            <a:ext cx="7140575" cy="1057275"/>
            <a:chOff x="0" y="0"/>
            <a:chExt cx="4498" cy="666"/>
          </a:xfrm>
        </p:grpSpPr>
        <p:graphicFrame>
          <p:nvGraphicFramePr>
            <p:cNvPr id="6148" name="Object 7"/>
            <p:cNvGraphicFramePr>
              <a:graphicFrameLocks noChangeAspect="1"/>
            </p:cNvGraphicFramePr>
            <p:nvPr/>
          </p:nvGraphicFramePr>
          <p:xfrm>
            <a:off x="0" y="0"/>
            <a:ext cx="3005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1942465" imgH="431800" progId="">
                    <p:embed/>
                  </p:oleObj>
                </mc:Choice>
                <mc:Fallback>
                  <p:oleObj name="" r:id="rId3" imgW="1942465" imgH="431800" progId="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3005" cy="6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8"/>
            <p:cNvSpPr txBox="1"/>
            <p:nvPr/>
          </p:nvSpPr>
          <p:spPr>
            <a:xfrm>
              <a:off x="2938" y="86"/>
              <a:ext cx="15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36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样本方差</a:t>
              </a:r>
              <a:endPara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219200" y="5181600"/>
            <a:ext cx="7259638" cy="1182688"/>
            <a:chOff x="0" y="0"/>
            <a:chExt cx="4573" cy="745"/>
          </a:xfrm>
        </p:grpSpPr>
        <p:graphicFrame>
          <p:nvGraphicFramePr>
            <p:cNvPr id="6147" name="Object 10"/>
            <p:cNvGraphicFramePr>
              <a:graphicFrameLocks noChangeAspect="1"/>
            </p:cNvGraphicFramePr>
            <p:nvPr/>
          </p:nvGraphicFramePr>
          <p:xfrm>
            <a:off x="0" y="0"/>
            <a:ext cx="2809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1815465" imgH="482600" progId="">
                    <p:embed/>
                  </p:oleObj>
                </mc:Choice>
                <mc:Fallback>
                  <p:oleObj name="" r:id="rId5" imgW="1815465" imgH="482600" progId="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09" cy="7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Text Box 11"/>
            <p:cNvSpPr txBox="1"/>
            <p:nvPr/>
          </p:nvSpPr>
          <p:spPr>
            <a:xfrm>
              <a:off x="2724" y="112"/>
              <a:ext cx="184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sz="360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样本标准差</a:t>
              </a:r>
              <a:endParaRPr lang="zh-CN" altLang="en-US" sz="36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436563" y="1331913"/>
            <a:ext cx="8440737" cy="1385887"/>
            <a:chOff x="0" y="0"/>
            <a:chExt cx="5317" cy="873"/>
          </a:xfrm>
        </p:grpSpPr>
        <p:graphicFrame>
          <p:nvGraphicFramePr>
            <p:cNvPr id="6146" name="Object 13"/>
            <p:cNvGraphicFramePr>
              <a:graphicFrameLocks noChangeAspect="1"/>
            </p:cNvGraphicFramePr>
            <p:nvPr/>
          </p:nvGraphicFramePr>
          <p:xfrm>
            <a:off x="937" y="90"/>
            <a:ext cx="15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2526030" imgH="482600" progId="">
                    <p:embed/>
                  </p:oleObj>
                </mc:Choice>
                <mc:Fallback>
                  <p:oleObj name="" r:id="rId7" imgW="2526030" imgH="482600" progId="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80808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7" y="90"/>
                          <a:ext cx="1592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Text Box 14"/>
            <p:cNvSpPr txBox="1"/>
            <p:nvPr/>
          </p:nvSpPr>
          <p:spPr>
            <a:xfrm>
              <a:off x="514" y="0"/>
              <a:ext cx="40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endPara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56" name="Rectangle 15"/>
            <p:cNvSpPr/>
            <p:nvPr/>
          </p:nvSpPr>
          <p:spPr>
            <a:xfrm>
              <a:off x="2577" y="47"/>
              <a:ext cx="274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是来自总体</a:t>
              </a: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lang="zh-CN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的容量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157" name="Rectangle 16"/>
            <p:cNvSpPr/>
            <p:nvPr/>
          </p:nvSpPr>
          <p:spPr>
            <a:xfrm>
              <a:off x="0" y="469"/>
              <a:ext cx="299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 </a:t>
              </a:r>
              <a:r>
                <a:rPr lang="zh-CN" altLang="en-US" sz="3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36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的样本,称统计量</a:t>
              </a:r>
              <a:endPara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4" name="Rectangle 2"/>
          <p:cNvSpPr>
            <a:spLocks noGrp="1"/>
          </p:cNvSpPr>
          <p:nvPr>
            <p:ph type="title" sz="quarter"/>
          </p:nvPr>
        </p:nvSpPr>
        <p:spPr>
          <a:xfrm>
            <a:off x="395288" y="836613"/>
            <a:ext cx="8748712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800" b="1" dirty="0">
                <a:solidFill>
                  <a:schemeClr val="accent2"/>
                </a:solidFill>
              </a:rPr>
              <a:t>定理</a:t>
            </a:r>
            <a:r>
              <a:rPr lang="en-US" altLang="zh-CN" sz="2800" b="1" dirty="0">
                <a:solidFill>
                  <a:schemeClr val="accent2"/>
                </a:solidFill>
              </a:rPr>
              <a:t>5.1</a:t>
            </a:r>
            <a:r>
              <a:rPr lang="en-US" altLang="zh-CN" sz="2800" dirty="0"/>
              <a:t> </a:t>
            </a:r>
            <a:r>
              <a:rPr lang="zh-CN" altLang="en-US" sz="2800" dirty="0"/>
              <a:t>设总体</a:t>
            </a:r>
            <a:r>
              <a:rPr lang="en-US" altLang="zh-CN" sz="2800" dirty="0"/>
              <a:t>X</a:t>
            </a:r>
            <a:r>
              <a:rPr lang="zh-CN" altLang="en-US" sz="2800" dirty="0"/>
              <a:t>的数学期望</a:t>
            </a:r>
            <a:r>
              <a:rPr lang="en-US" altLang="zh-CN" sz="2800" dirty="0"/>
              <a:t>E(X)=</a:t>
            </a:r>
            <a:r>
              <a:rPr lang="el-GR" altLang="en-US" sz="2800" dirty="0">
                <a:cs typeface="Times New Roman" panose="02020603050405020304" pitchFamily="18" charset="0"/>
              </a:rPr>
              <a:t>μ</a:t>
            </a:r>
            <a:r>
              <a:rPr lang="zh-CN" altLang="en-US" sz="2800" dirty="0"/>
              <a:t>和方差</a:t>
            </a:r>
            <a:r>
              <a:rPr lang="en-US" altLang="zh-CN" sz="2800" dirty="0"/>
              <a:t>D(X)=         </a:t>
            </a:r>
            <a:r>
              <a:rPr lang="zh-CN" altLang="en-US" sz="2800" dirty="0"/>
              <a:t>存在，则</a:t>
            </a:r>
            <a:endParaRPr lang="zh-CN" altLang="en-US" sz="2800" dirty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8172450" y="908050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03835" imgH="203835" progId="Equation.DSMT4">
                  <p:embed/>
                </p:oleObj>
              </mc:Choice>
              <mc:Fallback>
                <p:oleObj name="" r:id="rId1" imgW="203835" imgH="20383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2450" y="908050"/>
                        <a:ext cx="504825" cy="504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>
            <p:ph sz="quarter" idx="1"/>
          </p:nvPr>
        </p:nvGraphicFramePr>
        <p:xfrm>
          <a:off x="1476375" y="1916113"/>
          <a:ext cx="352742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612265" imgH="660400" progId="Equation.DSMT4">
                  <p:embed/>
                </p:oleObj>
              </mc:Choice>
              <mc:Fallback>
                <p:oleObj name="" r:id="rId3" imgW="1612265" imgH="660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1916113"/>
                        <a:ext cx="3527425" cy="1443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>
            <p:ph sz="quarter" idx="1"/>
          </p:nvPr>
        </p:nvGraphicFramePr>
        <p:xfrm>
          <a:off x="7885113" y="3933825"/>
          <a:ext cx="3603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03835" imgH="203835" progId="Equation.DSMT4">
                  <p:embed/>
                </p:oleObj>
              </mc:Choice>
              <mc:Fallback>
                <p:oleObj name="" r:id="rId5" imgW="203835" imgH="20383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5113" y="3933825"/>
                        <a:ext cx="360362" cy="360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/>
          <p:nvPr/>
        </p:nvSpPr>
        <p:spPr>
          <a:xfrm>
            <a:off x="-41910" y="3895725"/>
            <a:ext cx="847026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新魏" panose="02010800040101010101" pitchFamily="2" charset="-122"/>
              </a:rPr>
              <a:t>定理</a:t>
            </a:r>
            <a:r>
              <a:rPr lang="en-US" altLang="zh-CN" sz="2800" dirty="0">
                <a:solidFill>
                  <a:schemeClr val="accent2"/>
                </a:solidFill>
                <a:latin typeface="华文新魏" panose="02010800040101010101" pitchFamily="2" charset="-122"/>
              </a:rPr>
              <a:t>5.2</a:t>
            </a:r>
            <a:r>
              <a:rPr lang="en-US" altLang="zh-CN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设总体</a:t>
            </a:r>
            <a:r>
              <a:rPr lang="en-US" altLang="zh-CN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X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的数学期望</a:t>
            </a:r>
            <a:r>
              <a:rPr lang="en-US" altLang="zh-CN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E(X)=</a:t>
            </a:r>
            <a:r>
              <a:rPr lang="el-GR" altLang="en-US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μ</a:t>
            </a: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和方差</a:t>
            </a:r>
            <a:r>
              <a:rPr lang="en-US" altLang="zh-CN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D(X)=   </a:t>
            </a:r>
            <a:endParaRPr lang="en-US" altLang="zh-CN" sz="2800" dirty="0">
              <a:solidFill>
                <a:schemeClr val="tx2"/>
              </a:solidFill>
              <a:latin typeface="华文新魏" panose="020108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华文新魏" panose="02010800040101010101" pitchFamily="2" charset="-122"/>
              </a:rPr>
              <a:t>存在，则</a:t>
            </a:r>
            <a:endParaRPr lang="zh-CN" altLang="en-US" sz="2800" dirty="0">
              <a:solidFill>
                <a:schemeClr val="tx2"/>
              </a:solidFill>
              <a:latin typeface="华文新魏" panose="02010800040101010101" pitchFamily="2" charset="-122"/>
            </a:endParaRPr>
          </a:p>
        </p:txBody>
      </p:sp>
      <p:graphicFrame>
        <p:nvGraphicFramePr>
          <p:cNvPr id="7173" name="Object 7"/>
          <p:cNvGraphicFramePr>
            <a:graphicFrameLocks noChangeAspect="1"/>
          </p:cNvGraphicFramePr>
          <p:nvPr>
            <p:ph sz="quarter" idx="1"/>
          </p:nvPr>
        </p:nvGraphicFramePr>
        <p:xfrm>
          <a:off x="1476375" y="5064125"/>
          <a:ext cx="583247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360930" imgH="482600" progId="Equation.DSMT4">
                  <p:embed/>
                </p:oleObj>
              </mc:Choice>
              <mc:Fallback>
                <p:oleObj name="" r:id="rId7" imgW="2360930" imgH="482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6375" y="5064125"/>
                        <a:ext cx="5832475" cy="11953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dash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folHlink"/>
          </a:solidFill>
          <a:prstDash val="dashDot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5054</Words>
  <Application>WPS 演示</Application>
  <PresentationFormat>全屏显示(4:3)</PresentationFormat>
  <Paragraphs>692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128</vt:i4>
      </vt:variant>
      <vt:variant>
        <vt:lpstr>幻灯片标题</vt:lpstr>
      </vt:variant>
      <vt:variant>
        <vt:i4>43</vt:i4>
      </vt:variant>
    </vt:vector>
  </HeadingPairs>
  <TitlesOfParts>
    <vt:vector size="189" baseType="lpstr">
      <vt:lpstr>Arial</vt:lpstr>
      <vt:lpstr>宋体</vt:lpstr>
      <vt:lpstr>Wingdings</vt:lpstr>
      <vt:lpstr>华文新魏</vt:lpstr>
      <vt:lpstr>Times New Roman</vt:lpstr>
      <vt:lpstr>Math4</vt:lpstr>
      <vt:lpstr>Segoe Print</vt:lpstr>
      <vt:lpstr>楷体_GB2312</vt:lpstr>
      <vt:lpstr>新宋体</vt:lpstr>
      <vt:lpstr>Arial Unicode MS</vt:lpstr>
      <vt:lpstr>Symbol</vt:lpstr>
      <vt:lpstr>黑体</vt:lpstr>
      <vt:lpstr>微软雅黑</vt:lpstr>
      <vt:lpstr>Arial Unicode MS</vt:lpstr>
      <vt:lpstr>华文楷体</vt:lpstr>
      <vt:lpstr>隶书</vt:lpstr>
      <vt:lpstr>华文中宋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PBrush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第5章 数理统计学的基本概念</vt:lpstr>
      <vt:lpstr>PowerPoint 演示文稿</vt:lpstr>
      <vt:lpstr>PowerPoint 演示文稿</vt:lpstr>
      <vt:lpstr>PowerPoint 演示文稿</vt:lpstr>
      <vt:lpstr>PowerPoint 演示文稿</vt:lpstr>
      <vt:lpstr>5.2  样本分布</vt:lpstr>
      <vt:lpstr>PowerPoint 演示文稿</vt:lpstr>
      <vt:lpstr>PowerPoint 演示文稿</vt:lpstr>
      <vt:lpstr>定理5.1 设总体X的数学期望E(X)=μ和方差D(X)=         存在，则</vt:lpstr>
      <vt:lpstr>PowerPoint 演示文稿</vt:lpstr>
      <vt:lpstr>定理5.3 （1）设总体X的K阶矩                （K&gt;=1）存在 ，则                （2）设总体X的2K阶矩存在 ，则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锐意改革，不断创新， 建设一流的国家级课程教学基地 —— 基地建设工作的自评报告 </dc:title>
  <dc:creator>ji</dc:creator>
  <cp:lastModifiedBy>戴永红</cp:lastModifiedBy>
  <cp:revision>672</cp:revision>
  <dcterms:created xsi:type="dcterms:W3CDTF">2004-02-16T01:25:00Z</dcterms:created>
  <dcterms:modified xsi:type="dcterms:W3CDTF">2019-05-29T15:48:10Z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