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theme/themeOverride17.xml" ContentType="application/vnd.openxmlformats-officedocument.themeOverride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Override6.xml" ContentType="application/vnd.openxmlformats-officedocument.themeOverr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Override4.xml" ContentType="application/vnd.openxmlformats-officedocument.themeOverr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Override9.xml" ContentType="application/vnd.openxmlformats-officedocument.themeOverrid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Override5.xml" ContentType="application/vnd.openxmlformats-officedocument.themeOverr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Override13.xml" ContentType="application/vnd.openxmlformats-officedocument.themeOverride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5" r:id="rId4"/>
    <p:sldMasterId id="2147483697" r:id="rId5"/>
    <p:sldMasterId id="2147483709" r:id="rId6"/>
    <p:sldMasterId id="2147483722" r:id="rId7"/>
    <p:sldMasterId id="2147483734" r:id="rId8"/>
    <p:sldMasterId id="2147483746" r:id="rId9"/>
    <p:sldMasterId id="2147483758" r:id="rId10"/>
  </p:sldMasterIdLst>
  <p:notesMasterIdLst>
    <p:notesMasterId r:id="rId72"/>
  </p:notesMasterIdLst>
  <p:sldIdLst>
    <p:sldId id="1161" r:id="rId11"/>
    <p:sldId id="1162" r:id="rId12"/>
    <p:sldId id="1163" r:id="rId13"/>
    <p:sldId id="1164" r:id="rId14"/>
    <p:sldId id="1165" r:id="rId15"/>
    <p:sldId id="1166" r:id="rId16"/>
    <p:sldId id="1167" r:id="rId17"/>
    <p:sldId id="1168" r:id="rId18"/>
    <p:sldId id="1054" r:id="rId19"/>
    <p:sldId id="1055" r:id="rId20"/>
    <p:sldId id="1118" r:id="rId21"/>
    <p:sldId id="930" r:id="rId22"/>
    <p:sldId id="1117" r:id="rId23"/>
    <p:sldId id="1057" r:id="rId24"/>
    <p:sldId id="916" r:id="rId25"/>
    <p:sldId id="765" r:id="rId26"/>
    <p:sldId id="1218" r:id="rId27"/>
    <p:sldId id="915" r:id="rId28"/>
    <p:sldId id="814" r:id="rId29"/>
    <p:sldId id="1113" r:id="rId30"/>
    <p:sldId id="746" r:id="rId31"/>
    <p:sldId id="1094" r:id="rId32"/>
    <p:sldId id="975" r:id="rId33"/>
    <p:sldId id="976" r:id="rId34"/>
    <p:sldId id="1121" r:id="rId35"/>
    <p:sldId id="984" r:id="rId36"/>
    <p:sldId id="1061" r:id="rId37"/>
    <p:sldId id="1120" r:id="rId38"/>
    <p:sldId id="526" r:id="rId39"/>
    <p:sldId id="895" r:id="rId40"/>
    <p:sldId id="736" r:id="rId41"/>
    <p:sldId id="531" r:id="rId42"/>
    <p:sldId id="532" r:id="rId43"/>
    <p:sldId id="533" r:id="rId44"/>
    <p:sldId id="534" r:id="rId45"/>
    <p:sldId id="1214" r:id="rId46"/>
    <p:sldId id="1211" r:id="rId47"/>
    <p:sldId id="1212" r:id="rId48"/>
    <p:sldId id="1213" r:id="rId49"/>
    <p:sldId id="681" r:id="rId50"/>
    <p:sldId id="521" r:id="rId51"/>
    <p:sldId id="632" r:id="rId52"/>
    <p:sldId id="897" r:id="rId53"/>
    <p:sldId id="1024" r:id="rId54"/>
    <p:sldId id="1115" r:id="rId55"/>
    <p:sldId id="1116" r:id="rId56"/>
    <p:sldId id="1114" r:id="rId57"/>
    <p:sldId id="1106" r:id="rId58"/>
    <p:sldId id="1110" r:id="rId59"/>
    <p:sldId id="1111" r:id="rId60"/>
    <p:sldId id="1215" r:id="rId61"/>
    <p:sldId id="1219" r:id="rId62"/>
    <p:sldId id="1224" r:id="rId63"/>
    <p:sldId id="1216" r:id="rId64"/>
    <p:sldId id="1108" r:id="rId65"/>
    <p:sldId id="1109" r:id="rId66"/>
    <p:sldId id="1220" r:id="rId67"/>
    <p:sldId id="1221" r:id="rId68"/>
    <p:sldId id="1222" r:id="rId69"/>
    <p:sldId id="1223" r:id="rId70"/>
    <p:sldId id="1217" r:id="rId7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99FF"/>
    <a:srgbClr val="808000"/>
    <a:srgbClr val="CC3300"/>
    <a:srgbClr val="CCFFCC"/>
    <a:srgbClr val="FF0000"/>
    <a:srgbClr val="777777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89189" autoAdjust="0"/>
  </p:normalViewPr>
  <p:slideViewPr>
    <p:cSldViewPr showGuides="1">
      <p:cViewPr varScale="1">
        <p:scale>
          <a:sx n="77" d="100"/>
          <a:sy n="77" d="100"/>
        </p:scale>
        <p:origin x="-806" y="-8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54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1524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6629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2743200"/>
            <a:ext cx="5486400" cy="609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43011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n-US" altLang="zh-CN" b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46083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50179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>
              <a:lnSpc>
                <a:spcPct val="80000"/>
              </a:lnSpc>
            </a:pPr>
            <a:endParaRPr lang="zh-CN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52227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>
              <a:lnSpc>
                <a:spcPct val="80000"/>
              </a:lnSpc>
            </a:pPr>
            <a:endParaRPr lang="zh-CN" alt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56323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58371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62466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94211" name="Rectangle 3"/>
          <p:cNvSpPr>
            <a:spLocks noGrp="1" noRot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r>
              <a:rPr lang="en-US" altLang="zh-CN"/>
              <a:t>(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77827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b="0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4D  5C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6C   7B   8  A     9D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10.D  11.A    12.B   13.B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n-US" altLang="zh-CN" b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10.D  11.A    12.B   13.B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14.B   15  A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/>
            <a:r>
              <a:rPr lang="en-US" altLang="zh-CN" dirty="0"/>
              <a:t>1.ABCD  2.ABCD  3.BC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4.ABC  5ABC    6AB    7BCD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94211" name="Rectangle 3"/>
          <p:cNvSpPr>
            <a:spLocks noGrp="1" noRot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r>
              <a:rPr lang="en-US" altLang="zh-CN"/>
              <a:t>(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13000" y="685800"/>
            <a:ext cx="2032000" cy="1524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8.ABCD  9.ABC  10. ABCE  11. </a:t>
            </a:r>
            <a:r>
              <a:rPr lang="en-US" altLang="zh-CN" smtClean="0"/>
              <a:t>ABCDE   12.AB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lnSpc>
                <a:spcPct val="90000"/>
              </a:lnSpc>
            </a:pPr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33795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36867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>
              <a:lnSpc>
                <a:spcPct val="80000"/>
              </a:lnSpc>
            </a:pPr>
            <a:endParaRPr lang="en-US" altLang="zh-CN" sz="16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13000" y="685800"/>
            <a:ext cx="2032000" cy="1524000"/>
          </a:xfrm>
          <a:ln/>
        </p:spPr>
      </p:sp>
      <p:sp>
        <p:nvSpPr>
          <p:cNvPr id="38915" name="Rectangle 3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gi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>
          <a:xfrm>
            <a:off x="204788" y="0"/>
            <a:ext cx="8782050" cy="6753225"/>
            <a:chOff x="0" y="0"/>
            <a:chExt cx="5532" cy="4254"/>
          </a:xfrm>
        </p:grpSpPr>
        <p:sp>
          <p:nvSpPr>
            <p:cNvPr id="28" name="Freeform 3"/>
            <p:cNvSpPr/>
            <p:nvPr/>
          </p:nvSpPr>
          <p:spPr bwMode="auto">
            <a:xfrm>
              <a:off x="0" y="411"/>
              <a:ext cx="5532" cy="3843"/>
            </a:xfrm>
            <a:custGeom>
              <a:avLst/>
              <a:gdLst/>
              <a:ahLst/>
              <a:cxnLst>
                <a:cxn ang="0">
                  <a:pos x="674" y="2"/>
                </a:cxn>
                <a:cxn ang="0">
                  <a:pos x="5531" y="0"/>
                </a:cxn>
                <a:cxn ang="0">
                  <a:pos x="5531" y="3832"/>
                </a:cxn>
                <a:cxn ang="0">
                  <a:pos x="0" y="3842"/>
                </a:cxn>
                <a:cxn ang="0">
                  <a:pos x="6" y="580"/>
                </a:cxn>
                <a:cxn ang="0">
                  <a:pos x="14" y="547"/>
                </a:cxn>
                <a:cxn ang="0">
                  <a:pos x="25" y="504"/>
                </a:cxn>
                <a:cxn ang="0">
                  <a:pos x="36" y="473"/>
                </a:cxn>
                <a:cxn ang="0">
                  <a:pos x="51" y="458"/>
                </a:cxn>
                <a:cxn ang="0">
                  <a:pos x="64" y="448"/>
                </a:cxn>
                <a:cxn ang="0">
                  <a:pos x="656" y="5"/>
                </a:cxn>
                <a:cxn ang="0">
                  <a:pos x="674" y="2"/>
                </a:cxn>
              </a:cxnLst>
              <a:rect l="0" t="0" r="r" b="b"/>
              <a:pathLst>
                <a:path w="5532" h="3843">
                  <a:moveTo>
                    <a:pt x="674" y="2"/>
                  </a:moveTo>
                  <a:lnTo>
                    <a:pt x="5531" y="0"/>
                  </a:lnTo>
                  <a:lnTo>
                    <a:pt x="5531" y="3832"/>
                  </a:lnTo>
                  <a:lnTo>
                    <a:pt x="0" y="3842"/>
                  </a:lnTo>
                  <a:lnTo>
                    <a:pt x="6" y="580"/>
                  </a:lnTo>
                  <a:lnTo>
                    <a:pt x="14" y="547"/>
                  </a:lnTo>
                  <a:lnTo>
                    <a:pt x="25" y="504"/>
                  </a:lnTo>
                  <a:lnTo>
                    <a:pt x="36" y="473"/>
                  </a:lnTo>
                  <a:lnTo>
                    <a:pt x="51" y="458"/>
                  </a:lnTo>
                  <a:lnTo>
                    <a:pt x="64" y="448"/>
                  </a:lnTo>
                  <a:lnTo>
                    <a:pt x="656" y="5"/>
                  </a:lnTo>
                  <a:lnTo>
                    <a:pt x="674" y="2"/>
                  </a:lnTo>
                </a:path>
              </a:pathLst>
            </a:custGeom>
            <a:solidFill>
              <a:srgbClr val="FFFF99"/>
            </a:solidFill>
            <a:ln w="9525">
              <a:noFill/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244" name="Group 4"/>
            <p:cNvGrpSpPr/>
            <p:nvPr/>
          </p:nvGrpSpPr>
          <p:grpSpPr>
            <a:xfrm>
              <a:off x="1950" y="0"/>
              <a:ext cx="1640" cy="623"/>
              <a:chOff x="0" y="0"/>
              <a:chExt cx="1640" cy="623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0" y="344"/>
                <a:ext cx="1640" cy="7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5F5F5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304" y="311"/>
                <a:ext cx="232" cy="3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1055" y="320"/>
                <a:ext cx="232" cy="3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614" y="0"/>
                <a:ext cx="379" cy="37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632" y="13"/>
                <a:ext cx="344" cy="34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0"/>
              <p:cNvSpPr/>
              <p:nvPr/>
            </p:nvSpPr>
            <p:spPr bwMode="auto">
              <a:xfrm>
                <a:off x="658" y="10"/>
                <a:ext cx="279" cy="82"/>
              </a:xfrm>
              <a:custGeom>
                <a:avLst/>
                <a:gdLst/>
                <a:ahLst/>
                <a:cxnLst>
                  <a:cxn ang="0">
                    <a:pos x="278" y="65"/>
                  </a:cxn>
                  <a:cxn ang="0">
                    <a:pos x="271" y="49"/>
                  </a:cxn>
                  <a:cxn ang="0">
                    <a:pos x="254" y="32"/>
                  </a:cxn>
                  <a:cxn ang="0">
                    <a:pos x="232" y="20"/>
                  </a:cxn>
                  <a:cxn ang="0">
                    <a:pos x="203" y="7"/>
                  </a:cxn>
                  <a:cxn ang="0">
                    <a:pos x="168" y="0"/>
                  </a:cxn>
                  <a:cxn ang="0">
                    <a:pos x="127" y="0"/>
                  </a:cxn>
                  <a:cxn ang="0">
                    <a:pos x="95" y="3"/>
                  </a:cxn>
                  <a:cxn ang="0">
                    <a:pos x="63" y="14"/>
                  </a:cxn>
                  <a:cxn ang="0">
                    <a:pos x="41" y="29"/>
                  </a:cxn>
                  <a:cxn ang="0">
                    <a:pos x="21" y="43"/>
                  </a:cxn>
                  <a:cxn ang="0">
                    <a:pos x="5" y="62"/>
                  </a:cxn>
                  <a:cxn ang="0">
                    <a:pos x="0" y="71"/>
                  </a:cxn>
                  <a:cxn ang="0">
                    <a:pos x="1" y="81"/>
                  </a:cxn>
                  <a:cxn ang="0">
                    <a:pos x="14" y="62"/>
                  </a:cxn>
                  <a:cxn ang="0">
                    <a:pos x="28" y="51"/>
                  </a:cxn>
                  <a:cxn ang="0">
                    <a:pos x="55" y="33"/>
                  </a:cxn>
                  <a:cxn ang="0">
                    <a:pos x="78" y="23"/>
                  </a:cxn>
                  <a:cxn ang="0">
                    <a:pos x="105" y="14"/>
                  </a:cxn>
                  <a:cxn ang="0">
                    <a:pos x="131" y="11"/>
                  </a:cxn>
                  <a:cxn ang="0">
                    <a:pos x="147" y="11"/>
                  </a:cxn>
                  <a:cxn ang="0">
                    <a:pos x="167" y="13"/>
                  </a:cxn>
                  <a:cxn ang="0">
                    <a:pos x="186" y="14"/>
                  </a:cxn>
                  <a:cxn ang="0">
                    <a:pos x="206" y="20"/>
                  </a:cxn>
                  <a:cxn ang="0">
                    <a:pos x="239" y="35"/>
                  </a:cxn>
                  <a:cxn ang="0">
                    <a:pos x="255" y="49"/>
                  </a:cxn>
                  <a:cxn ang="0">
                    <a:pos x="278" y="65"/>
                  </a:cxn>
                </a:cxnLst>
                <a:rect l="0" t="0" r="r" b="b"/>
                <a:pathLst>
                  <a:path w="279" h="82">
                    <a:moveTo>
                      <a:pt x="278" y="65"/>
                    </a:moveTo>
                    <a:lnTo>
                      <a:pt x="271" y="49"/>
                    </a:lnTo>
                    <a:lnTo>
                      <a:pt x="254" y="32"/>
                    </a:lnTo>
                    <a:lnTo>
                      <a:pt x="232" y="20"/>
                    </a:lnTo>
                    <a:lnTo>
                      <a:pt x="203" y="7"/>
                    </a:lnTo>
                    <a:lnTo>
                      <a:pt x="168" y="0"/>
                    </a:lnTo>
                    <a:lnTo>
                      <a:pt x="127" y="0"/>
                    </a:lnTo>
                    <a:lnTo>
                      <a:pt x="95" y="3"/>
                    </a:lnTo>
                    <a:lnTo>
                      <a:pt x="63" y="14"/>
                    </a:lnTo>
                    <a:lnTo>
                      <a:pt x="41" y="29"/>
                    </a:lnTo>
                    <a:lnTo>
                      <a:pt x="21" y="43"/>
                    </a:lnTo>
                    <a:lnTo>
                      <a:pt x="5" y="62"/>
                    </a:lnTo>
                    <a:lnTo>
                      <a:pt x="0" y="71"/>
                    </a:lnTo>
                    <a:lnTo>
                      <a:pt x="1" y="81"/>
                    </a:lnTo>
                    <a:lnTo>
                      <a:pt x="14" y="62"/>
                    </a:lnTo>
                    <a:lnTo>
                      <a:pt x="28" y="51"/>
                    </a:lnTo>
                    <a:lnTo>
                      <a:pt x="55" y="33"/>
                    </a:lnTo>
                    <a:lnTo>
                      <a:pt x="78" y="23"/>
                    </a:lnTo>
                    <a:lnTo>
                      <a:pt x="105" y="14"/>
                    </a:lnTo>
                    <a:lnTo>
                      <a:pt x="131" y="11"/>
                    </a:lnTo>
                    <a:lnTo>
                      <a:pt x="147" y="11"/>
                    </a:lnTo>
                    <a:lnTo>
                      <a:pt x="167" y="13"/>
                    </a:lnTo>
                    <a:lnTo>
                      <a:pt x="186" y="14"/>
                    </a:lnTo>
                    <a:lnTo>
                      <a:pt x="206" y="20"/>
                    </a:lnTo>
                    <a:lnTo>
                      <a:pt x="239" y="35"/>
                    </a:lnTo>
                    <a:lnTo>
                      <a:pt x="255" y="49"/>
                    </a:lnTo>
                    <a:lnTo>
                      <a:pt x="278" y="6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659" y="43"/>
                <a:ext cx="289" cy="281"/>
              </a:xfrm>
              <a:prstGeom prst="ellipse">
                <a:avLst/>
              </a:prstGeom>
              <a:gradFill rotWithShape="0">
                <a:gsLst>
                  <a:gs pos="0">
                    <a:srgbClr val="1C1C1C"/>
                  </a:gs>
                  <a:gs pos="50000">
                    <a:srgbClr val="FFFFFF"/>
                  </a:gs>
                  <a:gs pos="100000">
                    <a:srgbClr val="1C1C1C"/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Oval 12" descr="Walnut"/>
              <p:cNvSpPr>
                <a:spLocks noChangeArrowheads="1"/>
              </p:cNvSpPr>
              <p:nvPr/>
            </p:nvSpPr>
            <p:spPr bwMode="auto">
              <a:xfrm>
                <a:off x="679" y="60"/>
                <a:ext cx="247" cy="238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3"/>
              <p:cNvSpPr/>
              <p:nvPr/>
            </p:nvSpPr>
            <p:spPr bwMode="auto">
              <a:xfrm>
                <a:off x="132" y="267"/>
                <a:ext cx="1358" cy="356"/>
              </a:xfrm>
              <a:custGeom>
                <a:avLst/>
                <a:gdLst/>
                <a:ahLst/>
                <a:cxnLst>
                  <a:cxn ang="0">
                    <a:pos x="10" y="345"/>
                  </a:cxn>
                  <a:cxn ang="0">
                    <a:pos x="28" y="351"/>
                  </a:cxn>
                  <a:cxn ang="0">
                    <a:pos x="1357" y="355"/>
                  </a:cxn>
                  <a:cxn ang="0">
                    <a:pos x="1357" y="279"/>
                  </a:cxn>
                  <a:cxn ang="0">
                    <a:pos x="1351" y="248"/>
                  </a:cxn>
                  <a:cxn ang="0">
                    <a:pos x="1338" y="220"/>
                  </a:cxn>
                  <a:cxn ang="0">
                    <a:pos x="1324" y="192"/>
                  </a:cxn>
                  <a:cxn ang="0">
                    <a:pos x="1282" y="147"/>
                  </a:cxn>
                  <a:cxn ang="0">
                    <a:pos x="1214" y="119"/>
                  </a:cxn>
                  <a:cxn ang="0">
                    <a:pos x="1141" y="106"/>
                  </a:cxn>
                  <a:cxn ang="0">
                    <a:pos x="1073" y="96"/>
                  </a:cxn>
                  <a:cxn ang="0">
                    <a:pos x="996" y="87"/>
                  </a:cxn>
                  <a:cxn ang="0">
                    <a:pos x="906" y="81"/>
                  </a:cxn>
                  <a:cxn ang="0">
                    <a:pos x="782" y="69"/>
                  </a:cxn>
                  <a:cxn ang="0">
                    <a:pos x="817" y="22"/>
                  </a:cxn>
                  <a:cxn ang="0">
                    <a:pos x="823" y="2"/>
                  </a:cxn>
                  <a:cxn ang="0">
                    <a:pos x="795" y="28"/>
                  </a:cxn>
                  <a:cxn ang="0">
                    <a:pos x="779" y="41"/>
                  </a:cxn>
                  <a:cxn ang="0">
                    <a:pos x="762" y="57"/>
                  </a:cxn>
                  <a:cxn ang="0">
                    <a:pos x="746" y="62"/>
                  </a:cxn>
                  <a:cxn ang="0">
                    <a:pos x="714" y="71"/>
                  </a:cxn>
                  <a:cxn ang="0">
                    <a:pos x="661" y="72"/>
                  </a:cxn>
                  <a:cxn ang="0">
                    <a:pos x="612" y="70"/>
                  </a:cxn>
                  <a:cxn ang="0">
                    <a:pos x="587" y="57"/>
                  </a:cxn>
                  <a:cxn ang="0">
                    <a:pos x="571" y="46"/>
                  </a:cxn>
                  <a:cxn ang="0">
                    <a:pos x="548" y="28"/>
                  </a:cxn>
                  <a:cxn ang="0">
                    <a:pos x="519" y="0"/>
                  </a:cxn>
                  <a:cxn ang="0">
                    <a:pos x="527" y="24"/>
                  </a:cxn>
                  <a:cxn ang="0">
                    <a:pos x="539" y="64"/>
                  </a:cxn>
                  <a:cxn ang="0">
                    <a:pos x="525" y="72"/>
                  </a:cxn>
                  <a:cxn ang="0">
                    <a:pos x="379" y="80"/>
                  </a:cxn>
                  <a:cxn ang="0">
                    <a:pos x="259" y="96"/>
                  </a:cxn>
                  <a:cxn ang="0">
                    <a:pos x="190" y="106"/>
                  </a:cxn>
                  <a:cxn ang="0">
                    <a:pos x="123" y="119"/>
                  </a:cxn>
                  <a:cxn ang="0">
                    <a:pos x="94" y="129"/>
                  </a:cxn>
                  <a:cxn ang="0">
                    <a:pos x="72" y="144"/>
                  </a:cxn>
                  <a:cxn ang="0">
                    <a:pos x="43" y="171"/>
                  </a:cxn>
                  <a:cxn ang="0">
                    <a:pos x="24" y="202"/>
                  </a:cxn>
                  <a:cxn ang="0">
                    <a:pos x="11" y="239"/>
                  </a:cxn>
                  <a:cxn ang="0">
                    <a:pos x="4" y="267"/>
                  </a:cxn>
                  <a:cxn ang="0">
                    <a:pos x="1" y="299"/>
                  </a:cxn>
                  <a:cxn ang="0">
                    <a:pos x="0" y="320"/>
                  </a:cxn>
                  <a:cxn ang="0">
                    <a:pos x="10" y="345"/>
                  </a:cxn>
                </a:cxnLst>
                <a:rect l="0" t="0" r="r" b="b"/>
                <a:pathLst>
                  <a:path w="1358" h="356">
                    <a:moveTo>
                      <a:pt x="10" y="345"/>
                    </a:moveTo>
                    <a:lnTo>
                      <a:pt x="28" y="351"/>
                    </a:lnTo>
                    <a:lnTo>
                      <a:pt x="1357" y="355"/>
                    </a:lnTo>
                    <a:lnTo>
                      <a:pt x="1357" y="279"/>
                    </a:lnTo>
                    <a:lnTo>
                      <a:pt x="1351" y="248"/>
                    </a:lnTo>
                    <a:lnTo>
                      <a:pt x="1338" y="220"/>
                    </a:lnTo>
                    <a:lnTo>
                      <a:pt x="1324" y="192"/>
                    </a:lnTo>
                    <a:lnTo>
                      <a:pt x="1282" y="147"/>
                    </a:lnTo>
                    <a:lnTo>
                      <a:pt x="1214" y="119"/>
                    </a:lnTo>
                    <a:lnTo>
                      <a:pt x="1141" y="106"/>
                    </a:lnTo>
                    <a:lnTo>
                      <a:pt x="1073" y="96"/>
                    </a:lnTo>
                    <a:lnTo>
                      <a:pt x="996" y="87"/>
                    </a:lnTo>
                    <a:lnTo>
                      <a:pt x="906" y="81"/>
                    </a:lnTo>
                    <a:lnTo>
                      <a:pt x="782" y="69"/>
                    </a:lnTo>
                    <a:lnTo>
                      <a:pt x="817" y="22"/>
                    </a:lnTo>
                    <a:lnTo>
                      <a:pt x="823" y="2"/>
                    </a:lnTo>
                    <a:lnTo>
                      <a:pt x="795" y="28"/>
                    </a:lnTo>
                    <a:lnTo>
                      <a:pt x="779" y="41"/>
                    </a:lnTo>
                    <a:lnTo>
                      <a:pt x="762" y="57"/>
                    </a:lnTo>
                    <a:lnTo>
                      <a:pt x="746" y="62"/>
                    </a:lnTo>
                    <a:lnTo>
                      <a:pt x="714" y="71"/>
                    </a:lnTo>
                    <a:lnTo>
                      <a:pt x="661" y="72"/>
                    </a:lnTo>
                    <a:lnTo>
                      <a:pt x="612" y="70"/>
                    </a:lnTo>
                    <a:lnTo>
                      <a:pt x="587" y="57"/>
                    </a:lnTo>
                    <a:lnTo>
                      <a:pt x="571" y="46"/>
                    </a:lnTo>
                    <a:lnTo>
                      <a:pt x="548" y="28"/>
                    </a:lnTo>
                    <a:lnTo>
                      <a:pt x="519" y="0"/>
                    </a:lnTo>
                    <a:lnTo>
                      <a:pt x="527" y="24"/>
                    </a:lnTo>
                    <a:lnTo>
                      <a:pt x="539" y="64"/>
                    </a:lnTo>
                    <a:lnTo>
                      <a:pt x="525" y="72"/>
                    </a:lnTo>
                    <a:lnTo>
                      <a:pt x="379" y="80"/>
                    </a:lnTo>
                    <a:lnTo>
                      <a:pt x="259" y="96"/>
                    </a:lnTo>
                    <a:lnTo>
                      <a:pt x="190" y="106"/>
                    </a:lnTo>
                    <a:lnTo>
                      <a:pt x="123" y="119"/>
                    </a:lnTo>
                    <a:lnTo>
                      <a:pt x="94" y="129"/>
                    </a:lnTo>
                    <a:lnTo>
                      <a:pt x="72" y="144"/>
                    </a:lnTo>
                    <a:lnTo>
                      <a:pt x="43" y="171"/>
                    </a:lnTo>
                    <a:lnTo>
                      <a:pt x="24" y="202"/>
                    </a:lnTo>
                    <a:lnTo>
                      <a:pt x="11" y="239"/>
                    </a:lnTo>
                    <a:lnTo>
                      <a:pt x="4" y="267"/>
                    </a:lnTo>
                    <a:lnTo>
                      <a:pt x="1" y="299"/>
                    </a:lnTo>
                    <a:lnTo>
                      <a:pt x="0" y="320"/>
                    </a:lnTo>
                    <a:lnTo>
                      <a:pt x="10" y="34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4"/>
              <p:cNvSpPr/>
              <p:nvPr/>
            </p:nvSpPr>
            <p:spPr bwMode="auto">
              <a:xfrm>
                <a:off x="163" y="308"/>
                <a:ext cx="536" cy="184"/>
              </a:xfrm>
              <a:custGeom>
                <a:avLst/>
                <a:gdLst/>
                <a:ahLst/>
                <a:cxnLst>
                  <a:cxn ang="0">
                    <a:pos x="0" y="183"/>
                  </a:cxn>
                  <a:cxn ang="0">
                    <a:pos x="7" y="153"/>
                  </a:cxn>
                  <a:cxn ang="0">
                    <a:pos x="17" y="133"/>
                  </a:cxn>
                  <a:cxn ang="0">
                    <a:pos x="49" y="110"/>
                  </a:cxn>
                  <a:cxn ang="0">
                    <a:pos x="105" y="88"/>
                  </a:cxn>
                  <a:cxn ang="0">
                    <a:pos x="147" y="82"/>
                  </a:cxn>
                  <a:cxn ang="0">
                    <a:pos x="182" y="74"/>
                  </a:cxn>
                  <a:cxn ang="0">
                    <a:pos x="237" y="69"/>
                  </a:cxn>
                  <a:cxn ang="0">
                    <a:pos x="279" y="61"/>
                  </a:cxn>
                  <a:cxn ang="0">
                    <a:pos x="320" y="54"/>
                  </a:cxn>
                  <a:cxn ang="0">
                    <a:pos x="359" y="49"/>
                  </a:cxn>
                  <a:cxn ang="0">
                    <a:pos x="405" y="43"/>
                  </a:cxn>
                  <a:cxn ang="0">
                    <a:pos x="473" y="42"/>
                  </a:cxn>
                  <a:cxn ang="0">
                    <a:pos x="470" y="44"/>
                  </a:cxn>
                  <a:cxn ang="0">
                    <a:pos x="506" y="41"/>
                  </a:cxn>
                  <a:cxn ang="0">
                    <a:pos x="518" y="27"/>
                  </a:cxn>
                  <a:cxn ang="0">
                    <a:pos x="513" y="0"/>
                  </a:cxn>
                  <a:cxn ang="0">
                    <a:pos x="533" y="23"/>
                  </a:cxn>
                  <a:cxn ang="0">
                    <a:pos x="535" y="39"/>
                  </a:cxn>
                  <a:cxn ang="0">
                    <a:pos x="513" y="52"/>
                  </a:cxn>
                  <a:cxn ang="0">
                    <a:pos x="470" y="57"/>
                  </a:cxn>
                  <a:cxn ang="0">
                    <a:pos x="399" y="61"/>
                  </a:cxn>
                  <a:cxn ang="0">
                    <a:pos x="323" y="70"/>
                  </a:cxn>
                  <a:cxn ang="0">
                    <a:pos x="263" y="80"/>
                  </a:cxn>
                  <a:cxn ang="0">
                    <a:pos x="193" y="90"/>
                  </a:cxn>
                  <a:cxn ang="0">
                    <a:pos x="135" y="99"/>
                  </a:cxn>
                  <a:cxn ang="0">
                    <a:pos x="92" y="109"/>
                  </a:cxn>
                  <a:cxn ang="0">
                    <a:pos x="56" y="128"/>
                  </a:cxn>
                  <a:cxn ang="0">
                    <a:pos x="30" y="140"/>
                  </a:cxn>
                  <a:cxn ang="0">
                    <a:pos x="15" y="164"/>
                  </a:cxn>
                  <a:cxn ang="0">
                    <a:pos x="0" y="183"/>
                  </a:cxn>
                </a:cxnLst>
                <a:rect l="0" t="0" r="r" b="b"/>
                <a:pathLst>
                  <a:path w="536" h="184">
                    <a:moveTo>
                      <a:pt x="0" y="183"/>
                    </a:moveTo>
                    <a:lnTo>
                      <a:pt x="7" y="153"/>
                    </a:lnTo>
                    <a:lnTo>
                      <a:pt x="17" y="133"/>
                    </a:lnTo>
                    <a:lnTo>
                      <a:pt x="49" y="110"/>
                    </a:lnTo>
                    <a:lnTo>
                      <a:pt x="105" y="88"/>
                    </a:lnTo>
                    <a:lnTo>
                      <a:pt x="147" y="82"/>
                    </a:lnTo>
                    <a:lnTo>
                      <a:pt x="182" y="74"/>
                    </a:lnTo>
                    <a:lnTo>
                      <a:pt x="237" y="69"/>
                    </a:lnTo>
                    <a:lnTo>
                      <a:pt x="279" y="61"/>
                    </a:lnTo>
                    <a:lnTo>
                      <a:pt x="320" y="54"/>
                    </a:lnTo>
                    <a:lnTo>
                      <a:pt x="359" y="49"/>
                    </a:lnTo>
                    <a:lnTo>
                      <a:pt x="405" y="43"/>
                    </a:lnTo>
                    <a:lnTo>
                      <a:pt x="473" y="42"/>
                    </a:lnTo>
                    <a:lnTo>
                      <a:pt x="470" y="44"/>
                    </a:lnTo>
                    <a:lnTo>
                      <a:pt x="506" y="41"/>
                    </a:lnTo>
                    <a:lnTo>
                      <a:pt x="518" y="27"/>
                    </a:lnTo>
                    <a:lnTo>
                      <a:pt x="513" y="0"/>
                    </a:lnTo>
                    <a:lnTo>
                      <a:pt x="533" y="23"/>
                    </a:lnTo>
                    <a:lnTo>
                      <a:pt x="535" y="39"/>
                    </a:lnTo>
                    <a:lnTo>
                      <a:pt x="513" y="52"/>
                    </a:lnTo>
                    <a:lnTo>
                      <a:pt x="470" y="57"/>
                    </a:lnTo>
                    <a:lnTo>
                      <a:pt x="399" y="61"/>
                    </a:lnTo>
                    <a:lnTo>
                      <a:pt x="323" y="70"/>
                    </a:lnTo>
                    <a:lnTo>
                      <a:pt x="263" y="80"/>
                    </a:lnTo>
                    <a:lnTo>
                      <a:pt x="193" y="90"/>
                    </a:lnTo>
                    <a:lnTo>
                      <a:pt x="135" y="99"/>
                    </a:lnTo>
                    <a:lnTo>
                      <a:pt x="92" y="109"/>
                    </a:lnTo>
                    <a:lnTo>
                      <a:pt x="56" y="128"/>
                    </a:lnTo>
                    <a:lnTo>
                      <a:pt x="30" y="140"/>
                    </a:lnTo>
                    <a:lnTo>
                      <a:pt x="15" y="164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5"/>
              <p:cNvSpPr/>
              <p:nvPr/>
            </p:nvSpPr>
            <p:spPr bwMode="auto">
              <a:xfrm>
                <a:off x="147" y="574"/>
                <a:ext cx="1326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7" y="30"/>
                  </a:cxn>
                  <a:cxn ang="0">
                    <a:pos x="114" y="37"/>
                  </a:cxn>
                  <a:cxn ang="0">
                    <a:pos x="381" y="36"/>
                  </a:cxn>
                  <a:cxn ang="0">
                    <a:pos x="438" y="37"/>
                  </a:cxn>
                  <a:cxn ang="0">
                    <a:pos x="480" y="38"/>
                  </a:cxn>
                  <a:cxn ang="0">
                    <a:pos x="578" y="38"/>
                  </a:cxn>
                  <a:cxn ang="0">
                    <a:pos x="686" y="36"/>
                  </a:cxn>
                  <a:cxn ang="0">
                    <a:pos x="724" y="36"/>
                  </a:cxn>
                  <a:cxn ang="0">
                    <a:pos x="819" y="38"/>
                  </a:cxn>
                  <a:cxn ang="0">
                    <a:pos x="859" y="39"/>
                  </a:cxn>
                  <a:cxn ang="0">
                    <a:pos x="888" y="38"/>
                  </a:cxn>
                  <a:cxn ang="0">
                    <a:pos x="962" y="36"/>
                  </a:cxn>
                  <a:cxn ang="0">
                    <a:pos x="1004" y="38"/>
                  </a:cxn>
                  <a:cxn ang="0">
                    <a:pos x="1045" y="37"/>
                  </a:cxn>
                  <a:cxn ang="0">
                    <a:pos x="1072" y="36"/>
                  </a:cxn>
                  <a:cxn ang="0">
                    <a:pos x="1119" y="36"/>
                  </a:cxn>
                  <a:cxn ang="0">
                    <a:pos x="1145" y="37"/>
                  </a:cxn>
                  <a:cxn ang="0">
                    <a:pos x="1171" y="38"/>
                  </a:cxn>
                  <a:cxn ang="0">
                    <a:pos x="1233" y="37"/>
                  </a:cxn>
                  <a:cxn ang="0">
                    <a:pos x="1257" y="37"/>
                  </a:cxn>
                  <a:cxn ang="0">
                    <a:pos x="1325" y="32"/>
                  </a:cxn>
                  <a:cxn ang="0">
                    <a:pos x="1291" y="22"/>
                  </a:cxn>
                  <a:cxn ang="0">
                    <a:pos x="1271" y="22"/>
                  </a:cxn>
                  <a:cxn ang="0">
                    <a:pos x="1249" y="23"/>
                  </a:cxn>
                  <a:cxn ang="0">
                    <a:pos x="1081" y="15"/>
                  </a:cxn>
                  <a:cxn ang="0">
                    <a:pos x="1015" y="17"/>
                  </a:cxn>
                  <a:cxn ang="0">
                    <a:pos x="943" y="21"/>
                  </a:cxn>
                  <a:cxn ang="0">
                    <a:pos x="874" y="20"/>
                  </a:cxn>
                  <a:cxn ang="0">
                    <a:pos x="819" y="18"/>
                  </a:cxn>
                  <a:cxn ang="0">
                    <a:pos x="732" y="19"/>
                  </a:cxn>
                  <a:cxn ang="0">
                    <a:pos x="683" y="20"/>
                  </a:cxn>
                  <a:cxn ang="0">
                    <a:pos x="655" y="21"/>
                  </a:cxn>
                  <a:cxn ang="0">
                    <a:pos x="605" y="22"/>
                  </a:cxn>
                  <a:cxn ang="0">
                    <a:pos x="553" y="20"/>
                  </a:cxn>
                  <a:cxn ang="0">
                    <a:pos x="524" y="19"/>
                  </a:cxn>
                  <a:cxn ang="0">
                    <a:pos x="462" y="17"/>
                  </a:cxn>
                  <a:cxn ang="0">
                    <a:pos x="436" y="18"/>
                  </a:cxn>
                  <a:cxn ang="0">
                    <a:pos x="378" y="21"/>
                  </a:cxn>
                  <a:cxn ang="0">
                    <a:pos x="340" y="23"/>
                  </a:cxn>
                  <a:cxn ang="0">
                    <a:pos x="302" y="24"/>
                  </a:cxn>
                  <a:cxn ang="0">
                    <a:pos x="258" y="22"/>
                  </a:cxn>
                  <a:cxn ang="0">
                    <a:pos x="205" y="20"/>
                  </a:cxn>
                  <a:cxn ang="0">
                    <a:pos x="147" y="23"/>
                  </a:cxn>
                  <a:cxn ang="0">
                    <a:pos x="133" y="23"/>
                  </a:cxn>
                  <a:cxn ang="0">
                    <a:pos x="82" y="20"/>
                  </a:cxn>
                  <a:cxn ang="0">
                    <a:pos x="53" y="19"/>
                  </a:cxn>
                  <a:cxn ang="0">
                    <a:pos x="38" y="20"/>
                  </a:cxn>
                </a:cxnLst>
                <a:rect l="0" t="0" r="r" b="b"/>
                <a:pathLst>
                  <a:path w="1326" h="40">
                    <a:moveTo>
                      <a:pt x="6" y="0"/>
                    </a:moveTo>
                    <a:lnTo>
                      <a:pt x="0" y="10"/>
                    </a:lnTo>
                    <a:lnTo>
                      <a:pt x="6" y="25"/>
                    </a:lnTo>
                    <a:lnTo>
                      <a:pt x="17" y="30"/>
                    </a:lnTo>
                    <a:lnTo>
                      <a:pt x="36" y="36"/>
                    </a:lnTo>
                    <a:lnTo>
                      <a:pt x="114" y="37"/>
                    </a:lnTo>
                    <a:lnTo>
                      <a:pt x="275" y="38"/>
                    </a:lnTo>
                    <a:lnTo>
                      <a:pt x="381" y="36"/>
                    </a:lnTo>
                    <a:lnTo>
                      <a:pt x="415" y="37"/>
                    </a:lnTo>
                    <a:lnTo>
                      <a:pt x="438" y="37"/>
                    </a:lnTo>
                    <a:lnTo>
                      <a:pt x="474" y="38"/>
                    </a:lnTo>
                    <a:lnTo>
                      <a:pt x="480" y="38"/>
                    </a:lnTo>
                    <a:lnTo>
                      <a:pt x="545" y="38"/>
                    </a:lnTo>
                    <a:lnTo>
                      <a:pt x="578" y="38"/>
                    </a:lnTo>
                    <a:lnTo>
                      <a:pt x="598" y="37"/>
                    </a:lnTo>
                    <a:lnTo>
                      <a:pt x="686" y="36"/>
                    </a:lnTo>
                    <a:lnTo>
                      <a:pt x="691" y="36"/>
                    </a:lnTo>
                    <a:lnTo>
                      <a:pt x="724" y="36"/>
                    </a:lnTo>
                    <a:lnTo>
                      <a:pt x="777" y="38"/>
                    </a:lnTo>
                    <a:lnTo>
                      <a:pt x="819" y="38"/>
                    </a:lnTo>
                    <a:lnTo>
                      <a:pt x="825" y="38"/>
                    </a:lnTo>
                    <a:lnTo>
                      <a:pt x="859" y="39"/>
                    </a:lnTo>
                    <a:lnTo>
                      <a:pt x="882" y="37"/>
                    </a:lnTo>
                    <a:lnTo>
                      <a:pt x="888" y="38"/>
                    </a:lnTo>
                    <a:lnTo>
                      <a:pt x="957" y="37"/>
                    </a:lnTo>
                    <a:lnTo>
                      <a:pt x="962" y="36"/>
                    </a:lnTo>
                    <a:lnTo>
                      <a:pt x="980" y="37"/>
                    </a:lnTo>
                    <a:lnTo>
                      <a:pt x="1004" y="38"/>
                    </a:lnTo>
                    <a:lnTo>
                      <a:pt x="1011" y="38"/>
                    </a:lnTo>
                    <a:lnTo>
                      <a:pt x="1045" y="37"/>
                    </a:lnTo>
                    <a:lnTo>
                      <a:pt x="1066" y="36"/>
                    </a:lnTo>
                    <a:lnTo>
                      <a:pt x="1072" y="36"/>
                    </a:lnTo>
                    <a:lnTo>
                      <a:pt x="1091" y="36"/>
                    </a:lnTo>
                    <a:lnTo>
                      <a:pt x="1119" y="36"/>
                    </a:lnTo>
                    <a:lnTo>
                      <a:pt x="1126" y="36"/>
                    </a:lnTo>
                    <a:lnTo>
                      <a:pt x="1145" y="37"/>
                    </a:lnTo>
                    <a:lnTo>
                      <a:pt x="1165" y="38"/>
                    </a:lnTo>
                    <a:lnTo>
                      <a:pt x="1171" y="38"/>
                    </a:lnTo>
                    <a:lnTo>
                      <a:pt x="1214" y="36"/>
                    </a:lnTo>
                    <a:lnTo>
                      <a:pt x="1233" y="37"/>
                    </a:lnTo>
                    <a:lnTo>
                      <a:pt x="1252" y="38"/>
                    </a:lnTo>
                    <a:lnTo>
                      <a:pt x="1257" y="37"/>
                    </a:lnTo>
                    <a:lnTo>
                      <a:pt x="1309" y="37"/>
                    </a:lnTo>
                    <a:lnTo>
                      <a:pt x="1325" y="32"/>
                    </a:lnTo>
                    <a:lnTo>
                      <a:pt x="1298" y="22"/>
                    </a:lnTo>
                    <a:lnTo>
                      <a:pt x="1291" y="22"/>
                    </a:lnTo>
                    <a:lnTo>
                      <a:pt x="1267" y="20"/>
                    </a:lnTo>
                    <a:lnTo>
                      <a:pt x="1271" y="22"/>
                    </a:lnTo>
                    <a:lnTo>
                      <a:pt x="1256" y="24"/>
                    </a:lnTo>
                    <a:lnTo>
                      <a:pt x="1249" y="23"/>
                    </a:lnTo>
                    <a:lnTo>
                      <a:pt x="1087" y="15"/>
                    </a:lnTo>
                    <a:lnTo>
                      <a:pt x="1081" y="15"/>
                    </a:lnTo>
                    <a:lnTo>
                      <a:pt x="1038" y="15"/>
                    </a:lnTo>
                    <a:lnTo>
                      <a:pt x="1015" y="17"/>
                    </a:lnTo>
                    <a:lnTo>
                      <a:pt x="978" y="19"/>
                    </a:lnTo>
                    <a:lnTo>
                      <a:pt x="943" y="21"/>
                    </a:lnTo>
                    <a:lnTo>
                      <a:pt x="904" y="21"/>
                    </a:lnTo>
                    <a:lnTo>
                      <a:pt x="874" y="20"/>
                    </a:lnTo>
                    <a:lnTo>
                      <a:pt x="869" y="20"/>
                    </a:lnTo>
                    <a:lnTo>
                      <a:pt x="819" y="18"/>
                    </a:lnTo>
                    <a:lnTo>
                      <a:pt x="752" y="18"/>
                    </a:lnTo>
                    <a:lnTo>
                      <a:pt x="732" y="19"/>
                    </a:lnTo>
                    <a:lnTo>
                      <a:pt x="709" y="20"/>
                    </a:lnTo>
                    <a:lnTo>
                      <a:pt x="683" y="20"/>
                    </a:lnTo>
                    <a:lnTo>
                      <a:pt x="678" y="20"/>
                    </a:lnTo>
                    <a:lnTo>
                      <a:pt x="655" y="21"/>
                    </a:lnTo>
                    <a:lnTo>
                      <a:pt x="610" y="22"/>
                    </a:lnTo>
                    <a:lnTo>
                      <a:pt x="605" y="22"/>
                    </a:lnTo>
                    <a:lnTo>
                      <a:pt x="584" y="22"/>
                    </a:lnTo>
                    <a:lnTo>
                      <a:pt x="553" y="20"/>
                    </a:lnTo>
                    <a:lnTo>
                      <a:pt x="530" y="19"/>
                    </a:lnTo>
                    <a:lnTo>
                      <a:pt x="524" y="19"/>
                    </a:lnTo>
                    <a:lnTo>
                      <a:pt x="496" y="17"/>
                    </a:lnTo>
                    <a:lnTo>
                      <a:pt x="462" y="17"/>
                    </a:lnTo>
                    <a:lnTo>
                      <a:pt x="457" y="17"/>
                    </a:lnTo>
                    <a:lnTo>
                      <a:pt x="436" y="18"/>
                    </a:lnTo>
                    <a:lnTo>
                      <a:pt x="404" y="20"/>
                    </a:lnTo>
                    <a:lnTo>
                      <a:pt x="378" y="21"/>
                    </a:lnTo>
                    <a:lnTo>
                      <a:pt x="373" y="21"/>
                    </a:lnTo>
                    <a:lnTo>
                      <a:pt x="340" y="23"/>
                    </a:lnTo>
                    <a:lnTo>
                      <a:pt x="335" y="23"/>
                    </a:lnTo>
                    <a:lnTo>
                      <a:pt x="302" y="24"/>
                    </a:lnTo>
                    <a:lnTo>
                      <a:pt x="283" y="24"/>
                    </a:lnTo>
                    <a:lnTo>
                      <a:pt x="258" y="22"/>
                    </a:lnTo>
                    <a:lnTo>
                      <a:pt x="239" y="20"/>
                    </a:lnTo>
                    <a:lnTo>
                      <a:pt x="205" y="20"/>
                    </a:lnTo>
                    <a:lnTo>
                      <a:pt x="179" y="21"/>
                    </a:lnTo>
                    <a:lnTo>
                      <a:pt x="147" y="23"/>
                    </a:lnTo>
                    <a:lnTo>
                      <a:pt x="141" y="23"/>
                    </a:lnTo>
                    <a:lnTo>
                      <a:pt x="133" y="23"/>
                    </a:lnTo>
                    <a:lnTo>
                      <a:pt x="99" y="21"/>
                    </a:lnTo>
                    <a:lnTo>
                      <a:pt x="82" y="20"/>
                    </a:lnTo>
                    <a:lnTo>
                      <a:pt x="59" y="19"/>
                    </a:lnTo>
                    <a:lnTo>
                      <a:pt x="53" y="19"/>
                    </a:lnTo>
                    <a:lnTo>
                      <a:pt x="48" y="19"/>
                    </a:lnTo>
                    <a:lnTo>
                      <a:pt x="38" y="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6"/>
              <p:cNvSpPr/>
              <p:nvPr/>
            </p:nvSpPr>
            <p:spPr bwMode="auto">
              <a:xfrm>
                <a:off x="162" y="307"/>
                <a:ext cx="1300" cy="224"/>
              </a:xfrm>
              <a:custGeom>
                <a:avLst/>
                <a:gdLst/>
                <a:ahLst/>
                <a:cxnLst>
                  <a:cxn ang="0">
                    <a:pos x="73" y="142"/>
                  </a:cxn>
                  <a:cxn ang="0">
                    <a:pos x="40" y="164"/>
                  </a:cxn>
                  <a:cxn ang="0">
                    <a:pos x="5" y="178"/>
                  </a:cxn>
                  <a:cxn ang="0">
                    <a:pos x="11" y="203"/>
                  </a:cxn>
                  <a:cxn ang="0">
                    <a:pos x="54" y="212"/>
                  </a:cxn>
                  <a:cxn ang="0">
                    <a:pos x="172" y="215"/>
                  </a:cxn>
                  <a:cxn ang="0">
                    <a:pos x="420" y="210"/>
                  </a:cxn>
                  <a:cxn ang="0">
                    <a:pos x="473" y="213"/>
                  </a:cxn>
                  <a:cxn ang="0">
                    <a:pos x="512" y="218"/>
                  </a:cxn>
                  <a:cxn ang="0">
                    <a:pos x="603" y="218"/>
                  </a:cxn>
                  <a:cxn ang="0">
                    <a:pos x="703" y="210"/>
                  </a:cxn>
                  <a:cxn ang="0">
                    <a:pos x="738" y="210"/>
                  </a:cxn>
                  <a:cxn ang="0">
                    <a:pos x="827" y="219"/>
                  </a:cxn>
                  <a:cxn ang="0">
                    <a:pos x="864" y="223"/>
                  </a:cxn>
                  <a:cxn ang="0">
                    <a:pos x="891" y="218"/>
                  </a:cxn>
                  <a:cxn ang="0">
                    <a:pos x="960" y="210"/>
                  </a:cxn>
                  <a:cxn ang="0">
                    <a:pos x="999" y="218"/>
                  </a:cxn>
                  <a:cxn ang="0">
                    <a:pos x="1037" y="213"/>
                  </a:cxn>
                  <a:cxn ang="0">
                    <a:pos x="1062" y="210"/>
                  </a:cxn>
                  <a:cxn ang="0">
                    <a:pos x="1105" y="210"/>
                  </a:cxn>
                  <a:cxn ang="0">
                    <a:pos x="1129" y="215"/>
                  </a:cxn>
                  <a:cxn ang="0">
                    <a:pos x="1154" y="219"/>
                  </a:cxn>
                  <a:cxn ang="0">
                    <a:pos x="1211" y="213"/>
                  </a:cxn>
                  <a:cxn ang="0">
                    <a:pos x="1233" y="215"/>
                  </a:cxn>
                  <a:cxn ang="0">
                    <a:pos x="1299" y="212"/>
                  </a:cxn>
                  <a:cxn ang="0">
                    <a:pos x="1283" y="169"/>
                  </a:cxn>
                  <a:cxn ang="0">
                    <a:pos x="1246" y="140"/>
                  </a:cxn>
                  <a:cxn ang="0">
                    <a:pos x="1226" y="145"/>
                  </a:cxn>
                  <a:cxn ang="0">
                    <a:pos x="1119" y="117"/>
                  </a:cxn>
                  <a:cxn ang="0">
                    <a:pos x="1070" y="103"/>
                  </a:cxn>
                  <a:cxn ang="0">
                    <a:pos x="1008" y="113"/>
                  </a:cxn>
                  <a:cxn ang="0">
                    <a:pos x="942" y="132"/>
                  </a:cxn>
                  <a:cxn ang="0">
                    <a:pos x="878" y="126"/>
                  </a:cxn>
                  <a:cxn ang="0">
                    <a:pos x="827" y="117"/>
                  </a:cxn>
                  <a:cxn ang="0">
                    <a:pos x="761" y="99"/>
                  </a:cxn>
                  <a:cxn ang="0">
                    <a:pos x="721" y="80"/>
                  </a:cxn>
                  <a:cxn ang="0">
                    <a:pos x="695" y="38"/>
                  </a:cxn>
                  <a:cxn ang="0">
                    <a:pos x="687" y="25"/>
                  </a:cxn>
                  <a:cxn ang="0">
                    <a:pos x="614" y="25"/>
                  </a:cxn>
                  <a:cxn ang="0">
                    <a:pos x="537" y="0"/>
                  </a:cxn>
                  <a:cxn ang="0">
                    <a:pos x="575" y="51"/>
                  </a:cxn>
                  <a:cxn ang="0">
                    <a:pos x="560" y="87"/>
                  </a:cxn>
                  <a:cxn ang="0">
                    <a:pos x="503" y="96"/>
                  </a:cxn>
                  <a:cxn ang="0">
                    <a:pos x="451" y="106"/>
                  </a:cxn>
                  <a:cxn ang="0">
                    <a:pos x="389" y="129"/>
                  </a:cxn>
                  <a:cxn ang="0">
                    <a:pos x="331" y="122"/>
                  </a:cxn>
                  <a:cxn ang="0">
                    <a:pos x="288" y="128"/>
                  </a:cxn>
                  <a:cxn ang="0">
                    <a:pos x="233" y="131"/>
                  </a:cxn>
                  <a:cxn ang="0">
                    <a:pos x="197" y="142"/>
                  </a:cxn>
                  <a:cxn ang="0">
                    <a:pos x="158" y="132"/>
                  </a:cxn>
                  <a:cxn ang="0">
                    <a:pos x="118" y="134"/>
                  </a:cxn>
                </a:cxnLst>
                <a:rect l="0" t="0" r="r" b="b"/>
                <a:pathLst>
                  <a:path w="1300" h="224">
                    <a:moveTo>
                      <a:pt x="97" y="143"/>
                    </a:moveTo>
                    <a:lnTo>
                      <a:pt x="73" y="142"/>
                    </a:lnTo>
                    <a:lnTo>
                      <a:pt x="54" y="157"/>
                    </a:lnTo>
                    <a:lnTo>
                      <a:pt x="40" y="164"/>
                    </a:lnTo>
                    <a:lnTo>
                      <a:pt x="18" y="174"/>
                    </a:lnTo>
                    <a:lnTo>
                      <a:pt x="5" y="178"/>
                    </a:lnTo>
                    <a:lnTo>
                      <a:pt x="0" y="190"/>
                    </a:lnTo>
                    <a:lnTo>
                      <a:pt x="11" y="203"/>
                    </a:lnTo>
                    <a:lnTo>
                      <a:pt x="26" y="218"/>
                    </a:lnTo>
                    <a:lnTo>
                      <a:pt x="54" y="212"/>
                    </a:lnTo>
                    <a:lnTo>
                      <a:pt x="100" y="210"/>
                    </a:lnTo>
                    <a:lnTo>
                      <a:pt x="172" y="215"/>
                    </a:lnTo>
                    <a:lnTo>
                      <a:pt x="322" y="218"/>
                    </a:lnTo>
                    <a:lnTo>
                      <a:pt x="420" y="210"/>
                    </a:lnTo>
                    <a:lnTo>
                      <a:pt x="452" y="215"/>
                    </a:lnTo>
                    <a:lnTo>
                      <a:pt x="473" y="213"/>
                    </a:lnTo>
                    <a:lnTo>
                      <a:pt x="506" y="218"/>
                    </a:lnTo>
                    <a:lnTo>
                      <a:pt x="512" y="218"/>
                    </a:lnTo>
                    <a:lnTo>
                      <a:pt x="573" y="219"/>
                    </a:lnTo>
                    <a:lnTo>
                      <a:pt x="603" y="218"/>
                    </a:lnTo>
                    <a:lnTo>
                      <a:pt x="621" y="213"/>
                    </a:lnTo>
                    <a:lnTo>
                      <a:pt x="703" y="210"/>
                    </a:lnTo>
                    <a:lnTo>
                      <a:pt x="708" y="210"/>
                    </a:lnTo>
                    <a:lnTo>
                      <a:pt x="738" y="210"/>
                    </a:lnTo>
                    <a:lnTo>
                      <a:pt x="788" y="218"/>
                    </a:lnTo>
                    <a:lnTo>
                      <a:pt x="827" y="219"/>
                    </a:lnTo>
                    <a:lnTo>
                      <a:pt x="832" y="219"/>
                    </a:lnTo>
                    <a:lnTo>
                      <a:pt x="864" y="223"/>
                    </a:lnTo>
                    <a:lnTo>
                      <a:pt x="885" y="215"/>
                    </a:lnTo>
                    <a:lnTo>
                      <a:pt x="891" y="218"/>
                    </a:lnTo>
                    <a:lnTo>
                      <a:pt x="955" y="213"/>
                    </a:lnTo>
                    <a:lnTo>
                      <a:pt x="960" y="210"/>
                    </a:lnTo>
                    <a:lnTo>
                      <a:pt x="976" y="215"/>
                    </a:lnTo>
                    <a:lnTo>
                      <a:pt x="999" y="218"/>
                    </a:lnTo>
                    <a:lnTo>
                      <a:pt x="1005" y="218"/>
                    </a:lnTo>
                    <a:lnTo>
                      <a:pt x="1037" y="213"/>
                    </a:lnTo>
                    <a:lnTo>
                      <a:pt x="1056" y="210"/>
                    </a:lnTo>
                    <a:lnTo>
                      <a:pt x="1062" y="210"/>
                    </a:lnTo>
                    <a:lnTo>
                      <a:pt x="1079" y="210"/>
                    </a:lnTo>
                    <a:lnTo>
                      <a:pt x="1105" y="210"/>
                    </a:lnTo>
                    <a:lnTo>
                      <a:pt x="1111" y="209"/>
                    </a:lnTo>
                    <a:lnTo>
                      <a:pt x="1129" y="215"/>
                    </a:lnTo>
                    <a:lnTo>
                      <a:pt x="1148" y="219"/>
                    </a:lnTo>
                    <a:lnTo>
                      <a:pt x="1154" y="219"/>
                    </a:lnTo>
                    <a:lnTo>
                      <a:pt x="1193" y="210"/>
                    </a:lnTo>
                    <a:lnTo>
                      <a:pt x="1211" y="213"/>
                    </a:lnTo>
                    <a:lnTo>
                      <a:pt x="1229" y="218"/>
                    </a:lnTo>
                    <a:lnTo>
                      <a:pt x="1233" y="215"/>
                    </a:lnTo>
                    <a:lnTo>
                      <a:pt x="1282" y="213"/>
                    </a:lnTo>
                    <a:lnTo>
                      <a:pt x="1299" y="212"/>
                    </a:lnTo>
                    <a:lnTo>
                      <a:pt x="1296" y="187"/>
                    </a:lnTo>
                    <a:lnTo>
                      <a:pt x="1283" y="169"/>
                    </a:lnTo>
                    <a:lnTo>
                      <a:pt x="1268" y="155"/>
                    </a:lnTo>
                    <a:lnTo>
                      <a:pt x="1246" y="140"/>
                    </a:lnTo>
                    <a:lnTo>
                      <a:pt x="1232" y="146"/>
                    </a:lnTo>
                    <a:lnTo>
                      <a:pt x="1226" y="145"/>
                    </a:lnTo>
                    <a:lnTo>
                      <a:pt x="1158" y="132"/>
                    </a:lnTo>
                    <a:lnTo>
                      <a:pt x="1119" y="117"/>
                    </a:lnTo>
                    <a:lnTo>
                      <a:pt x="1076" y="103"/>
                    </a:lnTo>
                    <a:lnTo>
                      <a:pt x="1070" y="103"/>
                    </a:lnTo>
                    <a:lnTo>
                      <a:pt x="1030" y="103"/>
                    </a:lnTo>
                    <a:lnTo>
                      <a:pt x="1008" y="113"/>
                    </a:lnTo>
                    <a:lnTo>
                      <a:pt x="974" y="122"/>
                    </a:lnTo>
                    <a:lnTo>
                      <a:pt x="942" y="132"/>
                    </a:lnTo>
                    <a:lnTo>
                      <a:pt x="905" y="131"/>
                    </a:lnTo>
                    <a:lnTo>
                      <a:pt x="878" y="126"/>
                    </a:lnTo>
                    <a:lnTo>
                      <a:pt x="873" y="126"/>
                    </a:lnTo>
                    <a:lnTo>
                      <a:pt x="827" y="117"/>
                    </a:lnTo>
                    <a:lnTo>
                      <a:pt x="787" y="103"/>
                    </a:lnTo>
                    <a:lnTo>
                      <a:pt x="761" y="99"/>
                    </a:lnTo>
                    <a:lnTo>
                      <a:pt x="743" y="85"/>
                    </a:lnTo>
                    <a:lnTo>
                      <a:pt x="721" y="80"/>
                    </a:lnTo>
                    <a:lnTo>
                      <a:pt x="702" y="67"/>
                    </a:lnTo>
                    <a:lnTo>
                      <a:pt x="695" y="38"/>
                    </a:lnTo>
                    <a:lnTo>
                      <a:pt x="718" y="16"/>
                    </a:lnTo>
                    <a:lnTo>
                      <a:pt x="687" y="25"/>
                    </a:lnTo>
                    <a:lnTo>
                      <a:pt x="645" y="24"/>
                    </a:lnTo>
                    <a:lnTo>
                      <a:pt x="614" y="25"/>
                    </a:lnTo>
                    <a:lnTo>
                      <a:pt x="575" y="16"/>
                    </a:lnTo>
                    <a:lnTo>
                      <a:pt x="537" y="0"/>
                    </a:lnTo>
                    <a:lnTo>
                      <a:pt x="566" y="29"/>
                    </a:lnTo>
                    <a:lnTo>
                      <a:pt x="575" y="51"/>
                    </a:lnTo>
                    <a:lnTo>
                      <a:pt x="573" y="68"/>
                    </a:lnTo>
                    <a:lnTo>
                      <a:pt x="560" y="87"/>
                    </a:lnTo>
                    <a:lnTo>
                      <a:pt x="531" y="97"/>
                    </a:lnTo>
                    <a:lnTo>
                      <a:pt x="503" y="96"/>
                    </a:lnTo>
                    <a:lnTo>
                      <a:pt x="477" y="100"/>
                    </a:lnTo>
                    <a:lnTo>
                      <a:pt x="451" y="106"/>
                    </a:lnTo>
                    <a:lnTo>
                      <a:pt x="413" y="122"/>
                    </a:lnTo>
                    <a:lnTo>
                      <a:pt x="389" y="129"/>
                    </a:lnTo>
                    <a:lnTo>
                      <a:pt x="361" y="119"/>
                    </a:lnTo>
                    <a:lnTo>
                      <a:pt x="331" y="122"/>
                    </a:lnTo>
                    <a:lnTo>
                      <a:pt x="306" y="135"/>
                    </a:lnTo>
                    <a:lnTo>
                      <a:pt x="288" y="128"/>
                    </a:lnTo>
                    <a:lnTo>
                      <a:pt x="261" y="134"/>
                    </a:lnTo>
                    <a:lnTo>
                      <a:pt x="233" y="131"/>
                    </a:lnTo>
                    <a:lnTo>
                      <a:pt x="203" y="142"/>
                    </a:lnTo>
                    <a:lnTo>
                      <a:pt x="197" y="142"/>
                    </a:lnTo>
                    <a:lnTo>
                      <a:pt x="187" y="140"/>
                    </a:lnTo>
                    <a:lnTo>
                      <a:pt x="158" y="132"/>
                    </a:lnTo>
                    <a:lnTo>
                      <a:pt x="143" y="126"/>
                    </a:lnTo>
                    <a:lnTo>
                      <a:pt x="118" y="134"/>
                    </a:lnTo>
                    <a:lnTo>
                      <a:pt x="97" y="143"/>
                    </a:lnTo>
                  </a:path>
                </a:pathLst>
              </a:custGeom>
              <a:gradFill rotWithShape="0">
                <a:gsLst>
                  <a:gs pos="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7"/>
              <p:cNvSpPr/>
              <p:nvPr/>
            </p:nvSpPr>
            <p:spPr bwMode="auto">
              <a:xfrm>
                <a:off x="881" y="310"/>
                <a:ext cx="559" cy="184"/>
              </a:xfrm>
              <a:custGeom>
                <a:avLst/>
                <a:gdLst/>
                <a:ahLst/>
                <a:cxnLst>
                  <a:cxn ang="0">
                    <a:pos x="558" y="183"/>
                  </a:cxn>
                  <a:cxn ang="0">
                    <a:pos x="550" y="153"/>
                  </a:cxn>
                  <a:cxn ang="0">
                    <a:pos x="539" y="133"/>
                  </a:cxn>
                  <a:cxn ang="0">
                    <a:pos x="505" y="111"/>
                  </a:cxn>
                  <a:cxn ang="0">
                    <a:pos x="447" y="88"/>
                  </a:cxn>
                  <a:cxn ang="0">
                    <a:pos x="404" y="81"/>
                  </a:cxn>
                  <a:cxn ang="0">
                    <a:pos x="367" y="74"/>
                  </a:cxn>
                  <a:cxn ang="0">
                    <a:pos x="310" y="69"/>
                  </a:cxn>
                  <a:cxn ang="0">
                    <a:pos x="265" y="60"/>
                  </a:cxn>
                  <a:cxn ang="0">
                    <a:pos x="224" y="54"/>
                  </a:cxn>
                  <a:cxn ang="0">
                    <a:pos x="182" y="49"/>
                  </a:cxn>
                  <a:cxn ang="0">
                    <a:pos x="134" y="43"/>
                  </a:cxn>
                  <a:cxn ang="0">
                    <a:pos x="64" y="42"/>
                  </a:cxn>
                  <a:cxn ang="0">
                    <a:pos x="66" y="44"/>
                  </a:cxn>
                  <a:cxn ang="0">
                    <a:pos x="29" y="41"/>
                  </a:cxn>
                  <a:cxn ang="0">
                    <a:pos x="17" y="27"/>
                  </a:cxn>
                  <a:cxn ang="0">
                    <a:pos x="21" y="0"/>
                  </a:cxn>
                  <a:cxn ang="0">
                    <a:pos x="1" y="24"/>
                  </a:cxn>
                  <a:cxn ang="0">
                    <a:pos x="0" y="40"/>
                  </a:cxn>
                  <a:cxn ang="0">
                    <a:pos x="21" y="52"/>
                  </a:cxn>
                  <a:cxn ang="0">
                    <a:pos x="66" y="57"/>
                  </a:cxn>
                  <a:cxn ang="0">
                    <a:pos x="140" y="60"/>
                  </a:cxn>
                  <a:cxn ang="0">
                    <a:pos x="220" y="70"/>
                  </a:cxn>
                  <a:cxn ang="0">
                    <a:pos x="283" y="80"/>
                  </a:cxn>
                  <a:cxn ang="0">
                    <a:pos x="356" y="90"/>
                  </a:cxn>
                  <a:cxn ang="0">
                    <a:pos x="417" y="100"/>
                  </a:cxn>
                  <a:cxn ang="0">
                    <a:pos x="461" y="109"/>
                  </a:cxn>
                  <a:cxn ang="0">
                    <a:pos x="498" y="128"/>
                  </a:cxn>
                  <a:cxn ang="0">
                    <a:pos x="525" y="140"/>
                  </a:cxn>
                  <a:cxn ang="0">
                    <a:pos x="541" y="164"/>
                  </a:cxn>
                  <a:cxn ang="0">
                    <a:pos x="558" y="183"/>
                  </a:cxn>
                </a:cxnLst>
                <a:rect l="0" t="0" r="r" b="b"/>
                <a:pathLst>
                  <a:path w="559" h="184">
                    <a:moveTo>
                      <a:pt x="558" y="183"/>
                    </a:moveTo>
                    <a:lnTo>
                      <a:pt x="550" y="153"/>
                    </a:lnTo>
                    <a:lnTo>
                      <a:pt x="539" y="133"/>
                    </a:lnTo>
                    <a:lnTo>
                      <a:pt x="505" y="111"/>
                    </a:lnTo>
                    <a:lnTo>
                      <a:pt x="447" y="88"/>
                    </a:lnTo>
                    <a:lnTo>
                      <a:pt x="404" y="81"/>
                    </a:lnTo>
                    <a:lnTo>
                      <a:pt x="367" y="74"/>
                    </a:lnTo>
                    <a:lnTo>
                      <a:pt x="310" y="69"/>
                    </a:lnTo>
                    <a:lnTo>
                      <a:pt x="265" y="60"/>
                    </a:lnTo>
                    <a:lnTo>
                      <a:pt x="224" y="54"/>
                    </a:lnTo>
                    <a:lnTo>
                      <a:pt x="182" y="49"/>
                    </a:lnTo>
                    <a:lnTo>
                      <a:pt x="134" y="43"/>
                    </a:lnTo>
                    <a:lnTo>
                      <a:pt x="64" y="42"/>
                    </a:lnTo>
                    <a:lnTo>
                      <a:pt x="66" y="44"/>
                    </a:lnTo>
                    <a:lnTo>
                      <a:pt x="29" y="41"/>
                    </a:lnTo>
                    <a:lnTo>
                      <a:pt x="17" y="27"/>
                    </a:lnTo>
                    <a:lnTo>
                      <a:pt x="21" y="0"/>
                    </a:lnTo>
                    <a:lnTo>
                      <a:pt x="1" y="24"/>
                    </a:lnTo>
                    <a:lnTo>
                      <a:pt x="0" y="40"/>
                    </a:lnTo>
                    <a:lnTo>
                      <a:pt x="21" y="52"/>
                    </a:lnTo>
                    <a:lnTo>
                      <a:pt x="66" y="57"/>
                    </a:lnTo>
                    <a:lnTo>
                      <a:pt x="140" y="60"/>
                    </a:lnTo>
                    <a:lnTo>
                      <a:pt x="220" y="70"/>
                    </a:lnTo>
                    <a:lnTo>
                      <a:pt x="283" y="80"/>
                    </a:lnTo>
                    <a:lnTo>
                      <a:pt x="356" y="90"/>
                    </a:lnTo>
                    <a:lnTo>
                      <a:pt x="417" y="100"/>
                    </a:lnTo>
                    <a:lnTo>
                      <a:pt x="461" y="109"/>
                    </a:lnTo>
                    <a:lnTo>
                      <a:pt x="498" y="128"/>
                    </a:lnTo>
                    <a:lnTo>
                      <a:pt x="525" y="140"/>
                    </a:lnTo>
                    <a:lnTo>
                      <a:pt x="541" y="164"/>
                    </a:lnTo>
                    <a:lnTo>
                      <a:pt x="558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3" name="Freeform 18"/>
          <p:cNvSpPr/>
          <p:nvPr/>
        </p:nvSpPr>
        <p:spPr bwMode="auto">
          <a:xfrm>
            <a:off x="273050" y="796925"/>
            <a:ext cx="806450" cy="717550"/>
          </a:xfrm>
          <a:custGeom>
            <a:avLst/>
            <a:gdLst/>
            <a:ahLst/>
            <a:cxnLst>
              <a:cxn ang="0">
                <a:pos x="129" y="376"/>
              </a:cxn>
              <a:cxn ang="0">
                <a:pos x="272" y="427"/>
              </a:cxn>
              <a:cxn ang="0">
                <a:pos x="313" y="451"/>
              </a:cxn>
              <a:cxn ang="0">
                <a:pos x="333" y="449"/>
              </a:cxn>
              <a:cxn ang="0">
                <a:pos x="348" y="376"/>
              </a:cxn>
              <a:cxn ang="0">
                <a:pos x="365" y="332"/>
              </a:cxn>
              <a:cxn ang="0">
                <a:pos x="382" y="262"/>
              </a:cxn>
              <a:cxn ang="0">
                <a:pos x="394" y="221"/>
              </a:cxn>
              <a:cxn ang="0">
                <a:pos x="409" y="181"/>
              </a:cxn>
              <a:cxn ang="0">
                <a:pos x="423" y="133"/>
              </a:cxn>
              <a:cxn ang="0">
                <a:pos x="445" y="98"/>
              </a:cxn>
              <a:cxn ang="0">
                <a:pos x="469" y="48"/>
              </a:cxn>
              <a:cxn ang="0">
                <a:pos x="507" y="0"/>
              </a:cxn>
              <a:cxn ang="0">
                <a:pos x="25" y="335"/>
              </a:cxn>
              <a:cxn ang="0">
                <a:pos x="0" y="358"/>
              </a:cxn>
              <a:cxn ang="0">
                <a:pos x="76" y="360"/>
              </a:cxn>
              <a:cxn ang="0">
                <a:pos x="129" y="376"/>
              </a:cxn>
            </a:cxnLst>
            <a:rect l="0" t="0" r="r" b="b"/>
            <a:pathLst>
              <a:path w="508" h="452">
                <a:moveTo>
                  <a:pt x="129" y="376"/>
                </a:moveTo>
                <a:lnTo>
                  <a:pt x="272" y="427"/>
                </a:lnTo>
                <a:lnTo>
                  <a:pt x="313" y="451"/>
                </a:lnTo>
                <a:lnTo>
                  <a:pt x="333" y="449"/>
                </a:lnTo>
                <a:lnTo>
                  <a:pt x="348" y="376"/>
                </a:lnTo>
                <a:lnTo>
                  <a:pt x="365" y="332"/>
                </a:lnTo>
                <a:lnTo>
                  <a:pt x="382" y="262"/>
                </a:lnTo>
                <a:lnTo>
                  <a:pt x="394" y="221"/>
                </a:lnTo>
                <a:lnTo>
                  <a:pt x="409" y="181"/>
                </a:lnTo>
                <a:lnTo>
                  <a:pt x="423" y="133"/>
                </a:lnTo>
                <a:lnTo>
                  <a:pt x="445" y="98"/>
                </a:lnTo>
                <a:lnTo>
                  <a:pt x="469" y="48"/>
                </a:lnTo>
                <a:lnTo>
                  <a:pt x="507" y="0"/>
                </a:lnTo>
                <a:lnTo>
                  <a:pt x="25" y="335"/>
                </a:lnTo>
                <a:lnTo>
                  <a:pt x="0" y="358"/>
                </a:lnTo>
                <a:lnTo>
                  <a:pt x="76" y="360"/>
                </a:lnTo>
                <a:lnTo>
                  <a:pt x="129" y="376"/>
                </a:lnTo>
              </a:path>
            </a:pathLst>
          </a:custGeom>
          <a:solidFill>
            <a:schemeClr val="bg2">
              <a:alpha val="50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19"/>
          <p:cNvSpPr/>
          <p:nvPr/>
        </p:nvSpPr>
        <p:spPr bwMode="auto">
          <a:xfrm>
            <a:off x="255588" y="654050"/>
            <a:ext cx="984250" cy="766763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13" y="452"/>
              </a:cxn>
              <a:cxn ang="0">
                <a:pos x="56" y="422"/>
              </a:cxn>
              <a:cxn ang="0">
                <a:pos x="619" y="0"/>
              </a:cxn>
              <a:cxn ang="0">
                <a:pos x="425" y="184"/>
              </a:cxn>
              <a:cxn ang="0">
                <a:pos x="329" y="336"/>
              </a:cxn>
              <a:cxn ang="0">
                <a:pos x="268" y="482"/>
              </a:cxn>
              <a:cxn ang="0">
                <a:pos x="197" y="449"/>
              </a:cxn>
              <a:cxn ang="0">
                <a:pos x="119" y="425"/>
              </a:cxn>
              <a:cxn ang="0">
                <a:pos x="70" y="429"/>
              </a:cxn>
              <a:cxn ang="0">
                <a:pos x="28" y="440"/>
              </a:cxn>
              <a:cxn ang="0">
                <a:pos x="0" y="477"/>
              </a:cxn>
            </a:cxnLst>
            <a:rect l="0" t="0" r="r" b="b"/>
            <a:pathLst>
              <a:path w="620" h="483">
                <a:moveTo>
                  <a:pt x="0" y="477"/>
                </a:moveTo>
                <a:lnTo>
                  <a:pt x="13" y="452"/>
                </a:lnTo>
                <a:lnTo>
                  <a:pt x="56" y="422"/>
                </a:lnTo>
                <a:lnTo>
                  <a:pt x="619" y="0"/>
                </a:lnTo>
                <a:lnTo>
                  <a:pt x="425" y="184"/>
                </a:lnTo>
                <a:lnTo>
                  <a:pt x="329" y="336"/>
                </a:lnTo>
                <a:lnTo>
                  <a:pt x="268" y="482"/>
                </a:lnTo>
                <a:lnTo>
                  <a:pt x="197" y="449"/>
                </a:lnTo>
                <a:lnTo>
                  <a:pt x="119" y="425"/>
                </a:lnTo>
                <a:lnTo>
                  <a:pt x="70" y="429"/>
                </a:lnTo>
                <a:lnTo>
                  <a:pt x="28" y="440"/>
                </a:lnTo>
                <a:lnTo>
                  <a:pt x="0" y="477"/>
                </a:lnTo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5" name="Rectangle 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1038" y="6067425"/>
            <a:ext cx="2300288" cy="3937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325" y="6067425"/>
            <a:ext cx="312420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6067425"/>
            <a:ext cx="231140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/>
          <a:p>
            <a:pPr algn="r" fontAlgn="base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pPr algn="r" fontAlgn="base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1216025"/>
            <a:ext cx="2020887" cy="4727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3075" y="1216025"/>
            <a:ext cx="5913438" cy="4727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>
          <a:xfrm>
            <a:off x="-3175" y="2438400"/>
            <a:ext cx="9147175" cy="1063625"/>
            <a:chOff x="0" y="0"/>
            <a:chExt cx="5762" cy="670"/>
          </a:xfrm>
        </p:grpSpPr>
        <p:grpSp>
          <p:nvGrpSpPr>
            <p:cNvPr id="11267" name="Group 3"/>
            <p:cNvGrpSpPr/>
            <p:nvPr/>
          </p:nvGrpSpPr>
          <p:grpSpPr>
            <a:xfrm flipH="1">
              <a:off x="0" y="26"/>
              <a:ext cx="5763" cy="639"/>
              <a:chOff x="-1" y="0"/>
              <a:chExt cx="5763" cy="639"/>
            </a:xfrm>
          </p:grpSpPr>
          <p:sp>
            <p:nvSpPr>
              <p:cNvPr id="36" name="Freeform 4"/>
              <p:cNvSpPr/>
              <p:nvPr/>
            </p:nvSpPr>
            <p:spPr bwMode="auto">
              <a:xfrm rot="16200000">
                <a:off x="2560" y="-2554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5"/>
              <p:cNvSpPr/>
              <p:nvPr/>
            </p:nvSpPr>
            <p:spPr bwMode="auto">
              <a:xfrm rot="16200000">
                <a:off x="1320" y="106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 rot="16200000">
                <a:off x="984" y="107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 rot="16200000">
                <a:off x="-56" y="190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8"/>
              <p:cNvSpPr/>
              <p:nvPr/>
            </p:nvSpPr>
            <p:spPr bwMode="auto">
              <a:xfrm rot="16200000">
                <a:off x="666" y="171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9"/>
              <p:cNvSpPr/>
              <p:nvPr/>
            </p:nvSpPr>
            <p:spPr bwMode="auto">
              <a:xfrm rot="16200000">
                <a:off x="444" y="137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0"/>
              <p:cNvSpPr/>
              <p:nvPr/>
            </p:nvSpPr>
            <p:spPr bwMode="auto">
              <a:xfrm rot="16200000">
                <a:off x="154" y="164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1"/>
              <p:cNvSpPr/>
              <p:nvPr/>
            </p:nvSpPr>
            <p:spPr bwMode="auto">
              <a:xfrm rot="16200000">
                <a:off x="3207" y="102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2"/>
              <p:cNvSpPr/>
              <p:nvPr/>
            </p:nvSpPr>
            <p:spPr bwMode="auto">
              <a:xfrm rot="16200000">
                <a:off x="2872" y="102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3"/>
              <p:cNvSpPr/>
              <p:nvPr/>
            </p:nvSpPr>
            <p:spPr bwMode="auto">
              <a:xfrm rot="16200000">
                <a:off x="1828" y="185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4"/>
              <p:cNvSpPr/>
              <p:nvPr/>
            </p:nvSpPr>
            <p:spPr bwMode="auto">
              <a:xfrm rot="16200000">
                <a:off x="2553" y="166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5"/>
              <p:cNvSpPr/>
              <p:nvPr/>
            </p:nvSpPr>
            <p:spPr bwMode="auto">
              <a:xfrm rot="16200000">
                <a:off x="2328" y="132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6"/>
              <p:cNvSpPr/>
              <p:nvPr/>
            </p:nvSpPr>
            <p:spPr bwMode="auto">
              <a:xfrm rot="16200000">
                <a:off x="2045" y="159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7"/>
              <p:cNvSpPr/>
              <p:nvPr/>
            </p:nvSpPr>
            <p:spPr bwMode="auto">
              <a:xfrm rot="16200000">
                <a:off x="4073" y="106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8"/>
              <p:cNvSpPr/>
              <p:nvPr/>
            </p:nvSpPr>
            <p:spPr bwMode="auto">
              <a:xfrm rot="16200000">
                <a:off x="3738" y="107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9"/>
              <p:cNvSpPr/>
              <p:nvPr/>
            </p:nvSpPr>
            <p:spPr bwMode="auto">
              <a:xfrm rot="16200000">
                <a:off x="4581" y="185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5471" y="0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 rot="16200000">
                <a:off x="5081" y="132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 rot="16200000">
                <a:off x="4799" y="159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" name="Freeform 23"/>
            <p:cNvSpPr/>
            <p:nvPr/>
          </p:nvSpPr>
          <p:spPr bwMode="auto">
            <a:xfrm flipH="1">
              <a:off x="0" y="0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24"/>
            <p:cNvSpPr/>
            <p:nvPr/>
          </p:nvSpPr>
          <p:spPr bwMode="auto">
            <a:xfrm flipH="1">
              <a:off x="0" y="481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4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24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5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29450" y="685800"/>
            <a:ext cx="196215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85800"/>
            <a:ext cx="573405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2"/>
          <p:cNvSpPr/>
          <p:nvPr/>
        </p:nvSpPr>
        <p:spPr bwMode="auto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91" name="Group 8"/>
          <p:cNvGrpSpPr/>
          <p:nvPr/>
        </p:nvGrpSpPr>
        <p:grpSpPr>
          <a:xfrm>
            <a:off x="195263" y="234950"/>
            <a:ext cx="3787775" cy="1778000"/>
            <a:chOff x="0" y="0"/>
            <a:chExt cx="2386" cy="1120"/>
          </a:xfrm>
        </p:grpSpPr>
        <p:sp>
          <p:nvSpPr>
            <p:cNvPr id="49" name="Freeform 9"/>
            <p:cNvSpPr/>
            <p:nvPr/>
          </p:nvSpPr>
          <p:spPr bwMode="auto">
            <a:xfrm>
              <a:off x="54" y="29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43" y="113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351" y="196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95" name="Group 12"/>
            <p:cNvGrpSpPr/>
            <p:nvPr userDrawn="1"/>
          </p:nvGrpSpPr>
          <p:grpSpPr>
            <a:xfrm>
              <a:off x="0" y="0"/>
              <a:ext cx="2386" cy="1081"/>
              <a:chOff x="0" y="0"/>
              <a:chExt cx="2386" cy="1081"/>
            </a:xfrm>
          </p:grpSpPr>
          <p:sp>
            <p:nvSpPr>
              <p:cNvPr id="53" name="Freeform 13"/>
              <p:cNvSpPr/>
              <p:nvPr/>
            </p:nvSpPr>
            <p:spPr bwMode="auto">
              <a:xfrm>
                <a:off x="1882" y="786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0" y="0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5"/>
              <p:cNvSpPr/>
              <p:nvPr/>
            </p:nvSpPr>
            <p:spPr bwMode="auto">
              <a:xfrm>
                <a:off x="201" y="10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6"/>
              <p:cNvSpPr/>
              <p:nvPr/>
            </p:nvSpPr>
            <p:spPr bwMode="auto">
              <a:xfrm>
                <a:off x="286" y="103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7"/>
              <p:cNvSpPr/>
              <p:nvPr/>
            </p:nvSpPr>
            <p:spPr bwMode="auto">
              <a:xfrm>
                <a:off x="723" y="388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301" name="Group 18"/>
          <p:cNvGrpSpPr/>
          <p:nvPr/>
        </p:nvGrpSpPr>
        <p:grpSpPr>
          <a:xfrm>
            <a:off x="7915275" y="4368800"/>
            <a:ext cx="742950" cy="1058863"/>
            <a:chOff x="0" y="0"/>
            <a:chExt cx="468" cy="667"/>
          </a:xfrm>
        </p:grpSpPr>
        <p:sp>
          <p:nvSpPr>
            <p:cNvPr id="59" name="Freeform 19"/>
            <p:cNvSpPr/>
            <p:nvPr/>
          </p:nvSpPr>
          <p:spPr bwMode="auto">
            <a:xfrm rot="7320404">
              <a:off x="-78" y="183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 rot="7320404">
              <a:off x="-90" y="169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 rot="7320404">
              <a:off x="11" y="158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305" name="Group 22"/>
            <p:cNvGrpSpPr/>
            <p:nvPr userDrawn="1"/>
          </p:nvGrpSpPr>
          <p:grpSpPr>
            <a:xfrm>
              <a:off x="0" y="0"/>
              <a:ext cx="467" cy="667"/>
              <a:chOff x="0" y="0"/>
              <a:chExt cx="467" cy="667"/>
            </a:xfrm>
          </p:grpSpPr>
          <p:sp>
            <p:nvSpPr>
              <p:cNvPr id="63" name="Freeform 23"/>
              <p:cNvSpPr/>
              <p:nvPr/>
            </p:nvSpPr>
            <p:spPr bwMode="auto">
              <a:xfrm rot="7320404">
                <a:off x="1" y="437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24"/>
              <p:cNvSpPr/>
              <p:nvPr/>
            </p:nvSpPr>
            <p:spPr bwMode="auto">
              <a:xfrm rot="7320404">
                <a:off x="-100" y="178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5"/>
              <p:cNvSpPr/>
              <p:nvPr/>
            </p:nvSpPr>
            <p:spPr bwMode="auto">
              <a:xfrm rot="7320404">
                <a:off x="76" y="245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6"/>
              <p:cNvSpPr/>
              <p:nvPr/>
            </p:nvSpPr>
            <p:spPr bwMode="auto">
              <a:xfrm rot="7320404">
                <a:off x="375" y="119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27"/>
              <p:cNvSpPr/>
              <p:nvPr/>
            </p:nvSpPr>
            <p:spPr bwMode="auto">
              <a:xfrm rot="7320404">
                <a:off x="148" y="245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8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algn="r" fontAlgn="base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2441575"/>
            <a:ext cx="3956050" cy="350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0" y="2441575"/>
            <a:ext cx="3956050" cy="350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8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3" descr="bg08_2_pa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17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6" name="Group 4"/>
          <p:cNvGrpSpPr/>
          <p:nvPr/>
        </p:nvGrpSpPr>
        <p:grpSpPr>
          <a:xfrm>
            <a:off x="0" y="1747838"/>
            <a:ext cx="9144000" cy="3360737"/>
            <a:chOff x="0" y="0"/>
            <a:chExt cx="6246" cy="2310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0" y="17"/>
              <a:ext cx="6239" cy="2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0" y="12"/>
              <a:ext cx="6239" cy="89"/>
            </a:xfrm>
            <a:prstGeom prst="rect">
              <a:avLst/>
            </a:prstGeom>
            <a:solidFill>
              <a:srgbClr val="143970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0" y="2233"/>
              <a:ext cx="6246" cy="77"/>
            </a:xfrm>
            <a:prstGeom prst="rect">
              <a:avLst/>
            </a:prstGeom>
            <a:solidFill>
              <a:srgbClr val="143970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6239" cy="12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3321" name="Picture 14" descr="CBA06_2의 복사본 (2)"/>
          <p:cNvPicPr>
            <a:picLocks noChangeAspect="1"/>
          </p:cNvPicPr>
          <p:nvPr/>
        </p:nvPicPr>
        <p:blipFill>
          <a:blip r:embed="rId4">
            <a:lum bright="20001" contrast="50000"/>
          </a:blip>
          <a:stretch>
            <a:fillRect/>
          </a:stretch>
        </p:blipFill>
        <p:spPr>
          <a:xfrm>
            <a:off x="3638550" y="3227388"/>
            <a:ext cx="1779588" cy="1335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3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6750" y="2495550"/>
            <a:ext cx="7772400" cy="11430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-윤체B" pitchFamily="2" charset="-127"/>
                <a:ea typeface="-윤체B" pitchFamily="2" charset="-127"/>
              </a:defRPr>
            </a:lvl1pPr>
          </a:lstStyle>
          <a:p>
            <a:pPr fontAlgn="base"/>
            <a:r>
              <a:rPr lang="zh-CN" altLang="en-US" strike="noStrike" noProof="1"/>
              <a:t>마스터 제목 스타일 편집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52563" y="4498975"/>
            <a:ext cx="6400800" cy="893763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63A5E"/>
                </a:solidFill>
                <a:latin typeface="-윤체M" pitchFamily="2" charset="-127"/>
                <a:ea typeface="-윤체M" pitchFamily="2" charset="-127"/>
              </a:defRPr>
            </a:lvl1pPr>
          </a:lstStyle>
          <a:p>
            <a:pPr fontAlgn="base"/>
            <a:r>
              <a:rPr lang="zh-CN" altLang="en-US" strike="noStrike" noProof="1"/>
              <a:t>마스터 부제목 스타일 편집</a:t>
            </a:r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atinLnBrk="1"/>
            <a:endParaRPr lang="en-US" altLang="zh-CN" dirty="0"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2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latinLnBrk="1"/>
            <a:endParaRPr lang="en-US" altLang="zh-CN" dirty="0"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2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latinLnBrk="1"/>
            <a:fld id="{9A0DB2DC-4C9A-4742-B13C-FB6460FD3503}" type="slidenum">
              <a:rPr lang="ko-KR" altLang="en-US" dirty="0">
                <a:latin typeface="-윤체M" pitchFamily="2" charset="-127"/>
                <a:ea typeface="-윤체M" pitchFamily="2" charset="-127"/>
              </a:rPr>
              <a:pPr algn="r" latinLnBrk="1"/>
              <a:t>‹#›</a:t>
            </a:fld>
            <a:endParaRPr lang="ko-KR" altLang="en-US" dirty="0">
              <a:latin typeface="-윤체M" pitchFamily="2" charset="-127"/>
              <a:ea typeface="-윤체M" pitchFamily="2" charset="-127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09675"/>
            <a:ext cx="3810000" cy="5097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9675"/>
            <a:ext cx="3810000" cy="5097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875"/>
            <a:ext cx="1943100" cy="62912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875"/>
            <a:ext cx="5676900" cy="62912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01_b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6225"/>
            <a:ext cx="4876800" cy="6315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43800" y="457200"/>
            <a:ext cx="1231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pic>
        <p:nvPicPr>
          <p:cNvPr id="14340" name="Picture 9" descr="01_icon_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56000"/>
            <a:ext cx="1739900" cy="173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09550" y="266700"/>
            <a:ext cx="8705850" cy="6324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0" y="4267200"/>
            <a:ext cx="4648200" cy="381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2863" y="4876800"/>
            <a:ext cx="3048000" cy="304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0" i="0">
                <a:solidFill>
                  <a:srgbClr val="000000"/>
                </a:solidFill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algn="r" fontAlgn="base"/>
              <a:t>‹#›</a:t>
            </a:fld>
            <a:endParaRPr lang="zh-CN" altLang="en-US" sz="1000" b="0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62150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62150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685800"/>
            <a:ext cx="2095500" cy="6172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85800"/>
            <a:ext cx="6134100" cy="6172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0" y="685800"/>
            <a:ext cx="8382000" cy="6172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3" name="Group 8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algn="r" fontAlgn="base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46050" y="0"/>
            <a:ext cx="8772525" cy="6726238"/>
            <a:chOff x="0" y="0"/>
            <a:chExt cx="5526" cy="4237"/>
          </a:xfrm>
        </p:grpSpPr>
        <p:grpSp>
          <p:nvGrpSpPr>
            <p:cNvPr id="1027" name="Group 3"/>
            <p:cNvGrpSpPr/>
            <p:nvPr/>
          </p:nvGrpSpPr>
          <p:grpSpPr>
            <a:xfrm>
              <a:off x="0" y="409"/>
              <a:ext cx="5526" cy="3828"/>
              <a:chOff x="0" y="0"/>
              <a:chExt cx="5526" cy="3828"/>
            </a:xfrm>
          </p:grpSpPr>
          <p:sp>
            <p:nvSpPr>
              <p:cNvPr id="5124" name="Freeform 4"/>
              <p:cNvSpPr/>
              <p:nvPr/>
            </p:nvSpPr>
            <p:spPr bwMode="auto">
              <a:xfrm>
                <a:off x="0" y="0"/>
                <a:ext cx="5526" cy="3828"/>
              </a:xfrm>
              <a:custGeom>
                <a:avLst/>
                <a:gdLst/>
                <a:ahLst/>
                <a:cxnLst>
                  <a:cxn ang="0">
                    <a:pos x="684" y="3"/>
                  </a:cxn>
                  <a:cxn ang="0">
                    <a:pos x="708" y="2"/>
                  </a:cxn>
                  <a:cxn ang="0">
                    <a:pos x="5523" y="0"/>
                  </a:cxn>
                  <a:cxn ang="0">
                    <a:pos x="5525" y="3827"/>
                  </a:cxn>
                  <a:cxn ang="0">
                    <a:pos x="0" y="3827"/>
                  </a:cxn>
                  <a:cxn ang="0">
                    <a:pos x="7" y="577"/>
                  </a:cxn>
                  <a:cxn ang="0">
                    <a:pos x="9" y="544"/>
                  </a:cxn>
                  <a:cxn ang="0">
                    <a:pos x="14" y="516"/>
                  </a:cxn>
                  <a:cxn ang="0">
                    <a:pos x="22" y="490"/>
                  </a:cxn>
                  <a:cxn ang="0">
                    <a:pos x="35" y="470"/>
                  </a:cxn>
                  <a:cxn ang="0">
                    <a:pos x="51" y="456"/>
                  </a:cxn>
                  <a:cxn ang="0">
                    <a:pos x="64" y="446"/>
                  </a:cxn>
                  <a:cxn ang="0">
                    <a:pos x="594" y="52"/>
                  </a:cxn>
                  <a:cxn ang="0">
                    <a:pos x="630" y="26"/>
                  </a:cxn>
                  <a:cxn ang="0">
                    <a:pos x="654" y="9"/>
                  </a:cxn>
                  <a:cxn ang="0">
                    <a:pos x="684" y="3"/>
                  </a:cxn>
                </a:cxnLst>
                <a:rect l="0" t="0" r="r" b="b"/>
                <a:pathLst>
                  <a:path w="5526" h="3828">
                    <a:moveTo>
                      <a:pt x="684" y="3"/>
                    </a:moveTo>
                    <a:lnTo>
                      <a:pt x="708" y="2"/>
                    </a:lnTo>
                    <a:lnTo>
                      <a:pt x="5523" y="0"/>
                    </a:lnTo>
                    <a:lnTo>
                      <a:pt x="5525" y="3827"/>
                    </a:lnTo>
                    <a:lnTo>
                      <a:pt x="0" y="3827"/>
                    </a:lnTo>
                    <a:lnTo>
                      <a:pt x="7" y="577"/>
                    </a:lnTo>
                    <a:lnTo>
                      <a:pt x="9" y="544"/>
                    </a:lnTo>
                    <a:lnTo>
                      <a:pt x="14" y="516"/>
                    </a:lnTo>
                    <a:lnTo>
                      <a:pt x="22" y="490"/>
                    </a:lnTo>
                    <a:lnTo>
                      <a:pt x="35" y="470"/>
                    </a:lnTo>
                    <a:lnTo>
                      <a:pt x="51" y="456"/>
                    </a:lnTo>
                    <a:lnTo>
                      <a:pt x="64" y="446"/>
                    </a:lnTo>
                    <a:lnTo>
                      <a:pt x="594" y="52"/>
                    </a:lnTo>
                    <a:lnTo>
                      <a:pt x="630" y="26"/>
                    </a:lnTo>
                    <a:lnTo>
                      <a:pt x="654" y="9"/>
                    </a:lnTo>
                    <a:lnTo>
                      <a:pt x="684" y="3"/>
                    </a:lnTo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29" name="Group 5"/>
              <p:cNvGrpSpPr/>
              <p:nvPr/>
            </p:nvGrpSpPr>
            <p:grpSpPr>
              <a:xfrm>
                <a:off x="27" y="18"/>
                <a:ext cx="620" cy="565"/>
                <a:chOff x="0" y="0"/>
                <a:chExt cx="620" cy="565"/>
              </a:xfrm>
            </p:grpSpPr>
            <p:sp>
              <p:nvSpPr>
                <p:cNvPr id="5126" name="Freeform 6"/>
                <p:cNvSpPr/>
                <p:nvPr/>
              </p:nvSpPr>
              <p:spPr bwMode="auto">
                <a:xfrm>
                  <a:off x="8" y="32"/>
                  <a:ext cx="580" cy="533"/>
                </a:xfrm>
                <a:custGeom>
                  <a:avLst/>
                  <a:gdLst/>
                  <a:ahLst/>
                  <a:cxnLst>
                    <a:cxn ang="0">
                      <a:pos x="154" y="440"/>
                    </a:cxn>
                    <a:cxn ang="0">
                      <a:pos x="323" y="493"/>
                    </a:cxn>
                    <a:cxn ang="0">
                      <a:pos x="372" y="517"/>
                    </a:cxn>
                    <a:cxn ang="0">
                      <a:pos x="411" y="532"/>
                    </a:cxn>
                    <a:cxn ang="0">
                      <a:pos x="411" y="497"/>
                    </a:cxn>
                    <a:cxn ang="0">
                      <a:pos x="415" y="440"/>
                    </a:cxn>
                    <a:cxn ang="0">
                      <a:pos x="425" y="395"/>
                    </a:cxn>
                    <a:cxn ang="0">
                      <a:pos x="441" y="326"/>
                    </a:cxn>
                    <a:cxn ang="0">
                      <a:pos x="457" y="276"/>
                    </a:cxn>
                    <a:cxn ang="0">
                      <a:pos x="474" y="240"/>
                    </a:cxn>
                    <a:cxn ang="0">
                      <a:pos x="488" y="190"/>
                    </a:cxn>
                    <a:cxn ang="0">
                      <a:pos x="504" y="149"/>
                    </a:cxn>
                    <a:cxn ang="0">
                      <a:pos x="525" y="102"/>
                    </a:cxn>
                    <a:cxn ang="0">
                      <a:pos x="579" y="0"/>
                    </a:cxn>
                    <a:cxn ang="0">
                      <a:pos x="28" y="398"/>
                    </a:cxn>
                    <a:cxn ang="0">
                      <a:pos x="0" y="420"/>
                    </a:cxn>
                    <a:cxn ang="0">
                      <a:pos x="90" y="423"/>
                    </a:cxn>
                    <a:cxn ang="0">
                      <a:pos x="154" y="440"/>
                    </a:cxn>
                  </a:cxnLst>
                  <a:rect l="0" t="0" r="r" b="b"/>
                  <a:pathLst>
                    <a:path w="580" h="533">
                      <a:moveTo>
                        <a:pt x="154" y="440"/>
                      </a:moveTo>
                      <a:lnTo>
                        <a:pt x="323" y="493"/>
                      </a:lnTo>
                      <a:lnTo>
                        <a:pt x="372" y="517"/>
                      </a:lnTo>
                      <a:lnTo>
                        <a:pt x="411" y="532"/>
                      </a:lnTo>
                      <a:lnTo>
                        <a:pt x="411" y="497"/>
                      </a:lnTo>
                      <a:lnTo>
                        <a:pt x="415" y="440"/>
                      </a:lnTo>
                      <a:lnTo>
                        <a:pt x="425" y="395"/>
                      </a:lnTo>
                      <a:lnTo>
                        <a:pt x="441" y="326"/>
                      </a:lnTo>
                      <a:lnTo>
                        <a:pt x="457" y="276"/>
                      </a:lnTo>
                      <a:lnTo>
                        <a:pt x="474" y="240"/>
                      </a:lnTo>
                      <a:lnTo>
                        <a:pt x="488" y="190"/>
                      </a:lnTo>
                      <a:lnTo>
                        <a:pt x="504" y="149"/>
                      </a:lnTo>
                      <a:lnTo>
                        <a:pt x="525" y="102"/>
                      </a:lnTo>
                      <a:lnTo>
                        <a:pt x="579" y="0"/>
                      </a:lnTo>
                      <a:lnTo>
                        <a:pt x="28" y="398"/>
                      </a:lnTo>
                      <a:lnTo>
                        <a:pt x="0" y="420"/>
                      </a:lnTo>
                      <a:lnTo>
                        <a:pt x="90" y="423"/>
                      </a:lnTo>
                      <a:lnTo>
                        <a:pt x="154" y="440"/>
                      </a:ln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7" name="Freeform 7"/>
                <p:cNvSpPr/>
                <p:nvPr/>
              </p:nvSpPr>
              <p:spPr bwMode="auto">
                <a:xfrm>
                  <a:off x="0" y="0"/>
                  <a:ext cx="620" cy="473"/>
                </a:xfrm>
                <a:custGeom>
                  <a:avLst/>
                  <a:gdLst/>
                  <a:ahLst/>
                  <a:cxnLst>
                    <a:cxn ang="0">
                      <a:pos x="0" y="472"/>
                    </a:cxn>
                    <a:cxn ang="0">
                      <a:pos x="15" y="445"/>
                    </a:cxn>
                    <a:cxn ang="0">
                      <a:pos x="61" y="411"/>
                    </a:cxn>
                    <a:cxn ang="0">
                      <a:pos x="619" y="0"/>
                    </a:cxn>
                    <a:cxn ang="0">
                      <a:pos x="466" y="153"/>
                    </a:cxn>
                    <a:cxn ang="0">
                      <a:pos x="366" y="315"/>
                    </a:cxn>
                    <a:cxn ang="0">
                      <a:pos x="301" y="467"/>
                    </a:cxn>
                    <a:cxn ang="0">
                      <a:pos x="222" y="435"/>
                    </a:cxn>
                    <a:cxn ang="0">
                      <a:pos x="132" y="413"/>
                    </a:cxn>
                    <a:cxn ang="0">
                      <a:pos x="76" y="420"/>
                    </a:cxn>
                    <a:cxn ang="0">
                      <a:pos x="30" y="432"/>
                    </a:cxn>
                    <a:cxn ang="0">
                      <a:pos x="0" y="472"/>
                    </a:cxn>
                  </a:cxnLst>
                  <a:rect l="0" t="0" r="r" b="b"/>
                  <a:pathLst>
                    <a:path w="620" h="473">
                      <a:moveTo>
                        <a:pt x="0" y="472"/>
                      </a:moveTo>
                      <a:lnTo>
                        <a:pt x="15" y="445"/>
                      </a:lnTo>
                      <a:lnTo>
                        <a:pt x="61" y="411"/>
                      </a:lnTo>
                      <a:lnTo>
                        <a:pt x="619" y="0"/>
                      </a:lnTo>
                      <a:lnTo>
                        <a:pt x="466" y="153"/>
                      </a:lnTo>
                      <a:lnTo>
                        <a:pt x="366" y="315"/>
                      </a:lnTo>
                      <a:lnTo>
                        <a:pt x="301" y="467"/>
                      </a:lnTo>
                      <a:lnTo>
                        <a:pt x="222" y="435"/>
                      </a:lnTo>
                      <a:lnTo>
                        <a:pt x="132" y="413"/>
                      </a:lnTo>
                      <a:lnTo>
                        <a:pt x="76" y="420"/>
                      </a:lnTo>
                      <a:lnTo>
                        <a:pt x="30" y="432"/>
                      </a:lnTo>
                      <a:lnTo>
                        <a:pt x="0" y="472"/>
                      </a:lnTo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032" name="Group 8"/>
            <p:cNvGrpSpPr/>
            <p:nvPr/>
          </p:nvGrpSpPr>
          <p:grpSpPr>
            <a:xfrm>
              <a:off x="1958" y="0"/>
              <a:ext cx="1640" cy="623"/>
              <a:chOff x="0" y="0"/>
              <a:chExt cx="1640" cy="623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0" y="344"/>
                <a:ext cx="1640" cy="72"/>
              </a:xfrm>
              <a:prstGeom prst="rect">
                <a:avLst/>
              </a:prstGeom>
              <a:gradFill rotWithShape="0">
                <a:gsLst>
                  <a:gs pos="0">
                    <a:srgbClr val="1C1C1C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304" y="311"/>
                <a:ext cx="232" cy="3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1063" y="306"/>
                <a:ext cx="232" cy="3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2" name="Oval 12"/>
              <p:cNvSpPr>
                <a:spLocks noChangeArrowheads="1"/>
              </p:cNvSpPr>
              <p:nvPr/>
            </p:nvSpPr>
            <p:spPr bwMode="auto">
              <a:xfrm>
                <a:off x="614" y="0"/>
                <a:ext cx="379" cy="370"/>
              </a:xfrm>
              <a:prstGeom prst="ellipse">
                <a:avLst/>
              </a:prstGeom>
              <a:gradFill rotWithShape="0">
                <a:gsLst>
                  <a:gs pos="0">
                    <a:srgbClr val="1C1C1C"/>
                  </a:gs>
                  <a:gs pos="5000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3" name="Oval 13"/>
              <p:cNvSpPr>
                <a:spLocks noChangeArrowheads="1"/>
              </p:cNvSpPr>
              <p:nvPr/>
            </p:nvSpPr>
            <p:spPr bwMode="auto">
              <a:xfrm>
                <a:off x="632" y="13"/>
                <a:ext cx="344" cy="34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4" name="Freeform 14"/>
              <p:cNvSpPr/>
              <p:nvPr/>
            </p:nvSpPr>
            <p:spPr bwMode="auto">
              <a:xfrm>
                <a:off x="658" y="10"/>
                <a:ext cx="279" cy="82"/>
              </a:xfrm>
              <a:custGeom>
                <a:avLst/>
                <a:gdLst/>
                <a:ahLst/>
                <a:cxnLst>
                  <a:cxn ang="0">
                    <a:pos x="278" y="65"/>
                  </a:cxn>
                  <a:cxn ang="0">
                    <a:pos x="271" y="49"/>
                  </a:cxn>
                  <a:cxn ang="0">
                    <a:pos x="254" y="32"/>
                  </a:cxn>
                  <a:cxn ang="0">
                    <a:pos x="232" y="20"/>
                  </a:cxn>
                  <a:cxn ang="0">
                    <a:pos x="203" y="7"/>
                  </a:cxn>
                  <a:cxn ang="0">
                    <a:pos x="168" y="0"/>
                  </a:cxn>
                  <a:cxn ang="0">
                    <a:pos x="127" y="0"/>
                  </a:cxn>
                  <a:cxn ang="0">
                    <a:pos x="95" y="3"/>
                  </a:cxn>
                  <a:cxn ang="0">
                    <a:pos x="63" y="14"/>
                  </a:cxn>
                  <a:cxn ang="0">
                    <a:pos x="41" y="29"/>
                  </a:cxn>
                  <a:cxn ang="0">
                    <a:pos x="21" y="43"/>
                  </a:cxn>
                  <a:cxn ang="0">
                    <a:pos x="5" y="62"/>
                  </a:cxn>
                  <a:cxn ang="0">
                    <a:pos x="0" y="71"/>
                  </a:cxn>
                  <a:cxn ang="0">
                    <a:pos x="1" y="81"/>
                  </a:cxn>
                  <a:cxn ang="0">
                    <a:pos x="14" y="62"/>
                  </a:cxn>
                  <a:cxn ang="0">
                    <a:pos x="28" y="51"/>
                  </a:cxn>
                  <a:cxn ang="0">
                    <a:pos x="55" y="33"/>
                  </a:cxn>
                  <a:cxn ang="0">
                    <a:pos x="78" y="23"/>
                  </a:cxn>
                  <a:cxn ang="0">
                    <a:pos x="105" y="14"/>
                  </a:cxn>
                  <a:cxn ang="0">
                    <a:pos x="131" y="11"/>
                  </a:cxn>
                  <a:cxn ang="0">
                    <a:pos x="147" y="11"/>
                  </a:cxn>
                  <a:cxn ang="0">
                    <a:pos x="167" y="13"/>
                  </a:cxn>
                  <a:cxn ang="0">
                    <a:pos x="186" y="14"/>
                  </a:cxn>
                  <a:cxn ang="0">
                    <a:pos x="206" y="20"/>
                  </a:cxn>
                  <a:cxn ang="0">
                    <a:pos x="239" y="35"/>
                  </a:cxn>
                  <a:cxn ang="0">
                    <a:pos x="255" y="49"/>
                  </a:cxn>
                  <a:cxn ang="0">
                    <a:pos x="278" y="65"/>
                  </a:cxn>
                </a:cxnLst>
                <a:rect l="0" t="0" r="r" b="b"/>
                <a:pathLst>
                  <a:path w="279" h="82">
                    <a:moveTo>
                      <a:pt x="278" y="65"/>
                    </a:moveTo>
                    <a:lnTo>
                      <a:pt x="271" y="49"/>
                    </a:lnTo>
                    <a:lnTo>
                      <a:pt x="254" y="32"/>
                    </a:lnTo>
                    <a:lnTo>
                      <a:pt x="232" y="20"/>
                    </a:lnTo>
                    <a:lnTo>
                      <a:pt x="203" y="7"/>
                    </a:lnTo>
                    <a:lnTo>
                      <a:pt x="168" y="0"/>
                    </a:lnTo>
                    <a:lnTo>
                      <a:pt x="127" y="0"/>
                    </a:lnTo>
                    <a:lnTo>
                      <a:pt x="95" y="3"/>
                    </a:lnTo>
                    <a:lnTo>
                      <a:pt x="63" y="14"/>
                    </a:lnTo>
                    <a:lnTo>
                      <a:pt x="41" y="29"/>
                    </a:lnTo>
                    <a:lnTo>
                      <a:pt x="21" y="43"/>
                    </a:lnTo>
                    <a:lnTo>
                      <a:pt x="5" y="62"/>
                    </a:lnTo>
                    <a:lnTo>
                      <a:pt x="0" y="71"/>
                    </a:lnTo>
                    <a:lnTo>
                      <a:pt x="1" y="81"/>
                    </a:lnTo>
                    <a:lnTo>
                      <a:pt x="14" y="62"/>
                    </a:lnTo>
                    <a:lnTo>
                      <a:pt x="28" y="51"/>
                    </a:lnTo>
                    <a:lnTo>
                      <a:pt x="55" y="33"/>
                    </a:lnTo>
                    <a:lnTo>
                      <a:pt x="78" y="23"/>
                    </a:lnTo>
                    <a:lnTo>
                      <a:pt x="105" y="14"/>
                    </a:lnTo>
                    <a:lnTo>
                      <a:pt x="131" y="11"/>
                    </a:lnTo>
                    <a:lnTo>
                      <a:pt x="147" y="11"/>
                    </a:lnTo>
                    <a:lnTo>
                      <a:pt x="167" y="13"/>
                    </a:lnTo>
                    <a:lnTo>
                      <a:pt x="186" y="14"/>
                    </a:lnTo>
                    <a:lnTo>
                      <a:pt x="206" y="20"/>
                    </a:lnTo>
                    <a:lnTo>
                      <a:pt x="239" y="35"/>
                    </a:lnTo>
                    <a:lnTo>
                      <a:pt x="255" y="49"/>
                    </a:lnTo>
                    <a:lnTo>
                      <a:pt x="278" y="6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5" name="Oval 15"/>
              <p:cNvSpPr>
                <a:spLocks noChangeArrowheads="1"/>
              </p:cNvSpPr>
              <p:nvPr/>
            </p:nvSpPr>
            <p:spPr bwMode="auto">
              <a:xfrm>
                <a:off x="659" y="43"/>
                <a:ext cx="289" cy="281"/>
              </a:xfrm>
              <a:prstGeom prst="ellipse">
                <a:avLst/>
              </a:prstGeom>
              <a:gradFill rotWithShape="0">
                <a:gsLst>
                  <a:gs pos="0">
                    <a:srgbClr val="1C1C1C"/>
                  </a:gs>
                  <a:gs pos="50000">
                    <a:srgbClr val="FFFFFF"/>
                  </a:gs>
                  <a:gs pos="100000">
                    <a:srgbClr val="1C1C1C"/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6" name="Oval 16" descr="Walnut"/>
              <p:cNvSpPr>
                <a:spLocks noChangeArrowheads="1"/>
              </p:cNvSpPr>
              <p:nvPr/>
            </p:nvSpPr>
            <p:spPr bwMode="auto">
              <a:xfrm>
                <a:off x="679" y="60"/>
                <a:ext cx="247" cy="238"/>
              </a:xfrm>
              <a:prstGeom prst="ellipse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7" name="Freeform 17"/>
              <p:cNvSpPr/>
              <p:nvPr/>
            </p:nvSpPr>
            <p:spPr bwMode="auto">
              <a:xfrm>
                <a:off x="132" y="267"/>
                <a:ext cx="1358" cy="356"/>
              </a:xfrm>
              <a:custGeom>
                <a:avLst/>
                <a:gdLst/>
                <a:ahLst/>
                <a:cxnLst>
                  <a:cxn ang="0">
                    <a:pos x="10" y="345"/>
                  </a:cxn>
                  <a:cxn ang="0">
                    <a:pos x="28" y="351"/>
                  </a:cxn>
                  <a:cxn ang="0">
                    <a:pos x="1357" y="355"/>
                  </a:cxn>
                  <a:cxn ang="0">
                    <a:pos x="1357" y="279"/>
                  </a:cxn>
                  <a:cxn ang="0">
                    <a:pos x="1351" y="248"/>
                  </a:cxn>
                  <a:cxn ang="0">
                    <a:pos x="1338" y="220"/>
                  </a:cxn>
                  <a:cxn ang="0">
                    <a:pos x="1324" y="192"/>
                  </a:cxn>
                  <a:cxn ang="0">
                    <a:pos x="1282" y="147"/>
                  </a:cxn>
                  <a:cxn ang="0">
                    <a:pos x="1214" y="119"/>
                  </a:cxn>
                  <a:cxn ang="0">
                    <a:pos x="1141" y="106"/>
                  </a:cxn>
                  <a:cxn ang="0">
                    <a:pos x="1073" y="96"/>
                  </a:cxn>
                  <a:cxn ang="0">
                    <a:pos x="996" y="87"/>
                  </a:cxn>
                  <a:cxn ang="0">
                    <a:pos x="906" y="81"/>
                  </a:cxn>
                  <a:cxn ang="0">
                    <a:pos x="782" y="69"/>
                  </a:cxn>
                  <a:cxn ang="0">
                    <a:pos x="817" y="22"/>
                  </a:cxn>
                  <a:cxn ang="0">
                    <a:pos x="823" y="2"/>
                  </a:cxn>
                  <a:cxn ang="0">
                    <a:pos x="795" y="28"/>
                  </a:cxn>
                  <a:cxn ang="0">
                    <a:pos x="779" y="41"/>
                  </a:cxn>
                  <a:cxn ang="0">
                    <a:pos x="762" y="57"/>
                  </a:cxn>
                  <a:cxn ang="0">
                    <a:pos x="746" y="62"/>
                  </a:cxn>
                  <a:cxn ang="0">
                    <a:pos x="714" y="71"/>
                  </a:cxn>
                  <a:cxn ang="0">
                    <a:pos x="661" y="72"/>
                  </a:cxn>
                  <a:cxn ang="0">
                    <a:pos x="612" y="70"/>
                  </a:cxn>
                  <a:cxn ang="0">
                    <a:pos x="587" y="57"/>
                  </a:cxn>
                  <a:cxn ang="0">
                    <a:pos x="571" y="46"/>
                  </a:cxn>
                  <a:cxn ang="0">
                    <a:pos x="548" y="28"/>
                  </a:cxn>
                  <a:cxn ang="0">
                    <a:pos x="519" y="0"/>
                  </a:cxn>
                  <a:cxn ang="0">
                    <a:pos x="527" y="24"/>
                  </a:cxn>
                  <a:cxn ang="0">
                    <a:pos x="539" y="64"/>
                  </a:cxn>
                  <a:cxn ang="0">
                    <a:pos x="525" y="72"/>
                  </a:cxn>
                  <a:cxn ang="0">
                    <a:pos x="379" y="80"/>
                  </a:cxn>
                  <a:cxn ang="0">
                    <a:pos x="259" y="96"/>
                  </a:cxn>
                  <a:cxn ang="0">
                    <a:pos x="190" y="106"/>
                  </a:cxn>
                  <a:cxn ang="0">
                    <a:pos x="123" y="119"/>
                  </a:cxn>
                  <a:cxn ang="0">
                    <a:pos x="94" y="129"/>
                  </a:cxn>
                  <a:cxn ang="0">
                    <a:pos x="72" y="144"/>
                  </a:cxn>
                  <a:cxn ang="0">
                    <a:pos x="43" y="171"/>
                  </a:cxn>
                  <a:cxn ang="0">
                    <a:pos x="24" y="202"/>
                  </a:cxn>
                  <a:cxn ang="0">
                    <a:pos x="11" y="239"/>
                  </a:cxn>
                  <a:cxn ang="0">
                    <a:pos x="4" y="267"/>
                  </a:cxn>
                  <a:cxn ang="0">
                    <a:pos x="1" y="299"/>
                  </a:cxn>
                  <a:cxn ang="0">
                    <a:pos x="0" y="320"/>
                  </a:cxn>
                  <a:cxn ang="0">
                    <a:pos x="10" y="345"/>
                  </a:cxn>
                </a:cxnLst>
                <a:rect l="0" t="0" r="r" b="b"/>
                <a:pathLst>
                  <a:path w="1358" h="356">
                    <a:moveTo>
                      <a:pt x="10" y="345"/>
                    </a:moveTo>
                    <a:lnTo>
                      <a:pt x="28" y="351"/>
                    </a:lnTo>
                    <a:lnTo>
                      <a:pt x="1357" y="355"/>
                    </a:lnTo>
                    <a:lnTo>
                      <a:pt x="1357" y="279"/>
                    </a:lnTo>
                    <a:lnTo>
                      <a:pt x="1351" y="248"/>
                    </a:lnTo>
                    <a:lnTo>
                      <a:pt x="1338" y="220"/>
                    </a:lnTo>
                    <a:lnTo>
                      <a:pt x="1324" y="192"/>
                    </a:lnTo>
                    <a:lnTo>
                      <a:pt x="1282" y="147"/>
                    </a:lnTo>
                    <a:lnTo>
                      <a:pt x="1214" y="119"/>
                    </a:lnTo>
                    <a:lnTo>
                      <a:pt x="1141" y="106"/>
                    </a:lnTo>
                    <a:lnTo>
                      <a:pt x="1073" y="96"/>
                    </a:lnTo>
                    <a:lnTo>
                      <a:pt x="996" y="87"/>
                    </a:lnTo>
                    <a:lnTo>
                      <a:pt x="906" y="81"/>
                    </a:lnTo>
                    <a:lnTo>
                      <a:pt x="782" y="69"/>
                    </a:lnTo>
                    <a:lnTo>
                      <a:pt x="817" y="22"/>
                    </a:lnTo>
                    <a:lnTo>
                      <a:pt x="823" y="2"/>
                    </a:lnTo>
                    <a:lnTo>
                      <a:pt x="795" y="28"/>
                    </a:lnTo>
                    <a:lnTo>
                      <a:pt x="779" y="41"/>
                    </a:lnTo>
                    <a:lnTo>
                      <a:pt x="762" y="57"/>
                    </a:lnTo>
                    <a:lnTo>
                      <a:pt x="746" y="62"/>
                    </a:lnTo>
                    <a:lnTo>
                      <a:pt x="714" y="71"/>
                    </a:lnTo>
                    <a:lnTo>
                      <a:pt x="661" y="72"/>
                    </a:lnTo>
                    <a:lnTo>
                      <a:pt x="612" y="70"/>
                    </a:lnTo>
                    <a:lnTo>
                      <a:pt x="587" y="57"/>
                    </a:lnTo>
                    <a:lnTo>
                      <a:pt x="571" y="46"/>
                    </a:lnTo>
                    <a:lnTo>
                      <a:pt x="548" y="28"/>
                    </a:lnTo>
                    <a:lnTo>
                      <a:pt x="519" y="0"/>
                    </a:lnTo>
                    <a:lnTo>
                      <a:pt x="527" y="24"/>
                    </a:lnTo>
                    <a:lnTo>
                      <a:pt x="539" y="64"/>
                    </a:lnTo>
                    <a:lnTo>
                      <a:pt x="525" y="72"/>
                    </a:lnTo>
                    <a:lnTo>
                      <a:pt x="379" y="80"/>
                    </a:lnTo>
                    <a:lnTo>
                      <a:pt x="259" y="96"/>
                    </a:lnTo>
                    <a:lnTo>
                      <a:pt x="190" y="106"/>
                    </a:lnTo>
                    <a:lnTo>
                      <a:pt x="123" y="119"/>
                    </a:lnTo>
                    <a:lnTo>
                      <a:pt x="94" y="129"/>
                    </a:lnTo>
                    <a:lnTo>
                      <a:pt x="72" y="144"/>
                    </a:lnTo>
                    <a:lnTo>
                      <a:pt x="43" y="171"/>
                    </a:lnTo>
                    <a:lnTo>
                      <a:pt x="24" y="202"/>
                    </a:lnTo>
                    <a:lnTo>
                      <a:pt x="11" y="239"/>
                    </a:lnTo>
                    <a:lnTo>
                      <a:pt x="4" y="267"/>
                    </a:lnTo>
                    <a:lnTo>
                      <a:pt x="1" y="299"/>
                    </a:lnTo>
                    <a:lnTo>
                      <a:pt x="0" y="320"/>
                    </a:lnTo>
                    <a:lnTo>
                      <a:pt x="10" y="34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8" name="Freeform 18"/>
              <p:cNvSpPr/>
              <p:nvPr/>
            </p:nvSpPr>
            <p:spPr bwMode="auto">
              <a:xfrm>
                <a:off x="163" y="308"/>
                <a:ext cx="536" cy="184"/>
              </a:xfrm>
              <a:custGeom>
                <a:avLst/>
                <a:gdLst/>
                <a:ahLst/>
                <a:cxnLst>
                  <a:cxn ang="0">
                    <a:pos x="0" y="183"/>
                  </a:cxn>
                  <a:cxn ang="0">
                    <a:pos x="7" y="153"/>
                  </a:cxn>
                  <a:cxn ang="0">
                    <a:pos x="17" y="133"/>
                  </a:cxn>
                  <a:cxn ang="0">
                    <a:pos x="49" y="110"/>
                  </a:cxn>
                  <a:cxn ang="0">
                    <a:pos x="105" y="88"/>
                  </a:cxn>
                  <a:cxn ang="0">
                    <a:pos x="147" y="82"/>
                  </a:cxn>
                  <a:cxn ang="0">
                    <a:pos x="182" y="74"/>
                  </a:cxn>
                  <a:cxn ang="0">
                    <a:pos x="237" y="69"/>
                  </a:cxn>
                  <a:cxn ang="0">
                    <a:pos x="279" y="61"/>
                  </a:cxn>
                  <a:cxn ang="0">
                    <a:pos x="320" y="54"/>
                  </a:cxn>
                  <a:cxn ang="0">
                    <a:pos x="359" y="49"/>
                  </a:cxn>
                  <a:cxn ang="0">
                    <a:pos x="405" y="43"/>
                  </a:cxn>
                  <a:cxn ang="0">
                    <a:pos x="473" y="42"/>
                  </a:cxn>
                  <a:cxn ang="0">
                    <a:pos x="470" y="44"/>
                  </a:cxn>
                  <a:cxn ang="0">
                    <a:pos x="506" y="41"/>
                  </a:cxn>
                  <a:cxn ang="0">
                    <a:pos x="518" y="27"/>
                  </a:cxn>
                  <a:cxn ang="0">
                    <a:pos x="513" y="0"/>
                  </a:cxn>
                  <a:cxn ang="0">
                    <a:pos x="533" y="23"/>
                  </a:cxn>
                  <a:cxn ang="0">
                    <a:pos x="535" y="39"/>
                  </a:cxn>
                  <a:cxn ang="0">
                    <a:pos x="513" y="52"/>
                  </a:cxn>
                  <a:cxn ang="0">
                    <a:pos x="470" y="57"/>
                  </a:cxn>
                  <a:cxn ang="0">
                    <a:pos x="399" y="61"/>
                  </a:cxn>
                  <a:cxn ang="0">
                    <a:pos x="323" y="70"/>
                  </a:cxn>
                  <a:cxn ang="0">
                    <a:pos x="263" y="80"/>
                  </a:cxn>
                  <a:cxn ang="0">
                    <a:pos x="193" y="90"/>
                  </a:cxn>
                  <a:cxn ang="0">
                    <a:pos x="135" y="99"/>
                  </a:cxn>
                  <a:cxn ang="0">
                    <a:pos x="92" y="109"/>
                  </a:cxn>
                  <a:cxn ang="0">
                    <a:pos x="56" y="128"/>
                  </a:cxn>
                  <a:cxn ang="0">
                    <a:pos x="30" y="140"/>
                  </a:cxn>
                  <a:cxn ang="0">
                    <a:pos x="15" y="164"/>
                  </a:cxn>
                  <a:cxn ang="0">
                    <a:pos x="0" y="183"/>
                  </a:cxn>
                </a:cxnLst>
                <a:rect l="0" t="0" r="r" b="b"/>
                <a:pathLst>
                  <a:path w="536" h="184">
                    <a:moveTo>
                      <a:pt x="0" y="183"/>
                    </a:moveTo>
                    <a:lnTo>
                      <a:pt x="7" y="153"/>
                    </a:lnTo>
                    <a:lnTo>
                      <a:pt x="17" y="133"/>
                    </a:lnTo>
                    <a:lnTo>
                      <a:pt x="49" y="110"/>
                    </a:lnTo>
                    <a:lnTo>
                      <a:pt x="105" y="88"/>
                    </a:lnTo>
                    <a:lnTo>
                      <a:pt x="147" y="82"/>
                    </a:lnTo>
                    <a:lnTo>
                      <a:pt x="182" y="74"/>
                    </a:lnTo>
                    <a:lnTo>
                      <a:pt x="237" y="69"/>
                    </a:lnTo>
                    <a:lnTo>
                      <a:pt x="279" y="61"/>
                    </a:lnTo>
                    <a:lnTo>
                      <a:pt x="320" y="54"/>
                    </a:lnTo>
                    <a:lnTo>
                      <a:pt x="359" y="49"/>
                    </a:lnTo>
                    <a:lnTo>
                      <a:pt x="405" y="43"/>
                    </a:lnTo>
                    <a:lnTo>
                      <a:pt x="473" y="42"/>
                    </a:lnTo>
                    <a:lnTo>
                      <a:pt x="470" y="44"/>
                    </a:lnTo>
                    <a:lnTo>
                      <a:pt x="506" y="41"/>
                    </a:lnTo>
                    <a:lnTo>
                      <a:pt x="518" y="27"/>
                    </a:lnTo>
                    <a:lnTo>
                      <a:pt x="513" y="0"/>
                    </a:lnTo>
                    <a:lnTo>
                      <a:pt x="533" y="23"/>
                    </a:lnTo>
                    <a:lnTo>
                      <a:pt x="535" y="39"/>
                    </a:lnTo>
                    <a:lnTo>
                      <a:pt x="513" y="52"/>
                    </a:lnTo>
                    <a:lnTo>
                      <a:pt x="470" y="57"/>
                    </a:lnTo>
                    <a:lnTo>
                      <a:pt x="399" y="61"/>
                    </a:lnTo>
                    <a:lnTo>
                      <a:pt x="323" y="70"/>
                    </a:lnTo>
                    <a:lnTo>
                      <a:pt x="263" y="80"/>
                    </a:lnTo>
                    <a:lnTo>
                      <a:pt x="193" y="90"/>
                    </a:lnTo>
                    <a:lnTo>
                      <a:pt x="135" y="99"/>
                    </a:lnTo>
                    <a:lnTo>
                      <a:pt x="92" y="109"/>
                    </a:lnTo>
                    <a:lnTo>
                      <a:pt x="56" y="128"/>
                    </a:lnTo>
                    <a:lnTo>
                      <a:pt x="30" y="140"/>
                    </a:lnTo>
                    <a:lnTo>
                      <a:pt x="15" y="164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9" name="Freeform 19"/>
              <p:cNvSpPr/>
              <p:nvPr/>
            </p:nvSpPr>
            <p:spPr bwMode="auto">
              <a:xfrm>
                <a:off x="147" y="574"/>
                <a:ext cx="1326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7" y="30"/>
                  </a:cxn>
                  <a:cxn ang="0">
                    <a:pos x="114" y="37"/>
                  </a:cxn>
                  <a:cxn ang="0">
                    <a:pos x="381" y="36"/>
                  </a:cxn>
                  <a:cxn ang="0">
                    <a:pos x="438" y="37"/>
                  </a:cxn>
                  <a:cxn ang="0">
                    <a:pos x="480" y="38"/>
                  </a:cxn>
                  <a:cxn ang="0">
                    <a:pos x="578" y="38"/>
                  </a:cxn>
                  <a:cxn ang="0">
                    <a:pos x="686" y="36"/>
                  </a:cxn>
                  <a:cxn ang="0">
                    <a:pos x="724" y="36"/>
                  </a:cxn>
                  <a:cxn ang="0">
                    <a:pos x="819" y="38"/>
                  </a:cxn>
                  <a:cxn ang="0">
                    <a:pos x="859" y="39"/>
                  </a:cxn>
                  <a:cxn ang="0">
                    <a:pos x="888" y="38"/>
                  </a:cxn>
                  <a:cxn ang="0">
                    <a:pos x="962" y="36"/>
                  </a:cxn>
                  <a:cxn ang="0">
                    <a:pos x="1004" y="38"/>
                  </a:cxn>
                  <a:cxn ang="0">
                    <a:pos x="1045" y="37"/>
                  </a:cxn>
                  <a:cxn ang="0">
                    <a:pos x="1072" y="36"/>
                  </a:cxn>
                  <a:cxn ang="0">
                    <a:pos x="1119" y="36"/>
                  </a:cxn>
                  <a:cxn ang="0">
                    <a:pos x="1145" y="37"/>
                  </a:cxn>
                  <a:cxn ang="0">
                    <a:pos x="1171" y="38"/>
                  </a:cxn>
                  <a:cxn ang="0">
                    <a:pos x="1233" y="37"/>
                  </a:cxn>
                  <a:cxn ang="0">
                    <a:pos x="1257" y="37"/>
                  </a:cxn>
                  <a:cxn ang="0">
                    <a:pos x="1325" y="32"/>
                  </a:cxn>
                  <a:cxn ang="0">
                    <a:pos x="1291" y="22"/>
                  </a:cxn>
                  <a:cxn ang="0">
                    <a:pos x="1271" y="22"/>
                  </a:cxn>
                  <a:cxn ang="0">
                    <a:pos x="1249" y="23"/>
                  </a:cxn>
                  <a:cxn ang="0">
                    <a:pos x="1081" y="15"/>
                  </a:cxn>
                  <a:cxn ang="0">
                    <a:pos x="1015" y="17"/>
                  </a:cxn>
                  <a:cxn ang="0">
                    <a:pos x="943" y="21"/>
                  </a:cxn>
                  <a:cxn ang="0">
                    <a:pos x="874" y="20"/>
                  </a:cxn>
                  <a:cxn ang="0">
                    <a:pos x="819" y="18"/>
                  </a:cxn>
                  <a:cxn ang="0">
                    <a:pos x="732" y="19"/>
                  </a:cxn>
                  <a:cxn ang="0">
                    <a:pos x="683" y="20"/>
                  </a:cxn>
                  <a:cxn ang="0">
                    <a:pos x="655" y="21"/>
                  </a:cxn>
                  <a:cxn ang="0">
                    <a:pos x="605" y="22"/>
                  </a:cxn>
                  <a:cxn ang="0">
                    <a:pos x="553" y="20"/>
                  </a:cxn>
                  <a:cxn ang="0">
                    <a:pos x="524" y="19"/>
                  </a:cxn>
                  <a:cxn ang="0">
                    <a:pos x="462" y="17"/>
                  </a:cxn>
                  <a:cxn ang="0">
                    <a:pos x="436" y="18"/>
                  </a:cxn>
                  <a:cxn ang="0">
                    <a:pos x="378" y="21"/>
                  </a:cxn>
                  <a:cxn ang="0">
                    <a:pos x="340" y="23"/>
                  </a:cxn>
                  <a:cxn ang="0">
                    <a:pos x="302" y="24"/>
                  </a:cxn>
                  <a:cxn ang="0">
                    <a:pos x="258" y="22"/>
                  </a:cxn>
                  <a:cxn ang="0">
                    <a:pos x="205" y="20"/>
                  </a:cxn>
                  <a:cxn ang="0">
                    <a:pos x="147" y="23"/>
                  </a:cxn>
                  <a:cxn ang="0">
                    <a:pos x="133" y="23"/>
                  </a:cxn>
                  <a:cxn ang="0">
                    <a:pos x="82" y="20"/>
                  </a:cxn>
                  <a:cxn ang="0">
                    <a:pos x="53" y="19"/>
                  </a:cxn>
                  <a:cxn ang="0">
                    <a:pos x="38" y="20"/>
                  </a:cxn>
                </a:cxnLst>
                <a:rect l="0" t="0" r="r" b="b"/>
                <a:pathLst>
                  <a:path w="1326" h="40">
                    <a:moveTo>
                      <a:pt x="6" y="0"/>
                    </a:moveTo>
                    <a:lnTo>
                      <a:pt x="0" y="10"/>
                    </a:lnTo>
                    <a:lnTo>
                      <a:pt x="6" y="25"/>
                    </a:lnTo>
                    <a:lnTo>
                      <a:pt x="17" y="30"/>
                    </a:lnTo>
                    <a:lnTo>
                      <a:pt x="36" y="36"/>
                    </a:lnTo>
                    <a:lnTo>
                      <a:pt x="114" y="37"/>
                    </a:lnTo>
                    <a:lnTo>
                      <a:pt x="275" y="38"/>
                    </a:lnTo>
                    <a:lnTo>
                      <a:pt x="381" y="36"/>
                    </a:lnTo>
                    <a:lnTo>
                      <a:pt x="415" y="37"/>
                    </a:lnTo>
                    <a:lnTo>
                      <a:pt x="438" y="37"/>
                    </a:lnTo>
                    <a:lnTo>
                      <a:pt x="474" y="38"/>
                    </a:lnTo>
                    <a:lnTo>
                      <a:pt x="480" y="38"/>
                    </a:lnTo>
                    <a:lnTo>
                      <a:pt x="545" y="38"/>
                    </a:lnTo>
                    <a:lnTo>
                      <a:pt x="578" y="38"/>
                    </a:lnTo>
                    <a:lnTo>
                      <a:pt x="598" y="37"/>
                    </a:lnTo>
                    <a:lnTo>
                      <a:pt x="686" y="36"/>
                    </a:lnTo>
                    <a:lnTo>
                      <a:pt x="691" y="36"/>
                    </a:lnTo>
                    <a:lnTo>
                      <a:pt x="724" y="36"/>
                    </a:lnTo>
                    <a:lnTo>
                      <a:pt x="777" y="38"/>
                    </a:lnTo>
                    <a:lnTo>
                      <a:pt x="819" y="38"/>
                    </a:lnTo>
                    <a:lnTo>
                      <a:pt x="825" y="38"/>
                    </a:lnTo>
                    <a:lnTo>
                      <a:pt x="859" y="39"/>
                    </a:lnTo>
                    <a:lnTo>
                      <a:pt x="882" y="37"/>
                    </a:lnTo>
                    <a:lnTo>
                      <a:pt x="888" y="38"/>
                    </a:lnTo>
                    <a:lnTo>
                      <a:pt x="957" y="37"/>
                    </a:lnTo>
                    <a:lnTo>
                      <a:pt x="962" y="36"/>
                    </a:lnTo>
                    <a:lnTo>
                      <a:pt x="980" y="37"/>
                    </a:lnTo>
                    <a:lnTo>
                      <a:pt x="1004" y="38"/>
                    </a:lnTo>
                    <a:lnTo>
                      <a:pt x="1011" y="38"/>
                    </a:lnTo>
                    <a:lnTo>
                      <a:pt x="1045" y="37"/>
                    </a:lnTo>
                    <a:lnTo>
                      <a:pt x="1066" y="36"/>
                    </a:lnTo>
                    <a:lnTo>
                      <a:pt x="1072" y="36"/>
                    </a:lnTo>
                    <a:lnTo>
                      <a:pt x="1091" y="36"/>
                    </a:lnTo>
                    <a:lnTo>
                      <a:pt x="1119" y="36"/>
                    </a:lnTo>
                    <a:lnTo>
                      <a:pt x="1126" y="36"/>
                    </a:lnTo>
                    <a:lnTo>
                      <a:pt x="1145" y="37"/>
                    </a:lnTo>
                    <a:lnTo>
                      <a:pt x="1165" y="38"/>
                    </a:lnTo>
                    <a:lnTo>
                      <a:pt x="1171" y="38"/>
                    </a:lnTo>
                    <a:lnTo>
                      <a:pt x="1214" y="36"/>
                    </a:lnTo>
                    <a:lnTo>
                      <a:pt x="1233" y="37"/>
                    </a:lnTo>
                    <a:lnTo>
                      <a:pt x="1252" y="38"/>
                    </a:lnTo>
                    <a:lnTo>
                      <a:pt x="1257" y="37"/>
                    </a:lnTo>
                    <a:lnTo>
                      <a:pt x="1309" y="37"/>
                    </a:lnTo>
                    <a:lnTo>
                      <a:pt x="1325" y="32"/>
                    </a:lnTo>
                    <a:lnTo>
                      <a:pt x="1298" y="22"/>
                    </a:lnTo>
                    <a:lnTo>
                      <a:pt x="1291" y="22"/>
                    </a:lnTo>
                    <a:lnTo>
                      <a:pt x="1267" y="20"/>
                    </a:lnTo>
                    <a:lnTo>
                      <a:pt x="1271" y="22"/>
                    </a:lnTo>
                    <a:lnTo>
                      <a:pt x="1256" y="24"/>
                    </a:lnTo>
                    <a:lnTo>
                      <a:pt x="1249" y="23"/>
                    </a:lnTo>
                    <a:lnTo>
                      <a:pt x="1087" y="15"/>
                    </a:lnTo>
                    <a:lnTo>
                      <a:pt x="1081" y="15"/>
                    </a:lnTo>
                    <a:lnTo>
                      <a:pt x="1038" y="15"/>
                    </a:lnTo>
                    <a:lnTo>
                      <a:pt x="1015" y="17"/>
                    </a:lnTo>
                    <a:lnTo>
                      <a:pt x="978" y="19"/>
                    </a:lnTo>
                    <a:lnTo>
                      <a:pt x="943" y="21"/>
                    </a:lnTo>
                    <a:lnTo>
                      <a:pt x="904" y="21"/>
                    </a:lnTo>
                    <a:lnTo>
                      <a:pt x="874" y="20"/>
                    </a:lnTo>
                    <a:lnTo>
                      <a:pt x="869" y="20"/>
                    </a:lnTo>
                    <a:lnTo>
                      <a:pt x="819" y="18"/>
                    </a:lnTo>
                    <a:lnTo>
                      <a:pt x="752" y="18"/>
                    </a:lnTo>
                    <a:lnTo>
                      <a:pt x="732" y="19"/>
                    </a:lnTo>
                    <a:lnTo>
                      <a:pt x="709" y="20"/>
                    </a:lnTo>
                    <a:lnTo>
                      <a:pt x="683" y="20"/>
                    </a:lnTo>
                    <a:lnTo>
                      <a:pt x="678" y="20"/>
                    </a:lnTo>
                    <a:lnTo>
                      <a:pt x="655" y="21"/>
                    </a:lnTo>
                    <a:lnTo>
                      <a:pt x="610" y="22"/>
                    </a:lnTo>
                    <a:lnTo>
                      <a:pt x="605" y="22"/>
                    </a:lnTo>
                    <a:lnTo>
                      <a:pt x="584" y="22"/>
                    </a:lnTo>
                    <a:lnTo>
                      <a:pt x="553" y="20"/>
                    </a:lnTo>
                    <a:lnTo>
                      <a:pt x="530" y="19"/>
                    </a:lnTo>
                    <a:lnTo>
                      <a:pt x="524" y="19"/>
                    </a:lnTo>
                    <a:lnTo>
                      <a:pt x="496" y="17"/>
                    </a:lnTo>
                    <a:lnTo>
                      <a:pt x="462" y="17"/>
                    </a:lnTo>
                    <a:lnTo>
                      <a:pt x="457" y="17"/>
                    </a:lnTo>
                    <a:lnTo>
                      <a:pt x="436" y="18"/>
                    </a:lnTo>
                    <a:lnTo>
                      <a:pt x="404" y="20"/>
                    </a:lnTo>
                    <a:lnTo>
                      <a:pt x="378" y="21"/>
                    </a:lnTo>
                    <a:lnTo>
                      <a:pt x="373" y="21"/>
                    </a:lnTo>
                    <a:lnTo>
                      <a:pt x="340" y="23"/>
                    </a:lnTo>
                    <a:lnTo>
                      <a:pt x="335" y="23"/>
                    </a:lnTo>
                    <a:lnTo>
                      <a:pt x="302" y="24"/>
                    </a:lnTo>
                    <a:lnTo>
                      <a:pt x="283" y="24"/>
                    </a:lnTo>
                    <a:lnTo>
                      <a:pt x="258" y="22"/>
                    </a:lnTo>
                    <a:lnTo>
                      <a:pt x="239" y="20"/>
                    </a:lnTo>
                    <a:lnTo>
                      <a:pt x="205" y="20"/>
                    </a:lnTo>
                    <a:lnTo>
                      <a:pt x="179" y="21"/>
                    </a:lnTo>
                    <a:lnTo>
                      <a:pt x="147" y="23"/>
                    </a:lnTo>
                    <a:lnTo>
                      <a:pt x="141" y="23"/>
                    </a:lnTo>
                    <a:lnTo>
                      <a:pt x="133" y="23"/>
                    </a:lnTo>
                    <a:lnTo>
                      <a:pt x="99" y="21"/>
                    </a:lnTo>
                    <a:lnTo>
                      <a:pt x="82" y="20"/>
                    </a:lnTo>
                    <a:lnTo>
                      <a:pt x="59" y="19"/>
                    </a:lnTo>
                    <a:lnTo>
                      <a:pt x="53" y="19"/>
                    </a:lnTo>
                    <a:lnTo>
                      <a:pt x="48" y="19"/>
                    </a:lnTo>
                    <a:lnTo>
                      <a:pt x="38" y="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0" name="Freeform 20"/>
              <p:cNvSpPr/>
              <p:nvPr/>
            </p:nvSpPr>
            <p:spPr bwMode="auto">
              <a:xfrm>
                <a:off x="162" y="307"/>
                <a:ext cx="1300" cy="224"/>
              </a:xfrm>
              <a:custGeom>
                <a:avLst/>
                <a:gdLst/>
                <a:ahLst/>
                <a:cxnLst>
                  <a:cxn ang="0">
                    <a:pos x="73" y="142"/>
                  </a:cxn>
                  <a:cxn ang="0">
                    <a:pos x="40" y="164"/>
                  </a:cxn>
                  <a:cxn ang="0">
                    <a:pos x="5" y="178"/>
                  </a:cxn>
                  <a:cxn ang="0">
                    <a:pos x="11" y="203"/>
                  </a:cxn>
                  <a:cxn ang="0">
                    <a:pos x="54" y="212"/>
                  </a:cxn>
                  <a:cxn ang="0">
                    <a:pos x="172" y="215"/>
                  </a:cxn>
                  <a:cxn ang="0">
                    <a:pos x="420" y="210"/>
                  </a:cxn>
                  <a:cxn ang="0">
                    <a:pos x="473" y="213"/>
                  </a:cxn>
                  <a:cxn ang="0">
                    <a:pos x="512" y="218"/>
                  </a:cxn>
                  <a:cxn ang="0">
                    <a:pos x="603" y="218"/>
                  </a:cxn>
                  <a:cxn ang="0">
                    <a:pos x="703" y="210"/>
                  </a:cxn>
                  <a:cxn ang="0">
                    <a:pos x="738" y="210"/>
                  </a:cxn>
                  <a:cxn ang="0">
                    <a:pos x="827" y="219"/>
                  </a:cxn>
                  <a:cxn ang="0">
                    <a:pos x="864" y="223"/>
                  </a:cxn>
                  <a:cxn ang="0">
                    <a:pos x="891" y="218"/>
                  </a:cxn>
                  <a:cxn ang="0">
                    <a:pos x="960" y="210"/>
                  </a:cxn>
                  <a:cxn ang="0">
                    <a:pos x="999" y="218"/>
                  </a:cxn>
                  <a:cxn ang="0">
                    <a:pos x="1037" y="213"/>
                  </a:cxn>
                  <a:cxn ang="0">
                    <a:pos x="1062" y="210"/>
                  </a:cxn>
                  <a:cxn ang="0">
                    <a:pos x="1105" y="210"/>
                  </a:cxn>
                  <a:cxn ang="0">
                    <a:pos x="1129" y="215"/>
                  </a:cxn>
                  <a:cxn ang="0">
                    <a:pos x="1154" y="219"/>
                  </a:cxn>
                  <a:cxn ang="0">
                    <a:pos x="1211" y="213"/>
                  </a:cxn>
                  <a:cxn ang="0">
                    <a:pos x="1233" y="215"/>
                  </a:cxn>
                  <a:cxn ang="0">
                    <a:pos x="1299" y="212"/>
                  </a:cxn>
                  <a:cxn ang="0">
                    <a:pos x="1283" y="169"/>
                  </a:cxn>
                  <a:cxn ang="0">
                    <a:pos x="1246" y="140"/>
                  </a:cxn>
                  <a:cxn ang="0">
                    <a:pos x="1226" y="145"/>
                  </a:cxn>
                  <a:cxn ang="0">
                    <a:pos x="1119" y="117"/>
                  </a:cxn>
                  <a:cxn ang="0">
                    <a:pos x="1070" y="103"/>
                  </a:cxn>
                  <a:cxn ang="0">
                    <a:pos x="1008" y="113"/>
                  </a:cxn>
                  <a:cxn ang="0">
                    <a:pos x="942" y="132"/>
                  </a:cxn>
                  <a:cxn ang="0">
                    <a:pos x="878" y="126"/>
                  </a:cxn>
                  <a:cxn ang="0">
                    <a:pos x="827" y="117"/>
                  </a:cxn>
                  <a:cxn ang="0">
                    <a:pos x="761" y="99"/>
                  </a:cxn>
                  <a:cxn ang="0">
                    <a:pos x="721" y="80"/>
                  </a:cxn>
                  <a:cxn ang="0">
                    <a:pos x="695" y="38"/>
                  </a:cxn>
                  <a:cxn ang="0">
                    <a:pos x="687" y="25"/>
                  </a:cxn>
                  <a:cxn ang="0">
                    <a:pos x="614" y="25"/>
                  </a:cxn>
                  <a:cxn ang="0">
                    <a:pos x="537" y="0"/>
                  </a:cxn>
                  <a:cxn ang="0">
                    <a:pos x="575" y="51"/>
                  </a:cxn>
                  <a:cxn ang="0">
                    <a:pos x="560" y="87"/>
                  </a:cxn>
                  <a:cxn ang="0">
                    <a:pos x="503" y="96"/>
                  </a:cxn>
                  <a:cxn ang="0">
                    <a:pos x="451" y="106"/>
                  </a:cxn>
                  <a:cxn ang="0">
                    <a:pos x="389" y="129"/>
                  </a:cxn>
                  <a:cxn ang="0">
                    <a:pos x="331" y="122"/>
                  </a:cxn>
                  <a:cxn ang="0">
                    <a:pos x="288" y="128"/>
                  </a:cxn>
                  <a:cxn ang="0">
                    <a:pos x="233" y="131"/>
                  </a:cxn>
                  <a:cxn ang="0">
                    <a:pos x="197" y="142"/>
                  </a:cxn>
                  <a:cxn ang="0">
                    <a:pos x="158" y="132"/>
                  </a:cxn>
                  <a:cxn ang="0">
                    <a:pos x="118" y="134"/>
                  </a:cxn>
                </a:cxnLst>
                <a:rect l="0" t="0" r="r" b="b"/>
                <a:pathLst>
                  <a:path w="1300" h="224">
                    <a:moveTo>
                      <a:pt x="97" y="143"/>
                    </a:moveTo>
                    <a:lnTo>
                      <a:pt x="73" y="142"/>
                    </a:lnTo>
                    <a:lnTo>
                      <a:pt x="54" y="157"/>
                    </a:lnTo>
                    <a:lnTo>
                      <a:pt x="40" y="164"/>
                    </a:lnTo>
                    <a:lnTo>
                      <a:pt x="18" y="174"/>
                    </a:lnTo>
                    <a:lnTo>
                      <a:pt x="5" y="178"/>
                    </a:lnTo>
                    <a:lnTo>
                      <a:pt x="0" y="190"/>
                    </a:lnTo>
                    <a:lnTo>
                      <a:pt x="11" y="203"/>
                    </a:lnTo>
                    <a:lnTo>
                      <a:pt x="26" y="218"/>
                    </a:lnTo>
                    <a:lnTo>
                      <a:pt x="54" y="212"/>
                    </a:lnTo>
                    <a:lnTo>
                      <a:pt x="100" y="210"/>
                    </a:lnTo>
                    <a:lnTo>
                      <a:pt x="172" y="215"/>
                    </a:lnTo>
                    <a:lnTo>
                      <a:pt x="322" y="218"/>
                    </a:lnTo>
                    <a:lnTo>
                      <a:pt x="420" y="210"/>
                    </a:lnTo>
                    <a:lnTo>
                      <a:pt x="452" y="215"/>
                    </a:lnTo>
                    <a:lnTo>
                      <a:pt x="473" y="213"/>
                    </a:lnTo>
                    <a:lnTo>
                      <a:pt x="506" y="218"/>
                    </a:lnTo>
                    <a:lnTo>
                      <a:pt x="512" y="218"/>
                    </a:lnTo>
                    <a:lnTo>
                      <a:pt x="573" y="219"/>
                    </a:lnTo>
                    <a:lnTo>
                      <a:pt x="603" y="218"/>
                    </a:lnTo>
                    <a:lnTo>
                      <a:pt x="621" y="213"/>
                    </a:lnTo>
                    <a:lnTo>
                      <a:pt x="703" y="210"/>
                    </a:lnTo>
                    <a:lnTo>
                      <a:pt x="708" y="210"/>
                    </a:lnTo>
                    <a:lnTo>
                      <a:pt x="738" y="210"/>
                    </a:lnTo>
                    <a:lnTo>
                      <a:pt x="788" y="218"/>
                    </a:lnTo>
                    <a:lnTo>
                      <a:pt x="827" y="219"/>
                    </a:lnTo>
                    <a:lnTo>
                      <a:pt x="832" y="219"/>
                    </a:lnTo>
                    <a:lnTo>
                      <a:pt x="864" y="223"/>
                    </a:lnTo>
                    <a:lnTo>
                      <a:pt x="885" y="215"/>
                    </a:lnTo>
                    <a:lnTo>
                      <a:pt x="891" y="218"/>
                    </a:lnTo>
                    <a:lnTo>
                      <a:pt x="955" y="213"/>
                    </a:lnTo>
                    <a:lnTo>
                      <a:pt x="960" y="210"/>
                    </a:lnTo>
                    <a:lnTo>
                      <a:pt x="976" y="215"/>
                    </a:lnTo>
                    <a:lnTo>
                      <a:pt x="999" y="218"/>
                    </a:lnTo>
                    <a:lnTo>
                      <a:pt x="1005" y="218"/>
                    </a:lnTo>
                    <a:lnTo>
                      <a:pt x="1037" y="213"/>
                    </a:lnTo>
                    <a:lnTo>
                      <a:pt x="1056" y="210"/>
                    </a:lnTo>
                    <a:lnTo>
                      <a:pt x="1062" y="210"/>
                    </a:lnTo>
                    <a:lnTo>
                      <a:pt x="1079" y="210"/>
                    </a:lnTo>
                    <a:lnTo>
                      <a:pt x="1105" y="210"/>
                    </a:lnTo>
                    <a:lnTo>
                      <a:pt x="1111" y="209"/>
                    </a:lnTo>
                    <a:lnTo>
                      <a:pt x="1129" y="215"/>
                    </a:lnTo>
                    <a:lnTo>
                      <a:pt x="1148" y="219"/>
                    </a:lnTo>
                    <a:lnTo>
                      <a:pt x="1154" y="219"/>
                    </a:lnTo>
                    <a:lnTo>
                      <a:pt x="1193" y="210"/>
                    </a:lnTo>
                    <a:lnTo>
                      <a:pt x="1211" y="213"/>
                    </a:lnTo>
                    <a:lnTo>
                      <a:pt x="1229" y="218"/>
                    </a:lnTo>
                    <a:lnTo>
                      <a:pt x="1233" y="215"/>
                    </a:lnTo>
                    <a:lnTo>
                      <a:pt x="1282" y="213"/>
                    </a:lnTo>
                    <a:lnTo>
                      <a:pt x="1299" y="212"/>
                    </a:lnTo>
                    <a:lnTo>
                      <a:pt x="1296" y="187"/>
                    </a:lnTo>
                    <a:lnTo>
                      <a:pt x="1283" y="169"/>
                    </a:lnTo>
                    <a:lnTo>
                      <a:pt x="1268" y="155"/>
                    </a:lnTo>
                    <a:lnTo>
                      <a:pt x="1246" y="140"/>
                    </a:lnTo>
                    <a:lnTo>
                      <a:pt x="1232" y="146"/>
                    </a:lnTo>
                    <a:lnTo>
                      <a:pt x="1226" y="145"/>
                    </a:lnTo>
                    <a:lnTo>
                      <a:pt x="1158" y="132"/>
                    </a:lnTo>
                    <a:lnTo>
                      <a:pt x="1119" y="117"/>
                    </a:lnTo>
                    <a:lnTo>
                      <a:pt x="1076" y="103"/>
                    </a:lnTo>
                    <a:lnTo>
                      <a:pt x="1070" y="103"/>
                    </a:lnTo>
                    <a:lnTo>
                      <a:pt x="1030" y="103"/>
                    </a:lnTo>
                    <a:lnTo>
                      <a:pt x="1008" y="113"/>
                    </a:lnTo>
                    <a:lnTo>
                      <a:pt x="974" y="122"/>
                    </a:lnTo>
                    <a:lnTo>
                      <a:pt x="942" y="132"/>
                    </a:lnTo>
                    <a:lnTo>
                      <a:pt x="905" y="131"/>
                    </a:lnTo>
                    <a:lnTo>
                      <a:pt x="878" y="126"/>
                    </a:lnTo>
                    <a:lnTo>
                      <a:pt x="873" y="126"/>
                    </a:lnTo>
                    <a:lnTo>
                      <a:pt x="827" y="117"/>
                    </a:lnTo>
                    <a:lnTo>
                      <a:pt x="787" y="103"/>
                    </a:lnTo>
                    <a:lnTo>
                      <a:pt x="761" y="99"/>
                    </a:lnTo>
                    <a:lnTo>
                      <a:pt x="743" y="85"/>
                    </a:lnTo>
                    <a:lnTo>
                      <a:pt x="721" y="80"/>
                    </a:lnTo>
                    <a:lnTo>
                      <a:pt x="702" y="67"/>
                    </a:lnTo>
                    <a:lnTo>
                      <a:pt x="695" y="38"/>
                    </a:lnTo>
                    <a:lnTo>
                      <a:pt x="718" y="16"/>
                    </a:lnTo>
                    <a:lnTo>
                      <a:pt x="687" y="25"/>
                    </a:lnTo>
                    <a:lnTo>
                      <a:pt x="645" y="24"/>
                    </a:lnTo>
                    <a:lnTo>
                      <a:pt x="614" y="25"/>
                    </a:lnTo>
                    <a:lnTo>
                      <a:pt x="575" y="16"/>
                    </a:lnTo>
                    <a:lnTo>
                      <a:pt x="537" y="0"/>
                    </a:lnTo>
                    <a:lnTo>
                      <a:pt x="566" y="29"/>
                    </a:lnTo>
                    <a:lnTo>
                      <a:pt x="575" y="51"/>
                    </a:lnTo>
                    <a:lnTo>
                      <a:pt x="573" y="68"/>
                    </a:lnTo>
                    <a:lnTo>
                      <a:pt x="560" y="87"/>
                    </a:lnTo>
                    <a:lnTo>
                      <a:pt x="531" y="97"/>
                    </a:lnTo>
                    <a:lnTo>
                      <a:pt x="503" y="96"/>
                    </a:lnTo>
                    <a:lnTo>
                      <a:pt x="477" y="100"/>
                    </a:lnTo>
                    <a:lnTo>
                      <a:pt x="451" y="106"/>
                    </a:lnTo>
                    <a:lnTo>
                      <a:pt x="413" y="122"/>
                    </a:lnTo>
                    <a:lnTo>
                      <a:pt x="389" y="129"/>
                    </a:lnTo>
                    <a:lnTo>
                      <a:pt x="361" y="119"/>
                    </a:lnTo>
                    <a:lnTo>
                      <a:pt x="331" y="122"/>
                    </a:lnTo>
                    <a:lnTo>
                      <a:pt x="306" y="135"/>
                    </a:lnTo>
                    <a:lnTo>
                      <a:pt x="288" y="128"/>
                    </a:lnTo>
                    <a:lnTo>
                      <a:pt x="261" y="134"/>
                    </a:lnTo>
                    <a:lnTo>
                      <a:pt x="233" y="131"/>
                    </a:lnTo>
                    <a:lnTo>
                      <a:pt x="203" y="142"/>
                    </a:lnTo>
                    <a:lnTo>
                      <a:pt x="197" y="142"/>
                    </a:lnTo>
                    <a:lnTo>
                      <a:pt x="187" y="140"/>
                    </a:lnTo>
                    <a:lnTo>
                      <a:pt x="158" y="132"/>
                    </a:lnTo>
                    <a:lnTo>
                      <a:pt x="143" y="126"/>
                    </a:lnTo>
                    <a:lnTo>
                      <a:pt x="118" y="134"/>
                    </a:lnTo>
                    <a:lnTo>
                      <a:pt x="97" y="143"/>
                    </a:lnTo>
                  </a:path>
                </a:pathLst>
              </a:custGeom>
              <a:gradFill rotWithShape="0">
                <a:gsLst>
                  <a:gs pos="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1" name="Freeform 21"/>
              <p:cNvSpPr/>
              <p:nvPr/>
            </p:nvSpPr>
            <p:spPr bwMode="auto">
              <a:xfrm>
                <a:off x="881" y="310"/>
                <a:ext cx="559" cy="184"/>
              </a:xfrm>
              <a:custGeom>
                <a:avLst/>
                <a:gdLst/>
                <a:ahLst/>
                <a:cxnLst>
                  <a:cxn ang="0">
                    <a:pos x="558" y="183"/>
                  </a:cxn>
                  <a:cxn ang="0">
                    <a:pos x="550" y="153"/>
                  </a:cxn>
                  <a:cxn ang="0">
                    <a:pos x="539" y="133"/>
                  </a:cxn>
                  <a:cxn ang="0">
                    <a:pos x="505" y="111"/>
                  </a:cxn>
                  <a:cxn ang="0">
                    <a:pos x="447" y="88"/>
                  </a:cxn>
                  <a:cxn ang="0">
                    <a:pos x="404" y="81"/>
                  </a:cxn>
                  <a:cxn ang="0">
                    <a:pos x="367" y="74"/>
                  </a:cxn>
                  <a:cxn ang="0">
                    <a:pos x="310" y="69"/>
                  </a:cxn>
                  <a:cxn ang="0">
                    <a:pos x="265" y="60"/>
                  </a:cxn>
                  <a:cxn ang="0">
                    <a:pos x="224" y="54"/>
                  </a:cxn>
                  <a:cxn ang="0">
                    <a:pos x="182" y="49"/>
                  </a:cxn>
                  <a:cxn ang="0">
                    <a:pos x="134" y="43"/>
                  </a:cxn>
                  <a:cxn ang="0">
                    <a:pos x="64" y="42"/>
                  </a:cxn>
                  <a:cxn ang="0">
                    <a:pos x="66" y="44"/>
                  </a:cxn>
                  <a:cxn ang="0">
                    <a:pos x="29" y="41"/>
                  </a:cxn>
                  <a:cxn ang="0">
                    <a:pos x="17" y="27"/>
                  </a:cxn>
                  <a:cxn ang="0">
                    <a:pos x="21" y="0"/>
                  </a:cxn>
                  <a:cxn ang="0">
                    <a:pos x="1" y="24"/>
                  </a:cxn>
                  <a:cxn ang="0">
                    <a:pos x="0" y="40"/>
                  </a:cxn>
                  <a:cxn ang="0">
                    <a:pos x="21" y="52"/>
                  </a:cxn>
                  <a:cxn ang="0">
                    <a:pos x="66" y="57"/>
                  </a:cxn>
                  <a:cxn ang="0">
                    <a:pos x="140" y="60"/>
                  </a:cxn>
                  <a:cxn ang="0">
                    <a:pos x="220" y="70"/>
                  </a:cxn>
                  <a:cxn ang="0">
                    <a:pos x="283" y="80"/>
                  </a:cxn>
                  <a:cxn ang="0">
                    <a:pos x="356" y="90"/>
                  </a:cxn>
                  <a:cxn ang="0">
                    <a:pos x="417" y="100"/>
                  </a:cxn>
                  <a:cxn ang="0">
                    <a:pos x="461" y="109"/>
                  </a:cxn>
                  <a:cxn ang="0">
                    <a:pos x="498" y="128"/>
                  </a:cxn>
                  <a:cxn ang="0">
                    <a:pos x="525" y="140"/>
                  </a:cxn>
                  <a:cxn ang="0">
                    <a:pos x="541" y="164"/>
                  </a:cxn>
                  <a:cxn ang="0">
                    <a:pos x="558" y="183"/>
                  </a:cxn>
                </a:cxnLst>
                <a:rect l="0" t="0" r="r" b="b"/>
                <a:pathLst>
                  <a:path w="559" h="184">
                    <a:moveTo>
                      <a:pt x="558" y="183"/>
                    </a:moveTo>
                    <a:lnTo>
                      <a:pt x="550" y="153"/>
                    </a:lnTo>
                    <a:lnTo>
                      <a:pt x="539" y="133"/>
                    </a:lnTo>
                    <a:lnTo>
                      <a:pt x="505" y="111"/>
                    </a:lnTo>
                    <a:lnTo>
                      <a:pt x="447" y="88"/>
                    </a:lnTo>
                    <a:lnTo>
                      <a:pt x="404" y="81"/>
                    </a:lnTo>
                    <a:lnTo>
                      <a:pt x="367" y="74"/>
                    </a:lnTo>
                    <a:lnTo>
                      <a:pt x="310" y="69"/>
                    </a:lnTo>
                    <a:lnTo>
                      <a:pt x="265" y="60"/>
                    </a:lnTo>
                    <a:lnTo>
                      <a:pt x="224" y="54"/>
                    </a:lnTo>
                    <a:lnTo>
                      <a:pt x="182" y="49"/>
                    </a:lnTo>
                    <a:lnTo>
                      <a:pt x="134" y="43"/>
                    </a:lnTo>
                    <a:lnTo>
                      <a:pt x="64" y="42"/>
                    </a:lnTo>
                    <a:lnTo>
                      <a:pt x="66" y="44"/>
                    </a:lnTo>
                    <a:lnTo>
                      <a:pt x="29" y="41"/>
                    </a:lnTo>
                    <a:lnTo>
                      <a:pt x="17" y="27"/>
                    </a:lnTo>
                    <a:lnTo>
                      <a:pt x="21" y="0"/>
                    </a:lnTo>
                    <a:lnTo>
                      <a:pt x="1" y="24"/>
                    </a:lnTo>
                    <a:lnTo>
                      <a:pt x="0" y="40"/>
                    </a:lnTo>
                    <a:lnTo>
                      <a:pt x="21" y="52"/>
                    </a:lnTo>
                    <a:lnTo>
                      <a:pt x="66" y="57"/>
                    </a:lnTo>
                    <a:lnTo>
                      <a:pt x="140" y="60"/>
                    </a:lnTo>
                    <a:lnTo>
                      <a:pt x="220" y="70"/>
                    </a:lnTo>
                    <a:lnTo>
                      <a:pt x="283" y="80"/>
                    </a:lnTo>
                    <a:lnTo>
                      <a:pt x="356" y="90"/>
                    </a:lnTo>
                    <a:lnTo>
                      <a:pt x="417" y="100"/>
                    </a:lnTo>
                    <a:lnTo>
                      <a:pt x="461" y="109"/>
                    </a:lnTo>
                    <a:lnTo>
                      <a:pt x="498" y="128"/>
                    </a:lnTo>
                    <a:lnTo>
                      <a:pt x="525" y="140"/>
                    </a:lnTo>
                    <a:lnTo>
                      <a:pt x="541" y="164"/>
                    </a:lnTo>
                    <a:lnTo>
                      <a:pt x="558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46" name="Rectangle 22"/>
          <p:cNvSpPr>
            <a:spLocks noGrp="1"/>
          </p:cNvSpPr>
          <p:nvPr>
            <p:ph type="title"/>
          </p:nvPr>
        </p:nvSpPr>
        <p:spPr>
          <a:xfrm>
            <a:off x="473075" y="1216025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7" name="Rectangle 23"/>
          <p:cNvSpPr>
            <a:spLocks noGrp="1"/>
          </p:cNvSpPr>
          <p:nvPr>
            <p:ph type="body"/>
          </p:nvPr>
        </p:nvSpPr>
        <p:spPr>
          <a:xfrm>
            <a:off x="495300" y="2441575"/>
            <a:ext cx="8064500" cy="3502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14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4724400"/>
            <a:ext cx="3225800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88913"/>
            <a:ext cx="9144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2000">
                <a:solidFill>
                  <a:srgbClr val="FFFF7D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146" name="Freeform 26"/>
          <p:cNvSpPr/>
          <p:nvPr/>
        </p:nvSpPr>
        <p:spPr bwMode="auto">
          <a:xfrm>
            <a:off x="3654425" y="2257425"/>
            <a:ext cx="2047875" cy="904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9"/>
              </a:cxn>
              <a:cxn ang="0">
                <a:pos x="2" y="40"/>
              </a:cxn>
              <a:cxn ang="0">
                <a:pos x="28" y="50"/>
              </a:cxn>
              <a:cxn ang="0">
                <a:pos x="148" y="53"/>
              </a:cxn>
              <a:cxn ang="0">
                <a:pos x="297" y="53"/>
              </a:cxn>
              <a:cxn ang="0">
                <a:pos x="468" y="53"/>
              </a:cxn>
              <a:cxn ang="0">
                <a:pos x="667" y="53"/>
              </a:cxn>
              <a:cxn ang="0">
                <a:pos x="830" y="53"/>
              </a:cxn>
              <a:cxn ang="0">
                <a:pos x="993" y="55"/>
              </a:cxn>
              <a:cxn ang="0">
                <a:pos x="1139" y="53"/>
              </a:cxn>
              <a:cxn ang="0">
                <a:pos x="1226" y="56"/>
              </a:cxn>
              <a:cxn ang="0">
                <a:pos x="1279" y="47"/>
              </a:cxn>
              <a:cxn ang="0">
                <a:pos x="1289" y="25"/>
              </a:cxn>
              <a:cxn ang="0">
                <a:pos x="1275" y="14"/>
              </a:cxn>
              <a:cxn ang="0">
                <a:pos x="1274" y="27"/>
              </a:cxn>
              <a:cxn ang="0">
                <a:pos x="1261" y="35"/>
              </a:cxn>
              <a:cxn ang="0">
                <a:pos x="1236" y="38"/>
              </a:cxn>
              <a:cxn ang="0">
                <a:pos x="1196" y="40"/>
              </a:cxn>
              <a:cxn ang="0">
                <a:pos x="1121" y="40"/>
              </a:cxn>
              <a:cxn ang="0">
                <a:pos x="973" y="40"/>
              </a:cxn>
              <a:cxn ang="0">
                <a:pos x="844" y="40"/>
              </a:cxn>
              <a:cxn ang="0">
                <a:pos x="712" y="38"/>
              </a:cxn>
              <a:cxn ang="0">
                <a:pos x="584" y="40"/>
              </a:cxn>
              <a:cxn ang="0">
                <a:pos x="432" y="42"/>
              </a:cxn>
              <a:cxn ang="0">
                <a:pos x="315" y="43"/>
              </a:cxn>
              <a:cxn ang="0">
                <a:pos x="226" y="40"/>
              </a:cxn>
              <a:cxn ang="0">
                <a:pos x="141" y="42"/>
              </a:cxn>
              <a:cxn ang="0">
                <a:pos x="78" y="40"/>
              </a:cxn>
              <a:cxn ang="0">
                <a:pos x="41" y="40"/>
              </a:cxn>
              <a:cxn ang="0">
                <a:pos x="20" y="35"/>
              </a:cxn>
              <a:cxn ang="0">
                <a:pos x="14" y="22"/>
              </a:cxn>
              <a:cxn ang="0">
                <a:pos x="10" y="4"/>
              </a:cxn>
              <a:cxn ang="0">
                <a:pos x="5" y="5"/>
              </a:cxn>
              <a:cxn ang="0">
                <a:pos x="7" y="6"/>
              </a:cxn>
              <a:cxn ang="0">
                <a:pos x="10" y="0"/>
              </a:cxn>
              <a:cxn ang="0">
                <a:pos x="10" y="4"/>
              </a:cxn>
              <a:cxn ang="0">
                <a:pos x="9" y="6"/>
              </a:cxn>
              <a:cxn ang="0">
                <a:pos x="10" y="0"/>
              </a:cxn>
              <a:cxn ang="0">
                <a:pos x="10" y="4"/>
              </a:cxn>
              <a:cxn ang="0">
                <a:pos x="9" y="7"/>
              </a:cxn>
            </a:cxnLst>
            <a:rect l="0" t="0" r="r" b="b"/>
            <a:pathLst>
              <a:path w="1290" h="57">
                <a:moveTo>
                  <a:pt x="10" y="0"/>
                </a:moveTo>
                <a:lnTo>
                  <a:pt x="0" y="19"/>
                </a:lnTo>
                <a:lnTo>
                  <a:pt x="2" y="40"/>
                </a:lnTo>
                <a:lnTo>
                  <a:pt x="28" y="50"/>
                </a:lnTo>
                <a:lnTo>
                  <a:pt x="148" y="53"/>
                </a:lnTo>
                <a:lnTo>
                  <a:pt x="297" y="53"/>
                </a:lnTo>
                <a:lnTo>
                  <a:pt x="468" y="53"/>
                </a:lnTo>
                <a:lnTo>
                  <a:pt x="667" y="53"/>
                </a:lnTo>
                <a:lnTo>
                  <a:pt x="830" y="53"/>
                </a:lnTo>
                <a:lnTo>
                  <a:pt x="993" y="55"/>
                </a:lnTo>
                <a:lnTo>
                  <a:pt x="1139" y="53"/>
                </a:lnTo>
                <a:lnTo>
                  <a:pt x="1226" y="56"/>
                </a:lnTo>
                <a:lnTo>
                  <a:pt x="1279" y="47"/>
                </a:lnTo>
                <a:lnTo>
                  <a:pt x="1289" y="25"/>
                </a:lnTo>
                <a:lnTo>
                  <a:pt x="1275" y="14"/>
                </a:lnTo>
                <a:lnTo>
                  <a:pt x="1274" y="27"/>
                </a:lnTo>
                <a:lnTo>
                  <a:pt x="1261" y="35"/>
                </a:lnTo>
                <a:lnTo>
                  <a:pt x="1236" y="38"/>
                </a:lnTo>
                <a:lnTo>
                  <a:pt x="1196" y="40"/>
                </a:lnTo>
                <a:lnTo>
                  <a:pt x="1121" y="40"/>
                </a:lnTo>
                <a:lnTo>
                  <a:pt x="973" y="40"/>
                </a:lnTo>
                <a:lnTo>
                  <a:pt x="844" y="40"/>
                </a:lnTo>
                <a:lnTo>
                  <a:pt x="712" y="38"/>
                </a:lnTo>
                <a:lnTo>
                  <a:pt x="584" y="40"/>
                </a:lnTo>
                <a:lnTo>
                  <a:pt x="432" y="42"/>
                </a:lnTo>
                <a:lnTo>
                  <a:pt x="315" y="43"/>
                </a:lnTo>
                <a:lnTo>
                  <a:pt x="226" y="40"/>
                </a:lnTo>
                <a:lnTo>
                  <a:pt x="141" y="42"/>
                </a:lnTo>
                <a:lnTo>
                  <a:pt x="78" y="40"/>
                </a:lnTo>
                <a:lnTo>
                  <a:pt x="41" y="40"/>
                </a:lnTo>
                <a:lnTo>
                  <a:pt x="20" y="35"/>
                </a:lnTo>
                <a:lnTo>
                  <a:pt x="14" y="22"/>
                </a:lnTo>
                <a:lnTo>
                  <a:pt x="10" y="4"/>
                </a:lnTo>
                <a:lnTo>
                  <a:pt x="5" y="5"/>
                </a:lnTo>
                <a:lnTo>
                  <a:pt x="7" y="6"/>
                </a:lnTo>
                <a:lnTo>
                  <a:pt x="10" y="0"/>
                </a:lnTo>
                <a:lnTo>
                  <a:pt x="10" y="4"/>
                </a:lnTo>
                <a:lnTo>
                  <a:pt x="9" y="6"/>
                </a:lnTo>
                <a:lnTo>
                  <a:pt x="10" y="0"/>
                </a:lnTo>
                <a:lnTo>
                  <a:pt x="10" y="4"/>
                </a:lnTo>
                <a:lnTo>
                  <a:pt x="9" y="7"/>
                </a:lnTo>
              </a:path>
            </a:pathLst>
          </a:custGeom>
          <a:solidFill>
            <a:srgbClr val="FFFF99"/>
          </a:soli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3/21/2019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7D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-4762"/>
            <a:ext cx="1063625" cy="6858000"/>
            <a:chOff x="0" y="0"/>
            <a:chExt cx="670" cy="4320"/>
          </a:xfrm>
        </p:grpSpPr>
        <p:grpSp>
          <p:nvGrpSpPr>
            <p:cNvPr id="2051" name="Group 3"/>
            <p:cNvGrpSpPr/>
            <p:nvPr/>
          </p:nvGrpSpPr>
          <p:grpSpPr>
            <a:xfrm rot="-5400000" flipH="1">
              <a:off x="-1815" y="1841"/>
              <a:ext cx="4320" cy="638"/>
              <a:chOff x="0" y="0"/>
              <a:chExt cx="5762" cy="638"/>
            </a:xfrm>
          </p:grpSpPr>
          <p:sp>
            <p:nvSpPr>
              <p:cNvPr id="8196" name="Freeform 4"/>
              <p:cNvSpPr/>
              <p:nvPr/>
            </p:nvSpPr>
            <p:spPr bwMode="auto">
              <a:xfrm rot="16200000">
                <a:off x="2556" y="-2551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7" name="Freeform 5"/>
              <p:cNvSpPr/>
              <p:nvPr/>
            </p:nvSpPr>
            <p:spPr bwMode="auto">
              <a:xfrm rot="16200000">
                <a:off x="1320" y="107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8" name="Freeform 6"/>
              <p:cNvSpPr/>
              <p:nvPr/>
            </p:nvSpPr>
            <p:spPr bwMode="auto">
              <a:xfrm rot="16200000">
                <a:off x="976" y="108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9" name="Freeform 7"/>
              <p:cNvSpPr/>
              <p:nvPr/>
            </p:nvSpPr>
            <p:spPr bwMode="auto">
              <a:xfrm rot="16200000">
                <a:off x="-61" y="191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0" name="Freeform 8"/>
              <p:cNvSpPr/>
              <p:nvPr/>
            </p:nvSpPr>
            <p:spPr bwMode="auto">
              <a:xfrm rot="16200000">
                <a:off x="664" y="170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1" name="Freeform 9"/>
              <p:cNvSpPr/>
              <p:nvPr/>
            </p:nvSpPr>
            <p:spPr bwMode="auto">
              <a:xfrm rot="16200000">
                <a:off x="441" y="137"/>
                <a:ext cx="624" cy="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" name="Freeform 10"/>
              <p:cNvSpPr/>
              <p:nvPr/>
            </p:nvSpPr>
            <p:spPr bwMode="auto">
              <a:xfrm rot="16200000">
                <a:off x="153" y="164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3" name="Freeform 11"/>
              <p:cNvSpPr/>
              <p:nvPr/>
            </p:nvSpPr>
            <p:spPr bwMode="auto">
              <a:xfrm rot="16200000">
                <a:off x="3206" y="99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4" name="Freeform 12"/>
              <p:cNvSpPr/>
              <p:nvPr/>
            </p:nvSpPr>
            <p:spPr bwMode="auto">
              <a:xfrm rot="16200000">
                <a:off x="2870" y="102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5" name="Freeform 13"/>
              <p:cNvSpPr/>
              <p:nvPr/>
            </p:nvSpPr>
            <p:spPr bwMode="auto">
              <a:xfrm rot="16200000">
                <a:off x="1823" y="186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6" name="Freeform 14"/>
              <p:cNvSpPr/>
              <p:nvPr/>
            </p:nvSpPr>
            <p:spPr bwMode="auto">
              <a:xfrm rot="16200000">
                <a:off x="2550" y="167"/>
                <a:ext cx="624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7" name="Freeform 15"/>
              <p:cNvSpPr/>
              <p:nvPr/>
            </p:nvSpPr>
            <p:spPr bwMode="auto">
              <a:xfrm rot="16200000">
                <a:off x="2328" y="132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8" name="Freeform 16"/>
              <p:cNvSpPr/>
              <p:nvPr/>
            </p:nvSpPr>
            <p:spPr bwMode="auto">
              <a:xfrm rot="16200000">
                <a:off x="2041" y="159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9" name="Freeform 17"/>
              <p:cNvSpPr/>
              <p:nvPr/>
            </p:nvSpPr>
            <p:spPr bwMode="auto">
              <a:xfrm rot="16200000">
                <a:off x="4070" y="101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0" name="Freeform 18"/>
              <p:cNvSpPr/>
              <p:nvPr/>
            </p:nvSpPr>
            <p:spPr bwMode="auto">
              <a:xfrm rot="16200000">
                <a:off x="3725" y="102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1" name="Freeform 19"/>
              <p:cNvSpPr/>
              <p:nvPr/>
            </p:nvSpPr>
            <p:spPr bwMode="auto">
              <a:xfrm rot="16200000">
                <a:off x="4572" y="18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2" name="Freeform 20"/>
              <p:cNvSpPr/>
              <p:nvPr/>
            </p:nvSpPr>
            <p:spPr bwMode="auto">
              <a:xfrm>
                <a:off x="5471" y="-3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3" name="Freeform 21"/>
              <p:cNvSpPr/>
              <p:nvPr/>
            </p:nvSpPr>
            <p:spPr bwMode="auto">
              <a:xfrm rot="16200000">
                <a:off x="5081" y="126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14" name="Freeform 22"/>
              <p:cNvSpPr/>
              <p:nvPr/>
            </p:nvSpPr>
            <p:spPr bwMode="auto">
              <a:xfrm rot="16200000">
                <a:off x="4790" y="153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15" name="Freeform 23"/>
            <p:cNvSpPr/>
            <p:nvPr/>
          </p:nvSpPr>
          <p:spPr bwMode="auto">
            <a:xfrm rot="16200000" flipH="1">
              <a:off x="-1954" y="1954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6" name="Freeform 24"/>
            <p:cNvSpPr/>
            <p:nvPr/>
          </p:nvSpPr>
          <p:spPr bwMode="auto">
            <a:xfrm rot="16200000" flipH="1">
              <a:off x="-1585" y="2065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3" name="Rectangle 25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74" name="Rectangle 26"/>
          <p:cNvSpPr>
            <a:spLocks noGrp="1"/>
          </p:cNvSpPr>
          <p:nvPr>
            <p:ph type="body"/>
          </p:nvPr>
        </p:nvSpPr>
        <p:spPr>
          <a:xfrm>
            <a:off x="1219200" y="20574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fontAlgn="base">
                <a:spcBef>
                  <a:spcPct val="50000"/>
                </a:spcBef>
              </a:pPr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838200" y="6324600"/>
            <a:ext cx="8305800" cy="533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二、中国逐步沦为半殖民地半封建社会    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（二）、中国社会半殖民地半封建性质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181600" y="5791200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103" name="Group 7"/>
          <p:cNvGrpSpPr/>
          <p:nvPr/>
        </p:nvGrpSpPr>
        <p:grpSpPr>
          <a:xfrm>
            <a:off x="7938" y="5540375"/>
            <a:ext cx="1784350" cy="1246188"/>
            <a:chOff x="0" y="0"/>
            <a:chExt cx="1124" cy="785"/>
          </a:xfrm>
        </p:grpSpPr>
        <p:sp>
          <p:nvSpPr>
            <p:cNvPr id="13320" name="Freeform 8"/>
            <p:cNvSpPr/>
            <p:nvPr/>
          </p:nvSpPr>
          <p:spPr bwMode="auto">
            <a:xfrm>
              <a:off x="19" y="1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1" name="Freeform 9"/>
            <p:cNvSpPr/>
            <p:nvPr/>
          </p:nvSpPr>
          <p:spPr bwMode="auto">
            <a:xfrm>
              <a:off x="1017" y="9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2" name="Freeform 10"/>
            <p:cNvSpPr/>
            <p:nvPr/>
          </p:nvSpPr>
          <p:spPr bwMode="auto">
            <a:xfrm>
              <a:off x="15" y="28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3" name="Freeform 11"/>
            <p:cNvSpPr/>
            <p:nvPr/>
          </p:nvSpPr>
          <p:spPr bwMode="auto">
            <a:xfrm>
              <a:off x="124" y="31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4" name="Freeform 12"/>
            <p:cNvSpPr/>
            <p:nvPr/>
          </p:nvSpPr>
          <p:spPr bwMode="auto">
            <a:xfrm>
              <a:off x="480" y="4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5" name="Freeform 13"/>
            <p:cNvSpPr/>
            <p:nvPr/>
          </p:nvSpPr>
          <p:spPr bwMode="auto">
            <a:xfrm>
              <a:off x="636" y="67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6" name="Freeform 14"/>
            <p:cNvSpPr/>
            <p:nvPr/>
          </p:nvSpPr>
          <p:spPr bwMode="auto">
            <a:xfrm>
              <a:off x="499" y="11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7" name="Freeform 15"/>
            <p:cNvSpPr/>
            <p:nvPr/>
          </p:nvSpPr>
          <p:spPr bwMode="auto">
            <a:xfrm>
              <a:off x="663" y="10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8" name="Freeform 16"/>
            <p:cNvSpPr/>
            <p:nvPr/>
          </p:nvSpPr>
          <p:spPr bwMode="auto">
            <a:xfrm>
              <a:off x="342" y="20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13" name="Group 17"/>
            <p:cNvGrpSpPr/>
            <p:nvPr userDrawn="1"/>
          </p:nvGrpSpPr>
          <p:grpSpPr>
            <a:xfrm>
              <a:off x="0" y="0"/>
              <a:ext cx="1124" cy="780"/>
              <a:chOff x="0" y="0"/>
              <a:chExt cx="1124" cy="780"/>
            </a:xfrm>
          </p:grpSpPr>
          <p:grpSp>
            <p:nvGrpSpPr>
              <p:cNvPr id="4114" name="Group 18"/>
              <p:cNvGrpSpPr/>
              <p:nvPr userDrawn="1"/>
            </p:nvGrpSpPr>
            <p:grpSpPr>
              <a:xfrm>
                <a:off x="494" y="72"/>
                <a:ext cx="548" cy="708"/>
                <a:chOff x="0" y="0"/>
                <a:chExt cx="548" cy="708"/>
              </a:xfrm>
            </p:grpSpPr>
            <p:sp>
              <p:nvSpPr>
                <p:cNvPr id="13331" name="Freeform 19"/>
                <p:cNvSpPr/>
                <p:nvPr/>
              </p:nvSpPr>
              <p:spPr bwMode="auto">
                <a:xfrm>
                  <a:off x="0" y="25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32" name="Freeform 20"/>
                <p:cNvSpPr/>
                <p:nvPr/>
              </p:nvSpPr>
              <p:spPr bwMode="auto">
                <a:xfrm>
                  <a:off x="137" y="575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33" name="Freeform 21"/>
                <p:cNvSpPr/>
                <p:nvPr/>
              </p:nvSpPr>
              <p:spPr bwMode="auto">
                <a:xfrm>
                  <a:off x="505" y="0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3334" name="Freeform 22"/>
              <p:cNvSpPr/>
              <p:nvPr/>
            </p:nvSpPr>
            <p:spPr bwMode="auto">
              <a:xfrm>
                <a:off x="71" y="24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5" name="Freeform 23"/>
              <p:cNvSpPr/>
              <p:nvPr/>
            </p:nvSpPr>
            <p:spPr bwMode="auto">
              <a:xfrm>
                <a:off x="255" y="39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6" name="Freeform 24"/>
              <p:cNvSpPr/>
              <p:nvPr/>
            </p:nvSpPr>
            <p:spPr bwMode="auto">
              <a:xfrm>
                <a:off x="560" y="19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121" name="Group 25"/>
              <p:cNvGrpSpPr/>
              <p:nvPr userDrawn="1"/>
            </p:nvGrpSpPr>
            <p:grpSpPr>
              <a:xfrm>
                <a:off x="0" y="0"/>
                <a:ext cx="1124" cy="678"/>
                <a:chOff x="0" y="0"/>
                <a:chExt cx="1124" cy="678"/>
              </a:xfrm>
            </p:grpSpPr>
            <p:sp>
              <p:nvSpPr>
                <p:cNvPr id="13338" name="Freeform 26"/>
                <p:cNvSpPr/>
                <p:nvPr/>
              </p:nvSpPr>
              <p:spPr bwMode="auto">
                <a:xfrm>
                  <a:off x="664" y="55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39" name="Freeform 27"/>
                <p:cNvSpPr/>
                <p:nvPr/>
              </p:nvSpPr>
              <p:spPr bwMode="auto">
                <a:xfrm>
                  <a:off x="0" y="23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40" name="Freeform 28"/>
                <p:cNvSpPr/>
                <p:nvPr/>
              </p:nvSpPr>
              <p:spPr bwMode="auto">
                <a:xfrm>
                  <a:off x="101" y="28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41" name="Freeform 29"/>
                <p:cNvSpPr/>
                <p:nvPr/>
              </p:nvSpPr>
              <p:spPr bwMode="auto">
                <a:xfrm>
                  <a:off x="444" y="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42" name="Freeform 30"/>
                <p:cNvSpPr/>
                <p:nvPr/>
              </p:nvSpPr>
              <p:spPr bwMode="auto">
                <a:xfrm>
                  <a:off x="573" y="16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43" name="Freeform 31"/>
                <p:cNvSpPr/>
                <p:nvPr/>
              </p:nvSpPr>
              <p:spPr bwMode="auto">
                <a:xfrm>
                  <a:off x="323" y="14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44" name="Freeform 32"/>
                <p:cNvSpPr/>
                <p:nvPr/>
              </p:nvSpPr>
              <p:spPr bwMode="auto">
                <a:xfrm>
                  <a:off x="653" y="4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45" name="Freeform 33"/>
                <p:cNvSpPr/>
                <p:nvPr/>
              </p:nvSpPr>
              <p:spPr bwMode="auto">
                <a:xfrm>
                  <a:off x="712" y="11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4130" name="Group 34"/>
          <p:cNvGrpSpPr/>
          <p:nvPr/>
        </p:nvGrpSpPr>
        <p:grpSpPr>
          <a:xfrm>
            <a:off x="7318375" y="90488"/>
            <a:ext cx="2133600" cy="1911350"/>
            <a:chOff x="0" y="0"/>
            <a:chExt cx="1344" cy="1204"/>
          </a:xfrm>
        </p:grpSpPr>
        <p:grpSp>
          <p:nvGrpSpPr>
            <p:cNvPr id="4131" name="Group 35"/>
            <p:cNvGrpSpPr/>
            <p:nvPr userDrawn="1"/>
          </p:nvGrpSpPr>
          <p:grpSpPr>
            <a:xfrm>
              <a:off x="0" y="0"/>
              <a:ext cx="1344" cy="1204"/>
              <a:chOff x="0" y="0"/>
              <a:chExt cx="1344" cy="1204"/>
            </a:xfrm>
          </p:grpSpPr>
          <p:sp>
            <p:nvSpPr>
              <p:cNvPr id="13348" name="Freeform 36"/>
              <p:cNvSpPr/>
              <p:nvPr/>
            </p:nvSpPr>
            <p:spPr bwMode="auto">
              <a:xfrm rot="18427436">
                <a:off x="820" y="1029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133" name="Group 37"/>
              <p:cNvGrpSpPr/>
              <p:nvPr userDrawn="1"/>
            </p:nvGrpSpPr>
            <p:grpSpPr>
              <a:xfrm>
                <a:off x="0" y="0"/>
                <a:ext cx="1344" cy="985"/>
                <a:chOff x="0" y="0"/>
                <a:chExt cx="1344" cy="985"/>
              </a:xfrm>
            </p:grpSpPr>
            <p:sp>
              <p:nvSpPr>
                <p:cNvPr id="13350" name="Freeform 38"/>
                <p:cNvSpPr/>
                <p:nvPr/>
              </p:nvSpPr>
              <p:spPr bwMode="auto">
                <a:xfrm rot="18427436">
                  <a:off x="355" y="14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1" name="Freeform 39"/>
                <p:cNvSpPr/>
                <p:nvPr/>
              </p:nvSpPr>
              <p:spPr bwMode="auto">
                <a:xfrm rot="18427436">
                  <a:off x="439" y="269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2" name="Freeform 40"/>
                <p:cNvSpPr/>
                <p:nvPr/>
              </p:nvSpPr>
              <p:spPr bwMode="auto">
                <a:xfrm rot="18427436">
                  <a:off x="249" y="119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3" name="Freeform 41"/>
                <p:cNvSpPr/>
                <p:nvPr/>
              </p:nvSpPr>
              <p:spPr bwMode="auto">
                <a:xfrm rot="18427436">
                  <a:off x="293" y="-76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4" name="Freeform 42"/>
                <p:cNvSpPr/>
                <p:nvPr/>
              </p:nvSpPr>
              <p:spPr bwMode="auto">
                <a:xfrm rot="18427436">
                  <a:off x="688" y="83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5" name="Freeform 43"/>
                <p:cNvSpPr/>
                <p:nvPr/>
              </p:nvSpPr>
              <p:spPr bwMode="auto">
                <a:xfrm rot="18427436">
                  <a:off x="642" y="743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6" name="Freeform 44"/>
                <p:cNvSpPr/>
                <p:nvPr/>
              </p:nvSpPr>
              <p:spPr bwMode="auto">
                <a:xfrm rot="18427436">
                  <a:off x="374" y="152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57" name="Freeform 45"/>
                <p:cNvSpPr/>
                <p:nvPr/>
              </p:nvSpPr>
              <p:spPr bwMode="auto">
                <a:xfrm rot="18427436">
                  <a:off x="338" y="79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260" y="27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dissolv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8b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bg08_2_patt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351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989013"/>
            <a:ext cx="9134475" cy="5421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979488"/>
            <a:ext cx="9134475" cy="131763"/>
          </a:xfrm>
          <a:prstGeom prst="rect">
            <a:avLst/>
          </a:prstGeom>
          <a:solidFill>
            <a:srgbClr val="143970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6400800"/>
            <a:ext cx="9144000" cy="73025"/>
          </a:xfrm>
          <a:prstGeom prst="rect">
            <a:avLst/>
          </a:prstGeom>
          <a:solidFill>
            <a:srgbClr val="143970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962025"/>
            <a:ext cx="9134475" cy="17463"/>
          </a:xfrm>
          <a:prstGeom prst="rect">
            <a:avLst/>
          </a:prstGeom>
          <a:solidFill>
            <a:srgbClr val="FF9F00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" name="Rectangle 8"/>
          <p:cNvSpPr>
            <a:spLocks noGrp="1"/>
          </p:cNvSpPr>
          <p:nvPr>
            <p:ph type="title"/>
          </p:nvPr>
        </p:nvSpPr>
        <p:spPr>
          <a:xfrm>
            <a:off x="685800" y="15875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마스터 제목 스타일 편집</a:t>
            </a:r>
          </a:p>
        </p:txBody>
      </p:sp>
      <p:sp>
        <p:nvSpPr>
          <p:cNvPr id="5129" name="Rectangle 9"/>
          <p:cNvSpPr>
            <a:spLocks noGrp="1"/>
          </p:cNvSpPr>
          <p:nvPr>
            <p:ph type="body"/>
          </p:nvPr>
        </p:nvSpPr>
        <p:spPr>
          <a:xfrm>
            <a:off x="685800" y="1209675"/>
            <a:ext cx="7772400" cy="5097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마스터 텍스트 스타일을 편집합니다</a:t>
            </a:r>
          </a:p>
          <a:p>
            <a:pPr lvl="1" indent="-285750"/>
            <a:r>
              <a:rPr lang="zh-CN" altLang="en-US" dirty="0"/>
              <a:t>둘째 수준</a:t>
            </a:r>
          </a:p>
          <a:p>
            <a:pPr lvl="2" indent="-228600"/>
            <a:r>
              <a:rPr lang="zh-CN" altLang="en-US" dirty="0"/>
              <a:t>셋째 수준</a:t>
            </a:r>
          </a:p>
          <a:p>
            <a:pPr lvl="3" indent="-228600"/>
            <a:r>
              <a:rPr lang="zh-CN" altLang="en-US" dirty="0"/>
              <a:t>넷째 수준</a:t>
            </a:r>
          </a:p>
          <a:p>
            <a:pPr lvl="4" indent="-228600"/>
            <a:r>
              <a:rPr lang="zh-CN" altLang="en-US" dirty="0"/>
              <a:t>다섯째 수준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3975"/>
            <a:ext cx="1905000" cy="388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0">
              <a:defRPr sz="1400" b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defRPr>
            </a:lvl1pPr>
          </a:lstStyle>
          <a:p>
            <a:pPr lvl="0" latinLnBrk="1"/>
            <a:endParaRPr lang="en-US" altLang="zh-CN" dirty="0"/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3975"/>
            <a:ext cx="2895600" cy="388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0" algn="ctr">
              <a:defRPr sz="1400" b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defRPr>
            </a:lvl1pPr>
          </a:lstStyle>
          <a:p>
            <a:pPr lvl="0" latinLnBrk="1"/>
            <a:endParaRPr lang="en-US" altLang="zh-CN" dirty="0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3975"/>
            <a:ext cx="1905000" cy="388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0" algn="r">
              <a:defRPr sz="1400" b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defRPr>
            </a:lvl1pPr>
          </a:lstStyle>
          <a:p>
            <a:pPr lvl="0" latinLnBrk="1"/>
            <a:fld id="{9A0DB2DC-4C9A-4742-B13C-FB6460FD3503}" type="slidenum">
              <a:rPr lang="ko-KR" altLang="en-US" dirty="0"/>
              <a:pPr lvl="0" latinLnBrk="1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dissolve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800">
          <a:solidFill>
            <a:srgbClr val="EAEAEA"/>
          </a:solidFill>
          <a:latin typeface="-윤체M" pitchFamily="2" charset="-127"/>
          <a:ea typeface="-윤체M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8600" y="5524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15000" y="619125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" y="15240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body"/>
          </p:nvPr>
        </p:nvSpPr>
        <p:spPr>
          <a:xfrm>
            <a:off x="914400" y="1962150"/>
            <a:ext cx="8229600" cy="4895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3436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5F5F5F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3887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2000" i="1">
                <a:solidFill>
                  <a:srgbClr val="CC00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992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zh-CN" altLang="en-US" sz="1000" b="0" strike="noStrike" noProof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153" name="Rectangle 9"/>
          <p:cNvSpPr>
            <a:spLocks noGrp="1"/>
          </p:cNvSpPr>
          <p:nvPr>
            <p:ph type="title"/>
          </p:nvPr>
        </p:nvSpPr>
        <p:spPr>
          <a:xfrm>
            <a:off x="762000" y="685800"/>
            <a:ext cx="6019800" cy="696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>
    <p:dissolv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2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347345"/>
            <a:r>
              <a:rPr lang="zh-CN" altLang="en-US" dirty="0"/>
              <a:t>第二级</a:t>
            </a:r>
          </a:p>
          <a:p>
            <a:pPr lvl="2" indent="-293370"/>
            <a:r>
              <a:rPr lang="zh-CN" altLang="en-US" dirty="0"/>
              <a:t>第三级</a:t>
            </a:r>
          </a:p>
          <a:p>
            <a:pPr lvl="3" indent="-292100"/>
            <a:r>
              <a:rPr lang="zh-CN" altLang="en-US" dirty="0"/>
              <a:t>第四级</a:t>
            </a:r>
          </a:p>
          <a:p>
            <a:pPr lvl="4" indent="-316230"/>
            <a:r>
              <a:rPr lang="zh-CN" altLang="en-US" dirty="0"/>
              <a:t>第五级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000" b="0" strike="noStrike" noProof="1">
              <a:solidFill>
                <a:schemeClr val="tx1"/>
              </a:solidFill>
            </a:endParaRPr>
          </a:p>
        </p:txBody>
      </p:sp>
      <p:grpSp>
        <p:nvGrpSpPr>
          <p:cNvPr id="7176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224" y="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838200" y="6324600"/>
            <a:ext cx="8305800" cy="533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二、中国逐步沦为半殖民地半封建社会    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（二）、中国社会半殖民地半封建性质 </a:t>
            </a:r>
          </a:p>
        </p:txBody>
      </p:sp>
      <p:sp>
        <p:nvSpPr>
          <p:cNvPr id="21545" name="AutoShape 41"/>
          <p:cNvSpPr>
            <a:spLocks noChangeArrowheads="1"/>
          </p:cNvSpPr>
          <p:nvPr/>
        </p:nvSpPr>
        <p:spPr bwMode="auto">
          <a:xfrm>
            <a:off x="5181600" y="5791200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randomBar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>
    <p:dissolv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Freeform 4"/>
            <p:cNvSpPr>
              <a:spLocks noEditPoint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8" name="Freeform 6"/>
            <p:cNvSpPr>
              <a:spLocks noEditPoint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" name="Freeform 7"/>
            <p:cNvSpPr>
              <a:spLocks noEditPoint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Freeform 8"/>
            <p:cNvSpPr>
              <a:spLocks noEditPoint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1" name="Freeform 9"/>
            <p:cNvSpPr>
              <a:spLocks noEditPoint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" name="Freeform 10"/>
            <p:cNvSpPr>
              <a:spLocks noEditPoint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3" name="Freeform 11"/>
            <p:cNvSpPr>
              <a:spLocks noEditPoint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4" name="Freeform 12"/>
            <p:cNvSpPr>
              <a:spLocks noEditPoint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8" name="Freeform 16"/>
            <p:cNvSpPr>
              <a:spLocks noEditPoint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9" name="Freeform 17"/>
            <p:cNvSpPr>
              <a:spLocks noEditPoint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0" name="Freeform 18"/>
            <p:cNvSpPr>
              <a:spLocks noEditPoint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1" name="Freeform 19"/>
            <p:cNvSpPr>
              <a:spLocks noEditPoint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2" name="Freeform 20"/>
            <p:cNvSpPr>
              <a:spLocks noEditPoint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3" name="Freeform 21"/>
            <p:cNvSpPr>
              <a:spLocks noEditPoint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4" name="Freeform 22"/>
            <p:cNvSpPr>
              <a:spLocks noEditPoint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5" name="Freeform 23"/>
            <p:cNvSpPr>
              <a:spLocks noEditPoint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6" name="Freeform 24"/>
            <p:cNvSpPr>
              <a:spLocks noEditPoint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7" name="Freeform 25"/>
            <p:cNvSpPr>
              <a:spLocks noEditPoint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0" name="Freeform 28"/>
            <p:cNvSpPr>
              <a:spLocks noEditPoint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1" name="Freeform 29"/>
            <p:cNvSpPr>
              <a:spLocks noEditPoint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2" name="Freeform 30"/>
            <p:cNvSpPr>
              <a:spLocks noEditPoint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3" name="Freeform 31"/>
            <p:cNvSpPr>
              <a:spLocks noEditPoint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4" name="Freeform 32"/>
            <p:cNvSpPr>
              <a:spLocks noEditPoint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5" name="Freeform 33"/>
            <p:cNvSpPr>
              <a:spLocks noEditPoint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6" name="Freeform 34"/>
            <p:cNvSpPr>
              <a:spLocks noEditPoint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7" name="Freeform 35"/>
            <p:cNvSpPr>
              <a:spLocks noEditPoint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8" name="Freeform 36"/>
            <p:cNvSpPr>
              <a:spLocks noEditPoint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9" name="Freeform 37"/>
            <p:cNvSpPr>
              <a:spLocks noEditPoint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2" name="Freeform 40"/>
            <p:cNvSpPr>
              <a:spLocks noEditPoint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3" name="Freeform 41"/>
            <p:cNvSpPr>
              <a:spLocks noEditPoint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4" name="Freeform 42"/>
            <p:cNvSpPr>
              <a:spLocks noEditPoint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5" name="Freeform 43"/>
            <p:cNvSpPr>
              <a:spLocks noEditPoint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6" name="Freeform 44"/>
            <p:cNvSpPr>
              <a:spLocks noEditPoint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7" name="Freeform 45"/>
            <p:cNvSpPr>
              <a:spLocks noEditPoint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8" name="Freeform 46"/>
            <p:cNvSpPr>
              <a:spLocks noEditPoint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9" name="Freeform 47"/>
            <p:cNvSpPr>
              <a:spLocks noEditPoint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0" name="Freeform 48"/>
            <p:cNvSpPr>
              <a:spLocks noEditPoint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1" name="Freeform 49"/>
            <p:cNvSpPr>
              <a:spLocks noEditPoint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2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3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4" name="Freeform 52"/>
            <p:cNvSpPr>
              <a:spLocks noEditPoint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5" name="Freeform 53"/>
            <p:cNvSpPr>
              <a:spLocks noEditPoint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6" name="Freeform 54"/>
            <p:cNvSpPr>
              <a:spLocks noEditPoint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7" name="Freeform 55"/>
            <p:cNvSpPr>
              <a:spLocks noEditPoint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8" name="Freeform 56"/>
            <p:cNvSpPr>
              <a:spLocks noEditPoint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9" name="Freeform 57"/>
            <p:cNvSpPr>
              <a:spLocks noEditPoint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0" name="Freeform 58"/>
            <p:cNvSpPr>
              <a:spLocks noEditPoint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1" name="Freeform 59"/>
            <p:cNvSpPr>
              <a:spLocks noEditPoint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2" name="Freeform 60"/>
            <p:cNvSpPr>
              <a:spLocks noEditPoint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3" name="Freeform 61"/>
            <p:cNvSpPr>
              <a:spLocks noEditPoint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6" name="Freeform 64"/>
            <p:cNvSpPr>
              <a:spLocks noEditPoint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7" name="Freeform 65"/>
            <p:cNvSpPr>
              <a:spLocks noEditPoint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8" name="Freeform 66"/>
            <p:cNvSpPr>
              <a:spLocks noEditPoint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9" name="Freeform 67"/>
            <p:cNvSpPr>
              <a:spLocks noEditPoint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0" name="Freeform 68"/>
            <p:cNvSpPr>
              <a:spLocks noEditPoint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1" name="Freeform 69"/>
            <p:cNvSpPr>
              <a:spLocks noEditPoint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2" name="Freeform 70"/>
            <p:cNvSpPr>
              <a:spLocks noEditPoint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3" name="Freeform 71"/>
            <p:cNvSpPr>
              <a:spLocks noEditPoint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4" name="Freeform 72"/>
            <p:cNvSpPr>
              <a:spLocks noEditPoint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5" name="Freeform 73"/>
            <p:cNvSpPr>
              <a:spLocks noEditPoint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8" name="Freeform 76"/>
            <p:cNvSpPr>
              <a:spLocks noEditPoint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9" name="Freeform 77"/>
            <p:cNvSpPr>
              <a:spLocks noEditPoint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0" name="Freeform 78"/>
            <p:cNvSpPr>
              <a:spLocks noEditPoint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1" name="Freeform 79"/>
            <p:cNvSpPr>
              <a:spLocks noEditPoint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2" name="Freeform 80"/>
            <p:cNvSpPr>
              <a:spLocks noEditPoint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3" name="Freeform 81"/>
            <p:cNvSpPr>
              <a:spLocks noEditPoint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4" name="Freeform 82"/>
            <p:cNvSpPr>
              <a:spLocks noEditPoint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6" name="Freeform 84"/>
            <p:cNvSpPr>
              <a:spLocks noEditPoint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7" name="Freeform 85"/>
            <p:cNvSpPr>
              <a:spLocks noEditPoint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8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9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0" name="Freeform 88"/>
            <p:cNvSpPr>
              <a:spLocks noEditPoint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1" name="Freeform 89"/>
            <p:cNvSpPr>
              <a:spLocks noEditPoint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2" name="Freeform 90"/>
            <p:cNvSpPr>
              <a:spLocks noEditPoint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3" name="Freeform 91"/>
            <p:cNvSpPr>
              <a:spLocks noEditPoint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4" name="Freeform 92"/>
            <p:cNvSpPr>
              <a:spLocks noEditPoint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5" name="Freeform 93"/>
            <p:cNvSpPr>
              <a:spLocks noEditPoint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6" name="Freeform 94"/>
            <p:cNvSpPr>
              <a:spLocks noEditPoint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7" name="Freeform 95"/>
            <p:cNvSpPr>
              <a:spLocks noEditPoint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8" name="Freeform 96"/>
            <p:cNvSpPr>
              <a:spLocks noEditPoint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9" name="Freeform 97"/>
            <p:cNvSpPr>
              <a:spLocks noEditPoint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0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1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2" name="Freeform 100"/>
            <p:cNvSpPr>
              <a:spLocks noEditPoint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3" name="Freeform 101"/>
            <p:cNvSpPr>
              <a:spLocks noEditPoint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4" name="Freeform 102"/>
            <p:cNvSpPr>
              <a:spLocks noEditPoint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" name="Freeform 103"/>
            <p:cNvSpPr>
              <a:spLocks noEditPoint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" name="Freeform 104"/>
            <p:cNvSpPr>
              <a:spLocks noEditPoint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" name="Freeform 105"/>
            <p:cNvSpPr>
              <a:spLocks noEditPoint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" name="Freeform 106"/>
            <p:cNvSpPr>
              <a:spLocks noEditPoint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" name="Freeform 107"/>
            <p:cNvSpPr>
              <a:spLocks noEditPoint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" name="Freeform 108"/>
            <p:cNvSpPr>
              <a:spLocks noEditPoint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" name="Freeform 109"/>
            <p:cNvSpPr>
              <a:spLocks noEditPoint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" name="Freeform 112"/>
            <p:cNvSpPr>
              <a:spLocks noEditPoint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5" name="Freeform 113"/>
            <p:cNvSpPr>
              <a:spLocks noEditPoint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6" name="Freeform 114"/>
            <p:cNvSpPr>
              <a:spLocks noEditPoint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7" name="Freeform 115"/>
            <p:cNvSpPr>
              <a:spLocks noEditPoint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8" name="Freeform 116"/>
            <p:cNvSpPr>
              <a:spLocks noEditPoint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9" name="Freeform 117"/>
            <p:cNvSpPr>
              <a:spLocks noEditPoint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0" name="Freeform 118"/>
            <p:cNvSpPr>
              <a:spLocks noEditPoint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1" name="Freeform 119"/>
            <p:cNvSpPr>
              <a:spLocks noEditPoint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2" name="Freeform 120"/>
            <p:cNvSpPr>
              <a:spLocks noEditPoint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3" name="Freeform 121"/>
            <p:cNvSpPr>
              <a:spLocks noEditPoint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6" name="Freeform 124"/>
            <p:cNvSpPr>
              <a:spLocks noEditPoint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7" name="Freeform 125"/>
            <p:cNvSpPr>
              <a:spLocks noEditPoint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8" name="Freeform 126"/>
            <p:cNvSpPr>
              <a:spLocks noEditPoint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9" name="Freeform 127"/>
            <p:cNvSpPr>
              <a:spLocks noEditPoint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0" name="Freeform 128"/>
            <p:cNvSpPr>
              <a:spLocks noEditPoint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1" name="Freeform 129"/>
            <p:cNvSpPr>
              <a:spLocks noEditPoint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2" name="Freeform 130"/>
            <p:cNvSpPr>
              <a:spLocks noEditPoint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3" name="Freeform 131"/>
            <p:cNvSpPr>
              <a:spLocks noEditPoint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4" name="Freeform 132"/>
            <p:cNvSpPr>
              <a:spLocks noEditPoint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5" name="Freeform 133"/>
            <p:cNvSpPr>
              <a:spLocks noEditPoint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6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7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8" name="Freeform 136"/>
            <p:cNvSpPr>
              <a:spLocks noEditPoint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9" name="Freeform 137"/>
            <p:cNvSpPr>
              <a:spLocks noEditPoint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0" name="Freeform 138"/>
            <p:cNvSpPr>
              <a:spLocks noEditPoint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1" name="Freeform 139"/>
            <p:cNvSpPr>
              <a:spLocks noEditPoint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2" name="Freeform 140"/>
            <p:cNvSpPr>
              <a:spLocks noEditPoint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3" name="Freeform 141"/>
            <p:cNvSpPr>
              <a:spLocks noEditPoint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4" name="Freeform 142"/>
            <p:cNvSpPr>
              <a:spLocks noEditPoint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5" name="Freeform 143"/>
            <p:cNvSpPr>
              <a:spLocks noEditPoint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6" name="Freeform 144"/>
            <p:cNvSpPr>
              <a:spLocks noEditPoint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7" name="Freeform 145"/>
            <p:cNvSpPr>
              <a:spLocks noEditPoint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4 w 4"/>
                <a:gd name="T3" fmla="*/ 60 h 60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T0" t="T1" r="T2" b="T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8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9" name="Freeform 147"/>
            <p:cNvSpPr/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0 h 2"/>
                <a:gd name="T2" fmla="*/ 4 w 4"/>
                <a:gd name="T3" fmla="*/ 2 h 2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T0" t="T1" r="T2" b="T3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364" name="Group 148"/>
          <p:cNvGrpSpPr/>
          <p:nvPr/>
        </p:nvGrpSpPr>
        <p:grpSpPr>
          <a:xfrm>
            <a:off x="1066800" y="3444875"/>
            <a:ext cx="533400" cy="492125"/>
            <a:chOff x="0" y="0"/>
            <a:chExt cx="1062" cy="981"/>
          </a:xfrm>
        </p:grpSpPr>
        <p:sp>
          <p:nvSpPr>
            <p:cNvPr id="3221" name="Freeform 149"/>
            <p:cNvSpPr/>
            <p:nvPr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0 w 41"/>
                <a:gd name="T1" fmla="*/ 0 h 16"/>
                <a:gd name="T2" fmla="*/ 41 w 41"/>
                <a:gd name="T3" fmla="*/ 16 h 16"/>
              </a:gdLst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T0" t="T1" r="T2" b="T3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2" name="Freeform 150"/>
            <p:cNvSpPr>
              <a:spLocks noEditPoints="1"/>
            </p:cNvSpPr>
            <p:nvPr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0 w 210"/>
                <a:gd name="T1" fmla="*/ 0 h 193"/>
                <a:gd name="T2" fmla="*/ 210 w 210"/>
                <a:gd name="T3" fmla="*/ 193 h 193"/>
              </a:gdLst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T0" t="T1" r="T2" b="T3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3" name="Freeform 151"/>
            <p:cNvSpPr/>
            <p:nvPr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0 w 17"/>
                <a:gd name="T1" fmla="*/ 0 h 20"/>
                <a:gd name="T2" fmla="*/ 17 w 17"/>
                <a:gd name="T3" fmla="*/ 20 h 20"/>
              </a:gdLst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T0" t="T1" r="T2" b="T3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4" name="Freeform 152"/>
            <p:cNvSpPr/>
            <p:nvPr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0 w 15"/>
                <a:gd name="T1" fmla="*/ 0 h 27"/>
                <a:gd name="T2" fmla="*/ 15 w 15"/>
                <a:gd name="T3" fmla="*/ 27 h 27"/>
              </a:gdLst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T0" t="T1" r="T2" b="T3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5" name="Freeform 153"/>
            <p:cNvSpPr/>
            <p:nvPr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0 w 48"/>
                <a:gd name="T1" fmla="*/ 0 h 23"/>
                <a:gd name="T2" fmla="*/ 48 w 48"/>
                <a:gd name="T3" fmla="*/ 23 h 23"/>
              </a:gdLst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T0" t="T1" r="T2" b="T3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6" name="Freeform 154"/>
            <p:cNvSpPr/>
            <p:nvPr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0 w 35"/>
                <a:gd name="T1" fmla="*/ 0 h 37"/>
                <a:gd name="T2" fmla="*/ 35 w 35"/>
                <a:gd name="T3" fmla="*/ 37 h 37"/>
              </a:gdLst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T0" t="T1" r="T2" b="T3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7" name="Freeform 155"/>
            <p:cNvSpPr/>
            <p:nvPr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0 w 35"/>
                <a:gd name="T1" fmla="*/ 0 h 7"/>
                <a:gd name="T2" fmla="*/ 35 w 35"/>
                <a:gd name="T3" fmla="*/ 7 h 7"/>
              </a:gdLst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T0" t="T1" r="T2" b="T3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8" name="Freeform 156"/>
            <p:cNvSpPr/>
            <p:nvPr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16 h 16"/>
              </a:gdLst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T0" t="T1" r="T2" b="T3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9" name="Freeform 157"/>
            <p:cNvSpPr/>
            <p:nvPr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0 w 35"/>
                <a:gd name="T1" fmla="*/ 0 h 17"/>
                <a:gd name="T2" fmla="*/ 35 w 35"/>
                <a:gd name="T3" fmla="*/ 17 h 17"/>
              </a:gdLst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T0" t="T1" r="T2" b="T3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0" name="Freeform 158"/>
            <p:cNvSpPr/>
            <p:nvPr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0 w 49"/>
                <a:gd name="T1" fmla="*/ 0 h 12"/>
                <a:gd name="T2" fmla="*/ 49 w 49"/>
                <a:gd name="T3" fmla="*/ 12 h 12"/>
              </a:gdLst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T0" t="T1" r="T2" b="T3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1" name="Freeform 159"/>
            <p:cNvSpPr/>
            <p:nvPr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11 h 11"/>
              </a:gdLst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T0" t="T1" r="T2" b="T3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2" name="Freeform 160"/>
            <p:cNvSpPr/>
            <p:nvPr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0 w 41"/>
                <a:gd name="T1" fmla="*/ 0 h 34"/>
                <a:gd name="T2" fmla="*/ 41 w 41"/>
                <a:gd name="T3" fmla="*/ 34 h 34"/>
              </a:gdLst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T0" t="T1" r="T2" b="T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3" name="Freeform 161"/>
            <p:cNvSpPr/>
            <p:nvPr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0 w 25"/>
                <a:gd name="T1" fmla="*/ 0 h 63"/>
                <a:gd name="T2" fmla="*/ 25 w 25"/>
                <a:gd name="T3" fmla="*/ 63 h 63"/>
              </a:gdLst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T0" t="T1" r="T2" b="T3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378" name="Group 162"/>
          <p:cNvGrpSpPr/>
          <p:nvPr/>
        </p:nvGrpSpPr>
        <p:grpSpPr>
          <a:xfrm>
            <a:off x="1066800" y="4552950"/>
            <a:ext cx="533400" cy="492125"/>
            <a:chOff x="0" y="0"/>
            <a:chExt cx="1062" cy="981"/>
          </a:xfrm>
        </p:grpSpPr>
        <p:sp>
          <p:nvSpPr>
            <p:cNvPr id="3235" name="Freeform 163"/>
            <p:cNvSpPr/>
            <p:nvPr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0 w 41"/>
                <a:gd name="T1" fmla="*/ 0 h 16"/>
                <a:gd name="T2" fmla="*/ 41 w 41"/>
                <a:gd name="T3" fmla="*/ 16 h 16"/>
              </a:gdLst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T0" t="T1" r="T2" b="T3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6" name="Freeform 164"/>
            <p:cNvSpPr>
              <a:spLocks noEditPoints="1"/>
            </p:cNvSpPr>
            <p:nvPr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0 w 210"/>
                <a:gd name="T1" fmla="*/ 0 h 193"/>
                <a:gd name="T2" fmla="*/ 210 w 210"/>
                <a:gd name="T3" fmla="*/ 193 h 193"/>
              </a:gdLst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T0" t="T1" r="T2" b="T3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7" name="Freeform 165"/>
            <p:cNvSpPr/>
            <p:nvPr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0 w 17"/>
                <a:gd name="T1" fmla="*/ 0 h 20"/>
                <a:gd name="T2" fmla="*/ 17 w 17"/>
                <a:gd name="T3" fmla="*/ 20 h 20"/>
              </a:gdLst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T0" t="T1" r="T2" b="T3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8" name="Freeform 166"/>
            <p:cNvSpPr/>
            <p:nvPr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0 w 15"/>
                <a:gd name="T1" fmla="*/ 0 h 27"/>
                <a:gd name="T2" fmla="*/ 15 w 15"/>
                <a:gd name="T3" fmla="*/ 27 h 27"/>
              </a:gdLst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T0" t="T1" r="T2" b="T3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9" name="Freeform 167"/>
            <p:cNvSpPr/>
            <p:nvPr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0 w 48"/>
                <a:gd name="T1" fmla="*/ 0 h 23"/>
                <a:gd name="T2" fmla="*/ 48 w 48"/>
                <a:gd name="T3" fmla="*/ 23 h 23"/>
              </a:gdLst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T0" t="T1" r="T2" b="T3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0" name="Freeform 168"/>
            <p:cNvSpPr/>
            <p:nvPr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0 w 35"/>
                <a:gd name="T1" fmla="*/ 0 h 37"/>
                <a:gd name="T2" fmla="*/ 35 w 35"/>
                <a:gd name="T3" fmla="*/ 37 h 37"/>
              </a:gdLst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T0" t="T1" r="T2" b="T3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1" name="Freeform 169"/>
            <p:cNvSpPr/>
            <p:nvPr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0 w 35"/>
                <a:gd name="T1" fmla="*/ 0 h 7"/>
                <a:gd name="T2" fmla="*/ 35 w 35"/>
                <a:gd name="T3" fmla="*/ 7 h 7"/>
              </a:gdLst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T0" t="T1" r="T2" b="T3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2" name="Freeform 170"/>
            <p:cNvSpPr/>
            <p:nvPr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16 h 16"/>
              </a:gdLst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T0" t="T1" r="T2" b="T3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3" name="Freeform 171"/>
            <p:cNvSpPr/>
            <p:nvPr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0 w 35"/>
                <a:gd name="T1" fmla="*/ 0 h 17"/>
                <a:gd name="T2" fmla="*/ 35 w 35"/>
                <a:gd name="T3" fmla="*/ 17 h 17"/>
              </a:gdLst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T0" t="T1" r="T2" b="T3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4" name="Freeform 172"/>
            <p:cNvSpPr/>
            <p:nvPr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0 w 49"/>
                <a:gd name="T1" fmla="*/ 0 h 12"/>
                <a:gd name="T2" fmla="*/ 49 w 49"/>
                <a:gd name="T3" fmla="*/ 12 h 12"/>
              </a:gdLst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T0" t="T1" r="T2" b="T3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5" name="Freeform 173"/>
            <p:cNvSpPr/>
            <p:nvPr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11 h 11"/>
              </a:gdLst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T0" t="T1" r="T2" b="T3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6" name="Freeform 174"/>
            <p:cNvSpPr/>
            <p:nvPr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0 w 41"/>
                <a:gd name="T1" fmla="*/ 0 h 34"/>
                <a:gd name="T2" fmla="*/ 41 w 41"/>
                <a:gd name="T3" fmla="*/ 34 h 34"/>
              </a:gdLst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T0" t="T1" r="T2" b="T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7" name="Freeform 175"/>
            <p:cNvSpPr/>
            <p:nvPr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0 w 25"/>
                <a:gd name="T1" fmla="*/ 0 h 63"/>
                <a:gd name="T2" fmla="*/ 25 w 25"/>
                <a:gd name="T3" fmla="*/ 63 h 63"/>
              </a:gdLst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T0" t="T1" r="T2" b="T3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392" name="Group 176"/>
          <p:cNvGrpSpPr/>
          <p:nvPr/>
        </p:nvGrpSpPr>
        <p:grpSpPr>
          <a:xfrm>
            <a:off x="1066800" y="5562600"/>
            <a:ext cx="533400" cy="492125"/>
            <a:chOff x="0" y="0"/>
            <a:chExt cx="1062" cy="981"/>
          </a:xfrm>
        </p:grpSpPr>
        <p:sp>
          <p:nvSpPr>
            <p:cNvPr id="3249" name="Freeform 177"/>
            <p:cNvSpPr/>
            <p:nvPr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0 w 41"/>
                <a:gd name="T1" fmla="*/ 0 h 16"/>
                <a:gd name="T2" fmla="*/ 41 w 41"/>
                <a:gd name="T3" fmla="*/ 16 h 16"/>
              </a:gdLst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T0" t="T1" r="T2" b="T3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0" name="Freeform 178"/>
            <p:cNvSpPr>
              <a:spLocks noEditPoints="1"/>
            </p:cNvSpPr>
            <p:nvPr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0 w 210"/>
                <a:gd name="T1" fmla="*/ 0 h 193"/>
                <a:gd name="T2" fmla="*/ 210 w 210"/>
                <a:gd name="T3" fmla="*/ 193 h 193"/>
              </a:gdLst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T0" t="T1" r="T2" b="T3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1" name="Freeform 179"/>
            <p:cNvSpPr/>
            <p:nvPr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0 w 17"/>
                <a:gd name="T1" fmla="*/ 0 h 20"/>
                <a:gd name="T2" fmla="*/ 17 w 17"/>
                <a:gd name="T3" fmla="*/ 20 h 20"/>
              </a:gdLst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T0" t="T1" r="T2" b="T3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2" name="Freeform 180"/>
            <p:cNvSpPr/>
            <p:nvPr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0 w 15"/>
                <a:gd name="T1" fmla="*/ 0 h 27"/>
                <a:gd name="T2" fmla="*/ 15 w 15"/>
                <a:gd name="T3" fmla="*/ 27 h 27"/>
              </a:gdLst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T0" t="T1" r="T2" b="T3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3" name="Freeform 181"/>
            <p:cNvSpPr/>
            <p:nvPr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0 w 48"/>
                <a:gd name="T1" fmla="*/ 0 h 23"/>
                <a:gd name="T2" fmla="*/ 48 w 48"/>
                <a:gd name="T3" fmla="*/ 23 h 23"/>
              </a:gdLst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T0" t="T1" r="T2" b="T3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4" name="Freeform 182"/>
            <p:cNvSpPr/>
            <p:nvPr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0 w 35"/>
                <a:gd name="T1" fmla="*/ 0 h 37"/>
                <a:gd name="T2" fmla="*/ 35 w 35"/>
                <a:gd name="T3" fmla="*/ 37 h 37"/>
              </a:gdLst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T0" t="T1" r="T2" b="T3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5" name="Freeform 183"/>
            <p:cNvSpPr/>
            <p:nvPr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0 w 35"/>
                <a:gd name="T1" fmla="*/ 0 h 7"/>
                <a:gd name="T2" fmla="*/ 35 w 35"/>
                <a:gd name="T3" fmla="*/ 7 h 7"/>
              </a:gdLst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T0" t="T1" r="T2" b="T3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6" name="Freeform 184"/>
            <p:cNvSpPr/>
            <p:nvPr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16 h 16"/>
              </a:gdLst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T0" t="T1" r="T2" b="T3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7" name="Freeform 185"/>
            <p:cNvSpPr/>
            <p:nvPr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0 w 35"/>
                <a:gd name="T1" fmla="*/ 0 h 17"/>
                <a:gd name="T2" fmla="*/ 35 w 35"/>
                <a:gd name="T3" fmla="*/ 17 h 17"/>
              </a:gdLst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T0" t="T1" r="T2" b="T3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8" name="Freeform 186"/>
            <p:cNvSpPr/>
            <p:nvPr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0 w 49"/>
                <a:gd name="T1" fmla="*/ 0 h 12"/>
                <a:gd name="T2" fmla="*/ 49 w 49"/>
                <a:gd name="T3" fmla="*/ 12 h 12"/>
              </a:gdLst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T0" t="T1" r="T2" b="T3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9" name="Freeform 187"/>
            <p:cNvSpPr/>
            <p:nvPr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11 h 11"/>
              </a:gdLst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T0" t="T1" r="T2" b="T3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0" name="Freeform 188"/>
            <p:cNvSpPr/>
            <p:nvPr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0 w 41"/>
                <a:gd name="T1" fmla="*/ 0 h 34"/>
                <a:gd name="T2" fmla="*/ 41 w 41"/>
                <a:gd name="T3" fmla="*/ 34 h 34"/>
              </a:gdLst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T0" t="T1" r="T2" b="T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1" name="Freeform 189"/>
            <p:cNvSpPr/>
            <p:nvPr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0 w 25"/>
                <a:gd name="T1" fmla="*/ 0 h 63"/>
                <a:gd name="T2" fmla="*/ 25 w 25"/>
                <a:gd name="T3" fmla="*/ 63 h 63"/>
              </a:gdLst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T0" t="T1" r="T2" b="T3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06" name="Group 190"/>
          <p:cNvGrpSpPr/>
          <p:nvPr/>
        </p:nvGrpSpPr>
        <p:grpSpPr>
          <a:xfrm>
            <a:off x="381000" y="3962400"/>
            <a:ext cx="533400" cy="492125"/>
            <a:chOff x="0" y="0"/>
            <a:chExt cx="1062" cy="981"/>
          </a:xfrm>
        </p:grpSpPr>
        <p:sp>
          <p:nvSpPr>
            <p:cNvPr id="3263" name="Freeform 191"/>
            <p:cNvSpPr/>
            <p:nvPr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0 w 41"/>
                <a:gd name="T1" fmla="*/ 0 h 16"/>
                <a:gd name="T2" fmla="*/ 41 w 41"/>
                <a:gd name="T3" fmla="*/ 16 h 16"/>
              </a:gdLst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T0" t="T1" r="T2" b="T3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4" name="Freeform 192"/>
            <p:cNvSpPr>
              <a:spLocks noEditPoints="1"/>
            </p:cNvSpPr>
            <p:nvPr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0 w 210"/>
                <a:gd name="T1" fmla="*/ 0 h 193"/>
                <a:gd name="T2" fmla="*/ 210 w 210"/>
                <a:gd name="T3" fmla="*/ 193 h 193"/>
              </a:gdLst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T0" t="T1" r="T2" b="T3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5" name="Freeform 193"/>
            <p:cNvSpPr/>
            <p:nvPr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0 w 17"/>
                <a:gd name="T1" fmla="*/ 0 h 20"/>
                <a:gd name="T2" fmla="*/ 17 w 17"/>
                <a:gd name="T3" fmla="*/ 20 h 20"/>
              </a:gdLst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T0" t="T1" r="T2" b="T3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6" name="Freeform 194"/>
            <p:cNvSpPr/>
            <p:nvPr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0 w 15"/>
                <a:gd name="T1" fmla="*/ 0 h 27"/>
                <a:gd name="T2" fmla="*/ 15 w 15"/>
                <a:gd name="T3" fmla="*/ 27 h 27"/>
              </a:gdLst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T0" t="T1" r="T2" b="T3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7" name="Freeform 195"/>
            <p:cNvSpPr/>
            <p:nvPr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0 w 48"/>
                <a:gd name="T1" fmla="*/ 0 h 23"/>
                <a:gd name="T2" fmla="*/ 48 w 48"/>
                <a:gd name="T3" fmla="*/ 23 h 23"/>
              </a:gdLst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T0" t="T1" r="T2" b="T3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8" name="Freeform 196"/>
            <p:cNvSpPr/>
            <p:nvPr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0 w 35"/>
                <a:gd name="T1" fmla="*/ 0 h 37"/>
                <a:gd name="T2" fmla="*/ 35 w 35"/>
                <a:gd name="T3" fmla="*/ 37 h 37"/>
              </a:gdLst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T0" t="T1" r="T2" b="T3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9" name="Freeform 197"/>
            <p:cNvSpPr/>
            <p:nvPr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0 w 35"/>
                <a:gd name="T1" fmla="*/ 0 h 7"/>
                <a:gd name="T2" fmla="*/ 35 w 35"/>
                <a:gd name="T3" fmla="*/ 7 h 7"/>
              </a:gdLst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T0" t="T1" r="T2" b="T3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0" name="Freeform 198"/>
            <p:cNvSpPr/>
            <p:nvPr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16 h 16"/>
              </a:gdLst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T0" t="T1" r="T2" b="T3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1" name="Freeform 199"/>
            <p:cNvSpPr/>
            <p:nvPr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0 w 35"/>
                <a:gd name="T1" fmla="*/ 0 h 17"/>
                <a:gd name="T2" fmla="*/ 35 w 35"/>
                <a:gd name="T3" fmla="*/ 17 h 17"/>
              </a:gdLst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T0" t="T1" r="T2" b="T3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2" name="Freeform 200"/>
            <p:cNvSpPr/>
            <p:nvPr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0 w 49"/>
                <a:gd name="T1" fmla="*/ 0 h 12"/>
                <a:gd name="T2" fmla="*/ 49 w 49"/>
                <a:gd name="T3" fmla="*/ 12 h 12"/>
              </a:gdLst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T0" t="T1" r="T2" b="T3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3" name="Freeform 201"/>
            <p:cNvSpPr/>
            <p:nvPr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11 h 11"/>
              </a:gdLst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T0" t="T1" r="T2" b="T3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4" name="Freeform 202"/>
            <p:cNvSpPr/>
            <p:nvPr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0 w 41"/>
                <a:gd name="T1" fmla="*/ 0 h 34"/>
                <a:gd name="T2" fmla="*/ 41 w 41"/>
                <a:gd name="T3" fmla="*/ 34 h 34"/>
              </a:gdLst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T0" t="T1" r="T2" b="T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5" name="Freeform 203"/>
            <p:cNvSpPr/>
            <p:nvPr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0 w 25"/>
                <a:gd name="T1" fmla="*/ 0 h 63"/>
                <a:gd name="T2" fmla="*/ 25 w 25"/>
                <a:gd name="T3" fmla="*/ 63 h 63"/>
              </a:gdLst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T0" t="T1" r="T2" b="T3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20" name="Group 204"/>
          <p:cNvGrpSpPr/>
          <p:nvPr/>
        </p:nvGrpSpPr>
        <p:grpSpPr>
          <a:xfrm>
            <a:off x="381000" y="5070475"/>
            <a:ext cx="533400" cy="492125"/>
            <a:chOff x="0" y="0"/>
            <a:chExt cx="1062" cy="981"/>
          </a:xfrm>
        </p:grpSpPr>
        <p:sp>
          <p:nvSpPr>
            <p:cNvPr id="3277" name="Freeform 205"/>
            <p:cNvSpPr/>
            <p:nvPr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0 w 41"/>
                <a:gd name="T1" fmla="*/ 0 h 16"/>
                <a:gd name="T2" fmla="*/ 41 w 41"/>
                <a:gd name="T3" fmla="*/ 16 h 16"/>
              </a:gdLst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T0" t="T1" r="T2" b="T3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" name="Freeform 206"/>
            <p:cNvSpPr>
              <a:spLocks noEditPoints="1"/>
            </p:cNvSpPr>
            <p:nvPr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0 w 210"/>
                <a:gd name="T1" fmla="*/ 0 h 193"/>
                <a:gd name="T2" fmla="*/ 210 w 210"/>
                <a:gd name="T3" fmla="*/ 193 h 193"/>
              </a:gdLst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T0" t="T1" r="T2" b="T3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" name="Freeform 207"/>
            <p:cNvSpPr/>
            <p:nvPr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0 w 17"/>
                <a:gd name="T1" fmla="*/ 0 h 20"/>
                <a:gd name="T2" fmla="*/ 17 w 17"/>
                <a:gd name="T3" fmla="*/ 20 h 20"/>
              </a:gdLst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T0" t="T1" r="T2" b="T3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" name="Freeform 208"/>
            <p:cNvSpPr/>
            <p:nvPr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0 w 15"/>
                <a:gd name="T1" fmla="*/ 0 h 27"/>
                <a:gd name="T2" fmla="*/ 15 w 15"/>
                <a:gd name="T3" fmla="*/ 27 h 27"/>
              </a:gdLst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T0" t="T1" r="T2" b="T3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" name="Freeform 209"/>
            <p:cNvSpPr/>
            <p:nvPr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0 w 48"/>
                <a:gd name="T1" fmla="*/ 0 h 23"/>
                <a:gd name="T2" fmla="*/ 48 w 48"/>
                <a:gd name="T3" fmla="*/ 23 h 23"/>
              </a:gdLst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T0" t="T1" r="T2" b="T3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" name="Freeform 210"/>
            <p:cNvSpPr/>
            <p:nvPr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0 w 35"/>
                <a:gd name="T1" fmla="*/ 0 h 37"/>
                <a:gd name="T2" fmla="*/ 35 w 35"/>
                <a:gd name="T3" fmla="*/ 37 h 37"/>
              </a:gdLst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T0" t="T1" r="T2" b="T3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" name="Freeform 211"/>
            <p:cNvSpPr/>
            <p:nvPr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0 w 35"/>
                <a:gd name="T1" fmla="*/ 0 h 7"/>
                <a:gd name="T2" fmla="*/ 35 w 35"/>
                <a:gd name="T3" fmla="*/ 7 h 7"/>
              </a:gdLst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T0" t="T1" r="T2" b="T3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" name="Freeform 212"/>
            <p:cNvSpPr/>
            <p:nvPr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16 h 16"/>
              </a:gdLst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T0" t="T1" r="T2" b="T3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5" name="Freeform 213"/>
            <p:cNvSpPr/>
            <p:nvPr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0 w 35"/>
                <a:gd name="T1" fmla="*/ 0 h 17"/>
                <a:gd name="T2" fmla="*/ 35 w 35"/>
                <a:gd name="T3" fmla="*/ 17 h 17"/>
              </a:gdLst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T0" t="T1" r="T2" b="T3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6" name="Freeform 214"/>
            <p:cNvSpPr/>
            <p:nvPr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0 w 49"/>
                <a:gd name="T1" fmla="*/ 0 h 12"/>
                <a:gd name="T2" fmla="*/ 49 w 49"/>
                <a:gd name="T3" fmla="*/ 12 h 12"/>
              </a:gdLst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T0" t="T1" r="T2" b="T3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7" name="Freeform 215"/>
            <p:cNvSpPr/>
            <p:nvPr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11 h 11"/>
              </a:gdLst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T0" t="T1" r="T2" b="T3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8" name="Freeform 216"/>
            <p:cNvSpPr/>
            <p:nvPr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0 w 41"/>
                <a:gd name="T1" fmla="*/ 0 h 34"/>
                <a:gd name="T2" fmla="*/ 41 w 41"/>
                <a:gd name="T3" fmla="*/ 34 h 34"/>
              </a:gdLst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T0" t="T1" r="T2" b="T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9" name="Freeform 217"/>
            <p:cNvSpPr/>
            <p:nvPr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0 w 25"/>
                <a:gd name="T1" fmla="*/ 0 h 63"/>
                <a:gd name="T2" fmla="*/ 25 w 25"/>
                <a:gd name="T3" fmla="*/ 63 h 63"/>
              </a:gdLst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T0" t="T1" r="T2" b="T3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34" name="Group 218"/>
          <p:cNvGrpSpPr/>
          <p:nvPr/>
        </p:nvGrpSpPr>
        <p:grpSpPr>
          <a:xfrm>
            <a:off x="381000" y="6121400"/>
            <a:ext cx="533400" cy="492125"/>
            <a:chOff x="0" y="0"/>
            <a:chExt cx="1062" cy="981"/>
          </a:xfrm>
        </p:grpSpPr>
        <p:sp>
          <p:nvSpPr>
            <p:cNvPr id="3291" name="Freeform 219"/>
            <p:cNvSpPr/>
            <p:nvPr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0 w 41"/>
                <a:gd name="T1" fmla="*/ 0 h 16"/>
                <a:gd name="T2" fmla="*/ 41 w 41"/>
                <a:gd name="T3" fmla="*/ 16 h 16"/>
              </a:gdLst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T0" t="T1" r="T2" b="T3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2" name="Freeform 220"/>
            <p:cNvSpPr>
              <a:spLocks noEditPoints="1"/>
            </p:cNvSpPr>
            <p:nvPr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0 w 210"/>
                <a:gd name="T1" fmla="*/ 0 h 193"/>
                <a:gd name="T2" fmla="*/ 210 w 210"/>
                <a:gd name="T3" fmla="*/ 193 h 193"/>
              </a:gdLst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T0" t="T1" r="T2" b="T3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3" name="Freeform 221"/>
            <p:cNvSpPr/>
            <p:nvPr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0 w 17"/>
                <a:gd name="T1" fmla="*/ 0 h 20"/>
                <a:gd name="T2" fmla="*/ 17 w 17"/>
                <a:gd name="T3" fmla="*/ 20 h 20"/>
              </a:gdLst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T0" t="T1" r="T2" b="T3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4" name="Freeform 222"/>
            <p:cNvSpPr/>
            <p:nvPr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0 w 15"/>
                <a:gd name="T1" fmla="*/ 0 h 27"/>
                <a:gd name="T2" fmla="*/ 15 w 15"/>
                <a:gd name="T3" fmla="*/ 27 h 27"/>
              </a:gdLst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T0" t="T1" r="T2" b="T3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5" name="Freeform 223"/>
            <p:cNvSpPr/>
            <p:nvPr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0 w 48"/>
                <a:gd name="T1" fmla="*/ 0 h 23"/>
                <a:gd name="T2" fmla="*/ 48 w 48"/>
                <a:gd name="T3" fmla="*/ 23 h 23"/>
              </a:gdLst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T0" t="T1" r="T2" b="T3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6" name="Freeform 224"/>
            <p:cNvSpPr/>
            <p:nvPr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0 w 35"/>
                <a:gd name="T1" fmla="*/ 0 h 37"/>
                <a:gd name="T2" fmla="*/ 35 w 35"/>
                <a:gd name="T3" fmla="*/ 37 h 37"/>
              </a:gdLst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T0" t="T1" r="T2" b="T3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7" name="Freeform 225"/>
            <p:cNvSpPr/>
            <p:nvPr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0 w 35"/>
                <a:gd name="T1" fmla="*/ 0 h 7"/>
                <a:gd name="T2" fmla="*/ 35 w 35"/>
                <a:gd name="T3" fmla="*/ 7 h 7"/>
              </a:gdLst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T0" t="T1" r="T2" b="T3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8" name="Freeform 226"/>
            <p:cNvSpPr/>
            <p:nvPr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16 h 16"/>
              </a:gdLst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T0" t="T1" r="T2" b="T3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9" name="Freeform 227"/>
            <p:cNvSpPr/>
            <p:nvPr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0 w 35"/>
                <a:gd name="T1" fmla="*/ 0 h 17"/>
                <a:gd name="T2" fmla="*/ 35 w 35"/>
                <a:gd name="T3" fmla="*/ 17 h 17"/>
              </a:gdLst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T0" t="T1" r="T2" b="T3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0" name="Freeform 228"/>
            <p:cNvSpPr/>
            <p:nvPr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0 w 49"/>
                <a:gd name="T1" fmla="*/ 0 h 12"/>
                <a:gd name="T2" fmla="*/ 49 w 49"/>
                <a:gd name="T3" fmla="*/ 12 h 12"/>
              </a:gdLst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T0" t="T1" r="T2" b="T3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1" name="Freeform 229"/>
            <p:cNvSpPr/>
            <p:nvPr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11 h 11"/>
              </a:gdLst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T0" t="T1" r="T2" b="T3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2" name="Freeform 230"/>
            <p:cNvSpPr/>
            <p:nvPr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0 w 41"/>
                <a:gd name="T1" fmla="*/ 0 h 34"/>
                <a:gd name="T2" fmla="*/ 41 w 41"/>
                <a:gd name="T3" fmla="*/ 34 h 34"/>
              </a:gdLst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T0" t="T1" r="T2" b="T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3" name="Freeform 231"/>
            <p:cNvSpPr/>
            <p:nvPr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0 w 25"/>
                <a:gd name="T1" fmla="*/ 0 h 63"/>
                <a:gd name="T2" fmla="*/ 25 w 25"/>
                <a:gd name="T3" fmla="*/ 63 h 63"/>
              </a:gdLst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T0" t="T1" r="T2" b="T3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48" name="Group 232"/>
          <p:cNvGrpSpPr/>
          <p:nvPr/>
        </p:nvGrpSpPr>
        <p:grpSpPr>
          <a:xfrm>
            <a:off x="6934200" y="-7937"/>
            <a:ext cx="2317750" cy="2063750"/>
            <a:chOff x="0" y="0"/>
            <a:chExt cx="1748" cy="1556"/>
          </a:xfrm>
        </p:grpSpPr>
        <p:sp>
          <p:nvSpPr>
            <p:cNvPr id="3305" name="Freeform 233"/>
            <p:cNvSpPr/>
            <p:nvPr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0 w 546"/>
                <a:gd name="T1" fmla="*/ 0 h 497"/>
                <a:gd name="T2" fmla="*/ 546 w 546"/>
                <a:gd name="T3" fmla="*/ 497 h 497"/>
              </a:gdLst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T0" t="T1" r="T2" b="T3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450" name="Group 234"/>
            <p:cNvGrpSpPr/>
            <p:nvPr userDrawn="1"/>
          </p:nvGrpSpPr>
          <p:grpSpPr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3307" name="Freeform 235"/>
              <p:cNvSpPr/>
              <p:nvPr/>
            </p:nvSpPr>
            <p:spPr bwMode="auto">
              <a:xfrm>
                <a:off x="142" y="0"/>
                <a:ext cx="490" cy="187"/>
              </a:xfrm>
              <a:custGeom>
                <a:avLst/>
                <a:gdLst>
                  <a:gd name="T0" fmla="*/ 0 w 97"/>
                  <a:gd name="T1" fmla="*/ 0 h 37"/>
                  <a:gd name="T2" fmla="*/ 97 w 97"/>
                  <a:gd name="T3" fmla="*/ 37 h 37"/>
                </a:gdLst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T0" t="T1" r="T2" b="T3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08" name="Freeform 236"/>
              <p:cNvSpPr>
                <a:spLocks noEditPoint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0 w 585"/>
                  <a:gd name="T1" fmla="*/ 0 h 534"/>
                  <a:gd name="T2" fmla="*/ 585 w 585"/>
                  <a:gd name="T3" fmla="*/ 534 h 534"/>
                </a:gdLst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T0" t="T1" r="T2" b="T3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09" name="Freeform 237"/>
              <p:cNvSpPr/>
              <p:nvPr/>
            </p:nvSpPr>
            <p:spPr bwMode="auto">
              <a:xfrm>
                <a:off x="703" y="1268"/>
                <a:ext cx="237" cy="283"/>
              </a:xfrm>
              <a:custGeom>
                <a:avLst/>
                <a:gdLst>
                  <a:gd name="T0" fmla="*/ 0 w 47"/>
                  <a:gd name="T1" fmla="*/ 0 h 56"/>
                  <a:gd name="T2" fmla="*/ 47 w 47"/>
                  <a:gd name="T3" fmla="*/ 56 h 56"/>
                </a:gdLst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T0" t="T1" r="T2" b="T3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0" name="Freeform 238"/>
              <p:cNvSpPr/>
              <p:nvPr/>
            </p:nvSpPr>
            <p:spPr bwMode="auto">
              <a:xfrm>
                <a:off x="484" y="1385"/>
                <a:ext cx="209" cy="379"/>
              </a:xfrm>
              <a:custGeom>
                <a:avLst/>
                <a:gdLst>
                  <a:gd name="T0" fmla="*/ 0 w 41"/>
                  <a:gd name="T1" fmla="*/ 0 h 75"/>
                  <a:gd name="T2" fmla="*/ 41 w 41"/>
                  <a:gd name="T3" fmla="*/ 75 h 75"/>
                </a:gdLst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T0" t="T1" r="T2" b="T3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1" name="Freeform 239"/>
              <p:cNvSpPr/>
              <p:nvPr/>
            </p:nvSpPr>
            <p:spPr bwMode="auto">
              <a:xfrm>
                <a:off x="355" y="627"/>
                <a:ext cx="683" cy="319"/>
              </a:xfrm>
              <a:custGeom>
                <a:avLst/>
                <a:gdLst>
                  <a:gd name="T0" fmla="*/ 0 w 135"/>
                  <a:gd name="T1" fmla="*/ 0 h 63"/>
                  <a:gd name="T2" fmla="*/ 135 w 135"/>
                  <a:gd name="T3" fmla="*/ 63 h 63"/>
                </a:gdLst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T0" t="T1" r="T2" b="T3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2" name="Freeform 240"/>
              <p:cNvSpPr/>
              <p:nvPr/>
            </p:nvSpPr>
            <p:spPr bwMode="auto">
              <a:xfrm>
                <a:off x="1128" y="1526"/>
                <a:ext cx="490" cy="517"/>
              </a:xfrm>
              <a:custGeom>
                <a:avLst/>
                <a:gdLst>
                  <a:gd name="T0" fmla="*/ 0 w 97"/>
                  <a:gd name="T1" fmla="*/ 0 h 102"/>
                  <a:gd name="T2" fmla="*/ 97 w 97"/>
                  <a:gd name="T3" fmla="*/ 102 h 102"/>
                </a:gdLst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T0" t="T1" r="T2" b="T3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3" name="Freeform 241"/>
              <p:cNvSpPr/>
              <p:nvPr/>
            </p:nvSpPr>
            <p:spPr bwMode="auto">
              <a:xfrm>
                <a:off x="2255" y="1006"/>
                <a:ext cx="500" cy="96"/>
              </a:xfrm>
              <a:custGeom>
                <a:avLst/>
                <a:gdLst>
                  <a:gd name="T0" fmla="*/ 0 w 99"/>
                  <a:gd name="T1" fmla="*/ 0 h 19"/>
                  <a:gd name="T2" fmla="*/ 99 w 99"/>
                  <a:gd name="T3" fmla="*/ 19 h 19"/>
                </a:gdLst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T0" t="T1" r="T2" b="T3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4" name="Freeform 242"/>
              <p:cNvSpPr/>
              <p:nvPr/>
            </p:nvSpPr>
            <p:spPr bwMode="auto">
              <a:xfrm>
                <a:off x="2421" y="985"/>
                <a:ext cx="385" cy="237"/>
              </a:xfrm>
              <a:custGeom>
                <a:avLst/>
                <a:gdLst>
                  <a:gd name="T0" fmla="*/ 0 w 76"/>
                  <a:gd name="T1" fmla="*/ 0 h 47"/>
                  <a:gd name="T2" fmla="*/ 76 w 76"/>
                  <a:gd name="T3" fmla="*/ 47 h 47"/>
                </a:gdLst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T0" t="T1" r="T2" b="T3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5" name="Freeform 243"/>
              <p:cNvSpPr/>
              <p:nvPr/>
            </p:nvSpPr>
            <p:spPr bwMode="auto">
              <a:xfrm>
                <a:off x="2407" y="1183"/>
                <a:ext cx="415" cy="187"/>
              </a:xfrm>
              <a:custGeom>
                <a:avLst/>
                <a:gdLst>
                  <a:gd name="T0" fmla="*/ 0 w 82"/>
                  <a:gd name="T1" fmla="*/ 0 h 37"/>
                  <a:gd name="T2" fmla="*/ 82 w 82"/>
                  <a:gd name="T3" fmla="*/ 37 h 37"/>
                </a:gdLst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T0" t="T1" r="T2" b="T3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6" name="Freeform 244"/>
              <p:cNvSpPr/>
              <p:nvPr/>
            </p:nvSpPr>
            <p:spPr bwMode="auto">
              <a:xfrm>
                <a:off x="2083" y="1360"/>
                <a:ext cx="699" cy="167"/>
              </a:xfrm>
              <a:custGeom>
                <a:avLst/>
                <a:gdLst>
                  <a:gd name="T0" fmla="*/ 0 w 138"/>
                  <a:gd name="T1" fmla="*/ 0 h 33"/>
                  <a:gd name="T2" fmla="*/ 138 w 138"/>
                  <a:gd name="T3" fmla="*/ 33 h 33"/>
                </a:gdLst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T0" t="T1" r="T2" b="T3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7" name="Freeform 245"/>
              <p:cNvSpPr/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0 w 112"/>
                  <a:gd name="T1" fmla="*/ 0 h 29"/>
                  <a:gd name="T2" fmla="*/ 112 w 112"/>
                  <a:gd name="T3" fmla="*/ 29 h 29"/>
                </a:gdLst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T0" t="T1" r="T2" b="T3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8" name="Freeform 246"/>
              <p:cNvSpPr/>
              <p:nvPr/>
            </p:nvSpPr>
            <p:spPr bwMode="auto">
              <a:xfrm>
                <a:off x="2123" y="1639"/>
                <a:ext cx="581" cy="479"/>
              </a:xfrm>
              <a:custGeom>
                <a:avLst/>
                <a:gdLst>
                  <a:gd name="T0" fmla="*/ 0 w 115"/>
                  <a:gd name="T1" fmla="*/ 0 h 95"/>
                  <a:gd name="T2" fmla="*/ 115 w 115"/>
                  <a:gd name="T3" fmla="*/ 95 h 95"/>
                </a:gdLst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T0" t="T1" r="T2" b="T3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9" name="Freeform 247"/>
              <p:cNvSpPr/>
              <p:nvPr/>
            </p:nvSpPr>
            <p:spPr bwMode="auto">
              <a:xfrm>
                <a:off x="2502" y="1445"/>
                <a:ext cx="330" cy="854"/>
              </a:xfrm>
              <a:custGeom>
                <a:avLst/>
                <a:gdLst>
                  <a:gd name="T0" fmla="*/ 0 w 65"/>
                  <a:gd name="T1" fmla="*/ 0 h 169"/>
                  <a:gd name="T2" fmla="*/ 65 w 65"/>
                  <a:gd name="T3" fmla="*/ 169 h 169"/>
                </a:gdLst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T0" t="T1" r="T2" b="T3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46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465" name="Rectangle 249"/>
          <p:cNvSpPr>
            <a:spLocks noGrp="1" noRot="1"/>
          </p:cNvSpPr>
          <p:nvPr>
            <p:ph type="body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b="0" smtClean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smtClean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400" b="0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wipe dir="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2%86%E4%BA%8B%E8%A3%81%E5%88%A4%E6%9D%8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7.xml"/><Relationship Id="rId1" Type="http://schemas.openxmlformats.org/officeDocument/2006/relationships/themeOverride" Target="../theme/themeOverr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5.xml"/><Relationship Id="rId1" Type="http://schemas.openxmlformats.org/officeDocument/2006/relationships/themeOverride" Target="../theme/themeOverride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5.xml"/><Relationship Id="rId1" Type="http://schemas.openxmlformats.org/officeDocument/2006/relationships/themeOverride" Target="../theme/themeOverride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5.xml"/><Relationship Id="rId1" Type="http://schemas.openxmlformats.org/officeDocument/2006/relationships/themeOverride" Target="../theme/themeOverr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hemeOverride" Target="../theme/themeOverr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2%86%E4%BA%8B%E8%A3%81%E5%88%A4%E6%9D%8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5.xml"/><Relationship Id="rId1" Type="http://schemas.openxmlformats.org/officeDocument/2006/relationships/themeOverride" Target="../theme/themeOverride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5.xml"/><Relationship Id="rId1" Type="http://schemas.openxmlformats.org/officeDocument/2006/relationships/themeOverride" Target="../theme/themeOverr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2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6"/>
          <p:cNvSpPr txBox="1">
            <a:spLocks noGrp="1"/>
          </p:cNvSpPr>
          <p:nvPr/>
        </p:nvSpPr>
        <p:spPr>
          <a:xfrm>
            <a:off x="6553200" y="6248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/>
          </p:cNvSpPr>
          <p:nvPr>
            <p:ph type="ctrTitle"/>
          </p:nvPr>
        </p:nvSpPr>
        <p:spPr>
          <a:xfrm>
            <a:off x="1979613" y="1196975"/>
            <a:ext cx="5257800" cy="1143000"/>
          </a:xfrm>
          <a:ln/>
        </p:spPr>
        <p:txBody>
          <a:bodyPr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sz="4800" b="0" dirty="0"/>
              <a:t>中国近现代史纲要</a:t>
            </a:r>
          </a:p>
        </p:txBody>
      </p:sp>
      <p:sp>
        <p:nvSpPr>
          <p:cNvPr id="17412" name="Rectangle 3"/>
          <p:cNvSpPr>
            <a:spLocks noGrp="1" noRot="1"/>
          </p:cNvSpPr>
          <p:nvPr>
            <p:ph type="subTitle"/>
          </p:nvPr>
        </p:nvSpPr>
        <p:spPr>
          <a:xfrm>
            <a:off x="2195513" y="2781300"/>
            <a:ext cx="4419600" cy="2057400"/>
          </a:xfrm>
          <a:ln/>
        </p:spPr>
        <p:txBody>
          <a:bodyPr wrap="square" lIns="91440" tIns="45720" rIns="91440" bIns="45720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lnSpc>
                <a:spcPct val="180000"/>
              </a:lnSpc>
              <a:buNone/>
            </a:pPr>
            <a:r>
              <a:rPr lang="zh-CN" altLang="en-US" sz="3200" dirty="0"/>
              <a:t> </a:t>
            </a:r>
            <a:r>
              <a:rPr lang="zh-CN" altLang="en-US" sz="3200" b="1" dirty="0"/>
              <a:t>近现代历史</a:t>
            </a:r>
            <a:r>
              <a:rPr lang="zh-CN" altLang="en-US" sz="3200" b="1" dirty="0">
                <a:latin typeface="宋体" panose="02010600030101010101" pitchFamily="2" charset="-122"/>
              </a:rPr>
              <a:t>研究所</a:t>
            </a:r>
          </a:p>
          <a:p>
            <a:pPr marL="0" lvl="0" indent="0" algn="ctr" eaLnBrk="1" hangingPunct="1">
              <a:lnSpc>
                <a:spcPct val="120000"/>
              </a:lnSpc>
              <a:buNone/>
            </a:pPr>
            <a:r>
              <a:rPr lang="zh-CN" altLang="en-US" sz="3200" b="1" dirty="0">
                <a:latin typeface="黑体" panose="02010609060101010101" pitchFamily="2" charset="-122"/>
              </a:rPr>
              <a:t>  </a:t>
            </a:r>
            <a:r>
              <a:rPr lang="zh-CN" altLang="en-US" b="1" dirty="0">
                <a:latin typeface="黑体" panose="02010609060101010101" pitchFamily="2" charset="-122"/>
              </a:rPr>
              <a:t>王宇颖  </a:t>
            </a:r>
            <a:r>
              <a:rPr lang="zh-CN" altLang="en-US" sz="3200" b="1" dirty="0">
                <a:latin typeface="宋体" panose="02010600030101010101" pitchFamily="2" charset="-122"/>
              </a:rPr>
              <a:t>副教授</a:t>
            </a:r>
          </a:p>
        </p:txBody>
      </p:sp>
      <p:sp>
        <p:nvSpPr>
          <p:cNvPr id="17413" name="Text Box 6"/>
          <p:cNvSpPr txBox="1"/>
          <p:nvPr/>
        </p:nvSpPr>
        <p:spPr>
          <a:xfrm>
            <a:off x="2484438" y="4684713"/>
            <a:ext cx="6769100" cy="21732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电话：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82668046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（办）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手机：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15102992656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yuyingw082@163.com</a:t>
            </a:r>
          </a:p>
          <a:p>
            <a:pPr>
              <a:spcBef>
                <a:spcPct val="50000"/>
              </a:spcBef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10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31800" y="1089025"/>
            <a:ext cx="7793038" cy="1462088"/>
          </a:xfrm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40000"/>
              </a:lnSpc>
            </a:pPr>
            <a: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（二）资本-</a:t>
            </a:r>
            <a: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帝国主义的侵略</a:t>
            </a:r>
            <a:b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</a:br>
            <a: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  与中国半殖民地半封建社会形成</a:t>
            </a:r>
            <a:endParaRPr lang="zh-CN" altLang="en-US" sz="2500" b="1" dirty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1371600" y="2743200"/>
            <a:ext cx="7772400" cy="4114800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90000"/>
              </a:lnSpc>
              <a:buNone/>
            </a:pPr>
            <a:r>
              <a:rPr lang="zh-CN" altLang="en-US" b="1" dirty="0"/>
              <a:t>一 、资本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帝国主义对中国的侵略 </a:t>
            </a:r>
          </a:p>
          <a:p>
            <a:pPr eaLnBrk="1" hangingPunct="1">
              <a:lnSpc>
                <a:spcPct val="190000"/>
              </a:lnSpc>
              <a:buNone/>
            </a:pPr>
            <a:r>
              <a:rPr lang="zh-CN" altLang="en-US" b="1" dirty="0"/>
              <a:t>二、中国逐步沦为半殖民地半封建社会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804863" y="200025"/>
            <a:ext cx="7772400" cy="990600"/>
          </a:xfrm>
          <a:ln/>
        </p:spPr>
        <p:txBody>
          <a:bodyPr wrap="square" lIns="91440" tIns="45720" rIns="91440" bIns="45720" anchor="ctr"/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一、资本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帝国主义对中国的侵略 </a:t>
            </a:r>
            <a:br>
              <a:rPr lang="zh-CN" altLang="en-US" sz="3600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11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46088" y="1209675"/>
            <a:ext cx="8431212" cy="5097463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侵略的主要手段和方式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一系列军事侵略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南京条约</a:t>
            </a:r>
            <a:r>
              <a:rPr lang="en-US" altLang="zh-CN" dirty="0"/>
              <a:t>》</a:t>
            </a:r>
            <a:r>
              <a:rPr lang="zh-CN" altLang="en-US" dirty="0"/>
              <a:t>：半殖民地半封建社会开端</a:t>
            </a:r>
            <a:endParaRPr lang="en-US" altLang="zh-CN" dirty="0"/>
          </a:p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辛丑条约</a:t>
            </a:r>
            <a:r>
              <a:rPr lang="en-US" altLang="zh-CN" dirty="0"/>
              <a:t>》</a:t>
            </a:r>
            <a:r>
              <a:rPr lang="zh-CN" altLang="en-US" dirty="0"/>
              <a:t>：完全沦为半殖民地半封建社会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对中国侵略的主要手段和方式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2592388" y="1628775"/>
            <a:ext cx="8229600" cy="4525963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宋体" panose="02010600030101010101" pitchFamily="2" charset="-122"/>
              </a:rPr>
              <a:t>军事侵略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宋体" panose="02010600030101010101" pitchFamily="2" charset="-122"/>
              </a:rPr>
              <a:t>政治控制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宋体" panose="02010600030101010101" pitchFamily="2" charset="-122"/>
              </a:rPr>
              <a:t>经济掠夺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600" dirty="0">
                <a:ea typeface="宋体" panose="02010600030101010101" pitchFamily="2" charset="-122"/>
              </a:rPr>
              <a:t>文化渗透</a:t>
            </a:r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fld id="{9A0DB2DC-4C9A-4742-B13C-FB6460FD3503}" type="slidenum">
              <a:rPr lang="ko-KR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12</a:t>
            </a:fld>
            <a:endParaRPr lang="ko-KR" altLang="en-US" sz="1000" b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Text Box 4"/>
          <p:cNvSpPr txBox="1"/>
          <p:nvPr/>
        </p:nvSpPr>
        <p:spPr>
          <a:xfrm>
            <a:off x="6911975" y="5768975"/>
            <a:ext cx="14398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书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P21-32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29600" cy="11430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/>
            </a:r>
            <a:br>
              <a:rPr lang="zh-CN" altLang="en-US" sz="2800" dirty="0">
                <a:ea typeface="宋体" panose="02010600030101010101" pitchFamily="2" charset="-122"/>
              </a:rPr>
            </a:b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侵略的主要手段和方式</a:t>
            </a:r>
            <a:r>
              <a:rPr lang="zh-CN" altLang="en-US" sz="2800" dirty="0">
                <a:ea typeface="宋体" panose="02010600030101010101" pitchFamily="2" charset="-122"/>
              </a:rPr>
              <a:t/>
            </a:r>
            <a:br>
              <a:rPr lang="zh-CN" altLang="en-US" sz="2800" dirty="0">
                <a:ea typeface="宋体" panose="02010600030101010101" pitchFamily="2" charset="-122"/>
              </a:rPr>
            </a:b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371600" y="1371600"/>
            <a:ext cx="7010400" cy="4953000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0" dirty="0">
                <a:ea typeface="黑体" panose="02010609060101010101" pitchFamily="2" charset="-122"/>
              </a:rPr>
              <a:t>领土主权不完整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割占中国领土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强占租借地、划分势力范围、设立租界</a:t>
            </a:r>
            <a:endParaRPr lang="zh-CN" altLang="en-US" sz="1800" dirty="0"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0" dirty="0">
                <a:ea typeface="黑体" panose="02010609060101010101" pitchFamily="2" charset="-122"/>
              </a:rPr>
              <a:t>政治控制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外国公使进驻北京、破坏司法权、把持中国海关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b="0" dirty="0">
                <a:ea typeface="黑体" panose="02010609060101010101" pitchFamily="2" charset="-122"/>
              </a:rPr>
              <a:t>操纵中国经济命脉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控制关税、通商口岸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设立银行、借贷款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资本输出 、倾销商品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掠夺原料和资源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0" dirty="0">
                <a:ea typeface="黑体" panose="02010609060101010101" pitchFamily="2" charset="-122"/>
              </a:rPr>
              <a:t>实行文化侵略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披着宗教的外衣进行侵略活动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利用宣传宗教和西学，为侵略中国制造舆论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2000" i="1" dirty="0">
                <a:solidFill>
                  <a:srgbClr val="CC0000"/>
                </a:solidFill>
                <a:latin typeface="Arial" panose="020B0604020202020204" pitchFamily="34" charset="0"/>
              </a:rPr>
              <a:t>LOGO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fld id="{9A0DB2DC-4C9A-4742-B13C-FB6460FD3503}" type="slidenum">
              <a:rPr lang="zh-CN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000" b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14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Text Box 2"/>
          <p:cNvSpPr txBox="1"/>
          <p:nvPr/>
        </p:nvSpPr>
        <p:spPr>
          <a:xfrm>
            <a:off x="971550" y="3968750"/>
            <a:ext cx="7380288" cy="1785938"/>
          </a:xfrm>
          <a:prstGeom prst="rect">
            <a:avLst/>
          </a:prstGeom>
          <a:noFill/>
          <a:ln w="38100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导火线：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林则徐的禁烟运动</a:t>
            </a:r>
          </a:p>
          <a:p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39" name="Picture 3" descr="013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4149725"/>
            <a:ext cx="1600200" cy="1365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Text Box 4"/>
          <p:cNvSpPr txBox="1"/>
          <p:nvPr/>
        </p:nvSpPr>
        <p:spPr>
          <a:xfrm>
            <a:off x="971550" y="1808163"/>
            <a:ext cx="7380288" cy="1592262"/>
          </a:xfrm>
          <a:prstGeom prst="rect">
            <a:avLst/>
          </a:prstGeom>
          <a:noFill/>
          <a:ln w="38100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根本原因：英国为夺取原料产地和消费市场，推行殖民扩张政策，决意用武力打开中国大门。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39941" name="Text Box 5"/>
          <p:cNvSpPr txBox="1"/>
          <p:nvPr/>
        </p:nvSpPr>
        <p:spPr>
          <a:xfrm>
            <a:off x="2951163" y="549275"/>
            <a:ext cx="5580062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中英鸦片战争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15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endParaRPr lang="zh-CN" altLang="en-US" dirty="0"/>
          </a:p>
        </p:txBody>
      </p:sp>
      <p:pic>
        <p:nvPicPr>
          <p:cNvPr id="40964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238250"/>
            <a:ext cx="8239125" cy="438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16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6" name="Picture 2" descr="鸦片战争形势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0"/>
            <a:ext cx="4676775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1987" name="WordArt 3"/>
          <p:cNvSpPr/>
          <p:nvPr/>
        </p:nvSpPr>
        <p:spPr>
          <a:xfrm>
            <a:off x="228600" y="228600"/>
            <a:ext cx="3962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7500" lnSpcReduction="20000"/>
          </a:bodyPr>
          <a:lstStyle/>
          <a:p>
            <a:pPr algn="ctr"/>
            <a:r>
              <a:rPr lang="zh-CN" altLang="en-US" sz="3600" b="1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2.中英南京条约</a:t>
            </a:r>
          </a:p>
        </p:txBody>
      </p:sp>
      <p:sp>
        <p:nvSpPr>
          <p:cNvPr id="41988" name="Text Box 4"/>
          <p:cNvSpPr txBox="1"/>
          <p:nvPr/>
        </p:nvSpPr>
        <p:spPr>
          <a:xfrm>
            <a:off x="250825" y="908050"/>
            <a:ext cx="3505200" cy="4667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defTabSz="914400" eaLnBrk="0" hangingPunct="0"/>
            <a:r>
              <a:rPr lang="zh-CN" altLang="en-US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 ⒈签订时间：</a:t>
            </a:r>
            <a:r>
              <a:rPr lang="en-US" altLang="zh-CN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1842</a:t>
            </a:r>
            <a:r>
              <a:rPr lang="zh-CN" altLang="en-US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年</a:t>
            </a:r>
            <a:r>
              <a:rPr lang="en-US" altLang="zh-CN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8</a:t>
            </a:r>
            <a:r>
              <a:rPr lang="zh-CN" altLang="en-US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月</a:t>
            </a:r>
          </a:p>
        </p:txBody>
      </p:sp>
      <p:sp>
        <p:nvSpPr>
          <p:cNvPr id="41989" name="Text Box 5"/>
          <p:cNvSpPr txBox="1"/>
          <p:nvPr/>
        </p:nvSpPr>
        <p:spPr>
          <a:xfrm>
            <a:off x="152400" y="2673350"/>
            <a:ext cx="1219200" cy="8318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defTabSz="914400" eaLnBrk="0" hangingPunct="0"/>
            <a:r>
              <a:rPr lang="zh-CN" altLang="en-US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 ⒉主要内容</a:t>
            </a:r>
          </a:p>
        </p:txBody>
      </p:sp>
      <p:sp>
        <p:nvSpPr>
          <p:cNvPr id="78854" name="AutoShape 6"/>
          <p:cNvSpPr/>
          <p:nvPr/>
        </p:nvSpPr>
        <p:spPr bwMode="auto">
          <a:xfrm>
            <a:off x="1331913" y="1808163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1" name="Text Box 7"/>
          <p:cNvSpPr txBox="1"/>
          <p:nvPr/>
        </p:nvSpPr>
        <p:spPr>
          <a:xfrm>
            <a:off x="1511300" y="1628775"/>
            <a:ext cx="4140200" cy="4667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defTabSz="914400" eaLnBrk="0" hangingPunct="0"/>
            <a:r>
              <a:rPr lang="zh-CN" altLang="en-US" sz="2400" b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华文行楷" panose="02010800040101010101" pitchFamily="2" charset="-122"/>
              </a:rPr>
              <a:t>①两国停战并永久和平及对等关系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511300" y="2708275"/>
            <a:ext cx="2209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③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割让香港岛；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511300" y="3249613"/>
            <a:ext cx="18288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0" kern="1200" cap="none" spc="0" normalizeH="0" baseline="0" noProof="0"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④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五口通商；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511300" y="3789363"/>
            <a:ext cx="1828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⑤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协定关税。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511300" y="4329113"/>
            <a:ext cx="1828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附件内容：</a:t>
            </a:r>
          </a:p>
        </p:txBody>
      </p:sp>
      <p:sp>
        <p:nvSpPr>
          <p:cNvPr id="41996" name="AutoShape 12"/>
          <p:cNvSpPr/>
          <p:nvPr/>
        </p:nvSpPr>
        <p:spPr>
          <a:xfrm>
            <a:off x="3429000" y="4343400"/>
            <a:ext cx="733425" cy="1524000"/>
          </a:xfrm>
          <a:prstGeom prst="curvedLeftArrow">
            <a:avLst>
              <a:gd name="adj1" fmla="val 41558"/>
              <a:gd name="adj2" fmla="val 83116"/>
              <a:gd name="adj3" fmla="val 33324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61" name="AutoShape 13"/>
          <p:cNvSpPr/>
          <p:nvPr/>
        </p:nvSpPr>
        <p:spPr bwMode="auto">
          <a:xfrm flipH="1">
            <a:off x="3124200" y="49530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295400" y="4868863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0" kern="1200" cap="none" spc="0" normalizeH="0" baseline="0" noProof="0"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A.</a:t>
            </a:r>
            <a:r>
              <a:rPr kumimoji="0" lang="zh-CN" altLang="en-US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+mn-cs"/>
              </a:rPr>
              <a:t>领事裁判权</a:t>
            </a:r>
            <a:r>
              <a:rPr kumimoji="0" lang="en-US" altLang="zh-CN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+mn-cs"/>
              </a:rPr>
              <a:t>;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62000" y="5373688"/>
            <a:ext cx="2514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0" kern="1200" cap="none" spc="0" normalizeH="0" baseline="0" noProof="0"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B.</a:t>
            </a:r>
            <a:r>
              <a:rPr kumimoji="0" lang="zh-CN" altLang="en-US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+mn-cs"/>
              </a:rPr>
              <a:t>片面最惠国待遇</a:t>
            </a:r>
            <a:r>
              <a:rPr kumimoji="0" lang="en-US" altLang="zh-CN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+mn-cs"/>
              </a:rPr>
              <a:t>;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0" y="5867400"/>
            <a:ext cx="32766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0" kern="1200" cap="none" spc="0" normalizeH="0" baseline="0" noProof="0"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C.</a:t>
            </a:r>
            <a:r>
              <a:rPr kumimoji="0" lang="zh-CN" altLang="en-US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+mn-cs"/>
              </a:rPr>
              <a:t>英人可在通商口岸租地建屋</a:t>
            </a:r>
            <a:r>
              <a:rPr kumimoji="0" lang="en-US" altLang="zh-CN" sz="20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+mn-cs"/>
              </a:rPr>
              <a:t>.</a:t>
            </a:r>
          </a:p>
        </p:txBody>
      </p:sp>
      <p:sp>
        <p:nvSpPr>
          <p:cNvPr id="42001" name="Text Box 17"/>
          <p:cNvSpPr txBox="1"/>
          <p:nvPr/>
        </p:nvSpPr>
        <p:spPr>
          <a:xfrm>
            <a:off x="5791200" y="5459413"/>
            <a:ext cx="552450" cy="3143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1400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广州</a:t>
            </a:r>
          </a:p>
        </p:txBody>
      </p:sp>
      <p:sp>
        <p:nvSpPr>
          <p:cNvPr id="42002" name="Text Box 18"/>
          <p:cNvSpPr txBox="1"/>
          <p:nvPr/>
        </p:nvSpPr>
        <p:spPr>
          <a:xfrm>
            <a:off x="7010400" y="4849813"/>
            <a:ext cx="549275" cy="3143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1400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厦门</a:t>
            </a:r>
          </a:p>
        </p:txBody>
      </p:sp>
      <p:sp>
        <p:nvSpPr>
          <p:cNvPr id="42003" name="Text Box 19"/>
          <p:cNvSpPr txBox="1"/>
          <p:nvPr/>
        </p:nvSpPr>
        <p:spPr>
          <a:xfrm>
            <a:off x="7118350" y="4545013"/>
            <a:ext cx="552450" cy="3143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1400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福州</a:t>
            </a:r>
          </a:p>
        </p:txBody>
      </p:sp>
      <p:sp>
        <p:nvSpPr>
          <p:cNvPr id="42004" name="Text Box 20"/>
          <p:cNvSpPr txBox="1"/>
          <p:nvPr/>
        </p:nvSpPr>
        <p:spPr>
          <a:xfrm>
            <a:off x="7651750" y="3478213"/>
            <a:ext cx="552450" cy="3143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1400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宁波</a:t>
            </a:r>
          </a:p>
        </p:txBody>
      </p:sp>
      <p:sp>
        <p:nvSpPr>
          <p:cNvPr id="42005" name="Text Box 21"/>
          <p:cNvSpPr txBox="1"/>
          <p:nvPr/>
        </p:nvSpPr>
        <p:spPr>
          <a:xfrm>
            <a:off x="8108950" y="2889250"/>
            <a:ext cx="549275" cy="3143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1400" u="sng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上海</a:t>
            </a:r>
          </a:p>
        </p:txBody>
      </p: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5111750" y="2349500"/>
            <a:ext cx="1676400" cy="1066800"/>
          </a:xfrm>
          <a:prstGeom prst="wedgeRectCallout">
            <a:avLst>
              <a:gd name="adj1" fmla="val 89111"/>
              <a:gd name="adj2" fmla="val -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中英南京条约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签订地点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(1842)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7010400" y="2638425"/>
            <a:ext cx="5937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rtl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＊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1511300" y="2168525"/>
            <a:ext cx="2590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 rtl="0" eaLnBrk="0" hangingPunct="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②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赔款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2100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+mn-cs"/>
              </a:rPr>
              <a:t>万银元；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《</a:t>
            </a:r>
            <a:r>
              <a:rPr lang="zh-CN" altLang="en-US" smtClean="0">
                <a:ea typeface="宋体" pitchFamily="2" charset="-122"/>
              </a:rPr>
              <a:t>南京条约</a:t>
            </a:r>
            <a:r>
              <a:rPr lang="en-US" altLang="zh-CN" smtClean="0">
                <a:ea typeface="宋体" pitchFamily="2" charset="-122"/>
              </a:rPr>
              <a:t>》</a:t>
            </a:r>
            <a:r>
              <a:rPr lang="zh-CN" altLang="en-US" smtClean="0">
                <a:ea typeface="宋体" pitchFamily="2" charset="-122"/>
              </a:rPr>
              <a:t>附件</a:t>
            </a:r>
          </a:p>
        </p:txBody>
      </p:sp>
      <p:sp>
        <p:nvSpPr>
          <p:cNvPr id="72707" name="内容占位符 4"/>
          <p:cNvSpPr>
            <a:spLocks noGrp="1"/>
          </p:cNvSpPr>
          <p:nvPr>
            <p:ph idx="1"/>
          </p:nvPr>
        </p:nvSpPr>
        <p:spPr>
          <a:xfrm>
            <a:off x="446088" y="1455738"/>
            <a:ext cx="8072437" cy="489585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 </a:t>
            </a:r>
            <a:r>
              <a:rPr lang="en-US" altLang="zh-CN" sz="2000" dirty="0" smtClean="0">
                <a:ea typeface="宋体" pitchFamily="2" charset="-122"/>
              </a:rPr>
              <a:t>1843</a:t>
            </a:r>
            <a:r>
              <a:rPr lang="zh-CN" altLang="en-US" sz="2000" dirty="0" smtClean="0">
                <a:ea typeface="宋体" pitchFamily="2" charset="-122"/>
              </a:rPr>
              <a:t>年</a:t>
            </a:r>
            <a:r>
              <a:rPr lang="en-US" altLang="zh-CN" sz="2000" dirty="0" smtClean="0">
                <a:ea typeface="宋体" pitchFamily="2" charset="-122"/>
              </a:rPr>
              <a:t>10</a:t>
            </a:r>
            <a:r>
              <a:rPr lang="zh-CN" altLang="en-US" sz="2000" dirty="0" smtClean="0">
                <a:ea typeface="宋体" pitchFamily="2" charset="-122"/>
              </a:rPr>
              <a:t>月</a:t>
            </a:r>
            <a:r>
              <a:rPr lang="en-US" altLang="zh-CN" sz="2000" dirty="0" smtClean="0">
                <a:ea typeface="宋体" pitchFamily="2" charset="-122"/>
              </a:rPr>
              <a:t>8</a:t>
            </a:r>
            <a:r>
              <a:rPr lang="zh-CN" altLang="en-US" sz="2000" dirty="0" smtClean="0">
                <a:ea typeface="宋体" pitchFamily="2" charset="-122"/>
              </a:rPr>
              <a:t>日 的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虎门条约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五口通商章程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一、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虎门条约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： 又称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虎门附约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五口通商附粘善后条款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  1.</a:t>
            </a:r>
            <a:r>
              <a:rPr lang="zh-CN" altLang="en-US" sz="2000" dirty="0" smtClean="0">
                <a:ea typeface="宋体" pitchFamily="2" charset="-122"/>
              </a:rPr>
              <a:t>片面的最惠国待遇。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  2.</a:t>
            </a:r>
            <a:r>
              <a:rPr lang="zh-CN" altLang="en-US" sz="2000" dirty="0" smtClean="0">
                <a:ea typeface="宋体" pitchFamily="2" charset="-122"/>
              </a:rPr>
              <a:t>英国可以在通商口岸租赁土地房屋居留等特权。这项规定为日后“租界”制度开始。</a:t>
            </a:r>
            <a:r>
              <a:rPr lang="zh-CN" altLang="en-US" sz="2000" b="0" dirty="0" smtClean="0">
                <a:ea typeface="宋体" pitchFamily="2" charset="-122"/>
              </a:rPr>
              <a:t>      </a:t>
            </a:r>
            <a:endParaRPr lang="en-US" altLang="zh-CN" sz="2000" b="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二、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五口通商章程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 附有一个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海关税则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1.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  <a:hlinkClick r:id="rId3"/>
              </a:rPr>
              <a:t>领事裁判权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2.</a:t>
            </a:r>
            <a:r>
              <a:rPr lang="zh-CN" altLang="en-US" sz="2000" dirty="0" smtClean="0">
                <a:ea typeface="宋体" pitchFamily="2" charset="-122"/>
              </a:rPr>
              <a:t>值百抽五，协定关税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7E85F-D453-42C4-B3BA-1FA3252DDB0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18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1844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月、</a:t>
            </a:r>
            <a:r>
              <a:rPr lang="en-US" altLang="zh-CN" dirty="0"/>
              <a:t>10</a:t>
            </a:r>
            <a:r>
              <a:rPr lang="zh-CN" altLang="en-US" dirty="0"/>
              <a:t>月，美国和法国乘火打劫，效仿英国，先后威逼清政府签订了中美</a:t>
            </a:r>
            <a:r>
              <a:rPr lang="en-US" altLang="zh-CN" dirty="0"/>
              <a:t>《</a:t>
            </a:r>
            <a:r>
              <a:rPr lang="zh-CN" altLang="en-US" dirty="0"/>
              <a:t>望厦条约</a:t>
            </a:r>
            <a:r>
              <a:rPr lang="en-US" altLang="zh-CN" dirty="0"/>
              <a:t>》</a:t>
            </a:r>
            <a:r>
              <a:rPr lang="zh-CN" altLang="en-US" dirty="0"/>
              <a:t>和中法</a:t>
            </a:r>
            <a:r>
              <a:rPr lang="en-US" altLang="zh-CN" dirty="0"/>
              <a:t>《</a:t>
            </a:r>
            <a:r>
              <a:rPr lang="zh-CN" altLang="en-US" dirty="0"/>
              <a:t>黄埔条约</a:t>
            </a:r>
            <a:r>
              <a:rPr lang="en-US" altLang="zh-CN" dirty="0"/>
              <a:t>》</a:t>
            </a:r>
            <a:r>
              <a:rPr lang="zh-CN" altLang="en-US" dirty="0"/>
              <a:t>，获得除割地、赔款之外，与英国同样的特权。从</a:t>
            </a:r>
            <a:r>
              <a:rPr lang="en-US" altLang="zh-CN" dirty="0"/>
              <a:t>1845</a:t>
            </a:r>
            <a:r>
              <a:rPr lang="zh-CN" altLang="en-US" dirty="0"/>
              <a:t>年起，比利时、瑞典等国家也都胁迫清政府签订了类似条约，中国的主权遭到进一步破坏。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611188" y="1268413"/>
            <a:ext cx="8229600" cy="1143000"/>
          </a:xfrm>
          <a:ln/>
        </p:spPr>
        <p:txBody>
          <a:bodyPr wrap="square" lIns="92075" tIns="46038" rIns="92075" bIns="46038" anchor="ctr"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4000" b="1" dirty="0">
                <a:solidFill>
                  <a:srgbClr val="FF0000"/>
                </a:solidFill>
                <a:ea typeface="黑体" panose="02010609060101010101" pitchFamily="2" charset="-122"/>
              </a:rPr>
              <a:t>鸦片战争</a:t>
            </a:r>
            <a:r>
              <a:rPr lang="en-US" altLang="zh-CN" sz="4000" b="1" dirty="0">
                <a:solidFill>
                  <a:srgbClr val="FF0000"/>
                </a:solidFill>
                <a:ea typeface="黑体" panose="02010609060101010101" pitchFamily="2" charset="-122"/>
              </a:rPr>
              <a:t>--</a:t>
            </a:r>
            <a:r>
              <a:rPr lang="zh-CN" altLang="en-US" sz="4000" b="1" dirty="0">
                <a:solidFill>
                  <a:srgbClr val="FF0000"/>
                </a:solidFill>
                <a:ea typeface="黑体" panose="02010609060101010101" pitchFamily="2" charset="-122"/>
              </a:rPr>
              <a:t>中国近代史起点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1871663" y="2708275"/>
            <a:ext cx="8229600" cy="4525963"/>
          </a:xfrm>
          <a:ln/>
        </p:spPr>
        <p:txBody>
          <a:bodyPr wrap="square" lIns="92075" tIns="46038" rIns="92075" bIns="46038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b="1" dirty="0"/>
              <a:t>社会性质的变化</a:t>
            </a:r>
          </a:p>
        </p:txBody>
      </p:sp>
      <p:sp>
        <p:nvSpPr>
          <p:cNvPr id="89092" name="Rectangle 4"/>
          <p:cNvSpPr/>
          <p:nvPr/>
        </p:nvSpPr>
        <p:spPr>
          <a:xfrm>
            <a:off x="1871663" y="41497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革命性质的变化</a:t>
            </a:r>
          </a:p>
        </p:txBody>
      </p:sp>
      <p:sp>
        <p:nvSpPr>
          <p:cNvPr id="45060" name="Text Box 5"/>
          <p:cNvSpPr txBox="1"/>
          <p:nvPr/>
        </p:nvSpPr>
        <p:spPr>
          <a:xfrm>
            <a:off x="7812088" y="728663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</a:t>
            </a:r>
          </a:p>
        </p:txBody>
      </p:sp>
      <p:sp>
        <p:nvSpPr>
          <p:cNvPr id="89094" name="Text Box 6"/>
          <p:cNvSpPr txBox="1"/>
          <p:nvPr/>
        </p:nvSpPr>
        <p:spPr>
          <a:xfrm>
            <a:off x="7704138" y="6129338"/>
            <a:ext cx="143986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书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2" grpId="0"/>
      <p:bldP spid="890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>
          <a:xfrm>
            <a:off x="-400050" y="373063"/>
            <a:ext cx="8594725" cy="1381125"/>
          </a:xfrm>
          <a:ln/>
        </p:spPr>
        <p:txBody>
          <a:bodyPr wrap="square" lIns="91440" tIns="45720" rIns="91440" bIns="45720" anchor="ctr"/>
          <a:lstStyle/>
          <a:p>
            <a:pPr marL="965200" indent="-965200"/>
            <a:r>
              <a:rPr lang="zh-CN" altLang="en-US" sz="4000" dirty="0">
                <a:latin typeface="黑体" panose="02010609060101010101" pitchFamily="2" charset="-122"/>
              </a:rPr>
              <a:t>       风云变化的八十年</a:t>
            </a:r>
            <a:br>
              <a:rPr lang="zh-CN" altLang="en-US" sz="4000" dirty="0">
                <a:latin typeface="黑体" panose="02010609060101010101" pitchFamily="2" charset="-122"/>
              </a:rPr>
            </a:br>
            <a:r>
              <a:rPr lang="zh-CN" altLang="en-US" sz="4000" dirty="0">
                <a:latin typeface="黑体" panose="02010609060101010101" pitchFamily="2" charset="-122"/>
              </a:rPr>
              <a:t>   </a:t>
            </a:r>
            <a:r>
              <a:rPr lang="zh-CN" altLang="en-US" sz="3200" dirty="0">
                <a:latin typeface="黑体" panose="02010609060101010101" pitchFamily="2" charset="-122"/>
              </a:rPr>
              <a:t>（</a:t>
            </a:r>
            <a:r>
              <a:rPr lang="en-US" altLang="zh-CN" sz="3200" dirty="0">
                <a:latin typeface="黑体" panose="02010609060101010101" pitchFamily="2" charset="-122"/>
              </a:rPr>
              <a:t>1840--1919</a:t>
            </a:r>
            <a:r>
              <a:rPr lang="zh-CN" altLang="en-US" sz="3200" dirty="0">
                <a:latin typeface="黑体" panose="02010609060101010101" pitchFamily="2" charset="-122"/>
              </a:rPr>
              <a:t>）</a:t>
            </a:r>
          </a:p>
        </p:txBody>
      </p:sp>
      <p:sp>
        <p:nvSpPr>
          <p:cNvPr id="18435" name="Rectangle 3"/>
          <p:cNvSpPr>
            <a:spLocks noGrp="1" noRot="1"/>
          </p:cNvSpPr>
          <p:nvPr>
            <p:ph type="body"/>
          </p:nvPr>
        </p:nvSpPr>
        <p:spPr>
          <a:xfrm>
            <a:off x="528638" y="1954213"/>
            <a:ext cx="8615362" cy="2951162"/>
          </a:xfrm>
          <a:ln/>
        </p:spPr>
        <p:txBody>
          <a:bodyPr wrap="square" lIns="91440" tIns="45720" rIns="91440" bIns="45720" anchor="t"/>
          <a:lstStyle/>
          <a:p>
            <a:pPr>
              <a:lnSpc>
                <a:spcPct val="160000"/>
              </a:lnSpc>
              <a:buNone/>
            </a:pPr>
            <a:r>
              <a:rPr lang="zh-CN" altLang="en-US" dirty="0"/>
              <a:t>（一）鸦片战争前的中国和世界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dirty="0"/>
              <a:t>（二）资本</a:t>
            </a:r>
            <a:r>
              <a:rPr lang="en-US" altLang="zh-CN" dirty="0"/>
              <a:t>-</a:t>
            </a:r>
            <a:r>
              <a:rPr lang="zh-CN" altLang="en-US" dirty="0">
                <a:latin typeface="黑体" panose="02010609060101010101" pitchFamily="2" charset="-122"/>
              </a:rPr>
              <a:t>帝国主义侵略与中国</a:t>
            </a:r>
            <a:br>
              <a:rPr lang="zh-CN" altLang="en-US" dirty="0">
                <a:latin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</a:rPr>
              <a:t>    半殖民地半封建社会的形成</a:t>
            </a:r>
            <a:endParaRPr lang="zh-CN" altLang="en-US" dirty="0"/>
          </a:p>
        </p:txBody>
      </p:sp>
      <p:sp>
        <p:nvSpPr>
          <p:cNvPr id="18436" name="Text Box 5"/>
          <p:cNvSpPr txBox="1"/>
          <p:nvPr/>
        </p:nvSpPr>
        <p:spPr>
          <a:xfrm>
            <a:off x="177800" y="177800"/>
            <a:ext cx="1739900" cy="711200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专题一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第二次鸦片战争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/>
              <a:t>时间：</a:t>
            </a:r>
            <a:r>
              <a:rPr lang="en-US" altLang="zh-CN" sz="2800" b="1" dirty="0"/>
              <a:t>1856—1860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/>
              <a:t>侵略国家：英法美俄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/>
              <a:t>根本原因：</a:t>
            </a:r>
            <a:r>
              <a:rPr lang="zh-CN" altLang="en-US" sz="2800" b="1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为了进一步打开市场，扩大侵略权益</a:t>
            </a:r>
            <a:endParaRPr lang="en-US" altLang="zh-CN" sz="2800" b="1" dirty="0">
              <a:solidFill>
                <a:srgbClr val="0033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直接原因：</a:t>
            </a:r>
            <a:r>
              <a:rPr lang="zh-CN" altLang="en-US" sz="2800" dirty="0">
                <a:ea typeface="黑体" panose="02010609060101010101" pitchFamily="2" charset="-122"/>
              </a:rPr>
              <a:t>“亚罗号事件”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马神甫事件</a:t>
            </a:r>
            <a:r>
              <a:rPr lang="zh-CN" altLang="en-US" sz="2800" dirty="0">
                <a:ea typeface="黑体" panose="02010609060101010101" pitchFamily="2" charset="-122"/>
              </a:rPr>
              <a:t>”</a:t>
            </a:r>
            <a:endParaRPr lang="en-US" altLang="zh-CN" sz="2800" dirty="0"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被签条约：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天津条约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》《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北京条约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800" b="1" dirty="0">
              <a:solidFill>
                <a:srgbClr val="0033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20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21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sz="half" idx="1"/>
          </p:nvPr>
        </p:nvSpPr>
        <p:spPr>
          <a:xfrm>
            <a:off x="792163" y="1808163"/>
            <a:ext cx="3932237" cy="4578350"/>
          </a:xfrm>
          <a:ln w="38100">
            <a:solidFill>
              <a:srgbClr val="808000"/>
            </a:solidFill>
            <a:miter/>
          </a:ln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1.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外国公使进驻北京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2.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增开沿海沿江</a:t>
            </a: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10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处口岸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外国军舰商船可以在长江各口岸通航，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外国商船可以自由在各通商口岸转口，而不需要重新课税。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4.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外国人可以到中国内地游历、通商、传教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5.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清政府赔偿英法两国经费各</a:t>
            </a: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200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万两白银，赔常英商损失</a:t>
            </a:r>
            <a:r>
              <a:rPr lang="en-US" altLang="zh-CN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200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万两白银 </a:t>
            </a:r>
          </a:p>
        </p:txBody>
      </p:sp>
      <p:sp>
        <p:nvSpPr>
          <p:cNvPr id="48131" name="Rectangle 3"/>
          <p:cNvSpPr>
            <a:spLocks noGrp="1"/>
          </p:cNvSpPr>
          <p:nvPr>
            <p:ph sz="half" idx="2"/>
          </p:nvPr>
        </p:nvSpPr>
        <p:spPr>
          <a:xfrm>
            <a:off x="4751388" y="1808163"/>
            <a:ext cx="3781425" cy="4578350"/>
          </a:xfrm>
          <a:ln w="38100">
            <a:solidFill>
              <a:srgbClr val="808000"/>
            </a:solidFill>
            <a:miter/>
          </a:ln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1.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清政府承认天津条约有效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2.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增开天津为商埠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</a:t>
            </a:r>
            <a:r>
              <a:rPr lang="zh-CN" altLang="en-US" sz="20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割九龙司地方一区给英国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4.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对英法两国的赔款各增至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800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万两白银</a:t>
            </a:r>
          </a:p>
        </p:txBody>
      </p:sp>
      <p:sp>
        <p:nvSpPr>
          <p:cNvPr id="48132" name="Text Box 4"/>
          <p:cNvSpPr txBox="1"/>
          <p:nvPr/>
        </p:nvSpPr>
        <p:spPr>
          <a:xfrm>
            <a:off x="4648200" y="685800"/>
            <a:ext cx="4038600" cy="1036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北京条约</a:t>
            </a:r>
            <a:r>
              <a:rPr lang="en-US" altLang="zh-CN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r>
              <a:rPr lang="en-US" altLang="zh-CN" sz="20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1860</a:t>
            </a: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英法俄</a:t>
            </a:r>
          </a:p>
        </p:txBody>
      </p:sp>
      <p:sp>
        <p:nvSpPr>
          <p:cNvPr id="48133" name="Text Box 5"/>
          <p:cNvSpPr txBox="1"/>
          <p:nvPr/>
        </p:nvSpPr>
        <p:spPr>
          <a:xfrm>
            <a:off x="381000" y="609600"/>
            <a:ext cx="4267200" cy="1114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天津条约</a:t>
            </a:r>
            <a:r>
              <a:rPr lang="zh-CN" altLang="en-US" sz="40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r>
              <a:rPr lang="en-US" altLang="zh-CN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1858</a:t>
            </a:r>
            <a:r>
              <a:rPr lang="zh-CN" altLang="en-US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年</a:t>
            </a:r>
          </a:p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英法俄美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4915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2000" i="1" dirty="0">
                <a:solidFill>
                  <a:srgbClr val="CC0000"/>
                </a:solidFill>
                <a:latin typeface="Arial" panose="020B0604020202020204" pitchFamily="34" charset="0"/>
              </a:rPr>
              <a:t>LOGO</a:t>
            </a: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fld id="{9A0DB2DC-4C9A-4742-B13C-FB6460FD3503}" type="slidenum">
              <a:rPr lang="zh-CN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22</a:t>
            </a:fld>
            <a:endParaRPr lang="zh-CN" altLang="en-US" sz="1000" b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xfrm>
            <a:off x="1163638" y="379413"/>
            <a:ext cx="4403725" cy="42545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中日甲午战争</a:t>
            </a:r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446088" y="917575"/>
            <a:ext cx="8540750" cy="419417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背景</a:t>
            </a:r>
            <a:r>
              <a:rPr lang="zh-CN" altLang="en-US" sz="36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lvl="1" eaLnBrk="1" hangingPunct="1">
              <a:lnSpc>
                <a:spcPct val="7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   </a:t>
            </a:r>
            <a:r>
              <a:rPr lang="en-US" altLang="zh-CN" dirty="0">
                <a:ea typeface="宋体" panose="02010600030101010101" pitchFamily="2" charset="-122"/>
              </a:rPr>
              <a:t>--</a:t>
            </a:r>
            <a:r>
              <a:rPr lang="zh-CN" altLang="en-US" dirty="0">
                <a:ea typeface="宋体" panose="02010600030101010101" pitchFamily="2" charset="-122"/>
              </a:rPr>
              <a:t>根本原因：明治维新、国力增强                                      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</a:t>
            </a:r>
            <a:r>
              <a:rPr lang="zh-CN" altLang="en-US" dirty="0">
                <a:ea typeface="宋体" panose="02010600030101010101" pitchFamily="2" charset="-122"/>
              </a:rPr>
              <a:t>国内矛盾、对外扩张</a:t>
            </a:r>
          </a:p>
          <a:p>
            <a:pPr lvl="1" eaLnBrk="1" hangingPunct="1">
              <a:lnSpc>
                <a:spcPct val="7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</a:rPr>
              <a:t>--</a:t>
            </a:r>
            <a:r>
              <a:rPr lang="zh-CN" altLang="en-US" dirty="0">
                <a:ea typeface="宋体" panose="02010600030101010101" pitchFamily="2" charset="-122"/>
              </a:rPr>
              <a:t>直接原因：朝鲜东学党起义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zh-CN" altLang="en-US" sz="36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1894.7—1895.4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</a:t>
            </a:r>
            <a:r>
              <a:rPr lang="zh-CN" altLang="en-US" sz="36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二个阶段、四个战场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</a:t>
            </a: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中国战败 、</a:t>
            </a:r>
            <a:r>
              <a:rPr lang="zh-CN" altLang="en-US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签订</a:t>
            </a:r>
            <a:r>
              <a:rPr lang="en-US" altLang="zh-CN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马关条约</a:t>
            </a:r>
            <a:r>
              <a:rPr lang="en-US" altLang="zh-CN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为国捐躯著名英雄：</a:t>
            </a:r>
            <a:r>
              <a:rPr lang="zh-CN" altLang="en-US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邓世昌 林永升</a:t>
            </a:r>
            <a:endParaRPr lang="en-US" altLang="zh-CN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影响：</a:t>
            </a:r>
            <a:r>
              <a:rPr lang="zh-CN" altLang="en-US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加深中国半殖民地半封建化程度</a:t>
            </a:r>
          </a:p>
          <a:p>
            <a:pPr eaLnBrk="1" hangingPunct="1">
              <a:lnSpc>
                <a:spcPct val="70000"/>
              </a:lnSpc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zh-CN" altLang="en-US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1202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2000" i="1" dirty="0">
                <a:solidFill>
                  <a:srgbClr val="CC0000"/>
                </a:solidFill>
                <a:latin typeface="Arial" panose="020B0604020202020204" pitchFamily="34" charset="0"/>
              </a:rPr>
              <a:t>LOGO</a:t>
            </a: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fld id="{9A0DB2DC-4C9A-4742-B13C-FB6460FD3503}" type="slidenum">
              <a:rPr lang="zh-CN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 sz="1000" b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0514" name="Group 2"/>
          <p:cNvGraphicFramePr>
            <a:graphicFrameLocks noGrp="1"/>
          </p:cNvGraphicFramePr>
          <p:nvPr/>
        </p:nvGraphicFramePr>
        <p:xfrm>
          <a:off x="250825" y="1089025"/>
          <a:ext cx="8642350" cy="5186046"/>
        </p:xfrm>
        <a:graphic>
          <a:graphicData uri="http://schemas.openxmlformats.org/drawingml/2006/table">
            <a:tbl>
              <a:tblPr/>
              <a:tblGrid>
                <a:gridCol w="3960813"/>
                <a:gridCol w="468153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2" charset="-122"/>
                        </a:rPr>
                        <a:t>内容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2" charset="-122"/>
                        </a:rPr>
                        <a:t>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割辽东半岛（后赎回）、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台湾和澎湖列岛给日本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中国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领土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进一步沦丧，刺激列强瓜分中国的野心。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赔偿日本军费二亿两白银，赎辽费三千万两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养肥了日本军国主义；中国举借外债，使列强进一步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控制中国财政经济。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增开重庆、沙市、苏州、杭州为通商口岸。日本轮船可沿内河驶入以上各口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列强侵略势力深入中国内地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允许日本在中国通商口岸开设工厂。产品内地免税。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严重阻碍中国民族工业发展；对华侵略</a:t>
                      </a:r>
                      <a:r>
                        <a:rPr kumimoji="0" lang="zh-CN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由商品输出转变为资本输出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4" name="Text Box 22"/>
          <p:cNvSpPr txBox="1"/>
          <p:nvPr/>
        </p:nvSpPr>
        <p:spPr>
          <a:xfrm>
            <a:off x="792163" y="368300"/>
            <a:ext cx="68405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马关条约</a:t>
            </a:r>
            <a:r>
              <a:rPr lang="en-US" altLang="zh-CN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1895</a:t>
            </a:r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年）内容及影响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3250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2000" i="1" dirty="0">
                <a:solidFill>
                  <a:srgbClr val="CC0000"/>
                </a:solidFill>
                <a:latin typeface="Arial" panose="020B0604020202020204" pitchFamily="34" charset="0"/>
              </a:rPr>
              <a:t>LOGO</a:t>
            </a: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fld id="{9A0DB2DC-4C9A-4742-B13C-FB6460FD3503}" type="slidenum">
              <a:rPr lang="zh-CN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24</a:t>
            </a:fld>
            <a:endParaRPr lang="zh-CN" altLang="en-US" sz="1000" b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2" name="Group 2"/>
          <p:cNvGraphicFramePr>
            <a:graphicFrameLocks noGrp="1"/>
          </p:cNvGraphicFramePr>
          <p:nvPr/>
        </p:nvGraphicFramePr>
        <p:xfrm>
          <a:off x="250825" y="1089025"/>
          <a:ext cx="8642350" cy="5507039"/>
        </p:xfrm>
        <a:graphic>
          <a:graphicData uri="http://schemas.openxmlformats.org/drawingml/2006/table">
            <a:tbl>
              <a:tblPr/>
              <a:tblGrid>
                <a:gridCol w="4681538"/>
                <a:gridCol w="3960812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2" charset="-122"/>
                        </a:rPr>
                        <a:t>内容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2" charset="-122"/>
                        </a:rPr>
                        <a:t>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 清政府赔款白银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4.5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亿两，以海关等税担保，分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39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年还清，本息共计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9.8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亿两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增加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人民负担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，进一步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控制中国的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经济命脉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划定北京东交民巷为使馆界，允许各国驻兵保护；不准中国人在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界内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居住；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在使馆区监控下，清政府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内政外交完全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受洋人控制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清政府保证严禁中国人民参加任何反帝活动；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中外反动势力联合镇压中国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 人民，清王朝成为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洋人的朝廷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从天津大沽到北京沿线设防的炮台一律拆毁，允许列强各国在北京到山海关铁路沿线各战略要地驻兵。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Wingdings 2" panose="05020102010507070707" pitchFamily="18" charset="2"/>
                        </a:rPr>
                        <a:t> 中国在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军事上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sym typeface="Wingdings 2" panose="05020102010507070707" pitchFamily="18" charset="2"/>
                        </a:rPr>
                        <a:t>失去自主权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Wingdings 2" panose="050201020105070707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2" name="Text Box 22"/>
          <p:cNvSpPr txBox="1"/>
          <p:nvPr/>
        </p:nvSpPr>
        <p:spPr>
          <a:xfrm>
            <a:off x="792163" y="368300"/>
            <a:ext cx="77406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辛丑条约</a:t>
            </a:r>
            <a:r>
              <a:rPr lang="en-US" altLang="zh-CN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 </a:t>
            </a:r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内容及影响</a:t>
            </a:r>
          </a:p>
        </p:txBody>
      </p:sp>
      <p:sp>
        <p:nvSpPr>
          <p:cNvPr id="322583" name="Oval 23"/>
          <p:cNvSpPr/>
          <p:nvPr/>
        </p:nvSpPr>
        <p:spPr>
          <a:xfrm>
            <a:off x="609600" y="5949950"/>
            <a:ext cx="8534400" cy="7620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中国完全陷入半殖民地半封建社会的深渊</a:t>
            </a:r>
          </a:p>
        </p:txBody>
      </p:sp>
      <p:sp>
        <p:nvSpPr>
          <p:cNvPr id="53274" name="Text Box 24"/>
          <p:cNvSpPr txBox="1"/>
          <p:nvPr/>
        </p:nvSpPr>
        <p:spPr>
          <a:xfrm>
            <a:off x="5651500" y="728663"/>
            <a:ext cx="324167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 </a:t>
            </a:r>
            <a:r>
              <a:rPr lang="en-US" altLang="zh-CN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1901</a:t>
            </a:r>
            <a:r>
              <a:rPr lang="zh-CN" altLang="en-US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年与英德等</a:t>
            </a:r>
            <a:r>
              <a:rPr lang="en-US" altLang="zh-CN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国签订）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ea typeface="黑体" panose="02010609060101010101" pitchFamily="2" charset="-122"/>
              </a:rPr>
              <a:t>《</a:t>
            </a:r>
            <a:r>
              <a:rPr lang="zh-CN" altLang="en-US" sz="4000" dirty="0">
                <a:ea typeface="黑体" panose="02010609060101010101" pitchFamily="2" charset="-122"/>
              </a:rPr>
              <a:t>辛丑条约</a:t>
            </a:r>
            <a:r>
              <a:rPr lang="en-US" altLang="zh-CN" sz="4000" dirty="0">
                <a:ea typeface="黑体" panose="02010609060101010101" pitchFamily="2" charset="-122"/>
              </a:rPr>
              <a:t>》</a:t>
            </a:r>
            <a:r>
              <a:rPr lang="zh-CN" altLang="en-US" sz="4000" dirty="0">
                <a:ea typeface="黑体" panose="02010609060101010101" pitchFamily="2" charset="-122"/>
              </a:rPr>
              <a:t>的影响</a:t>
            </a:r>
          </a:p>
        </p:txBody>
      </p:sp>
      <p:sp>
        <p:nvSpPr>
          <p:cNvPr id="54274" name="Text Box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ea typeface="宋体" panose="02010600030101010101" pitchFamily="2" charset="-122"/>
              </a:rPr>
              <a:t>中国半殖民地半封建社会完全形成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>
                <a:ea typeface="宋体" panose="02010600030101010101" pitchFamily="2" charset="-122"/>
              </a:rPr>
              <a:t>  清政府完全成为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600" dirty="0">
                <a:ea typeface="宋体" panose="02010600030101010101" pitchFamily="2" charset="-122"/>
              </a:rPr>
              <a:t>洋人的朝廷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endParaRPr lang="zh-CN" altLang="en-US" sz="36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www.1ppt.com</a:t>
            </a:r>
          </a:p>
        </p:txBody>
      </p:sp>
      <p:sp>
        <p:nvSpPr>
          <p:cNvPr id="5529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2000" i="1" dirty="0">
                <a:solidFill>
                  <a:srgbClr val="CC0000"/>
                </a:solidFill>
                <a:latin typeface="Arial" panose="020B0604020202020204" pitchFamily="34" charset="0"/>
              </a:rPr>
              <a:t>LOGO</a:t>
            </a: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fld id="{9A0DB2DC-4C9A-4742-B13C-FB6460FD3503}" type="slidenum">
              <a:rPr lang="zh-CN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26</a:t>
            </a:fld>
            <a:endParaRPr lang="zh-CN" altLang="en-US" sz="1000" b="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xfrm>
            <a:off x="0" y="914400"/>
            <a:ext cx="8229600" cy="1112838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ea typeface="黑体" panose="02010609060101010101" pitchFamily="2" charset="-122"/>
              </a:rPr>
              <a:t>中国被割占的领土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2" charset="-122"/>
              </a:rPr>
              <a:t/>
            </a:r>
            <a:br>
              <a:rPr lang="zh-CN" altLang="en-US" b="0" dirty="0">
                <a:solidFill>
                  <a:schemeClr val="tx1"/>
                </a:solidFill>
                <a:ea typeface="黑体" panose="02010609060101010101" pitchFamily="2" charset="-122"/>
              </a:rPr>
            </a:br>
            <a:endParaRPr lang="zh-CN" altLang="en-US" b="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>
          <a:xfrm>
            <a:off x="1428750" y="2187575"/>
            <a:ext cx="7380288" cy="3808413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0" dirty="0">
                <a:solidFill>
                  <a:srgbClr val="0018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英国割占香港、九龙司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0" dirty="0">
                <a:solidFill>
                  <a:srgbClr val="0018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俄国割占我国１５０多万平方公里领土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p20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0" dirty="0">
                <a:solidFill>
                  <a:srgbClr val="0018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日本割占台湾、澎湖列岛及附属岛屿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0" dirty="0">
                <a:solidFill>
                  <a:srgbClr val="0018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西南边疆的云南、西藏，也有大片领土被英、法窃据而沦为异域。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27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31800" y="1089025"/>
            <a:ext cx="7793038" cy="1462088"/>
          </a:xfrm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40000"/>
              </a:lnSpc>
            </a:pPr>
            <a: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（二）资本-</a:t>
            </a:r>
            <a: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帝国主义的侵略</a:t>
            </a:r>
            <a:b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</a:br>
            <a:r>
              <a:rPr lang="zh-CN" altLang="en-US" sz="2900" b="1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  与中国半殖民地半封建社会形成</a:t>
            </a:r>
            <a:endParaRPr lang="zh-CN" altLang="en-US" sz="2500" b="1" dirty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1371600" y="2743200"/>
            <a:ext cx="7772400" cy="4114800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90000"/>
              </a:lnSpc>
              <a:buNone/>
            </a:pPr>
            <a:r>
              <a:rPr lang="zh-CN" altLang="en-US" dirty="0"/>
              <a:t>一 、资本</a:t>
            </a:r>
            <a:r>
              <a:rPr lang="en-US" altLang="zh-CN" dirty="0">
                <a:latin typeface="Times New Roman" panose="02020603050405020304" pitchFamily="18" charset="0"/>
              </a:rPr>
              <a:t>—</a:t>
            </a:r>
            <a:r>
              <a:rPr lang="zh-CN" altLang="en-US" dirty="0"/>
              <a:t>帝国主义对中国的侵略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190000"/>
              </a:lnSpc>
              <a:buNone/>
            </a:pPr>
            <a:r>
              <a:rPr lang="zh-CN" altLang="en-US" b="1" u="sng" dirty="0">
                <a:latin typeface="黑体" panose="02010609060101010101" pitchFamily="2" charset="-122"/>
                <a:ea typeface="黑体" panose="02010609060101010101" pitchFamily="2" charset="-122"/>
              </a:rPr>
              <a:t>二、中国逐步沦为半殖民地半封建社会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内容占位符 2"/>
          <p:cNvSpPr>
            <a:spLocks noGrp="1"/>
          </p:cNvSpPr>
          <p:nvPr>
            <p:ph idx="1"/>
          </p:nvPr>
        </p:nvSpPr>
        <p:spPr>
          <a:xfrm>
            <a:off x="804863" y="1455738"/>
            <a:ext cx="7772400" cy="5097462"/>
          </a:xfrm>
          <a:ln/>
        </p:spPr>
        <p:txBody>
          <a:bodyPr wrap="square" lIns="91440" tIns="45720" rIns="91440" bIns="45720" anchor="t"/>
          <a:lstStyle/>
          <a:p>
            <a:pPr>
              <a:lnSpc>
                <a:spcPct val="20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latin typeface="宋体" panose="02010600030101010101" pitchFamily="2" charset="-122"/>
              </a:rPr>
              <a:t>半殖民地半封建社会涵义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中国半殖民地半封建社会的特征</a:t>
            </a:r>
            <a:endParaRPr lang="en-US" altLang="zh-CN" b="1" dirty="0"/>
          </a:p>
          <a:p>
            <a:pPr>
              <a:lnSpc>
                <a:spcPct val="200000"/>
              </a:lnSpc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近代中国社会阶级关系的新变动</a:t>
            </a:r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28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59395" name="标题 4"/>
          <p:cNvSpPr>
            <a:spLocks noGrp="1"/>
          </p:cNvSpPr>
          <p:nvPr>
            <p:ph type="title"/>
          </p:nvPr>
        </p:nvSpPr>
        <p:spPr>
          <a:xfrm>
            <a:off x="446088" y="0"/>
            <a:ext cx="8059737" cy="960438"/>
          </a:xfrm>
          <a:ln/>
        </p:spPr>
        <p:txBody>
          <a:bodyPr wrap="none" lIns="91440" tIns="45720" rIns="91440" bIns="45720" anchor="ctr">
            <a:spAutoFit/>
          </a:bodyPr>
          <a:lstStyle/>
          <a:p>
            <a:pPr eaLnBrk="1" hangingPunct="1">
              <a:lnSpc>
                <a:spcPct val="190000"/>
              </a:lnSpc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二、中国逐步沦为半殖民地半封建社会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29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4953000" cy="1071563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2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2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、概念</a:t>
            </a:r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：（书</a:t>
            </a:r>
            <a:r>
              <a:rPr lang="en-US" altLang="zh-CN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p</a:t>
            </a:r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11-12</a:t>
            </a:r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1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3492500" y="1628775"/>
            <a:ext cx="4498975" cy="4648200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</a:t>
            </a:r>
            <a:r>
              <a:rPr lang="zh-CN" altLang="en-US" b="1" dirty="0"/>
              <a:t>半殖民地，是相对于完全的殖民地而言的，它是在形式上有自己政府的独立国家，而实际上政治、经济、文化等各个方面都受到外国殖民势力的控制。</a:t>
            </a:r>
          </a:p>
        </p:txBody>
      </p:sp>
      <p:sp>
        <p:nvSpPr>
          <p:cNvPr id="61444" name="AutoShape 4"/>
          <p:cNvSpPr/>
          <p:nvPr/>
        </p:nvSpPr>
        <p:spPr>
          <a:xfrm>
            <a:off x="8915400" y="66294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5"/>
          <p:cNvSpPr/>
          <p:nvPr/>
        </p:nvSpPr>
        <p:spPr>
          <a:xfrm>
            <a:off x="250825" y="2168525"/>
            <a:ext cx="2700338" cy="2451100"/>
          </a:xfrm>
          <a:prstGeom prst="rect">
            <a:avLst/>
          </a:prstGeom>
          <a:noFill/>
          <a:ln w="222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独立的中国逐步变成了半殖民地的中国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/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3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/>
          </p:cNvSpPr>
          <p:nvPr>
            <p:ph type="title"/>
          </p:nvPr>
        </p:nvSpPr>
        <p:spPr>
          <a:xfrm>
            <a:off x="0" y="474663"/>
            <a:ext cx="4464050" cy="113982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难点、重点：</a:t>
            </a:r>
          </a:p>
        </p:txBody>
      </p:sp>
      <p:sp>
        <p:nvSpPr>
          <p:cNvPr id="20484" name="Rectangle 3"/>
          <p:cNvSpPr>
            <a:spLocks noGrp="1" noRot="1"/>
          </p:cNvSpPr>
          <p:nvPr>
            <p:ph type="body"/>
          </p:nvPr>
        </p:nvSpPr>
        <p:spPr>
          <a:xfrm>
            <a:off x="250825" y="1789113"/>
            <a:ext cx="8893175" cy="5068887"/>
          </a:xfrm>
          <a:ln/>
        </p:spPr>
        <p:txBody>
          <a:bodyPr wrap="square" lIns="91440" tIns="45720" rIns="91440" bIns="45720" anchor="t"/>
          <a:lstStyle/>
          <a:p>
            <a:pPr marL="762000" indent="-762000" eaLnBrk="1" hangingPunct="1">
              <a:lnSpc>
                <a:spcPct val="145000"/>
              </a:lnSpc>
              <a:spcAft>
                <a:spcPct val="20000"/>
              </a:spcAft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800" b="1" dirty="0">
                <a:latin typeface="黑体" panose="02010609060101010101" pitchFamily="2" charset="-122"/>
              </a:rPr>
              <a:t>古老强大的中国进入近代后为什么突然衰弱了？</a:t>
            </a:r>
          </a:p>
          <a:p>
            <a:pPr marL="762000" indent="-762000" eaLnBrk="1" hangingPunct="1">
              <a:lnSpc>
                <a:spcPct val="14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latin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</a:rPr>
              <a:t>、中国半殖民地半封建社会性质的基本内涵和特征？</a:t>
            </a:r>
          </a:p>
          <a:p>
            <a:pPr marL="762000" indent="-762000" eaLnBrk="1" hangingPunct="1">
              <a:lnSpc>
                <a:spcPct val="14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latin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黑体" panose="02010609060101010101" pitchFamily="2" charset="-122"/>
              </a:rPr>
              <a:t>、资本</a:t>
            </a:r>
            <a:r>
              <a:rPr lang="en-US" altLang="zh-CN" sz="2800" b="1" dirty="0">
                <a:latin typeface="黑体" panose="02010609060101010101" pitchFamily="2" charset="-122"/>
              </a:rPr>
              <a:t>-</a:t>
            </a:r>
            <a:r>
              <a:rPr lang="zh-CN" altLang="en-US" sz="2800" b="1" dirty="0">
                <a:latin typeface="黑体" panose="02010609060101010101" pitchFamily="2" charset="-122"/>
              </a:rPr>
              <a:t>帝国主义的侵略对中国社会发展的影响？</a:t>
            </a:r>
          </a:p>
          <a:p>
            <a:pPr marL="762000" indent="-762000" eaLnBrk="1" hangingPunct="1">
              <a:lnSpc>
                <a:spcPct val="14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latin typeface="黑体" panose="02010609060101010101" pitchFamily="2" charset="-122"/>
              </a:rPr>
              <a:t>4</a:t>
            </a:r>
            <a:r>
              <a:rPr lang="zh-CN" altLang="en-US" sz="2800" b="1" dirty="0">
                <a:latin typeface="黑体" panose="02010609060101010101" pitchFamily="2" charset="-122"/>
              </a:rPr>
              <a:t>、如何理解近代中国的两大历史任务及其关系？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30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4953000" cy="1071563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2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2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、概念</a:t>
            </a:r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：（书</a:t>
            </a:r>
            <a:r>
              <a:rPr lang="en-US" altLang="zh-CN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p</a:t>
            </a:r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11-12</a:t>
            </a:r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1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2592388" y="1808163"/>
            <a:ext cx="5940425" cy="4500562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sz="2400" dirty="0"/>
              <a:t>外国资本主义的侵入</a:t>
            </a:r>
            <a:r>
              <a:rPr lang="en-US" altLang="zh-CN" sz="2400" dirty="0"/>
              <a:t>,</a:t>
            </a:r>
            <a:r>
              <a:rPr lang="zh-CN" altLang="en-US" sz="2400" dirty="0"/>
              <a:t>使资本主义在中国有了初步发展，但中国资本主义经济中，外国资本及依附于它的官僚资本居于主导地位。在农村，封建生产关系，在社会经济生活中依然占着显著优势。</a:t>
            </a:r>
            <a:r>
              <a:rPr lang="zh-CN" altLang="en-US" sz="2400" b="1" dirty="0">
                <a:solidFill>
                  <a:srgbClr val="FF0000"/>
                </a:solidFill>
              </a:rPr>
              <a:t>中国的经济既有封建生产关系，也有资本主义生产关系。</a:t>
            </a:r>
          </a:p>
        </p:txBody>
      </p:sp>
      <p:sp>
        <p:nvSpPr>
          <p:cNvPr id="63492" name="AutoShape 4"/>
          <p:cNvSpPr/>
          <p:nvPr/>
        </p:nvSpPr>
        <p:spPr>
          <a:xfrm>
            <a:off x="8915400" y="66294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Rectangle 5"/>
          <p:cNvSpPr/>
          <p:nvPr/>
        </p:nvSpPr>
        <p:spPr>
          <a:xfrm>
            <a:off x="2162175" y="3246438"/>
            <a:ext cx="48196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为什么说封建的中国逐步变成了半封建的中国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3494" name="Rectangle 6"/>
          <p:cNvSpPr/>
          <p:nvPr/>
        </p:nvSpPr>
        <p:spPr>
          <a:xfrm>
            <a:off x="250825" y="1989138"/>
            <a:ext cx="2341563" cy="2679700"/>
          </a:xfrm>
          <a:prstGeom prst="rect">
            <a:avLst/>
          </a:prstGeom>
          <a:noFill/>
          <a:ln w="222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封建的中国逐步变成了半封建的中国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</a:pPr>
              <a:t>31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/>
          <p:nvPr/>
        </p:nvSpPr>
        <p:spPr>
          <a:xfrm>
            <a:off x="1066800" y="609600"/>
            <a:ext cx="845978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中国半殖民地半封建社会的特征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（书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p14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64515" name="Text Box 3"/>
          <p:cNvSpPr txBox="1"/>
          <p:nvPr/>
        </p:nvSpPr>
        <p:spPr>
          <a:xfrm>
            <a:off x="1366838" y="1676400"/>
            <a:ext cx="6938962" cy="3721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第一，资本</a:t>
            </a:r>
            <a:r>
              <a:rPr lang="en-US" altLang="zh-CN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帝国主义侵略势力不但逐步操纵了中国的财政和经济命脉，而且逐步控制了中国的政治，日益成为支配中国的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决定性力量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1900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19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</p:txBody>
      </p:sp>
      <p:pic>
        <p:nvPicPr>
          <p:cNvPr id="64516" name="Picture 4" descr="11745509683662056_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276600"/>
            <a:ext cx="1898650" cy="2795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Text Box 5"/>
          <p:cNvSpPr txBox="1"/>
          <p:nvPr/>
        </p:nvSpPr>
        <p:spPr>
          <a:xfrm>
            <a:off x="5148263" y="5876925"/>
            <a:ext cx="7588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赫德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64518" name="AutoShape 6"/>
          <p:cNvSpPr/>
          <p:nvPr/>
        </p:nvSpPr>
        <p:spPr>
          <a:xfrm>
            <a:off x="1752600" y="4419600"/>
            <a:ext cx="4114800" cy="1143000"/>
          </a:xfrm>
          <a:prstGeom prst="wedgeRoundRectCallout">
            <a:avLst>
              <a:gd name="adj1" fmla="val 58486"/>
              <a:gd name="adj2" fmla="val 69306"/>
              <a:gd name="adj3" fmla="val 16667"/>
            </a:avLst>
          </a:prstGeom>
          <a:solidFill>
            <a:srgbClr val="99FFCC"/>
          </a:solidFill>
          <a:ln w="9525">
            <a:noFill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英国人赫德，竟然做中国海关总税务司整整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年，由此可窥一斑。</a:t>
            </a:r>
          </a:p>
        </p:txBody>
      </p:sp>
      <p:sp>
        <p:nvSpPr>
          <p:cNvPr id="64519" name="AutoShape 7"/>
          <p:cNvSpPr/>
          <p:nvPr/>
        </p:nvSpPr>
        <p:spPr>
          <a:xfrm>
            <a:off x="1295400" y="5105400"/>
            <a:ext cx="3733800" cy="990600"/>
          </a:xfrm>
          <a:prstGeom prst="wedgeRoundRectCallout">
            <a:avLst>
              <a:gd name="adj1" fmla="val -45407"/>
              <a:gd name="adj2" fmla="val 56088"/>
              <a:gd name="adj3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algn="ctr"/>
            <a:endParaRPr lang="zh-CN" altLang="en-US" sz="4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</a:pPr>
              <a:t>32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Text Box 2"/>
          <p:cNvSpPr txBox="1"/>
          <p:nvPr/>
        </p:nvSpPr>
        <p:spPr>
          <a:xfrm>
            <a:off x="1066800" y="1143000"/>
            <a:ext cx="7543800" cy="1722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 sz="19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2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第二，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中国的封建势力日益衰败并同外国侵略势力相勾结，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成为资本</a:t>
            </a:r>
            <a:r>
              <a:rPr lang="en-US" altLang="zh-CN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帝国主义压迫、奴役中国人民的社会基础和统治支柱。</a:t>
            </a:r>
          </a:p>
        </p:txBody>
      </p:sp>
      <p:sp>
        <p:nvSpPr>
          <p:cNvPr id="65539" name="Text Box 3"/>
          <p:cNvSpPr txBox="1"/>
          <p:nvPr/>
        </p:nvSpPr>
        <p:spPr>
          <a:xfrm>
            <a:off x="1371600" y="3352800"/>
            <a:ext cx="7239000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第三，中国自然经济的基础虽然遭到破坏，但是封建剥削制度的根基即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封建地主的土地所有制依然在广大地区内保持着，</a:t>
            </a:r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成为中国走向现代化和民主化的严重障碍。</a:t>
            </a:r>
          </a:p>
        </p:txBody>
      </p:sp>
      <p:sp>
        <p:nvSpPr>
          <p:cNvPr id="65540" name="Text Box 4"/>
          <p:cNvSpPr txBox="1"/>
          <p:nvPr/>
        </p:nvSpPr>
        <p:spPr>
          <a:xfrm>
            <a:off x="990600" y="53340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中国半殖民地半封建社会的特征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</a:pPr>
              <a:t>33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Text Box 2"/>
          <p:cNvSpPr txBox="1"/>
          <p:nvPr/>
        </p:nvSpPr>
        <p:spPr>
          <a:xfrm>
            <a:off x="1066800" y="838200"/>
            <a:ext cx="7088188" cy="3595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第四，中国新兴的民族资本主义经济虽然已经产生，并在政治、文化生活中起了一定的作用，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但是在帝国主义和封建主义的压迫下，它的发展很缓慢，力量很软弱，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而且它的大部分与外国资本</a:t>
            </a:r>
            <a:r>
              <a:rPr lang="en-US" altLang="zh-CN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帝国主义和本国封建主义都有或多或少的联系。</a:t>
            </a:r>
          </a:p>
        </p:txBody>
      </p:sp>
      <p:sp>
        <p:nvSpPr>
          <p:cNvPr id="66563" name="Text Box 3"/>
          <p:cNvSpPr txBox="1"/>
          <p:nvPr/>
        </p:nvSpPr>
        <p:spPr>
          <a:xfrm>
            <a:off x="1295400" y="381000"/>
            <a:ext cx="7391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中国半殖民地半封建社会的特征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</a:pPr>
              <a:t>34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/>
          <p:nvPr/>
        </p:nvSpPr>
        <p:spPr>
          <a:xfrm>
            <a:off x="1371600" y="1143000"/>
            <a:ext cx="7243763" cy="5149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  <a:p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2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第五，由于近代中国处于资本</a:t>
            </a:r>
            <a:r>
              <a:rPr lang="en-US" altLang="zh-CN" sz="32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帝国主义列强的争夺和间接统治之下，加上中国地域广大，以及在地方性的农业经济的基础上形成的地方割据势力的存在，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近代中国各地区经济、政治和文化的发展是极不平衡的。</a:t>
            </a:r>
            <a:r>
              <a:rPr lang="zh-CN" altLang="en-US" sz="32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后来，帝国主义国家还分别支持不同的政治势力以分裂中国，使中国处于不统一状态。</a:t>
            </a:r>
          </a:p>
          <a:p>
            <a:endParaRPr lang="zh-CN" altLang="en-US" sz="28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</p:txBody>
      </p:sp>
      <p:sp>
        <p:nvSpPr>
          <p:cNvPr id="67587" name="Text Box 3"/>
          <p:cNvSpPr txBox="1"/>
          <p:nvPr/>
        </p:nvSpPr>
        <p:spPr>
          <a:xfrm>
            <a:off x="1295400" y="457200"/>
            <a:ext cx="7391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(2).</a:t>
            </a:r>
            <a:r>
              <a:rPr lang="zh-CN" altLang="en-US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中国半殖民地半封建社会的特征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>
                <a:spcBef>
                  <a:spcPct val="50000"/>
                </a:spcBef>
              </a:pPr>
              <a:t>35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/>
          <p:nvPr/>
        </p:nvSpPr>
        <p:spPr>
          <a:xfrm>
            <a:off x="1295400" y="1295400"/>
            <a:ext cx="6858000" cy="3814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b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6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第六，在资本</a:t>
            </a:r>
            <a:r>
              <a:rPr lang="en-US" altLang="zh-CN" sz="36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帝国主义的双重压迫下（后来还加上官僚资本主义），中国的广大人民尤其是农民日益贫困化以至大批地破产，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过着饥寒交迫和毫无政治权利的生活。</a:t>
            </a:r>
          </a:p>
        </p:txBody>
      </p:sp>
      <p:sp>
        <p:nvSpPr>
          <p:cNvPr id="68611" name="Text Box 3"/>
          <p:cNvSpPr txBox="1"/>
          <p:nvPr/>
        </p:nvSpPr>
        <p:spPr>
          <a:xfrm>
            <a:off x="1295400" y="533400"/>
            <a:ext cx="7391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</a:t>
            </a:r>
            <a:r>
              <a:rPr lang="zh-CN" altLang="en-US" sz="36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中国半殖民地半封建社会的特征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 txBox="1">
            <a:spLocks noGrp="1"/>
          </p:cNvSpPr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 eaLnBrk="0" hangingPunct="0">
                <a:spcBef>
                  <a:spcPct val="50000"/>
                </a:spcBef>
              </a:pPr>
              <a:t>36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92164" name="Rectangle 3"/>
          <p:cNvSpPr>
            <a:spLocks noGrp="1"/>
          </p:cNvSpPr>
          <p:nvPr>
            <p:ph type="body"/>
          </p:nvPr>
        </p:nvSpPr>
        <p:spPr>
          <a:xfrm>
            <a:off x="1371600" y="2438400"/>
            <a:ext cx="6248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3600" dirty="0">
                <a:ea typeface="黑体" panose="02010609060101010101" pitchFamily="2" charset="-122"/>
              </a:rPr>
              <a:t>        鸦片战争后中国社会阶级关系有何变动 （</a:t>
            </a:r>
            <a:r>
              <a:rPr lang="en-US" altLang="zh-CN" sz="3600">
                <a:ea typeface="黑体" panose="02010609060101010101" pitchFamily="2" charset="-122"/>
              </a:rPr>
              <a:t>p15</a:t>
            </a:r>
            <a:r>
              <a:rPr lang="zh-CN" altLang="en-US" sz="3600" dirty="0">
                <a:ea typeface="黑体" panose="02010609060101010101" pitchFamily="2" charset="-122"/>
              </a:rPr>
              <a:t>）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37</a:t>
            </a:fld>
            <a:endParaRPr lang="zh-CN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Text Box 2"/>
          <p:cNvSpPr txBox="1"/>
          <p:nvPr/>
        </p:nvSpPr>
        <p:spPr>
          <a:xfrm>
            <a:off x="457200" y="381000"/>
            <a:ext cx="7343775" cy="1890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）社会阶级关系的变动</a:t>
            </a:r>
          </a:p>
          <a:p>
            <a:endParaRPr lang="zh-CN" altLang="en-US" sz="26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以  往</a:t>
            </a: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8" name="Rectangle 3"/>
          <p:cNvSpPr/>
          <p:nvPr/>
        </p:nvSpPr>
        <p:spPr>
          <a:xfrm>
            <a:off x="1066800" y="2209800"/>
            <a:ext cx="1657350" cy="3935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农民阶级</a:t>
            </a: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地主阶级</a:t>
            </a:r>
          </a:p>
          <a:p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</p:txBody>
      </p:sp>
      <p:sp>
        <p:nvSpPr>
          <p:cNvPr id="93189" name="Rectangle 4"/>
          <p:cNvSpPr/>
          <p:nvPr/>
        </p:nvSpPr>
        <p:spPr>
          <a:xfrm>
            <a:off x="4751388" y="2168525"/>
            <a:ext cx="4392612" cy="4300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农民阶级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民主革命主力军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地主阶级</a:t>
            </a:r>
          </a:p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工人阶级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（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民主革命领导阶级）</a:t>
            </a:r>
          </a:p>
          <a:p>
            <a:endParaRPr lang="zh-CN" altLang="en-US" sz="20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官僚买办资产阶级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（革命对象）</a:t>
            </a:r>
          </a:p>
          <a:p>
            <a:endParaRPr lang="zh-CN" altLang="en-US" sz="20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民族资产阶级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（革命的同盟者）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3190" name="AutoShape 5"/>
          <p:cNvSpPr/>
          <p:nvPr/>
        </p:nvSpPr>
        <p:spPr>
          <a:xfrm flipH="1">
            <a:off x="4211638" y="2528888"/>
            <a:ext cx="215900" cy="3240087"/>
          </a:xfrm>
          <a:prstGeom prst="rightBrace">
            <a:avLst>
              <a:gd name="adj1" fmla="val 12506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3191" name="AutoShape 6"/>
          <p:cNvSpPr/>
          <p:nvPr/>
        </p:nvSpPr>
        <p:spPr>
          <a:xfrm>
            <a:off x="2667000" y="2667000"/>
            <a:ext cx="360363" cy="2952750"/>
          </a:xfrm>
          <a:prstGeom prst="rightBrace">
            <a:avLst>
              <a:gd name="adj1" fmla="val 6828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3192" name="AutoShape 7"/>
          <p:cNvSpPr/>
          <p:nvPr/>
        </p:nvSpPr>
        <p:spPr>
          <a:xfrm>
            <a:off x="3132138" y="3968750"/>
            <a:ext cx="539750" cy="2159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3193" name="矩形 93192"/>
          <p:cNvSpPr/>
          <p:nvPr/>
        </p:nvSpPr>
        <p:spPr>
          <a:xfrm>
            <a:off x="4932363" y="1449388"/>
            <a:ext cx="16462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以  后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446088" y="0"/>
            <a:ext cx="7543800" cy="129540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/>
              <a:t>近代中国工人阶级产生：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2598738" y="1635125"/>
            <a:ext cx="5381625" cy="1614488"/>
          </a:xfrm>
        </p:spPr>
        <p:txBody>
          <a:bodyPr vert="horz" wrap="square" lIns="91440" tIns="45720" rIns="91440" bIns="45720" anchor="t"/>
          <a:lstStyle/>
          <a:p>
            <a:pPr lvl="1"/>
            <a:r>
              <a:rPr lang="en-US" altLang="zh-CN" b="1"/>
              <a:t>19</a:t>
            </a:r>
            <a:r>
              <a:rPr lang="zh-CN" altLang="en-US" b="1" dirty="0"/>
              <a:t>世纪</a:t>
            </a:r>
            <a:r>
              <a:rPr lang="en-US" altLang="zh-CN" b="1"/>
              <a:t>40</a:t>
            </a:r>
            <a:r>
              <a:rPr lang="en-US" altLang="zh-CN" b="1">
                <a:latin typeface="Arial" panose="020B0604020202020204" pitchFamily="34" charset="0"/>
              </a:rPr>
              <a:t>—</a:t>
            </a:r>
            <a:r>
              <a:rPr lang="en-US" altLang="zh-CN" b="1"/>
              <a:t>50</a:t>
            </a:r>
            <a:r>
              <a:rPr lang="zh-CN" altLang="en-US" b="1" dirty="0"/>
              <a:t>年代</a:t>
            </a:r>
            <a:endParaRPr lang="en-US" altLang="zh-CN" b="1"/>
          </a:p>
          <a:p>
            <a:pPr lvl="1"/>
            <a:r>
              <a:rPr lang="en-US" altLang="zh-CN" b="1"/>
              <a:t>19</a:t>
            </a:r>
            <a:r>
              <a:rPr lang="zh-CN" altLang="en-US" b="1" dirty="0"/>
              <a:t>世纪</a:t>
            </a:r>
            <a:r>
              <a:rPr lang="en-US" altLang="zh-CN" b="1"/>
              <a:t>60---70</a:t>
            </a:r>
            <a:r>
              <a:rPr lang="zh-CN" altLang="en-US" b="1" dirty="0"/>
              <a:t>年代</a:t>
            </a:r>
            <a:endParaRPr lang="en-US" altLang="zh-CN" b="1"/>
          </a:p>
          <a:p>
            <a:pPr lvl="1"/>
            <a:r>
              <a:rPr lang="en-US" altLang="zh-CN" b="1"/>
              <a:t>20</a:t>
            </a:r>
            <a:r>
              <a:rPr lang="zh-CN" altLang="en-US" b="1" dirty="0"/>
              <a:t>世纪初第一次世界大战期间</a:t>
            </a:r>
            <a:endParaRPr lang="en-US" altLang="zh-CN" b="1"/>
          </a:p>
        </p:txBody>
      </p:sp>
      <p:sp>
        <p:nvSpPr>
          <p:cNvPr id="95236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38</a:t>
            </a:fld>
            <a:endParaRPr lang="zh-CN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63638" y="1455738"/>
            <a:ext cx="1890713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778125" y="4505325"/>
            <a:ext cx="3767138" cy="161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革命性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组织纪律性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与农民天然联系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1163638" y="3249613"/>
            <a:ext cx="7354888" cy="896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来源：</a:t>
            </a:r>
            <a:r>
              <a:rPr kumimoji="0" lang="zh-CN" altLang="en-US" sz="2800" kern="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破产农民、手工业者、城市市民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63638" y="4684713"/>
            <a:ext cx="1793875" cy="744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特点：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5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 bwMode="auto">
          <a:xfrm>
            <a:off x="1150938" y="3068638"/>
            <a:ext cx="7354888" cy="896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来源：买办</a:t>
            </a:r>
            <a:r>
              <a:rPr kumimoji="0" lang="zh-CN" altLang="en-US" sz="2800" kern="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、商人、地主、官僚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63638" y="4684713"/>
            <a:ext cx="2152650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两部分：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260" name="标题 1"/>
          <p:cNvSpPr>
            <a:spLocks noGrp="1"/>
          </p:cNvSpPr>
          <p:nvPr>
            <p:ph type="title"/>
          </p:nvPr>
        </p:nvSpPr>
        <p:spPr>
          <a:xfrm>
            <a:off x="446088" y="0"/>
            <a:ext cx="7543800" cy="129540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/>
              <a:t>近代中国资产阶级</a:t>
            </a:r>
          </a:p>
        </p:txBody>
      </p:sp>
      <p:sp>
        <p:nvSpPr>
          <p:cNvPr id="96261" name="内容占位符 2"/>
          <p:cNvSpPr>
            <a:spLocks noGrp="1"/>
          </p:cNvSpPr>
          <p:nvPr>
            <p:ph idx="1"/>
          </p:nvPr>
        </p:nvSpPr>
        <p:spPr>
          <a:xfrm>
            <a:off x="2598738" y="1635125"/>
            <a:ext cx="5381625" cy="1255713"/>
          </a:xfrm>
        </p:spPr>
        <p:txBody>
          <a:bodyPr vert="horz" wrap="square" lIns="91440" tIns="45720" rIns="91440" bIns="45720" anchor="t"/>
          <a:lstStyle/>
          <a:p>
            <a:pPr lvl="1">
              <a:lnSpc>
                <a:spcPct val="150000"/>
              </a:lnSpc>
            </a:pPr>
            <a:r>
              <a:rPr lang="en-US" altLang="zh-CN" b="1"/>
              <a:t>19</a:t>
            </a:r>
            <a:r>
              <a:rPr lang="zh-CN" altLang="en-US" b="1" dirty="0"/>
              <a:t>世纪</a:t>
            </a:r>
            <a:r>
              <a:rPr lang="en-US" altLang="zh-CN" b="1"/>
              <a:t>60</a:t>
            </a:r>
            <a:r>
              <a:rPr lang="en-US" altLang="zh-CN" b="1">
                <a:latin typeface="Arial" panose="020B0604020202020204" pitchFamily="34" charset="0"/>
              </a:rPr>
              <a:t>—</a:t>
            </a:r>
            <a:r>
              <a:rPr lang="en-US" altLang="zh-CN" b="1"/>
              <a:t>70</a:t>
            </a:r>
            <a:r>
              <a:rPr lang="zh-CN" altLang="en-US" b="1" dirty="0"/>
              <a:t>年代</a:t>
            </a:r>
            <a:endParaRPr lang="en-US" altLang="zh-CN" b="1"/>
          </a:p>
          <a:p>
            <a:pPr lvl="1">
              <a:lnSpc>
                <a:spcPct val="150000"/>
              </a:lnSpc>
            </a:pPr>
            <a:r>
              <a:rPr lang="en-US" altLang="zh-CN" b="1"/>
              <a:t>20</a:t>
            </a:r>
            <a:r>
              <a:rPr lang="zh-CN" altLang="en-US" b="1" dirty="0"/>
              <a:t>世纪初第一次世界大战期间</a:t>
            </a:r>
            <a:endParaRPr lang="en-US" altLang="zh-CN" b="1"/>
          </a:p>
        </p:txBody>
      </p:sp>
      <p:sp>
        <p:nvSpPr>
          <p:cNvPr id="96262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39</a:t>
            </a:fld>
            <a:endParaRPr lang="zh-CN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63638" y="1455738"/>
            <a:ext cx="1890713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778125" y="4325938"/>
            <a:ext cx="6365875" cy="161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92150" lvl="1" indent="-347345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官僚买办资产阶级 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（革命对象）</a:t>
            </a:r>
            <a:endParaRPr lang="en-US" altLang="zh-CN" sz="2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2150" lvl="1" indent="-347345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民族资产阶级</a:t>
            </a:r>
            <a:r>
              <a:rPr lang="zh-CN" altLang="en-US" sz="24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（政治上两面性 同盟者）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4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/>
          </p:cNvSpPr>
          <p:nvPr>
            <p:ph type="title"/>
          </p:nvPr>
        </p:nvSpPr>
        <p:spPr>
          <a:xfrm>
            <a:off x="395288" y="1052513"/>
            <a:ext cx="8229600" cy="1139825"/>
          </a:xfrm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（一）鸦片战争前的中国和世界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2532" name="Rectangle 3"/>
          <p:cNvSpPr>
            <a:spLocks noGrp="1" noRot="1"/>
          </p:cNvSpPr>
          <p:nvPr>
            <p:ph type="body"/>
          </p:nvPr>
        </p:nvSpPr>
        <p:spPr>
          <a:xfrm>
            <a:off x="1187450" y="2205038"/>
            <a:ext cx="7056438" cy="5068887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70000"/>
              </a:lnSpc>
              <a:buNone/>
            </a:pPr>
            <a:r>
              <a:rPr lang="zh-CN" altLang="en-US" sz="3200" b="1" dirty="0"/>
              <a:t>一、中国灿烂的古代文明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zh-CN" altLang="en-US" sz="3200" b="1" dirty="0"/>
              <a:t>二、中国封建社会由盛转衰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zh-CN" altLang="en-US" sz="3200" b="1" dirty="0"/>
              <a:t>三、十九世纪欧洲资本主义的发展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40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中国</a:t>
            </a:r>
            <a:r>
              <a:rPr lang="zh-CN" altLang="en-US" b="1" dirty="0"/>
              <a:t>民族资产阶级</a:t>
            </a:r>
          </a:p>
        </p:txBody>
      </p:sp>
      <p:sp>
        <p:nvSpPr>
          <p:cNvPr id="73731" name="AutoShape 3"/>
          <p:cNvSpPr/>
          <p:nvPr/>
        </p:nvSpPr>
        <p:spPr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endParaRPr lang="zh-CN" altLang="en-US" b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AutoShape 4"/>
          <p:cNvSpPr/>
          <p:nvPr/>
        </p:nvSpPr>
        <p:spPr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endParaRPr lang="zh-CN" altLang="en-US" b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Text Box 5"/>
          <p:cNvSpPr txBox="1"/>
          <p:nvPr/>
        </p:nvSpPr>
        <p:spPr>
          <a:xfrm>
            <a:off x="1511300" y="4149725"/>
            <a:ext cx="203835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革命性</a:t>
            </a:r>
            <a:endParaRPr lang="zh-CN" altLang="en-US" sz="2400" b="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84678" name="Freeform 6"/>
          <p:cNvSpPr/>
          <p:nvPr/>
        </p:nvSpPr>
        <p:spPr bwMode="auto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5" name="AutoShape 7"/>
          <p:cNvSpPr>
            <a:spLocks noChangeAspect="1" noTextEdit="1"/>
          </p:cNvSpPr>
          <p:nvPr/>
        </p:nvSpPr>
        <p:spPr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80" name="Freeform 8"/>
          <p:cNvSpPr/>
          <p:nvPr/>
        </p:nvSpPr>
        <p:spPr bwMode="auto">
          <a:xfrm flipH="1">
            <a:off x="4875213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737" name="Group 9"/>
          <p:cNvGrpSpPr/>
          <p:nvPr/>
        </p:nvGrpSpPr>
        <p:grpSpPr>
          <a:xfrm>
            <a:off x="2771775" y="1628775"/>
            <a:ext cx="3060700" cy="1601788"/>
            <a:chOff x="0" y="0"/>
            <a:chExt cx="1889" cy="1009"/>
          </a:xfrm>
        </p:grpSpPr>
        <p:grpSp>
          <p:nvGrpSpPr>
            <p:cNvPr id="73738" name="Group 10"/>
            <p:cNvGrpSpPr/>
            <p:nvPr/>
          </p:nvGrpSpPr>
          <p:grpSpPr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284683" name="Oval 11"/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684" name="Oval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7" name="Oval 15"/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7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745" name="Text Box 17"/>
          <p:cNvSpPr txBox="1"/>
          <p:nvPr/>
        </p:nvSpPr>
        <p:spPr>
          <a:xfrm>
            <a:off x="3132138" y="1989138"/>
            <a:ext cx="25209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政治兩面性</a:t>
            </a:r>
            <a:endParaRPr lang="zh-CN" altLang="en-US" b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3746" name="Text Box 18"/>
          <p:cNvSpPr txBox="1"/>
          <p:nvPr/>
        </p:nvSpPr>
        <p:spPr>
          <a:xfrm>
            <a:off x="6011863" y="4149725"/>
            <a:ext cx="203835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软弱性</a:t>
            </a:r>
          </a:p>
          <a:p>
            <a:pPr eaLnBrk="0" hangingPunct="0"/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妥協性</a:t>
            </a:r>
            <a:endParaRPr lang="zh-CN" altLang="en-US" sz="20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/>
          </p:cNvSpPr>
          <p:nvPr>
            <p:ph type="title"/>
          </p:nvPr>
        </p:nvSpPr>
        <p:spPr>
          <a:xfrm>
            <a:off x="266700" y="0"/>
            <a:ext cx="8534400" cy="11430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近代中国的主要矛盾和历史任务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Grp="1" noRot="1"/>
          </p:cNvSpPr>
          <p:nvPr>
            <p:ph idx="1"/>
          </p:nvPr>
        </p:nvSpPr>
        <p:spPr>
          <a:xfrm>
            <a:off x="804863" y="1993900"/>
            <a:ext cx="9144000" cy="186372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1.</a:t>
            </a:r>
            <a:r>
              <a:rPr lang="zh-CN" altLang="en-US" sz="3200" b="1" dirty="0">
                <a:latin typeface="宋体" panose="02010600030101010101" pitchFamily="2" charset="-122"/>
              </a:rPr>
              <a:t>两对主要矛盾及其相互关系</a:t>
            </a:r>
          </a:p>
        </p:txBody>
      </p:sp>
      <p:sp>
        <p:nvSpPr>
          <p:cNvPr id="7475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41</a:t>
            </a:fld>
            <a:endParaRPr lang="zh-CN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762000" y="251460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buClr>
                <a:schemeClr val="hlink"/>
              </a:buClr>
              <a:buSzPct val="70000"/>
              <a:buFont typeface="Arial" panose="020B0604020202020204" pitchFamily="34" charset="0"/>
            </a:pPr>
            <a:r>
              <a:rPr lang="zh-CN" altLang="en-US" sz="3200" b="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</a:t>
            </a:r>
            <a:endParaRPr lang="zh-CN" altLang="en-US" sz="3200" b="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lr>
                <a:schemeClr val="hlink"/>
              </a:buClr>
              <a:buSzPct val="70000"/>
              <a:buFont typeface="Arial" panose="020B0604020202020204" pitchFamily="34" charset="0"/>
            </a:pPr>
            <a:r>
              <a:rPr lang="en-US" altLang="zh-CN" sz="32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2.</a:t>
            </a:r>
            <a:r>
              <a:rPr lang="zh-CN" altLang="en-US" sz="32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两大历史任务及其关系</a:t>
            </a:r>
            <a:endParaRPr lang="zh-CN" altLang="en-US" sz="32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42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Text Box 2"/>
          <p:cNvSpPr txBox="1"/>
          <p:nvPr/>
        </p:nvSpPr>
        <p:spPr>
          <a:xfrm>
            <a:off x="792163" y="4038600"/>
            <a:ext cx="8101012" cy="2363788"/>
          </a:xfrm>
          <a:prstGeom prst="rect">
            <a:avLst/>
          </a:prstGeom>
          <a:solidFill>
            <a:srgbClr val="FFFFFF">
              <a:alpha val="50195"/>
            </a:srgbClr>
          </a:solidFill>
          <a:ln w="1905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两对主要矛盾是互相 交织在一起的</a:t>
            </a: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（1）当外国列强向中国发动侵略战争时，民族矛盾为主要地位。</a:t>
            </a: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（2）当中外反动势力互相勾结，共同镇压中国革命，尤其是地主阶级对人民的压迫特别残酷时，阶级矛盾就上升为主要矛盾。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5779" name="Text Box 3"/>
          <p:cNvSpPr txBox="1"/>
          <p:nvPr/>
        </p:nvSpPr>
        <p:spPr>
          <a:xfrm>
            <a:off x="762000" y="2057400"/>
            <a:ext cx="208915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地主阶级</a:t>
            </a:r>
          </a:p>
        </p:txBody>
      </p:sp>
      <p:sp>
        <p:nvSpPr>
          <p:cNvPr id="75780" name="Text Box 4"/>
          <p:cNvSpPr txBox="1"/>
          <p:nvPr/>
        </p:nvSpPr>
        <p:spPr>
          <a:xfrm>
            <a:off x="838200" y="3200400"/>
            <a:ext cx="1943100" cy="427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农民阶级</a:t>
            </a:r>
          </a:p>
        </p:txBody>
      </p:sp>
      <p:sp>
        <p:nvSpPr>
          <p:cNvPr id="75781" name="Rectangle 5"/>
          <p:cNvSpPr/>
          <p:nvPr/>
        </p:nvSpPr>
        <p:spPr>
          <a:xfrm>
            <a:off x="685800" y="1828800"/>
            <a:ext cx="2303463" cy="1944688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AutoShape 6"/>
          <p:cNvSpPr/>
          <p:nvPr/>
        </p:nvSpPr>
        <p:spPr>
          <a:xfrm>
            <a:off x="2987675" y="2636838"/>
            <a:ext cx="361950" cy="144462"/>
          </a:xfrm>
          <a:prstGeom prst="rightArrow">
            <a:avLst>
              <a:gd name="adj1" fmla="val 50000"/>
              <a:gd name="adj2" fmla="val 6261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3" name="Text Box 7"/>
          <p:cNvSpPr txBox="1"/>
          <p:nvPr/>
        </p:nvSpPr>
        <p:spPr>
          <a:xfrm>
            <a:off x="3581400" y="2133600"/>
            <a:ext cx="2087563" cy="488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封建主义</a:t>
            </a:r>
          </a:p>
        </p:txBody>
      </p:sp>
      <p:sp>
        <p:nvSpPr>
          <p:cNvPr id="75784" name="Text Box 8"/>
          <p:cNvSpPr txBox="1"/>
          <p:nvPr/>
        </p:nvSpPr>
        <p:spPr>
          <a:xfrm>
            <a:off x="6781800" y="2057400"/>
            <a:ext cx="1870075" cy="488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人民大众</a:t>
            </a:r>
          </a:p>
        </p:txBody>
      </p:sp>
      <p:sp>
        <p:nvSpPr>
          <p:cNvPr id="75785" name="Text Box 9"/>
          <p:cNvSpPr txBox="1"/>
          <p:nvPr/>
        </p:nvSpPr>
        <p:spPr>
          <a:xfrm>
            <a:off x="3581400" y="3048000"/>
            <a:ext cx="2016125" cy="488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帝国主义</a:t>
            </a:r>
          </a:p>
        </p:txBody>
      </p:sp>
      <p:sp>
        <p:nvSpPr>
          <p:cNvPr id="75786" name="Text Box 10"/>
          <p:cNvSpPr txBox="1"/>
          <p:nvPr/>
        </p:nvSpPr>
        <p:spPr>
          <a:xfrm>
            <a:off x="6934200" y="3048000"/>
            <a:ext cx="1651000" cy="488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中华民族</a:t>
            </a:r>
          </a:p>
        </p:txBody>
      </p:sp>
      <p:sp>
        <p:nvSpPr>
          <p:cNvPr id="75787" name="Rectangle 11"/>
          <p:cNvSpPr/>
          <p:nvPr/>
        </p:nvSpPr>
        <p:spPr>
          <a:xfrm>
            <a:off x="3352800" y="1828800"/>
            <a:ext cx="5562600" cy="1944688"/>
          </a:xfrm>
          <a:prstGeom prst="rect">
            <a:avLst/>
          </a:prstGeom>
          <a:noFill/>
          <a:ln w="2857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AutoShape 12"/>
          <p:cNvSpPr/>
          <p:nvPr/>
        </p:nvSpPr>
        <p:spPr>
          <a:xfrm>
            <a:off x="1600200" y="2590800"/>
            <a:ext cx="304800" cy="576263"/>
          </a:xfrm>
          <a:prstGeom prst="upDownArrow">
            <a:avLst>
              <a:gd name="adj1" fmla="val 50000"/>
              <a:gd name="adj2" fmla="val 37795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9" name="AutoShape 13"/>
          <p:cNvSpPr/>
          <p:nvPr/>
        </p:nvSpPr>
        <p:spPr>
          <a:xfrm>
            <a:off x="5791200" y="2286000"/>
            <a:ext cx="649288" cy="76200"/>
          </a:xfrm>
          <a:prstGeom prst="leftRightArrow">
            <a:avLst>
              <a:gd name="adj1" fmla="val 50000"/>
              <a:gd name="adj2" fmla="val 170337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0" name="AutoShape 14"/>
          <p:cNvSpPr/>
          <p:nvPr/>
        </p:nvSpPr>
        <p:spPr>
          <a:xfrm>
            <a:off x="5638800" y="3048000"/>
            <a:ext cx="1219200" cy="2032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1" name="Text Box 15"/>
          <p:cNvSpPr txBox="1"/>
          <p:nvPr/>
        </p:nvSpPr>
        <p:spPr>
          <a:xfrm rot="120000">
            <a:off x="5791200" y="3352800"/>
            <a:ext cx="1057275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最主要</a:t>
            </a:r>
          </a:p>
        </p:txBody>
      </p:sp>
      <p:sp>
        <p:nvSpPr>
          <p:cNvPr id="75792" name="Rectangle 16"/>
          <p:cNvSpPr/>
          <p:nvPr/>
        </p:nvSpPr>
        <p:spPr>
          <a:xfrm>
            <a:off x="381000" y="304800"/>
            <a:ext cx="8763000" cy="7191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两对主要矛盾及其相互关系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p17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4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4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793" name="Text Box 17"/>
          <p:cNvSpPr txBox="1"/>
          <p:nvPr/>
        </p:nvSpPr>
        <p:spPr>
          <a:xfrm>
            <a:off x="1066800" y="12954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鸦片战争之前</a:t>
            </a:r>
          </a:p>
        </p:txBody>
      </p:sp>
      <p:sp>
        <p:nvSpPr>
          <p:cNvPr id="75794" name="Text Box 18"/>
          <p:cNvSpPr txBox="1"/>
          <p:nvPr/>
        </p:nvSpPr>
        <p:spPr>
          <a:xfrm>
            <a:off x="5105400" y="13716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鸦片战争之后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43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603250" y="228600"/>
            <a:ext cx="8540750" cy="11430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ea typeface="黑体" panose="02010609060101010101" pitchFamily="2" charset="-122"/>
              </a:rPr>
              <a:t>2.</a:t>
            </a:r>
            <a:r>
              <a:rPr lang="zh-CN" altLang="en-US" sz="4000" b="1" dirty="0">
                <a:ea typeface="黑体" panose="02010609060101010101" pitchFamily="2" charset="-122"/>
              </a:rPr>
              <a:t>两大历史任务及相互关系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49897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b="1" dirty="0"/>
              <a:t>两大历史任务</a:t>
            </a:r>
            <a:r>
              <a:rPr lang="zh-CN" altLang="en-US" b="1" dirty="0"/>
              <a:t>（书</a:t>
            </a:r>
            <a:r>
              <a:rPr lang="en-US" altLang="zh-CN" b="1" dirty="0"/>
              <a:t>p18</a:t>
            </a:r>
            <a:r>
              <a:rPr lang="zh-CN" altLang="en-US" b="1" dirty="0"/>
              <a:t>）</a:t>
            </a:r>
          </a:p>
          <a:p>
            <a:pPr lvl="1" eaLnBrk="1" hangingPunct="1"/>
            <a:r>
              <a:rPr lang="zh-CN" altLang="en-US" sz="3200" b="1" dirty="0"/>
              <a:t>求得民族独立，人民解放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/>
              <a:t>实现国家富强，人民富裕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/>
              <a:t>相互关系</a:t>
            </a:r>
          </a:p>
          <a:p>
            <a:pPr lvl="1" eaLnBrk="1" hangingPunct="1"/>
            <a:r>
              <a:rPr lang="zh-CN" altLang="en-US" sz="3200" b="1" dirty="0"/>
              <a:t>前任务为后任务的实现扫清障碍，并创造必要的前提</a:t>
            </a:r>
          </a:p>
          <a:p>
            <a:pPr lvl="1" eaLnBrk="1" hangingPunct="1"/>
            <a:r>
              <a:rPr lang="zh-CN" altLang="en-US" sz="3200" b="1" dirty="0"/>
              <a:t>后任务是前任务的最终目的与必然要求</a:t>
            </a:r>
          </a:p>
        </p:txBody>
      </p:sp>
      <p:sp>
        <p:nvSpPr>
          <p:cNvPr id="76804" name="AutoShape 4"/>
          <p:cNvSpPr/>
          <p:nvPr/>
        </p:nvSpPr>
        <p:spPr>
          <a:xfrm>
            <a:off x="8863013" y="6577013"/>
            <a:ext cx="280987" cy="280987"/>
          </a:xfrm>
          <a:prstGeom prst="actionButtonHom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Text Box 5"/>
          <p:cNvSpPr txBox="1"/>
          <p:nvPr/>
        </p:nvSpPr>
        <p:spPr>
          <a:xfrm>
            <a:off x="3505200" y="6400800"/>
            <a:ext cx="5638800" cy="4572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第一章课后作业：书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p19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6806" name="Picture 6" descr="dia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2813" y="188913"/>
            <a:ext cx="311150" cy="306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44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78850" name="Rectangle 2"/>
          <p:cNvSpPr>
            <a:spLocks noGrp="1" noRot="1"/>
          </p:cNvSpPr>
          <p:nvPr>
            <p:ph type="title"/>
          </p:nvPr>
        </p:nvSpPr>
        <p:spPr>
          <a:xfrm>
            <a:off x="971550" y="0"/>
            <a:ext cx="6019800" cy="696913"/>
          </a:xfrm>
          <a:ln/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4600" b="1" dirty="0">
                <a:latin typeface="黑体" panose="02010609060101010101" pitchFamily="2" charset="-122"/>
                <a:ea typeface="黑体" panose="02010609060101010101" pitchFamily="2" charset="-122"/>
              </a:rPr>
              <a:t>小结</a:t>
            </a:r>
          </a:p>
        </p:txBody>
      </p:sp>
      <p:sp>
        <p:nvSpPr>
          <p:cNvPr id="78851" name="Rectangle 3"/>
          <p:cNvSpPr>
            <a:spLocks noGrp="1" noRot="1"/>
          </p:cNvSpPr>
          <p:nvPr>
            <p:ph idx="1"/>
          </p:nvPr>
        </p:nvSpPr>
        <p:spPr>
          <a:xfrm>
            <a:off x="611188" y="1808163"/>
            <a:ext cx="8229600" cy="4525962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、近代中国反侵略战争失败原因？</a:t>
            </a:r>
          </a:p>
        </p:txBody>
      </p:sp>
      <p:sp>
        <p:nvSpPr>
          <p:cNvPr id="78852" name="Rectangle 4"/>
          <p:cNvSpPr/>
          <p:nvPr/>
        </p:nvSpPr>
        <p:spPr>
          <a:xfrm>
            <a:off x="1150938" y="2528888"/>
            <a:ext cx="7021512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60000"/>
              </a:lnSpc>
            </a:pPr>
            <a:r>
              <a:rPr lang="zh-CN" altLang="en-US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社会制度的落后和腐败 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4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经济技术的落后</a:t>
            </a:r>
          </a:p>
        </p:txBody>
      </p:sp>
      <p:sp>
        <p:nvSpPr>
          <p:cNvPr id="78853" name="Text Box 5"/>
          <p:cNvSpPr txBox="1"/>
          <p:nvPr/>
        </p:nvSpPr>
        <p:spPr>
          <a:xfrm>
            <a:off x="7812088" y="5589588"/>
            <a:ext cx="18002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P34</a:t>
            </a:r>
          </a:p>
        </p:txBody>
      </p: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625475" y="0"/>
            <a:ext cx="7772400" cy="990600"/>
          </a:xfrm>
          <a:ln/>
        </p:spPr>
        <p:txBody>
          <a:bodyPr wrap="square" lIns="91440" tIns="45720" rIns="91440" bIns="45720" anchor="ctr"/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小结：</a:t>
            </a:r>
            <a:endParaRPr lang="zh-CN" altLang="en-US" dirty="0"/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446088" y="1276350"/>
            <a:ext cx="8072437" cy="5097463"/>
          </a:xfrm>
          <a:ln/>
        </p:spPr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buNone/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中国进入近代为什么衰弱了</a:t>
            </a:r>
            <a:endParaRPr lang="en-US" altLang="zh-CN" sz="4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4000" b="1" dirty="0"/>
              <a:t>  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）资本</a:t>
            </a:r>
            <a:r>
              <a:rPr lang="en-US" altLang="zh-CN" sz="4000" b="1" dirty="0"/>
              <a:t>---</a:t>
            </a:r>
            <a:r>
              <a:rPr lang="zh-CN" altLang="en-US" sz="4000" b="1" dirty="0"/>
              <a:t>帝国主义的侵略</a:t>
            </a:r>
            <a:endParaRPr lang="en-US" altLang="zh-CN" sz="40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4000" b="1" dirty="0"/>
              <a:t>  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）中国封建主义的专制统治                 和残酷剥削</a:t>
            </a:r>
            <a:endParaRPr lang="en-US" altLang="zh-CN" sz="4000" b="1" dirty="0"/>
          </a:p>
          <a:p>
            <a:pPr>
              <a:buNone/>
            </a:pPr>
            <a:endParaRPr lang="zh-CN" altLang="en-US" sz="4400" b="1" dirty="0"/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45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西方列强的侵略对中国社会发展的影响</a:t>
            </a:r>
            <a:r>
              <a:rPr lang="zh-CN" altLang="en-US" sz="3600" dirty="0">
                <a:latin typeface="Tahoma" panose="020B0604030504040204" pitchFamily="34" charset="0"/>
              </a:rPr>
              <a:t> 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46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80899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4600" b="1" dirty="0">
                <a:latin typeface="黑体" panose="02010609060101010101" pitchFamily="2" charset="-122"/>
                <a:ea typeface="黑体" panose="02010609060101010101" pitchFamily="2" charset="-122"/>
              </a:rPr>
              <a:t>小结</a:t>
            </a:r>
          </a:p>
        </p:txBody>
      </p:sp>
      <p:sp>
        <p:nvSpPr>
          <p:cNvPr id="80900" name="Rectangle 5"/>
          <p:cNvSpPr/>
          <p:nvPr/>
        </p:nvSpPr>
        <p:spPr>
          <a:xfrm>
            <a:off x="611188" y="1808163"/>
            <a:ext cx="8101012" cy="2143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>
                <a:solidFill>
                  <a:srgbClr val="1C1C1C"/>
                </a:solidFill>
                <a:latin typeface="楷体_GB2312" pitchFamily="49" charset="-122"/>
                <a:ea typeface="楷体_GB2312" pitchFamily="49" charset="-122"/>
              </a:rPr>
              <a:t>打开了中国封闭的国门，促进了商品经济的发展，但仅仅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rgbClr val="1C1C1C"/>
                </a:solidFill>
                <a:latin typeface="楷体_GB2312" pitchFamily="49" charset="-122"/>
                <a:ea typeface="楷体_GB2312" pitchFamily="49" charset="-122"/>
              </a:rPr>
              <a:t>充当了历史的不自觉地工具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1C1C1C"/>
                </a:solidFill>
                <a:latin typeface="楷体_GB2312" pitchFamily="49" charset="-122"/>
                <a:ea typeface="楷体_GB2312" pitchFamily="49" charset="-122"/>
              </a:rPr>
              <a:t> 。</a:t>
            </a:r>
          </a:p>
          <a:p>
            <a:pPr marL="342900" indent="-342900" eaLnBrk="0" hangingPunct="0">
              <a:lnSpc>
                <a:spcPct val="120000"/>
              </a:lnSpc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造成了中国大量的主权和无数生命财产的损失，帝国主义的侵略是近代中国贫穷落后的根源</a:t>
            </a:r>
            <a:r>
              <a:rPr lang="zh-CN" altLang="en-US" sz="2800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1" name="Rectangle 6"/>
          <p:cNvSpPr/>
          <p:nvPr/>
        </p:nvSpPr>
        <p:spPr>
          <a:xfrm>
            <a:off x="266700" y="4505325"/>
            <a:ext cx="8458200" cy="860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 algn="just">
              <a:lnSpc>
                <a:spcPct val="9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楷体_GB2312" pitchFamily="49" charset="-122"/>
              </a:rPr>
              <a:t>总之，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西方的侵略阻碍了中国经济发展和社会进步，将中国拖进半殖民地半封建社会深渊。</a:t>
            </a:r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2"/>
          <p:cNvSpPr>
            <a:spLocks noGrp="1"/>
          </p:cNvSpPr>
          <p:nvPr>
            <p:ph type="title"/>
          </p:nvPr>
        </p:nvSpPr>
        <p:spPr>
          <a:xfrm>
            <a:off x="857224" y="2428868"/>
            <a:ext cx="6870700" cy="1600200"/>
          </a:xfrm>
          <a:ln/>
        </p:spPr>
        <p:txBody>
          <a:bodyPr wrap="square" lIns="91440" tIns="45720" rIns="91440" bIns="45720" anchor="b"/>
          <a:lstStyle/>
          <a:p>
            <a:r>
              <a:rPr lang="zh-CN" altLang="en-US" b="1" dirty="0" smtClean="0"/>
              <a:t>专题一练习题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2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pPr algn="r"/>
              <a:t>47</a:t>
            </a:fld>
            <a:endParaRPr lang="zh-CN" altLang="en-US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48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6" name="Rectangle 5"/>
          <p:cNvSpPr/>
          <p:nvPr/>
        </p:nvSpPr>
        <p:spPr>
          <a:xfrm>
            <a:off x="2286000" y="2695575"/>
            <a:ext cx="4572000" cy="1466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中国封建社会政治的基本特征是（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君主立宪制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高度中央集权的封建君主专制制度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议会民主制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代表大会制 </a:t>
            </a:r>
          </a:p>
        </p:txBody>
      </p:sp>
      <p:sp>
        <p:nvSpPr>
          <p:cNvPr id="82947" name="Text Box 7"/>
          <p:cNvSpPr txBox="1"/>
          <p:nvPr/>
        </p:nvSpPr>
        <p:spPr>
          <a:xfrm>
            <a:off x="250825" y="368300"/>
            <a:ext cx="8461375" cy="7524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中国封建社会政治的基本特征是（ ）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君主立宪制 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高度中央集权的封建君主专制制度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议会民主制 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代表大会制 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小农经济是中国封建社会的基本生产结构，其主要特征是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个体家庭为单位并与家庭手工业结合的自给自足的自然经济。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以家族为单位的集体经济。  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以机器为生产工具的工场经济。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个体家庭为单位并与家庭手工业结合的商业资本主义经济。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中国近代历史上第一个不平等条约是（ ）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中英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南京条约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       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中英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虎门条约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中美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望厦条约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      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中法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黄埔条约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 </a:t>
            </a:r>
          </a:p>
          <a:p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49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/>
          <p:nvPr/>
        </p:nvSpPr>
        <p:spPr>
          <a:xfrm>
            <a:off x="2286000" y="2695575"/>
            <a:ext cx="4572000" cy="1466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中国封建社会政治的基本特征是（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君主立宪制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高度中央集权的封建君主专制制度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议会民主制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代表大会制 </a:t>
            </a:r>
          </a:p>
        </p:txBody>
      </p:sp>
      <p:sp>
        <p:nvSpPr>
          <p:cNvPr id="83971" name="Text Box 3"/>
          <p:cNvSpPr txBox="1"/>
          <p:nvPr/>
        </p:nvSpPr>
        <p:spPr>
          <a:xfrm>
            <a:off x="0" y="368300"/>
            <a:ext cx="9144000" cy="674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鸦片战争爆发前夕，一位英国殖民者说：“这是把我们将来和这个帝国的商务，安放在稳固而广阔的基础之上的最有希望的机会。”此言论反映的本质观点是，通过鸦片战争使英国 （ ）</a:t>
            </a:r>
          </a:p>
          <a:p>
            <a:pPr marL="342900" indent="-342900">
              <a:lnSpc>
                <a:spcPct val="120000"/>
              </a:lnSpc>
              <a:buAutoNum type="alphaUcPeriod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扭转对华贸易逆差         </a:t>
            </a:r>
          </a:p>
          <a:p>
            <a:pPr marL="342900" indent="-342900">
              <a:lnSpc>
                <a:spcPct val="120000"/>
              </a:lnSpc>
              <a:buAutoNum type="alphaUcPeriod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使对华鸦片贸易合法化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使对华的正当贸易得到保护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获得倾销商品的广阔市场</a:t>
            </a:r>
          </a:p>
          <a:p>
            <a:pPr marL="342900" indent="-342900">
              <a:lnSpc>
                <a:spcPct val="120000"/>
              </a:lnSpc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认识中国近代一切社会问题和革命问题的最基本的依据是（） </a:t>
            </a:r>
          </a:p>
          <a:p>
            <a:pPr marL="342900" indent="-342900">
              <a:lnSpc>
                <a:spcPct val="16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中国资本主义的发展    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世界资本主义的发展 </a:t>
            </a:r>
          </a:p>
          <a:p>
            <a:pPr marL="342900" indent="-342900">
              <a:lnSpc>
                <a:spcPct val="16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中国近代社会的性质    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中国革命运动的性质</a:t>
            </a:r>
          </a:p>
          <a:p>
            <a:pPr marL="342900" indent="-342900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5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/>
          </p:cNvSpPr>
          <p:nvPr>
            <p:ph type="title"/>
          </p:nvPr>
        </p:nvSpPr>
        <p:spPr>
          <a:xfrm>
            <a:off x="395288" y="1052513"/>
            <a:ext cx="8229600" cy="1139825"/>
          </a:xfrm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鸦片战争前的中国和世界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4580" name="Rectangle 3"/>
          <p:cNvSpPr>
            <a:spLocks noGrp="1" noRot="1"/>
          </p:cNvSpPr>
          <p:nvPr>
            <p:ph type="body"/>
          </p:nvPr>
        </p:nvSpPr>
        <p:spPr>
          <a:xfrm>
            <a:off x="1187450" y="2205038"/>
            <a:ext cx="7056438" cy="5068887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70000"/>
              </a:lnSpc>
              <a:buNone/>
            </a:pPr>
            <a:r>
              <a:rPr lang="zh-CN" altLang="en-US" sz="3200" dirty="0">
                <a:solidFill>
                  <a:schemeClr val="folHlink"/>
                </a:solidFill>
              </a:rPr>
              <a:t>一、 中国灿烂的古代文明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zh-CN" altLang="en-US" b="1" dirty="0"/>
              <a:t>二 、中国封建社会由盛转衰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zh-CN" altLang="en-US" sz="3200" dirty="0">
                <a:solidFill>
                  <a:schemeClr val="folHlink"/>
                </a:solidFill>
              </a:rPr>
              <a:t>三 、十九世纪欧洲资本主义的发展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50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/>
          <p:nvPr/>
        </p:nvSpPr>
        <p:spPr>
          <a:xfrm>
            <a:off x="611188" y="215900"/>
            <a:ext cx="7921625" cy="61880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．造成近代中国贫穷落后的总根源（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、中国落后的经济制度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、中国落后的政治制度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、资本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帝国主义的侵略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、统治集团的腐败</a:t>
            </a:r>
          </a:p>
          <a:p>
            <a:pPr indent="176530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对于“半殖民地半封建”的概念理解正确的是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政治上半殖民地经济上半封建         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社会各个方面都是半殖民地半封建的   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一半资本主义一半封建主义          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在各地区各历史阶段，其发展程度都是一样的</a:t>
            </a:r>
          </a:p>
          <a:p>
            <a:pPr indent="176530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帝国主义统治中国的支柱是（） 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封建势力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资产阶级势力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宗教势力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驻中国的使馆 </a:t>
            </a:r>
          </a:p>
          <a:p>
            <a:pPr indent="176530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．德国元帅瓦德西说：“无论欧、美、日本各国，皆无此脑力与兵力，可以统治此天下生灵四分之一，故瓜分一事，实为下策。”这表明（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、帝国主义已放弃灭亡中国的图谋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、帝国主义之间相互勾结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、帝国主义之间的矛盾</a:t>
            </a:r>
          </a:p>
          <a:p>
            <a:pPr indent="17653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、帝国主义瓜分中国图谋的破产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3429000"/>
            <a:ext cx="8001056" cy="259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11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</a:rPr>
              <a:t>中国</a:t>
            </a:r>
            <a:r>
              <a:rPr lang="zh-CN" altLang="en-US" sz="2800" dirty="0" smtClean="0">
                <a:solidFill>
                  <a:schemeClr val="tx1"/>
                </a:solidFill>
              </a:rPr>
              <a:t>近代史上，首先规定外国人享有 “领事裁判权”的条约是（）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 A</a:t>
            </a:r>
            <a:r>
              <a:rPr lang="en-US" altLang="zh-CN" sz="2800" dirty="0" smtClean="0">
                <a:solidFill>
                  <a:schemeClr val="tx1"/>
                </a:solidFill>
              </a:rPr>
              <a:t>.《</a:t>
            </a:r>
            <a:r>
              <a:rPr lang="zh-CN" altLang="en-US" sz="2800" dirty="0" smtClean="0">
                <a:solidFill>
                  <a:schemeClr val="tx1"/>
                </a:solidFill>
              </a:rPr>
              <a:t>五口通商章程</a:t>
            </a:r>
            <a:r>
              <a:rPr lang="en-US" altLang="zh-CN" sz="2800" dirty="0" smtClean="0">
                <a:solidFill>
                  <a:schemeClr val="tx1"/>
                </a:solidFill>
              </a:rPr>
              <a:t>》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B.《</a:t>
            </a:r>
            <a:r>
              <a:rPr lang="zh-CN" altLang="en-US" sz="2800" dirty="0" smtClean="0">
                <a:solidFill>
                  <a:schemeClr val="tx1"/>
                </a:solidFill>
              </a:rPr>
              <a:t>天津条约</a:t>
            </a:r>
            <a:r>
              <a:rPr lang="en-US" altLang="zh-CN" sz="2800" dirty="0" smtClean="0">
                <a:solidFill>
                  <a:schemeClr val="tx1"/>
                </a:solidFill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C.《</a:t>
            </a:r>
            <a:r>
              <a:rPr lang="zh-CN" altLang="en-US" sz="2800" dirty="0" smtClean="0">
                <a:solidFill>
                  <a:schemeClr val="tx1"/>
                </a:solidFill>
              </a:rPr>
              <a:t>北京条约</a:t>
            </a:r>
            <a:r>
              <a:rPr lang="en-US" altLang="zh-CN" sz="2800" dirty="0" smtClean="0">
                <a:solidFill>
                  <a:schemeClr val="tx1"/>
                </a:solidFill>
              </a:rPr>
              <a:t>》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    D</a:t>
            </a:r>
            <a:r>
              <a:rPr lang="en-US" altLang="zh-CN" sz="2800" dirty="0" smtClean="0">
                <a:solidFill>
                  <a:schemeClr val="tx1"/>
                </a:solidFill>
              </a:rPr>
              <a:t>.《</a:t>
            </a:r>
            <a:r>
              <a:rPr lang="zh-CN" altLang="en-US" sz="2800" dirty="0" smtClean="0">
                <a:solidFill>
                  <a:schemeClr val="tx1"/>
                </a:solidFill>
              </a:rPr>
              <a:t>辛丑条约</a:t>
            </a:r>
            <a:r>
              <a:rPr lang="en-US" altLang="zh-CN" sz="2800" dirty="0" smtClean="0">
                <a:solidFill>
                  <a:schemeClr val="tx1"/>
                </a:solidFill>
              </a:rPr>
              <a:t>》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786" y="571480"/>
            <a:ext cx="7286676" cy="259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10.</a:t>
            </a:r>
            <a:r>
              <a:rPr lang="zh-CN" altLang="en-US" sz="2800" dirty="0" smtClean="0">
                <a:solidFill>
                  <a:schemeClr val="tx1"/>
                </a:solidFill>
              </a:rPr>
              <a:t>资本</a:t>
            </a:r>
            <a:r>
              <a:rPr lang="en-US" altLang="zh-CN" sz="2800" dirty="0" smtClean="0">
                <a:solidFill>
                  <a:schemeClr val="tx1"/>
                </a:solidFill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</a:rPr>
              <a:t>帝国主义列强对中国的侵 略，首先和主要的是进行</a:t>
            </a:r>
            <a:r>
              <a:rPr lang="zh-CN" altLang="en-US" sz="2800" dirty="0" smtClean="0">
                <a:solidFill>
                  <a:schemeClr val="tx1"/>
                </a:solidFill>
              </a:rPr>
              <a:t>（）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A.</a:t>
            </a:r>
            <a:r>
              <a:rPr lang="zh-CN" altLang="en-US" sz="2800" dirty="0" smtClean="0">
                <a:solidFill>
                  <a:schemeClr val="tx1"/>
                </a:solidFill>
              </a:rPr>
              <a:t>政治控制 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</a:rPr>
              <a:t>经济掠夺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</a:rPr>
              <a:t>C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</a:rPr>
              <a:t>文化</a:t>
            </a:r>
            <a:r>
              <a:rPr lang="zh-CN" altLang="en-US" sz="2800" dirty="0" smtClean="0">
                <a:solidFill>
                  <a:schemeClr val="tx1"/>
                </a:solidFill>
              </a:rPr>
              <a:t>渗透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D.</a:t>
            </a:r>
            <a:r>
              <a:rPr lang="zh-CN" altLang="en-US" sz="2800" dirty="0" smtClean="0">
                <a:solidFill>
                  <a:schemeClr val="tx1"/>
                </a:solidFill>
              </a:rPr>
              <a:t>军事侵略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-571500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3"/>
          <p:cNvSpPr>
            <a:spLocks noGrp="1"/>
          </p:cNvSpPr>
          <p:nvPr>
            <p:ph type="title"/>
          </p:nvPr>
        </p:nvSpPr>
        <p:spPr>
          <a:xfrm>
            <a:off x="500034" y="142852"/>
            <a:ext cx="7467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《</a:t>
            </a:r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</a:rPr>
              <a:t>南京条约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》</a:t>
            </a:r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</a:rPr>
              <a:t>附件</a:t>
            </a:r>
          </a:p>
        </p:txBody>
      </p:sp>
      <p:sp>
        <p:nvSpPr>
          <p:cNvPr id="72707" name="内容占位符 4"/>
          <p:cNvSpPr>
            <a:spLocks noGrp="1"/>
          </p:cNvSpPr>
          <p:nvPr>
            <p:ph idx="1"/>
          </p:nvPr>
        </p:nvSpPr>
        <p:spPr>
          <a:xfrm>
            <a:off x="446088" y="1455738"/>
            <a:ext cx="8072437" cy="489585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 </a:t>
            </a:r>
            <a:r>
              <a:rPr lang="en-US" altLang="zh-CN" sz="2000" dirty="0" smtClean="0">
                <a:ea typeface="宋体" pitchFamily="2" charset="-122"/>
              </a:rPr>
              <a:t>1843</a:t>
            </a:r>
            <a:r>
              <a:rPr lang="zh-CN" altLang="en-US" sz="2000" dirty="0" smtClean="0">
                <a:ea typeface="宋体" pitchFamily="2" charset="-122"/>
              </a:rPr>
              <a:t>年</a:t>
            </a:r>
            <a:r>
              <a:rPr lang="en-US" altLang="zh-CN" sz="2000" dirty="0" smtClean="0">
                <a:ea typeface="宋体" pitchFamily="2" charset="-122"/>
              </a:rPr>
              <a:t>10</a:t>
            </a:r>
            <a:r>
              <a:rPr lang="zh-CN" altLang="en-US" sz="2000" dirty="0" smtClean="0">
                <a:ea typeface="宋体" pitchFamily="2" charset="-122"/>
              </a:rPr>
              <a:t>月</a:t>
            </a:r>
            <a:r>
              <a:rPr lang="en-US" altLang="zh-CN" sz="2000" dirty="0" smtClean="0">
                <a:ea typeface="宋体" pitchFamily="2" charset="-122"/>
              </a:rPr>
              <a:t>8</a:t>
            </a:r>
            <a:r>
              <a:rPr lang="zh-CN" altLang="en-US" sz="2000" dirty="0" smtClean="0">
                <a:ea typeface="宋体" pitchFamily="2" charset="-122"/>
              </a:rPr>
              <a:t>日 的</a:t>
            </a:r>
            <a:r>
              <a:rPr lang="en-US" altLang="zh-CN" sz="2000" b="1" dirty="0" smtClean="0">
                <a:ea typeface="宋体" pitchFamily="2" charset="-122"/>
              </a:rPr>
              <a:t>《</a:t>
            </a:r>
            <a:r>
              <a:rPr lang="zh-CN" altLang="en-US" sz="2000" b="1" dirty="0" smtClean="0">
                <a:ea typeface="宋体" pitchFamily="2" charset="-122"/>
              </a:rPr>
              <a:t>虎门条约</a:t>
            </a:r>
            <a:r>
              <a:rPr lang="en-US" altLang="zh-CN" sz="2000" b="1" dirty="0" smtClean="0">
                <a:ea typeface="宋体" pitchFamily="2" charset="-122"/>
              </a:rPr>
              <a:t>》</a:t>
            </a:r>
            <a:r>
              <a:rPr lang="zh-CN" altLang="en-US" sz="2000" b="1" dirty="0" smtClean="0">
                <a:ea typeface="宋体" pitchFamily="2" charset="-122"/>
              </a:rPr>
              <a:t>和</a:t>
            </a:r>
            <a:r>
              <a:rPr lang="en-US" altLang="zh-CN" sz="2000" b="1" dirty="0" smtClean="0">
                <a:ea typeface="宋体" pitchFamily="2" charset="-122"/>
              </a:rPr>
              <a:t>《</a:t>
            </a:r>
            <a:r>
              <a:rPr lang="zh-CN" altLang="en-US" sz="2000" b="1" dirty="0" smtClean="0">
                <a:ea typeface="宋体" pitchFamily="2" charset="-122"/>
              </a:rPr>
              <a:t>五口通商章程</a:t>
            </a:r>
            <a:r>
              <a:rPr lang="en-US" altLang="zh-CN" sz="2000" b="1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dirty="0" smtClean="0">
                <a:ea typeface="宋体" pitchFamily="2" charset="-122"/>
              </a:rPr>
              <a:t>一、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虎门条约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： 又称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虎门附约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五口通商附粘善后条款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  1.</a:t>
            </a:r>
            <a:r>
              <a:rPr lang="zh-CN" altLang="en-US" sz="2000" dirty="0" smtClean="0">
                <a:ea typeface="宋体" pitchFamily="2" charset="-122"/>
              </a:rPr>
              <a:t>片面的最惠国待遇。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  2.</a:t>
            </a:r>
            <a:r>
              <a:rPr lang="zh-CN" altLang="en-US" sz="2000" dirty="0" smtClean="0">
                <a:ea typeface="宋体" pitchFamily="2" charset="-122"/>
              </a:rPr>
              <a:t>英国可以在通商口岸租赁土地房屋居留等特权。这项规定为日后“租界”制度开始。</a:t>
            </a:r>
            <a:r>
              <a:rPr lang="zh-CN" altLang="en-US" sz="2000" b="0" dirty="0" smtClean="0">
                <a:ea typeface="宋体" pitchFamily="2" charset="-122"/>
              </a:rPr>
              <a:t>      </a:t>
            </a:r>
            <a:endParaRPr lang="en-US" altLang="zh-CN" sz="2000" b="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二、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五口通商章程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 附有一个</a:t>
            </a:r>
            <a:r>
              <a:rPr lang="en-US" altLang="zh-CN" sz="2000" dirty="0" smtClean="0">
                <a:ea typeface="宋体" pitchFamily="2" charset="-122"/>
              </a:rPr>
              <a:t>《</a:t>
            </a:r>
            <a:r>
              <a:rPr lang="zh-CN" altLang="en-US" sz="2000" dirty="0" smtClean="0">
                <a:ea typeface="宋体" pitchFamily="2" charset="-122"/>
              </a:rPr>
              <a:t>海关税则</a:t>
            </a:r>
            <a:r>
              <a:rPr lang="en-US" altLang="zh-CN" sz="2000" dirty="0" smtClean="0">
                <a:ea typeface="宋体" pitchFamily="2" charset="-122"/>
              </a:rPr>
              <a:t>》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 smtClean="0">
                <a:ea typeface="宋体" pitchFamily="2" charset="-122"/>
              </a:rPr>
              <a:t>1.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  <a:hlinkClick r:id="rId3"/>
              </a:rPr>
              <a:t>领事裁判权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2.</a:t>
            </a:r>
            <a:r>
              <a:rPr lang="zh-CN" altLang="en-US" sz="2000" dirty="0" smtClean="0">
                <a:ea typeface="宋体" pitchFamily="2" charset="-122"/>
              </a:rPr>
              <a:t>值百抽五，协定关税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37E85F-D453-42C4-B3BA-1FA3252DDB0C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928670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12.</a:t>
            </a:r>
            <a:r>
              <a:rPr lang="zh-CN" altLang="en-US" sz="2400" dirty="0" smtClean="0">
                <a:solidFill>
                  <a:schemeClr val="tx1"/>
                </a:solidFill>
              </a:rPr>
              <a:t>八国联军侵华战争之后，清政府与西 方列强签订了</a:t>
            </a:r>
            <a:r>
              <a:rPr lang="en-US" altLang="zh-CN" sz="2400" dirty="0" smtClean="0">
                <a:solidFill>
                  <a:schemeClr val="tx1"/>
                </a:solidFill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</a:rPr>
              <a:t>辛丑条约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，该条约 的签订标志着（）。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A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中国社会半殖民地半封建化进一步 加深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中国完全沦为半殖民地半封建社会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C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中国开始沦为半殖民地半封建社会　   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中国半殖民地半封建社会基本形成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3786190"/>
            <a:ext cx="7643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13.</a:t>
            </a:r>
            <a:r>
              <a:rPr lang="zh-CN" altLang="en-US" sz="2400" dirty="0" smtClean="0">
                <a:solidFill>
                  <a:schemeClr val="tx1"/>
                </a:solidFill>
              </a:rPr>
              <a:t>在中国近代史上，规定外国列强有权 在北京使馆区和北京至大沽、山海关 一线“留兵驻守”的条约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</a:rPr>
              <a:t>--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A.《</a:t>
            </a:r>
            <a:r>
              <a:rPr lang="zh-CN" altLang="en-US" sz="2400" dirty="0" smtClean="0">
                <a:solidFill>
                  <a:schemeClr val="tx1"/>
                </a:solidFill>
              </a:rPr>
              <a:t>天津条约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          B.《</a:t>
            </a:r>
            <a:r>
              <a:rPr lang="zh-CN" altLang="en-US" sz="2400" dirty="0" smtClean="0">
                <a:solidFill>
                  <a:schemeClr val="tx1"/>
                </a:solidFill>
              </a:rPr>
              <a:t>辛丑条约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C.《</a:t>
            </a:r>
            <a:r>
              <a:rPr lang="zh-CN" altLang="en-US" sz="2400" dirty="0" smtClean="0">
                <a:solidFill>
                  <a:schemeClr val="tx1"/>
                </a:solidFill>
              </a:rPr>
              <a:t>北京条约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 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D</a:t>
            </a:r>
            <a:r>
              <a:rPr lang="en-US" altLang="zh-CN" sz="2400" dirty="0" smtClean="0">
                <a:solidFill>
                  <a:schemeClr val="tx1"/>
                </a:solidFill>
              </a:rPr>
              <a:t>.《</a:t>
            </a:r>
            <a:r>
              <a:rPr lang="zh-CN" altLang="en-US" sz="2400" dirty="0" smtClean="0">
                <a:solidFill>
                  <a:schemeClr val="tx1"/>
                </a:solidFill>
              </a:rPr>
              <a:t>马关条约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000108"/>
            <a:ext cx="8072494" cy="223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14.</a:t>
            </a:r>
            <a:r>
              <a:rPr lang="zh-CN" altLang="en-US" sz="2400" dirty="0" smtClean="0">
                <a:solidFill>
                  <a:schemeClr val="tx1"/>
                </a:solidFill>
              </a:rPr>
              <a:t>将英商迸出口货物的具体税率，用中 英协定方式固定下来的条约是 （）。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   A.《</a:t>
            </a:r>
            <a:r>
              <a:rPr lang="zh-CN" altLang="en-US" sz="2400" dirty="0" smtClean="0">
                <a:solidFill>
                  <a:schemeClr val="tx1"/>
                </a:solidFill>
              </a:rPr>
              <a:t>北京条约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            B.《</a:t>
            </a:r>
            <a:r>
              <a:rPr lang="zh-CN" altLang="en-US" sz="2400" dirty="0" smtClean="0">
                <a:solidFill>
                  <a:schemeClr val="tx1"/>
                </a:solidFill>
              </a:rPr>
              <a:t>五口通商章程：海关税则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  C.《</a:t>
            </a:r>
            <a:r>
              <a:rPr lang="zh-CN" altLang="en-US" sz="2400" dirty="0" smtClean="0">
                <a:solidFill>
                  <a:schemeClr val="tx1"/>
                </a:solidFill>
              </a:rPr>
              <a:t>望厦条约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             D.《</a:t>
            </a:r>
            <a:r>
              <a:rPr lang="zh-CN" altLang="en-US" sz="2400" dirty="0" smtClean="0">
                <a:solidFill>
                  <a:schemeClr val="tx1"/>
                </a:solidFill>
              </a:rPr>
              <a:t>黄埔条约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348" y="3571876"/>
            <a:ext cx="7858180" cy="168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15.</a:t>
            </a:r>
            <a:r>
              <a:rPr lang="zh-CN" altLang="en-US" sz="2400" dirty="0" smtClean="0">
                <a:solidFill>
                  <a:schemeClr val="tx1"/>
                </a:solidFill>
              </a:rPr>
              <a:t>近代中国人民第一次大规模的反侵略 武装斗争是（）。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A.</a:t>
            </a:r>
            <a:r>
              <a:rPr lang="zh-CN" altLang="en-US" sz="2400" dirty="0" smtClean="0">
                <a:solidFill>
                  <a:schemeClr val="tx1"/>
                </a:solidFill>
              </a:rPr>
              <a:t>三元里人民抗英斗争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B.</a:t>
            </a:r>
            <a:r>
              <a:rPr lang="zh-CN" altLang="en-US" sz="2400" dirty="0" smtClean="0">
                <a:solidFill>
                  <a:schemeClr val="tx1"/>
                </a:solidFill>
              </a:rPr>
              <a:t>台湾人民反割台斗争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C.</a:t>
            </a:r>
            <a:r>
              <a:rPr lang="zh-CN" altLang="en-US" sz="2400" dirty="0" smtClean="0">
                <a:solidFill>
                  <a:schemeClr val="tx1"/>
                </a:solidFill>
              </a:rPr>
              <a:t>太平天国农民起义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D.</a:t>
            </a:r>
            <a:r>
              <a:rPr lang="zh-CN" altLang="en-US" sz="2400" dirty="0" smtClean="0">
                <a:solidFill>
                  <a:schemeClr val="tx1"/>
                </a:solidFill>
              </a:rPr>
              <a:t>义和团运动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55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8" name="Rectangle 4"/>
          <p:cNvSpPr/>
          <p:nvPr/>
        </p:nvSpPr>
        <p:spPr>
          <a:xfrm>
            <a:off x="142875" y="205264"/>
            <a:ext cx="9001125" cy="61855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176530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多选题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．中国封建社会的经济、政治、文化、社会结构对中国社会造成的影响</a:t>
            </a:r>
          </a:p>
          <a:p>
            <a:pPr indent="176530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、巩固和维系了中国封建社会的稳定和延续。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、在很大程度上抑制了中国封建社会的生机和活力。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、使中国社会发展缓慢甚至迟滞。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、造成了不可克服的周期性的政治经济危机。</a:t>
            </a:r>
          </a:p>
          <a:p>
            <a:pPr indent="17653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．鸦片战争前，中国虽是一个独立自主的封建国家，但已处于封建社会晚期。下列对中国当时经济社会状况的叙述，正确的有（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、经济上，中国资本主义萌芽不断发展。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、政治上，清王朝实行高度集权的君主专制已腐败不堪。军事上，清王朝国防空虚，军备废弛。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、文化上，清朝统治者实行严厉的文化专制政策，钳制人们思想，禁锢人们反抗意识。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、对外关系上，清王朝长期实行严格限制对外交往和贸易的闭关锁国政策。</a:t>
            </a:r>
          </a:p>
          <a:p>
            <a:pPr indent="17653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．资本主义生产方式产生需要的前提是（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、思想上的启蒙运动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、少数人积累大量货币财富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、大批劳动者成为自由出卖劳动力的无产者</a:t>
            </a:r>
          </a:p>
          <a:p>
            <a:pPr indent="17653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、世界市场的广泛开拓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56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Rectangle 4"/>
          <p:cNvSpPr/>
          <p:nvPr/>
        </p:nvSpPr>
        <p:spPr>
          <a:xfrm>
            <a:off x="431800" y="153670"/>
            <a:ext cx="8712200" cy="63696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西方列强没有对中国实行直接殖民统治的原因是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)   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中国长期以来一直是一个统一的大国         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中国人民顽强、持久的反抗 </a:t>
            </a:r>
          </a:p>
          <a:p>
            <a:pPr indent="224155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帝国主义列强间争夺中国的矛盾无法协调       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帝国主义列强缺乏征服中国的强大实力</a:t>
            </a:r>
          </a:p>
          <a:p>
            <a:pPr indent="224155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中国早期民族资产阶级来源于（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）</a:t>
            </a:r>
          </a:p>
          <a:p>
            <a:pPr indent="224155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官僚　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地主　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商人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自由职业者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在半殖民地半封建社会的中国，民族资产阶级的基本政治特征是（）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具有反帝反封建的革命性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具有软弱性和妥协性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军事上的软弱性              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具有革命的彻底性</a:t>
            </a:r>
          </a:p>
          <a:p>
            <a:pPr indent="224155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中国工人阶级的优点是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不占有任何生产资料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深受帝国主义、封建主义和资产阶级三重压迫</a:t>
            </a:r>
          </a:p>
          <a:p>
            <a:pPr indent="224155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与广大农民有天然联系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集中，便于组织。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57</a:t>
            </a:fld>
            <a:endParaRPr lang="zh-CN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Text Box 2"/>
          <p:cNvSpPr txBox="1"/>
          <p:nvPr/>
        </p:nvSpPr>
        <p:spPr>
          <a:xfrm>
            <a:off x="457200" y="381000"/>
            <a:ext cx="7343775" cy="1890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）社会阶级关系的变动</a:t>
            </a:r>
          </a:p>
          <a:p>
            <a:endParaRPr lang="zh-CN" altLang="en-US" sz="26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以  往</a:t>
            </a: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8" name="Rectangle 3"/>
          <p:cNvSpPr/>
          <p:nvPr/>
        </p:nvSpPr>
        <p:spPr>
          <a:xfrm>
            <a:off x="1066800" y="2209800"/>
            <a:ext cx="1657350" cy="3935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农民阶级</a:t>
            </a: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地主阶级</a:t>
            </a:r>
          </a:p>
          <a:p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</p:txBody>
      </p:sp>
      <p:sp>
        <p:nvSpPr>
          <p:cNvPr id="93189" name="Rectangle 4"/>
          <p:cNvSpPr/>
          <p:nvPr/>
        </p:nvSpPr>
        <p:spPr>
          <a:xfrm>
            <a:off x="4751388" y="2168525"/>
            <a:ext cx="4392612" cy="4300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农民阶级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民主革命主力军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地主阶级</a:t>
            </a:r>
          </a:p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工人阶级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（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民主革命领导阶级）</a:t>
            </a:r>
          </a:p>
          <a:p>
            <a:endParaRPr lang="zh-CN" altLang="en-US" sz="20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官僚买办资产阶级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（革命对象）</a:t>
            </a:r>
          </a:p>
          <a:p>
            <a:endParaRPr lang="zh-CN" altLang="en-US" sz="20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民族资产阶级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（革命的同盟者）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3190" name="AutoShape 5"/>
          <p:cNvSpPr/>
          <p:nvPr/>
        </p:nvSpPr>
        <p:spPr>
          <a:xfrm flipH="1">
            <a:off x="4211638" y="2528888"/>
            <a:ext cx="215900" cy="3240087"/>
          </a:xfrm>
          <a:prstGeom prst="rightBrace">
            <a:avLst>
              <a:gd name="adj1" fmla="val 12506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3191" name="AutoShape 6"/>
          <p:cNvSpPr/>
          <p:nvPr/>
        </p:nvSpPr>
        <p:spPr>
          <a:xfrm>
            <a:off x="2667000" y="2667000"/>
            <a:ext cx="360363" cy="2952750"/>
          </a:xfrm>
          <a:prstGeom prst="rightBrace">
            <a:avLst>
              <a:gd name="adj1" fmla="val 6828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3192" name="AutoShape 7"/>
          <p:cNvSpPr/>
          <p:nvPr/>
        </p:nvSpPr>
        <p:spPr>
          <a:xfrm>
            <a:off x="3132138" y="3968750"/>
            <a:ext cx="539750" cy="2159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3193" name="矩形 93192"/>
          <p:cNvSpPr/>
          <p:nvPr/>
        </p:nvSpPr>
        <p:spPr>
          <a:xfrm>
            <a:off x="4932363" y="1449388"/>
            <a:ext cx="16462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以  后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543800" cy="129540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/>
              <a:t>近代中国工人阶级产生：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4294967295"/>
          </p:nvPr>
        </p:nvSpPr>
        <p:spPr>
          <a:xfrm>
            <a:off x="3762375" y="1635125"/>
            <a:ext cx="5381625" cy="1614488"/>
          </a:xfrm>
        </p:spPr>
        <p:txBody>
          <a:bodyPr vert="horz" wrap="square" lIns="91440" tIns="45720" rIns="91440" bIns="45720" anchor="t"/>
          <a:lstStyle/>
          <a:p>
            <a:pPr lvl="1"/>
            <a:r>
              <a:rPr lang="en-US" altLang="zh-CN" b="1" dirty="0"/>
              <a:t>19</a:t>
            </a:r>
            <a:r>
              <a:rPr lang="zh-CN" altLang="en-US" b="1" dirty="0"/>
              <a:t>世纪</a:t>
            </a:r>
            <a:r>
              <a:rPr lang="en-US" altLang="zh-CN" b="1" dirty="0"/>
              <a:t>40</a:t>
            </a:r>
            <a:r>
              <a:rPr lang="en-US" altLang="zh-CN" b="1" dirty="0">
                <a:latin typeface="Arial" panose="020B0604020202020204" pitchFamily="34" charset="0"/>
              </a:rPr>
              <a:t>—</a:t>
            </a:r>
            <a:r>
              <a:rPr lang="en-US" altLang="zh-CN" b="1" dirty="0"/>
              <a:t>50</a:t>
            </a:r>
            <a:r>
              <a:rPr lang="zh-CN" altLang="en-US" b="1" dirty="0"/>
              <a:t>年代</a:t>
            </a:r>
            <a:endParaRPr lang="en-US" altLang="zh-CN" b="1" dirty="0"/>
          </a:p>
          <a:p>
            <a:pPr lvl="1"/>
            <a:r>
              <a:rPr lang="en-US" altLang="zh-CN" b="1" dirty="0"/>
              <a:t>19</a:t>
            </a:r>
            <a:r>
              <a:rPr lang="zh-CN" altLang="en-US" b="1" dirty="0"/>
              <a:t>世纪</a:t>
            </a:r>
            <a:r>
              <a:rPr lang="en-US" altLang="zh-CN" b="1" dirty="0"/>
              <a:t>60---70</a:t>
            </a:r>
            <a:r>
              <a:rPr lang="zh-CN" altLang="en-US" b="1" dirty="0"/>
              <a:t>年代</a:t>
            </a:r>
            <a:endParaRPr lang="en-US" altLang="zh-CN" b="1" dirty="0"/>
          </a:p>
          <a:p>
            <a:pPr lvl="1"/>
            <a:r>
              <a:rPr lang="en-US" altLang="zh-CN" b="1" dirty="0"/>
              <a:t>20</a:t>
            </a:r>
            <a:r>
              <a:rPr lang="zh-CN" altLang="en-US" b="1" dirty="0"/>
              <a:t>世纪初第一次世界大战期间</a:t>
            </a:r>
            <a:endParaRPr lang="en-US" altLang="zh-CN" b="1" dirty="0"/>
          </a:p>
        </p:txBody>
      </p:sp>
      <p:sp>
        <p:nvSpPr>
          <p:cNvPr id="95236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58</a:t>
            </a:fld>
            <a:endParaRPr lang="zh-CN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63638" y="1455738"/>
            <a:ext cx="1890713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778125" y="4505325"/>
            <a:ext cx="3767138" cy="161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革命性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组织纪律性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与农民天然联系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1163638" y="3249613"/>
            <a:ext cx="7354888" cy="896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来源：</a:t>
            </a:r>
            <a:r>
              <a:rPr kumimoji="0" lang="zh-CN" altLang="en-US" sz="2800" kern="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破产农民、手工业者、城市市民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63638" y="4684713"/>
            <a:ext cx="1793875" cy="744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特点：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 bwMode="auto">
          <a:xfrm>
            <a:off x="1150938" y="3068638"/>
            <a:ext cx="7354888" cy="896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来源：买办</a:t>
            </a:r>
            <a:r>
              <a:rPr kumimoji="0" lang="zh-CN" altLang="en-US" sz="2800" kern="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、商人、地主、官僚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63638" y="4684713"/>
            <a:ext cx="2152650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两部分：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26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543800" cy="129540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/>
              <a:t>近代中国资产阶级</a:t>
            </a:r>
          </a:p>
        </p:txBody>
      </p:sp>
      <p:sp>
        <p:nvSpPr>
          <p:cNvPr id="96261" name="内容占位符 2"/>
          <p:cNvSpPr>
            <a:spLocks noGrp="1"/>
          </p:cNvSpPr>
          <p:nvPr>
            <p:ph idx="4294967295"/>
          </p:nvPr>
        </p:nvSpPr>
        <p:spPr>
          <a:xfrm>
            <a:off x="3762375" y="1635125"/>
            <a:ext cx="5381625" cy="1255713"/>
          </a:xfrm>
        </p:spPr>
        <p:txBody>
          <a:bodyPr vert="horz" wrap="square" lIns="91440" tIns="45720" rIns="91440" bIns="45720" anchor="t"/>
          <a:lstStyle/>
          <a:p>
            <a:pPr lvl="1">
              <a:lnSpc>
                <a:spcPct val="150000"/>
              </a:lnSpc>
            </a:pPr>
            <a:r>
              <a:rPr lang="en-US" altLang="zh-CN" b="1"/>
              <a:t>19</a:t>
            </a:r>
            <a:r>
              <a:rPr lang="zh-CN" altLang="en-US" b="1" dirty="0"/>
              <a:t>世纪</a:t>
            </a:r>
            <a:r>
              <a:rPr lang="en-US" altLang="zh-CN" b="1"/>
              <a:t>60</a:t>
            </a:r>
            <a:r>
              <a:rPr lang="en-US" altLang="zh-CN" b="1">
                <a:latin typeface="Arial" panose="020B0604020202020204" pitchFamily="34" charset="0"/>
              </a:rPr>
              <a:t>—</a:t>
            </a:r>
            <a:r>
              <a:rPr lang="en-US" altLang="zh-CN" b="1"/>
              <a:t>70</a:t>
            </a:r>
            <a:r>
              <a:rPr lang="zh-CN" altLang="en-US" b="1" dirty="0"/>
              <a:t>年代</a:t>
            </a:r>
            <a:endParaRPr lang="en-US" altLang="zh-CN" b="1"/>
          </a:p>
          <a:p>
            <a:pPr lvl="1">
              <a:lnSpc>
                <a:spcPct val="150000"/>
              </a:lnSpc>
            </a:pPr>
            <a:r>
              <a:rPr lang="en-US" altLang="zh-CN" b="1"/>
              <a:t>20</a:t>
            </a:r>
            <a:r>
              <a:rPr lang="zh-CN" altLang="en-US" b="1" dirty="0"/>
              <a:t>世纪初第一次世界大战期间</a:t>
            </a:r>
            <a:endParaRPr lang="en-US" altLang="zh-CN" b="1"/>
          </a:p>
        </p:txBody>
      </p:sp>
      <p:sp>
        <p:nvSpPr>
          <p:cNvPr id="96262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fld id="{9A0DB2DC-4C9A-4742-B13C-FB6460FD3503}" type="slidenum">
              <a: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59</a:t>
            </a:fld>
            <a:endParaRPr lang="zh-CN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63638" y="1455738"/>
            <a:ext cx="1890713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时间：</a:t>
            </a: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30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/>
            </a:pPr>
            <a:endParaRPr kumimoji="0" lang="en-US" altLang="zh-CN" sz="2600" kern="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778125" y="4325938"/>
            <a:ext cx="6365875" cy="161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92150" lvl="1" indent="-347345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官僚买办资产阶级 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（革命对象）</a:t>
            </a:r>
            <a:endParaRPr lang="en-US" altLang="zh-CN" sz="2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2150" lvl="1" indent="-347345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民族资产阶级</a:t>
            </a:r>
            <a:r>
              <a:rPr lang="zh-CN" altLang="en-US" sz="24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（政治上两面性 同盟者）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/>
          </p:cNvSpPr>
          <p:nvPr>
            <p:ph type="title"/>
          </p:nvPr>
        </p:nvSpPr>
        <p:spPr>
          <a:xfrm>
            <a:off x="736600" y="1009650"/>
            <a:ext cx="7543800" cy="6096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中国封建社会的基本特点：</a:t>
            </a:r>
          </a:p>
        </p:txBody>
      </p:sp>
      <p:sp>
        <p:nvSpPr>
          <p:cNvPr id="54275" name="Rectangle 3"/>
          <p:cNvSpPr>
            <a:spLocks noGrp="1" noRot="1"/>
          </p:cNvSpPr>
          <p:nvPr>
            <p:ph idx="1"/>
          </p:nvPr>
        </p:nvSpPr>
        <p:spPr>
          <a:xfrm>
            <a:off x="300038" y="1752600"/>
            <a:ext cx="8545512" cy="4343400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    </a:t>
            </a:r>
            <a:r>
              <a:rPr lang="en-US" altLang="zh-CN" sz="2800" dirty="0"/>
              <a:t>1.</a:t>
            </a:r>
            <a:r>
              <a:rPr lang="zh-CN" altLang="en-US" sz="2800" dirty="0"/>
              <a:t>经济上，封建土地所有制占主导地位</a:t>
            </a:r>
            <a:r>
              <a:rPr lang="en-US" altLang="zh-CN" sz="2800" dirty="0"/>
              <a:t>;</a:t>
            </a:r>
            <a:r>
              <a:rPr lang="zh-CN" altLang="en-US" sz="2800" dirty="0"/>
              <a:t>小农经济是基本生产结构。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2.</a:t>
            </a:r>
            <a:r>
              <a:rPr lang="zh-CN" altLang="en-US" sz="2800" dirty="0"/>
              <a:t>政治上，实行高度中央集权的封建君主专制制度。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3.</a:t>
            </a:r>
            <a:r>
              <a:rPr lang="zh-CN" altLang="en-US" sz="2800" dirty="0"/>
              <a:t>文化上，以儒家思想为核心</a:t>
            </a:r>
            <a:r>
              <a:rPr lang="en-US" altLang="zh-CN" sz="2800" dirty="0"/>
              <a:t>; </a:t>
            </a:r>
            <a:r>
              <a:rPr lang="zh-CN" altLang="en-US" sz="2800" dirty="0"/>
              <a:t>实行文化专制主义。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4.</a:t>
            </a:r>
            <a:r>
              <a:rPr lang="zh-CN" altLang="en-US" sz="2800" dirty="0"/>
              <a:t>社会结构上，是族权和政权相结合的封建宗法等级制度。</a:t>
            </a:r>
            <a:r>
              <a:rPr lang="zh-CN" altLang="en-US" sz="2000" dirty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60</a:t>
            </a:fld>
            <a:endParaRPr lang="zh-CN" altLang="en-US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中国</a:t>
            </a:r>
            <a:r>
              <a:rPr lang="zh-CN" altLang="en-US" b="1" dirty="0"/>
              <a:t>民族资产阶级</a:t>
            </a:r>
          </a:p>
        </p:txBody>
      </p:sp>
      <p:sp>
        <p:nvSpPr>
          <p:cNvPr id="73731" name="AutoShape 3"/>
          <p:cNvSpPr/>
          <p:nvPr/>
        </p:nvSpPr>
        <p:spPr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endParaRPr lang="zh-CN" altLang="en-US" b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AutoShape 4"/>
          <p:cNvSpPr/>
          <p:nvPr/>
        </p:nvSpPr>
        <p:spPr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endParaRPr lang="zh-CN" altLang="en-US" b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Text Box 5"/>
          <p:cNvSpPr txBox="1"/>
          <p:nvPr/>
        </p:nvSpPr>
        <p:spPr>
          <a:xfrm>
            <a:off x="1511300" y="4149725"/>
            <a:ext cx="203835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革命性</a:t>
            </a:r>
            <a:endParaRPr lang="zh-CN" altLang="en-US" sz="2400" b="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84678" name="Freeform 6"/>
          <p:cNvSpPr/>
          <p:nvPr/>
        </p:nvSpPr>
        <p:spPr bwMode="auto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5" name="AutoShape 7"/>
          <p:cNvSpPr>
            <a:spLocks noChangeAspect="1" noTextEdit="1"/>
          </p:cNvSpPr>
          <p:nvPr/>
        </p:nvSpPr>
        <p:spPr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80" name="Freeform 8"/>
          <p:cNvSpPr/>
          <p:nvPr/>
        </p:nvSpPr>
        <p:spPr bwMode="auto">
          <a:xfrm flipH="1">
            <a:off x="4875213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771775" y="1628775"/>
            <a:ext cx="3060700" cy="1601788"/>
            <a:chOff x="0" y="0"/>
            <a:chExt cx="1889" cy="1009"/>
          </a:xfrm>
        </p:grpSpPr>
        <p:grpSp>
          <p:nvGrpSpPr>
            <p:cNvPr id="3" name="Group 10"/>
            <p:cNvGrpSpPr/>
            <p:nvPr/>
          </p:nvGrpSpPr>
          <p:grpSpPr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284683" name="Oval 11"/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684" name="Oval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7" name="Oval 15"/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7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745" name="Text Box 17"/>
          <p:cNvSpPr txBox="1"/>
          <p:nvPr/>
        </p:nvSpPr>
        <p:spPr>
          <a:xfrm>
            <a:off x="3132138" y="1989138"/>
            <a:ext cx="25209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sz="32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政治兩面性</a:t>
            </a:r>
            <a:endParaRPr lang="zh-CN" altLang="en-US" b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3746" name="Text Box 18"/>
          <p:cNvSpPr txBox="1"/>
          <p:nvPr/>
        </p:nvSpPr>
        <p:spPr>
          <a:xfrm>
            <a:off x="6011863" y="4149725"/>
            <a:ext cx="203835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软弱性</a:t>
            </a:r>
          </a:p>
          <a:p>
            <a:pPr eaLnBrk="0" hangingPunct="0"/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妥協性</a:t>
            </a:r>
            <a:endParaRPr lang="zh-CN" altLang="en-US" sz="20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357166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8.1 9 </a:t>
            </a:r>
            <a:r>
              <a:rPr lang="zh-CN" altLang="en-US" dirty="0" smtClean="0">
                <a:solidFill>
                  <a:schemeClr val="tx1"/>
                </a:solidFill>
              </a:rPr>
              <a:t>世纪 </a:t>
            </a:r>
            <a:r>
              <a:rPr lang="en-US" altLang="zh-CN" dirty="0" smtClean="0">
                <a:solidFill>
                  <a:schemeClr val="tx1"/>
                </a:solidFill>
              </a:rPr>
              <a:t>40 </a:t>
            </a:r>
            <a:r>
              <a:rPr lang="zh-CN" altLang="en-US" dirty="0" smtClean="0">
                <a:solidFill>
                  <a:schemeClr val="tx1"/>
                </a:solidFill>
              </a:rPr>
              <a:t>年代，西方殖民者通过 （）等手段，使中国一步步沦为半殖民 地半封建社会。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A.</a:t>
            </a:r>
            <a:r>
              <a:rPr lang="zh-CN" altLang="en-US" dirty="0" smtClean="0">
                <a:solidFill>
                  <a:schemeClr val="tx1"/>
                </a:solidFill>
              </a:rPr>
              <a:t>军事侵略 </a:t>
            </a:r>
            <a:r>
              <a:rPr lang="en-US" altLang="zh-CN" dirty="0" smtClean="0">
                <a:solidFill>
                  <a:schemeClr val="tx1"/>
                </a:solidFill>
              </a:rPr>
              <a:t>B.</a:t>
            </a:r>
            <a:r>
              <a:rPr lang="zh-CN" altLang="en-US" dirty="0" smtClean="0">
                <a:solidFill>
                  <a:schemeClr val="tx1"/>
                </a:solidFill>
              </a:rPr>
              <a:t>政治控制 </a:t>
            </a:r>
            <a:r>
              <a:rPr lang="en-US" altLang="zh-CN" dirty="0" smtClean="0">
                <a:solidFill>
                  <a:schemeClr val="tx1"/>
                </a:solidFill>
              </a:rPr>
              <a:t>C.</a:t>
            </a:r>
            <a:r>
              <a:rPr lang="zh-CN" altLang="en-US" dirty="0" smtClean="0">
                <a:solidFill>
                  <a:schemeClr val="tx1"/>
                </a:solidFill>
              </a:rPr>
              <a:t>经济掠夺 </a:t>
            </a:r>
            <a:r>
              <a:rPr lang="en-US" altLang="zh-CN" dirty="0" smtClean="0">
                <a:solidFill>
                  <a:schemeClr val="tx1"/>
                </a:solidFill>
              </a:rPr>
              <a:t>D.</a:t>
            </a:r>
            <a:r>
              <a:rPr lang="zh-CN" altLang="en-US" dirty="0" smtClean="0">
                <a:solidFill>
                  <a:schemeClr val="tx1"/>
                </a:solidFill>
              </a:rPr>
              <a:t>文化渗透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428736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9.</a:t>
            </a:r>
            <a:r>
              <a:rPr lang="zh-CN" altLang="en-US" dirty="0" smtClean="0">
                <a:solidFill>
                  <a:schemeClr val="tx1"/>
                </a:solidFill>
              </a:rPr>
              <a:t>在中国近代史上，帝国主义列强对中国进行 军事侵略的主要表现有（）。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A.</a:t>
            </a:r>
            <a:r>
              <a:rPr lang="zh-CN" altLang="en-US" dirty="0" smtClean="0">
                <a:solidFill>
                  <a:schemeClr val="tx1"/>
                </a:solidFill>
              </a:rPr>
              <a:t>发动侵略战争，屠杀中国人民     </a:t>
            </a:r>
            <a:r>
              <a:rPr lang="en-US" altLang="zh-CN" dirty="0" smtClean="0">
                <a:solidFill>
                  <a:schemeClr val="tx1"/>
                </a:solidFill>
              </a:rPr>
              <a:t>B.</a:t>
            </a:r>
            <a:r>
              <a:rPr lang="zh-CN" altLang="en-US" dirty="0" smtClean="0">
                <a:solidFill>
                  <a:schemeClr val="tx1"/>
                </a:solidFill>
              </a:rPr>
              <a:t>勒索赔款，抢劫财富 </a:t>
            </a:r>
            <a:r>
              <a:rPr lang="en-US" altLang="zh-CN" dirty="0" smtClean="0">
                <a:solidFill>
                  <a:schemeClr val="tx1"/>
                </a:solidFill>
              </a:rPr>
              <a:t>C.</a:t>
            </a:r>
            <a:r>
              <a:rPr lang="zh-CN" altLang="en-US" dirty="0" smtClean="0">
                <a:solidFill>
                  <a:schemeClr val="tx1"/>
                </a:solidFill>
              </a:rPr>
              <a:t>侵占中国领土，划分势力范围     </a:t>
            </a:r>
            <a:r>
              <a:rPr lang="en-US" altLang="zh-CN" dirty="0" smtClean="0">
                <a:solidFill>
                  <a:schemeClr val="tx1"/>
                </a:solidFill>
              </a:rPr>
              <a:t>D.</a:t>
            </a:r>
            <a:r>
              <a:rPr lang="zh-CN" altLang="en-US" dirty="0" smtClean="0">
                <a:solidFill>
                  <a:schemeClr val="tx1"/>
                </a:solidFill>
              </a:rPr>
              <a:t>扶植、收买代理人 </a:t>
            </a:r>
            <a:r>
              <a:rPr lang="en-US" altLang="zh-CN" dirty="0" smtClean="0">
                <a:solidFill>
                  <a:schemeClr val="tx1"/>
                </a:solidFill>
              </a:rPr>
              <a:t>E.</a:t>
            </a:r>
            <a:r>
              <a:rPr lang="zh-CN" altLang="en-US" dirty="0" smtClean="0">
                <a:solidFill>
                  <a:schemeClr val="tx1"/>
                </a:solidFill>
              </a:rPr>
              <a:t>披着宗教外衣，进行侵略活动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2500306"/>
            <a:ext cx="8429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10.</a:t>
            </a:r>
            <a:r>
              <a:rPr lang="zh-CN" altLang="en-US" dirty="0" smtClean="0">
                <a:solidFill>
                  <a:schemeClr val="tx1"/>
                </a:solidFill>
              </a:rPr>
              <a:t>近代中国，由于清政府的腐败无能，被迫与 列强签订了很多不平等条约，其中，含有割 地内容的不平等条约有（）。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A.《</a:t>
            </a:r>
            <a:r>
              <a:rPr lang="zh-CN" altLang="en-US" dirty="0" smtClean="0">
                <a:solidFill>
                  <a:schemeClr val="tx1"/>
                </a:solidFill>
              </a:rPr>
              <a:t>南京条约</a:t>
            </a:r>
            <a:r>
              <a:rPr lang="en-US" altLang="zh-CN" dirty="0" smtClean="0">
                <a:solidFill>
                  <a:schemeClr val="tx1"/>
                </a:solidFill>
              </a:rPr>
              <a:t>》          B.《</a:t>
            </a:r>
            <a:r>
              <a:rPr lang="zh-CN" altLang="en-US" dirty="0" smtClean="0">
                <a:solidFill>
                  <a:schemeClr val="tx1"/>
                </a:solidFill>
              </a:rPr>
              <a:t>北京条约</a:t>
            </a:r>
            <a:r>
              <a:rPr lang="en-US" altLang="zh-CN" dirty="0" smtClean="0">
                <a:solidFill>
                  <a:schemeClr val="tx1"/>
                </a:solidFill>
              </a:rPr>
              <a:t>》 C.《</a:t>
            </a:r>
            <a:r>
              <a:rPr lang="zh-CN" altLang="en-US" dirty="0" smtClean="0">
                <a:solidFill>
                  <a:schemeClr val="tx1"/>
                </a:solidFill>
              </a:rPr>
              <a:t>马关条约</a:t>
            </a:r>
            <a:r>
              <a:rPr lang="en-US" altLang="zh-CN" dirty="0" smtClean="0">
                <a:solidFill>
                  <a:schemeClr val="tx1"/>
                </a:solidFill>
              </a:rPr>
              <a:t>》          D.《</a:t>
            </a:r>
            <a:r>
              <a:rPr lang="zh-CN" altLang="en-US" dirty="0" smtClean="0">
                <a:solidFill>
                  <a:schemeClr val="tx1"/>
                </a:solidFill>
              </a:rPr>
              <a:t>辛丑条约</a:t>
            </a:r>
            <a:r>
              <a:rPr lang="en-US" altLang="zh-CN" dirty="0" smtClean="0">
                <a:solidFill>
                  <a:schemeClr val="tx1"/>
                </a:solidFill>
              </a:rPr>
              <a:t>》 E.《</a:t>
            </a:r>
            <a:r>
              <a:rPr lang="zh-CN" altLang="en-US" dirty="0" smtClean="0">
                <a:solidFill>
                  <a:schemeClr val="tx1"/>
                </a:solidFill>
              </a:rPr>
              <a:t>天津条约</a:t>
            </a:r>
            <a:r>
              <a:rPr lang="en-US" altLang="zh-CN" dirty="0" smtClean="0">
                <a:solidFill>
                  <a:schemeClr val="tx1"/>
                </a:solidFill>
              </a:rPr>
              <a:t>》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11.</a:t>
            </a:r>
            <a:r>
              <a:rPr lang="zh-CN" altLang="en-US" dirty="0" smtClean="0">
                <a:solidFill>
                  <a:schemeClr val="tx1"/>
                </a:solidFill>
              </a:rPr>
              <a:t>关于势力范围的划分，下列说法正确的是 （）。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A.</a:t>
            </a:r>
            <a:r>
              <a:rPr lang="zh-CN" altLang="en-US" dirty="0" smtClean="0">
                <a:solidFill>
                  <a:schemeClr val="tx1"/>
                </a:solidFill>
              </a:rPr>
              <a:t>德国把山东划为其势力范围 </a:t>
            </a:r>
            <a:r>
              <a:rPr lang="en-US" altLang="zh-CN" dirty="0" smtClean="0">
                <a:solidFill>
                  <a:schemeClr val="tx1"/>
                </a:solidFill>
              </a:rPr>
              <a:t>B.</a:t>
            </a:r>
            <a:r>
              <a:rPr lang="zh-CN" altLang="en-US" dirty="0" smtClean="0">
                <a:solidFill>
                  <a:schemeClr val="tx1"/>
                </a:solidFill>
              </a:rPr>
              <a:t>沙俄以长城以北为其势力范围 </a:t>
            </a:r>
            <a:r>
              <a:rPr lang="en-US" altLang="zh-CN" dirty="0" smtClean="0">
                <a:solidFill>
                  <a:schemeClr val="tx1"/>
                </a:solidFill>
              </a:rPr>
              <a:t>C.</a:t>
            </a:r>
            <a:r>
              <a:rPr lang="zh-CN" altLang="en-US" dirty="0" smtClean="0">
                <a:solidFill>
                  <a:schemeClr val="tx1"/>
                </a:solidFill>
              </a:rPr>
              <a:t>英国以长江流域为其势力范围 </a:t>
            </a:r>
            <a:r>
              <a:rPr lang="en-US" altLang="zh-CN" dirty="0" smtClean="0">
                <a:solidFill>
                  <a:schemeClr val="tx1"/>
                </a:solidFill>
              </a:rPr>
              <a:t>D.</a:t>
            </a:r>
            <a:r>
              <a:rPr lang="zh-CN" altLang="en-US" dirty="0" smtClean="0">
                <a:solidFill>
                  <a:schemeClr val="tx1"/>
                </a:solidFill>
              </a:rPr>
              <a:t>法国把广东、广西、云南作为其势力范围 </a:t>
            </a:r>
            <a:r>
              <a:rPr lang="en-US" altLang="zh-CN" dirty="0" smtClean="0">
                <a:solidFill>
                  <a:schemeClr val="tx1"/>
                </a:solidFill>
              </a:rPr>
              <a:t>E.</a:t>
            </a:r>
            <a:r>
              <a:rPr lang="zh-CN" altLang="en-US" dirty="0" smtClean="0">
                <a:solidFill>
                  <a:schemeClr val="tx1"/>
                </a:solidFill>
              </a:rPr>
              <a:t>日本声明福建为其势力范围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5429264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12.</a:t>
            </a:r>
            <a:r>
              <a:rPr lang="zh-CN" altLang="en-US" dirty="0" smtClean="0">
                <a:solidFill>
                  <a:schemeClr val="tx1"/>
                </a:solidFill>
              </a:rPr>
              <a:t>在近代史上，中国政府举借的外债，主要是 以（）为担保的。帝国主义列强直接控 制了这些税收，就等于扼住了中国财政的咽 喉。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A.</a:t>
            </a:r>
            <a:r>
              <a:rPr lang="zh-CN" altLang="en-US" dirty="0" smtClean="0">
                <a:solidFill>
                  <a:schemeClr val="tx1"/>
                </a:solidFill>
              </a:rPr>
              <a:t>关税    </a:t>
            </a:r>
            <a:r>
              <a:rPr lang="en-US" altLang="zh-CN" dirty="0" smtClean="0">
                <a:solidFill>
                  <a:schemeClr val="tx1"/>
                </a:solidFill>
              </a:rPr>
              <a:t>B.</a:t>
            </a:r>
            <a:r>
              <a:rPr lang="zh-CN" altLang="en-US" dirty="0" smtClean="0">
                <a:solidFill>
                  <a:schemeClr val="tx1"/>
                </a:solidFill>
              </a:rPr>
              <a:t>盐税    </a:t>
            </a:r>
            <a:r>
              <a:rPr lang="en-US" altLang="zh-CN" dirty="0" smtClean="0">
                <a:solidFill>
                  <a:schemeClr val="tx1"/>
                </a:solidFill>
              </a:rPr>
              <a:t>C.</a:t>
            </a:r>
            <a:r>
              <a:rPr lang="zh-CN" altLang="en-US" dirty="0" smtClean="0">
                <a:solidFill>
                  <a:schemeClr val="tx1"/>
                </a:solidFill>
              </a:rPr>
              <a:t>厘税    </a:t>
            </a:r>
            <a:r>
              <a:rPr lang="en-US" altLang="zh-CN" dirty="0" smtClean="0">
                <a:solidFill>
                  <a:schemeClr val="tx1"/>
                </a:solidFill>
              </a:rPr>
              <a:t>D.</a:t>
            </a:r>
            <a:r>
              <a:rPr lang="zh-CN" altLang="en-US" dirty="0" smtClean="0">
                <a:solidFill>
                  <a:schemeClr val="tx1"/>
                </a:solidFill>
              </a:rPr>
              <a:t>糖税 </a:t>
            </a:r>
            <a:r>
              <a:rPr lang="en-US" altLang="zh-CN" dirty="0" smtClean="0">
                <a:solidFill>
                  <a:schemeClr val="tx1"/>
                </a:solidFill>
              </a:rPr>
              <a:t>E.</a:t>
            </a:r>
            <a:r>
              <a:rPr lang="zh-CN" altLang="en-US" dirty="0" smtClean="0">
                <a:solidFill>
                  <a:schemeClr val="tx1"/>
                </a:solidFill>
              </a:rPr>
              <a:t>田赋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/>
          </p:cNvSpPr>
          <p:nvPr>
            <p:ph type="title"/>
          </p:nvPr>
        </p:nvSpPr>
        <p:spPr>
          <a:xfrm>
            <a:off x="304800" y="0"/>
            <a:ext cx="9144000" cy="1143000"/>
          </a:xfrm>
          <a:ln/>
        </p:spPr>
        <p:txBody>
          <a:bodyPr wrap="square" lIns="91440" tIns="45720" rIns="91440" bIns="45720" anchor="b"/>
          <a:lstStyle/>
          <a:p>
            <a:pPr algn="l" eaLnBrk="1" hangingPunct="1"/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2" charset="-122"/>
              </a:rPr>
              <a:t>中国进入近代后为什么衰弱了？（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2" charset="-122"/>
              </a:rPr>
              <a:t>1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2" charset="-122"/>
              </a:rPr>
              <a:t>）</a:t>
            </a:r>
          </a:p>
        </p:txBody>
      </p:sp>
      <p:sp>
        <p:nvSpPr>
          <p:cNvPr id="27651" name="Rectangle 3"/>
          <p:cNvSpPr>
            <a:spLocks noGrp="1" noRot="1"/>
          </p:cNvSpPr>
          <p:nvPr>
            <p:ph idx="1"/>
          </p:nvPr>
        </p:nvSpPr>
        <p:spPr>
          <a:xfrm>
            <a:off x="304800" y="1219200"/>
            <a:ext cx="8610600" cy="4983163"/>
          </a:xfrm>
          <a:ln/>
        </p:spPr>
        <p:txBody>
          <a:bodyPr wrap="square" lIns="91440" tIns="45720" rIns="91440" bIns="45720" anchor="t"/>
          <a:lstStyle/>
          <a:p>
            <a:pPr marL="457200" indent="-457200" eaLnBrk="1" hangingPunct="1">
              <a:lnSpc>
                <a:spcPct val="170000"/>
              </a:lnSpc>
              <a:buNone/>
            </a:pPr>
            <a:r>
              <a:rPr lang="zh-CN" altLang="en-US" sz="2400" b="1" dirty="0"/>
              <a:t>一、资本</a:t>
            </a:r>
            <a:r>
              <a:rPr lang="en-US" altLang="zh-CN" sz="2400" b="1" dirty="0"/>
              <a:t>---</a:t>
            </a:r>
            <a:r>
              <a:rPr lang="zh-CN" altLang="en-US" sz="2400" b="1" dirty="0"/>
              <a:t>帝国主义的侵略</a:t>
            </a:r>
            <a:br>
              <a:rPr lang="zh-CN" altLang="en-US" sz="2400" b="1" dirty="0"/>
            </a:br>
            <a:r>
              <a:rPr lang="en-US" altLang="zh-CN" sz="2400" b="1" dirty="0"/>
              <a:t>1</a:t>
            </a:r>
            <a:r>
              <a:rPr lang="zh-CN" altLang="en-US" sz="2400" b="1" dirty="0"/>
              <a:t>、国家主权受到严重损害，人民遭到疯狂屠杀和残酷奴役。 </a:t>
            </a:r>
            <a:br>
              <a:rPr lang="zh-CN" altLang="en-US" sz="2400" b="1" dirty="0"/>
            </a:br>
            <a:r>
              <a:rPr lang="en-US" altLang="zh-CN" sz="2400" b="1" dirty="0"/>
              <a:t>2</a:t>
            </a:r>
            <a:r>
              <a:rPr lang="zh-CN" altLang="en-US" sz="2400" b="1" dirty="0"/>
              <a:t>、掠夺中国财富，加剧了中国人民的穷困和国家的落后。 </a:t>
            </a:r>
            <a:br>
              <a:rPr lang="zh-CN" altLang="en-US" sz="2400" b="1" dirty="0"/>
            </a:br>
            <a:r>
              <a:rPr lang="en-US" altLang="zh-CN" sz="2400" b="1" dirty="0"/>
              <a:t>3</a:t>
            </a:r>
            <a:r>
              <a:rPr lang="zh-CN" altLang="en-US" sz="2400" b="1" dirty="0"/>
              <a:t>、严重摧残了中国民族资本主义发展，使中国偏离了向资本主义发展的正常轨道。 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/>
          </p:cNvSpPr>
          <p:nvPr>
            <p:ph idx="1"/>
          </p:nvPr>
        </p:nvSpPr>
        <p:spPr>
          <a:xfrm>
            <a:off x="611188" y="1089025"/>
            <a:ext cx="7561262" cy="3886200"/>
          </a:xfrm>
          <a:ln/>
        </p:spPr>
        <p:txBody>
          <a:bodyPr wrap="square" lIns="91440" tIns="45720" rIns="91440" bIns="45720" anchor="t"/>
          <a:lstStyle/>
          <a:p>
            <a:pPr marL="609600" indent="-609600" eaLnBrk="1" hangingPunct="1">
              <a:lnSpc>
                <a:spcPct val="80000"/>
              </a:lnSpc>
              <a:buNone/>
            </a:pPr>
            <a:endParaRPr lang="zh-CN" altLang="en-US" sz="800" b="1" dirty="0"/>
          </a:p>
          <a:p>
            <a:pPr marL="609600" indent="-609600" eaLnBrk="1" hangingPunct="1">
              <a:lnSpc>
                <a:spcPct val="140000"/>
              </a:lnSpc>
              <a:buNone/>
            </a:pPr>
            <a:r>
              <a:rPr lang="zh-CN" altLang="en-US" sz="2800" b="1" dirty="0"/>
              <a:t>二、中国封建主义的专制统治和残酷剥削</a:t>
            </a:r>
          </a:p>
          <a:p>
            <a:pPr marL="990600" lvl="1" indent="-53340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高度中央集权和政治上专制独裁，遏止了中国社会的生机和活力。 </a:t>
            </a: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经济上对人民残酷剥削；自然经济严重排斥商品</a:t>
            </a: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  经济的发展，延缓了中国迈向现代化的步伐。</a:t>
            </a: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实行文化专制主义，造成中国文化和科技的落后。</a:t>
            </a: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外交上闭关自守、盲目排外，造成愚昧无知。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latinLnBrk="1"/>
            <a:fld id="{9A0DB2DC-4C9A-4742-B13C-FB6460FD3503}" type="slidenum">
              <a:rPr lang="ko-KR" altLang="en-US" sz="1400" b="0" dirty="0">
                <a:solidFill>
                  <a:schemeClr val="tx1"/>
                </a:solidFill>
                <a:latin typeface="-윤체M" pitchFamily="2" charset="-127"/>
                <a:ea typeface="-윤체M" pitchFamily="2" charset="-127"/>
              </a:rPr>
              <a:pPr lvl="0" indent="0" algn="r" latinLnBrk="1"/>
              <a:t>9</a:t>
            </a:fld>
            <a:endParaRPr lang="ko-KR" altLang="en-US" sz="1400" b="0" dirty="0">
              <a:solidFill>
                <a:schemeClr val="tx1"/>
              </a:solidFill>
              <a:latin typeface="-윤체M" pitchFamily="2" charset="-127"/>
              <a:ea typeface="-윤체M" pitchFamily="2" charset="-127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-649287" y="1268413"/>
            <a:ext cx="8594725" cy="1381125"/>
          </a:xfrm>
          <a:ln/>
        </p:spPr>
        <p:txBody>
          <a:bodyPr wrap="square" lIns="91440" tIns="45720" rIns="91440" bIns="45720" anchor="ctr"/>
          <a:lstStyle/>
          <a:p>
            <a:pPr marL="965200" indent="-965200" eaLnBrk="1" hangingPunct="1"/>
            <a:r>
              <a:rPr lang="zh-CN" altLang="en-US" sz="3400" dirty="0">
                <a:latin typeface="黑体" panose="02010609060101010101" pitchFamily="2" charset="-122"/>
              </a:rPr>
              <a:t>       </a:t>
            </a:r>
            <a:r>
              <a:rPr lang="zh-CN" altLang="en-US" sz="3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风云变化的八十年</a:t>
            </a:r>
            <a:br>
              <a:rPr lang="zh-CN" altLang="en-US" sz="3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1840--1919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971550" y="2528888"/>
            <a:ext cx="8615363" cy="2951162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rgbClr val="333333"/>
                </a:solidFill>
              </a:rPr>
              <a:t>（一</a:t>
            </a:r>
            <a:r>
              <a:rPr lang="zh-CN" altLang="en-US" sz="3200" b="1" dirty="0">
                <a:solidFill>
                  <a:srgbClr val="777777"/>
                </a:solidFill>
              </a:rPr>
              <a:t>）鸦片战争前的中国和世界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3200" b="1" dirty="0"/>
              <a:t>（二）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资本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帝国主义侵略与中国</a:t>
            </a:r>
            <a:b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半殖民地半封建社会的形成</a:t>
            </a:r>
          </a:p>
        </p:txBody>
      </p:sp>
      <p:sp>
        <p:nvSpPr>
          <p:cNvPr id="30724" name="Text Box 5"/>
          <p:cNvSpPr txBox="1"/>
          <p:nvPr/>
        </p:nvSpPr>
        <p:spPr>
          <a:xfrm>
            <a:off x="0" y="188913"/>
            <a:ext cx="17399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黑体" panose="02010609060101010101" pitchFamily="2" charset="-122"/>
              </a:rPr>
              <a:t>专题一</a:t>
            </a:r>
          </a:p>
        </p:txBody>
      </p:sp>
    </p:spTree>
  </p:cSld>
  <p:clrMapOvr>
    <a:masterClrMapping/>
  </p:clrMapOvr>
  <p:transition>
    <p:dissolve/>
  </p:transition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LIPBORD">
  <a:themeElements>
    <a:clrScheme name="CLIPBORD 5">
      <a:dk1>
        <a:srgbClr val="000000"/>
      </a:dk1>
      <a:lt1>
        <a:srgbClr val="FFFFFF"/>
      </a:lt1>
      <a:dk2>
        <a:srgbClr val="000000"/>
      </a:dk2>
      <a:lt2>
        <a:srgbClr val="66330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IPBORD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LIPBORD 1">
        <a:dk1>
          <a:srgbClr val="000000"/>
        </a:dk1>
        <a:lt1>
          <a:srgbClr val="FFFFCC"/>
        </a:lt1>
        <a:dk2>
          <a:srgbClr val="000000"/>
        </a:dk2>
        <a:lt2>
          <a:srgbClr val="6633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66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2">
        <a:dk1>
          <a:srgbClr val="000000"/>
        </a:dk1>
        <a:lt1>
          <a:srgbClr val="FFFFFF"/>
        </a:lt1>
        <a:dk2>
          <a:srgbClr val="000000"/>
        </a:dk2>
        <a:lt2>
          <a:srgbClr val="663300"/>
        </a:lt2>
        <a:accent1>
          <a:srgbClr val="CBCBCB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C8AE7"/>
        </a:accent6>
        <a:hlink>
          <a:srgbClr val="FF0033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5">
        <a:dk1>
          <a:srgbClr val="000000"/>
        </a:dk1>
        <a:lt1>
          <a:srgbClr val="FFFFFF"/>
        </a:lt1>
        <a:dk2>
          <a:srgbClr val="000000"/>
        </a:dk2>
        <a:lt2>
          <a:srgbClr val="6633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DSTIE">
  <a:themeElements>
    <a:clrScheme name="DADS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TIE">
      <a:majorFont>
        <a:latin typeface="Times New Roman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ADS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034">
  <a:themeElements>
    <a:clrScheme name="B03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34">
      <a:majorFont>
        <a:latin typeface="-윤체M"/>
        <a:ea typeface="-윤체M"/>
        <a:cs typeface=""/>
      </a:majorFont>
      <a:minorFont>
        <a:latin typeface="-윤체L"/>
        <a:ea typeface="-윤체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03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3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3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3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3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3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3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漂亮的几何型体PPT模板">
  <a:themeElements>
    <a:clrScheme name="漂亮的几何型体PPT模板 3">
      <a:dk1>
        <a:srgbClr val="000000"/>
      </a:dk1>
      <a:lt1>
        <a:srgbClr val="FFFFFF"/>
      </a:lt1>
      <a:dk2>
        <a:srgbClr val="702424"/>
      </a:dk2>
      <a:lt2>
        <a:srgbClr val="C0C0C0"/>
      </a:lt2>
      <a:accent1>
        <a:srgbClr val="5EB4B4"/>
      </a:accent1>
      <a:accent2>
        <a:srgbClr val="E49514"/>
      </a:accent2>
      <a:accent3>
        <a:srgbClr val="FFFFFF"/>
      </a:accent3>
      <a:accent4>
        <a:srgbClr val="000000"/>
      </a:accent4>
      <a:accent5>
        <a:srgbClr val="B6D6D6"/>
      </a:accent5>
      <a:accent6>
        <a:srgbClr val="CF8711"/>
      </a:accent6>
      <a:hlink>
        <a:srgbClr val="6E9349"/>
      </a:hlink>
      <a:folHlink>
        <a:srgbClr val="90A8B0"/>
      </a:folHlink>
    </a:clrScheme>
    <a:fontScheme name="漂亮的几何型体PPT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漂亮的几何型体PPT模板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漂亮的几何型体PPT模板 2">
        <a:dk1>
          <a:srgbClr val="30311D"/>
        </a:dk1>
        <a:lt1>
          <a:srgbClr val="FFFFFF"/>
        </a:lt1>
        <a:dk2>
          <a:srgbClr val="5B583B"/>
        </a:dk2>
        <a:lt2>
          <a:srgbClr val="DDDDDD"/>
        </a:lt2>
        <a:accent1>
          <a:srgbClr val="855BC3"/>
        </a:accent1>
        <a:accent2>
          <a:srgbClr val="5595C1"/>
        </a:accent2>
        <a:accent3>
          <a:srgbClr val="FFFFFF"/>
        </a:accent3>
        <a:accent4>
          <a:srgbClr val="272817"/>
        </a:accent4>
        <a:accent5>
          <a:srgbClr val="C2B5DE"/>
        </a:accent5>
        <a:accent6>
          <a:srgbClr val="4C87AF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漂亮的几何型体PPT模板 3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EB4B4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6D6D6"/>
        </a:accent5>
        <a:accent6>
          <a:srgbClr val="CF8711"/>
        </a:accent6>
        <a:hlink>
          <a:srgbClr val="6E9349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10.xml><?xml version="1.0" encoding="utf-8"?>
<a:themeOverride xmlns:a="http://schemas.openxmlformats.org/drawingml/2006/main">
  <a:clrScheme name="漂亮的几何型体PPT模板 3">
    <a:dk1>
      <a:srgbClr val="000000"/>
    </a:dk1>
    <a:lt1>
      <a:srgbClr val="FFFFFF"/>
    </a:lt1>
    <a:dk2>
      <a:srgbClr val="702424"/>
    </a:dk2>
    <a:lt2>
      <a:srgbClr val="C0C0C0"/>
    </a:lt2>
    <a:accent1>
      <a:srgbClr val="5EB4B4"/>
    </a:accent1>
    <a:accent2>
      <a:srgbClr val="E49514"/>
    </a:accent2>
    <a:accent3>
      <a:srgbClr val="FFFFFF"/>
    </a:accent3>
    <a:accent4>
      <a:srgbClr val="000000"/>
    </a:accent4>
    <a:accent5>
      <a:srgbClr val="B6D6D6"/>
    </a:accent5>
    <a:accent6>
      <a:srgbClr val="CF8711"/>
    </a:accent6>
    <a:hlink>
      <a:srgbClr val="6E9349"/>
    </a:hlink>
    <a:folHlink>
      <a:srgbClr val="90A8B0"/>
    </a:folHlink>
  </a:clrScheme>
</a:themeOverride>
</file>

<file path=ppt/theme/themeOverride11.xml><?xml version="1.0" encoding="utf-8"?>
<a:themeOverride xmlns:a="http://schemas.openxmlformats.org/drawingml/2006/main">
  <a:clrScheme name="B034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ppt/theme/themeOverride15.xml><?xml version="1.0" encoding="utf-8"?>
<a:themeOverride xmlns:a="http://schemas.openxmlformats.org/drawingml/2006/main">
  <a:clrScheme name="B034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B8989"/>
    </a:accent6>
    <a:hlink>
      <a:srgbClr val="7E9CE8"/>
    </a:hlink>
    <a:folHlink>
      <a:srgbClr val="D8D8EC"/>
    </a:folHlink>
  </a:clrScheme>
</a:themeOverride>
</file>

<file path=ppt/theme/themeOverride2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3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4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5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6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7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8.xml><?xml version="1.0" encoding="utf-8"?>
<a:themeOverride xmlns:a="http://schemas.openxmlformats.org/drawingml/2006/main">
  <a:clrScheme name="吉祥如意 1">
    <a:dk1>
      <a:srgbClr val="000000"/>
    </a:dk1>
    <a:lt1>
      <a:srgbClr val="FFFFFF"/>
    </a:lt1>
    <a:dk2>
      <a:srgbClr val="E40000"/>
    </a:dk2>
    <a:lt2>
      <a:srgbClr val="DDDDDD"/>
    </a:lt2>
    <a:accent1>
      <a:srgbClr val="E1F4FF"/>
    </a:accent1>
    <a:accent2>
      <a:srgbClr val="FFE2C5"/>
    </a:accent2>
    <a:accent3>
      <a:srgbClr val="FFFFFF"/>
    </a:accent3>
    <a:accent4>
      <a:srgbClr val="000000"/>
    </a:accent4>
    <a:accent5>
      <a:srgbClr val="EEF8FF"/>
    </a:accent5>
    <a:accent6>
      <a:srgbClr val="E7CDB2"/>
    </a:accent6>
    <a:hlink>
      <a:srgbClr val="0066CC"/>
    </a:hlink>
    <a:folHlink>
      <a:srgbClr val="9F9FBF"/>
    </a:folHlink>
  </a:clrScheme>
</a:themeOverride>
</file>

<file path=ppt/theme/themeOverride9.xml><?xml version="1.0" encoding="utf-8"?>
<a:themeOverride xmlns:a="http://schemas.openxmlformats.org/drawingml/2006/main">
  <a:clrScheme name="漂亮的几何型体PPT模板 3">
    <a:dk1>
      <a:srgbClr val="000000"/>
    </a:dk1>
    <a:lt1>
      <a:srgbClr val="FFFFFF"/>
    </a:lt1>
    <a:dk2>
      <a:srgbClr val="702424"/>
    </a:dk2>
    <a:lt2>
      <a:srgbClr val="C0C0C0"/>
    </a:lt2>
    <a:accent1>
      <a:srgbClr val="5EB4B4"/>
    </a:accent1>
    <a:accent2>
      <a:srgbClr val="E49514"/>
    </a:accent2>
    <a:accent3>
      <a:srgbClr val="FFFFFF"/>
    </a:accent3>
    <a:accent4>
      <a:srgbClr val="000000"/>
    </a:accent4>
    <a:accent5>
      <a:srgbClr val="B6D6D6"/>
    </a:accent5>
    <a:accent6>
      <a:srgbClr val="CF8711"/>
    </a:accent6>
    <a:hlink>
      <a:srgbClr val="6E9349"/>
    </a:hlink>
    <a:folHlink>
      <a:srgbClr val="90A8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4116</Words>
  <Application>WPS 演示</Application>
  <PresentationFormat>全屏显示(4:3)</PresentationFormat>
  <Paragraphs>557</Paragraphs>
  <Slides>61</Slides>
  <Notes>29</Notes>
  <HiddenSlides>1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CLIPBORD</vt:lpstr>
      <vt:lpstr>DADSTIE</vt:lpstr>
      <vt:lpstr>默认设计模板</vt:lpstr>
      <vt:lpstr>Crayons</vt:lpstr>
      <vt:lpstr>B034</vt:lpstr>
      <vt:lpstr>漂亮的几何型体PPT模板</vt:lpstr>
      <vt:lpstr>Network</vt:lpstr>
      <vt:lpstr>1_默认设计模板</vt:lpstr>
      <vt:lpstr>吉祥如意</vt:lpstr>
      <vt:lpstr>凸显</vt:lpstr>
      <vt:lpstr>中国近现代史纲要</vt:lpstr>
      <vt:lpstr>       风云变化的八十年    （1840--1919）</vt:lpstr>
      <vt:lpstr>难点、重点：</vt:lpstr>
      <vt:lpstr>（一）鸦片战争前的中国和世界 </vt:lpstr>
      <vt:lpstr>鸦片战争前的中国和世界 </vt:lpstr>
      <vt:lpstr>中国封建社会的基本特点：</vt:lpstr>
      <vt:lpstr>中国进入近代后为什么衰弱了？（1）</vt:lpstr>
      <vt:lpstr>幻灯片 8</vt:lpstr>
      <vt:lpstr>       风云变化的八十年       （1840--1919）</vt:lpstr>
      <vt:lpstr>（二）资本-帝国主义的侵略   与中国半殖民地半封建社会形成</vt:lpstr>
      <vt:lpstr>一、资本—帝国主义对中国的侵略  </vt:lpstr>
      <vt:lpstr>对中国侵略的主要手段和方式</vt:lpstr>
      <vt:lpstr> 侵略的主要手段和方式 </vt:lpstr>
      <vt:lpstr>幻灯片 14</vt:lpstr>
      <vt:lpstr>幻灯片 15</vt:lpstr>
      <vt:lpstr>幻灯片 16</vt:lpstr>
      <vt:lpstr>《南京条约》附件</vt:lpstr>
      <vt:lpstr>幻灯片 18</vt:lpstr>
      <vt:lpstr>鸦片战争--中国近代史起点</vt:lpstr>
      <vt:lpstr>第二次鸦片战争</vt:lpstr>
      <vt:lpstr>幻灯片 21</vt:lpstr>
      <vt:lpstr>中日甲午战争</vt:lpstr>
      <vt:lpstr>幻灯片 23</vt:lpstr>
      <vt:lpstr>幻灯片 24</vt:lpstr>
      <vt:lpstr>《辛丑条约》的影响</vt:lpstr>
      <vt:lpstr>中国被割占的领土 </vt:lpstr>
      <vt:lpstr>（二）资本-帝国主义的侵略   与中国半殖民地半封建社会形成</vt:lpstr>
      <vt:lpstr>二、中国逐步沦为半殖民地半封建社会</vt:lpstr>
      <vt:lpstr>1、概念：（书p：11-12）</vt:lpstr>
      <vt:lpstr>1、概念：（书p：11-12）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近代中国工人阶级产生：</vt:lpstr>
      <vt:lpstr>近代中国资产阶级</vt:lpstr>
      <vt:lpstr>中国民族资产阶级</vt:lpstr>
      <vt:lpstr>近代中国的主要矛盾和历史任务</vt:lpstr>
      <vt:lpstr>幻灯片 42</vt:lpstr>
      <vt:lpstr>2.两大历史任务及相互关系</vt:lpstr>
      <vt:lpstr>小结</vt:lpstr>
      <vt:lpstr>小结：</vt:lpstr>
      <vt:lpstr>小结</vt:lpstr>
      <vt:lpstr>专题一练习题</vt:lpstr>
      <vt:lpstr>幻灯片 48</vt:lpstr>
      <vt:lpstr>幻灯片 49</vt:lpstr>
      <vt:lpstr>幻灯片 50</vt:lpstr>
      <vt:lpstr>例</vt:lpstr>
      <vt:lpstr>《南京条约》附件</vt:lpstr>
      <vt:lpstr>幻灯片 53</vt:lpstr>
      <vt:lpstr>幻灯片 54</vt:lpstr>
      <vt:lpstr>幻灯片 55</vt:lpstr>
      <vt:lpstr>幻灯片 56</vt:lpstr>
      <vt:lpstr>幻灯片 57</vt:lpstr>
      <vt:lpstr>近代中国工人阶级产生：</vt:lpstr>
      <vt:lpstr>近代中国资产阶级</vt:lpstr>
      <vt:lpstr>中国民族资产阶级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898</cp:revision>
  <dcterms:created xsi:type="dcterms:W3CDTF">2015-03-18T07:25:16Z</dcterms:created>
  <dcterms:modified xsi:type="dcterms:W3CDTF">2019-03-21T14:23:08Z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2052-10.1.0.7697</vt:lpwstr>
  </property>
</Properties>
</file>