
<file path=[Content_Types].xml><?xml version="1.0" encoding="utf-8"?>
<Types xmlns="http://schemas.openxmlformats.org/package/2006/content-types">
  <Default Extension="vml" ContentType="application/vnd.openxmlformats-officedocument.vmlDrawing"/>
  <Default Extension="xls" ContentType="application/vnd.ms-excel"/>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7"/>
  </p:handoutMasterIdLst>
  <p:sldIdLst>
    <p:sldId id="256" r:id="rId3"/>
    <p:sldId id="257" r:id="rId5"/>
    <p:sldId id="258" r:id="rId6"/>
    <p:sldId id="259" r:id="rId7"/>
    <p:sldId id="263" r:id="rId8"/>
    <p:sldId id="264" r:id="rId9"/>
    <p:sldId id="265" r:id="rId10"/>
    <p:sldId id="266" r:id="rId11"/>
    <p:sldId id="267" r:id="rId12"/>
    <p:sldId id="268" r:id="rId13"/>
    <p:sldId id="269" r:id="rId14"/>
    <p:sldId id="271" r:id="rId15"/>
    <p:sldId id="27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7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8.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tags" Target="../tags/tag69.xml"/><Relationship Id="rId4" Type="http://schemas.openxmlformats.org/officeDocument/2006/relationships/image" Target="../media/image7.wmf"/><Relationship Id="rId3" Type="http://schemas.openxmlformats.org/officeDocument/2006/relationships/oleObject" Target="../embeddings/oleObject1.bin"/><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tags" Target="../tags/tag70.xml"/><Relationship Id="rId4" Type="http://schemas.openxmlformats.org/officeDocument/2006/relationships/image" Target="../media/image9.wmf"/><Relationship Id="rId3" Type="http://schemas.openxmlformats.org/officeDocument/2006/relationships/oleObject" Target="../embeddings/Workbook2.xls"/><Relationship Id="rId2" Type="http://schemas.openxmlformats.org/officeDocument/2006/relationships/image" Target="../media/image8.wmf"/><Relationship Id="rId1" Type="http://schemas.openxmlformats.org/officeDocument/2006/relationships/oleObject" Target="../embeddings/Workbook1.xls"/></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706712" y="1466236"/>
            <a:ext cx="10852237" cy="899167"/>
          </a:xfrm>
        </p:spPr>
        <p:txBody>
          <a:bodyPr/>
          <a:lstStyle/>
          <a:p>
            <a:r>
              <a:rPr lang="zh-CN" altLang="en-US"/>
              <a:t>实验一</a:t>
            </a:r>
            <a:r>
              <a:rPr lang="en-US" altLang="zh-CN"/>
              <a:t>-</a:t>
            </a:r>
            <a:r>
              <a:rPr lang="zh-CN" altLang="en-US"/>
              <a:t>基于时域分析技术的语音识别</a:t>
            </a:r>
            <a:endParaRPr lang="zh-CN" altLang="en-US"/>
          </a:p>
        </p:txBody>
      </p:sp>
      <p:sp>
        <p:nvSpPr>
          <p:cNvPr id="3" name="副标题 2"/>
          <p:cNvSpPr>
            <a:spLocks noGrp="1"/>
          </p:cNvSpPr>
          <p:nvPr>
            <p:ph type="subTitle" idx="1"/>
            <p:custDataLst>
              <p:tags r:id="rId2"/>
            </p:custDataLst>
          </p:nvPr>
        </p:nvSpPr>
        <p:spPr/>
        <p:txBody>
          <a:bodyPr/>
          <a:lstStyle/>
          <a:p>
            <a:r>
              <a:rPr lang="en-US" altLang="zh-CN"/>
              <a:t>KNN</a:t>
            </a:r>
            <a:r>
              <a:rPr lang="zh-CN" altLang="en-US"/>
              <a:t>算法</a:t>
            </a:r>
            <a:endParaRPr lang="zh-CN" altLang="en-US"/>
          </a:p>
          <a:p>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第四步测试</a:t>
            </a:r>
            <a:endParaRPr lang="zh-CN" altLang="en-US"/>
          </a:p>
        </p:txBody>
      </p:sp>
      <p:pic>
        <p:nvPicPr>
          <p:cNvPr id="4" name="内容占位符 3"/>
          <p:cNvPicPr>
            <a:picLocks noChangeAspect="1"/>
          </p:cNvPicPr>
          <p:nvPr>
            <p:ph idx="1"/>
          </p:nvPr>
        </p:nvPicPr>
        <p:blipFill>
          <a:blip r:embed="rId1"/>
          <a:stretch>
            <a:fillRect/>
          </a:stretch>
        </p:blipFill>
        <p:spPr>
          <a:xfrm>
            <a:off x="669925" y="1079500"/>
            <a:ext cx="6034405" cy="5041265"/>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第五步 运行</a:t>
            </a:r>
            <a:r>
              <a:rPr lang="en-US" altLang="zh-CN"/>
              <a:t>(</a:t>
            </a:r>
            <a:r>
              <a:t>预测</a:t>
            </a:r>
            <a:r>
              <a:rPr lang="en-US" altLang="zh-CN"/>
              <a:t>)</a:t>
            </a:r>
            <a:r>
              <a:t>函数</a:t>
            </a:r>
          </a:p>
        </p:txBody>
      </p:sp>
      <p:pic>
        <p:nvPicPr>
          <p:cNvPr id="4" name="内容占位符 3"/>
          <p:cNvPicPr>
            <a:picLocks noChangeAspect="1"/>
          </p:cNvPicPr>
          <p:nvPr>
            <p:ph idx="1"/>
          </p:nvPr>
        </p:nvPicPr>
        <p:blipFill>
          <a:blip r:embed="rId1"/>
          <a:stretch>
            <a:fillRect/>
          </a:stretch>
        </p:blipFill>
        <p:spPr>
          <a:xfrm>
            <a:off x="669925" y="1079500"/>
            <a:ext cx="7764780" cy="2926080"/>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669925" y="431800"/>
            <a:ext cx="1201420" cy="6169660"/>
          </a:xfrm>
          <a:prstGeom prst="rect">
            <a:avLst/>
          </a:prstGeom>
        </p:spPr>
      </p:pic>
      <p:pic>
        <p:nvPicPr>
          <p:cNvPr id="5" name="图片 4"/>
          <p:cNvPicPr>
            <a:picLocks noChangeAspect="1"/>
          </p:cNvPicPr>
          <p:nvPr/>
        </p:nvPicPr>
        <p:blipFill>
          <a:blip r:embed="rId2"/>
          <a:stretch>
            <a:fillRect/>
          </a:stretch>
        </p:blipFill>
        <p:spPr>
          <a:xfrm>
            <a:off x="1871345" y="431800"/>
            <a:ext cx="1234440" cy="6169660"/>
          </a:xfrm>
          <a:prstGeom prst="rect">
            <a:avLst/>
          </a:prstGeom>
        </p:spPr>
      </p:pic>
      <p:pic>
        <p:nvPicPr>
          <p:cNvPr id="6" name="图片 5"/>
          <p:cNvPicPr>
            <a:picLocks noChangeAspect="1"/>
          </p:cNvPicPr>
          <p:nvPr/>
        </p:nvPicPr>
        <p:blipFill>
          <a:blip r:embed="rId3"/>
          <a:stretch>
            <a:fillRect/>
          </a:stretch>
        </p:blipFill>
        <p:spPr>
          <a:xfrm>
            <a:off x="3105785" y="431800"/>
            <a:ext cx="1497965" cy="6169660"/>
          </a:xfrm>
          <a:prstGeom prst="rect">
            <a:avLst/>
          </a:prstGeom>
        </p:spPr>
      </p:pic>
      <p:pic>
        <p:nvPicPr>
          <p:cNvPr id="7" name="图片 6"/>
          <p:cNvPicPr>
            <a:picLocks noChangeAspect="1"/>
          </p:cNvPicPr>
          <p:nvPr/>
        </p:nvPicPr>
        <p:blipFill>
          <a:blip r:embed="rId4"/>
          <a:stretch>
            <a:fillRect/>
          </a:stretch>
        </p:blipFill>
        <p:spPr>
          <a:xfrm>
            <a:off x="4603750" y="431800"/>
            <a:ext cx="1573530" cy="6169025"/>
          </a:xfrm>
          <a:prstGeom prst="rect">
            <a:avLst/>
          </a:prstGeom>
        </p:spPr>
      </p:pic>
      <p:pic>
        <p:nvPicPr>
          <p:cNvPr id="8" name="图片 7"/>
          <p:cNvPicPr>
            <a:picLocks noChangeAspect="1"/>
          </p:cNvPicPr>
          <p:nvPr/>
        </p:nvPicPr>
        <p:blipFill>
          <a:blip r:embed="rId5"/>
          <a:stretch>
            <a:fillRect/>
          </a:stretch>
        </p:blipFill>
        <p:spPr>
          <a:xfrm>
            <a:off x="6177280" y="431800"/>
            <a:ext cx="1651000" cy="6169025"/>
          </a:xfrm>
          <a:prstGeom prst="rect">
            <a:avLst/>
          </a:prstGeom>
        </p:spPr>
      </p:pic>
      <p:pic>
        <p:nvPicPr>
          <p:cNvPr id="9" name="图片 8"/>
          <p:cNvPicPr>
            <a:picLocks noChangeAspect="1"/>
          </p:cNvPicPr>
          <p:nvPr/>
        </p:nvPicPr>
        <p:blipFill>
          <a:blip r:embed="rId6"/>
          <a:stretch>
            <a:fillRect/>
          </a:stretch>
        </p:blipFill>
        <p:spPr>
          <a:xfrm>
            <a:off x="7828280" y="431800"/>
            <a:ext cx="2243455" cy="6169025"/>
          </a:xfrm>
          <a:prstGeom prst="rect">
            <a:avLst/>
          </a:prstGeom>
        </p:spPr>
      </p:pic>
    </p:spTree>
    <p:custDataLst>
      <p:tags r:id="rId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400250"/>
            <a:ext cx="10852237" cy="648000"/>
          </a:xfrm>
        </p:spPr>
        <p:txBody>
          <a:bodyPr/>
          <a:p>
            <a:r>
              <a:rPr lang="zh-CN" altLang="en-US"/>
              <a:t>分析</a:t>
            </a:r>
            <a:endParaRPr lang="zh-CN" altLang="en-US"/>
          </a:p>
        </p:txBody>
      </p:sp>
      <p:sp>
        <p:nvSpPr>
          <p:cNvPr id="3" name="内容占位符 2"/>
          <p:cNvSpPr>
            <a:spLocks noGrp="1"/>
          </p:cNvSpPr>
          <p:nvPr>
            <p:ph idx="1"/>
          </p:nvPr>
        </p:nvSpPr>
        <p:spPr/>
        <p:txBody>
          <a:bodyPr/>
          <a:p>
            <a:r>
              <a:rPr lang="zh-CN" altLang="en-US"/>
              <a:t>运行</a:t>
            </a:r>
            <a:r>
              <a:rPr lang="en-US" altLang="zh-CN"/>
              <a:t>100</a:t>
            </a:r>
            <a:r>
              <a:t>次</a:t>
            </a:r>
            <a:r>
              <a:rPr lang="en-US" altLang="zh-CN"/>
              <a:t>KNN</a:t>
            </a:r>
            <a:r>
              <a:rPr lang="zh-CN" altLang="en-US"/>
              <a:t>结果的正确分类正确率仅有</a:t>
            </a:r>
            <a:r>
              <a:rPr lang="en-US" altLang="zh-CN"/>
              <a:t>55%,</a:t>
            </a:r>
            <a:r>
              <a:t>可见</a:t>
            </a:r>
            <a:r>
              <a:rPr lang="en-US" altLang="zh-CN"/>
              <a:t>KNN</a:t>
            </a:r>
            <a:r>
              <a:t>算法针对此问题的分类效果不好</a:t>
            </a:r>
            <a:r>
              <a:rPr lang="en-US" altLang="zh-CN"/>
              <a:t>.</a:t>
            </a:r>
            <a:endParaRPr lang="en-US" altLang="zh-CN"/>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KNN</a:t>
            </a:r>
            <a:r>
              <a:t>算法原理</a:t>
            </a:r>
          </a:p>
        </p:txBody>
      </p:sp>
      <p:sp>
        <p:nvSpPr>
          <p:cNvPr id="3" name="内容占位符 2"/>
          <p:cNvSpPr>
            <a:spLocks noGrp="1"/>
          </p:cNvSpPr>
          <p:nvPr>
            <p:ph idx="1"/>
          </p:nvPr>
        </p:nvSpPr>
        <p:spPr>
          <a:xfrm>
            <a:off x="669925" y="1296035"/>
            <a:ext cx="8535670" cy="5041265"/>
          </a:xfrm>
        </p:spPr>
        <p:txBody>
          <a:bodyPr/>
          <a:p>
            <a:r>
              <a:rPr lang="en-US" altLang="zh-CN"/>
              <a:t>    </a:t>
            </a:r>
            <a:r>
              <a:rPr lang="zh-CN" altLang="en-US"/>
              <a:t>最简单最初级的分类器是将全部的训练数据所对应的类别都记录下来，当测试对象的属性和某个训练对象的属性完全匹配时，便可以对其进行分类。但是怎么可能所有测试对象都会找到与之完全匹配的训练对象呢，其次就是存在一个测试对象同时与多个训练对象匹配，导致一个训练对象被分到了多个类的问题，基于这些问题呢，就产生了KNN。</a:t>
            </a:r>
            <a:endParaRPr lang="zh-CN" altLang="en-US"/>
          </a:p>
          <a:p>
            <a:r>
              <a:rPr lang="zh-CN" altLang="en-US"/>
              <a:t>     KNN是通过测量不同特征值之间的距离进行分类。它的思路是：如果一个样本在特征空间中的k个最相似(即特征空间中最邻近)的样本中的大多数属于某一个类别，则该样本也属于这个类别，其中K通常是不大于20的整数。KNN算法中，所选择的邻居都是已经正确分类的对象。该方法在定类决策上只依据最邻近的一个或者几个样本的类别来决定待分样本所属的类别。</a:t>
            </a:r>
            <a:endParaRPr lang="zh-CN" altLang="en-US"/>
          </a:p>
          <a:p>
            <a:r>
              <a:rPr lang="zh-CN" altLang="en-US"/>
              <a:t>     下面通过一个简单的例子说明一下：如下图，绿色圆要被决定赋予哪个类，是红色三角形还是蓝色四方形？如果K=3，由于红色三角形所占比例为2/3，绿色圆将被赋予红色三角形那个类，如果K=5，由于蓝色四方形比例为3/5，因此绿色圆被赋予蓝色四方形类。</a:t>
            </a:r>
            <a:endParaRPr lang="zh-CN" altLang="en-US"/>
          </a:p>
          <a:p>
            <a:endParaRPr lang="zh-CN" altLang="en-US"/>
          </a:p>
          <a:p>
            <a:r>
              <a:rPr lang="zh-CN" altLang="en-US"/>
              <a:t> </a:t>
            </a:r>
            <a:endParaRPr lang="zh-CN" altLang="en-US"/>
          </a:p>
          <a:p>
            <a:endParaRPr lang="zh-CN" altLang="en-US"/>
          </a:p>
          <a:p>
            <a:endParaRPr lang="zh-CN" altLang="en-US"/>
          </a:p>
        </p:txBody>
      </p:sp>
      <p:pic>
        <p:nvPicPr>
          <p:cNvPr id="4" name="图片 3"/>
          <p:cNvPicPr>
            <a:picLocks noChangeAspect="1"/>
          </p:cNvPicPr>
          <p:nvPr/>
        </p:nvPicPr>
        <p:blipFill>
          <a:blip r:embed="rId1"/>
          <a:stretch>
            <a:fillRect/>
          </a:stretch>
        </p:blipFill>
        <p:spPr>
          <a:xfrm>
            <a:off x="9297670" y="4420235"/>
            <a:ext cx="2034540" cy="1722120"/>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11132" y="799430"/>
            <a:ext cx="10852237" cy="5041355"/>
          </a:xfrm>
        </p:spPr>
        <p:txBody>
          <a:bodyPr/>
          <a:p>
            <a:r>
              <a:rPr>
                <a:sym typeface="+mn-ea"/>
              </a:rPr>
              <a:t>由此也说明了KNN算法的结果很大程度取决于K的选择。</a:t>
            </a:r>
            <a:endParaRPr lang="zh-CN" altLang="en-US"/>
          </a:p>
          <a:p>
            <a:endParaRPr lang="zh-CN" altLang="en-US"/>
          </a:p>
          <a:p>
            <a:r>
              <a:rPr>
                <a:sym typeface="+mn-ea"/>
              </a:rPr>
              <a:t>     在KNN中，通过计算对象间距离来作为各个对象之间的非相似性指标，避免了对象之间的匹配问题，在这里距离一般使用欧氏距离或曼哈顿距离：                      </a:t>
            </a:r>
            <a:endParaRPr lang="zh-CN" altLang="en-US"/>
          </a:p>
          <a:p>
            <a:endParaRPr lang="zh-CN" altLang="en-US"/>
          </a:p>
          <a:p>
            <a:r>
              <a:rPr>
                <a:sym typeface="+mn-ea"/>
              </a:rPr>
              <a:t>同时，KNN通过依据k个对象中占优的类别进行决策，而不是单一的对象类别决策。这两点就是KNN算法的优势。</a:t>
            </a:r>
            <a:endParaRPr lang="zh-CN" altLang="en-US"/>
          </a:p>
          <a:p>
            <a:pPr marL="0" indent="0">
              <a:buNone/>
            </a:pPr>
            <a:endParaRPr lang="zh-CN" altLang="en-US"/>
          </a:p>
        </p:txBody>
      </p:sp>
      <p:pic>
        <p:nvPicPr>
          <p:cNvPr id="5" name="图片 4"/>
          <p:cNvPicPr>
            <a:picLocks noChangeAspect="1"/>
          </p:cNvPicPr>
          <p:nvPr/>
        </p:nvPicPr>
        <p:blipFill>
          <a:blip r:embed="rId1"/>
          <a:stretch>
            <a:fillRect/>
          </a:stretch>
        </p:blipFill>
        <p:spPr>
          <a:xfrm>
            <a:off x="5008880" y="2061845"/>
            <a:ext cx="4503420" cy="601980"/>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16212" y="273015"/>
            <a:ext cx="10852237" cy="5041355"/>
          </a:xfrm>
        </p:spPr>
        <p:txBody>
          <a:bodyPr/>
          <a:p>
            <a:endParaRPr lang="zh-CN" altLang="en-US"/>
          </a:p>
          <a:p>
            <a:r>
              <a:rPr>
                <a:sym typeface="+mn-ea"/>
              </a:rPr>
              <a:t>   接下来对KNN算法的思想总结一下：就是在训练集中数据和标签已知的情况下，输入测试数据，将测试数据的特征与训练集中对应的特征进行相互比较，找到训练集中与之最为相似的前K个数据，则该测试数据对应的类别就是K个数据中出现次数最多的那个分类，其算法的描述为：</a:t>
            </a:r>
            <a:endParaRPr lang="zh-CN" altLang="en-US"/>
          </a:p>
          <a:p>
            <a:endParaRPr lang="zh-CN" altLang="en-US"/>
          </a:p>
          <a:p>
            <a:r>
              <a:rPr>
                <a:sym typeface="+mn-ea"/>
              </a:rPr>
              <a:t>1）计算测试数据与各个训练数据之间的距离；</a:t>
            </a:r>
            <a:endParaRPr lang="zh-CN" altLang="en-US"/>
          </a:p>
          <a:p>
            <a:endParaRPr lang="zh-CN" altLang="en-US"/>
          </a:p>
          <a:p>
            <a:r>
              <a:rPr>
                <a:sym typeface="+mn-ea"/>
              </a:rPr>
              <a:t>2）按照距离的递增关系进行排序；</a:t>
            </a:r>
            <a:endParaRPr lang="zh-CN" altLang="en-US"/>
          </a:p>
          <a:p>
            <a:endParaRPr lang="zh-CN" altLang="en-US"/>
          </a:p>
          <a:p>
            <a:r>
              <a:rPr>
                <a:sym typeface="+mn-ea"/>
              </a:rPr>
              <a:t>3）选取距离最小的K个点；</a:t>
            </a:r>
            <a:endParaRPr lang="zh-CN" altLang="en-US"/>
          </a:p>
          <a:p>
            <a:endParaRPr lang="zh-CN" altLang="en-US"/>
          </a:p>
          <a:p>
            <a:r>
              <a:rPr>
                <a:sym typeface="+mn-ea"/>
              </a:rPr>
              <a:t>4）确定前K个点所在类别的出现频率；</a:t>
            </a:r>
            <a:endParaRPr lang="zh-CN" altLang="en-US"/>
          </a:p>
          <a:p>
            <a:endParaRPr lang="zh-CN" altLang="en-US"/>
          </a:p>
          <a:p>
            <a:r>
              <a:rPr>
                <a:sym typeface="+mn-ea"/>
              </a:rPr>
              <a:t>5）返回前K个点中出现频率最高的类别作为测试数据的预测分类。</a:t>
            </a:r>
            <a:endParaRPr lang="zh-CN" altLang="en-US"/>
          </a:p>
          <a:p>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程序代码</a:t>
            </a:r>
          </a:p>
        </p:txBody>
      </p:sp>
      <p:pic>
        <p:nvPicPr>
          <p:cNvPr id="4" name="内容占位符 3"/>
          <p:cNvPicPr>
            <a:picLocks noChangeAspect="1"/>
          </p:cNvPicPr>
          <p:nvPr>
            <p:ph idx="1"/>
          </p:nvPr>
        </p:nvPicPr>
        <p:blipFill>
          <a:blip r:embed="rId1"/>
          <a:stretch>
            <a:fillRect/>
          </a:stretch>
        </p:blipFill>
        <p:spPr>
          <a:xfrm>
            <a:off x="456565" y="1152525"/>
            <a:ext cx="5823585" cy="4991100"/>
          </a:xfrm>
          <a:prstGeom prst="rect">
            <a:avLst/>
          </a:prstGeom>
        </p:spPr>
      </p:pic>
      <p:pic>
        <p:nvPicPr>
          <p:cNvPr id="5" name="图片 4"/>
          <p:cNvPicPr>
            <a:picLocks noChangeAspect="1"/>
          </p:cNvPicPr>
          <p:nvPr/>
        </p:nvPicPr>
        <p:blipFill>
          <a:blip r:embed="rId2"/>
          <a:stretch>
            <a:fillRect/>
          </a:stretch>
        </p:blipFill>
        <p:spPr>
          <a:xfrm>
            <a:off x="6416675" y="798195"/>
            <a:ext cx="5212080" cy="5699760"/>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669925" y="431800"/>
            <a:ext cx="4829175" cy="5041265"/>
          </a:xfrm>
          <a:prstGeom prst="rect">
            <a:avLst/>
          </a:prstGeom>
        </p:spPr>
      </p:pic>
      <p:pic>
        <p:nvPicPr>
          <p:cNvPr id="5" name="图片 4"/>
          <p:cNvPicPr>
            <a:picLocks noChangeAspect="1"/>
          </p:cNvPicPr>
          <p:nvPr/>
        </p:nvPicPr>
        <p:blipFill>
          <a:blip r:embed="rId2"/>
          <a:stretch>
            <a:fillRect/>
          </a:stretch>
        </p:blipFill>
        <p:spPr>
          <a:xfrm>
            <a:off x="5499100" y="431800"/>
            <a:ext cx="4930140" cy="5593080"/>
          </a:xfrm>
          <a:prstGeom prst="rect">
            <a:avLst/>
          </a:prstGeom>
        </p:spPr>
      </p:pic>
      <p:graphicFrame>
        <p:nvGraphicFramePr>
          <p:cNvPr id="6" name="对象 5">
            <a:hlinkClick r:id="" action="ppaction://ole?verb="/>
          </p:cNvPr>
          <p:cNvGraphicFramePr>
            <a:graphicFrameLocks noChangeAspect="1"/>
          </p:cNvGraphicFramePr>
          <p:nvPr/>
        </p:nvGraphicFramePr>
        <p:xfrm>
          <a:off x="669925" y="5473065"/>
          <a:ext cx="971550" cy="800100"/>
        </p:xfrm>
        <a:graphic>
          <a:graphicData uri="http://schemas.openxmlformats.org/presentationml/2006/ole">
            <mc:AlternateContent xmlns:mc="http://schemas.openxmlformats.org/markup-compatibility/2006">
              <mc:Choice xmlns:v="urn:schemas-microsoft-com:vml" Requires="v">
                <p:oleObj spid="_x0000_s1025" name="" showAsIcon="1" r:id="rId3" imgW="971550" imgH="800100" progId="Package">
                  <p:embed/>
                </p:oleObj>
              </mc:Choice>
              <mc:Fallback>
                <p:oleObj name="" showAsIcon="1" r:id="rId3" imgW="971550" imgH="800100" progId="Package">
                  <p:embed/>
                  <p:pic>
                    <p:nvPicPr>
                      <p:cNvPr id="0" name="图片 1024"/>
                      <p:cNvPicPr/>
                      <p:nvPr/>
                    </p:nvPicPr>
                    <p:blipFill>
                      <a:blip r:embed="rId4"/>
                      <a:stretch>
                        <a:fillRect/>
                      </a:stretch>
                    </p:blipFill>
                    <p:spPr>
                      <a:xfrm>
                        <a:off x="669925" y="5473065"/>
                        <a:ext cx="971550" cy="800100"/>
                      </a:xfrm>
                      <a:prstGeom prst="rect">
                        <a:avLst/>
                      </a:prstGeom>
                    </p:spPr>
                  </p:pic>
                </p:oleObj>
              </mc:Fallback>
            </mc:AlternateContent>
          </a:graphicData>
        </a:graphic>
      </p:graphicFrame>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之后将处理的数据放入</a:t>
            </a:r>
            <a:r>
              <a:rPr lang="en-US" altLang="zh-CN"/>
              <a:t>excel</a:t>
            </a:r>
            <a:r>
              <a:t>表格中用</a:t>
            </a:r>
            <a:r>
              <a:rPr lang="en-US" altLang="zh-CN"/>
              <a:t>python</a:t>
            </a:r>
            <a:r>
              <a:t>分析</a:t>
            </a:r>
          </a:p>
        </p:txBody>
      </p:sp>
      <p:graphicFrame>
        <p:nvGraphicFramePr>
          <p:cNvPr id="4" name="内容占位符 3">
            <a:hlinkClick r:id="" action="ppaction://ole?verb="/>
          </p:cNvPr>
          <p:cNvGraphicFramePr>
            <a:graphicFrameLocks noChangeAspect="1"/>
          </p:cNvGraphicFramePr>
          <p:nvPr>
            <p:ph idx="1"/>
          </p:nvPr>
        </p:nvGraphicFramePr>
        <p:xfrm>
          <a:off x="669925" y="1216025"/>
          <a:ext cx="971550" cy="800100"/>
        </p:xfrm>
        <a:graphic>
          <a:graphicData uri="http://schemas.openxmlformats.org/presentationml/2006/ole">
            <mc:AlternateContent xmlns:mc="http://schemas.openxmlformats.org/markup-compatibility/2006">
              <mc:Choice xmlns:v="urn:schemas-microsoft-com:vml" Requires="v">
                <p:oleObj spid="_x0000_s2049" name="" showAsIcon="1" r:id="rId1" imgW="971550" imgH="800100" progId="Excel.Sheet.8">
                  <p:embed/>
                </p:oleObj>
              </mc:Choice>
              <mc:Fallback>
                <p:oleObj name="" showAsIcon="1" r:id="rId1" imgW="971550" imgH="800100" progId="Excel.Sheet.8">
                  <p:embed/>
                  <p:pic>
                    <p:nvPicPr>
                      <p:cNvPr id="0" name="图片 2048"/>
                      <p:cNvPicPr/>
                      <p:nvPr/>
                    </p:nvPicPr>
                    <p:blipFill>
                      <a:blip r:embed="rId2"/>
                      <a:stretch>
                        <a:fillRect/>
                      </a:stretch>
                    </p:blipFill>
                    <p:spPr>
                      <a:xfrm>
                        <a:off x="669925" y="1216025"/>
                        <a:ext cx="971550" cy="80010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1641475" y="1216025"/>
          <a:ext cx="971550" cy="800100"/>
        </p:xfrm>
        <a:graphic>
          <a:graphicData uri="http://schemas.openxmlformats.org/presentationml/2006/ole">
            <mc:AlternateContent xmlns:mc="http://schemas.openxmlformats.org/markup-compatibility/2006">
              <mc:Choice xmlns:v="urn:schemas-microsoft-com:vml" Requires="v">
                <p:oleObj spid="_x0000_s2050" name="" showAsIcon="1" r:id="rId3" imgW="971550" imgH="800100" progId="Excel.Sheet.8">
                  <p:embed/>
                </p:oleObj>
              </mc:Choice>
              <mc:Fallback>
                <p:oleObj name="" showAsIcon="1" r:id="rId3" imgW="971550" imgH="800100" progId="Excel.Sheet.8">
                  <p:embed/>
                  <p:pic>
                    <p:nvPicPr>
                      <p:cNvPr id="0" name="图片 2049"/>
                      <p:cNvPicPr/>
                      <p:nvPr/>
                    </p:nvPicPr>
                    <p:blipFill>
                      <a:blip r:embed="rId4"/>
                      <a:stretch>
                        <a:fillRect/>
                      </a:stretch>
                    </p:blipFill>
                    <p:spPr>
                      <a:xfrm>
                        <a:off x="1641475" y="1216025"/>
                        <a:ext cx="971550" cy="800100"/>
                      </a:xfrm>
                      <a:prstGeom prst="rect">
                        <a:avLst/>
                      </a:prstGeom>
                    </p:spPr>
                  </p:pic>
                </p:oleObj>
              </mc:Fallback>
            </mc:AlternateContent>
          </a:graphicData>
        </a:graphic>
      </p:graphicFrame>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python KNN</a:t>
            </a:r>
            <a:r>
              <a:t>算法</a:t>
            </a:r>
            <a:br/>
            <a:r>
              <a:t>第一步导入特征数据</a:t>
            </a:r>
          </a:p>
        </p:txBody>
      </p:sp>
      <p:pic>
        <p:nvPicPr>
          <p:cNvPr id="4" name="内容占位符 3"/>
          <p:cNvPicPr>
            <a:picLocks noChangeAspect="1"/>
          </p:cNvPicPr>
          <p:nvPr>
            <p:ph idx="1"/>
          </p:nvPr>
        </p:nvPicPr>
        <p:blipFill>
          <a:blip r:embed="rId1"/>
          <a:stretch>
            <a:fillRect/>
          </a:stretch>
        </p:blipFill>
        <p:spPr>
          <a:xfrm>
            <a:off x="669925" y="1275080"/>
            <a:ext cx="6224905" cy="5041265"/>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第二步 归一化数据</a:t>
            </a:r>
            <a:endParaRPr lang="zh-CN" altLang="en-US"/>
          </a:p>
        </p:txBody>
      </p:sp>
      <p:pic>
        <p:nvPicPr>
          <p:cNvPr id="4" name="内容占位符 3"/>
          <p:cNvPicPr>
            <a:picLocks noChangeAspect="1"/>
          </p:cNvPicPr>
          <p:nvPr>
            <p:ph idx="1"/>
          </p:nvPr>
        </p:nvPicPr>
        <p:blipFill>
          <a:blip r:embed="rId1"/>
          <a:stretch>
            <a:fillRect/>
          </a:stretch>
        </p:blipFill>
        <p:spPr>
          <a:xfrm>
            <a:off x="669925" y="1079500"/>
            <a:ext cx="4890135" cy="2644140"/>
          </a:xfrm>
          <a:prstGeom prst="rect">
            <a:avLst/>
          </a:prstGeom>
        </p:spPr>
      </p:pic>
      <p:sp>
        <p:nvSpPr>
          <p:cNvPr id="5" name="文本框 4"/>
          <p:cNvSpPr txBox="1"/>
          <p:nvPr/>
        </p:nvSpPr>
        <p:spPr>
          <a:xfrm>
            <a:off x="6357620" y="494665"/>
            <a:ext cx="4638675" cy="521970"/>
          </a:xfrm>
          <a:prstGeom prst="rect">
            <a:avLst/>
          </a:prstGeom>
          <a:noFill/>
        </p:spPr>
        <p:txBody>
          <a:bodyPr wrap="square" rtlCol="0">
            <a:spAutoFit/>
          </a:bodyPr>
          <a:p>
            <a:r>
              <a:rPr lang="zh-CN" altLang="en-US" sz="2800" b="1"/>
              <a:t>第三步</a:t>
            </a:r>
            <a:r>
              <a:rPr lang="en-US" altLang="zh-CN" sz="2800" b="1"/>
              <a:t>KNN</a:t>
            </a:r>
            <a:r>
              <a:rPr lang="zh-CN" altLang="en-US" sz="2800" b="1"/>
              <a:t>算法</a:t>
            </a:r>
            <a:endParaRPr lang="zh-CN" altLang="en-US" sz="2800" b="1"/>
          </a:p>
        </p:txBody>
      </p:sp>
      <p:pic>
        <p:nvPicPr>
          <p:cNvPr id="6" name="图片 5"/>
          <p:cNvPicPr>
            <a:picLocks noChangeAspect="1"/>
          </p:cNvPicPr>
          <p:nvPr/>
        </p:nvPicPr>
        <p:blipFill>
          <a:blip r:embed="rId2"/>
          <a:stretch>
            <a:fillRect/>
          </a:stretch>
        </p:blipFill>
        <p:spPr>
          <a:xfrm>
            <a:off x="5560060" y="1079500"/>
            <a:ext cx="6266815" cy="5334635"/>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BEAUTIFY_FLAG" val="#wm#"/>
  <p:tag name="KSO_WM_TEMPLATE_CATEGORY" val="custom"/>
  <p:tag name="KSO_WM_TEMPLATE_INDEX" val="20187308"/>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BEAUTIFY_FLAG" val="#wm#"/>
  <p:tag name="KSO_WM_TEMPLATE_CATEGORY" val="custom"/>
  <p:tag name="KSO_WM_TEMPLATE_INDEX" val="20187308"/>
</p:tagLst>
</file>

<file path=ppt/tags/tag73.xml><?xml version="1.0" encoding="utf-8"?>
<p:tagLst xmlns:p="http://schemas.openxmlformats.org/presentationml/2006/main">
  <p:tag name="KSO_WM_BEAUTIFY_FLAG" val="#wm#"/>
  <p:tag name="KSO_WM_TEMPLATE_CATEGORY" val="custom"/>
  <p:tag name="KSO_WM_TEMPLATE_INDEX" val="20187308"/>
</p:tagLst>
</file>

<file path=ppt/tags/tag74.xml><?xml version="1.0" encoding="utf-8"?>
<p:tagLst xmlns:p="http://schemas.openxmlformats.org/presentationml/2006/main">
  <p:tag name="KSO_WM_BEAUTIFY_FLAG" val="#wm#"/>
  <p:tag name="KSO_WM_TEMPLATE_CATEGORY" val="custom"/>
  <p:tag name="KSO_WM_TEMPLATE_INDEX" val="20187308"/>
</p:tagLst>
</file>

<file path=ppt/tags/tag75.xml><?xml version="1.0" encoding="utf-8"?>
<p:tagLst xmlns:p="http://schemas.openxmlformats.org/presentationml/2006/main">
  <p:tag name="KSO_WM_BEAUTIFY_FLAG" val="#wm#"/>
  <p:tag name="KSO_WM_TEMPLATE_CATEGORY" val="custom"/>
  <p:tag name="KSO_WM_TEMPLATE_INDEX" val="20187308"/>
</p:tagLst>
</file>

<file path=ppt/tags/tag76.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1014</Words>
  <Application>WPS 演示</Application>
  <PresentationFormat>宽屏</PresentationFormat>
  <Paragraphs>53</Paragraphs>
  <Slides>13</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3</vt:i4>
      </vt:variant>
      <vt:variant>
        <vt:lpstr>幻灯片标题</vt:lpstr>
      </vt:variant>
      <vt:variant>
        <vt:i4>13</vt:i4>
      </vt:variant>
    </vt:vector>
  </HeadingPairs>
  <TitlesOfParts>
    <vt:vector size="23" baseType="lpstr">
      <vt:lpstr>Arial</vt:lpstr>
      <vt:lpstr>宋体</vt:lpstr>
      <vt:lpstr>Wingdings</vt:lpstr>
      <vt:lpstr>微软雅黑</vt:lpstr>
      <vt:lpstr>Arial Unicode MS</vt:lpstr>
      <vt:lpstr>Wingdings</vt:lpstr>
      <vt:lpstr>Office 主题​​</vt:lpstr>
      <vt:lpstr>Excel.Sheet.8</vt:lpstr>
      <vt:lpstr>Excel.Sheet.8</vt:lpstr>
      <vt:lpstr>Package</vt:lpstr>
      <vt:lpstr>空白演示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温文°</cp:lastModifiedBy>
  <cp:revision>25</cp:revision>
  <dcterms:created xsi:type="dcterms:W3CDTF">2019-06-19T02:08:00Z</dcterms:created>
  <dcterms:modified xsi:type="dcterms:W3CDTF">2019-10-07T05:00:59Z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2052-11.1.0.9031</vt:lpwstr>
  </property>
</Properties>
</file>