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257" r:id="rId2"/>
    <p:sldId id="329" r:id="rId3"/>
    <p:sldId id="626" r:id="rId4"/>
    <p:sldId id="409" r:id="rId5"/>
    <p:sldId id="410" r:id="rId6"/>
    <p:sldId id="330" r:id="rId7"/>
    <p:sldId id="508" r:id="rId8"/>
    <p:sldId id="509" r:id="rId9"/>
    <p:sldId id="446" r:id="rId10"/>
    <p:sldId id="518" r:id="rId11"/>
    <p:sldId id="519" r:id="rId12"/>
    <p:sldId id="520" r:id="rId13"/>
    <p:sldId id="512" r:id="rId14"/>
    <p:sldId id="513" r:id="rId15"/>
    <p:sldId id="514" r:id="rId16"/>
    <p:sldId id="515" r:id="rId17"/>
    <p:sldId id="532" r:id="rId18"/>
    <p:sldId id="533" r:id="rId19"/>
    <p:sldId id="534" r:id="rId20"/>
    <p:sldId id="625" r:id="rId21"/>
    <p:sldId id="547" r:id="rId22"/>
    <p:sldId id="619" r:id="rId23"/>
    <p:sldId id="548" r:id="rId24"/>
    <p:sldId id="550" r:id="rId25"/>
    <p:sldId id="551" r:id="rId26"/>
    <p:sldId id="624" r:id="rId27"/>
    <p:sldId id="528" r:id="rId28"/>
    <p:sldId id="529" r:id="rId29"/>
    <p:sldId id="531" r:id="rId30"/>
    <p:sldId id="530" r:id="rId31"/>
    <p:sldId id="336" r:id="rId32"/>
    <p:sldId id="470" r:id="rId33"/>
    <p:sldId id="323" r:id="rId34"/>
    <p:sldId id="335" r:id="rId35"/>
    <p:sldId id="281" r:id="rId36"/>
    <p:sldId id="535" r:id="rId37"/>
    <p:sldId id="536" r:id="rId38"/>
    <p:sldId id="426" r:id="rId39"/>
    <p:sldId id="427" r:id="rId40"/>
    <p:sldId id="428" r:id="rId41"/>
    <p:sldId id="621" r:id="rId42"/>
    <p:sldId id="488" r:id="rId43"/>
    <p:sldId id="489" r:id="rId44"/>
    <p:sldId id="490" r:id="rId45"/>
    <p:sldId id="491" r:id="rId46"/>
    <p:sldId id="552" r:id="rId47"/>
    <p:sldId id="492" r:id="rId48"/>
    <p:sldId id="493" r:id="rId49"/>
    <p:sldId id="494" r:id="rId50"/>
    <p:sldId id="495" r:id="rId51"/>
    <p:sldId id="496" r:id="rId52"/>
    <p:sldId id="497" r:id="rId53"/>
    <p:sldId id="498" r:id="rId54"/>
    <p:sldId id="499" r:id="rId55"/>
    <p:sldId id="500" r:id="rId56"/>
    <p:sldId id="501" r:id="rId57"/>
    <p:sldId id="502" r:id="rId58"/>
    <p:sldId id="503" r:id="rId59"/>
    <p:sldId id="504" r:id="rId60"/>
    <p:sldId id="505" r:id="rId61"/>
    <p:sldId id="506" r:id="rId62"/>
    <p:sldId id="507" r:id="rId63"/>
    <p:sldId id="623" r:id="rId64"/>
    <p:sldId id="604" r:id="rId65"/>
    <p:sldId id="605" r:id="rId66"/>
    <p:sldId id="620" r:id="rId67"/>
    <p:sldId id="606" r:id="rId68"/>
    <p:sldId id="607" r:id="rId69"/>
    <p:sldId id="608" r:id="rId70"/>
    <p:sldId id="609" r:id="rId71"/>
    <p:sldId id="610" r:id="rId72"/>
    <p:sldId id="611" r:id="rId73"/>
    <p:sldId id="612" r:id="rId74"/>
    <p:sldId id="614" r:id="rId75"/>
    <p:sldId id="615" r:id="rId76"/>
    <p:sldId id="616" r:id="rId77"/>
    <p:sldId id="617" r:id="rId78"/>
    <p:sldId id="545" r:id="rId79"/>
    <p:sldId id="546" r:id="rId80"/>
    <p:sldId id="432" r:id="rId8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203">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FF99"/>
    <a:srgbClr val="0066FF"/>
    <a:srgbClr val="0066CC"/>
    <a:srgbClr val="006600"/>
    <a:srgbClr val="008000"/>
    <a:srgbClr val="808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2723" autoAdjust="0"/>
  </p:normalViewPr>
  <p:slideViewPr>
    <p:cSldViewPr showGuides="1">
      <p:cViewPr varScale="1">
        <p:scale>
          <a:sx n="62" d="100"/>
          <a:sy n="62" d="100"/>
        </p:scale>
        <p:origin x="-1205" y="-91"/>
      </p:cViewPr>
      <p:guideLst>
        <p:guide orient="horz" pos="2203"/>
        <p:guide pos="2880"/>
      </p:guideLst>
    </p:cSldViewPr>
  </p:slideViewPr>
  <p:outlineViewPr>
    <p:cViewPr>
      <p:scale>
        <a:sx n="50" d="100"/>
        <a:sy n="50" d="100"/>
      </p:scale>
      <p:origin x="162" y="62910"/>
    </p:cViewPr>
  </p:outlineViewPr>
  <p:notesTextViewPr>
    <p:cViewPr>
      <p:scale>
        <a:sx n="100" d="100"/>
        <a:sy n="100" d="100"/>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4FF69FA0-FE84-41B1-ACB4-5ADCD070A53E}"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951863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5</a:t>
            </a:fld>
            <a:endParaRPr lang="en-US" altLang="zh-CN" dirty="0"/>
          </a:p>
        </p:txBody>
      </p:sp>
      <p:sp>
        <p:nvSpPr>
          <p:cNvPr id="8195" name="Rectangle 2"/>
          <p:cNvSpPr>
            <a:spLocks noGrp="1" noRot="1" noChangeAspect="1" noTextEdit="1"/>
          </p:cNvSpPr>
          <p:nvPr>
            <p:ph type="sldImg"/>
          </p:nvPr>
        </p:nvSpPr>
        <p:spPr/>
      </p:sp>
      <p:sp>
        <p:nvSpPr>
          <p:cNvPr id="8196" name="Rectangle 3"/>
          <p:cNvSpPr>
            <a:spLocks noGrp="1"/>
          </p:cNvSpPr>
          <p:nvPr>
            <p:ph type="body" idx="1"/>
          </p:nvPr>
        </p:nvSpPr>
        <p:spPr/>
        <p:txBody>
          <a:bodyPr wrap="square" lIns="91440" tIns="45720" rIns="91440" bIns="45720" anchor="t"/>
          <a:lstStyle/>
          <a:p>
            <a:pPr lvl="0" eaLnBrk="1" hangingPunct="1">
              <a:lnSpc>
                <a:spcPct val="130000"/>
              </a:lnSpc>
            </a:pPr>
            <a:r>
              <a:rPr lang="en-US" altLang="zh-CN" sz="1600" b="1" dirty="0">
                <a:solidFill>
                  <a:srgbClr val="FF0000"/>
                </a:solidFill>
              </a:rPr>
              <a:t>“</a:t>
            </a:r>
            <a:r>
              <a:rPr lang="zh-CN" altLang="en-US" sz="1600" b="1" dirty="0">
                <a:solidFill>
                  <a:srgbClr val="FF0000"/>
                </a:solidFill>
              </a:rPr>
              <a:t>社会学跟我有什么关系？”</a:t>
            </a:r>
          </a:p>
          <a:p>
            <a:pPr lvl="0" eaLnBrk="1" hangingPunct="1">
              <a:lnSpc>
                <a:spcPct val="110000"/>
              </a:lnSpc>
            </a:pPr>
            <a:r>
              <a:rPr lang="zh-CN" altLang="en-US" sz="800" dirty="0"/>
              <a:t>         </a:t>
            </a:r>
            <a:r>
              <a:rPr lang="zh-CN" altLang="en-US" sz="900" dirty="0"/>
              <a:t>作为一名工科大学生，当你要选修基础社会学课程时，也许心中有这样的疑惑。</a:t>
            </a:r>
          </a:p>
          <a:p>
            <a:pPr lvl="0" eaLnBrk="1" hangingPunct="1">
              <a:lnSpc>
                <a:spcPct val="110000"/>
              </a:lnSpc>
            </a:pPr>
            <a:r>
              <a:rPr lang="zh-CN" altLang="en-US" b="1" dirty="0">
                <a:solidFill>
                  <a:srgbClr val="FF0000"/>
                </a:solidFill>
              </a:rPr>
              <a:t>你可以想想以下几个问题：</a:t>
            </a:r>
          </a:p>
          <a:p>
            <a:pPr lvl="1" eaLnBrk="1" hangingPunct="1"/>
            <a:r>
              <a:rPr lang="zh-CN" altLang="en-US" sz="1400" b="1" dirty="0">
                <a:solidFill>
                  <a:schemeClr val="accent2"/>
                </a:solidFill>
              </a:rPr>
              <a:t>我会被所看的电视节目影响吗？</a:t>
            </a:r>
          </a:p>
          <a:p>
            <a:pPr lvl="1" eaLnBrk="1" hangingPunct="1"/>
            <a:r>
              <a:rPr lang="zh-CN" altLang="en-US" sz="1400" b="1" dirty="0">
                <a:solidFill>
                  <a:schemeClr val="accent2"/>
                </a:solidFill>
              </a:rPr>
              <a:t>我什么时候参加投票选举？</a:t>
            </a:r>
          </a:p>
          <a:p>
            <a:pPr lvl="1" eaLnBrk="1" hangingPunct="1"/>
            <a:r>
              <a:rPr lang="zh-CN" altLang="en-US" sz="1400" b="1" dirty="0">
                <a:solidFill>
                  <a:schemeClr val="accent2"/>
                </a:solidFill>
              </a:rPr>
              <a:t>作弊现象在大学里发生过吗？</a:t>
            </a:r>
          </a:p>
          <a:p>
            <a:pPr lvl="1" eaLnBrk="1" hangingPunct="1"/>
            <a:r>
              <a:rPr lang="zh-CN" altLang="en-US" sz="1400" b="1" dirty="0">
                <a:solidFill>
                  <a:schemeClr val="accent2"/>
                </a:solidFill>
              </a:rPr>
              <a:t>网络对我的影响有多大？</a:t>
            </a:r>
          </a:p>
          <a:p>
            <a:pPr lvl="1" eaLnBrk="1" hangingPunct="1"/>
            <a:r>
              <a:rPr lang="zh-CN" altLang="en-US" sz="1400" b="1" dirty="0">
                <a:solidFill>
                  <a:schemeClr val="accent2"/>
                </a:solidFill>
              </a:rPr>
              <a:t>我周围有多少贫困生？</a:t>
            </a:r>
          </a:p>
          <a:p>
            <a:pPr lvl="1" eaLnBrk="1" hangingPunct="1">
              <a:lnSpc>
                <a:spcPct val="110000"/>
              </a:lnSpc>
            </a:pPr>
            <a:r>
              <a:rPr lang="zh-CN" altLang="en-US" sz="1000" b="1" dirty="0">
                <a:solidFill>
                  <a:schemeClr val="accent2"/>
                </a:solidFill>
              </a:rPr>
              <a:t>我如何与他人相处？</a:t>
            </a:r>
          </a:p>
          <a:p>
            <a:pPr lvl="1" eaLnBrk="1" hangingPunct="1">
              <a:lnSpc>
                <a:spcPct val="110000"/>
              </a:lnSpc>
            </a:pPr>
            <a:r>
              <a:rPr lang="en-US" altLang="zh-CN" sz="1000" b="1" dirty="0">
                <a:solidFill>
                  <a:schemeClr val="accent2"/>
                </a:solidFill>
              </a:rPr>
              <a:t>……</a:t>
            </a:r>
          </a:p>
          <a:p>
            <a:pPr lvl="0" eaLnBrk="1" hangingPunct="1">
              <a:lnSpc>
                <a:spcPct val="110000"/>
              </a:lnSpc>
            </a:pPr>
            <a:r>
              <a:rPr lang="zh-CN" altLang="en-US" dirty="0"/>
              <a:t>很可能你会遇到以上某些或所有问题或更多的问题。这些问题不过是社会学要研究的几个例子而已。因此，</a:t>
            </a:r>
          </a:p>
          <a:p>
            <a:pPr lvl="0" eaLnBrk="1" hangingPunct="1">
              <a:lnSpc>
                <a:spcPct val="110000"/>
              </a:lnSpc>
            </a:pPr>
            <a:r>
              <a:rPr lang="zh-CN" altLang="en-US" sz="1400" b="1" dirty="0">
                <a:solidFill>
                  <a:srgbClr val="FF0000"/>
                </a:solidFill>
              </a:rPr>
              <a:t>             社会学与你的生活密切相关！</a:t>
            </a:r>
          </a:p>
          <a:p>
            <a:pPr lvl="0" eaLnBrk="1" hangingPunct="1"/>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10</a:t>
            </a:fld>
            <a:endParaRPr lang="en-US" altLang="zh-CN" dirty="0"/>
          </a:p>
        </p:txBody>
      </p:sp>
      <p:sp>
        <p:nvSpPr>
          <p:cNvPr id="55299" name="Rectangle 2"/>
          <p:cNvSpPr>
            <a:spLocks noGrp="1" noRot="1" noChangeAspect="1" noTextEdit="1"/>
          </p:cNvSpPr>
          <p:nvPr>
            <p:ph type="sldImg"/>
          </p:nvPr>
        </p:nvSpPr>
        <p:spPr/>
      </p:sp>
      <p:sp>
        <p:nvSpPr>
          <p:cNvPr id="55300" name="Rectangle 3"/>
          <p:cNvSpPr>
            <a:spLocks noGrp="1"/>
          </p:cNvSpPr>
          <p:nvPr>
            <p:ph type="body" idx="1"/>
          </p:nvPr>
        </p:nvSpPr>
        <p:spPr/>
        <p:txBody>
          <a:bodyPr wrap="square" lIns="91440" tIns="45720" rIns="91440" bIns="45720" anchor="t"/>
          <a:lstStyle/>
          <a:p>
            <a:pPr lvl="0" eaLnBrk="1" hangingPunct="1">
              <a:lnSpc>
                <a:spcPct val="120000"/>
              </a:lnSpc>
            </a:pPr>
            <a:r>
              <a:rPr lang="zh-CN" altLang="en-US" dirty="0"/>
              <a:t>社会学虽然强调以中性的立场来研究问题，但由于社会学本身与社会环境、历史文化等方面的联系十分紧密，社会学家由于本人社会经历、文化知识、地位背景的局限，所以各国的社会学大都以本国的文化为基础来研究本国的经济和社会问题。</a:t>
            </a:r>
          </a:p>
          <a:p>
            <a:pPr lvl="0" eaLnBrk="1" hangingPunct="1">
              <a:lnSpc>
                <a:spcPct val="120000"/>
              </a:lnSpc>
            </a:pPr>
            <a:r>
              <a:rPr lang="zh-CN" altLang="en-US" dirty="0"/>
              <a:t>这意味着我们不能盲目抄袭外国的社会学结论。</a:t>
            </a:r>
            <a:r>
              <a:rPr lang="en-US" altLang="zh-CN" b="1" dirty="0">
                <a:solidFill>
                  <a:srgbClr val="FF0000"/>
                </a:solidFill>
              </a:rPr>
              <a:t>——</a:t>
            </a:r>
            <a:r>
              <a:rPr lang="zh-CN" altLang="en-US" b="1" dirty="0">
                <a:solidFill>
                  <a:srgbClr val="FF0000"/>
                </a:solidFill>
              </a:rPr>
              <a:t>社会学研究的本土化特点。</a:t>
            </a:r>
          </a:p>
          <a:p>
            <a:pPr lvl="0"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吴景超（1901—1968） 中国社会学家。生于安徽歙县；1915年考入清华学校，1923年赴美留学，先后在明尼苏达大学、芝加哥大学攻读社会学，并获得学士、硕士、博士学位；1928年回国，任南京金陵大学社会学教授兼系主任；1931年任清华大学社会学系教授，并开展城市经济调查。1935年在国民政府行政院任职，1947年返回清华大学社会学系任教；1952年后长期执教于中国人民大学经济系，1957年被划为右派分子，历经磨难后于1968年去世，1980年平反；是中国20世纪上半叶研究都市社会学最主要代表人物；与闻一多、罗隆基一同被誉为“清华三才子”。</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某个城市中有一位理发师，他的广告词是这样写的：“本人的理发技艺十分高超，誉满全城。我将为本城所有不给自己刮脸的人刮脸，我也只给这些人刮脸。我对各位表示热诚欢迎！”来找他刮脸的人络绎不绝，自然都是那些不给自己刮脸的人。</a:t>
            </a:r>
          </a:p>
          <a:p>
            <a:endParaRPr lang="zh-CN" altLang="en-US" dirty="0" smtClean="0"/>
          </a:p>
          <a:p>
            <a:r>
              <a:rPr lang="zh-CN" altLang="en-US" dirty="0" smtClean="0"/>
              <a:t>可是，有一天，这位理发师从镜子里看见自己的胡子长了，他本能地抓起了剃刀，你们看他能不能给他自己刮脸呢？如果他不给自己刮脸，他就属于“不给自己刮脸的人”，他就要给自己刮脸，而如果他给自己刮脸呢？他又属于“给自己刮脸的人”，他就不该给自己刮脸。</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59404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t"/>
          <a:lstStyle/>
          <a:p>
            <a:pPr lvl="0"/>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t>50</a:t>
            </a:fld>
            <a:endParaRPr lang="en-US"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t"/>
          <a:lstStyle/>
          <a:p>
            <a:pPr lvl="0"/>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t>55</a:t>
            </a:fld>
            <a:endParaRPr lang="en-US"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5800" y="41148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zh-CN" altLang="en-US"/>
              <a:t>第</a:t>
            </a:r>
            <a:fld id="{AC0F0EDC-665F-476D-BB2E-11F0155C79A3}" type="slidenum">
              <a:rPr lang="zh-CN" altLang="en-US"/>
              <a:t>‹#›</a:t>
            </a:fld>
            <a:r>
              <a:rPr lang="zh-CN" altLang="en-US"/>
              <a:t>页，共</a:t>
            </a:r>
            <a:r>
              <a:rPr lang="en-US" altLang="zh-CN"/>
              <a:t>28</a:t>
            </a:r>
            <a:r>
              <a:rPr lang="zh-CN" altLang="en-US"/>
              <a:t>页</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76C895C7-508F-4B28-AD27-F7CDA981FC9B}" type="datetime1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14:43:19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44.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tnchen\Desktop\&#12298;&#24037;&#19994;&#31038;&#20250;&#23398;&#12299;&#35838;&#31243;&#36164;&#26009;\&#34384;&#25171;&#32769;&#20154;.mp4" TargetMode="External"/><Relationship Id="rId1" Type="http://schemas.microsoft.com/office/2007/relationships/media" Target="file:///C:\Users\tnchen\Desktop\&#12298;&#24037;&#19994;&#31038;&#20250;&#23398;&#12299;&#35838;&#31243;&#36164;&#26009;\&#34384;&#25171;&#32769;&#20154;.mp4" TargetMode="Externa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8.jpeg"/></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5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t>1</a:t>
            </a:fld>
            <a:endParaRPr lang="en-US" altLang="zh-CN" sz="1400" dirty="0"/>
          </a:p>
        </p:txBody>
      </p:sp>
      <p:sp>
        <p:nvSpPr>
          <p:cNvPr id="2" name="Rectangle 2"/>
          <p:cNvSpPr>
            <a:spLocks noGrp="1" noChangeArrowheads="1"/>
          </p:cNvSpPr>
          <p:nvPr>
            <p:ph type="ctrTitle"/>
          </p:nvPr>
        </p:nvSpPr>
        <p:spPr>
          <a:xfrm>
            <a:off x="760730" y="836930"/>
            <a:ext cx="7772400" cy="2447290"/>
          </a:xfrm>
          <a:blipFill>
            <a:blip r:embed="rId2" cstate="print"/>
            <a:tile tx="0" ty="0" sx="100000" sy="100000" flip="none" algn="tl"/>
          </a:blipFill>
        </p:spPr>
        <p:txBody>
          <a:bodyPr vert="horz" wrap="square" lIns="91440" tIns="45720" rIns="91440" bIns="45720" numCol="1" anchor="ctr" anchorCtr="0" compatLnSpc="1"/>
          <a:lstStyle/>
          <a:p>
            <a:pPr marL="0" marR="0" lvl="0" indent="0" algn="ctr" defTabSz="914400" rtl="0" eaLnBrk="1" fontAlgn="base" latinLnBrk="0" hangingPunct="1">
              <a:lnSpc>
                <a:spcPct val="130000"/>
              </a:lnSpc>
              <a:spcBef>
                <a:spcPts val="0"/>
              </a:spcBef>
              <a:spcAft>
                <a:spcPts val="0"/>
              </a:spcAft>
              <a:buClrTx/>
              <a:buSzTx/>
              <a:buFontTx/>
              <a:buNone/>
              <a:defRPr/>
            </a:pPr>
            <a:r>
              <a:rPr kumimoji="1" lang="zh-CN" altLang="en-US" sz="5400" b="1" i="0" u="none" strike="noStrike" kern="0" cap="none" spc="0" normalizeH="0" baseline="0" noProof="0" dirty="0" smtClean="0">
                <a:ln>
                  <a:noFill/>
                </a:ln>
                <a:solidFill>
                  <a:schemeClr val="accent6">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工业社会学导论</a:t>
            </a:r>
            <a:r>
              <a:rPr kumimoji="1" lang="zh-CN" altLang="en-US" sz="54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rPr>
              <a:t/>
            </a:r>
            <a:br>
              <a:rPr kumimoji="1" lang="zh-CN" altLang="en-US" sz="54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j-cs"/>
              </a:rPr>
            </a:br>
            <a:r>
              <a:rPr kumimoji="1" lang="en-US" altLang="zh-CN" sz="4000" b="1" i="0" u="none" strike="noStrike" kern="0" cap="none" spc="0" normalizeH="0" baseline="0" noProof="0" dirty="0" smtClean="0">
                <a:ln>
                  <a:noFill/>
                </a:ln>
                <a:solidFill>
                  <a:srgbClr val="0066CC"/>
                </a:solidFill>
                <a:effectLst>
                  <a:outerShdw blurRad="38100" dist="38100" dir="2700000" algn="tl">
                    <a:srgbClr val="000000">
                      <a:alpha val="43137"/>
                    </a:srgbClr>
                  </a:outerShdw>
                </a:effectLst>
                <a:uLnTx/>
                <a:uFillTx/>
                <a:latin typeface="+mj-lt"/>
                <a:ea typeface="黑体" panose="02010609060101010101" pitchFamily="49" charset="-122"/>
                <a:cs typeface="+mj-cs"/>
              </a:rPr>
              <a:t>Sociology of Industry</a:t>
            </a:r>
          </a:p>
        </p:txBody>
      </p:sp>
      <p:sp>
        <p:nvSpPr>
          <p:cNvPr id="3075" name="Rectangle 3"/>
          <p:cNvSpPr>
            <a:spLocks noGrp="1" noChangeArrowheads="1"/>
          </p:cNvSpPr>
          <p:nvPr>
            <p:ph type="subTitle" idx="1"/>
          </p:nvPr>
        </p:nvSpPr>
        <p:spPr>
          <a:xfrm>
            <a:off x="1411288" y="3499803"/>
            <a:ext cx="6400800" cy="2808288"/>
          </a:xfrm>
        </p:spPr>
        <p:txBody>
          <a:bodyPr vert="horz" wrap="square" lIns="91440" tIns="45720" rIns="91440" bIns="45720" numCol="1" anchor="t" anchorCtr="0" compatLnSpc="1"/>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en-US" altLang="zh-CN" sz="1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endParaRPr>
          </a:p>
          <a:p>
            <a:pPr marL="0" marR="0" lvl="0" indent="0" algn="ctr" defTabSz="914400" rtl="0" eaLnBrk="1" fontAlgn="base" latinLnBrk="0" hangingPunct="1">
              <a:lnSpc>
                <a:spcPct val="90000"/>
              </a:lnSpc>
              <a:spcBef>
                <a:spcPct val="20000"/>
              </a:spcBef>
              <a:spcAft>
                <a:spcPct val="0"/>
              </a:spcAft>
              <a:buClrTx/>
              <a:buSzTx/>
              <a:buFontTx/>
              <a:buNone/>
              <a:defRPr/>
            </a:pPr>
            <a:r>
              <a:rPr kumimoji="1"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陈天</a:t>
            </a:r>
            <a:r>
              <a:rPr kumimoji="1" lang="zh-CN" altLang="en-US"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宁</a:t>
            </a:r>
          </a:p>
          <a:p>
            <a:pPr marL="0" marR="0" lvl="0" indent="0" algn="ctr"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smtClean="0">
                <a:ln>
                  <a:noFill/>
                </a:ln>
                <a:solidFill>
                  <a:srgbClr val="0066CC"/>
                </a:solidFill>
                <a:effectLst/>
                <a:uLnTx/>
                <a:uFillTx/>
                <a:latin typeface="Century Schoolbook" panose="02040604050505020304" pitchFamily="18" charset="0"/>
                <a:ea typeface="华文行楷" panose="02010800040101010101" pitchFamily="2" charset="-122"/>
                <a:cs typeface="+mn-cs"/>
              </a:rPr>
              <a:t>tnchen@mail.xjtu.edu.cn   </a:t>
            </a:r>
          </a:p>
          <a:p>
            <a:pPr marL="0" marR="0" lvl="0" indent="0" algn="ctr"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smtClean="0">
                <a:ln>
                  <a:noFill/>
                </a:ln>
                <a:solidFill>
                  <a:srgbClr val="0066CC"/>
                </a:solidFill>
                <a:effectLst/>
                <a:uLnTx/>
                <a:uFillTx/>
                <a:latin typeface="Century Schoolbook" panose="02040604050505020304" pitchFamily="18" charset="0"/>
                <a:ea typeface="华文行楷" panose="02010800040101010101" pitchFamily="2" charset="-122"/>
                <a:cs typeface="+mn-cs"/>
              </a:rPr>
              <a:t>Mobile:  </a:t>
            </a:r>
            <a:r>
              <a:rPr kumimoji="1" lang="en-US" altLang="zh-CN" sz="2800" b="1" i="0" u="none" strike="noStrike" kern="0" cap="none" spc="0" normalizeH="0" baseline="0" noProof="0" dirty="0" smtClean="0">
                <a:ln>
                  <a:noFill/>
                </a:ln>
                <a:solidFill>
                  <a:srgbClr val="0066CC"/>
                </a:solidFill>
                <a:effectLst/>
                <a:uLnTx/>
                <a:uFillTx/>
                <a:latin typeface="楷体_GB2312" pitchFamily="1" charset="-122"/>
                <a:ea typeface="楷体_GB2312" pitchFamily="1" charset="-122"/>
                <a:cs typeface="+mn-cs"/>
              </a:rPr>
              <a:t>13991861066</a:t>
            </a:r>
          </a:p>
          <a:p>
            <a:pPr marL="0" marR="0" lvl="0" indent="0" algn="ctr" defTabSz="914400" rtl="0" eaLnBrk="1" fontAlgn="base" latinLnBrk="0" hangingPunct="1">
              <a:lnSpc>
                <a:spcPct val="90000"/>
              </a:lnSpc>
              <a:spcBef>
                <a:spcPct val="40000"/>
              </a:spcBef>
              <a:spcAft>
                <a:spcPct val="0"/>
              </a:spcAft>
              <a:buClrTx/>
              <a:buSzTx/>
              <a:buFontTx/>
              <a:buNone/>
              <a:defRPr/>
            </a:pPr>
            <a:r>
              <a:rPr kumimoji="1" lang="en-US" altLang="zh-CN" sz="3200" b="1" i="0" u="none" strike="noStrike" kern="0" cap="none" spc="0" normalizeH="0" baseline="0" noProof="0" dirty="0" smtClean="0">
                <a:ln>
                  <a:noFill/>
                </a:ln>
                <a:solidFill>
                  <a:srgbClr val="0066CC"/>
                </a:solidFill>
                <a:effectLst/>
                <a:uLnTx/>
                <a:uFillTx/>
                <a:latin typeface="+mn-lt"/>
                <a:ea typeface="+mn-ea"/>
                <a:cs typeface="+mn-cs"/>
              </a:rPr>
              <a:t>2019.11.04</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 calcmode="lin" valueType="num">
                                      <p:cBhvr additive="base">
                                        <p:cTn id="7"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anim calcmode="lin" valueType="num">
                                      <p:cBhvr additive="base">
                                        <p:cTn id="11"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anim calcmode="lin" valueType="num">
                                      <p:cBhvr additive="base">
                                        <p:cTn id="15"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anim calcmode="lin" valueType="num">
                                      <p:cBhvr additive="base">
                                        <p:cTn id="19"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85800" y="260350"/>
            <a:ext cx="7772400"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800" b="1" i="0" u="none" strike="noStrike" kern="1200" cap="none" spc="0" normalizeH="0" baseline="0"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1.1.4 </a:t>
            </a:r>
            <a:r>
              <a:rPr kumimoji="1" lang="en-US" altLang="zh-CN" sz="4800" b="1" u="none" strike="noStrike" kern="1200" cap="none" spc="0" normalizeH="0" baseline="0"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社会学的学科特点</a:t>
            </a:r>
          </a:p>
        </p:txBody>
      </p:sp>
      <p:sp>
        <p:nvSpPr>
          <p:cNvPr id="54276" name="Rectangle 3"/>
          <p:cNvSpPr>
            <a:spLocks noGrp="1"/>
          </p:cNvSpPr>
          <p:nvPr>
            <p:ph idx="1"/>
          </p:nvPr>
        </p:nvSpPr>
        <p:spPr>
          <a:xfrm>
            <a:off x="685800" y="1532573"/>
            <a:ext cx="7772400" cy="4395787"/>
          </a:xfrm>
        </p:spPr>
        <p:txBody>
          <a:bodyPr vert="horz" wrap="square" lIns="91440" tIns="45720" rIns="91440" bIns="45720" anchor="t"/>
          <a:lstStyle/>
          <a:p>
            <a:pPr eaLnBrk="1" hangingPunct="1">
              <a:lnSpc>
                <a:spcPct val="120000"/>
              </a:lnSpc>
              <a:spcBef>
                <a:spcPct val="40000"/>
              </a:spcBef>
              <a:buClr>
                <a:srgbClr val="C0000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由于社会学本身与社会环境、历史文化等方面的联系十分紧密；</a:t>
            </a:r>
          </a:p>
          <a:p>
            <a:pPr eaLnBrk="1" hangingPunct="1">
              <a:lnSpc>
                <a:spcPct val="120000"/>
              </a:lnSpc>
              <a:spcBef>
                <a:spcPct val="40000"/>
              </a:spcBef>
              <a:buClr>
                <a:srgbClr val="C00000"/>
              </a:buCl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由于社会学家本人社会经历、文化知识、地位背景的局限，所以</a:t>
            </a:r>
            <a:r>
              <a:rPr lang="zh-CN" altLang="en-US" sz="2800" b="1" dirty="0">
                <a:solidFill>
                  <a:srgbClr val="FF0000"/>
                </a:solidFill>
                <a:latin typeface="微软雅黑" panose="020B0503020204020204" pitchFamily="34" charset="-122"/>
                <a:ea typeface="微软雅黑" panose="020B0503020204020204" pitchFamily="34" charset="-122"/>
              </a:rPr>
              <a:t>各国的社会学大都以本国的文化为基础来研究本国的经济和社会问题。</a:t>
            </a:r>
          </a:p>
          <a:p>
            <a:pPr eaLnBrk="1" hangingPunct="1">
              <a:lnSpc>
                <a:spcPct val="120000"/>
              </a:lnSpc>
              <a:spcBef>
                <a:spcPct val="40000"/>
              </a:spcBef>
              <a:buClr>
                <a:srgbClr val="C00000"/>
              </a:buClr>
              <a:buFont typeface="Wingdings" panose="05000000000000000000" pitchFamily="2" charset="2"/>
              <a:buChar char="Ø"/>
            </a:pPr>
            <a:r>
              <a:rPr lang="zh-CN" altLang="en-US" b="1" dirty="0">
                <a:solidFill>
                  <a:srgbClr val="3333CC"/>
                </a:solidFill>
                <a:latin typeface="微软雅黑" panose="020B0503020204020204" pitchFamily="34" charset="-122"/>
                <a:ea typeface="微软雅黑" panose="020B0503020204020204" pitchFamily="34" charset="-122"/>
              </a:rPr>
              <a:t>因此，不能盲目抄袭外国的社会学结论！</a:t>
            </a:r>
            <a:endParaRPr lang="zh-CN" altLang="en-US" sz="2800" b="1" dirty="0">
              <a:latin typeface="微软雅黑" panose="020B0503020204020204" pitchFamily="34" charset="-122"/>
              <a:ea typeface="微软雅黑" panose="020B0503020204020204" pitchFamily="34" charset="-122"/>
            </a:endParaRPr>
          </a:p>
          <a:p>
            <a:pPr marL="0" indent="0" eaLnBrk="1" hangingPunct="1">
              <a:lnSpc>
                <a:spcPct val="120000"/>
              </a:lnSpc>
              <a:spcBef>
                <a:spcPct val="40000"/>
              </a:spcBef>
              <a:buClr>
                <a:srgbClr val="C00000"/>
              </a:buClr>
              <a:buNone/>
            </a:pPr>
            <a:r>
              <a:rPr lang="en-US" altLang="zh-CN" b="1" dirty="0" smtClean="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社会学研究的本土化特点</a:t>
            </a:r>
          </a:p>
        </p:txBody>
      </p:sp>
      <p:pic>
        <p:nvPicPr>
          <p:cNvPr id="54277" name="Picture 6" descr="j0335112"/>
          <p:cNvPicPr>
            <a:picLocks noChangeAspect="1"/>
          </p:cNvPicPr>
          <p:nvPr/>
        </p:nvPicPr>
        <p:blipFill>
          <a:blip r:embed="rId3"/>
          <a:stretch>
            <a:fillRect/>
          </a:stretch>
        </p:blipFill>
        <p:spPr>
          <a:xfrm>
            <a:off x="7172325" y="5156200"/>
            <a:ext cx="1223963" cy="1182688"/>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10</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4276">
                                            <p:txEl>
                                              <p:pRg st="1" end="1"/>
                                            </p:txEl>
                                          </p:spTgt>
                                        </p:tgtEl>
                                        <p:attrNameLst>
                                          <p:attrName>style.visibility</p:attrName>
                                        </p:attrNameLst>
                                      </p:cBhvr>
                                      <p:to>
                                        <p:strVal val="visible"/>
                                      </p:to>
                                    </p:set>
                                    <p:animEffect transition="in" filter="wipe(down)">
                                      <p:cBhvr>
                                        <p:cTn id="7" dur="500"/>
                                        <p:tgtEl>
                                          <p:spTgt spid="54276">
                                            <p:txEl>
                                              <p:pRg st="1" end="1"/>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animEffect transition="in" filter="wipe(down)">
                                      <p:cBhvr>
                                        <p:cTn id="11" dur="500"/>
                                        <p:tgtEl>
                                          <p:spTgt spid="5427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4276">
                                            <p:txEl>
                                              <p:pRg st="3" end="3"/>
                                            </p:txEl>
                                          </p:spTgt>
                                        </p:tgtEl>
                                        <p:attrNameLst>
                                          <p:attrName>style.visibility</p:attrName>
                                        </p:attrNameLst>
                                      </p:cBhvr>
                                      <p:to>
                                        <p:strVal val="visible"/>
                                      </p:to>
                                    </p:set>
                                    <p:animEffect transition="in" filter="wipe(down)">
                                      <p:cBhvr>
                                        <p:cTn id="16" dur="500"/>
                                        <p:tgtEl>
                                          <p:spTgt spid="542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11188" y="277813"/>
            <a:ext cx="7772400" cy="10080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800" b="1" i="0" u="none" strike="noStrike" kern="0" cap="none" spc="0" normalizeH="0" baseline="0" noProof="0" dirty="0" smtClean="0">
                <a:ln>
                  <a:noFill/>
                </a:ln>
                <a:solidFill>
                  <a:schemeClr val="accent6">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1.1.5 </a:t>
            </a:r>
            <a:r>
              <a:rPr kumimoji="1" lang="zh-CN" altLang="en-US" sz="4800" b="1" u="none" strike="noStrike" kern="0" cap="none" spc="0" normalizeH="0" baseline="0" noProof="0" dirty="0" smtClean="0">
                <a:ln>
                  <a:noFill/>
                </a:ln>
                <a:solidFill>
                  <a:schemeClr val="accent6">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社会学的基本见解</a:t>
            </a:r>
          </a:p>
        </p:txBody>
      </p:sp>
      <p:sp>
        <p:nvSpPr>
          <p:cNvPr id="52228" name="Rectangle 3"/>
          <p:cNvSpPr>
            <a:spLocks noGrp="1"/>
          </p:cNvSpPr>
          <p:nvPr>
            <p:ph idx="1"/>
          </p:nvPr>
        </p:nvSpPr>
        <p:spPr>
          <a:xfrm>
            <a:off x="611188" y="1484313"/>
            <a:ext cx="7772400" cy="4106862"/>
          </a:xfrm>
        </p:spPr>
        <p:txBody>
          <a:bodyPr vert="horz" wrap="square" lIns="91440" tIns="45720" rIns="91440" bIns="45720" anchor="t"/>
          <a:lstStyle/>
          <a:p>
            <a:pPr algn="just" eaLnBrk="1" hangingPunct="1">
              <a:lnSpc>
                <a:spcPct val="130000"/>
              </a:lnSpc>
              <a:spcBef>
                <a:spcPts val="1800"/>
              </a:spcBef>
              <a:buFont typeface="Wingdings" panose="05000000000000000000" charset="0"/>
              <a:buChar char="Ø"/>
            </a:pPr>
            <a:r>
              <a:rPr lang="zh-CN" altLang="en-US" b="1" dirty="0">
                <a:solidFill>
                  <a:srgbClr val="C00000"/>
                </a:solidFill>
                <a:latin typeface="微软雅黑" panose="020B0503020204020204" pitchFamily="34" charset="-122"/>
                <a:ea typeface="微软雅黑" panose="020B0503020204020204" pitchFamily="34" charset="-122"/>
              </a:rPr>
              <a:t>人的行为主要是在其所属群体或在这些群体之间发生的社会相互作用中形成的。</a:t>
            </a:r>
          </a:p>
          <a:p>
            <a:pPr algn="just" eaLnBrk="1" hangingPunct="1">
              <a:lnSpc>
                <a:spcPct val="140000"/>
              </a:lnSpc>
              <a:spcBef>
                <a:spcPts val="1800"/>
              </a:spcBef>
              <a:buFont typeface="Wingdings" panose="05000000000000000000" charset="0"/>
              <a:buChar char="Ø"/>
            </a:pPr>
            <a:r>
              <a:rPr lang="zh-CN" altLang="en-US" b="1" dirty="0">
                <a:solidFill>
                  <a:srgbClr val="3333CC"/>
                </a:solidFill>
                <a:latin typeface="微软雅黑" panose="020B0503020204020204" pitchFamily="34" charset="-122"/>
                <a:ea typeface="微软雅黑" panose="020B0503020204020204" pitchFamily="34" charset="-122"/>
              </a:rPr>
              <a:t>我们之所以是现在的生活状态，并有现在这样的行为，是因为我们恰好在特定的空间和时间里生活在特定的社会之中。</a:t>
            </a:r>
          </a:p>
        </p:txBody>
      </p:sp>
      <p:grpSp>
        <p:nvGrpSpPr>
          <p:cNvPr id="52229" name="Group 349"/>
          <p:cNvGrpSpPr/>
          <p:nvPr/>
        </p:nvGrpSpPr>
        <p:grpSpPr>
          <a:xfrm>
            <a:off x="5292725" y="5084763"/>
            <a:ext cx="2859088" cy="1487487"/>
            <a:chOff x="2468" y="2432"/>
            <a:chExt cx="1801" cy="937"/>
          </a:xfrm>
        </p:grpSpPr>
        <p:sp>
          <p:nvSpPr>
            <p:cNvPr id="52230" name="Freeform 350"/>
            <p:cNvSpPr/>
            <p:nvPr/>
          </p:nvSpPr>
          <p:spPr>
            <a:xfrm>
              <a:off x="4090" y="3110"/>
              <a:ext cx="179" cy="58"/>
            </a:xfrm>
            <a:custGeom>
              <a:avLst/>
              <a:gdLst>
                <a:gd name="txL" fmla="*/ 0 w 179"/>
                <a:gd name="txT" fmla="*/ 0 h 58"/>
                <a:gd name="txR" fmla="*/ 179 w 179"/>
                <a:gd name="txB" fmla="*/ 58 h 58"/>
              </a:gdLst>
              <a:ahLst/>
              <a:cxnLst>
                <a:cxn ang="0">
                  <a:pos x="25" y="13"/>
                </a:cxn>
                <a:cxn ang="0">
                  <a:pos x="57" y="19"/>
                </a:cxn>
                <a:cxn ang="0">
                  <a:pos x="121" y="44"/>
                </a:cxn>
                <a:cxn ang="0">
                  <a:pos x="159" y="57"/>
                </a:cxn>
                <a:cxn ang="0">
                  <a:pos x="172" y="44"/>
                </a:cxn>
                <a:cxn ang="0">
                  <a:pos x="178" y="19"/>
                </a:cxn>
                <a:cxn ang="0">
                  <a:pos x="172" y="0"/>
                </a:cxn>
                <a:cxn ang="0">
                  <a:pos x="32" y="0"/>
                </a:cxn>
                <a:cxn ang="0">
                  <a:pos x="0" y="0"/>
                </a:cxn>
                <a:cxn ang="0">
                  <a:pos x="0" y="0"/>
                </a:cxn>
                <a:cxn ang="0">
                  <a:pos x="0" y="7"/>
                </a:cxn>
                <a:cxn ang="0">
                  <a:pos x="25" y="13"/>
                </a:cxn>
              </a:cxnLst>
              <a:rect l="txL" t="txT" r="txR" b="txB"/>
              <a:pathLst>
                <a:path w="179" h="58">
                  <a:moveTo>
                    <a:pt x="25" y="13"/>
                  </a:moveTo>
                  <a:lnTo>
                    <a:pt x="57" y="19"/>
                  </a:lnTo>
                  <a:lnTo>
                    <a:pt x="121" y="44"/>
                  </a:lnTo>
                  <a:lnTo>
                    <a:pt x="159" y="57"/>
                  </a:lnTo>
                  <a:lnTo>
                    <a:pt x="172" y="44"/>
                  </a:lnTo>
                  <a:lnTo>
                    <a:pt x="178" y="19"/>
                  </a:lnTo>
                  <a:lnTo>
                    <a:pt x="172" y="0"/>
                  </a:lnTo>
                  <a:lnTo>
                    <a:pt x="32" y="0"/>
                  </a:lnTo>
                  <a:lnTo>
                    <a:pt x="0" y="0"/>
                  </a:lnTo>
                  <a:lnTo>
                    <a:pt x="0" y="7"/>
                  </a:lnTo>
                  <a:lnTo>
                    <a:pt x="25" y="13"/>
                  </a:lnTo>
                  <a:close/>
                </a:path>
              </a:pathLst>
            </a:custGeom>
            <a:solidFill>
              <a:srgbClr val="888888">
                <a:alpha val="100000"/>
              </a:srgbClr>
            </a:solidFill>
            <a:ln w="0">
              <a:noFill/>
            </a:ln>
          </p:spPr>
          <p:txBody>
            <a:bodyPr/>
            <a:lstStyle/>
            <a:p>
              <a:endParaRPr lang="zh-CN" altLang="en-US"/>
            </a:p>
          </p:txBody>
        </p:sp>
        <p:sp>
          <p:nvSpPr>
            <p:cNvPr id="52231" name="Freeform 351"/>
            <p:cNvSpPr/>
            <p:nvPr/>
          </p:nvSpPr>
          <p:spPr>
            <a:xfrm>
              <a:off x="3982" y="2922"/>
              <a:ext cx="230" cy="215"/>
            </a:xfrm>
            <a:custGeom>
              <a:avLst/>
              <a:gdLst>
                <a:gd name="txL" fmla="*/ 0 w 230"/>
                <a:gd name="txT" fmla="*/ 0 h 215"/>
                <a:gd name="txR" fmla="*/ 230 w 230"/>
                <a:gd name="txB" fmla="*/ 215 h 215"/>
              </a:gdLst>
              <a:ahLst/>
              <a:cxnLst>
                <a:cxn ang="0">
                  <a:pos x="210" y="188"/>
                </a:cxn>
                <a:cxn ang="0">
                  <a:pos x="197" y="163"/>
                </a:cxn>
                <a:cxn ang="0">
                  <a:pos x="203" y="163"/>
                </a:cxn>
                <a:cxn ang="0">
                  <a:pos x="229" y="157"/>
                </a:cxn>
                <a:cxn ang="0">
                  <a:pos x="229" y="151"/>
                </a:cxn>
                <a:cxn ang="0">
                  <a:pos x="184" y="151"/>
                </a:cxn>
                <a:cxn ang="0">
                  <a:pos x="152" y="163"/>
                </a:cxn>
                <a:cxn ang="0">
                  <a:pos x="127" y="132"/>
                </a:cxn>
                <a:cxn ang="0">
                  <a:pos x="102" y="107"/>
                </a:cxn>
                <a:cxn ang="0">
                  <a:pos x="63" y="57"/>
                </a:cxn>
                <a:cxn ang="0">
                  <a:pos x="38" y="6"/>
                </a:cxn>
                <a:cxn ang="0">
                  <a:pos x="32" y="0"/>
                </a:cxn>
                <a:cxn ang="0">
                  <a:pos x="25" y="6"/>
                </a:cxn>
                <a:cxn ang="0">
                  <a:pos x="13" y="19"/>
                </a:cxn>
                <a:cxn ang="0">
                  <a:pos x="0" y="25"/>
                </a:cxn>
                <a:cxn ang="0">
                  <a:pos x="0" y="31"/>
                </a:cxn>
                <a:cxn ang="0">
                  <a:pos x="6" y="38"/>
                </a:cxn>
                <a:cxn ang="0">
                  <a:pos x="19" y="50"/>
                </a:cxn>
                <a:cxn ang="0">
                  <a:pos x="25" y="57"/>
                </a:cxn>
                <a:cxn ang="0">
                  <a:pos x="32" y="82"/>
                </a:cxn>
                <a:cxn ang="0">
                  <a:pos x="44" y="107"/>
                </a:cxn>
                <a:cxn ang="0">
                  <a:pos x="63" y="119"/>
                </a:cxn>
                <a:cxn ang="0">
                  <a:pos x="82" y="144"/>
                </a:cxn>
                <a:cxn ang="0">
                  <a:pos x="102" y="157"/>
                </a:cxn>
                <a:cxn ang="0">
                  <a:pos x="127" y="170"/>
                </a:cxn>
                <a:cxn ang="0">
                  <a:pos x="133" y="182"/>
                </a:cxn>
                <a:cxn ang="0">
                  <a:pos x="133" y="188"/>
                </a:cxn>
                <a:cxn ang="0">
                  <a:pos x="165" y="188"/>
                </a:cxn>
                <a:cxn ang="0">
                  <a:pos x="178" y="201"/>
                </a:cxn>
                <a:cxn ang="0">
                  <a:pos x="184" y="201"/>
                </a:cxn>
                <a:cxn ang="0">
                  <a:pos x="178" y="188"/>
                </a:cxn>
                <a:cxn ang="0">
                  <a:pos x="191" y="195"/>
                </a:cxn>
                <a:cxn ang="0">
                  <a:pos x="203" y="207"/>
                </a:cxn>
                <a:cxn ang="0">
                  <a:pos x="203" y="214"/>
                </a:cxn>
                <a:cxn ang="0">
                  <a:pos x="210" y="214"/>
                </a:cxn>
                <a:cxn ang="0">
                  <a:pos x="203" y="195"/>
                </a:cxn>
                <a:cxn ang="0">
                  <a:pos x="203" y="188"/>
                </a:cxn>
                <a:cxn ang="0">
                  <a:pos x="203" y="188"/>
                </a:cxn>
                <a:cxn ang="0">
                  <a:pos x="203" y="188"/>
                </a:cxn>
                <a:cxn ang="0">
                  <a:pos x="210" y="195"/>
                </a:cxn>
                <a:cxn ang="0">
                  <a:pos x="216" y="195"/>
                </a:cxn>
                <a:cxn ang="0">
                  <a:pos x="216" y="188"/>
                </a:cxn>
                <a:cxn ang="0">
                  <a:pos x="210" y="188"/>
                </a:cxn>
                <a:cxn ang="0">
                  <a:pos x="210" y="188"/>
                </a:cxn>
              </a:cxnLst>
              <a:rect l="txL" t="txT" r="txR" b="txB"/>
              <a:pathLst>
                <a:path w="230" h="215">
                  <a:moveTo>
                    <a:pt x="210" y="188"/>
                  </a:moveTo>
                  <a:lnTo>
                    <a:pt x="197" y="163"/>
                  </a:lnTo>
                  <a:lnTo>
                    <a:pt x="203" y="163"/>
                  </a:lnTo>
                  <a:lnTo>
                    <a:pt x="229" y="157"/>
                  </a:lnTo>
                  <a:lnTo>
                    <a:pt x="229" y="151"/>
                  </a:lnTo>
                  <a:lnTo>
                    <a:pt x="184" y="151"/>
                  </a:lnTo>
                  <a:lnTo>
                    <a:pt x="152" y="163"/>
                  </a:lnTo>
                  <a:lnTo>
                    <a:pt x="127" y="132"/>
                  </a:lnTo>
                  <a:lnTo>
                    <a:pt x="102" y="107"/>
                  </a:lnTo>
                  <a:lnTo>
                    <a:pt x="63" y="57"/>
                  </a:lnTo>
                  <a:lnTo>
                    <a:pt x="38" y="6"/>
                  </a:lnTo>
                  <a:lnTo>
                    <a:pt x="32" y="0"/>
                  </a:lnTo>
                  <a:lnTo>
                    <a:pt x="25" y="6"/>
                  </a:lnTo>
                  <a:lnTo>
                    <a:pt x="13" y="19"/>
                  </a:lnTo>
                  <a:lnTo>
                    <a:pt x="0" y="25"/>
                  </a:lnTo>
                  <a:lnTo>
                    <a:pt x="0" y="31"/>
                  </a:lnTo>
                  <a:lnTo>
                    <a:pt x="6" y="38"/>
                  </a:lnTo>
                  <a:lnTo>
                    <a:pt x="19" y="50"/>
                  </a:lnTo>
                  <a:lnTo>
                    <a:pt x="25" y="57"/>
                  </a:lnTo>
                  <a:lnTo>
                    <a:pt x="32" y="82"/>
                  </a:lnTo>
                  <a:lnTo>
                    <a:pt x="44" y="107"/>
                  </a:lnTo>
                  <a:lnTo>
                    <a:pt x="63" y="119"/>
                  </a:lnTo>
                  <a:lnTo>
                    <a:pt x="82" y="144"/>
                  </a:lnTo>
                  <a:lnTo>
                    <a:pt x="102" y="157"/>
                  </a:lnTo>
                  <a:lnTo>
                    <a:pt x="127" y="170"/>
                  </a:lnTo>
                  <a:lnTo>
                    <a:pt x="133" y="182"/>
                  </a:lnTo>
                  <a:lnTo>
                    <a:pt x="133" y="188"/>
                  </a:lnTo>
                  <a:lnTo>
                    <a:pt x="165" y="188"/>
                  </a:lnTo>
                  <a:lnTo>
                    <a:pt x="178" y="201"/>
                  </a:lnTo>
                  <a:lnTo>
                    <a:pt x="184" y="201"/>
                  </a:lnTo>
                  <a:lnTo>
                    <a:pt x="178" y="188"/>
                  </a:lnTo>
                  <a:lnTo>
                    <a:pt x="191" y="195"/>
                  </a:lnTo>
                  <a:lnTo>
                    <a:pt x="203" y="207"/>
                  </a:lnTo>
                  <a:lnTo>
                    <a:pt x="203" y="214"/>
                  </a:lnTo>
                  <a:lnTo>
                    <a:pt x="210" y="214"/>
                  </a:lnTo>
                  <a:lnTo>
                    <a:pt x="203" y="195"/>
                  </a:lnTo>
                  <a:lnTo>
                    <a:pt x="203" y="188"/>
                  </a:lnTo>
                  <a:lnTo>
                    <a:pt x="210" y="195"/>
                  </a:lnTo>
                  <a:lnTo>
                    <a:pt x="216" y="195"/>
                  </a:lnTo>
                  <a:lnTo>
                    <a:pt x="216" y="188"/>
                  </a:lnTo>
                  <a:lnTo>
                    <a:pt x="210" y="188"/>
                  </a:lnTo>
                  <a:close/>
                </a:path>
              </a:pathLst>
            </a:custGeom>
            <a:solidFill>
              <a:srgbClr val="888888">
                <a:alpha val="100000"/>
              </a:srgbClr>
            </a:solidFill>
            <a:ln w="0">
              <a:noFill/>
            </a:ln>
          </p:spPr>
          <p:txBody>
            <a:bodyPr/>
            <a:lstStyle/>
            <a:p>
              <a:endParaRPr lang="zh-CN" altLang="en-US"/>
            </a:p>
          </p:txBody>
        </p:sp>
        <p:sp>
          <p:nvSpPr>
            <p:cNvPr id="52232" name="Freeform 352"/>
            <p:cNvSpPr/>
            <p:nvPr/>
          </p:nvSpPr>
          <p:spPr>
            <a:xfrm>
              <a:off x="2786" y="2696"/>
              <a:ext cx="26" cy="39"/>
            </a:xfrm>
            <a:custGeom>
              <a:avLst/>
              <a:gdLst>
                <a:gd name="txL" fmla="*/ 0 w 26"/>
                <a:gd name="txT" fmla="*/ 0 h 39"/>
                <a:gd name="txR" fmla="*/ 26 w 26"/>
                <a:gd name="txB" fmla="*/ 39 h 39"/>
              </a:gdLst>
              <a:ahLst/>
              <a:cxnLst>
                <a:cxn ang="0">
                  <a:pos x="19" y="31"/>
                </a:cxn>
                <a:cxn ang="0">
                  <a:pos x="25" y="19"/>
                </a:cxn>
                <a:cxn ang="0">
                  <a:pos x="25" y="12"/>
                </a:cxn>
                <a:cxn ang="0">
                  <a:pos x="25" y="0"/>
                </a:cxn>
                <a:cxn ang="0">
                  <a:pos x="13" y="6"/>
                </a:cxn>
                <a:cxn ang="0">
                  <a:pos x="0" y="6"/>
                </a:cxn>
                <a:cxn ang="0">
                  <a:pos x="6" y="25"/>
                </a:cxn>
                <a:cxn ang="0">
                  <a:pos x="6" y="38"/>
                </a:cxn>
                <a:cxn ang="0">
                  <a:pos x="19" y="31"/>
                </a:cxn>
                <a:cxn ang="0">
                  <a:pos x="19" y="31"/>
                </a:cxn>
              </a:cxnLst>
              <a:rect l="txL" t="txT" r="txR" b="txB"/>
              <a:pathLst>
                <a:path w="26" h="39">
                  <a:moveTo>
                    <a:pt x="19" y="31"/>
                  </a:moveTo>
                  <a:lnTo>
                    <a:pt x="25" y="19"/>
                  </a:lnTo>
                  <a:lnTo>
                    <a:pt x="25" y="12"/>
                  </a:lnTo>
                  <a:lnTo>
                    <a:pt x="25" y="0"/>
                  </a:lnTo>
                  <a:lnTo>
                    <a:pt x="13" y="6"/>
                  </a:lnTo>
                  <a:lnTo>
                    <a:pt x="0" y="6"/>
                  </a:lnTo>
                  <a:lnTo>
                    <a:pt x="6" y="25"/>
                  </a:lnTo>
                  <a:lnTo>
                    <a:pt x="6" y="38"/>
                  </a:lnTo>
                  <a:lnTo>
                    <a:pt x="19" y="31"/>
                  </a:lnTo>
                  <a:close/>
                </a:path>
              </a:pathLst>
            </a:custGeom>
            <a:solidFill>
              <a:srgbClr val="888888">
                <a:alpha val="100000"/>
              </a:srgbClr>
            </a:solidFill>
            <a:ln w="0">
              <a:noFill/>
            </a:ln>
          </p:spPr>
          <p:txBody>
            <a:bodyPr/>
            <a:lstStyle/>
            <a:p>
              <a:endParaRPr lang="zh-CN" altLang="en-US"/>
            </a:p>
          </p:txBody>
        </p:sp>
        <p:sp>
          <p:nvSpPr>
            <p:cNvPr id="52233" name="Freeform 353"/>
            <p:cNvSpPr/>
            <p:nvPr/>
          </p:nvSpPr>
          <p:spPr>
            <a:xfrm>
              <a:off x="2557" y="3224"/>
              <a:ext cx="77" cy="139"/>
            </a:xfrm>
            <a:custGeom>
              <a:avLst/>
              <a:gdLst>
                <a:gd name="txL" fmla="*/ 0 w 77"/>
                <a:gd name="txT" fmla="*/ 0 h 139"/>
                <a:gd name="txR" fmla="*/ 77 w 77"/>
                <a:gd name="txB" fmla="*/ 139 h 139"/>
              </a:gdLst>
              <a:ahLst/>
              <a:cxnLst>
                <a:cxn ang="0">
                  <a:pos x="51" y="75"/>
                </a:cxn>
                <a:cxn ang="0">
                  <a:pos x="57" y="106"/>
                </a:cxn>
                <a:cxn ang="0">
                  <a:pos x="57" y="138"/>
                </a:cxn>
                <a:cxn ang="0">
                  <a:pos x="51" y="131"/>
                </a:cxn>
                <a:cxn ang="0">
                  <a:pos x="51" y="106"/>
                </a:cxn>
                <a:cxn ang="0">
                  <a:pos x="38" y="81"/>
                </a:cxn>
                <a:cxn ang="0">
                  <a:pos x="32" y="138"/>
                </a:cxn>
                <a:cxn ang="0">
                  <a:pos x="25" y="138"/>
                </a:cxn>
                <a:cxn ang="0">
                  <a:pos x="25" y="125"/>
                </a:cxn>
                <a:cxn ang="0">
                  <a:pos x="25" y="94"/>
                </a:cxn>
                <a:cxn ang="0">
                  <a:pos x="25" y="81"/>
                </a:cxn>
                <a:cxn ang="0">
                  <a:pos x="0" y="113"/>
                </a:cxn>
                <a:cxn ang="0">
                  <a:pos x="0" y="100"/>
                </a:cxn>
                <a:cxn ang="0">
                  <a:pos x="13" y="81"/>
                </a:cxn>
                <a:cxn ang="0">
                  <a:pos x="25" y="69"/>
                </a:cxn>
                <a:cxn ang="0">
                  <a:pos x="19" y="56"/>
                </a:cxn>
                <a:cxn ang="0">
                  <a:pos x="19" y="31"/>
                </a:cxn>
                <a:cxn ang="0">
                  <a:pos x="25" y="0"/>
                </a:cxn>
                <a:cxn ang="0">
                  <a:pos x="51" y="0"/>
                </a:cxn>
                <a:cxn ang="0">
                  <a:pos x="57" y="25"/>
                </a:cxn>
                <a:cxn ang="0">
                  <a:pos x="64" y="56"/>
                </a:cxn>
                <a:cxn ang="0">
                  <a:pos x="76" y="87"/>
                </a:cxn>
                <a:cxn ang="0">
                  <a:pos x="76" y="119"/>
                </a:cxn>
                <a:cxn ang="0">
                  <a:pos x="76" y="119"/>
                </a:cxn>
                <a:cxn ang="0">
                  <a:pos x="70" y="87"/>
                </a:cxn>
                <a:cxn ang="0">
                  <a:pos x="57" y="75"/>
                </a:cxn>
                <a:cxn ang="0">
                  <a:pos x="51" y="75"/>
                </a:cxn>
                <a:cxn ang="0">
                  <a:pos x="51" y="75"/>
                </a:cxn>
              </a:cxnLst>
              <a:rect l="txL" t="txT" r="txR" b="txB"/>
              <a:pathLst>
                <a:path w="77" h="139">
                  <a:moveTo>
                    <a:pt x="51" y="75"/>
                  </a:moveTo>
                  <a:lnTo>
                    <a:pt x="57" y="106"/>
                  </a:lnTo>
                  <a:lnTo>
                    <a:pt x="57" y="138"/>
                  </a:lnTo>
                  <a:lnTo>
                    <a:pt x="51" y="131"/>
                  </a:lnTo>
                  <a:lnTo>
                    <a:pt x="51" y="106"/>
                  </a:lnTo>
                  <a:lnTo>
                    <a:pt x="38" y="81"/>
                  </a:lnTo>
                  <a:lnTo>
                    <a:pt x="32" y="138"/>
                  </a:lnTo>
                  <a:lnTo>
                    <a:pt x="25" y="138"/>
                  </a:lnTo>
                  <a:lnTo>
                    <a:pt x="25" y="125"/>
                  </a:lnTo>
                  <a:lnTo>
                    <a:pt x="25" y="94"/>
                  </a:lnTo>
                  <a:lnTo>
                    <a:pt x="25" y="81"/>
                  </a:lnTo>
                  <a:lnTo>
                    <a:pt x="0" y="113"/>
                  </a:lnTo>
                  <a:lnTo>
                    <a:pt x="0" y="100"/>
                  </a:lnTo>
                  <a:lnTo>
                    <a:pt x="13" y="81"/>
                  </a:lnTo>
                  <a:lnTo>
                    <a:pt x="25" y="69"/>
                  </a:lnTo>
                  <a:lnTo>
                    <a:pt x="19" y="56"/>
                  </a:lnTo>
                  <a:lnTo>
                    <a:pt x="19" y="31"/>
                  </a:lnTo>
                  <a:lnTo>
                    <a:pt x="25" y="0"/>
                  </a:lnTo>
                  <a:lnTo>
                    <a:pt x="51" y="0"/>
                  </a:lnTo>
                  <a:lnTo>
                    <a:pt x="57" y="25"/>
                  </a:lnTo>
                  <a:lnTo>
                    <a:pt x="64" y="56"/>
                  </a:lnTo>
                  <a:lnTo>
                    <a:pt x="76" y="87"/>
                  </a:lnTo>
                  <a:lnTo>
                    <a:pt x="76" y="119"/>
                  </a:lnTo>
                  <a:lnTo>
                    <a:pt x="70" y="87"/>
                  </a:lnTo>
                  <a:lnTo>
                    <a:pt x="57" y="75"/>
                  </a:lnTo>
                  <a:lnTo>
                    <a:pt x="51" y="75"/>
                  </a:lnTo>
                  <a:close/>
                </a:path>
              </a:pathLst>
            </a:custGeom>
            <a:solidFill>
              <a:srgbClr val="888888">
                <a:alpha val="100000"/>
              </a:srgbClr>
            </a:solidFill>
            <a:ln w="0">
              <a:noFill/>
            </a:ln>
          </p:spPr>
          <p:txBody>
            <a:bodyPr/>
            <a:lstStyle/>
            <a:p>
              <a:endParaRPr lang="zh-CN" altLang="en-US"/>
            </a:p>
          </p:txBody>
        </p:sp>
        <p:sp>
          <p:nvSpPr>
            <p:cNvPr id="52234" name="Freeform 354"/>
            <p:cNvSpPr/>
            <p:nvPr/>
          </p:nvSpPr>
          <p:spPr>
            <a:xfrm>
              <a:off x="2761" y="2708"/>
              <a:ext cx="83" cy="83"/>
            </a:xfrm>
            <a:custGeom>
              <a:avLst/>
              <a:gdLst>
                <a:gd name="txL" fmla="*/ 0 w 83"/>
                <a:gd name="txT" fmla="*/ 0 h 83"/>
                <a:gd name="txR" fmla="*/ 83 w 83"/>
                <a:gd name="txB" fmla="*/ 83 h 83"/>
              </a:gdLst>
              <a:ahLst/>
              <a:cxnLst>
                <a:cxn ang="0">
                  <a:pos x="76" y="57"/>
                </a:cxn>
                <a:cxn ang="0">
                  <a:pos x="82" y="57"/>
                </a:cxn>
                <a:cxn ang="0">
                  <a:pos x="82" y="32"/>
                </a:cxn>
                <a:cxn ang="0">
                  <a:pos x="76" y="19"/>
                </a:cxn>
                <a:cxn ang="0">
                  <a:pos x="70" y="0"/>
                </a:cxn>
                <a:cxn ang="0">
                  <a:pos x="25" y="44"/>
                </a:cxn>
                <a:cxn ang="0">
                  <a:pos x="31" y="57"/>
                </a:cxn>
                <a:cxn ang="0">
                  <a:pos x="19" y="51"/>
                </a:cxn>
                <a:cxn ang="0">
                  <a:pos x="0" y="57"/>
                </a:cxn>
                <a:cxn ang="0">
                  <a:pos x="25" y="69"/>
                </a:cxn>
                <a:cxn ang="0">
                  <a:pos x="38" y="76"/>
                </a:cxn>
                <a:cxn ang="0">
                  <a:pos x="50" y="82"/>
                </a:cxn>
                <a:cxn ang="0">
                  <a:pos x="50" y="76"/>
                </a:cxn>
                <a:cxn ang="0">
                  <a:pos x="50" y="82"/>
                </a:cxn>
                <a:cxn ang="0">
                  <a:pos x="82" y="82"/>
                </a:cxn>
                <a:cxn ang="0">
                  <a:pos x="82" y="63"/>
                </a:cxn>
                <a:cxn ang="0">
                  <a:pos x="76" y="57"/>
                </a:cxn>
                <a:cxn ang="0">
                  <a:pos x="76" y="57"/>
                </a:cxn>
              </a:cxnLst>
              <a:rect l="txL" t="txT" r="txR" b="txB"/>
              <a:pathLst>
                <a:path w="83" h="83">
                  <a:moveTo>
                    <a:pt x="76" y="57"/>
                  </a:moveTo>
                  <a:lnTo>
                    <a:pt x="82" y="57"/>
                  </a:lnTo>
                  <a:lnTo>
                    <a:pt x="82" y="32"/>
                  </a:lnTo>
                  <a:lnTo>
                    <a:pt x="76" y="19"/>
                  </a:lnTo>
                  <a:lnTo>
                    <a:pt x="70" y="0"/>
                  </a:lnTo>
                  <a:lnTo>
                    <a:pt x="25" y="44"/>
                  </a:lnTo>
                  <a:lnTo>
                    <a:pt x="31" y="57"/>
                  </a:lnTo>
                  <a:lnTo>
                    <a:pt x="19" y="51"/>
                  </a:lnTo>
                  <a:lnTo>
                    <a:pt x="0" y="57"/>
                  </a:lnTo>
                  <a:lnTo>
                    <a:pt x="25" y="69"/>
                  </a:lnTo>
                  <a:lnTo>
                    <a:pt x="38" y="76"/>
                  </a:lnTo>
                  <a:lnTo>
                    <a:pt x="50" y="82"/>
                  </a:lnTo>
                  <a:lnTo>
                    <a:pt x="50" y="76"/>
                  </a:lnTo>
                  <a:lnTo>
                    <a:pt x="50" y="82"/>
                  </a:lnTo>
                  <a:lnTo>
                    <a:pt x="82" y="82"/>
                  </a:lnTo>
                  <a:lnTo>
                    <a:pt x="82" y="63"/>
                  </a:lnTo>
                  <a:lnTo>
                    <a:pt x="76" y="57"/>
                  </a:lnTo>
                  <a:close/>
                </a:path>
              </a:pathLst>
            </a:custGeom>
            <a:solidFill>
              <a:srgbClr val="888888">
                <a:alpha val="100000"/>
              </a:srgbClr>
            </a:solidFill>
            <a:ln w="0">
              <a:noFill/>
            </a:ln>
          </p:spPr>
          <p:txBody>
            <a:bodyPr/>
            <a:lstStyle/>
            <a:p>
              <a:endParaRPr lang="zh-CN" altLang="en-US"/>
            </a:p>
          </p:txBody>
        </p:sp>
        <p:sp>
          <p:nvSpPr>
            <p:cNvPr id="52235" name="Freeform 355"/>
            <p:cNvSpPr/>
            <p:nvPr/>
          </p:nvSpPr>
          <p:spPr>
            <a:xfrm>
              <a:off x="4122" y="3123"/>
              <a:ext cx="26" cy="32"/>
            </a:xfrm>
            <a:custGeom>
              <a:avLst/>
              <a:gdLst>
                <a:gd name="txL" fmla="*/ 0 w 26"/>
                <a:gd name="txT" fmla="*/ 0 h 32"/>
                <a:gd name="txR" fmla="*/ 26 w 26"/>
                <a:gd name="txB" fmla="*/ 32 h 32"/>
              </a:gdLst>
              <a:ahLst/>
              <a:cxnLst>
                <a:cxn ang="0">
                  <a:pos x="0" y="0"/>
                </a:cxn>
                <a:cxn ang="0">
                  <a:pos x="12" y="13"/>
                </a:cxn>
                <a:cxn ang="0">
                  <a:pos x="19" y="31"/>
                </a:cxn>
                <a:cxn ang="0">
                  <a:pos x="25" y="25"/>
                </a:cxn>
                <a:cxn ang="0">
                  <a:pos x="25" y="19"/>
                </a:cxn>
                <a:cxn ang="0">
                  <a:pos x="19" y="6"/>
                </a:cxn>
                <a:cxn ang="0">
                  <a:pos x="12" y="0"/>
                </a:cxn>
                <a:cxn ang="0">
                  <a:pos x="0" y="0"/>
                </a:cxn>
                <a:cxn ang="0">
                  <a:pos x="0" y="0"/>
                </a:cxn>
              </a:cxnLst>
              <a:rect l="txL" t="txT" r="txR" b="txB"/>
              <a:pathLst>
                <a:path w="26" h="32">
                  <a:moveTo>
                    <a:pt x="0" y="0"/>
                  </a:moveTo>
                  <a:lnTo>
                    <a:pt x="12" y="13"/>
                  </a:lnTo>
                  <a:lnTo>
                    <a:pt x="19" y="31"/>
                  </a:lnTo>
                  <a:lnTo>
                    <a:pt x="25" y="25"/>
                  </a:lnTo>
                  <a:lnTo>
                    <a:pt x="25" y="19"/>
                  </a:lnTo>
                  <a:lnTo>
                    <a:pt x="19" y="6"/>
                  </a:lnTo>
                  <a:lnTo>
                    <a:pt x="12" y="0"/>
                  </a:lnTo>
                  <a:lnTo>
                    <a:pt x="0" y="0"/>
                  </a:lnTo>
                  <a:close/>
                </a:path>
              </a:pathLst>
            </a:custGeom>
            <a:solidFill>
              <a:srgbClr val="888888">
                <a:alpha val="100000"/>
              </a:srgbClr>
            </a:solidFill>
            <a:ln w="0">
              <a:noFill/>
            </a:ln>
          </p:spPr>
          <p:txBody>
            <a:bodyPr/>
            <a:lstStyle/>
            <a:p>
              <a:endParaRPr lang="zh-CN" altLang="en-US"/>
            </a:p>
          </p:txBody>
        </p:sp>
        <p:sp>
          <p:nvSpPr>
            <p:cNvPr id="52236" name="Freeform 356"/>
            <p:cNvSpPr/>
            <p:nvPr/>
          </p:nvSpPr>
          <p:spPr>
            <a:xfrm>
              <a:off x="3835" y="2533"/>
              <a:ext cx="65" cy="70"/>
            </a:xfrm>
            <a:custGeom>
              <a:avLst/>
              <a:gdLst>
                <a:gd name="txL" fmla="*/ 0 w 65"/>
                <a:gd name="txT" fmla="*/ 0 h 70"/>
                <a:gd name="txR" fmla="*/ 65 w 65"/>
                <a:gd name="txB" fmla="*/ 70 h 70"/>
              </a:gdLst>
              <a:ahLst/>
              <a:cxnLst>
                <a:cxn ang="0">
                  <a:pos x="32" y="37"/>
                </a:cxn>
                <a:cxn ang="0">
                  <a:pos x="32" y="31"/>
                </a:cxn>
                <a:cxn ang="0">
                  <a:pos x="20" y="12"/>
                </a:cxn>
                <a:cxn ang="0">
                  <a:pos x="20" y="12"/>
                </a:cxn>
                <a:cxn ang="0">
                  <a:pos x="13" y="6"/>
                </a:cxn>
                <a:cxn ang="0">
                  <a:pos x="7" y="6"/>
                </a:cxn>
                <a:cxn ang="0">
                  <a:pos x="0" y="0"/>
                </a:cxn>
                <a:cxn ang="0">
                  <a:pos x="64" y="0"/>
                </a:cxn>
                <a:cxn ang="0">
                  <a:pos x="45" y="18"/>
                </a:cxn>
                <a:cxn ang="0">
                  <a:pos x="39" y="31"/>
                </a:cxn>
                <a:cxn ang="0">
                  <a:pos x="39" y="56"/>
                </a:cxn>
                <a:cxn ang="0">
                  <a:pos x="51" y="69"/>
                </a:cxn>
                <a:cxn ang="0">
                  <a:pos x="32" y="69"/>
                </a:cxn>
                <a:cxn ang="0">
                  <a:pos x="13" y="69"/>
                </a:cxn>
                <a:cxn ang="0">
                  <a:pos x="32" y="56"/>
                </a:cxn>
                <a:cxn ang="0">
                  <a:pos x="32" y="37"/>
                </a:cxn>
                <a:cxn ang="0">
                  <a:pos x="32" y="37"/>
                </a:cxn>
              </a:cxnLst>
              <a:rect l="txL" t="txT" r="txR" b="txB"/>
              <a:pathLst>
                <a:path w="65" h="70">
                  <a:moveTo>
                    <a:pt x="32" y="37"/>
                  </a:moveTo>
                  <a:lnTo>
                    <a:pt x="32" y="31"/>
                  </a:lnTo>
                  <a:lnTo>
                    <a:pt x="20" y="12"/>
                  </a:lnTo>
                  <a:lnTo>
                    <a:pt x="13" y="6"/>
                  </a:lnTo>
                  <a:lnTo>
                    <a:pt x="7" y="6"/>
                  </a:lnTo>
                  <a:lnTo>
                    <a:pt x="0" y="0"/>
                  </a:lnTo>
                  <a:lnTo>
                    <a:pt x="64" y="0"/>
                  </a:lnTo>
                  <a:lnTo>
                    <a:pt x="45" y="18"/>
                  </a:lnTo>
                  <a:lnTo>
                    <a:pt x="39" y="31"/>
                  </a:lnTo>
                  <a:lnTo>
                    <a:pt x="39" y="56"/>
                  </a:lnTo>
                  <a:lnTo>
                    <a:pt x="51" y="69"/>
                  </a:lnTo>
                  <a:lnTo>
                    <a:pt x="32" y="69"/>
                  </a:lnTo>
                  <a:lnTo>
                    <a:pt x="13" y="69"/>
                  </a:lnTo>
                  <a:lnTo>
                    <a:pt x="32" y="56"/>
                  </a:lnTo>
                  <a:lnTo>
                    <a:pt x="32" y="37"/>
                  </a:lnTo>
                  <a:close/>
                </a:path>
              </a:pathLst>
            </a:custGeom>
            <a:solidFill>
              <a:srgbClr val="888888">
                <a:alpha val="100000"/>
              </a:srgbClr>
            </a:solidFill>
            <a:ln w="0">
              <a:noFill/>
            </a:ln>
          </p:spPr>
          <p:txBody>
            <a:bodyPr/>
            <a:lstStyle/>
            <a:p>
              <a:endParaRPr lang="zh-CN" altLang="en-US"/>
            </a:p>
          </p:txBody>
        </p:sp>
        <p:sp>
          <p:nvSpPr>
            <p:cNvPr id="52237" name="Freeform 357"/>
            <p:cNvSpPr/>
            <p:nvPr/>
          </p:nvSpPr>
          <p:spPr>
            <a:xfrm>
              <a:off x="2665" y="2865"/>
              <a:ext cx="97" cy="45"/>
            </a:xfrm>
            <a:custGeom>
              <a:avLst/>
              <a:gdLst>
                <a:gd name="txL" fmla="*/ 0 w 97"/>
                <a:gd name="txT" fmla="*/ 0 h 45"/>
                <a:gd name="txR" fmla="*/ 97 w 97"/>
                <a:gd name="txB" fmla="*/ 45 h 45"/>
              </a:gdLst>
              <a:ahLst/>
              <a:cxnLst>
                <a:cxn ang="0">
                  <a:pos x="83" y="13"/>
                </a:cxn>
                <a:cxn ang="0">
                  <a:pos x="89" y="19"/>
                </a:cxn>
                <a:cxn ang="0">
                  <a:pos x="96" y="44"/>
                </a:cxn>
                <a:cxn ang="0">
                  <a:pos x="83" y="38"/>
                </a:cxn>
                <a:cxn ang="0">
                  <a:pos x="45" y="26"/>
                </a:cxn>
                <a:cxn ang="0">
                  <a:pos x="0" y="19"/>
                </a:cxn>
                <a:cxn ang="0">
                  <a:pos x="0" y="0"/>
                </a:cxn>
                <a:cxn ang="0">
                  <a:pos x="38" y="0"/>
                </a:cxn>
                <a:cxn ang="0">
                  <a:pos x="70" y="7"/>
                </a:cxn>
                <a:cxn ang="0">
                  <a:pos x="83" y="13"/>
                </a:cxn>
                <a:cxn ang="0">
                  <a:pos x="83" y="13"/>
                </a:cxn>
              </a:cxnLst>
              <a:rect l="txL" t="txT" r="txR" b="txB"/>
              <a:pathLst>
                <a:path w="97" h="45">
                  <a:moveTo>
                    <a:pt x="83" y="13"/>
                  </a:moveTo>
                  <a:lnTo>
                    <a:pt x="89" y="19"/>
                  </a:lnTo>
                  <a:lnTo>
                    <a:pt x="96" y="44"/>
                  </a:lnTo>
                  <a:lnTo>
                    <a:pt x="83" y="38"/>
                  </a:lnTo>
                  <a:lnTo>
                    <a:pt x="45" y="26"/>
                  </a:lnTo>
                  <a:lnTo>
                    <a:pt x="0" y="19"/>
                  </a:lnTo>
                  <a:lnTo>
                    <a:pt x="0" y="0"/>
                  </a:lnTo>
                  <a:lnTo>
                    <a:pt x="38" y="0"/>
                  </a:lnTo>
                  <a:lnTo>
                    <a:pt x="70" y="7"/>
                  </a:lnTo>
                  <a:lnTo>
                    <a:pt x="83" y="13"/>
                  </a:lnTo>
                  <a:close/>
                </a:path>
              </a:pathLst>
            </a:custGeom>
            <a:solidFill>
              <a:srgbClr val="888888">
                <a:alpha val="100000"/>
              </a:srgbClr>
            </a:solidFill>
            <a:ln w="0">
              <a:noFill/>
            </a:ln>
          </p:spPr>
          <p:txBody>
            <a:bodyPr/>
            <a:lstStyle/>
            <a:p>
              <a:endParaRPr lang="zh-CN" altLang="en-US"/>
            </a:p>
          </p:txBody>
        </p:sp>
        <p:sp>
          <p:nvSpPr>
            <p:cNvPr id="52238" name="Freeform 358"/>
            <p:cNvSpPr/>
            <p:nvPr/>
          </p:nvSpPr>
          <p:spPr>
            <a:xfrm>
              <a:off x="2767" y="2897"/>
              <a:ext cx="39" cy="39"/>
            </a:xfrm>
            <a:custGeom>
              <a:avLst/>
              <a:gdLst>
                <a:gd name="txL" fmla="*/ 0 w 39"/>
                <a:gd name="txT" fmla="*/ 0 h 39"/>
                <a:gd name="txR" fmla="*/ 39 w 39"/>
                <a:gd name="txB" fmla="*/ 39 h 39"/>
              </a:gdLst>
              <a:ahLst/>
              <a:cxnLst>
                <a:cxn ang="0">
                  <a:pos x="19" y="0"/>
                </a:cxn>
                <a:cxn ang="0">
                  <a:pos x="38" y="19"/>
                </a:cxn>
                <a:cxn ang="0">
                  <a:pos x="38" y="38"/>
                </a:cxn>
                <a:cxn ang="0">
                  <a:pos x="19" y="25"/>
                </a:cxn>
                <a:cxn ang="0">
                  <a:pos x="6" y="19"/>
                </a:cxn>
                <a:cxn ang="0">
                  <a:pos x="0" y="0"/>
                </a:cxn>
                <a:cxn ang="0">
                  <a:pos x="19" y="0"/>
                </a:cxn>
                <a:cxn ang="0">
                  <a:pos x="19" y="0"/>
                </a:cxn>
              </a:cxnLst>
              <a:rect l="txL" t="txT" r="txR" b="txB"/>
              <a:pathLst>
                <a:path w="39" h="39">
                  <a:moveTo>
                    <a:pt x="19" y="0"/>
                  </a:moveTo>
                  <a:lnTo>
                    <a:pt x="38" y="19"/>
                  </a:lnTo>
                  <a:lnTo>
                    <a:pt x="38" y="38"/>
                  </a:lnTo>
                  <a:lnTo>
                    <a:pt x="19" y="25"/>
                  </a:lnTo>
                  <a:lnTo>
                    <a:pt x="6" y="19"/>
                  </a:lnTo>
                  <a:lnTo>
                    <a:pt x="0" y="0"/>
                  </a:lnTo>
                  <a:lnTo>
                    <a:pt x="19" y="0"/>
                  </a:lnTo>
                  <a:close/>
                </a:path>
              </a:pathLst>
            </a:custGeom>
            <a:solidFill>
              <a:srgbClr val="888888">
                <a:alpha val="100000"/>
              </a:srgbClr>
            </a:solidFill>
            <a:ln w="0">
              <a:noFill/>
            </a:ln>
          </p:spPr>
          <p:txBody>
            <a:bodyPr/>
            <a:lstStyle/>
            <a:p>
              <a:endParaRPr lang="zh-CN" altLang="en-US"/>
            </a:p>
          </p:txBody>
        </p:sp>
        <p:sp>
          <p:nvSpPr>
            <p:cNvPr id="52239" name="Freeform 359"/>
            <p:cNvSpPr/>
            <p:nvPr/>
          </p:nvSpPr>
          <p:spPr>
            <a:xfrm>
              <a:off x="3009" y="2765"/>
              <a:ext cx="13" cy="26"/>
            </a:xfrm>
            <a:custGeom>
              <a:avLst/>
              <a:gdLst>
                <a:gd name="txL" fmla="*/ 0 w 13"/>
                <a:gd name="txT" fmla="*/ 0 h 26"/>
                <a:gd name="txR" fmla="*/ 13 w 13"/>
                <a:gd name="txB" fmla="*/ 26 h 26"/>
              </a:gdLst>
              <a:ahLst/>
              <a:cxnLst>
                <a:cxn ang="0">
                  <a:pos x="6" y="0"/>
                </a:cxn>
                <a:cxn ang="0">
                  <a:pos x="6" y="12"/>
                </a:cxn>
                <a:cxn ang="0">
                  <a:pos x="0" y="19"/>
                </a:cxn>
                <a:cxn ang="0">
                  <a:pos x="6" y="25"/>
                </a:cxn>
                <a:cxn ang="0">
                  <a:pos x="6" y="25"/>
                </a:cxn>
                <a:cxn ang="0">
                  <a:pos x="6" y="25"/>
                </a:cxn>
                <a:cxn ang="0">
                  <a:pos x="12" y="12"/>
                </a:cxn>
                <a:cxn ang="0">
                  <a:pos x="6" y="6"/>
                </a:cxn>
                <a:cxn ang="0">
                  <a:pos x="6" y="0"/>
                </a:cxn>
                <a:cxn ang="0">
                  <a:pos x="6" y="0"/>
                </a:cxn>
              </a:cxnLst>
              <a:rect l="txL" t="txT" r="txR" b="txB"/>
              <a:pathLst>
                <a:path w="13" h="26">
                  <a:moveTo>
                    <a:pt x="6" y="0"/>
                  </a:moveTo>
                  <a:lnTo>
                    <a:pt x="6" y="12"/>
                  </a:lnTo>
                  <a:lnTo>
                    <a:pt x="0" y="19"/>
                  </a:lnTo>
                  <a:lnTo>
                    <a:pt x="6" y="25"/>
                  </a:lnTo>
                  <a:lnTo>
                    <a:pt x="12" y="12"/>
                  </a:lnTo>
                  <a:lnTo>
                    <a:pt x="6" y="6"/>
                  </a:lnTo>
                  <a:lnTo>
                    <a:pt x="6" y="0"/>
                  </a:lnTo>
                  <a:close/>
                </a:path>
              </a:pathLst>
            </a:custGeom>
            <a:solidFill>
              <a:srgbClr val="888888">
                <a:alpha val="100000"/>
              </a:srgbClr>
            </a:solidFill>
            <a:ln w="0">
              <a:noFill/>
            </a:ln>
          </p:spPr>
          <p:txBody>
            <a:bodyPr/>
            <a:lstStyle/>
            <a:p>
              <a:endParaRPr lang="zh-CN" altLang="en-US"/>
            </a:p>
          </p:txBody>
        </p:sp>
        <p:sp>
          <p:nvSpPr>
            <p:cNvPr id="52240" name="Freeform 360"/>
            <p:cNvSpPr/>
            <p:nvPr/>
          </p:nvSpPr>
          <p:spPr>
            <a:xfrm>
              <a:off x="3091" y="2746"/>
              <a:ext cx="14" cy="20"/>
            </a:xfrm>
            <a:custGeom>
              <a:avLst/>
              <a:gdLst>
                <a:gd name="txL" fmla="*/ 0 w 14"/>
                <a:gd name="txT" fmla="*/ 0 h 20"/>
                <a:gd name="txR" fmla="*/ 14 w 14"/>
                <a:gd name="txB" fmla="*/ 20 h 20"/>
              </a:gdLst>
              <a:ahLst/>
              <a:cxnLst>
                <a:cxn ang="0">
                  <a:pos x="0" y="0"/>
                </a:cxn>
                <a:cxn ang="0">
                  <a:pos x="0" y="13"/>
                </a:cxn>
                <a:cxn ang="0">
                  <a:pos x="0" y="19"/>
                </a:cxn>
                <a:cxn ang="0">
                  <a:pos x="7" y="19"/>
                </a:cxn>
                <a:cxn ang="0">
                  <a:pos x="13" y="19"/>
                </a:cxn>
                <a:cxn ang="0">
                  <a:pos x="7" y="13"/>
                </a:cxn>
                <a:cxn ang="0">
                  <a:pos x="0" y="0"/>
                </a:cxn>
                <a:cxn ang="0">
                  <a:pos x="0" y="0"/>
                </a:cxn>
              </a:cxnLst>
              <a:rect l="txL" t="txT" r="txR" b="txB"/>
              <a:pathLst>
                <a:path w="14" h="20">
                  <a:moveTo>
                    <a:pt x="0" y="0"/>
                  </a:moveTo>
                  <a:lnTo>
                    <a:pt x="0" y="13"/>
                  </a:lnTo>
                  <a:lnTo>
                    <a:pt x="0" y="19"/>
                  </a:lnTo>
                  <a:lnTo>
                    <a:pt x="7" y="19"/>
                  </a:lnTo>
                  <a:lnTo>
                    <a:pt x="13" y="19"/>
                  </a:lnTo>
                  <a:lnTo>
                    <a:pt x="7" y="13"/>
                  </a:lnTo>
                  <a:lnTo>
                    <a:pt x="0" y="0"/>
                  </a:lnTo>
                  <a:close/>
                </a:path>
              </a:pathLst>
            </a:custGeom>
            <a:solidFill>
              <a:srgbClr val="888888">
                <a:alpha val="100000"/>
              </a:srgbClr>
            </a:solidFill>
            <a:ln w="0">
              <a:noFill/>
            </a:ln>
          </p:spPr>
          <p:txBody>
            <a:bodyPr/>
            <a:lstStyle/>
            <a:p>
              <a:endParaRPr lang="zh-CN" altLang="en-US"/>
            </a:p>
          </p:txBody>
        </p:sp>
        <p:sp>
          <p:nvSpPr>
            <p:cNvPr id="52241" name="Freeform 361"/>
            <p:cNvSpPr/>
            <p:nvPr/>
          </p:nvSpPr>
          <p:spPr>
            <a:xfrm>
              <a:off x="3282" y="2796"/>
              <a:ext cx="20" cy="20"/>
            </a:xfrm>
            <a:custGeom>
              <a:avLst/>
              <a:gdLst>
                <a:gd name="txL" fmla="*/ 0 w 20"/>
                <a:gd name="txT" fmla="*/ 0 h 20"/>
                <a:gd name="txR" fmla="*/ 20 w 20"/>
                <a:gd name="txB" fmla="*/ 20 h 20"/>
              </a:gdLst>
              <a:ahLst/>
              <a:cxnLst>
                <a:cxn ang="0">
                  <a:pos x="13" y="19"/>
                </a:cxn>
                <a:cxn ang="0">
                  <a:pos x="19" y="13"/>
                </a:cxn>
                <a:cxn ang="0">
                  <a:pos x="19" y="0"/>
                </a:cxn>
                <a:cxn ang="0">
                  <a:pos x="13" y="0"/>
                </a:cxn>
                <a:cxn ang="0">
                  <a:pos x="6" y="0"/>
                </a:cxn>
                <a:cxn ang="0">
                  <a:pos x="0" y="7"/>
                </a:cxn>
                <a:cxn ang="0">
                  <a:pos x="0" y="13"/>
                </a:cxn>
                <a:cxn ang="0">
                  <a:pos x="6" y="19"/>
                </a:cxn>
                <a:cxn ang="0">
                  <a:pos x="13" y="19"/>
                </a:cxn>
                <a:cxn ang="0">
                  <a:pos x="13" y="19"/>
                </a:cxn>
              </a:cxnLst>
              <a:rect l="txL" t="txT" r="txR" b="txB"/>
              <a:pathLst>
                <a:path w="20" h="20">
                  <a:moveTo>
                    <a:pt x="13" y="19"/>
                  </a:moveTo>
                  <a:lnTo>
                    <a:pt x="19" y="13"/>
                  </a:lnTo>
                  <a:lnTo>
                    <a:pt x="19" y="0"/>
                  </a:lnTo>
                  <a:lnTo>
                    <a:pt x="13" y="0"/>
                  </a:lnTo>
                  <a:lnTo>
                    <a:pt x="6" y="0"/>
                  </a:lnTo>
                  <a:lnTo>
                    <a:pt x="0" y="7"/>
                  </a:lnTo>
                  <a:lnTo>
                    <a:pt x="0" y="13"/>
                  </a:lnTo>
                  <a:lnTo>
                    <a:pt x="6" y="19"/>
                  </a:lnTo>
                  <a:lnTo>
                    <a:pt x="13" y="19"/>
                  </a:lnTo>
                  <a:close/>
                </a:path>
              </a:pathLst>
            </a:custGeom>
            <a:solidFill>
              <a:srgbClr val="888888">
                <a:alpha val="100000"/>
              </a:srgbClr>
            </a:solidFill>
            <a:ln w="0">
              <a:noFill/>
            </a:ln>
          </p:spPr>
          <p:txBody>
            <a:bodyPr/>
            <a:lstStyle/>
            <a:p>
              <a:endParaRPr lang="zh-CN" altLang="en-US"/>
            </a:p>
          </p:txBody>
        </p:sp>
        <p:sp>
          <p:nvSpPr>
            <p:cNvPr id="52242" name="Freeform 362"/>
            <p:cNvSpPr/>
            <p:nvPr/>
          </p:nvSpPr>
          <p:spPr>
            <a:xfrm>
              <a:off x="3702" y="2847"/>
              <a:ext cx="45" cy="51"/>
            </a:xfrm>
            <a:custGeom>
              <a:avLst/>
              <a:gdLst>
                <a:gd name="txL" fmla="*/ 0 w 45"/>
                <a:gd name="txT" fmla="*/ 0 h 51"/>
                <a:gd name="txR" fmla="*/ 45 w 45"/>
                <a:gd name="txB" fmla="*/ 51 h 51"/>
              </a:gdLst>
              <a:ahLst/>
              <a:cxnLst>
                <a:cxn ang="0">
                  <a:pos x="25" y="0"/>
                </a:cxn>
                <a:cxn ang="0">
                  <a:pos x="13" y="0"/>
                </a:cxn>
                <a:cxn ang="0">
                  <a:pos x="6" y="6"/>
                </a:cxn>
                <a:cxn ang="0">
                  <a:pos x="6" y="12"/>
                </a:cxn>
                <a:cxn ang="0">
                  <a:pos x="0" y="12"/>
                </a:cxn>
                <a:cxn ang="0">
                  <a:pos x="6" y="18"/>
                </a:cxn>
                <a:cxn ang="0">
                  <a:pos x="0" y="18"/>
                </a:cxn>
                <a:cxn ang="0">
                  <a:pos x="0" y="25"/>
                </a:cxn>
                <a:cxn ang="0">
                  <a:pos x="0" y="31"/>
                </a:cxn>
                <a:cxn ang="0">
                  <a:pos x="6" y="37"/>
                </a:cxn>
                <a:cxn ang="0">
                  <a:pos x="6" y="44"/>
                </a:cxn>
                <a:cxn ang="0">
                  <a:pos x="6" y="44"/>
                </a:cxn>
                <a:cxn ang="0">
                  <a:pos x="13" y="50"/>
                </a:cxn>
                <a:cxn ang="0">
                  <a:pos x="19" y="50"/>
                </a:cxn>
                <a:cxn ang="0">
                  <a:pos x="25" y="44"/>
                </a:cxn>
                <a:cxn ang="0">
                  <a:pos x="32" y="31"/>
                </a:cxn>
                <a:cxn ang="0">
                  <a:pos x="44" y="37"/>
                </a:cxn>
                <a:cxn ang="0">
                  <a:pos x="44" y="18"/>
                </a:cxn>
                <a:cxn ang="0">
                  <a:pos x="32" y="18"/>
                </a:cxn>
                <a:cxn ang="0">
                  <a:pos x="25" y="0"/>
                </a:cxn>
                <a:cxn ang="0">
                  <a:pos x="25" y="0"/>
                </a:cxn>
                <a:cxn ang="0">
                  <a:pos x="25" y="0"/>
                </a:cxn>
              </a:cxnLst>
              <a:rect l="txL" t="txT" r="txR" b="txB"/>
              <a:pathLst>
                <a:path w="45" h="51">
                  <a:moveTo>
                    <a:pt x="25" y="0"/>
                  </a:moveTo>
                  <a:lnTo>
                    <a:pt x="13" y="0"/>
                  </a:lnTo>
                  <a:lnTo>
                    <a:pt x="6" y="6"/>
                  </a:lnTo>
                  <a:lnTo>
                    <a:pt x="6" y="12"/>
                  </a:lnTo>
                  <a:lnTo>
                    <a:pt x="0" y="12"/>
                  </a:lnTo>
                  <a:lnTo>
                    <a:pt x="6" y="18"/>
                  </a:lnTo>
                  <a:lnTo>
                    <a:pt x="0" y="18"/>
                  </a:lnTo>
                  <a:lnTo>
                    <a:pt x="0" y="25"/>
                  </a:lnTo>
                  <a:lnTo>
                    <a:pt x="0" y="31"/>
                  </a:lnTo>
                  <a:lnTo>
                    <a:pt x="6" y="37"/>
                  </a:lnTo>
                  <a:lnTo>
                    <a:pt x="6" y="44"/>
                  </a:lnTo>
                  <a:lnTo>
                    <a:pt x="13" y="50"/>
                  </a:lnTo>
                  <a:lnTo>
                    <a:pt x="19" y="50"/>
                  </a:lnTo>
                  <a:lnTo>
                    <a:pt x="25" y="44"/>
                  </a:lnTo>
                  <a:lnTo>
                    <a:pt x="32" y="31"/>
                  </a:lnTo>
                  <a:lnTo>
                    <a:pt x="44" y="37"/>
                  </a:lnTo>
                  <a:lnTo>
                    <a:pt x="44" y="18"/>
                  </a:lnTo>
                  <a:lnTo>
                    <a:pt x="32" y="18"/>
                  </a:lnTo>
                  <a:lnTo>
                    <a:pt x="25" y="0"/>
                  </a:lnTo>
                  <a:close/>
                </a:path>
              </a:pathLst>
            </a:custGeom>
            <a:solidFill>
              <a:srgbClr val="888888">
                <a:alpha val="100000"/>
              </a:srgbClr>
            </a:solidFill>
            <a:ln w="0">
              <a:noFill/>
            </a:ln>
          </p:spPr>
          <p:txBody>
            <a:bodyPr/>
            <a:lstStyle/>
            <a:p>
              <a:endParaRPr lang="zh-CN" altLang="en-US"/>
            </a:p>
          </p:txBody>
        </p:sp>
        <p:sp>
          <p:nvSpPr>
            <p:cNvPr id="52243" name="Freeform 363"/>
            <p:cNvSpPr/>
            <p:nvPr/>
          </p:nvSpPr>
          <p:spPr>
            <a:xfrm>
              <a:off x="2493" y="2683"/>
              <a:ext cx="269" cy="190"/>
            </a:xfrm>
            <a:custGeom>
              <a:avLst/>
              <a:gdLst>
                <a:gd name="txL" fmla="*/ 0 w 269"/>
                <a:gd name="txT" fmla="*/ 0 h 190"/>
                <a:gd name="txR" fmla="*/ 269 w 269"/>
                <a:gd name="txB" fmla="*/ 190 h 190"/>
              </a:gdLst>
              <a:ahLst/>
              <a:cxnLst>
                <a:cxn ang="0">
                  <a:pos x="255" y="101"/>
                </a:cxn>
                <a:cxn ang="0">
                  <a:pos x="261" y="107"/>
                </a:cxn>
                <a:cxn ang="0">
                  <a:pos x="255" y="107"/>
                </a:cxn>
                <a:cxn ang="0">
                  <a:pos x="255" y="113"/>
                </a:cxn>
                <a:cxn ang="0">
                  <a:pos x="261" y="126"/>
                </a:cxn>
                <a:cxn ang="0">
                  <a:pos x="268" y="132"/>
                </a:cxn>
                <a:cxn ang="0">
                  <a:pos x="268" y="138"/>
                </a:cxn>
                <a:cxn ang="0">
                  <a:pos x="255" y="145"/>
                </a:cxn>
                <a:cxn ang="0">
                  <a:pos x="242" y="151"/>
                </a:cxn>
                <a:cxn ang="0">
                  <a:pos x="242" y="157"/>
                </a:cxn>
                <a:cxn ang="0">
                  <a:pos x="242" y="176"/>
                </a:cxn>
                <a:cxn ang="0">
                  <a:pos x="242" y="189"/>
                </a:cxn>
                <a:cxn ang="0">
                  <a:pos x="198" y="182"/>
                </a:cxn>
                <a:cxn ang="0">
                  <a:pos x="153" y="182"/>
                </a:cxn>
                <a:cxn ang="0">
                  <a:pos x="147" y="182"/>
                </a:cxn>
                <a:cxn ang="0">
                  <a:pos x="147" y="182"/>
                </a:cxn>
                <a:cxn ang="0">
                  <a:pos x="140" y="182"/>
                </a:cxn>
                <a:cxn ang="0">
                  <a:pos x="140" y="182"/>
                </a:cxn>
                <a:cxn ang="0">
                  <a:pos x="134" y="170"/>
                </a:cxn>
                <a:cxn ang="0">
                  <a:pos x="128" y="170"/>
                </a:cxn>
                <a:cxn ang="0">
                  <a:pos x="121" y="170"/>
                </a:cxn>
                <a:cxn ang="0">
                  <a:pos x="121" y="157"/>
                </a:cxn>
                <a:cxn ang="0">
                  <a:pos x="121" y="157"/>
                </a:cxn>
                <a:cxn ang="0">
                  <a:pos x="115" y="145"/>
                </a:cxn>
                <a:cxn ang="0">
                  <a:pos x="115" y="145"/>
                </a:cxn>
                <a:cxn ang="0">
                  <a:pos x="115" y="151"/>
                </a:cxn>
                <a:cxn ang="0">
                  <a:pos x="115" y="157"/>
                </a:cxn>
                <a:cxn ang="0">
                  <a:pos x="109" y="151"/>
                </a:cxn>
                <a:cxn ang="0">
                  <a:pos x="102" y="145"/>
                </a:cxn>
                <a:cxn ang="0">
                  <a:pos x="102" y="132"/>
                </a:cxn>
                <a:cxn ang="0">
                  <a:pos x="39" y="82"/>
                </a:cxn>
                <a:cxn ang="0">
                  <a:pos x="39" y="76"/>
                </a:cxn>
                <a:cxn ang="0">
                  <a:pos x="39" y="76"/>
                </a:cxn>
                <a:cxn ang="0">
                  <a:pos x="0" y="44"/>
                </a:cxn>
                <a:cxn ang="0">
                  <a:pos x="39" y="32"/>
                </a:cxn>
                <a:cxn ang="0">
                  <a:pos x="89" y="32"/>
                </a:cxn>
                <a:cxn ang="0">
                  <a:pos x="109" y="32"/>
                </a:cxn>
                <a:cxn ang="0">
                  <a:pos x="134" y="25"/>
                </a:cxn>
                <a:cxn ang="0">
                  <a:pos x="140" y="19"/>
                </a:cxn>
                <a:cxn ang="0">
                  <a:pos x="134" y="7"/>
                </a:cxn>
                <a:cxn ang="0">
                  <a:pos x="147" y="13"/>
                </a:cxn>
                <a:cxn ang="0">
                  <a:pos x="153" y="13"/>
                </a:cxn>
                <a:cxn ang="0">
                  <a:pos x="166" y="13"/>
                </a:cxn>
                <a:cxn ang="0">
                  <a:pos x="166" y="7"/>
                </a:cxn>
                <a:cxn ang="0">
                  <a:pos x="166" y="0"/>
                </a:cxn>
                <a:cxn ang="0">
                  <a:pos x="172" y="7"/>
                </a:cxn>
                <a:cxn ang="0">
                  <a:pos x="179" y="7"/>
                </a:cxn>
                <a:cxn ang="0">
                  <a:pos x="191" y="7"/>
                </a:cxn>
                <a:cxn ang="0">
                  <a:pos x="198" y="25"/>
                </a:cxn>
                <a:cxn ang="0">
                  <a:pos x="191" y="32"/>
                </a:cxn>
                <a:cxn ang="0">
                  <a:pos x="210" y="44"/>
                </a:cxn>
                <a:cxn ang="0">
                  <a:pos x="217" y="57"/>
                </a:cxn>
                <a:cxn ang="0">
                  <a:pos x="242" y="57"/>
                </a:cxn>
                <a:cxn ang="0">
                  <a:pos x="248" y="69"/>
                </a:cxn>
                <a:cxn ang="0">
                  <a:pos x="242" y="82"/>
                </a:cxn>
                <a:cxn ang="0">
                  <a:pos x="248" y="82"/>
                </a:cxn>
                <a:cxn ang="0">
                  <a:pos x="248" y="94"/>
                </a:cxn>
                <a:cxn ang="0">
                  <a:pos x="255" y="101"/>
                </a:cxn>
                <a:cxn ang="0">
                  <a:pos x="255" y="101"/>
                </a:cxn>
              </a:cxnLst>
              <a:rect l="txL" t="txT" r="txR" b="txB"/>
              <a:pathLst>
                <a:path w="269" h="190">
                  <a:moveTo>
                    <a:pt x="255" y="101"/>
                  </a:moveTo>
                  <a:lnTo>
                    <a:pt x="261" y="107"/>
                  </a:lnTo>
                  <a:lnTo>
                    <a:pt x="255" y="107"/>
                  </a:lnTo>
                  <a:lnTo>
                    <a:pt x="255" y="113"/>
                  </a:lnTo>
                  <a:lnTo>
                    <a:pt x="261" y="126"/>
                  </a:lnTo>
                  <a:lnTo>
                    <a:pt x="268" y="132"/>
                  </a:lnTo>
                  <a:lnTo>
                    <a:pt x="268" y="138"/>
                  </a:lnTo>
                  <a:lnTo>
                    <a:pt x="255" y="145"/>
                  </a:lnTo>
                  <a:lnTo>
                    <a:pt x="242" y="151"/>
                  </a:lnTo>
                  <a:lnTo>
                    <a:pt x="242" y="157"/>
                  </a:lnTo>
                  <a:lnTo>
                    <a:pt x="242" y="176"/>
                  </a:lnTo>
                  <a:lnTo>
                    <a:pt x="242" y="189"/>
                  </a:lnTo>
                  <a:lnTo>
                    <a:pt x="198" y="182"/>
                  </a:lnTo>
                  <a:lnTo>
                    <a:pt x="153" y="182"/>
                  </a:lnTo>
                  <a:lnTo>
                    <a:pt x="147" y="182"/>
                  </a:lnTo>
                  <a:lnTo>
                    <a:pt x="140" y="182"/>
                  </a:lnTo>
                  <a:lnTo>
                    <a:pt x="134" y="170"/>
                  </a:lnTo>
                  <a:lnTo>
                    <a:pt x="128" y="170"/>
                  </a:lnTo>
                  <a:lnTo>
                    <a:pt x="121" y="170"/>
                  </a:lnTo>
                  <a:lnTo>
                    <a:pt x="121" y="157"/>
                  </a:lnTo>
                  <a:lnTo>
                    <a:pt x="115" y="145"/>
                  </a:lnTo>
                  <a:lnTo>
                    <a:pt x="115" y="151"/>
                  </a:lnTo>
                  <a:lnTo>
                    <a:pt x="115" y="157"/>
                  </a:lnTo>
                  <a:lnTo>
                    <a:pt x="109" y="151"/>
                  </a:lnTo>
                  <a:lnTo>
                    <a:pt x="102" y="145"/>
                  </a:lnTo>
                  <a:lnTo>
                    <a:pt x="102" y="132"/>
                  </a:lnTo>
                  <a:lnTo>
                    <a:pt x="39" y="82"/>
                  </a:lnTo>
                  <a:lnTo>
                    <a:pt x="39" y="76"/>
                  </a:lnTo>
                  <a:lnTo>
                    <a:pt x="0" y="44"/>
                  </a:lnTo>
                  <a:lnTo>
                    <a:pt x="39" y="32"/>
                  </a:lnTo>
                  <a:lnTo>
                    <a:pt x="89" y="32"/>
                  </a:lnTo>
                  <a:lnTo>
                    <a:pt x="109" y="32"/>
                  </a:lnTo>
                  <a:lnTo>
                    <a:pt x="134" y="25"/>
                  </a:lnTo>
                  <a:lnTo>
                    <a:pt x="140" y="19"/>
                  </a:lnTo>
                  <a:lnTo>
                    <a:pt x="134" y="7"/>
                  </a:lnTo>
                  <a:lnTo>
                    <a:pt x="147" y="13"/>
                  </a:lnTo>
                  <a:lnTo>
                    <a:pt x="153" y="13"/>
                  </a:lnTo>
                  <a:lnTo>
                    <a:pt x="166" y="13"/>
                  </a:lnTo>
                  <a:lnTo>
                    <a:pt x="166" y="7"/>
                  </a:lnTo>
                  <a:lnTo>
                    <a:pt x="166" y="0"/>
                  </a:lnTo>
                  <a:lnTo>
                    <a:pt x="172" y="7"/>
                  </a:lnTo>
                  <a:lnTo>
                    <a:pt x="179" y="7"/>
                  </a:lnTo>
                  <a:lnTo>
                    <a:pt x="191" y="7"/>
                  </a:lnTo>
                  <a:lnTo>
                    <a:pt x="198" y="25"/>
                  </a:lnTo>
                  <a:lnTo>
                    <a:pt x="191" y="32"/>
                  </a:lnTo>
                  <a:lnTo>
                    <a:pt x="210" y="44"/>
                  </a:lnTo>
                  <a:lnTo>
                    <a:pt x="217" y="57"/>
                  </a:lnTo>
                  <a:lnTo>
                    <a:pt x="242" y="57"/>
                  </a:lnTo>
                  <a:lnTo>
                    <a:pt x="248" y="69"/>
                  </a:lnTo>
                  <a:lnTo>
                    <a:pt x="242" y="82"/>
                  </a:lnTo>
                  <a:lnTo>
                    <a:pt x="248" y="82"/>
                  </a:lnTo>
                  <a:lnTo>
                    <a:pt x="248" y="94"/>
                  </a:lnTo>
                  <a:lnTo>
                    <a:pt x="255" y="101"/>
                  </a:lnTo>
                  <a:close/>
                </a:path>
              </a:pathLst>
            </a:custGeom>
            <a:solidFill>
              <a:srgbClr val="888888">
                <a:alpha val="100000"/>
              </a:srgbClr>
            </a:solidFill>
            <a:ln w="0">
              <a:noFill/>
            </a:ln>
          </p:spPr>
          <p:txBody>
            <a:bodyPr/>
            <a:lstStyle/>
            <a:p>
              <a:endParaRPr lang="zh-CN" altLang="en-US"/>
            </a:p>
          </p:txBody>
        </p:sp>
        <p:sp>
          <p:nvSpPr>
            <p:cNvPr id="52244" name="Freeform 364"/>
            <p:cNvSpPr/>
            <p:nvPr/>
          </p:nvSpPr>
          <p:spPr>
            <a:xfrm>
              <a:off x="2551" y="2796"/>
              <a:ext cx="382" cy="573"/>
            </a:xfrm>
            <a:custGeom>
              <a:avLst/>
              <a:gdLst>
                <a:gd name="txL" fmla="*/ 0 w 382"/>
                <a:gd name="txT" fmla="*/ 0 h 573"/>
                <a:gd name="txR" fmla="*/ 382 w 382"/>
                <a:gd name="txB" fmla="*/ 573 h 573"/>
              </a:gdLst>
              <a:ahLst/>
              <a:cxnLst>
                <a:cxn ang="0">
                  <a:pos x="311" y="126"/>
                </a:cxn>
                <a:cxn ang="0">
                  <a:pos x="292" y="120"/>
                </a:cxn>
                <a:cxn ang="0">
                  <a:pos x="286" y="126"/>
                </a:cxn>
                <a:cxn ang="0">
                  <a:pos x="273" y="120"/>
                </a:cxn>
                <a:cxn ang="0">
                  <a:pos x="260" y="113"/>
                </a:cxn>
                <a:cxn ang="0">
                  <a:pos x="241" y="95"/>
                </a:cxn>
                <a:cxn ang="0">
                  <a:pos x="235" y="101"/>
                </a:cxn>
                <a:cxn ang="0">
                  <a:pos x="254" y="139"/>
                </a:cxn>
                <a:cxn ang="0">
                  <a:pos x="222" y="120"/>
                </a:cxn>
                <a:cxn ang="0">
                  <a:pos x="197" y="107"/>
                </a:cxn>
                <a:cxn ang="0">
                  <a:pos x="114" y="88"/>
                </a:cxn>
                <a:cxn ang="0">
                  <a:pos x="101" y="107"/>
                </a:cxn>
                <a:cxn ang="0">
                  <a:pos x="127" y="120"/>
                </a:cxn>
                <a:cxn ang="0">
                  <a:pos x="76" y="157"/>
                </a:cxn>
                <a:cxn ang="0">
                  <a:pos x="82" y="189"/>
                </a:cxn>
                <a:cxn ang="0">
                  <a:pos x="63" y="183"/>
                </a:cxn>
                <a:cxn ang="0">
                  <a:pos x="57" y="195"/>
                </a:cxn>
                <a:cxn ang="0">
                  <a:pos x="25" y="258"/>
                </a:cxn>
                <a:cxn ang="0">
                  <a:pos x="6" y="277"/>
                </a:cxn>
                <a:cxn ang="0">
                  <a:pos x="0" y="409"/>
                </a:cxn>
                <a:cxn ang="0">
                  <a:pos x="63" y="409"/>
                </a:cxn>
                <a:cxn ang="0">
                  <a:pos x="76" y="340"/>
                </a:cxn>
                <a:cxn ang="0">
                  <a:pos x="70" y="296"/>
                </a:cxn>
                <a:cxn ang="0">
                  <a:pos x="108" y="252"/>
                </a:cxn>
                <a:cxn ang="0">
                  <a:pos x="159" y="214"/>
                </a:cxn>
                <a:cxn ang="0">
                  <a:pos x="152" y="233"/>
                </a:cxn>
                <a:cxn ang="0">
                  <a:pos x="133" y="270"/>
                </a:cxn>
                <a:cxn ang="0">
                  <a:pos x="159" y="296"/>
                </a:cxn>
                <a:cxn ang="0">
                  <a:pos x="165" y="321"/>
                </a:cxn>
                <a:cxn ang="0">
                  <a:pos x="184" y="346"/>
                </a:cxn>
                <a:cxn ang="0">
                  <a:pos x="171" y="390"/>
                </a:cxn>
                <a:cxn ang="0">
                  <a:pos x="159" y="434"/>
                </a:cxn>
                <a:cxn ang="0">
                  <a:pos x="140" y="503"/>
                </a:cxn>
                <a:cxn ang="0">
                  <a:pos x="133" y="541"/>
                </a:cxn>
                <a:cxn ang="0">
                  <a:pos x="184" y="547"/>
                </a:cxn>
                <a:cxn ang="0">
                  <a:pos x="184" y="559"/>
                </a:cxn>
                <a:cxn ang="0">
                  <a:pos x="178" y="572"/>
                </a:cxn>
                <a:cxn ang="0">
                  <a:pos x="337" y="547"/>
                </a:cxn>
                <a:cxn ang="0">
                  <a:pos x="343" y="541"/>
                </a:cxn>
                <a:cxn ang="0">
                  <a:pos x="362" y="421"/>
                </a:cxn>
                <a:cxn ang="0">
                  <a:pos x="337" y="340"/>
                </a:cxn>
                <a:cxn ang="0">
                  <a:pos x="337" y="302"/>
                </a:cxn>
                <a:cxn ang="0">
                  <a:pos x="318" y="226"/>
                </a:cxn>
                <a:cxn ang="0">
                  <a:pos x="318" y="189"/>
                </a:cxn>
                <a:cxn ang="0">
                  <a:pos x="369" y="170"/>
                </a:cxn>
                <a:cxn ang="0">
                  <a:pos x="381" y="151"/>
                </a:cxn>
                <a:cxn ang="0">
                  <a:pos x="369" y="113"/>
                </a:cxn>
                <a:cxn ang="0">
                  <a:pos x="350" y="51"/>
                </a:cxn>
                <a:cxn ang="0">
                  <a:pos x="324" y="0"/>
                </a:cxn>
                <a:cxn ang="0">
                  <a:pos x="267" y="19"/>
                </a:cxn>
                <a:cxn ang="0">
                  <a:pos x="280" y="51"/>
                </a:cxn>
                <a:cxn ang="0">
                  <a:pos x="299" y="95"/>
                </a:cxn>
                <a:cxn ang="0">
                  <a:pos x="311" y="126"/>
                </a:cxn>
                <a:cxn ang="0">
                  <a:pos x="318" y="126"/>
                </a:cxn>
              </a:cxnLst>
              <a:rect l="txL" t="txT" r="txR" b="txB"/>
              <a:pathLst>
                <a:path w="382" h="573">
                  <a:moveTo>
                    <a:pt x="318" y="126"/>
                  </a:moveTo>
                  <a:lnTo>
                    <a:pt x="311" y="126"/>
                  </a:lnTo>
                  <a:lnTo>
                    <a:pt x="299" y="120"/>
                  </a:lnTo>
                  <a:lnTo>
                    <a:pt x="292" y="120"/>
                  </a:lnTo>
                  <a:lnTo>
                    <a:pt x="286" y="126"/>
                  </a:lnTo>
                  <a:lnTo>
                    <a:pt x="286" y="120"/>
                  </a:lnTo>
                  <a:lnTo>
                    <a:pt x="273" y="120"/>
                  </a:lnTo>
                  <a:lnTo>
                    <a:pt x="260" y="120"/>
                  </a:lnTo>
                  <a:lnTo>
                    <a:pt x="260" y="113"/>
                  </a:lnTo>
                  <a:lnTo>
                    <a:pt x="254" y="95"/>
                  </a:lnTo>
                  <a:lnTo>
                    <a:pt x="241" y="95"/>
                  </a:lnTo>
                  <a:lnTo>
                    <a:pt x="229" y="88"/>
                  </a:lnTo>
                  <a:lnTo>
                    <a:pt x="235" y="101"/>
                  </a:lnTo>
                  <a:lnTo>
                    <a:pt x="254" y="120"/>
                  </a:lnTo>
                  <a:lnTo>
                    <a:pt x="254" y="139"/>
                  </a:lnTo>
                  <a:lnTo>
                    <a:pt x="235" y="126"/>
                  </a:lnTo>
                  <a:lnTo>
                    <a:pt x="222" y="120"/>
                  </a:lnTo>
                  <a:lnTo>
                    <a:pt x="210" y="113"/>
                  </a:lnTo>
                  <a:lnTo>
                    <a:pt x="197" y="107"/>
                  </a:lnTo>
                  <a:lnTo>
                    <a:pt x="159" y="95"/>
                  </a:lnTo>
                  <a:lnTo>
                    <a:pt x="114" y="88"/>
                  </a:lnTo>
                  <a:lnTo>
                    <a:pt x="101" y="88"/>
                  </a:lnTo>
                  <a:lnTo>
                    <a:pt x="101" y="107"/>
                  </a:lnTo>
                  <a:lnTo>
                    <a:pt x="133" y="120"/>
                  </a:lnTo>
                  <a:lnTo>
                    <a:pt x="127" y="120"/>
                  </a:lnTo>
                  <a:lnTo>
                    <a:pt x="89" y="120"/>
                  </a:lnTo>
                  <a:lnTo>
                    <a:pt x="76" y="157"/>
                  </a:lnTo>
                  <a:lnTo>
                    <a:pt x="82" y="176"/>
                  </a:lnTo>
                  <a:lnTo>
                    <a:pt x="82" y="189"/>
                  </a:lnTo>
                  <a:lnTo>
                    <a:pt x="70" y="183"/>
                  </a:lnTo>
                  <a:lnTo>
                    <a:pt x="63" y="183"/>
                  </a:lnTo>
                  <a:lnTo>
                    <a:pt x="57" y="195"/>
                  </a:lnTo>
                  <a:lnTo>
                    <a:pt x="25" y="233"/>
                  </a:lnTo>
                  <a:lnTo>
                    <a:pt x="25" y="258"/>
                  </a:lnTo>
                  <a:lnTo>
                    <a:pt x="12" y="258"/>
                  </a:lnTo>
                  <a:lnTo>
                    <a:pt x="6" y="277"/>
                  </a:lnTo>
                  <a:lnTo>
                    <a:pt x="0" y="302"/>
                  </a:lnTo>
                  <a:lnTo>
                    <a:pt x="0" y="409"/>
                  </a:lnTo>
                  <a:lnTo>
                    <a:pt x="12" y="409"/>
                  </a:lnTo>
                  <a:lnTo>
                    <a:pt x="63" y="409"/>
                  </a:lnTo>
                  <a:lnTo>
                    <a:pt x="70" y="371"/>
                  </a:lnTo>
                  <a:lnTo>
                    <a:pt x="76" y="340"/>
                  </a:lnTo>
                  <a:lnTo>
                    <a:pt x="76" y="321"/>
                  </a:lnTo>
                  <a:lnTo>
                    <a:pt x="70" y="296"/>
                  </a:lnTo>
                  <a:lnTo>
                    <a:pt x="82" y="296"/>
                  </a:lnTo>
                  <a:lnTo>
                    <a:pt x="108" y="252"/>
                  </a:lnTo>
                  <a:lnTo>
                    <a:pt x="152" y="220"/>
                  </a:lnTo>
                  <a:lnTo>
                    <a:pt x="159" y="214"/>
                  </a:lnTo>
                  <a:lnTo>
                    <a:pt x="159" y="220"/>
                  </a:lnTo>
                  <a:lnTo>
                    <a:pt x="152" y="233"/>
                  </a:lnTo>
                  <a:lnTo>
                    <a:pt x="127" y="245"/>
                  </a:lnTo>
                  <a:lnTo>
                    <a:pt x="133" y="270"/>
                  </a:lnTo>
                  <a:lnTo>
                    <a:pt x="146" y="289"/>
                  </a:lnTo>
                  <a:lnTo>
                    <a:pt x="159" y="296"/>
                  </a:lnTo>
                  <a:lnTo>
                    <a:pt x="159" y="302"/>
                  </a:lnTo>
                  <a:lnTo>
                    <a:pt x="165" y="321"/>
                  </a:lnTo>
                  <a:lnTo>
                    <a:pt x="178" y="340"/>
                  </a:lnTo>
                  <a:lnTo>
                    <a:pt x="184" y="346"/>
                  </a:lnTo>
                  <a:lnTo>
                    <a:pt x="171" y="352"/>
                  </a:lnTo>
                  <a:lnTo>
                    <a:pt x="171" y="390"/>
                  </a:lnTo>
                  <a:lnTo>
                    <a:pt x="178" y="390"/>
                  </a:lnTo>
                  <a:lnTo>
                    <a:pt x="159" y="434"/>
                  </a:lnTo>
                  <a:lnTo>
                    <a:pt x="159" y="471"/>
                  </a:lnTo>
                  <a:lnTo>
                    <a:pt x="140" y="503"/>
                  </a:lnTo>
                  <a:lnTo>
                    <a:pt x="133" y="534"/>
                  </a:lnTo>
                  <a:lnTo>
                    <a:pt x="133" y="541"/>
                  </a:lnTo>
                  <a:lnTo>
                    <a:pt x="171" y="547"/>
                  </a:lnTo>
                  <a:lnTo>
                    <a:pt x="184" y="547"/>
                  </a:lnTo>
                  <a:lnTo>
                    <a:pt x="203" y="547"/>
                  </a:lnTo>
                  <a:lnTo>
                    <a:pt x="184" y="559"/>
                  </a:lnTo>
                  <a:lnTo>
                    <a:pt x="178" y="572"/>
                  </a:lnTo>
                  <a:lnTo>
                    <a:pt x="324" y="572"/>
                  </a:lnTo>
                  <a:lnTo>
                    <a:pt x="337" y="547"/>
                  </a:lnTo>
                  <a:lnTo>
                    <a:pt x="337" y="541"/>
                  </a:lnTo>
                  <a:lnTo>
                    <a:pt x="343" y="541"/>
                  </a:lnTo>
                  <a:lnTo>
                    <a:pt x="362" y="484"/>
                  </a:lnTo>
                  <a:lnTo>
                    <a:pt x="362" y="421"/>
                  </a:lnTo>
                  <a:lnTo>
                    <a:pt x="350" y="384"/>
                  </a:lnTo>
                  <a:lnTo>
                    <a:pt x="337" y="340"/>
                  </a:lnTo>
                  <a:lnTo>
                    <a:pt x="337" y="302"/>
                  </a:lnTo>
                  <a:lnTo>
                    <a:pt x="330" y="270"/>
                  </a:lnTo>
                  <a:lnTo>
                    <a:pt x="318" y="226"/>
                  </a:lnTo>
                  <a:lnTo>
                    <a:pt x="305" y="195"/>
                  </a:lnTo>
                  <a:lnTo>
                    <a:pt x="318" y="189"/>
                  </a:lnTo>
                  <a:lnTo>
                    <a:pt x="343" y="183"/>
                  </a:lnTo>
                  <a:lnTo>
                    <a:pt x="369" y="170"/>
                  </a:lnTo>
                  <a:lnTo>
                    <a:pt x="381" y="164"/>
                  </a:lnTo>
                  <a:lnTo>
                    <a:pt x="381" y="151"/>
                  </a:lnTo>
                  <a:lnTo>
                    <a:pt x="381" y="145"/>
                  </a:lnTo>
                  <a:lnTo>
                    <a:pt x="369" y="113"/>
                  </a:lnTo>
                  <a:lnTo>
                    <a:pt x="369" y="101"/>
                  </a:lnTo>
                  <a:lnTo>
                    <a:pt x="350" y="51"/>
                  </a:lnTo>
                  <a:lnTo>
                    <a:pt x="330" y="0"/>
                  </a:lnTo>
                  <a:lnTo>
                    <a:pt x="324" y="0"/>
                  </a:lnTo>
                  <a:lnTo>
                    <a:pt x="318" y="0"/>
                  </a:lnTo>
                  <a:lnTo>
                    <a:pt x="267" y="19"/>
                  </a:lnTo>
                  <a:lnTo>
                    <a:pt x="267" y="25"/>
                  </a:lnTo>
                  <a:lnTo>
                    <a:pt x="280" y="51"/>
                  </a:lnTo>
                  <a:lnTo>
                    <a:pt x="292" y="76"/>
                  </a:lnTo>
                  <a:lnTo>
                    <a:pt x="299" y="95"/>
                  </a:lnTo>
                  <a:lnTo>
                    <a:pt x="311" y="113"/>
                  </a:lnTo>
                  <a:lnTo>
                    <a:pt x="311" y="126"/>
                  </a:lnTo>
                  <a:lnTo>
                    <a:pt x="318" y="126"/>
                  </a:lnTo>
                  <a:close/>
                </a:path>
              </a:pathLst>
            </a:custGeom>
            <a:solidFill>
              <a:srgbClr val="888888">
                <a:alpha val="100000"/>
              </a:srgbClr>
            </a:solidFill>
            <a:ln w="0">
              <a:noFill/>
            </a:ln>
          </p:spPr>
          <p:txBody>
            <a:bodyPr/>
            <a:lstStyle/>
            <a:p>
              <a:endParaRPr lang="zh-CN" altLang="en-US"/>
            </a:p>
          </p:txBody>
        </p:sp>
        <p:sp>
          <p:nvSpPr>
            <p:cNvPr id="52245" name="Freeform 365"/>
            <p:cNvSpPr/>
            <p:nvPr/>
          </p:nvSpPr>
          <p:spPr>
            <a:xfrm>
              <a:off x="2563" y="3205"/>
              <a:ext cx="52" cy="26"/>
            </a:xfrm>
            <a:custGeom>
              <a:avLst/>
              <a:gdLst>
                <a:gd name="txL" fmla="*/ 0 w 52"/>
                <a:gd name="txT" fmla="*/ 0 h 26"/>
                <a:gd name="txR" fmla="*/ 52 w 52"/>
                <a:gd name="txB" fmla="*/ 26 h 26"/>
              </a:gdLst>
              <a:ahLst/>
              <a:cxnLst>
                <a:cxn ang="0">
                  <a:pos x="0" y="25"/>
                </a:cxn>
                <a:cxn ang="0">
                  <a:pos x="19" y="19"/>
                </a:cxn>
                <a:cxn ang="0">
                  <a:pos x="45" y="19"/>
                </a:cxn>
                <a:cxn ang="0">
                  <a:pos x="51" y="19"/>
                </a:cxn>
                <a:cxn ang="0">
                  <a:pos x="51" y="0"/>
                </a:cxn>
                <a:cxn ang="0">
                  <a:pos x="0" y="0"/>
                </a:cxn>
                <a:cxn ang="0">
                  <a:pos x="0" y="25"/>
                </a:cxn>
                <a:cxn ang="0">
                  <a:pos x="0" y="25"/>
                </a:cxn>
              </a:cxnLst>
              <a:rect l="txL" t="txT" r="txR" b="txB"/>
              <a:pathLst>
                <a:path w="52" h="26">
                  <a:moveTo>
                    <a:pt x="0" y="25"/>
                  </a:moveTo>
                  <a:lnTo>
                    <a:pt x="19" y="19"/>
                  </a:lnTo>
                  <a:lnTo>
                    <a:pt x="45" y="19"/>
                  </a:lnTo>
                  <a:lnTo>
                    <a:pt x="51" y="19"/>
                  </a:lnTo>
                  <a:lnTo>
                    <a:pt x="51" y="0"/>
                  </a:lnTo>
                  <a:lnTo>
                    <a:pt x="0" y="0"/>
                  </a:lnTo>
                  <a:lnTo>
                    <a:pt x="0" y="25"/>
                  </a:lnTo>
                  <a:close/>
                </a:path>
              </a:pathLst>
            </a:custGeom>
            <a:solidFill>
              <a:srgbClr val="888888">
                <a:alpha val="100000"/>
              </a:srgbClr>
            </a:solidFill>
            <a:ln w="0">
              <a:noFill/>
            </a:ln>
          </p:spPr>
          <p:txBody>
            <a:bodyPr/>
            <a:lstStyle/>
            <a:p>
              <a:endParaRPr lang="zh-CN" altLang="en-US"/>
            </a:p>
          </p:txBody>
        </p:sp>
        <p:sp>
          <p:nvSpPr>
            <p:cNvPr id="52246" name="Freeform 366"/>
            <p:cNvSpPr/>
            <p:nvPr/>
          </p:nvSpPr>
          <p:spPr>
            <a:xfrm>
              <a:off x="3212" y="3041"/>
              <a:ext cx="211" cy="328"/>
            </a:xfrm>
            <a:custGeom>
              <a:avLst/>
              <a:gdLst>
                <a:gd name="txL" fmla="*/ 0 w 211"/>
                <a:gd name="txT" fmla="*/ 0 h 328"/>
                <a:gd name="txR" fmla="*/ 211 w 211"/>
                <a:gd name="txB" fmla="*/ 328 h 328"/>
              </a:gdLst>
              <a:ahLst/>
              <a:cxnLst>
                <a:cxn ang="0">
                  <a:pos x="0" y="327"/>
                </a:cxn>
                <a:cxn ang="0">
                  <a:pos x="172" y="327"/>
                </a:cxn>
                <a:cxn ang="0">
                  <a:pos x="172" y="321"/>
                </a:cxn>
                <a:cxn ang="0">
                  <a:pos x="185" y="289"/>
                </a:cxn>
                <a:cxn ang="0">
                  <a:pos x="191" y="258"/>
                </a:cxn>
                <a:cxn ang="0">
                  <a:pos x="210" y="176"/>
                </a:cxn>
                <a:cxn ang="0">
                  <a:pos x="210" y="95"/>
                </a:cxn>
                <a:cxn ang="0">
                  <a:pos x="210" y="69"/>
                </a:cxn>
                <a:cxn ang="0">
                  <a:pos x="210" y="44"/>
                </a:cxn>
                <a:cxn ang="0">
                  <a:pos x="210" y="0"/>
                </a:cxn>
                <a:cxn ang="0">
                  <a:pos x="191" y="0"/>
                </a:cxn>
                <a:cxn ang="0">
                  <a:pos x="134" y="19"/>
                </a:cxn>
                <a:cxn ang="0">
                  <a:pos x="134" y="25"/>
                </a:cxn>
                <a:cxn ang="0">
                  <a:pos x="140" y="38"/>
                </a:cxn>
                <a:cxn ang="0">
                  <a:pos x="134" y="44"/>
                </a:cxn>
                <a:cxn ang="0">
                  <a:pos x="134" y="51"/>
                </a:cxn>
                <a:cxn ang="0">
                  <a:pos x="134" y="57"/>
                </a:cxn>
                <a:cxn ang="0">
                  <a:pos x="134" y="63"/>
                </a:cxn>
                <a:cxn ang="0">
                  <a:pos x="83" y="113"/>
                </a:cxn>
                <a:cxn ang="0">
                  <a:pos x="57" y="183"/>
                </a:cxn>
                <a:cxn ang="0">
                  <a:pos x="32" y="252"/>
                </a:cxn>
                <a:cxn ang="0">
                  <a:pos x="0" y="327"/>
                </a:cxn>
                <a:cxn ang="0">
                  <a:pos x="0" y="327"/>
                </a:cxn>
              </a:cxnLst>
              <a:rect l="txL" t="txT" r="txR" b="txB"/>
              <a:pathLst>
                <a:path w="211" h="328">
                  <a:moveTo>
                    <a:pt x="0" y="327"/>
                  </a:moveTo>
                  <a:lnTo>
                    <a:pt x="172" y="327"/>
                  </a:lnTo>
                  <a:lnTo>
                    <a:pt x="172" y="321"/>
                  </a:lnTo>
                  <a:lnTo>
                    <a:pt x="185" y="289"/>
                  </a:lnTo>
                  <a:lnTo>
                    <a:pt x="191" y="258"/>
                  </a:lnTo>
                  <a:lnTo>
                    <a:pt x="210" y="176"/>
                  </a:lnTo>
                  <a:lnTo>
                    <a:pt x="210" y="95"/>
                  </a:lnTo>
                  <a:lnTo>
                    <a:pt x="210" y="69"/>
                  </a:lnTo>
                  <a:lnTo>
                    <a:pt x="210" y="44"/>
                  </a:lnTo>
                  <a:lnTo>
                    <a:pt x="210" y="0"/>
                  </a:lnTo>
                  <a:lnTo>
                    <a:pt x="191" y="0"/>
                  </a:lnTo>
                  <a:lnTo>
                    <a:pt x="134" y="19"/>
                  </a:lnTo>
                  <a:lnTo>
                    <a:pt x="134" y="25"/>
                  </a:lnTo>
                  <a:lnTo>
                    <a:pt x="140" y="38"/>
                  </a:lnTo>
                  <a:lnTo>
                    <a:pt x="134" y="44"/>
                  </a:lnTo>
                  <a:lnTo>
                    <a:pt x="134" y="51"/>
                  </a:lnTo>
                  <a:lnTo>
                    <a:pt x="134" y="57"/>
                  </a:lnTo>
                  <a:lnTo>
                    <a:pt x="134" y="63"/>
                  </a:lnTo>
                  <a:lnTo>
                    <a:pt x="83" y="113"/>
                  </a:lnTo>
                  <a:lnTo>
                    <a:pt x="57" y="183"/>
                  </a:lnTo>
                  <a:lnTo>
                    <a:pt x="32" y="252"/>
                  </a:lnTo>
                  <a:lnTo>
                    <a:pt x="0" y="327"/>
                  </a:lnTo>
                  <a:close/>
                </a:path>
              </a:pathLst>
            </a:custGeom>
            <a:solidFill>
              <a:srgbClr val="888888">
                <a:alpha val="100000"/>
              </a:srgbClr>
            </a:solidFill>
            <a:ln w="0">
              <a:noFill/>
            </a:ln>
          </p:spPr>
          <p:txBody>
            <a:bodyPr/>
            <a:lstStyle/>
            <a:p>
              <a:endParaRPr lang="zh-CN" altLang="en-US"/>
            </a:p>
          </p:txBody>
        </p:sp>
        <p:sp>
          <p:nvSpPr>
            <p:cNvPr id="52247" name="Freeform 367"/>
            <p:cNvSpPr/>
            <p:nvPr/>
          </p:nvSpPr>
          <p:spPr>
            <a:xfrm>
              <a:off x="2983" y="3022"/>
              <a:ext cx="52" cy="45"/>
            </a:xfrm>
            <a:custGeom>
              <a:avLst/>
              <a:gdLst>
                <a:gd name="txL" fmla="*/ 0 w 52"/>
                <a:gd name="txT" fmla="*/ 0 h 45"/>
                <a:gd name="txR" fmla="*/ 52 w 52"/>
                <a:gd name="txB" fmla="*/ 45 h 45"/>
              </a:gdLst>
              <a:ahLst/>
              <a:cxnLst>
                <a:cxn ang="0">
                  <a:pos x="0" y="0"/>
                </a:cxn>
                <a:cxn ang="0">
                  <a:pos x="7" y="7"/>
                </a:cxn>
                <a:cxn ang="0">
                  <a:pos x="7" y="13"/>
                </a:cxn>
                <a:cxn ang="0">
                  <a:pos x="32" y="19"/>
                </a:cxn>
                <a:cxn ang="0">
                  <a:pos x="38" y="26"/>
                </a:cxn>
                <a:cxn ang="0">
                  <a:pos x="32" y="26"/>
                </a:cxn>
                <a:cxn ang="0">
                  <a:pos x="7" y="19"/>
                </a:cxn>
                <a:cxn ang="0">
                  <a:pos x="13" y="32"/>
                </a:cxn>
                <a:cxn ang="0">
                  <a:pos x="32" y="44"/>
                </a:cxn>
                <a:cxn ang="0">
                  <a:pos x="51" y="7"/>
                </a:cxn>
                <a:cxn ang="0">
                  <a:pos x="0" y="0"/>
                </a:cxn>
                <a:cxn ang="0">
                  <a:pos x="0" y="0"/>
                </a:cxn>
              </a:cxnLst>
              <a:rect l="txL" t="txT" r="txR" b="txB"/>
              <a:pathLst>
                <a:path w="52" h="45">
                  <a:moveTo>
                    <a:pt x="0" y="0"/>
                  </a:moveTo>
                  <a:lnTo>
                    <a:pt x="7" y="7"/>
                  </a:lnTo>
                  <a:lnTo>
                    <a:pt x="7" y="13"/>
                  </a:lnTo>
                  <a:lnTo>
                    <a:pt x="32" y="19"/>
                  </a:lnTo>
                  <a:lnTo>
                    <a:pt x="38" y="26"/>
                  </a:lnTo>
                  <a:lnTo>
                    <a:pt x="32" y="26"/>
                  </a:lnTo>
                  <a:lnTo>
                    <a:pt x="7" y="19"/>
                  </a:lnTo>
                  <a:lnTo>
                    <a:pt x="13" y="32"/>
                  </a:lnTo>
                  <a:lnTo>
                    <a:pt x="32" y="44"/>
                  </a:lnTo>
                  <a:lnTo>
                    <a:pt x="51" y="7"/>
                  </a:lnTo>
                  <a:lnTo>
                    <a:pt x="0" y="0"/>
                  </a:lnTo>
                  <a:close/>
                </a:path>
              </a:pathLst>
            </a:custGeom>
            <a:solidFill>
              <a:srgbClr val="888888">
                <a:alpha val="100000"/>
              </a:srgbClr>
            </a:solidFill>
            <a:ln w="0">
              <a:noFill/>
            </a:ln>
          </p:spPr>
          <p:txBody>
            <a:bodyPr/>
            <a:lstStyle/>
            <a:p>
              <a:endParaRPr lang="zh-CN" altLang="en-US"/>
            </a:p>
          </p:txBody>
        </p:sp>
        <p:sp>
          <p:nvSpPr>
            <p:cNvPr id="52248" name="Freeform 368"/>
            <p:cNvSpPr/>
            <p:nvPr/>
          </p:nvSpPr>
          <p:spPr>
            <a:xfrm>
              <a:off x="2945" y="3029"/>
              <a:ext cx="77" cy="64"/>
            </a:xfrm>
            <a:custGeom>
              <a:avLst/>
              <a:gdLst>
                <a:gd name="txL" fmla="*/ 0 w 77"/>
                <a:gd name="txT" fmla="*/ 0 h 64"/>
                <a:gd name="txR" fmla="*/ 77 w 77"/>
                <a:gd name="txB" fmla="*/ 64 h 64"/>
              </a:gdLst>
              <a:ahLst/>
              <a:cxnLst>
                <a:cxn ang="0">
                  <a:pos x="45" y="12"/>
                </a:cxn>
                <a:cxn ang="0">
                  <a:pos x="38" y="12"/>
                </a:cxn>
                <a:cxn ang="0">
                  <a:pos x="32" y="19"/>
                </a:cxn>
                <a:cxn ang="0">
                  <a:pos x="45" y="25"/>
                </a:cxn>
                <a:cxn ang="0">
                  <a:pos x="51" y="25"/>
                </a:cxn>
                <a:cxn ang="0">
                  <a:pos x="70" y="37"/>
                </a:cxn>
                <a:cxn ang="0">
                  <a:pos x="70" y="44"/>
                </a:cxn>
                <a:cxn ang="0">
                  <a:pos x="70" y="50"/>
                </a:cxn>
                <a:cxn ang="0">
                  <a:pos x="64" y="50"/>
                </a:cxn>
                <a:cxn ang="0">
                  <a:pos x="38" y="50"/>
                </a:cxn>
                <a:cxn ang="0">
                  <a:pos x="19" y="44"/>
                </a:cxn>
                <a:cxn ang="0">
                  <a:pos x="19" y="50"/>
                </a:cxn>
                <a:cxn ang="0">
                  <a:pos x="25" y="56"/>
                </a:cxn>
                <a:cxn ang="0">
                  <a:pos x="38" y="56"/>
                </a:cxn>
                <a:cxn ang="0">
                  <a:pos x="38" y="63"/>
                </a:cxn>
                <a:cxn ang="0">
                  <a:pos x="6" y="63"/>
                </a:cxn>
                <a:cxn ang="0">
                  <a:pos x="0" y="44"/>
                </a:cxn>
                <a:cxn ang="0">
                  <a:pos x="6" y="31"/>
                </a:cxn>
                <a:cxn ang="0">
                  <a:pos x="13" y="12"/>
                </a:cxn>
                <a:cxn ang="0">
                  <a:pos x="19" y="0"/>
                </a:cxn>
                <a:cxn ang="0">
                  <a:pos x="45" y="6"/>
                </a:cxn>
                <a:cxn ang="0">
                  <a:pos x="70" y="12"/>
                </a:cxn>
                <a:cxn ang="0">
                  <a:pos x="76" y="19"/>
                </a:cxn>
                <a:cxn ang="0">
                  <a:pos x="70" y="19"/>
                </a:cxn>
                <a:cxn ang="0">
                  <a:pos x="45" y="12"/>
                </a:cxn>
              </a:cxnLst>
              <a:rect l="txL" t="txT" r="txR" b="txB"/>
              <a:pathLst>
                <a:path w="77" h="64">
                  <a:moveTo>
                    <a:pt x="45" y="12"/>
                  </a:moveTo>
                  <a:lnTo>
                    <a:pt x="38" y="12"/>
                  </a:lnTo>
                  <a:lnTo>
                    <a:pt x="32" y="19"/>
                  </a:lnTo>
                  <a:lnTo>
                    <a:pt x="45" y="25"/>
                  </a:lnTo>
                  <a:lnTo>
                    <a:pt x="51" y="25"/>
                  </a:lnTo>
                  <a:lnTo>
                    <a:pt x="70" y="37"/>
                  </a:lnTo>
                  <a:lnTo>
                    <a:pt x="70" y="44"/>
                  </a:lnTo>
                  <a:lnTo>
                    <a:pt x="70" y="50"/>
                  </a:lnTo>
                  <a:lnTo>
                    <a:pt x="64" y="50"/>
                  </a:lnTo>
                  <a:lnTo>
                    <a:pt x="38" y="50"/>
                  </a:lnTo>
                  <a:lnTo>
                    <a:pt x="19" y="44"/>
                  </a:lnTo>
                  <a:lnTo>
                    <a:pt x="19" y="50"/>
                  </a:lnTo>
                  <a:lnTo>
                    <a:pt x="25" y="56"/>
                  </a:lnTo>
                  <a:lnTo>
                    <a:pt x="38" y="56"/>
                  </a:lnTo>
                  <a:lnTo>
                    <a:pt x="38" y="63"/>
                  </a:lnTo>
                  <a:lnTo>
                    <a:pt x="6" y="63"/>
                  </a:lnTo>
                  <a:lnTo>
                    <a:pt x="0" y="44"/>
                  </a:lnTo>
                  <a:lnTo>
                    <a:pt x="6" y="31"/>
                  </a:lnTo>
                  <a:lnTo>
                    <a:pt x="13" y="12"/>
                  </a:lnTo>
                  <a:lnTo>
                    <a:pt x="19" y="0"/>
                  </a:lnTo>
                  <a:lnTo>
                    <a:pt x="45" y="6"/>
                  </a:lnTo>
                  <a:lnTo>
                    <a:pt x="70" y="12"/>
                  </a:lnTo>
                  <a:lnTo>
                    <a:pt x="76" y="19"/>
                  </a:lnTo>
                  <a:lnTo>
                    <a:pt x="70" y="19"/>
                  </a:lnTo>
                  <a:lnTo>
                    <a:pt x="45" y="12"/>
                  </a:lnTo>
                  <a:close/>
                </a:path>
              </a:pathLst>
            </a:custGeom>
            <a:solidFill>
              <a:srgbClr val="888888">
                <a:alpha val="100000"/>
              </a:srgbClr>
            </a:solidFill>
            <a:ln w="0">
              <a:noFill/>
            </a:ln>
          </p:spPr>
          <p:txBody>
            <a:bodyPr/>
            <a:lstStyle/>
            <a:p>
              <a:endParaRPr lang="zh-CN" altLang="en-US"/>
            </a:p>
          </p:txBody>
        </p:sp>
        <p:sp>
          <p:nvSpPr>
            <p:cNvPr id="52249" name="Freeform 369"/>
            <p:cNvSpPr/>
            <p:nvPr/>
          </p:nvSpPr>
          <p:spPr>
            <a:xfrm>
              <a:off x="2990" y="3079"/>
              <a:ext cx="39" cy="32"/>
            </a:xfrm>
            <a:custGeom>
              <a:avLst/>
              <a:gdLst>
                <a:gd name="txL" fmla="*/ 0 w 39"/>
                <a:gd name="txT" fmla="*/ 0 h 32"/>
                <a:gd name="txR" fmla="*/ 39 w 39"/>
                <a:gd name="txB" fmla="*/ 32 h 32"/>
              </a:gdLst>
              <a:ahLst/>
              <a:cxnLst>
                <a:cxn ang="0">
                  <a:pos x="38" y="31"/>
                </a:cxn>
                <a:cxn ang="0">
                  <a:pos x="25" y="19"/>
                </a:cxn>
                <a:cxn ang="0">
                  <a:pos x="25" y="0"/>
                </a:cxn>
                <a:cxn ang="0">
                  <a:pos x="19" y="0"/>
                </a:cxn>
                <a:cxn ang="0">
                  <a:pos x="12" y="19"/>
                </a:cxn>
                <a:cxn ang="0">
                  <a:pos x="0" y="25"/>
                </a:cxn>
                <a:cxn ang="0">
                  <a:pos x="38" y="31"/>
                </a:cxn>
                <a:cxn ang="0">
                  <a:pos x="38" y="31"/>
                </a:cxn>
              </a:cxnLst>
              <a:rect l="txL" t="txT" r="txR" b="txB"/>
              <a:pathLst>
                <a:path w="39" h="32">
                  <a:moveTo>
                    <a:pt x="38" y="31"/>
                  </a:moveTo>
                  <a:lnTo>
                    <a:pt x="25" y="19"/>
                  </a:lnTo>
                  <a:lnTo>
                    <a:pt x="25" y="0"/>
                  </a:lnTo>
                  <a:lnTo>
                    <a:pt x="19" y="0"/>
                  </a:lnTo>
                  <a:lnTo>
                    <a:pt x="12" y="19"/>
                  </a:lnTo>
                  <a:lnTo>
                    <a:pt x="0" y="25"/>
                  </a:lnTo>
                  <a:lnTo>
                    <a:pt x="38" y="31"/>
                  </a:lnTo>
                  <a:close/>
                </a:path>
              </a:pathLst>
            </a:custGeom>
            <a:solidFill>
              <a:srgbClr val="888888">
                <a:alpha val="100000"/>
              </a:srgbClr>
            </a:solidFill>
            <a:ln w="0">
              <a:noFill/>
            </a:ln>
          </p:spPr>
          <p:txBody>
            <a:bodyPr/>
            <a:lstStyle/>
            <a:p>
              <a:endParaRPr lang="zh-CN" altLang="en-US"/>
            </a:p>
          </p:txBody>
        </p:sp>
        <p:sp>
          <p:nvSpPr>
            <p:cNvPr id="52250" name="Freeform 370"/>
            <p:cNvSpPr/>
            <p:nvPr/>
          </p:nvSpPr>
          <p:spPr>
            <a:xfrm>
              <a:off x="2958" y="2658"/>
              <a:ext cx="160" cy="322"/>
            </a:xfrm>
            <a:custGeom>
              <a:avLst/>
              <a:gdLst>
                <a:gd name="txL" fmla="*/ 0 w 160"/>
                <a:gd name="txT" fmla="*/ 0 h 322"/>
                <a:gd name="txR" fmla="*/ 160 w 160"/>
                <a:gd name="txB" fmla="*/ 322 h 322"/>
              </a:gdLst>
              <a:ahLst/>
              <a:cxnLst>
                <a:cxn ang="0">
                  <a:pos x="102" y="233"/>
                </a:cxn>
                <a:cxn ang="0">
                  <a:pos x="133" y="289"/>
                </a:cxn>
                <a:cxn ang="0">
                  <a:pos x="159" y="302"/>
                </a:cxn>
                <a:cxn ang="0">
                  <a:pos x="159" y="220"/>
                </a:cxn>
                <a:cxn ang="0">
                  <a:pos x="140" y="163"/>
                </a:cxn>
                <a:cxn ang="0">
                  <a:pos x="127" y="157"/>
                </a:cxn>
                <a:cxn ang="0">
                  <a:pos x="133" y="145"/>
                </a:cxn>
                <a:cxn ang="0">
                  <a:pos x="159" y="82"/>
                </a:cxn>
                <a:cxn ang="0">
                  <a:pos x="146" y="63"/>
                </a:cxn>
                <a:cxn ang="0">
                  <a:pos x="133" y="94"/>
                </a:cxn>
                <a:cxn ang="0">
                  <a:pos x="146" y="107"/>
                </a:cxn>
                <a:cxn ang="0">
                  <a:pos x="133" y="107"/>
                </a:cxn>
                <a:cxn ang="0">
                  <a:pos x="133" y="88"/>
                </a:cxn>
                <a:cxn ang="0">
                  <a:pos x="146" y="50"/>
                </a:cxn>
                <a:cxn ang="0">
                  <a:pos x="114" y="19"/>
                </a:cxn>
                <a:cxn ang="0">
                  <a:pos x="114" y="6"/>
                </a:cxn>
                <a:cxn ang="0">
                  <a:pos x="102" y="0"/>
                </a:cxn>
                <a:cxn ang="0">
                  <a:pos x="89" y="6"/>
                </a:cxn>
                <a:cxn ang="0">
                  <a:pos x="82" y="0"/>
                </a:cxn>
                <a:cxn ang="0">
                  <a:pos x="38" y="19"/>
                </a:cxn>
                <a:cxn ang="0">
                  <a:pos x="32" y="25"/>
                </a:cxn>
                <a:cxn ang="0">
                  <a:pos x="51" y="25"/>
                </a:cxn>
                <a:cxn ang="0">
                  <a:pos x="38" y="32"/>
                </a:cxn>
                <a:cxn ang="0">
                  <a:pos x="32" y="38"/>
                </a:cxn>
                <a:cxn ang="0">
                  <a:pos x="32" y="69"/>
                </a:cxn>
                <a:cxn ang="0">
                  <a:pos x="38" y="101"/>
                </a:cxn>
                <a:cxn ang="0">
                  <a:pos x="25" y="107"/>
                </a:cxn>
                <a:cxn ang="0">
                  <a:pos x="19" y="107"/>
                </a:cxn>
                <a:cxn ang="0">
                  <a:pos x="0" y="107"/>
                </a:cxn>
                <a:cxn ang="0">
                  <a:pos x="25" y="119"/>
                </a:cxn>
                <a:cxn ang="0">
                  <a:pos x="44" y="119"/>
                </a:cxn>
                <a:cxn ang="0">
                  <a:pos x="57" y="113"/>
                </a:cxn>
                <a:cxn ang="0">
                  <a:pos x="57" y="132"/>
                </a:cxn>
                <a:cxn ang="0">
                  <a:pos x="57" y="132"/>
                </a:cxn>
                <a:cxn ang="0">
                  <a:pos x="57" y="119"/>
                </a:cxn>
                <a:cxn ang="0">
                  <a:pos x="51" y="119"/>
                </a:cxn>
                <a:cxn ang="0">
                  <a:pos x="32" y="132"/>
                </a:cxn>
                <a:cxn ang="0">
                  <a:pos x="32" y="138"/>
                </a:cxn>
                <a:cxn ang="0">
                  <a:pos x="57" y="145"/>
                </a:cxn>
                <a:cxn ang="0">
                  <a:pos x="57" y="157"/>
                </a:cxn>
                <a:cxn ang="0">
                  <a:pos x="63" y="157"/>
                </a:cxn>
                <a:cxn ang="0">
                  <a:pos x="76" y="157"/>
                </a:cxn>
                <a:cxn ang="0">
                  <a:pos x="76" y="182"/>
                </a:cxn>
                <a:cxn ang="0">
                  <a:pos x="82" y="207"/>
                </a:cxn>
              </a:cxnLst>
              <a:rect l="txL" t="txT" r="txR" b="txB"/>
              <a:pathLst>
                <a:path w="160" h="322">
                  <a:moveTo>
                    <a:pt x="82" y="207"/>
                  </a:moveTo>
                  <a:lnTo>
                    <a:pt x="102" y="233"/>
                  </a:lnTo>
                  <a:lnTo>
                    <a:pt x="114" y="258"/>
                  </a:lnTo>
                  <a:lnTo>
                    <a:pt x="133" y="289"/>
                  </a:lnTo>
                  <a:lnTo>
                    <a:pt x="152" y="321"/>
                  </a:lnTo>
                  <a:lnTo>
                    <a:pt x="159" y="302"/>
                  </a:lnTo>
                  <a:lnTo>
                    <a:pt x="159" y="258"/>
                  </a:lnTo>
                  <a:lnTo>
                    <a:pt x="159" y="220"/>
                  </a:lnTo>
                  <a:lnTo>
                    <a:pt x="152" y="189"/>
                  </a:lnTo>
                  <a:lnTo>
                    <a:pt x="140" y="163"/>
                  </a:lnTo>
                  <a:lnTo>
                    <a:pt x="133" y="163"/>
                  </a:lnTo>
                  <a:lnTo>
                    <a:pt x="127" y="157"/>
                  </a:lnTo>
                  <a:lnTo>
                    <a:pt x="127" y="151"/>
                  </a:lnTo>
                  <a:lnTo>
                    <a:pt x="133" y="145"/>
                  </a:lnTo>
                  <a:lnTo>
                    <a:pt x="159" y="119"/>
                  </a:lnTo>
                  <a:lnTo>
                    <a:pt x="159" y="82"/>
                  </a:lnTo>
                  <a:lnTo>
                    <a:pt x="152" y="69"/>
                  </a:lnTo>
                  <a:lnTo>
                    <a:pt x="146" y="63"/>
                  </a:lnTo>
                  <a:lnTo>
                    <a:pt x="133" y="88"/>
                  </a:lnTo>
                  <a:lnTo>
                    <a:pt x="133" y="94"/>
                  </a:lnTo>
                  <a:lnTo>
                    <a:pt x="140" y="101"/>
                  </a:lnTo>
                  <a:lnTo>
                    <a:pt x="146" y="107"/>
                  </a:lnTo>
                  <a:lnTo>
                    <a:pt x="140" y="107"/>
                  </a:lnTo>
                  <a:lnTo>
                    <a:pt x="133" y="107"/>
                  </a:lnTo>
                  <a:lnTo>
                    <a:pt x="133" y="101"/>
                  </a:lnTo>
                  <a:lnTo>
                    <a:pt x="133" y="88"/>
                  </a:lnTo>
                  <a:lnTo>
                    <a:pt x="146" y="63"/>
                  </a:lnTo>
                  <a:lnTo>
                    <a:pt x="146" y="50"/>
                  </a:lnTo>
                  <a:lnTo>
                    <a:pt x="133" y="32"/>
                  </a:lnTo>
                  <a:lnTo>
                    <a:pt x="114" y="19"/>
                  </a:lnTo>
                  <a:lnTo>
                    <a:pt x="114" y="6"/>
                  </a:lnTo>
                  <a:lnTo>
                    <a:pt x="108" y="0"/>
                  </a:lnTo>
                  <a:lnTo>
                    <a:pt x="102" y="0"/>
                  </a:lnTo>
                  <a:lnTo>
                    <a:pt x="95" y="6"/>
                  </a:lnTo>
                  <a:lnTo>
                    <a:pt x="89" y="6"/>
                  </a:lnTo>
                  <a:lnTo>
                    <a:pt x="82" y="0"/>
                  </a:lnTo>
                  <a:lnTo>
                    <a:pt x="57" y="6"/>
                  </a:lnTo>
                  <a:lnTo>
                    <a:pt x="38" y="19"/>
                  </a:lnTo>
                  <a:lnTo>
                    <a:pt x="32" y="19"/>
                  </a:lnTo>
                  <a:lnTo>
                    <a:pt x="32" y="25"/>
                  </a:lnTo>
                  <a:lnTo>
                    <a:pt x="38" y="25"/>
                  </a:lnTo>
                  <a:lnTo>
                    <a:pt x="51" y="25"/>
                  </a:lnTo>
                  <a:lnTo>
                    <a:pt x="44" y="32"/>
                  </a:lnTo>
                  <a:lnTo>
                    <a:pt x="38" y="32"/>
                  </a:lnTo>
                  <a:lnTo>
                    <a:pt x="32" y="32"/>
                  </a:lnTo>
                  <a:lnTo>
                    <a:pt x="32" y="38"/>
                  </a:lnTo>
                  <a:lnTo>
                    <a:pt x="38" y="44"/>
                  </a:lnTo>
                  <a:lnTo>
                    <a:pt x="32" y="69"/>
                  </a:lnTo>
                  <a:lnTo>
                    <a:pt x="38" y="88"/>
                  </a:lnTo>
                  <a:lnTo>
                    <a:pt x="38" y="101"/>
                  </a:lnTo>
                  <a:lnTo>
                    <a:pt x="32" y="107"/>
                  </a:lnTo>
                  <a:lnTo>
                    <a:pt x="25" y="107"/>
                  </a:lnTo>
                  <a:lnTo>
                    <a:pt x="32" y="107"/>
                  </a:lnTo>
                  <a:lnTo>
                    <a:pt x="19" y="107"/>
                  </a:lnTo>
                  <a:lnTo>
                    <a:pt x="12" y="107"/>
                  </a:lnTo>
                  <a:lnTo>
                    <a:pt x="0" y="107"/>
                  </a:lnTo>
                  <a:lnTo>
                    <a:pt x="6" y="113"/>
                  </a:lnTo>
                  <a:lnTo>
                    <a:pt x="25" y="119"/>
                  </a:lnTo>
                  <a:lnTo>
                    <a:pt x="32" y="126"/>
                  </a:lnTo>
                  <a:lnTo>
                    <a:pt x="44" y="119"/>
                  </a:lnTo>
                  <a:lnTo>
                    <a:pt x="57" y="107"/>
                  </a:lnTo>
                  <a:lnTo>
                    <a:pt x="57" y="113"/>
                  </a:lnTo>
                  <a:lnTo>
                    <a:pt x="63" y="119"/>
                  </a:lnTo>
                  <a:lnTo>
                    <a:pt x="57" y="132"/>
                  </a:lnTo>
                  <a:lnTo>
                    <a:pt x="51" y="126"/>
                  </a:lnTo>
                  <a:lnTo>
                    <a:pt x="57" y="119"/>
                  </a:lnTo>
                  <a:lnTo>
                    <a:pt x="57" y="107"/>
                  </a:lnTo>
                  <a:lnTo>
                    <a:pt x="51" y="119"/>
                  </a:lnTo>
                  <a:lnTo>
                    <a:pt x="38" y="132"/>
                  </a:lnTo>
                  <a:lnTo>
                    <a:pt x="32" y="132"/>
                  </a:lnTo>
                  <a:lnTo>
                    <a:pt x="25" y="132"/>
                  </a:lnTo>
                  <a:lnTo>
                    <a:pt x="32" y="138"/>
                  </a:lnTo>
                  <a:lnTo>
                    <a:pt x="44" y="138"/>
                  </a:lnTo>
                  <a:lnTo>
                    <a:pt x="57" y="145"/>
                  </a:lnTo>
                  <a:lnTo>
                    <a:pt x="70" y="151"/>
                  </a:lnTo>
                  <a:lnTo>
                    <a:pt x="57" y="157"/>
                  </a:lnTo>
                  <a:lnTo>
                    <a:pt x="63" y="157"/>
                  </a:lnTo>
                  <a:lnTo>
                    <a:pt x="76" y="157"/>
                  </a:lnTo>
                  <a:lnTo>
                    <a:pt x="82" y="176"/>
                  </a:lnTo>
                  <a:lnTo>
                    <a:pt x="76" y="182"/>
                  </a:lnTo>
                  <a:lnTo>
                    <a:pt x="82" y="207"/>
                  </a:lnTo>
                  <a:close/>
                </a:path>
              </a:pathLst>
            </a:custGeom>
            <a:solidFill>
              <a:srgbClr val="888888">
                <a:alpha val="100000"/>
              </a:srgbClr>
            </a:solidFill>
            <a:ln w="0">
              <a:noFill/>
            </a:ln>
          </p:spPr>
          <p:txBody>
            <a:bodyPr/>
            <a:lstStyle/>
            <a:p>
              <a:endParaRPr lang="zh-CN" altLang="en-US"/>
            </a:p>
          </p:txBody>
        </p:sp>
        <p:sp>
          <p:nvSpPr>
            <p:cNvPr id="52251" name="Freeform 371"/>
            <p:cNvSpPr/>
            <p:nvPr/>
          </p:nvSpPr>
          <p:spPr>
            <a:xfrm>
              <a:off x="3123" y="2432"/>
              <a:ext cx="97" cy="133"/>
            </a:xfrm>
            <a:custGeom>
              <a:avLst/>
              <a:gdLst>
                <a:gd name="txL" fmla="*/ 0 w 97"/>
                <a:gd name="txT" fmla="*/ 0 h 133"/>
                <a:gd name="txR" fmla="*/ 97 w 97"/>
                <a:gd name="txB" fmla="*/ 133 h 133"/>
              </a:gdLst>
              <a:ahLst/>
              <a:cxnLst>
                <a:cxn ang="0">
                  <a:pos x="70" y="63"/>
                </a:cxn>
                <a:cxn ang="0">
                  <a:pos x="76" y="57"/>
                </a:cxn>
                <a:cxn ang="0">
                  <a:pos x="83" y="44"/>
                </a:cxn>
                <a:cxn ang="0">
                  <a:pos x="89" y="25"/>
                </a:cxn>
                <a:cxn ang="0">
                  <a:pos x="89" y="19"/>
                </a:cxn>
                <a:cxn ang="0">
                  <a:pos x="89" y="13"/>
                </a:cxn>
                <a:cxn ang="0">
                  <a:pos x="76" y="25"/>
                </a:cxn>
                <a:cxn ang="0">
                  <a:pos x="70" y="31"/>
                </a:cxn>
                <a:cxn ang="0">
                  <a:pos x="64" y="38"/>
                </a:cxn>
                <a:cxn ang="0">
                  <a:pos x="57" y="44"/>
                </a:cxn>
                <a:cxn ang="0">
                  <a:pos x="57" y="44"/>
                </a:cxn>
                <a:cxn ang="0">
                  <a:pos x="64" y="25"/>
                </a:cxn>
                <a:cxn ang="0">
                  <a:pos x="70" y="6"/>
                </a:cxn>
                <a:cxn ang="0">
                  <a:pos x="70" y="0"/>
                </a:cxn>
                <a:cxn ang="0">
                  <a:pos x="57" y="6"/>
                </a:cxn>
                <a:cxn ang="0">
                  <a:pos x="51" y="25"/>
                </a:cxn>
                <a:cxn ang="0">
                  <a:pos x="45" y="44"/>
                </a:cxn>
                <a:cxn ang="0">
                  <a:pos x="38" y="57"/>
                </a:cxn>
                <a:cxn ang="0">
                  <a:pos x="26" y="69"/>
                </a:cxn>
                <a:cxn ang="0">
                  <a:pos x="19" y="57"/>
                </a:cxn>
                <a:cxn ang="0">
                  <a:pos x="13" y="50"/>
                </a:cxn>
                <a:cxn ang="0">
                  <a:pos x="0" y="50"/>
                </a:cxn>
                <a:cxn ang="0">
                  <a:pos x="6" y="57"/>
                </a:cxn>
                <a:cxn ang="0">
                  <a:pos x="13" y="57"/>
                </a:cxn>
                <a:cxn ang="0">
                  <a:pos x="19" y="82"/>
                </a:cxn>
                <a:cxn ang="0">
                  <a:pos x="19" y="88"/>
                </a:cxn>
                <a:cxn ang="0">
                  <a:pos x="26" y="101"/>
                </a:cxn>
                <a:cxn ang="0">
                  <a:pos x="32" y="107"/>
                </a:cxn>
                <a:cxn ang="0">
                  <a:pos x="32" y="119"/>
                </a:cxn>
                <a:cxn ang="0">
                  <a:pos x="38" y="132"/>
                </a:cxn>
                <a:cxn ang="0">
                  <a:pos x="45" y="132"/>
                </a:cxn>
                <a:cxn ang="0">
                  <a:pos x="57" y="132"/>
                </a:cxn>
                <a:cxn ang="0">
                  <a:pos x="64" y="132"/>
                </a:cxn>
                <a:cxn ang="0">
                  <a:pos x="64" y="119"/>
                </a:cxn>
                <a:cxn ang="0">
                  <a:pos x="70" y="107"/>
                </a:cxn>
                <a:cxn ang="0">
                  <a:pos x="70" y="88"/>
                </a:cxn>
                <a:cxn ang="0">
                  <a:pos x="76" y="82"/>
                </a:cxn>
                <a:cxn ang="0">
                  <a:pos x="96" y="57"/>
                </a:cxn>
                <a:cxn ang="0">
                  <a:pos x="89" y="50"/>
                </a:cxn>
                <a:cxn ang="0">
                  <a:pos x="70" y="63"/>
                </a:cxn>
                <a:cxn ang="0">
                  <a:pos x="70" y="63"/>
                </a:cxn>
              </a:cxnLst>
              <a:rect l="txL" t="txT" r="txR" b="txB"/>
              <a:pathLst>
                <a:path w="97" h="133">
                  <a:moveTo>
                    <a:pt x="70" y="63"/>
                  </a:moveTo>
                  <a:lnTo>
                    <a:pt x="76" y="57"/>
                  </a:lnTo>
                  <a:lnTo>
                    <a:pt x="83" y="44"/>
                  </a:lnTo>
                  <a:lnTo>
                    <a:pt x="89" y="25"/>
                  </a:lnTo>
                  <a:lnTo>
                    <a:pt x="89" y="19"/>
                  </a:lnTo>
                  <a:lnTo>
                    <a:pt x="89" y="13"/>
                  </a:lnTo>
                  <a:lnTo>
                    <a:pt x="76" y="25"/>
                  </a:lnTo>
                  <a:lnTo>
                    <a:pt x="70" y="31"/>
                  </a:lnTo>
                  <a:lnTo>
                    <a:pt x="64" y="38"/>
                  </a:lnTo>
                  <a:lnTo>
                    <a:pt x="57" y="44"/>
                  </a:lnTo>
                  <a:lnTo>
                    <a:pt x="64" y="25"/>
                  </a:lnTo>
                  <a:lnTo>
                    <a:pt x="70" y="6"/>
                  </a:lnTo>
                  <a:lnTo>
                    <a:pt x="70" y="0"/>
                  </a:lnTo>
                  <a:lnTo>
                    <a:pt x="57" y="6"/>
                  </a:lnTo>
                  <a:lnTo>
                    <a:pt x="51" y="25"/>
                  </a:lnTo>
                  <a:lnTo>
                    <a:pt x="45" y="44"/>
                  </a:lnTo>
                  <a:lnTo>
                    <a:pt x="38" y="57"/>
                  </a:lnTo>
                  <a:lnTo>
                    <a:pt x="26" y="69"/>
                  </a:lnTo>
                  <a:lnTo>
                    <a:pt x="19" y="57"/>
                  </a:lnTo>
                  <a:lnTo>
                    <a:pt x="13" y="50"/>
                  </a:lnTo>
                  <a:lnTo>
                    <a:pt x="0" y="50"/>
                  </a:lnTo>
                  <a:lnTo>
                    <a:pt x="6" y="57"/>
                  </a:lnTo>
                  <a:lnTo>
                    <a:pt x="13" y="57"/>
                  </a:lnTo>
                  <a:lnTo>
                    <a:pt x="19" y="82"/>
                  </a:lnTo>
                  <a:lnTo>
                    <a:pt x="19" y="88"/>
                  </a:lnTo>
                  <a:lnTo>
                    <a:pt x="26" y="101"/>
                  </a:lnTo>
                  <a:lnTo>
                    <a:pt x="32" y="107"/>
                  </a:lnTo>
                  <a:lnTo>
                    <a:pt x="32" y="119"/>
                  </a:lnTo>
                  <a:lnTo>
                    <a:pt x="38" y="132"/>
                  </a:lnTo>
                  <a:lnTo>
                    <a:pt x="45" y="132"/>
                  </a:lnTo>
                  <a:lnTo>
                    <a:pt x="57" y="132"/>
                  </a:lnTo>
                  <a:lnTo>
                    <a:pt x="64" y="132"/>
                  </a:lnTo>
                  <a:lnTo>
                    <a:pt x="64" y="119"/>
                  </a:lnTo>
                  <a:lnTo>
                    <a:pt x="70" y="107"/>
                  </a:lnTo>
                  <a:lnTo>
                    <a:pt x="70" y="88"/>
                  </a:lnTo>
                  <a:lnTo>
                    <a:pt x="76" y="82"/>
                  </a:lnTo>
                  <a:lnTo>
                    <a:pt x="96" y="57"/>
                  </a:lnTo>
                  <a:lnTo>
                    <a:pt x="89" y="50"/>
                  </a:lnTo>
                  <a:lnTo>
                    <a:pt x="70" y="63"/>
                  </a:lnTo>
                  <a:close/>
                </a:path>
              </a:pathLst>
            </a:custGeom>
            <a:solidFill>
              <a:srgbClr val="888888">
                <a:alpha val="100000"/>
              </a:srgbClr>
            </a:solidFill>
            <a:ln w="0">
              <a:noFill/>
            </a:ln>
          </p:spPr>
          <p:txBody>
            <a:bodyPr/>
            <a:lstStyle/>
            <a:p>
              <a:endParaRPr lang="zh-CN" altLang="en-US"/>
            </a:p>
          </p:txBody>
        </p:sp>
        <p:sp>
          <p:nvSpPr>
            <p:cNvPr id="52252" name="Freeform 372"/>
            <p:cNvSpPr/>
            <p:nvPr/>
          </p:nvSpPr>
          <p:spPr>
            <a:xfrm>
              <a:off x="3180" y="2828"/>
              <a:ext cx="243" cy="189"/>
            </a:xfrm>
            <a:custGeom>
              <a:avLst/>
              <a:gdLst>
                <a:gd name="txL" fmla="*/ 0 w 243"/>
                <a:gd name="txT" fmla="*/ 0 h 189"/>
                <a:gd name="txR" fmla="*/ 243 w 243"/>
                <a:gd name="txB" fmla="*/ 189 h 189"/>
              </a:gdLst>
              <a:ahLst/>
              <a:cxnLst>
                <a:cxn ang="0">
                  <a:pos x="0" y="163"/>
                </a:cxn>
                <a:cxn ang="0">
                  <a:pos x="7" y="163"/>
                </a:cxn>
                <a:cxn ang="0">
                  <a:pos x="26" y="157"/>
                </a:cxn>
                <a:cxn ang="0">
                  <a:pos x="39" y="138"/>
                </a:cxn>
                <a:cxn ang="0">
                  <a:pos x="39" y="132"/>
                </a:cxn>
                <a:cxn ang="0">
                  <a:pos x="32" y="113"/>
                </a:cxn>
                <a:cxn ang="0">
                  <a:pos x="32" y="107"/>
                </a:cxn>
                <a:cxn ang="0">
                  <a:pos x="32" y="88"/>
                </a:cxn>
                <a:cxn ang="0">
                  <a:pos x="39" y="81"/>
                </a:cxn>
                <a:cxn ang="0">
                  <a:pos x="39" y="69"/>
                </a:cxn>
                <a:cxn ang="0">
                  <a:pos x="39" y="69"/>
                </a:cxn>
                <a:cxn ang="0">
                  <a:pos x="19" y="69"/>
                </a:cxn>
                <a:cxn ang="0">
                  <a:pos x="26" y="63"/>
                </a:cxn>
                <a:cxn ang="0">
                  <a:pos x="32" y="56"/>
                </a:cxn>
                <a:cxn ang="0">
                  <a:pos x="51" y="56"/>
                </a:cxn>
                <a:cxn ang="0">
                  <a:pos x="64" y="44"/>
                </a:cxn>
                <a:cxn ang="0">
                  <a:pos x="77" y="37"/>
                </a:cxn>
                <a:cxn ang="0">
                  <a:pos x="89" y="25"/>
                </a:cxn>
                <a:cxn ang="0">
                  <a:pos x="96" y="12"/>
                </a:cxn>
                <a:cxn ang="0">
                  <a:pos x="102" y="12"/>
                </a:cxn>
                <a:cxn ang="0">
                  <a:pos x="128" y="12"/>
                </a:cxn>
                <a:cxn ang="0">
                  <a:pos x="153" y="0"/>
                </a:cxn>
                <a:cxn ang="0">
                  <a:pos x="159" y="6"/>
                </a:cxn>
                <a:cxn ang="0">
                  <a:pos x="172" y="12"/>
                </a:cxn>
                <a:cxn ang="0">
                  <a:pos x="191" y="12"/>
                </a:cxn>
                <a:cxn ang="0">
                  <a:pos x="210" y="37"/>
                </a:cxn>
                <a:cxn ang="0">
                  <a:pos x="210" y="69"/>
                </a:cxn>
                <a:cxn ang="0">
                  <a:pos x="191" y="63"/>
                </a:cxn>
                <a:cxn ang="0">
                  <a:pos x="204" y="75"/>
                </a:cxn>
                <a:cxn ang="0">
                  <a:pos x="204" y="81"/>
                </a:cxn>
                <a:cxn ang="0">
                  <a:pos x="198" y="81"/>
                </a:cxn>
                <a:cxn ang="0">
                  <a:pos x="191" y="88"/>
                </a:cxn>
                <a:cxn ang="0">
                  <a:pos x="198" y="88"/>
                </a:cxn>
                <a:cxn ang="0">
                  <a:pos x="223" y="113"/>
                </a:cxn>
                <a:cxn ang="0">
                  <a:pos x="229" y="125"/>
                </a:cxn>
                <a:cxn ang="0">
                  <a:pos x="242" y="125"/>
                </a:cxn>
                <a:cxn ang="0">
                  <a:pos x="242" y="138"/>
                </a:cxn>
                <a:cxn ang="0">
                  <a:pos x="242" y="144"/>
                </a:cxn>
                <a:cxn ang="0">
                  <a:pos x="229" y="163"/>
                </a:cxn>
                <a:cxn ang="0">
                  <a:pos x="236" y="188"/>
                </a:cxn>
                <a:cxn ang="0">
                  <a:pos x="236" y="188"/>
                </a:cxn>
                <a:cxn ang="0">
                  <a:pos x="147" y="188"/>
                </a:cxn>
                <a:cxn ang="0">
                  <a:pos x="134" y="169"/>
                </a:cxn>
                <a:cxn ang="0">
                  <a:pos x="115" y="157"/>
                </a:cxn>
                <a:cxn ang="0">
                  <a:pos x="121" y="151"/>
                </a:cxn>
                <a:cxn ang="0">
                  <a:pos x="121" y="125"/>
                </a:cxn>
                <a:cxn ang="0">
                  <a:pos x="128" y="94"/>
                </a:cxn>
                <a:cxn ang="0">
                  <a:pos x="115" y="88"/>
                </a:cxn>
                <a:cxn ang="0">
                  <a:pos x="108" y="81"/>
                </a:cxn>
                <a:cxn ang="0">
                  <a:pos x="102" y="75"/>
                </a:cxn>
                <a:cxn ang="0">
                  <a:pos x="89" y="107"/>
                </a:cxn>
                <a:cxn ang="0">
                  <a:pos x="83" y="138"/>
                </a:cxn>
                <a:cxn ang="0">
                  <a:pos x="77" y="144"/>
                </a:cxn>
                <a:cxn ang="0">
                  <a:pos x="70" y="151"/>
                </a:cxn>
                <a:cxn ang="0">
                  <a:pos x="77" y="119"/>
                </a:cxn>
                <a:cxn ang="0">
                  <a:pos x="83" y="88"/>
                </a:cxn>
                <a:cxn ang="0">
                  <a:pos x="83" y="88"/>
                </a:cxn>
                <a:cxn ang="0">
                  <a:pos x="64" y="113"/>
                </a:cxn>
                <a:cxn ang="0">
                  <a:pos x="58" y="151"/>
                </a:cxn>
                <a:cxn ang="0">
                  <a:pos x="39" y="163"/>
                </a:cxn>
                <a:cxn ang="0">
                  <a:pos x="13" y="169"/>
                </a:cxn>
                <a:cxn ang="0">
                  <a:pos x="0" y="163"/>
                </a:cxn>
                <a:cxn ang="0">
                  <a:pos x="0" y="163"/>
                </a:cxn>
              </a:cxnLst>
              <a:rect l="txL" t="txT" r="txR" b="txB"/>
              <a:pathLst>
                <a:path w="243" h="189">
                  <a:moveTo>
                    <a:pt x="0" y="163"/>
                  </a:moveTo>
                  <a:lnTo>
                    <a:pt x="7" y="163"/>
                  </a:lnTo>
                  <a:lnTo>
                    <a:pt x="26" y="157"/>
                  </a:lnTo>
                  <a:lnTo>
                    <a:pt x="39" y="138"/>
                  </a:lnTo>
                  <a:lnTo>
                    <a:pt x="39" y="132"/>
                  </a:lnTo>
                  <a:lnTo>
                    <a:pt x="32" y="113"/>
                  </a:lnTo>
                  <a:lnTo>
                    <a:pt x="32" y="107"/>
                  </a:lnTo>
                  <a:lnTo>
                    <a:pt x="32" y="88"/>
                  </a:lnTo>
                  <a:lnTo>
                    <a:pt x="39" y="81"/>
                  </a:lnTo>
                  <a:lnTo>
                    <a:pt x="39" y="69"/>
                  </a:lnTo>
                  <a:lnTo>
                    <a:pt x="19" y="69"/>
                  </a:lnTo>
                  <a:lnTo>
                    <a:pt x="26" y="63"/>
                  </a:lnTo>
                  <a:lnTo>
                    <a:pt x="32" y="56"/>
                  </a:lnTo>
                  <a:lnTo>
                    <a:pt x="51" y="56"/>
                  </a:lnTo>
                  <a:lnTo>
                    <a:pt x="64" y="44"/>
                  </a:lnTo>
                  <a:lnTo>
                    <a:pt x="77" y="37"/>
                  </a:lnTo>
                  <a:lnTo>
                    <a:pt x="89" y="25"/>
                  </a:lnTo>
                  <a:lnTo>
                    <a:pt x="96" y="12"/>
                  </a:lnTo>
                  <a:lnTo>
                    <a:pt x="102" y="12"/>
                  </a:lnTo>
                  <a:lnTo>
                    <a:pt x="128" y="12"/>
                  </a:lnTo>
                  <a:lnTo>
                    <a:pt x="153" y="0"/>
                  </a:lnTo>
                  <a:lnTo>
                    <a:pt x="159" y="6"/>
                  </a:lnTo>
                  <a:lnTo>
                    <a:pt x="172" y="12"/>
                  </a:lnTo>
                  <a:lnTo>
                    <a:pt x="191" y="12"/>
                  </a:lnTo>
                  <a:lnTo>
                    <a:pt x="210" y="37"/>
                  </a:lnTo>
                  <a:lnTo>
                    <a:pt x="210" y="69"/>
                  </a:lnTo>
                  <a:lnTo>
                    <a:pt x="191" y="63"/>
                  </a:lnTo>
                  <a:lnTo>
                    <a:pt x="204" y="75"/>
                  </a:lnTo>
                  <a:lnTo>
                    <a:pt x="204" y="81"/>
                  </a:lnTo>
                  <a:lnTo>
                    <a:pt x="198" y="81"/>
                  </a:lnTo>
                  <a:lnTo>
                    <a:pt x="191" y="88"/>
                  </a:lnTo>
                  <a:lnTo>
                    <a:pt x="198" y="88"/>
                  </a:lnTo>
                  <a:lnTo>
                    <a:pt x="223" y="113"/>
                  </a:lnTo>
                  <a:lnTo>
                    <a:pt x="229" y="125"/>
                  </a:lnTo>
                  <a:lnTo>
                    <a:pt x="242" y="125"/>
                  </a:lnTo>
                  <a:lnTo>
                    <a:pt x="242" y="138"/>
                  </a:lnTo>
                  <a:lnTo>
                    <a:pt x="242" y="144"/>
                  </a:lnTo>
                  <a:lnTo>
                    <a:pt x="229" y="163"/>
                  </a:lnTo>
                  <a:lnTo>
                    <a:pt x="236" y="188"/>
                  </a:lnTo>
                  <a:lnTo>
                    <a:pt x="147" y="188"/>
                  </a:lnTo>
                  <a:lnTo>
                    <a:pt x="134" y="169"/>
                  </a:lnTo>
                  <a:lnTo>
                    <a:pt x="115" y="157"/>
                  </a:lnTo>
                  <a:lnTo>
                    <a:pt x="121" y="151"/>
                  </a:lnTo>
                  <a:lnTo>
                    <a:pt x="121" y="125"/>
                  </a:lnTo>
                  <a:lnTo>
                    <a:pt x="128" y="94"/>
                  </a:lnTo>
                  <a:lnTo>
                    <a:pt x="115" y="88"/>
                  </a:lnTo>
                  <a:lnTo>
                    <a:pt x="108" y="81"/>
                  </a:lnTo>
                  <a:lnTo>
                    <a:pt x="102" y="75"/>
                  </a:lnTo>
                  <a:lnTo>
                    <a:pt x="89" y="107"/>
                  </a:lnTo>
                  <a:lnTo>
                    <a:pt x="83" y="138"/>
                  </a:lnTo>
                  <a:lnTo>
                    <a:pt x="77" y="144"/>
                  </a:lnTo>
                  <a:lnTo>
                    <a:pt x="70" y="151"/>
                  </a:lnTo>
                  <a:lnTo>
                    <a:pt x="77" y="119"/>
                  </a:lnTo>
                  <a:lnTo>
                    <a:pt x="83" y="88"/>
                  </a:lnTo>
                  <a:lnTo>
                    <a:pt x="64" y="113"/>
                  </a:lnTo>
                  <a:lnTo>
                    <a:pt x="58" y="151"/>
                  </a:lnTo>
                  <a:lnTo>
                    <a:pt x="39" y="163"/>
                  </a:lnTo>
                  <a:lnTo>
                    <a:pt x="13" y="169"/>
                  </a:lnTo>
                  <a:lnTo>
                    <a:pt x="0" y="163"/>
                  </a:lnTo>
                  <a:close/>
                </a:path>
              </a:pathLst>
            </a:custGeom>
            <a:solidFill>
              <a:srgbClr val="888888">
                <a:alpha val="100000"/>
              </a:srgbClr>
            </a:solidFill>
            <a:ln w="0">
              <a:noFill/>
            </a:ln>
          </p:spPr>
          <p:txBody>
            <a:bodyPr/>
            <a:lstStyle/>
            <a:p>
              <a:endParaRPr lang="zh-CN" altLang="en-US"/>
            </a:p>
          </p:txBody>
        </p:sp>
        <p:sp>
          <p:nvSpPr>
            <p:cNvPr id="52253" name="Freeform 373"/>
            <p:cNvSpPr/>
            <p:nvPr/>
          </p:nvSpPr>
          <p:spPr>
            <a:xfrm>
              <a:off x="3263" y="2903"/>
              <a:ext cx="147" cy="164"/>
            </a:xfrm>
            <a:custGeom>
              <a:avLst/>
              <a:gdLst>
                <a:gd name="txL" fmla="*/ 0 w 147"/>
                <a:gd name="txT" fmla="*/ 0 h 164"/>
                <a:gd name="txR" fmla="*/ 147 w 147"/>
                <a:gd name="txB" fmla="*/ 164 h 164"/>
              </a:gdLst>
              <a:ahLst/>
              <a:cxnLst>
                <a:cxn ang="0">
                  <a:pos x="64" y="113"/>
                </a:cxn>
                <a:cxn ang="0">
                  <a:pos x="45" y="119"/>
                </a:cxn>
                <a:cxn ang="0">
                  <a:pos x="38" y="119"/>
                </a:cxn>
                <a:cxn ang="0">
                  <a:pos x="32" y="88"/>
                </a:cxn>
                <a:cxn ang="0">
                  <a:pos x="32" y="82"/>
                </a:cxn>
                <a:cxn ang="0">
                  <a:pos x="38" y="76"/>
                </a:cxn>
                <a:cxn ang="0">
                  <a:pos x="38" y="50"/>
                </a:cxn>
                <a:cxn ang="0">
                  <a:pos x="45" y="19"/>
                </a:cxn>
                <a:cxn ang="0">
                  <a:pos x="32" y="13"/>
                </a:cxn>
                <a:cxn ang="0">
                  <a:pos x="25" y="6"/>
                </a:cxn>
                <a:cxn ang="0">
                  <a:pos x="19" y="0"/>
                </a:cxn>
                <a:cxn ang="0">
                  <a:pos x="6" y="32"/>
                </a:cxn>
                <a:cxn ang="0">
                  <a:pos x="0" y="63"/>
                </a:cxn>
                <a:cxn ang="0">
                  <a:pos x="0" y="138"/>
                </a:cxn>
                <a:cxn ang="0">
                  <a:pos x="6" y="151"/>
                </a:cxn>
                <a:cxn ang="0">
                  <a:pos x="6" y="163"/>
                </a:cxn>
                <a:cxn ang="0">
                  <a:pos x="19" y="163"/>
                </a:cxn>
                <a:cxn ang="0">
                  <a:pos x="51" y="163"/>
                </a:cxn>
                <a:cxn ang="0">
                  <a:pos x="83" y="157"/>
                </a:cxn>
                <a:cxn ang="0">
                  <a:pos x="140" y="138"/>
                </a:cxn>
                <a:cxn ang="0">
                  <a:pos x="140" y="132"/>
                </a:cxn>
                <a:cxn ang="0">
                  <a:pos x="146" y="113"/>
                </a:cxn>
                <a:cxn ang="0">
                  <a:pos x="146" y="113"/>
                </a:cxn>
                <a:cxn ang="0">
                  <a:pos x="64" y="113"/>
                </a:cxn>
                <a:cxn ang="0">
                  <a:pos x="64" y="113"/>
                </a:cxn>
              </a:cxnLst>
              <a:rect l="txL" t="txT" r="txR" b="txB"/>
              <a:pathLst>
                <a:path w="147" h="164">
                  <a:moveTo>
                    <a:pt x="64" y="113"/>
                  </a:moveTo>
                  <a:lnTo>
                    <a:pt x="45" y="119"/>
                  </a:lnTo>
                  <a:lnTo>
                    <a:pt x="38" y="119"/>
                  </a:lnTo>
                  <a:lnTo>
                    <a:pt x="32" y="88"/>
                  </a:lnTo>
                  <a:lnTo>
                    <a:pt x="32" y="82"/>
                  </a:lnTo>
                  <a:lnTo>
                    <a:pt x="38" y="76"/>
                  </a:lnTo>
                  <a:lnTo>
                    <a:pt x="38" y="50"/>
                  </a:lnTo>
                  <a:lnTo>
                    <a:pt x="45" y="19"/>
                  </a:lnTo>
                  <a:lnTo>
                    <a:pt x="32" y="13"/>
                  </a:lnTo>
                  <a:lnTo>
                    <a:pt x="25" y="6"/>
                  </a:lnTo>
                  <a:lnTo>
                    <a:pt x="19" y="0"/>
                  </a:lnTo>
                  <a:lnTo>
                    <a:pt x="6" y="32"/>
                  </a:lnTo>
                  <a:lnTo>
                    <a:pt x="0" y="63"/>
                  </a:lnTo>
                  <a:lnTo>
                    <a:pt x="0" y="138"/>
                  </a:lnTo>
                  <a:lnTo>
                    <a:pt x="6" y="151"/>
                  </a:lnTo>
                  <a:lnTo>
                    <a:pt x="6" y="163"/>
                  </a:lnTo>
                  <a:lnTo>
                    <a:pt x="19" y="163"/>
                  </a:lnTo>
                  <a:lnTo>
                    <a:pt x="51" y="163"/>
                  </a:lnTo>
                  <a:lnTo>
                    <a:pt x="83" y="157"/>
                  </a:lnTo>
                  <a:lnTo>
                    <a:pt x="140" y="138"/>
                  </a:lnTo>
                  <a:lnTo>
                    <a:pt x="140" y="132"/>
                  </a:lnTo>
                  <a:lnTo>
                    <a:pt x="146" y="113"/>
                  </a:lnTo>
                  <a:lnTo>
                    <a:pt x="64" y="113"/>
                  </a:lnTo>
                  <a:close/>
                </a:path>
              </a:pathLst>
            </a:custGeom>
            <a:solidFill>
              <a:srgbClr val="888888">
                <a:alpha val="100000"/>
              </a:srgbClr>
            </a:solidFill>
            <a:ln w="0">
              <a:noFill/>
            </a:ln>
          </p:spPr>
          <p:txBody>
            <a:bodyPr/>
            <a:lstStyle/>
            <a:p>
              <a:endParaRPr lang="zh-CN" altLang="en-US"/>
            </a:p>
          </p:txBody>
        </p:sp>
        <p:sp>
          <p:nvSpPr>
            <p:cNvPr id="52254" name="Freeform 374"/>
            <p:cNvSpPr/>
            <p:nvPr/>
          </p:nvSpPr>
          <p:spPr>
            <a:xfrm>
              <a:off x="3403" y="2972"/>
              <a:ext cx="122" cy="77"/>
            </a:xfrm>
            <a:custGeom>
              <a:avLst/>
              <a:gdLst>
                <a:gd name="txL" fmla="*/ 0 w 122"/>
                <a:gd name="txT" fmla="*/ 0 h 77"/>
                <a:gd name="txR" fmla="*/ 122 w 122"/>
                <a:gd name="txB" fmla="*/ 77 h 77"/>
              </a:gdLst>
              <a:ahLst/>
              <a:cxnLst>
                <a:cxn ang="0">
                  <a:pos x="121" y="69"/>
                </a:cxn>
                <a:cxn ang="0">
                  <a:pos x="83" y="69"/>
                </a:cxn>
                <a:cxn ang="0">
                  <a:pos x="83" y="69"/>
                </a:cxn>
                <a:cxn ang="0">
                  <a:pos x="51" y="76"/>
                </a:cxn>
                <a:cxn ang="0">
                  <a:pos x="25" y="69"/>
                </a:cxn>
                <a:cxn ang="0">
                  <a:pos x="19" y="69"/>
                </a:cxn>
                <a:cxn ang="0">
                  <a:pos x="13" y="69"/>
                </a:cxn>
                <a:cxn ang="0">
                  <a:pos x="0" y="69"/>
                </a:cxn>
                <a:cxn ang="0">
                  <a:pos x="0" y="63"/>
                </a:cxn>
                <a:cxn ang="0">
                  <a:pos x="6" y="44"/>
                </a:cxn>
                <a:cxn ang="0">
                  <a:pos x="6" y="44"/>
                </a:cxn>
                <a:cxn ang="0">
                  <a:pos x="13" y="44"/>
                </a:cxn>
                <a:cxn ang="0">
                  <a:pos x="25" y="38"/>
                </a:cxn>
                <a:cxn ang="0">
                  <a:pos x="38" y="19"/>
                </a:cxn>
                <a:cxn ang="0">
                  <a:pos x="45" y="0"/>
                </a:cxn>
                <a:cxn ang="0">
                  <a:pos x="51" y="7"/>
                </a:cxn>
                <a:cxn ang="0">
                  <a:pos x="51" y="7"/>
                </a:cxn>
                <a:cxn ang="0">
                  <a:pos x="51" y="19"/>
                </a:cxn>
                <a:cxn ang="0">
                  <a:pos x="45" y="38"/>
                </a:cxn>
                <a:cxn ang="0">
                  <a:pos x="70" y="25"/>
                </a:cxn>
                <a:cxn ang="0">
                  <a:pos x="95" y="19"/>
                </a:cxn>
                <a:cxn ang="0">
                  <a:pos x="95" y="25"/>
                </a:cxn>
                <a:cxn ang="0">
                  <a:pos x="95" y="32"/>
                </a:cxn>
                <a:cxn ang="0">
                  <a:pos x="83" y="32"/>
                </a:cxn>
                <a:cxn ang="0">
                  <a:pos x="95" y="38"/>
                </a:cxn>
                <a:cxn ang="0">
                  <a:pos x="102" y="38"/>
                </a:cxn>
                <a:cxn ang="0">
                  <a:pos x="102" y="44"/>
                </a:cxn>
                <a:cxn ang="0">
                  <a:pos x="95" y="44"/>
                </a:cxn>
                <a:cxn ang="0">
                  <a:pos x="89" y="57"/>
                </a:cxn>
                <a:cxn ang="0">
                  <a:pos x="121" y="63"/>
                </a:cxn>
                <a:cxn ang="0">
                  <a:pos x="121" y="69"/>
                </a:cxn>
                <a:cxn ang="0">
                  <a:pos x="121" y="69"/>
                </a:cxn>
                <a:cxn ang="0">
                  <a:pos x="121" y="69"/>
                </a:cxn>
              </a:cxnLst>
              <a:rect l="txL" t="txT" r="txR" b="txB"/>
              <a:pathLst>
                <a:path w="122" h="77">
                  <a:moveTo>
                    <a:pt x="121" y="69"/>
                  </a:moveTo>
                  <a:lnTo>
                    <a:pt x="83" y="69"/>
                  </a:lnTo>
                  <a:lnTo>
                    <a:pt x="51" y="76"/>
                  </a:lnTo>
                  <a:lnTo>
                    <a:pt x="25" y="69"/>
                  </a:lnTo>
                  <a:lnTo>
                    <a:pt x="19" y="69"/>
                  </a:lnTo>
                  <a:lnTo>
                    <a:pt x="13" y="69"/>
                  </a:lnTo>
                  <a:lnTo>
                    <a:pt x="0" y="69"/>
                  </a:lnTo>
                  <a:lnTo>
                    <a:pt x="0" y="63"/>
                  </a:lnTo>
                  <a:lnTo>
                    <a:pt x="6" y="44"/>
                  </a:lnTo>
                  <a:lnTo>
                    <a:pt x="13" y="44"/>
                  </a:lnTo>
                  <a:lnTo>
                    <a:pt x="25" y="38"/>
                  </a:lnTo>
                  <a:lnTo>
                    <a:pt x="38" y="19"/>
                  </a:lnTo>
                  <a:lnTo>
                    <a:pt x="45" y="0"/>
                  </a:lnTo>
                  <a:lnTo>
                    <a:pt x="51" y="7"/>
                  </a:lnTo>
                  <a:lnTo>
                    <a:pt x="51" y="19"/>
                  </a:lnTo>
                  <a:lnTo>
                    <a:pt x="45" y="38"/>
                  </a:lnTo>
                  <a:lnTo>
                    <a:pt x="70" y="25"/>
                  </a:lnTo>
                  <a:lnTo>
                    <a:pt x="95" y="19"/>
                  </a:lnTo>
                  <a:lnTo>
                    <a:pt x="95" y="25"/>
                  </a:lnTo>
                  <a:lnTo>
                    <a:pt x="95" y="32"/>
                  </a:lnTo>
                  <a:lnTo>
                    <a:pt x="83" y="32"/>
                  </a:lnTo>
                  <a:lnTo>
                    <a:pt x="95" y="38"/>
                  </a:lnTo>
                  <a:lnTo>
                    <a:pt x="102" y="38"/>
                  </a:lnTo>
                  <a:lnTo>
                    <a:pt x="102" y="44"/>
                  </a:lnTo>
                  <a:lnTo>
                    <a:pt x="95" y="44"/>
                  </a:lnTo>
                  <a:lnTo>
                    <a:pt x="89" y="57"/>
                  </a:lnTo>
                  <a:lnTo>
                    <a:pt x="121" y="63"/>
                  </a:lnTo>
                  <a:lnTo>
                    <a:pt x="121" y="69"/>
                  </a:lnTo>
                  <a:close/>
                </a:path>
              </a:pathLst>
            </a:custGeom>
            <a:solidFill>
              <a:srgbClr val="888888">
                <a:alpha val="100000"/>
              </a:srgbClr>
            </a:solidFill>
            <a:ln w="0">
              <a:noFill/>
            </a:ln>
          </p:spPr>
          <p:txBody>
            <a:bodyPr/>
            <a:lstStyle/>
            <a:p>
              <a:endParaRPr lang="zh-CN" altLang="en-US"/>
            </a:p>
          </p:txBody>
        </p:sp>
        <p:sp>
          <p:nvSpPr>
            <p:cNvPr id="52255" name="Freeform 375"/>
            <p:cNvSpPr/>
            <p:nvPr/>
          </p:nvSpPr>
          <p:spPr>
            <a:xfrm>
              <a:off x="3454" y="2979"/>
              <a:ext cx="58" cy="19"/>
            </a:xfrm>
            <a:custGeom>
              <a:avLst/>
              <a:gdLst>
                <a:gd name="txL" fmla="*/ 0 w 58"/>
                <a:gd name="txT" fmla="*/ 0 h 19"/>
                <a:gd name="txR" fmla="*/ 58 w 58"/>
                <a:gd name="txB" fmla="*/ 19 h 19"/>
              </a:gdLst>
              <a:ahLst/>
              <a:cxnLst>
                <a:cxn ang="0">
                  <a:pos x="13" y="18"/>
                </a:cxn>
                <a:cxn ang="0">
                  <a:pos x="44" y="12"/>
                </a:cxn>
                <a:cxn ang="0">
                  <a:pos x="57" y="6"/>
                </a:cxn>
                <a:cxn ang="0">
                  <a:pos x="57" y="0"/>
                </a:cxn>
                <a:cxn ang="0">
                  <a:pos x="0" y="0"/>
                </a:cxn>
                <a:cxn ang="0">
                  <a:pos x="0" y="12"/>
                </a:cxn>
                <a:cxn ang="0">
                  <a:pos x="13" y="18"/>
                </a:cxn>
                <a:cxn ang="0">
                  <a:pos x="13" y="18"/>
                </a:cxn>
              </a:cxnLst>
              <a:rect l="txL" t="txT" r="txR" b="txB"/>
              <a:pathLst>
                <a:path w="58" h="19">
                  <a:moveTo>
                    <a:pt x="13" y="18"/>
                  </a:moveTo>
                  <a:lnTo>
                    <a:pt x="44" y="12"/>
                  </a:lnTo>
                  <a:lnTo>
                    <a:pt x="57" y="6"/>
                  </a:lnTo>
                  <a:lnTo>
                    <a:pt x="57" y="0"/>
                  </a:lnTo>
                  <a:lnTo>
                    <a:pt x="0" y="0"/>
                  </a:lnTo>
                  <a:lnTo>
                    <a:pt x="0" y="12"/>
                  </a:lnTo>
                  <a:lnTo>
                    <a:pt x="13" y="18"/>
                  </a:lnTo>
                  <a:close/>
                </a:path>
              </a:pathLst>
            </a:custGeom>
            <a:solidFill>
              <a:srgbClr val="888888">
                <a:alpha val="100000"/>
              </a:srgbClr>
            </a:solidFill>
            <a:ln w="0">
              <a:noFill/>
            </a:ln>
          </p:spPr>
          <p:txBody>
            <a:bodyPr/>
            <a:lstStyle/>
            <a:p>
              <a:endParaRPr lang="zh-CN" altLang="en-US"/>
            </a:p>
          </p:txBody>
        </p:sp>
        <p:sp>
          <p:nvSpPr>
            <p:cNvPr id="52256" name="Freeform 376"/>
            <p:cNvSpPr/>
            <p:nvPr/>
          </p:nvSpPr>
          <p:spPr>
            <a:xfrm>
              <a:off x="3486" y="3004"/>
              <a:ext cx="13" cy="7"/>
            </a:xfrm>
            <a:custGeom>
              <a:avLst/>
              <a:gdLst>
                <a:gd name="txL" fmla="*/ 0 w 13"/>
                <a:gd name="txT" fmla="*/ 0 h 7"/>
                <a:gd name="txR" fmla="*/ 13 w 13"/>
                <a:gd name="txB" fmla="*/ 7 h 7"/>
              </a:gdLst>
              <a:ahLst/>
              <a:cxnLst>
                <a:cxn ang="0">
                  <a:pos x="0" y="0"/>
                </a:cxn>
                <a:cxn ang="0">
                  <a:pos x="12" y="0"/>
                </a:cxn>
                <a:cxn ang="0">
                  <a:pos x="12" y="6"/>
                </a:cxn>
                <a:cxn ang="0">
                  <a:pos x="0" y="0"/>
                </a:cxn>
                <a:cxn ang="0">
                  <a:pos x="0" y="0"/>
                </a:cxn>
              </a:cxnLst>
              <a:rect l="txL" t="txT" r="txR" b="txB"/>
              <a:pathLst>
                <a:path w="13" h="7">
                  <a:moveTo>
                    <a:pt x="0" y="0"/>
                  </a:moveTo>
                  <a:lnTo>
                    <a:pt x="12" y="0"/>
                  </a:lnTo>
                  <a:lnTo>
                    <a:pt x="12" y="6"/>
                  </a:lnTo>
                  <a:lnTo>
                    <a:pt x="0" y="0"/>
                  </a:lnTo>
                  <a:close/>
                </a:path>
              </a:pathLst>
            </a:custGeom>
            <a:solidFill>
              <a:srgbClr val="888888">
                <a:alpha val="100000"/>
              </a:srgbClr>
            </a:solidFill>
            <a:ln w="0">
              <a:noFill/>
            </a:ln>
          </p:spPr>
          <p:txBody>
            <a:bodyPr/>
            <a:lstStyle/>
            <a:p>
              <a:endParaRPr lang="zh-CN" altLang="en-US"/>
            </a:p>
          </p:txBody>
        </p:sp>
        <p:sp>
          <p:nvSpPr>
            <p:cNvPr id="52257" name="Freeform 377"/>
            <p:cNvSpPr/>
            <p:nvPr/>
          </p:nvSpPr>
          <p:spPr>
            <a:xfrm>
              <a:off x="3467" y="3041"/>
              <a:ext cx="39" cy="33"/>
            </a:xfrm>
            <a:custGeom>
              <a:avLst/>
              <a:gdLst>
                <a:gd name="txL" fmla="*/ 0 w 39"/>
                <a:gd name="txT" fmla="*/ 0 h 33"/>
                <a:gd name="txR" fmla="*/ 39 w 39"/>
                <a:gd name="txB" fmla="*/ 33 h 33"/>
              </a:gdLst>
              <a:ahLst/>
              <a:cxnLst>
                <a:cxn ang="0">
                  <a:pos x="19" y="19"/>
                </a:cxn>
                <a:cxn ang="0">
                  <a:pos x="0" y="32"/>
                </a:cxn>
                <a:cxn ang="0">
                  <a:pos x="38" y="32"/>
                </a:cxn>
                <a:cxn ang="0">
                  <a:pos x="19" y="19"/>
                </a:cxn>
                <a:cxn ang="0">
                  <a:pos x="19" y="0"/>
                </a:cxn>
                <a:cxn ang="0">
                  <a:pos x="19" y="0"/>
                </a:cxn>
                <a:cxn ang="0">
                  <a:pos x="19" y="19"/>
                </a:cxn>
                <a:cxn ang="0">
                  <a:pos x="19" y="19"/>
                </a:cxn>
              </a:cxnLst>
              <a:rect l="txL" t="txT" r="txR" b="txB"/>
              <a:pathLst>
                <a:path w="39" h="33">
                  <a:moveTo>
                    <a:pt x="19" y="19"/>
                  </a:moveTo>
                  <a:lnTo>
                    <a:pt x="0" y="32"/>
                  </a:lnTo>
                  <a:lnTo>
                    <a:pt x="38" y="32"/>
                  </a:lnTo>
                  <a:lnTo>
                    <a:pt x="19" y="19"/>
                  </a:lnTo>
                  <a:lnTo>
                    <a:pt x="19" y="0"/>
                  </a:lnTo>
                  <a:lnTo>
                    <a:pt x="19" y="19"/>
                  </a:lnTo>
                  <a:close/>
                </a:path>
              </a:pathLst>
            </a:custGeom>
            <a:solidFill>
              <a:srgbClr val="888888">
                <a:alpha val="100000"/>
              </a:srgbClr>
            </a:solidFill>
            <a:ln w="0">
              <a:noFill/>
            </a:ln>
          </p:spPr>
          <p:txBody>
            <a:bodyPr/>
            <a:lstStyle/>
            <a:p>
              <a:endParaRPr lang="zh-CN" altLang="en-US"/>
            </a:p>
          </p:txBody>
        </p:sp>
        <p:sp>
          <p:nvSpPr>
            <p:cNvPr id="52258" name="Freeform 378"/>
            <p:cNvSpPr/>
            <p:nvPr/>
          </p:nvSpPr>
          <p:spPr>
            <a:xfrm>
              <a:off x="3199" y="2664"/>
              <a:ext cx="160" cy="177"/>
            </a:xfrm>
            <a:custGeom>
              <a:avLst/>
              <a:gdLst>
                <a:gd name="txL" fmla="*/ 0 w 160"/>
                <a:gd name="txT" fmla="*/ 0 h 177"/>
                <a:gd name="txR" fmla="*/ 160 w 160"/>
                <a:gd name="txB" fmla="*/ 177 h 177"/>
              </a:gdLst>
              <a:ahLst/>
              <a:cxnLst>
                <a:cxn ang="0">
                  <a:pos x="134" y="145"/>
                </a:cxn>
                <a:cxn ang="0">
                  <a:pos x="153" y="139"/>
                </a:cxn>
                <a:cxn ang="0">
                  <a:pos x="153" y="120"/>
                </a:cxn>
                <a:cxn ang="0">
                  <a:pos x="140" y="101"/>
                </a:cxn>
                <a:cxn ang="0">
                  <a:pos x="147" y="95"/>
                </a:cxn>
                <a:cxn ang="0">
                  <a:pos x="147" y="76"/>
                </a:cxn>
                <a:cxn ang="0">
                  <a:pos x="153" y="70"/>
                </a:cxn>
                <a:cxn ang="0">
                  <a:pos x="140" y="63"/>
                </a:cxn>
                <a:cxn ang="0">
                  <a:pos x="128" y="51"/>
                </a:cxn>
                <a:cxn ang="0">
                  <a:pos x="109" y="38"/>
                </a:cxn>
                <a:cxn ang="0">
                  <a:pos x="115" y="13"/>
                </a:cxn>
                <a:cxn ang="0">
                  <a:pos x="96" y="0"/>
                </a:cxn>
                <a:cxn ang="0">
                  <a:pos x="96" y="0"/>
                </a:cxn>
                <a:cxn ang="0">
                  <a:pos x="96" y="13"/>
                </a:cxn>
                <a:cxn ang="0">
                  <a:pos x="70" y="7"/>
                </a:cxn>
                <a:cxn ang="0">
                  <a:pos x="58" y="19"/>
                </a:cxn>
                <a:cxn ang="0">
                  <a:pos x="26" y="38"/>
                </a:cxn>
                <a:cxn ang="0">
                  <a:pos x="20" y="51"/>
                </a:cxn>
                <a:cxn ang="0">
                  <a:pos x="20" y="70"/>
                </a:cxn>
                <a:cxn ang="0">
                  <a:pos x="20" y="76"/>
                </a:cxn>
                <a:cxn ang="0">
                  <a:pos x="20" y="82"/>
                </a:cxn>
                <a:cxn ang="0">
                  <a:pos x="20" y="101"/>
                </a:cxn>
                <a:cxn ang="0">
                  <a:pos x="20" y="101"/>
                </a:cxn>
                <a:cxn ang="0">
                  <a:pos x="26" y="113"/>
                </a:cxn>
                <a:cxn ang="0">
                  <a:pos x="26" y="139"/>
                </a:cxn>
                <a:cxn ang="0">
                  <a:pos x="0" y="151"/>
                </a:cxn>
                <a:cxn ang="0">
                  <a:pos x="20" y="157"/>
                </a:cxn>
                <a:cxn ang="0">
                  <a:pos x="39" y="170"/>
                </a:cxn>
                <a:cxn ang="0">
                  <a:pos x="58" y="176"/>
                </a:cxn>
                <a:cxn ang="0">
                  <a:pos x="70" y="176"/>
                </a:cxn>
                <a:cxn ang="0">
                  <a:pos x="89" y="157"/>
                </a:cxn>
                <a:cxn ang="0">
                  <a:pos x="83" y="145"/>
                </a:cxn>
                <a:cxn ang="0">
                  <a:pos x="89" y="132"/>
                </a:cxn>
                <a:cxn ang="0">
                  <a:pos x="102" y="132"/>
                </a:cxn>
                <a:cxn ang="0">
                  <a:pos x="96" y="151"/>
                </a:cxn>
                <a:cxn ang="0">
                  <a:pos x="89" y="157"/>
                </a:cxn>
                <a:cxn ang="0">
                  <a:pos x="83" y="176"/>
                </a:cxn>
                <a:cxn ang="0">
                  <a:pos x="134" y="164"/>
                </a:cxn>
                <a:cxn ang="0">
                  <a:pos x="134" y="157"/>
                </a:cxn>
              </a:cxnLst>
              <a:rect l="txL" t="txT" r="txR" b="txB"/>
              <a:pathLst>
                <a:path w="160" h="177">
                  <a:moveTo>
                    <a:pt x="134" y="157"/>
                  </a:moveTo>
                  <a:lnTo>
                    <a:pt x="134" y="145"/>
                  </a:lnTo>
                  <a:lnTo>
                    <a:pt x="147" y="139"/>
                  </a:lnTo>
                  <a:lnTo>
                    <a:pt x="153" y="139"/>
                  </a:lnTo>
                  <a:lnTo>
                    <a:pt x="159" y="120"/>
                  </a:lnTo>
                  <a:lnTo>
                    <a:pt x="153" y="120"/>
                  </a:lnTo>
                  <a:lnTo>
                    <a:pt x="153" y="107"/>
                  </a:lnTo>
                  <a:lnTo>
                    <a:pt x="140" y="101"/>
                  </a:lnTo>
                  <a:lnTo>
                    <a:pt x="147" y="95"/>
                  </a:lnTo>
                  <a:lnTo>
                    <a:pt x="153" y="88"/>
                  </a:lnTo>
                  <a:lnTo>
                    <a:pt x="147" y="76"/>
                  </a:lnTo>
                  <a:lnTo>
                    <a:pt x="153" y="76"/>
                  </a:lnTo>
                  <a:lnTo>
                    <a:pt x="153" y="70"/>
                  </a:lnTo>
                  <a:lnTo>
                    <a:pt x="147" y="70"/>
                  </a:lnTo>
                  <a:lnTo>
                    <a:pt x="140" y="63"/>
                  </a:lnTo>
                  <a:lnTo>
                    <a:pt x="128" y="57"/>
                  </a:lnTo>
                  <a:lnTo>
                    <a:pt x="128" y="51"/>
                  </a:lnTo>
                  <a:lnTo>
                    <a:pt x="121" y="44"/>
                  </a:lnTo>
                  <a:lnTo>
                    <a:pt x="109" y="38"/>
                  </a:lnTo>
                  <a:lnTo>
                    <a:pt x="115" y="26"/>
                  </a:lnTo>
                  <a:lnTo>
                    <a:pt x="115" y="13"/>
                  </a:lnTo>
                  <a:lnTo>
                    <a:pt x="102" y="0"/>
                  </a:lnTo>
                  <a:lnTo>
                    <a:pt x="96" y="0"/>
                  </a:lnTo>
                  <a:lnTo>
                    <a:pt x="89" y="0"/>
                  </a:lnTo>
                  <a:lnTo>
                    <a:pt x="96" y="0"/>
                  </a:lnTo>
                  <a:lnTo>
                    <a:pt x="96" y="13"/>
                  </a:lnTo>
                  <a:lnTo>
                    <a:pt x="83" y="7"/>
                  </a:lnTo>
                  <a:lnTo>
                    <a:pt x="70" y="7"/>
                  </a:lnTo>
                  <a:lnTo>
                    <a:pt x="64" y="7"/>
                  </a:lnTo>
                  <a:lnTo>
                    <a:pt x="58" y="19"/>
                  </a:lnTo>
                  <a:lnTo>
                    <a:pt x="45" y="26"/>
                  </a:lnTo>
                  <a:lnTo>
                    <a:pt x="26" y="38"/>
                  </a:lnTo>
                  <a:lnTo>
                    <a:pt x="20" y="44"/>
                  </a:lnTo>
                  <a:lnTo>
                    <a:pt x="20" y="51"/>
                  </a:lnTo>
                  <a:lnTo>
                    <a:pt x="26" y="57"/>
                  </a:lnTo>
                  <a:lnTo>
                    <a:pt x="20" y="70"/>
                  </a:lnTo>
                  <a:lnTo>
                    <a:pt x="7" y="82"/>
                  </a:lnTo>
                  <a:lnTo>
                    <a:pt x="20" y="76"/>
                  </a:lnTo>
                  <a:lnTo>
                    <a:pt x="20" y="82"/>
                  </a:lnTo>
                  <a:lnTo>
                    <a:pt x="20" y="95"/>
                  </a:lnTo>
                  <a:lnTo>
                    <a:pt x="20" y="101"/>
                  </a:lnTo>
                  <a:lnTo>
                    <a:pt x="20" y="107"/>
                  </a:lnTo>
                  <a:lnTo>
                    <a:pt x="20" y="101"/>
                  </a:lnTo>
                  <a:lnTo>
                    <a:pt x="26" y="101"/>
                  </a:lnTo>
                  <a:lnTo>
                    <a:pt x="26" y="113"/>
                  </a:lnTo>
                  <a:lnTo>
                    <a:pt x="26" y="126"/>
                  </a:lnTo>
                  <a:lnTo>
                    <a:pt x="26" y="139"/>
                  </a:lnTo>
                  <a:lnTo>
                    <a:pt x="20" y="151"/>
                  </a:lnTo>
                  <a:lnTo>
                    <a:pt x="0" y="151"/>
                  </a:lnTo>
                  <a:lnTo>
                    <a:pt x="7" y="151"/>
                  </a:lnTo>
                  <a:lnTo>
                    <a:pt x="20" y="157"/>
                  </a:lnTo>
                  <a:lnTo>
                    <a:pt x="32" y="164"/>
                  </a:lnTo>
                  <a:lnTo>
                    <a:pt x="39" y="170"/>
                  </a:lnTo>
                  <a:lnTo>
                    <a:pt x="45" y="176"/>
                  </a:lnTo>
                  <a:lnTo>
                    <a:pt x="58" y="176"/>
                  </a:lnTo>
                  <a:lnTo>
                    <a:pt x="64" y="176"/>
                  </a:lnTo>
                  <a:lnTo>
                    <a:pt x="70" y="176"/>
                  </a:lnTo>
                  <a:lnTo>
                    <a:pt x="77" y="164"/>
                  </a:lnTo>
                  <a:lnTo>
                    <a:pt x="89" y="157"/>
                  </a:lnTo>
                  <a:lnTo>
                    <a:pt x="89" y="151"/>
                  </a:lnTo>
                  <a:lnTo>
                    <a:pt x="83" y="145"/>
                  </a:lnTo>
                  <a:lnTo>
                    <a:pt x="83" y="139"/>
                  </a:lnTo>
                  <a:lnTo>
                    <a:pt x="89" y="132"/>
                  </a:lnTo>
                  <a:lnTo>
                    <a:pt x="96" y="132"/>
                  </a:lnTo>
                  <a:lnTo>
                    <a:pt x="102" y="132"/>
                  </a:lnTo>
                  <a:lnTo>
                    <a:pt x="102" y="145"/>
                  </a:lnTo>
                  <a:lnTo>
                    <a:pt x="96" y="151"/>
                  </a:lnTo>
                  <a:lnTo>
                    <a:pt x="89" y="151"/>
                  </a:lnTo>
                  <a:lnTo>
                    <a:pt x="89" y="157"/>
                  </a:lnTo>
                  <a:lnTo>
                    <a:pt x="89" y="164"/>
                  </a:lnTo>
                  <a:lnTo>
                    <a:pt x="83" y="176"/>
                  </a:lnTo>
                  <a:lnTo>
                    <a:pt x="109" y="176"/>
                  </a:lnTo>
                  <a:lnTo>
                    <a:pt x="134" y="164"/>
                  </a:lnTo>
                  <a:lnTo>
                    <a:pt x="134" y="157"/>
                  </a:lnTo>
                  <a:close/>
                </a:path>
              </a:pathLst>
            </a:custGeom>
            <a:solidFill>
              <a:srgbClr val="888888">
                <a:alpha val="100000"/>
              </a:srgbClr>
            </a:solidFill>
            <a:ln w="0">
              <a:noFill/>
            </a:ln>
          </p:spPr>
          <p:txBody>
            <a:bodyPr/>
            <a:lstStyle/>
            <a:p>
              <a:endParaRPr lang="zh-CN" altLang="en-US"/>
            </a:p>
          </p:txBody>
        </p:sp>
        <p:sp>
          <p:nvSpPr>
            <p:cNvPr id="52259" name="Freeform 379"/>
            <p:cNvSpPr/>
            <p:nvPr/>
          </p:nvSpPr>
          <p:spPr>
            <a:xfrm>
              <a:off x="3333" y="2589"/>
              <a:ext cx="90" cy="252"/>
            </a:xfrm>
            <a:custGeom>
              <a:avLst/>
              <a:gdLst>
                <a:gd name="txL" fmla="*/ 0 w 90"/>
                <a:gd name="txT" fmla="*/ 0 h 252"/>
                <a:gd name="txR" fmla="*/ 90 w 90"/>
                <a:gd name="txB" fmla="*/ 252 h 252"/>
              </a:gdLst>
              <a:ahLst/>
              <a:cxnLst>
                <a:cxn ang="0">
                  <a:pos x="89" y="6"/>
                </a:cxn>
                <a:cxn ang="0">
                  <a:pos x="64" y="0"/>
                </a:cxn>
                <a:cxn ang="0">
                  <a:pos x="64" y="38"/>
                </a:cxn>
                <a:cxn ang="0">
                  <a:pos x="57" y="57"/>
                </a:cxn>
                <a:cxn ang="0">
                  <a:pos x="57" y="69"/>
                </a:cxn>
                <a:cxn ang="0">
                  <a:pos x="51" y="75"/>
                </a:cxn>
                <a:cxn ang="0">
                  <a:pos x="45" y="101"/>
                </a:cxn>
                <a:cxn ang="0">
                  <a:pos x="38" y="138"/>
                </a:cxn>
                <a:cxn ang="0">
                  <a:pos x="25" y="188"/>
                </a:cxn>
                <a:cxn ang="0">
                  <a:pos x="19" y="207"/>
                </a:cxn>
                <a:cxn ang="0">
                  <a:pos x="13" y="226"/>
                </a:cxn>
                <a:cxn ang="0">
                  <a:pos x="0" y="232"/>
                </a:cxn>
                <a:cxn ang="0">
                  <a:pos x="0" y="239"/>
                </a:cxn>
                <a:cxn ang="0">
                  <a:pos x="6" y="245"/>
                </a:cxn>
                <a:cxn ang="0">
                  <a:pos x="19" y="251"/>
                </a:cxn>
                <a:cxn ang="0">
                  <a:pos x="38" y="251"/>
                </a:cxn>
                <a:cxn ang="0">
                  <a:pos x="45" y="239"/>
                </a:cxn>
                <a:cxn ang="0">
                  <a:pos x="64" y="188"/>
                </a:cxn>
                <a:cxn ang="0">
                  <a:pos x="83" y="126"/>
                </a:cxn>
                <a:cxn ang="0">
                  <a:pos x="89" y="113"/>
                </a:cxn>
                <a:cxn ang="0">
                  <a:pos x="89" y="69"/>
                </a:cxn>
                <a:cxn ang="0">
                  <a:pos x="89" y="19"/>
                </a:cxn>
                <a:cxn ang="0">
                  <a:pos x="89" y="6"/>
                </a:cxn>
                <a:cxn ang="0">
                  <a:pos x="89" y="6"/>
                </a:cxn>
                <a:cxn ang="0">
                  <a:pos x="89" y="6"/>
                </a:cxn>
              </a:cxnLst>
              <a:rect l="txL" t="txT" r="txR" b="txB"/>
              <a:pathLst>
                <a:path w="90" h="252">
                  <a:moveTo>
                    <a:pt x="89" y="6"/>
                  </a:moveTo>
                  <a:lnTo>
                    <a:pt x="64" y="0"/>
                  </a:lnTo>
                  <a:lnTo>
                    <a:pt x="64" y="38"/>
                  </a:lnTo>
                  <a:lnTo>
                    <a:pt x="57" y="57"/>
                  </a:lnTo>
                  <a:lnTo>
                    <a:pt x="57" y="69"/>
                  </a:lnTo>
                  <a:lnTo>
                    <a:pt x="51" y="75"/>
                  </a:lnTo>
                  <a:lnTo>
                    <a:pt x="45" y="101"/>
                  </a:lnTo>
                  <a:lnTo>
                    <a:pt x="38" y="138"/>
                  </a:lnTo>
                  <a:lnTo>
                    <a:pt x="25" y="188"/>
                  </a:lnTo>
                  <a:lnTo>
                    <a:pt x="19" y="207"/>
                  </a:lnTo>
                  <a:lnTo>
                    <a:pt x="13" y="226"/>
                  </a:lnTo>
                  <a:lnTo>
                    <a:pt x="0" y="232"/>
                  </a:lnTo>
                  <a:lnTo>
                    <a:pt x="0" y="239"/>
                  </a:lnTo>
                  <a:lnTo>
                    <a:pt x="6" y="245"/>
                  </a:lnTo>
                  <a:lnTo>
                    <a:pt x="19" y="251"/>
                  </a:lnTo>
                  <a:lnTo>
                    <a:pt x="38" y="251"/>
                  </a:lnTo>
                  <a:lnTo>
                    <a:pt x="45" y="239"/>
                  </a:lnTo>
                  <a:lnTo>
                    <a:pt x="64" y="188"/>
                  </a:lnTo>
                  <a:lnTo>
                    <a:pt x="83" y="126"/>
                  </a:lnTo>
                  <a:lnTo>
                    <a:pt x="89" y="113"/>
                  </a:lnTo>
                  <a:lnTo>
                    <a:pt x="89" y="69"/>
                  </a:lnTo>
                  <a:lnTo>
                    <a:pt x="89" y="19"/>
                  </a:lnTo>
                  <a:lnTo>
                    <a:pt x="89" y="6"/>
                  </a:lnTo>
                  <a:close/>
                </a:path>
              </a:pathLst>
            </a:custGeom>
            <a:solidFill>
              <a:srgbClr val="888888">
                <a:alpha val="100000"/>
              </a:srgbClr>
            </a:solidFill>
            <a:ln w="0">
              <a:noFill/>
            </a:ln>
          </p:spPr>
          <p:txBody>
            <a:bodyPr/>
            <a:lstStyle/>
            <a:p>
              <a:endParaRPr lang="zh-CN" altLang="en-US"/>
            </a:p>
          </p:txBody>
        </p:sp>
        <p:sp>
          <p:nvSpPr>
            <p:cNvPr id="52260" name="Freeform 380"/>
            <p:cNvSpPr/>
            <p:nvPr/>
          </p:nvSpPr>
          <p:spPr>
            <a:xfrm>
              <a:off x="3397" y="2476"/>
              <a:ext cx="58" cy="120"/>
            </a:xfrm>
            <a:custGeom>
              <a:avLst/>
              <a:gdLst>
                <a:gd name="txL" fmla="*/ 0 w 58"/>
                <a:gd name="txT" fmla="*/ 0 h 120"/>
                <a:gd name="txR" fmla="*/ 58 w 58"/>
                <a:gd name="txB" fmla="*/ 120 h 120"/>
              </a:gdLst>
              <a:ahLst/>
              <a:cxnLst>
                <a:cxn ang="0">
                  <a:pos x="44" y="44"/>
                </a:cxn>
                <a:cxn ang="0">
                  <a:pos x="38" y="38"/>
                </a:cxn>
                <a:cxn ang="0">
                  <a:pos x="31" y="38"/>
                </a:cxn>
                <a:cxn ang="0">
                  <a:pos x="25" y="50"/>
                </a:cxn>
                <a:cxn ang="0">
                  <a:pos x="19" y="63"/>
                </a:cxn>
                <a:cxn ang="0">
                  <a:pos x="25" y="63"/>
                </a:cxn>
                <a:cxn ang="0">
                  <a:pos x="38" y="57"/>
                </a:cxn>
                <a:cxn ang="0">
                  <a:pos x="44" y="44"/>
                </a:cxn>
                <a:cxn ang="0">
                  <a:pos x="57" y="44"/>
                </a:cxn>
                <a:cxn ang="0">
                  <a:pos x="38" y="75"/>
                </a:cxn>
                <a:cxn ang="0">
                  <a:pos x="31" y="88"/>
                </a:cxn>
                <a:cxn ang="0">
                  <a:pos x="25" y="107"/>
                </a:cxn>
                <a:cxn ang="0">
                  <a:pos x="25" y="119"/>
                </a:cxn>
                <a:cxn ang="0">
                  <a:pos x="25" y="119"/>
                </a:cxn>
                <a:cxn ang="0">
                  <a:pos x="0" y="113"/>
                </a:cxn>
                <a:cxn ang="0">
                  <a:pos x="0" y="94"/>
                </a:cxn>
                <a:cxn ang="0">
                  <a:pos x="0" y="88"/>
                </a:cxn>
                <a:cxn ang="0">
                  <a:pos x="0" y="69"/>
                </a:cxn>
                <a:cxn ang="0">
                  <a:pos x="0" y="50"/>
                </a:cxn>
                <a:cxn ang="0">
                  <a:pos x="12" y="25"/>
                </a:cxn>
                <a:cxn ang="0">
                  <a:pos x="25" y="0"/>
                </a:cxn>
                <a:cxn ang="0">
                  <a:pos x="25" y="0"/>
                </a:cxn>
                <a:cxn ang="0">
                  <a:pos x="25" y="19"/>
                </a:cxn>
                <a:cxn ang="0">
                  <a:pos x="19" y="38"/>
                </a:cxn>
                <a:cxn ang="0">
                  <a:pos x="31" y="31"/>
                </a:cxn>
                <a:cxn ang="0">
                  <a:pos x="57" y="44"/>
                </a:cxn>
                <a:cxn ang="0">
                  <a:pos x="44" y="44"/>
                </a:cxn>
                <a:cxn ang="0">
                  <a:pos x="44" y="44"/>
                </a:cxn>
              </a:cxnLst>
              <a:rect l="txL" t="txT" r="txR" b="txB"/>
              <a:pathLst>
                <a:path w="58" h="120">
                  <a:moveTo>
                    <a:pt x="44" y="44"/>
                  </a:moveTo>
                  <a:lnTo>
                    <a:pt x="38" y="38"/>
                  </a:lnTo>
                  <a:lnTo>
                    <a:pt x="31" y="38"/>
                  </a:lnTo>
                  <a:lnTo>
                    <a:pt x="25" y="50"/>
                  </a:lnTo>
                  <a:lnTo>
                    <a:pt x="19" y="63"/>
                  </a:lnTo>
                  <a:lnTo>
                    <a:pt x="25" y="63"/>
                  </a:lnTo>
                  <a:lnTo>
                    <a:pt x="38" y="57"/>
                  </a:lnTo>
                  <a:lnTo>
                    <a:pt x="44" y="44"/>
                  </a:lnTo>
                  <a:lnTo>
                    <a:pt x="57" y="44"/>
                  </a:lnTo>
                  <a:lnTo>
                    <a:pt x="38" y="75"/>
                  </a:lnTo>
                  <a:lnTo>
                    <a:pt x="31" y="88"/>
                  </a:lnTo>
                  <a:lnTo>
                    <a:pt x="25" y="107"/>
                  </a:lnTo>
                  <a:lnTo>
                    <a:pt x="25" y="119"/>
                  </a:lnTo>
                  <a:lnTo>
                    <a:pt x="0" y="113"/>
                  </a:lnTo>
                  <a:lnTo>
                    <a:pt x="0" y="94"/>
                  </a:lnTo>
                  <a:lnTo>
                    <a:pt x="0" y="88"/>
                  </a:lnTo>
                  <a:lnTo>
                    <a:pt x="0" y="69"/>
                  </a:lnTo>
                  <a:lnTo>
                    <a:pt x="0" y="50"/>
                  </a:lnTo>
                  <a:lnTo>
                    <a:pt x="12" y="25"/>
                  </a:lnTo>
                  <a:lnTo>
                    <a:pt x="25" y="0"/>
                  </a:lnTo>
                  <a:lnTo>
                    <a:pt x="25" y="19"/>
                  </a:lnTo>
                  <a:lnTo>
                    <a:pt x="19" y="38"/>
                  </a:lnTo>
                  <a:lnTo>
                    <a:pt x="31" y="31"/>
                  </a:lnTo>
                  <a:lnTo>
                    <a:pt x="57" y="44"/>
                  </a:lnTo>
                  <a:lnTo>
                    <a:pt x="44" y="44"/>
                  </a:lnTo>
                  <a:close/>
                </a:path>
              </a:pathLst>
            </a:custGeom>
            <a:solidFill>
              <a:srgbClr val="888888">
                <a:alpha val="100000"/>
              </a:srgbClr>
            </a:solidFill>
            <a:ln w="0">
              <a:noFill/>
            </a:ln>
          </p:spPr>
          <p:txBody>
            <a:bodyPr/>
            <a:lstStyle/>
            <a:p>
              <a:endParaRPr lang="zh-CN" altLang="en-US"/>
            </a:p>
          </p:txBody>
        </p:sp>
        <p:sp>
          <p:nvSpPr>
            <p:cNvPr id="52261" name="Freeform 381"/>
            <p:cNvSpPr/>
            <p:nvPr/>
          </p:nvSpPr>
          <p:spPr>
            <a:xfrm>
              <a:off x="3333" y="2539"/>
              <a:ext cx="65" cy="108"/>
            </a:xfrm>
            <a:custGeom>
              <a:avLst/>
              <a:gdLst>
                <a:gd name="txL" fmla="*/ 0 w 65"/>
                <a:gd name="txT" fmla="*/ 0 h 108"/>
                <a:gd name="txR" fmla="*/ 65 w 65"/>
                <a:gd name="txB" fmla="*/ 108 h 108"/>
              </a:gdLst>
              <a:ahLst/>
              <a:cxnLst>
                <a:cxn ang="0">
                  <a:pos x="45" y="100"/>
                </a:cxn>
                <a:cxn ang="0">
                  <a:pos x="57" y="107"/>
                </a:cxn>
                <a:cxn ang="0">
                  <a:pos x="64" y="88"/>
                </a:cxn>
                <a:cxn ang="0">
                  <a:pos x="64" y="63"/>
                </a:cxn>
                <a:cxn ang="0">
                  <a:pos x="64" y="31"/>
                </a:cxn>
                <a:cxn ang="0">
                  <a:pos x="64" y="19"/>
                </a:cxn>
                <a:cxn ang="0">
                  <a:pos x="45" y="0"/>
                </a:cxn>
                <a:cxn ang="0">
                  <a:pos x="57" y="25"/>
                </a:cxn>
                <a:cxn ang="0">
                  <a:pos x="64" y="50"/>
                </a:cxn>
                <a:cxn ang="0">
                  <a:pos x="57" y="50"/>
                </a:cxn>
                <a:cxn ang="0">
                  <a:pos x="45" y="37"/>
                </a:cxn>
                <a:cxn ang="0">
                  <a:pos x="38" y="25"/>
                </a:cxn>
                <a:cxn ang="0">
                  <a:pos x="32" y="6"/>
                </a:cxn>
                <a:cxn ang="0">
                  <a:pos x="25" y="12"/>
                </a:cxn>
                <a:cxn ang="0">
                  <a:pos x="45" y="56"/>
                </a:cxn>
                <a:cxn ang="0">
                  <a:pos x="38" y="63"/>
                </a:cxn>
                <a:cxn ang="0">
                  <a:pos x="25" y="50"/>
                </a:cxn>
                <a:cxn ang="0">
                  <a:pos x="6" y="31"/>
                </a:cxn>
                <a:cxn ang="0">
                  <a:pos x="6" y="37"/>
                </a:cxn>
                <a:cxn ang="0">
                  <a:pos x="32" y="69"/>
                </a:cxn>
                <a:cxn ang="0">
                  <a:pos x="38" y="75"/>
                </a:cxn>
                <a:cxn ang="0">
                  <a:pos x="13" y="69"/>
                </a:cxn>
                <a:cxn ang="0">
                  <a:pos x="0" y="63"/>
                </a:cxn>
                <a:cxn ang="0">
                  <a:pos x="0" y="69"/>
                </a:cxn>
                <a:cxn ang="0">
                  <a:pos x="6" y="75"/>
                </a:cxn>
                <a:cxn ang="0">
                  <a:pos x="38" y="88"/>
                </a:cxn>
                <a:cxn ang="0">
                  <a:pos x="38" y="100"/>
                </a:cxn>
                <a:cxn ang="0">
                  <a:pos x="45" y="100"/>
                </a:cxn>
                <a:cxn ang="0">
                  <a:pos x="45" y="100"/>
                </a:cxn>
              </a:cxnLst>
              <a:rect l="txL" t="txT" r="txR" b="txB"/>
              <a:pathLst>
                <a:path w="65" h="108">
                  <a:moveTo>
                    <a:pt x="45" y="100"/>
                  </a:moveTo>
                  <a:lnTo>
                    <a:pt x="57" y="107"/>
                  </a:lnTo>
                  <a:lnTo>
                    <a:pt x="64" y="88"/>
                  </a:lnTo>
                  <a:lnTo>
                    <a:pt x="64" y="63"/>
                  </a:lnTo>
                  <a:lnTo>
                    <a:pt x="64" y="31"/>
                  </a:lnTo>
                  <a:lnTo>
                    <a:pt x="64" y="19"/>
                  </a:lnTo>
                  <a:lnTo>
                    <a:pt x="45" y="0"/>
                  </a:lnTo>
                  <a:lnTo>
                    <a:pt x="57" y="25"/>
                  </a:lnTo>
                  <a:lnTo>
                    <a:pt x="64" y="50"/>
                  </a:lnTo>
                  <a:lnTo>
                    <a:pt x="57" y="50"/>
                  </a:lnTo>
                  <a:lnTo>
                    <a:pt x="45" y="37"/>
                  </a:lnTo>
                  <a:lnTo>
                    <a:pt x="38" y="25"/>
                  </a:lnTo>
                  <a:lnTo>
                    <a:pt x="32" y="6"/>
                  </a:lnTo>
                  <a:lnTo>
                    <a:pt x="25" y="12"/>
                  </a:lnTo>
                  <a:lnTo>
                    <a:pt x="45" y="56"/>
                  </a:lnTo>
                  <a:lnTo>
                    <a:pt x="38" y="63"/>
                  </a:lnTo>
                  <a:lnTo>
                    <a:pt x="25" y="50"/>
                  </a:lnTo>
                  <a:lnTo>
                    <a:pt x="6" y="31"/>
                  </a:lnTo>
                  <a:lnTo>
                    <a:pt x="6" y="37"/>
                  </a:lnTo>
                  <a:lnTo>
                    <a:pt x="32" y="69"/>
                  </a:lnTo>
                  <a:lnTo>
                    <a:pt x="38" y="75"/>
                  </a:lnTo>
                  <a:lnTo>
                    <a:pt x="13" y="69"/>
                  </a:lnTo>
                  <a:lnTo>
                    <a:pt x="0" y="63"/>
                  </a:lnTo>
                  <a:lnTo>
                    <a:pt x="0" y="69"/>
                  </a:lnTo>
                  <a:lnTo>
                    <a:pt x="6" y="75"/>
                  </a:lnTo>
                  <a:lnTo>
                    <a:pt x="38" y="88"/>
                  </a:lnTo>
                  <a:lnTo>
                    <a:pt x="38" y="100"/>
                  </a:lnTo>
                  <a:lnTo>
                    <a:pt x="45" y="100"/>
                  </a:lnTo>
                  <a:close/>
                </a:path>
              </a:pathLst>
            </a:custGeom>
            <a:solidFill>
              <a:srgbClr val="888888">
                <a:alpha val="100000"/>
              </a:srgbClr>
            </a:solidFill>
            <a:ln w="0">
              <a:noFill/>
            </a:ln>
          </p:spPr>
          <p:txBody>
            <a:bodyPr/>
            <a:lstStyle/>
            <a:p>
              <a:endParaRPr lang="zh-CN" altLang="en-US"/>
            </a:p>
          </p:txBody>
        </p:sp>
        <p:sp>
          <p:nvSpPr>
            <p:cNvPr id="52262" name="Freeform 382"/>
            <p:cNvSpPr/>
            <p:nvPr/>
          </p:nvSpPr>
          <p:spPr>
            <a:xfrm>
              <a:off x="3422" y="2658"/>
              <a:ext cx="27" cy="45"/>
            </a:xfrm>
            <a:custGeom>
              <a:avLst/>
              <a:gdLst>
                <a:gd name="txL" fmla="*/ 0 w 27"/>
                <a:gd name="txT" fmla="*/ 0 h 45"/>
                <a:gd name="txR" fmla="*/ 27 w 27"/>
                <a:gd name="txB" fmla="*/ 45 h 45"/>
              </a:gdLst>
              <a:ahLst/>
              <a:cxnLst>
                <a:cxn ang="0">
                  <a:pos x="0" y="0"/>
                </a:cxn>
                <a:cxn ang="0">
                  <a:pos x="26" y="19"/>
                </a:cxn>
                <a:cxn ang="0">
                  <a:pos x="13" y="32"/>
                </a:cxn>
                <a:cxn ang="0">
                  <a:pos x="6" y="38"/>
                </a:cxn>
                <a:cxn ang="0">
                  <a:pos x="0" y="44"/>
                </a:cxn>
                <a:cxn ang="0">
                  <a:pos x="0" y="0"/>
                </a:cxn>
                <a:cxn ang="0">
                  <a:pos x="0" y="0"/>
                </a:cxn>
              </a:cxnLst>
              <a:rect l="txL" t="txT" r="txR" b="txB"/>
              <a:pathLst>
                <a:path w="27" h="45">
                  <a:moveTo>
                    <a:pt x="0" y="0"/>
                  </a:moveTo>
                  <a:lnTo>
                    <a:pt x="26" y="19"/>
                  </a:lnTo>
                  <a:lnTo>
                    <a:pt x="13" y="32"/>
                  </a:lnTo>
                  <a:lnTo>
                    <a:pt x="6" y="38"/>
                  </a:lnTo>
                  <a:lnTo>
                    <a:pt x="0" y="44"/>
                  </a:lnTo>
                  <a:lnTo>
                    <a:pt x="0" y="0"/>
                  </a:lnTo>
                  <a:close/>
                </a:path>
              </a:pathLst>
            </a:custGeom>
            <a:solidFill>
              <a:srgbClr val="888888">
                <a:alpha val="100000"/>
              </a:srgbClr>
            </a:solidFill>
            <a:ln w="0">
              <a:noFill/>
            </a:ln>
          </p:spPr>
          <p:txBody>
            <a:bodyPr/>
            <a:lstStyle/>
            <a:p>
              <a:endParaRPr lang="zh-CN" altLang="en-US"/>
            </a:p>
          </p:txBody>
        </p:sp>
        <p:sp>
          <p:nvSpPr>
            <p:cNvPr id="52263" name="Freeform 383"/>
            <p:cNvSpPr/>
            <p:nvPr/>
          </p:nvSpPr>
          <p:spPr>
            <a:xfrm>
              <a:off x="3422" y="2658"/>
              <a:ext cx="27" cy="45"/>
            </a:xfrm>
            <a:custGeom>
              <a:avLst/>
              <a:gdLst>
                <a:gd name="txL" fmla="*/ 0 w 27"/>
                <a:gd name="txT" fmla="*/ 0 h 45"/>
                <a:gd name="txR" fmla="*/ 27 w 27"/>
                <a:gd name="txB" fmla="*/ 45 h 45"/>
              </a:gdLst>
              <a:ahLst/>
              <a:cxnLst>
                <a:cxn ang="0">
                  <a:pos x="0" y="0"/>
                </a:cxn>
                <a:cxn ang="0">
                  <a:pos x="26" y="19"/>
                </a:cxn>
                <a:cxn ang="0">
                  <a:pos x="13" y="32"/>
                </a:cxn>
                <a:cxn ang="0">
                  <a:pos x="6" y="38"/>
                </a:cxn>
                <a:cxn ang="0">
                  <a:pos x="0" y="44"/>
                </a:cxn>
                <a:cxn ang="0">
                  <a:pos x="0" y="0"/>
                </a:cxn>
              </a:cxnLst>
              <a:rect l="txL" t="txT" r="txR" b="txB"/>
              <a:pathLst>
                <a:path w="27" h="45">
                  <a:moveTo>
                    <a:pt x="0" y="0"/>
                  </a:moveTo>
                  <a:lnTo>
                    <a:pt x="26" y="19"/>
                  </a:lnTo>
                  <a:lnTo>
                    <a:pt x="13" y="32"/>
                  </a:lnTo>
                  <a:lnTo>
                    <a:pt x="6" y="38"/>
                  </a:lnTo>
                  <a:lnTo>
                    <a:pt x="0" y="44"/>
                  </a:lnTo>
                  <a:lnTo>
                    <a:pt x="0" y="0"/>
                  </a:lnTo>
                  <a:close/>
                </a:path>
              </a:pathLst>
            </a:custGeom>
            <a:solidFill>
              <a:srgbClr val="888888">
                <a:alpha val="100000"/>
              </a:srgbClr>
            </a:solidFill>
            <a:ln w="0">
              <a:noFill/>
            </a:ln>
          </p:spPr>
          <p:txBody>
            <a:bodyPr/>
            <a:lstStyle/>
            <a:p>
              <a:endParaRPr lang="zh-CN" altLang="en-US"/>
            </a:p>
          </p:txBody>
        </p:sp>
        <p:sp>
          <p:nvSpPr>
            <p:cNvPr id="52264" name="Freeform 384"/>
            <p:cNvSpPr/>
            <p:nvPr/>
          </p:nvSpPr>
          <p:spPr>
            <a:xfrm>
              <a:off x="3626" y="2646"/>
              <a:ext cx="115" cy="170"/>
            </a:xfrm>
            <a:custGeom>
              <a:avLst/>
              <a:gdLst>
                <a:gd name="txL" fmla="*/ 0 w 115"/>
                <a:gd name="txT" fmla="*/ 0 h 170"/>
                <a:gd name="txR" fmla="*/ 115 w 115"/>
                <a:gd name="txB" fmla="*/ 170 h 170"/>
              </a:gdLst>
              <a:ahLst/>
              <a:cxnLst>
                <a:cxn ang="0">
                  <a:pos x="19" y="157"/>
                </a:cxn>
                <a:cxn ang="0">
                  <a:pos x="38" y="169"/>
                </a:cxn>
                <a:cxn ang="0">
                  <a:pos x="57" y="169"/>
                </a:cxn>
                <a:cxn ang="0">
                  <a:pos x="63" y="163"/>
                </a:cxn>
                <a:cxn ang="0">
                  <a:pos x="82" y="144"/>
                </a:cxn>
                <a:cxn ang="0">
                  <a:pos x="82" y="138"/>
                </a:cxn>
                <a:cxn ang="0">
                  <a:pos x="101" y="125"/>
                </a:cxn>
                <a:cxn ang="0">
                  <a:pos x="95" y="119"/>
                </a:cxn>
                <a:cxn ang="0">
                  <a:pos x="101" y="113"/>
                </a:cxn>
                <a:cxn ang="0">
                  <a:pos x="101" y="100"/>
                </a:cxn>
                <a:cxn ang="0">
                  <a:pos x="101" y="94"/>
                </a:cxn>
                <a:cxn ang="0">
                  <a:pos x="101" y="81"/>
                </a:cxn>
                <a:cxn ang="0">
                  <a:pos x="108" y="69"/>
                </a:cxn>
                <a:cxn ang="0">
                  <a:pos x="114" y="56"/>
                </a:cxn>
                <a:cxn ang="0">
                  <a:pos x="101" y="44"/>
                </a:cxn>
                <a:cxn ang="0">
                  <a:pos x="101" y="31"/>
                </a:cxn>
                <a:cxn ang="0">
                  <a:pos x="101" y="25"/>
                </a:cxn>
                <a:cxn ang="0">
                  <a:pos x="101" y="18"/>
                </a:cxn>
                <a:cxn ang="0">
                  <a:pos x="95" y="12"/>
                </a:cxn>
                <a:cxn ang="0">
                  <a:pos x="82" y="12"/>
                </a:cxn>
                <a:cxn ang="0">
                  <a:pos x="82" y="6"/>
                </a:cxn>
                <a:cxn ang="0">
                  <a:pos x="76" y="0"/>
                </a:cxn>
                <a:cxn ang="0">
                  <a:pos x="38" y="6"/>
                </a:cxn>
                <a:cxn ang="0">
                  <a:pos x="6" y="18"/>
                </a:cxn>
                <a:cxn ang="0">
                  <a:pos x="6" y="37"/>
                </a:cxn>
                <a:cxn ang="0">
                  <a:pos x="6" y="44"/>
                </a:cxn>
                <a:cxn ang="0">
                  <a:pos x="0" y="56"/>
                </a:cxn>
                <a:cxn ang="0">
                  <a:pos x="0" y="62"/>
                </a:cxn>
                <a:cxn ang="0">
                  <a:pos x="0" y="75"/>
                </a:cxn>
                <a:cxn ang="0">
                  <a:pos x="0" y="88"/>
                </a:cxn>
                <a:cxn ang="0">
                  <a:pos x="6" y="88"/>
                </a:cxn>
                <a:cxn ang="0">
                  <a:pos x="6" y="106"/>
                </a:cxn>
                <a:cxn ang="0">
                  <a:pos x="12" y="131"/>
                </a:cxn>
                <a:cxn ang="0">
                  <a:pos x="19" y="144"/>
                </a:cxn>
                <a:cxn ang="0">
                  <a:pos x="19" y="157"/>
                </a:cxn>
                <a:cxn ang="0">
                  <a:pos x="19" y="157"/>
                </a:cxn>
              </a:cxnLst>
              <a:rect l="txL" t="txT" r="txR" b="txB"/>
              <a:pathLst>
                <a:path w="115" h="170">
                  <a:moveTo>
                    <a:pt x="19" y="157"/>
                  </a:moveTo>
                  <a:lnTo>
                    <a:pt x="38" y="169"/>
                  </a:lnTo>
                  <a:lnTo>
                    <a:pt x="57" y="169"/>
                  </a:lnTo>
                  <a:lnTo>
                    <a:pt x="63" y="163"/>
                  </a:lnTo>
                  <a:lnTo>
                    <a:pt x="82" y="144"/>
                  </a:lnTo>
                  <a:lnTo>
                    <a:pt x="82" y="138"/>
                  </a:lnTo>
                  <a:lnTo>
                    <a:pt x="101" y="125"/>
                  </a:lnTo>
                  <a:lnTo>
                    <a:pt x="95" y="119"/>
                  </a:lnTo>
                  <a:lnTo>
                    <a:pt x="101" y="113"/>
                  </a:lnTo>
                  <a:lnTo>
                    <a:pt x="101" y="100"/>
                  </a:lnTo>
                  <a:lnTo>
                    <a:pt x="101" y="94"/>
                  </a:lnTo>
                  <a:lnTo>
                    <a:pt x="101" y="81"/>
                  </a:lnTo>
                  <a:lnTo>
                    <a:pt x="108" y="69"/>
                  </a:lnTo>
                  <a:lnTo>
                    <a:pt x="114" y="56"/>
                  </a:lnTo>
                  <a:lnTo>
                    <a:pt x="101" y="44"/>
                  </a:lnTo>
                  <a:lnTo>
                    <a:pt x="101" y="31"/>
                  </a:lnTo>
                  <a:lnTo>
                    <a:pt x="101" y="25"/>
                  </a:lnTo>
                  <a:lnTo>
                    <a:pt x="101" y="18"/>
                  </a:lnTo>
                  <a:lnTo>
                    <a:pt x="95" y="12"/>
                  </a:lnTo>
                  <a:lnTo>
                    <a:pt x="82" y="12"/>
                  </a:lnTo>
                  <a:lnTo>
                    <a:pt x="82" y="6"/>
                  </a:lnTo>
                  <a:lnTo>
                    <a:pt x="76" y="0"/>
                  </a:lnTo>
                  <a:lnTo>
                    <a:pt x="38" y="6"/>
                  </a:lnTo>
                  <a:lnTo>
                    <a:pt x="6" y="18"/>
                  </a:lnTo>
                  <a:lnTo>
                    <a:pt x="6" y="37"/>
                  </a:lnTo>
                  <a:lnTo>
                    <a:pt x="6" y="44"/>
                  </a:lnTo>
                  <a:lnTo>
                    <a:pt x="0" y="56"/>
                  </a:lnTo>
                  <a:lnTo>
                    <a:pt x="0" y="62"/>
                  </a:lnTo>
                  <a:lnTo>
                    <a:pt x="0" y="75"/>
                  </a:lnTo>
                  <a:lnTo>
                    <a:pt x="0" y="88"/>
                  </a:lnTo>
                  <a:lnTo>
                    <a:pt x="6" y="88"/>
                  </a:lnTo>
                  <a:lnTo>
                    <a:pt x="6" y="106"/>
                  </a:lnTo>
                  <a:lnTo>
                    <a:pt x="12" y="131"/>
                  </a:lnTo>
                  <a:lnTo>
                    <a:pt x="19" y="144"/>
                  </a:lnTo>
                  <a:lnTo>
                    <a:pt x="19" y="157"/>
                  </a:lnTo>
                  <a:close/>
                </a:path>
              </a:pathLst>
            </a:custGeom>
            <a:solidFill>
              <a:srgbClr val="888888">
                <a:alpha val="100000"/>
              </a:srgbClr>
            </a:solidFill>
            <a:ln w="0">
              <a:noFill/>
            </a:ln>
          </p:spPr>
          <p:txBody>
            <a:bodyPr/>
            <a:lstStyle/>
            <a:p>
              <a:endParaRPr lang="zh-CN" altLang="en-US"/>
            </a:p>
          </p:txBody>
        </p:sp>
        <p:sp>
          <p:nvSpPr>
            <p:cNvPr id="52265" name="Freeform 385"/>
            <p:cNvSpPr/>
            <p:nvPr/>
          </p:nvSpPr>
          <p:spPr>
            <a:xfrm>
              <a:off x="3626" y="2646"/>
              <a:ext cx="115" cy="170"/>
            </a:xfrm>
            <a:custGeom>
              <a:avLst/>
              <a:gdLst>
                <a:gd name="txL" fmla="*/ 0 w 115"/>
                <a:gd name="txT" fmla="*/ 0 h 170"/>
                <a:gd name="txR" fmla="*/ 115 w 115"/>
                <a:gd name="txB" fmla="*/ 170 h 170"/>
              </a:gdLst>
              <a:ahLst/>
              <a:cxnLst>
                <a:cxn ang="0">
                  <a:pos x="19" y="157"/>
                </a:cxn>
                <a:cxn ang="0">
                  <a:pos x="38" y="169"/>
                </a:cxn>
                <a:cxn ang="0">
                  <a:pos x="57" y="169"/>
                </a:cxn>
                <a:cxn ang="0">
                  <a:pos x="63" y="163"/>
                </a:cxn>
                <a:cxn ang="0">
                  <a:pos x="82" y="144"/>
                </a:cxn>
                <a:cxn ang="0">
                  <a:pos x="82" y="138"/>
                </a:cxn>
                <a:cxn ang="0">
                  <a:pos x="101" y="125"/>
                </a:cxn>
                <a:cxn ang="0">
                  <a:pos x="95" y="119"/>
                </a:cxn>
                <a:cxn ang="0">
                  <a:pos x="101" y="113"/>
                </a:cxn>
                <a:cxn ang="0">
                  <a:pos x="101" y="100"/>
                </a:cxn>
                <a:cxn ang="0">
                  <a:pos x="101" y="94"/>
                </a:cxn>
                <a:cxn ang="0">
                  <a:pos x="101" y="81"/>
                </a:cxn>
                <a:cxn ang="0">
                  <a:pos x="108" y="69"/>
                </a:cxn>
                <a:cxn ang="0">
                  <a:pos x="114" y="56"/>
                </a:cxn>
                <a:cxn ang="0">
                  <a:pos x="101" y="44"/>
                </a:cxn>
                <a:cxn ang="0">
                  <a:pos x="101" y="31"/>
                </a:cxn>
                <a:cxn ang="0">
                  <a:pos x="101" y="25"/>
                </a:cxn>
                <a:cxn ang="0">
                  <a:pos x="101" y="18"/>
                </a:cxn>
                <a:cxn ang="0">
                  <a:pos x="95" y="12"/>
                </a:cxn>
                <a:cxn ang="0">
                  <a:pos x="82" y="12"/>
                </a:cxn>
                <a:cxn ang="0">
                  <a:pos x="82" y="6"/>
                </a:cxn>
                <a:cxn ang="0">
                  <a:pos x="76" y="0"/>
                </a:cxn>
                <a:cxn ang="0">
                  <a:pos x="38" y="6"/>
                </a:cxn>
                <a:cxn ang="0">
                  <a:pos x="6" y="18"/>
                </a:cxn>
                <a:cxn ang="0">
                  <a:pos x="6" y="37"/>
                </a:cxn>
                <a:cxn ang="0">
                  <a:pos x="6" y="44"/>
                </a:cxn>
                <a:cxn ang="0">
                  <a:pos x="0" y="56"/>
                </a:cxn>
                <a:cxn ang="0">
                  <a:pos x="0" y="62"/>
                </a:cxn>
                <a:cxn ang="0">
                  <a:pos x="0" y="75"/>
                </a:cxn>
                <a:cxn ang="0">
                  <a:pos x="0" y="88"/>
                </a:cxn>
                <a:cxn ang="0">
                  <a:pos x="6" y="88"/>
                </a:cxn>
                <a:cxn ang="0">
                  <a:pos x="6" y="106"/>
                </a:cxn>
                <a:cxn ang="0">
                  <a:pos x="12" y="131"/>
                </a:cxn>
                <a:cxn ang="0">
                  <a:pos x="19" y="144"/>
                </a:cxn>
                <a:cxn ang="0">
                  <a:pos x="19" y="157"/>
                </a:cxn>
              </a:cxnLst>
              <a:rect l="txL" t="txT" r="txR" b="txB"/>
              <a:pathLst>
                <a:path w="115" h="170">
                  <a:moveTo>
                    <a:pt x="19" y="157"/>
                  </a:moveTo>
                  <a:lnTo>
                    <a:pt x="38" y="169"/>
                  </a:lnTo>
                  <a:lnTo>
                    <a:pt x="57" y="169"/>
                  </a:lnTo>
                  <a:lnTo>
                    <a:pt x="63" y="163"/>
                  </a:lnTo>
                  <a:lnTo>
                    <a:pt x="82" y="144"/>
                  </a:lnTo>
                  <a:lnTo>
                    <a:pt x="82" y="138"/>
                  </a:lnTo>
                  <a:lnTo>
                    <a:pt x="101" y="125"/>
                  </a:lnTo>
                  <a:lnTo>
                    <a:pt x="95" y="119"/>
                  </a:lnTo>
                  <a:lnTo>
                    <a:pt x="101" y="113"/>
                  </a:lnTo>
                  <a:lnTo>
                    <a:pt x="101" y="100"/>
                  </a:lnTo>
                  <a:lnTo>
                    <a:pt x="101" y="94"/>
                  </a:lnTo>
                  <a:lnTo>
                    <a:pt x="101" y="81"/>
                  </a:lnTo>
                  <a:lnTo>
                    <a:pt x="108" y="69"/>
                  </a:lnTo>
                  <a:lnTo>
                    <a:pt x="114" y="56"/>
                  </a:lnTo>
                  <a:lnTo>
                    <a:pt x="101" y="44"/>
                  </a:lnTo>
                  <a:lnTo>
                    <a:pt x="101" y="31"/>
                  </a:lnTo>
                  <a:lnTo>
                    <a:pt x="101" y="25"/>
                  </a:lnTo>
                  <a:lnTo>
                    <a:pt x="101" y="18"/>
                  </a:lnTo>
                  <a:lnTo>
                    <a:pt x="95" y="12"/>
                  </a:lnTo>
                  <a:lnTo>
                    <a:pt x="82" y="12"/>
                  </a:lnTo>
                  <a:lnTo>
                    <a:pt x="82" y="6"/>
                  </a:lnTo>
                  <a:lnTo>
                    <a:pt x="76" y="0"/>
                  </a:lnTo>
                  <a:lnTo>
                    <a:pt x="38" y="6"/>
                  </a:lnTo>
                  <a:lnTo>
                    <a:pt x="6" y="18"/>
                  </a:lnTo>
                  <a:lnTo>
                    <a:pt x="6" y="37"/>
                  </a:lnTo>
                  <a:lnTo>
                    <a:pt x="6" y="44"/>
                  </a:lnTo>
                  <a:lnTo>
                    <a:pt x="0" y="56"/>
                  </a:lnTo>
                  <a:lnTo>
                    <a:pt x="0" y="62"/>
                  </a:lnTo>
                  <a:lnTo>
                    <a:pt x="0" y="75"/>
                  </a:lnTo>
                  <a:lnTo>
                    <a:pt x="0" y="88"/>
                  </a:lnTo>
                  <a:lnTo>
                    <a:pt x="6" y="88"/>
                  </a:lnTo>
                  <a:lnTo>
                    <a:pt x="6" y="106"/>
                  </a:lnTo>
                  <a:lnTo>
                    <a:pt x="12" y="131"/>
                  </a:lnTo>
                  <a:lnTo>
                    <a:pt x="19" y="144"/>
                  </a:lnTo>
                  <a:lnTo>
                    <a:pt x="19" y="157"/>
                  </a:lnTo>
                  <a:close/>
                </a:path>
              </a:pathLst>
            </a:custGeom>
            <a:solidFill>
              <a:srgbClr val="888888">
                <a:alpha val="100000"/>
              </a:srgbClr>
            </a:solidFill>
            <a:ln w="0">
              <a:noFill/>
            </a:ln>
          </p:spPr>
          <p:txBody>
            <a:bodyPr/>
            <a:lstStyle/>
            <a:p>
              <a:endParaRPr lang="zh-CN" altLang="en-US"/>
            </a:p>
          </p:txBody>
        </p:sp>
        <p:sp>
          <p:nvSpPr>
            <p:cNvPr id="52266" name="Freeform 386"/>
            <p:cNvSpPr/>
            <p:nvPr/>
          </p:nvSpPr>
          <p:spPr>
            <a:xfrm>
              <a:off x="3632" y="2796"/>
              <a:ext cx="71" cy="45"/>
            </a:xfrm>
            <a:custGeom>
              <a:avLst/>
              <a:gdLst>
                <a:gd name="txL" fmla="*/ 0 w 71"/>
                <a:gd name="txT" fmla="*/ 0 h 45"/>
                <a:gd name="txR" fmla="*/ 71 w 71"/>
                <a:gd name="txB" fmla="*/ 45 h 45"/>
              </a:gdLst>
              <a:ahLst/>
              <a:cxnLst>
                <a:cxn ang="0">
                  <a:pos x="0" y="25"/>
                </a:cxn>
                <a:cxn ang="0">
                  <a:pos x="0" y="38"/>
                </a:cxn>
                <a:cxn ang="0">
                  <a:pos x="13" y="32"/>
                </a:cxn>
                <a:cxn ang="0">
                  <a:pos x="19" y="25"/>
                </a:cxn>
                <a:cxn ang="0">
                  <a:pos x="25" y="25"/>
                </a:cxn>
                <a:cxn ang="0">
                  <a:pos x="32" y="25"/>
                </a:cxn>
                <a:cxn ang="0">
                  <a:pos x="32" y="25"/>
                </a:cxn>
                <a:cxn ang="0">
                  <a:pos x="51" y="44"/>
                </a:cxn>
                <a:cxn ang="0">
                  <a:pos x="57" y="44"/>
                </a:cxn>
                <a:cxn ang="0">
                  <a:pos x="64" y="25"/>
                </a:cxn>
                <a:cxn ang="0">
                  <a:pos x="70" y="13"/>
                </a:cxn>
                <a:cxn ang="0">
                  <a:pos x="57" y="13"/>
                </a:cxn>
                <a:cxn ang="0">
                  <a:pos x="51" y="19"/>
                </a:cxn>
                <a:cxn ang="0">
                  <a:pos x="32" y="19"/>
                </a:cxn>
                <a:cxn ang="0">
                  <a:pos x="19" y="7"/>
                </a:cxn>
                <a:cxn ang="0">
                  <a:pos x="0" y="0"/>
                </a:cxn>
                <a:cxn ang="0">
                  <a:pos x="0" y="7"/>
                </a:cxn>
                <a:cxn ang="0">
                  <a:pos x="0" y="25"/>
                </a:cxn>
                <a:cxn ang="0">
                  <a:pos x="0" y="25"/>
                </a:cxn>
              </a:cxnLst>
              <a:rect l="txL" t="txT" r="txR" b="txB"/>
              <a:pathLst>
                <a:path w="71" h="45">
                  <a:moveTo>
                    <a:pt x="0" y="25"/>
                  </a:moveTo>
                  <a:lnTo>
                    <a:pt x="0" y="38"/>
                  </a:lnTo>
                  <a:lnTo>
                    <a:pt x="13" y="32"/>
                  </a:lnTo>
                  <a:lnTo>
                    <a:pt x="19" y="25"/>
                  </a:lnTo>
                  <a:lnTo>
                    <a:pt x="25" y="25"/>
                  </a:lnTo>
                  <a:lnTo>
                    <a:pt x="32" y="25"/>
                  </a:lnTo>
                  <a:lnTo>
                    <a:pt x="51" y="44"/>
                  </a:lnTo>
                  <a:lnTo>
                    <a:pt x="57" y="44"/>
                  </a:lnTo>
                  <a:lnTo>
                    <a:pt x="64" y="25"/>
                  </a:lnTo>
                  <a:lnTo>
                    <a:pt x="70" y="13"/>
                  </a:lnTo>
                  <a:lnTo>
                    <a:pt x="57" y="13"/>
                  </a:lnTo>
                  <a:lnTo>
                    <a:pt x="51" y="19"/>
                  </a:lnTo>
                  <a:lnTo>
                    <a:pt x="32" y="19"/>
                  </a:lnTo>
                  <a:lnTo>
                    <a:pt x="19" y="7"/>
                  </a:lnTo>
                  <a:lnTo>
                    <a:pt x="0" y="0"/>
                  </a:lnTo>
                  <a:lnTo>
                    <a:pt x="0" y="7"/>
                  </a:lnTo>
                  <a:lnTo>
                    <a:pt x="0" y="25"/>
                  </a:lnTo>
                  <a:close/>
                </a:path>
              </a:pathLst>
            </a:custGeom>
            <a:solidFill>
              <a:srgbClr val="888888">
                <a:alpha val="100000"/>
              </a:srgbClr>
            </a:solidFill>
            <a:ln w="0">
              <a:noFill/>
            </a:ln>
          </p:spPr>
          <p:txBody>
            <a:bodyPr/>
            <a:lstStyle/>
            <a:p>
              <a:endParaRPr lang="zh-CN" altLang="en-US"/>
            </a:p>
          </p:txBody>
        </p:sp>
        <p:sp>
          <p:nvSpPr>
            <p:cNvPr id="52267" name="Freeform 387"/>
            <p:cNvSpPr/>
            <p:nvPr/>
          </p:nvSpPr>
          <p:spPr>
            <a:xfrm>
              <a:off x="3632" y="2796"/>
              <a:ext cx="71" cy="45"/>
            </a:xfrm>
            <a:custGeom>
              <a:avLst/>
              <a:gdLst>
                <a:gd name="txL" fmla="*/ 0 w 71"/>
                <a:gd name="txT" fmla="*/ 0 h 45"/>
                <a:gd name="txR" fmla="*/ 71 w 71"/>
                <a:gd name="txB" fmla="*/ 45 h 45"/>
              </a:gdLst>
              <a:ahLst/>
              <a:cxnLst>
                <a:cxn ang="0">
                  <a:pos x="0" y="25"/>
                </a:cxn>
                <a:cxn ang="0">
                  <a:pos x="0" y="38"/>
                </a:cxn>
                <a:cxn ang="0">
                  <a:pos x="13" y="32"/>
                </a:cxn>
                <a:cxn ang="0">
                  <a:pos x="19" y="25"/>
                </a:cxn>
                <a:cxn ang="0">
                  <a:pos x="25" y="25"/>
                </a:cxn>
                <a:cxn ang="0">
                  <a:pos x="32" y="25"/>
                </a:cxn>
                <a:cxn ang="0">
                  <a:pos x="51" y="44"/>
                </a:cxn>
                <a:cxn ang="0">
                  <a:pos x="57" y="44"/>
                </a:cxn>
                <a:cxn ang="0">
                  <a:pos x="64" y="25"/>
                </a:cxn>
                <a:cxn ang="0">
                  <a:pos x="70" y="13"/>
                </a:cxn>
                <a:cxn ang="0">
                  <a:pos x="57" y="13"/>
                </a:cxn>
                <a:cxn ang="0">
                  <a:pos x="51" y="19"/>
                </a:cxn>
                <a:cxn ang="0">
                  <a:pos x="32" y="19"/>
                </a:cxn>
                <a:cxn ang="0">
                  <a:pos x="19" y="7"/>
                </a:cxn>
                <a:cxn ang="0">
                  <a:pos x="0" y="0"/>
                </a:cxn>
                <a:cxn ang="0">
                  <a:pos x="0" y="7"/>
                </a:cxn>
                <a:cxn ang="0">
                  <a:pos x="0" y="25"/>
                </a:cxn>
              </a:cxnLst>
              <a:rect l="txL" t="txT" r="txR" b="txB"/>
              <a:pathLst>
                <a:path w="71" h="45">
                  <a:moveTo>
                    <a:pt x="0" y="25"/>
                  </a:moveTo>
                  <a:lnTo>
                    <a:pt x="0" y="38"/>
                  </a:lnTo>
                  <a:lnTo>
                    <a:pt x="13" y="32"/>
                  </a:lnTo>
                  <a:lnTo>
                    <a:pt x="19" y="25"/>
                  </a:lnTo>
                  <a:lnTo>
                    <a:pt x="25" y="25"/>
                  </a:lnTo>
                  <a:lnTo>
                    <a:pt x="32" y="25"/>
                  </a:lnTo>
                  <a:lnTo>
                    <a:pt x="51" y="44"/>
                  </a:lnTo>
                  <a:lnTo>
                    <a:pt x="57" y="44"/>
                  </a:lnTo>
                  <a:lnTo>
                    <a:pt x="64" y="25"/>
                  </a:lnTo>
                  <a:lnTo>
                    <a:pt x="70" y="13"/>
                  </a:lnTo>
                  <a:lnTo>
                    <a:pt x="57" y="13"/>
                  </a:lnTo>
                  <a:lnTo>
                    <a:pt x="51" y="19"/>
                  </a:lnTo>
                  <a:lnTo>
                    <a:pt x="32" y="19"/>
                  </a:lnTo>
                  <a:lnTo>
                    <a:pt x="19" y="7"/>
                  </a:lnTo>
                  <a:lnTo>
                    <a:pt x="0" y="0"/>
                  </a:lnTo>
                  <a:lnTo>
                    <a:pt x="0" y="7"/>
                  </a:lnTo>
                  <a:lnTo>
                    <a:pt x="0" y="25"/>
                  </a:lnTo>
                  <a:close/>
                </a:path>
              </a:pathLst>
            </a:custGeom>
            <a:solidFill>
              <a:srgbClr val="888888">
                <a:alpha val="100000"/>
              </a:srgbClr>
            </a:solidFill>
            <a:ln w="0">
              <a:noFill/>
            </a:ln>
          </p:spPr>
          <p:txBody>
            <a:bodyPr/>
            <a:lstStyle/>
            <a:p>
              <a:endParaRPr lang="zh-CN" altLang="en-US"/>
            </a:p>
          </p:txBody>
        </p:sp>
        <p:sp>
          <p:nvSpPr>
            <p:cNvPr id="52268" name="Freeform 388"/>
            <p:cNvSpPr/>
            <p:nvPr/>
          </p:nvSpPr>
          <p:spPr>
            <a:xfrm>
              <a:off x="3613" y="2790"/>
              <a:ext cx="96" cy="190"/>
            </a:xfrm>
            <a:custGeom>
              <a:avLst/>
              <a:gdLst>
                <a:gd name="txL" fmla="*/ 0 w 96"/>
                <a:gd name="txT" fmla="*/ 0 h 190"/>
                <a:gd name="txR" fmla="*/ 96 w 96"/>
                <a:gd name="txB" fmla="*/ 190 h 190"/>
              </a:gdLst>
              <a:ahLst/>
              <a:cxnLst>
                <a:cxn ang="0">
                  <a:pos x="6" y="75"/>
                </a:cxn>
                <a:cxn ang="0">
                  <a:pos x="0" y="126"/>
                </a:cxn>
                <a:cxn ang="0">
                  <a:pos x="6" y="182"/>
                </a:cxn>
                <a:cxn ang="0">
                  <a:pos x="6" y="189"/>
                </a:cxn>
                <a:cxn ang="0">
                  <a:pos x="13" y="170"/>
                </a:cxn>
                <a:cxn ang="0">
                  <a:pos x="51" y="94"/>
                </a:cxn>
                <a:cxn ang="0">
                  <a:pos x="95" y="31"/>
                </a:cxn>
                <a:cxn ang="0">
                  <a:pos x="95" y="25"/>
                </a:cxn>
                <a:cxn ang="0">
                  <a:pos x="95" y="6"/>
                </a:cxn>
                <a:cxn ang="0">
                  <a:pos x="95" y="0"/>
                </a:cxn>
                <a:cxn ang="0">
                  <a:pos x="76" y="19"/>
                </a:cxn>
                <a:cxn ang="0">
                  <a:pos x="89" y="19"/>
                </a:cxn>
                <a:cxn ang="0">
                  <a:pos x="83" y="31"/>
                </a:cxn>
                <a:cxn ang="0">
                  <a:pos x="76" y="50"/>
                </a:cxn>
                <a:cxn ang="0">
                  <a:pos x="70" y="50"/>
                </a:cxn>
                <a:cxn ang="0">
                  <a:pos x="51" y="31"/>
                </a:cxn>
                <a:cxn ang="0">
                  <a:pos x="51" y="31"/>
                </a:cxn>
                <a:cxn ang="0">
                  <a:pos x="44" y="31"/>
                </a:cxn>
                <a:cxn ang="0">
                  <a:pos x="38" y="31"/>
                </a:cxn>
                <a:cxn ang="0">
                  <a:pos x="32" y="38"/>
                </a:cxn>
                <a:cxn ang="0">
                  <a:pos x="19" y="44"/>
                </a:cxn>
                <a:cxn ang="0">
                  <a:pos x="19" y="31"/>
                </a:cxn>
                <a:cxn ang="0">
                  <a:pos x="6" y="75"/>
                </a:cxn>
                <a:cxn ang="0">
                  <a:pos x="6" y="75"/>
                </a:cxn>
              </a:cxnLst>
              <a:rect l="txL" t="txT" r="txR" b="txB"/>
              <a:pathLst>
                <a:path w="96" h="190">
                  <a:moveTo>
                    <a:pt x="6" y="75"/>
                  </a:moveTo>
                  <a:lnTo>
                    <a:pt x="0" y="126"/>
                  </a:lnTo>
                  <a:lnTo>
                    <a:pt x="6" y="182"/>
                  </a:lnTo>
                  <a:lnTo>
                    <a:pt x="6" y="189"/>
                  </a:lnTo>
                  <a:lnTo>
                    <a:pt x="13" y="170"/>
                  </a:lnTo>
                  <a:lnTo>
                    <a:pt x="51" y="94"/>
                  </a:lnTo>
                  <a:lnTo>
                    <a:pt x="95" y="31"/>
                  </a:lnTo>
                  <a:lnTo>
                    <a:pt x="95" y="25"/>
                  </a:lnTo>
                  <a:lnTo>
                    <a:pt x="95" y="6"/>
                  </a:lnTo>
                  <a:lnTo>
                    <a:pt x="95" y="0"/>
                  </a:lnTo>
                  <a:lnTo>
                    <a:pt x="76" y="19"/>
                  </a:lnTo>
                  <a:lnTo>
                    <a:pt x="89" y="19"/>
                  </a:lnTo>
                  <a:lnTo>
                    <a:pt x="83" y="31"/>
                  </a:lnTo>
                  <a:lnTo>
                    <a:pt x="76" y="50"/>
                  </a:lnTo>
                  <a:lnTo>
                    <a:pt x="70" y="50"/>
                  </a:lnTo>
                  <a:lnTo>
                    <a:pt x="51" y="31"/>
                  </a:lnTo>
                  <a:lnTo>
                    <a:pt x="44" y="31"/>
                  </a:lnTo>
                  <a:lnTo>
                    <a:pt x="38" y="31"/>
                  </a:lnTo>
                  <a:lnTo>
                    <a:pt x="32" y="38"/>
                  </a:lnTo>
                  <a:lnTo>
                    <a:pt x="19" y="44"/>
                  </a:lnTo>
                  <a:lnTo>
                    <a:pt x="19" y="31"/>
                  </a:lnTo>
                  <a:lnTo>
                    <a:pt x="6" y="75"/>
                  </a:lnTo>
                  <a:close/>
                </a:path>
              </a:pathLst>
            </a:custGeom>
            <a:solidFill>
              <a:srgbClr val="888888">
                <a:alpha val="100000"/>
              </a:srgbClr>
            </a:solidFill>
            <a:ln w="0">
              <a:noFill/>
            </a:ln>
          </p:spPr>
          <p:txBody>
            <a:bodyPr/>
            <a:lstStyle/>
            <a:p>
              <a:endParaRPr lang="zh-CN" altLang="en-US"/>
            </a:p>
          </p:txBody>
        </p:sp>
        <p:sp>
          <p:nvSpPr>
            <p:cNvPr id="52269" name="Freeform 389"/>
            <p:cNvSpPr/>
            <p:nvPr/>
          </p:nvSpPr>
          <p:spPr>
            <a:xfrm>
              <a:off x="3613" y="2790"/>
              <a:ext cx="96" cy="190"/>
            </a:xfrm>
            <a:custGeom>
              <a:avLst/>
              <a:gdLst>
                <a:gd name="txL" fmla="*/ 0 w 96"/>
                <a:gd name="txT" fmla="*/ 0 h 190"/>
                <a:gd name="txR" fmla="*/ 96 w 96"/>
                <a:gd name="txB" fmla="*/ 190 h 190"/>
              </a:gdLst>
              <a:ahLst/>
              <a:cxnLst>
                <a:cxn ang="0">
                  <a:pos x="6" y="75"/>
                </a:cxn>
                <a:cxn ang="0">
                  <a:pos x="0" y="126"/>
                </a:cxn>
                <a:cxn ang="0">
                  <a:pos x="6" y="182"/>
                </a:cxn>
                <a:cxn ang="0">
                  <a:pos x="6" y="189"/>
                </a:cxn>
                <a:cxn ang="0">
                  <a:pos x="13" y="170"/>
                </a:cxn>
                <a:cxn ang="0">
                  <a:pos x="51" y="94"/>
                </a:cxn>
                <a:cxn ang="0">
                  <a:pos x="95" y="31"/>
                </a:cxn>
                <a:cxn ang="0">
                  <a:pos x="95" y="25"/>
                </a:cxn>
                <a:cxn ang="0">
                  <a:pos x="95" y="6"/>
                </a:cxn>
                <a:cxn ang="0">
                  <a:pos x="95" y="0"/>
                </a:cxn>
                <a:cxn ang="0">
                  <a:pos x="76" y="19"/>
                </a:cxn>
                <a:cxn ang="0">
                  <a:pos x="89" y="19"/>
                </a:cxn>
                <a:cxn ang="0">
                  <a:pos x="83" y="31"/>
                </a:cxn>
                <a:cxn ang="0">
                  <a:pos x="76" y="50"/>
                </a:cxn>
                <a:cxn ang="0">
                  <a:pos x="70" y="50"/>
                </a:cxn>
                <a:cxn ang="0">
                  <a:pos x="51" y="31"/>
                </a:cxn>
                <a:cxn ang="0">
                  <a:pos x="44" y="31"/>
                </a:cxn>
                <a:cxn ang="0">
                  <a:pos x="38" y="31"/>
                </a:cxn>
                <a:cxn ang="0">
                  <a:pos x="32" y="38"/>
                </a:cxn>
                <a:cxn ang="0">
                  <a:pos x="19" y="44"/>
                </a:cxn>
                <a:cxn ang="0">
                  <a:pos x="19" y="31"/>
                </a:cxn>
                <a:cxn ang="0">
                  <a:pos x="6" y="75"/>
                </a:cxn>
              </a:cxnLst>
              <a:rect l="txL" t="txT" r="txR" b="txB"/>
              <a:pathLst>
                <a:path w="96" h="190">
                  <a:moveTo>
                    <a:pt x="6" y="75"/>
                  </a:moveTo>
                  <a:lnTo>
                    <a:pt x="0" y="126"/>
                  </a:lnTo>
                  <a:lnTo>
                    <a:pt x="6" y="182"/>
                  </a:lnTo>
                  <a:lnTo>
                    <a:pt x="6" y="189"/>
                  </a:lnTo>
                  <a:lnTo>
                    <a:pt x="13" y="170"/>
                  </a:lnTo>
                  <a:lnTo>
                    <a:pt x="51" y="94"/>
                  </a:lnTo>
                  <a:lnTo>
                    <a:pt x="95" y="31"/>
                  </a:lnTo>
                  <a:lnTo>
                    <a:pt x="95" y="25"/>
                  </a:lnTo>
                  <a:lnTo>
                    <a:pt x="95" y="6"/>
                  </a:lnTo>
                  <a:lnTo>
                    <a:pt x="95" y="0"/>
                  </a:lnTo>
                  <a:lnTo>
                    <a:pt x="76" y="19"/>
                  </a:lnTo>
                  <a:lnTo>
                    <a:pt x="89" y="19"/>
                  </a:lnTo>
                  <a:lnTo>
                    <a:pt x="83" y="31"/>
                  </a:lnTo>
                  <a:lnTo>
                    <a:pt x="76" y="50"/>
                  </a:lnTo>
                  <a:lnTo>
                    <a:pt x="70" y="50"/>
                  </a:lnTo>
                  <a:lnTo>
                    <a:pt x="51" y="31"/>
                  </a:lnTo>
                  <a:lnTo>
                    <a:pt x="44" y="31"/>
                  </a:lnTo>
                  <a:lnTo>
                    <a:pt x="38" y="31"/>
                  </a:lnTo>
                  <a:lnTo>
                    <a:pt x="32" y="38"/>
                  </a:lnTo>
                  <a:lnTo>
                    <a:pt x="19" y="44"/>
                  </a:lnTo>
                  <a:lnTo>
                    <a:pt x="19" y="31"/>
                  </a:lnTo>
                  <a:lnTo>
                    <a:pt x="6" y="75"/>
                  </a:lnTo>
                  <a:close/>
                </a:path>
              </a:pathLst>
            </a:custGeom>
            <a:solidFill>
              <a:srgbClr val="888888">
                <a:alpha val="100000"/>
              </a:srgbClr>
            </a:solidFill>
            <a:ln w="0">
              <a:noFill/>
            </a:ln>
          </p:spPr>
          <p:txBody>
            <a:bodyPr/>
            <a:lstStyle/>
            <a:p>
              <a:endParaRPr lang="zh-CN" altLang="en-US"/>
            </a:p>
          </p:txBody>
        </p:sp>
        <p:sp>
          <p:nvSpPr>
            <p:cNvPr id="52270" name="Freeform 390"/>
            <p:cNvSpPr/>
            <p:nvPr/>
          </p:nvSpPr>
          <p:spPr>
            <a:xfrm>
              <a:off x="3416" y="2677"/>
              <a:ext cx="440" cy="692"/>
            </a:xfrm>
            <a:custGeom>
              <a:avLst/>
              <a:gdLst>
                <a:gd name="txL" fmla="*/ 0 w 440"/>
                <a:gd name="txT" fmla="*/ 0 h 692"/>
                <a:gd name="txR" fmla="*/ 440 w 440"/>
                <a:gd name="txB" fmla="*/ 692 h 692"/>
              </a:gdLst>
              <a:ahLst/>
              <a:cxnLst>
                <a:cxn ang="0">
                  <a:pos x="311" y="132"/>
                </a:cxn>
                <a:cxn ang="0">
                  <a:pos x="311" y="151"/>
                </a:cxn>
                <a:cxn ang="0">
                  <a:pos x="292" y="176"/>
                </a:cxn>
                <a:cxn ang="0">
                  <a:pos x="292" y="188"/>
                </a:cxn>
                <a:cxn ang="0">
                  <a:pos x="286" y="201"/>
                </a:cxn>
                <a:cxn ang="0">
                  <a:pos x="292" y="214"/>
                </a:cxn>
                <a:cxn ang="0">
                  <a:pos x="311" y="214"/>
                </a:cxn>
                <a:cxn ang="0">
                  <a:pos x="330" y="188"/>
                </a:cxn>
                <a:cxn ang="0">
                  <a:pos x="311" y="170"/>
                </a:cxn>
                <a:cxn ang="0">
                  <a:pos x="324" y="132"/>
                </a:cxn>
                <a:cxn ang="0">
                  <a:pos x="369" y="138"/>
                </a:cxn>
                <a:cxn ang="0">
                  <a:pos x="381" y="138"/>
                </a:cxn>
                <a:cxn ang="0">
                  <a:pos x="432" y="163"/>
                </a:cxn>
                <a:cxn ang="0">
                  <a:pos x="439" y="201"/>
                </a:cxn>
                <a:cxn ang="0">
                  <a:pos x="388" y="214"/>
                </a:cxn>
                <a:cxn ang="0">
                  <a:pos x="362" y="220"/>
                </a:cxn>
                <a:cxn ang="0">
                  <a:pos x="311" y="320"/>
                </a:cxn>
                <a:cxn ang="0">
                  <a:pos x="311" y="358"/>
                </a:cxn>
                <a:cxn ang="0">
                  <a:pos x="330" y="484"/>
                </a:cxn>
                <a:cxn ang="0">
                  <a:pos x="343" y="660"/>
                </a:cxn>
                <a:cxn ang="0">
                  <a:pos x="235" y="578"/>
                </a:cxn>
                <a:cxn ang="0">
                  <a:pos x="108" y="691"/>
                </a:cxn>
                <a:cxn ang="0">
                  <a:pos x="114" y="553"/>
                </a:cxn>
                <a:cxn ang="0">
                  <a:pos x="89" y="496"/>
                </a:cxn>
                <a:cxn ang="0">
                  <a:pos x="101" y="389"/>
                </a:cxn>
                <a:cxn ang="0">
                  <a:pos x="114" y="345"/>
                </a:cxn>
                <a:cxn ang="0">
                  <a:pos x="114" y="289"/>
                </a:cxn>
                <a:cxn ang="0">
                  <a:pos x="127" y="188"/>
                </a:cxn>
                <a:cxn ang="0">
                  <a:pos x="101" y="151"/>
                </a:cxn>
                <a:cxn ang="0">
                  <a:pos x="70" y="119"/>
                </a:cxn>
                <a:cxn ang="0">
                  <a:pos x="51" y="113"/>
                </a:cxn>
                <a:cxn ang="0">
                  <a:pos x="6" y="31"/>
                </a:cxn>
                <a:cxn ang="0">
                  <a:pos x="19" y="13"/>
                </a:cxn>
                <a:cxn ang="0">
                  <a:pos x="44" y="6"/>
                </a:cxn>
                <a:cxn ang="0">
                  <a:pos x="101" y="75"/>
                </a:cxn>
                <a:cxn ang="0">
                  <a:pos x="127" y="94"/>
                </a:cxn>
                <a:cxn ang="0">
                  <a:pos x="140" y="107"/>
                </a:cxn>
                <a:cxn ang="0">
                  <a:pos x="184" y="113"/>
                </a:cxn>
                <a:cxn ang="0">
                  <a:pos x="191" y="138"/>
                </a:cxn>
                <a:cxn ang="0">
                  <a:pos x="210" y="119"/>
                </a:cxn>
                <a:cxn ang="0">
                  <a:pos x="210" y="157"/>
                </a:cxn>
                <a:cxn ang="0">
                  <a:pos x="203" y="295"/>
                </a:cxn>
                <a:cxn ang="0">
                  <a:pos x="248" y="207"/>
                </a:cxn>
                <a:cxn ang="0">
                  <a:pos x="292" y="138"/>
                </a:cxn>
                <a:cxn ang="0">
                  <a:pos x="305" y="119"/>
                </a:cxn>
              </a:cxnLst>
              <a:rect l="txL" t="txT" r="txR" b="txB"/>
              <a:pathLst>
                <a:path w="440" h="692">
                  <a:moveTo>
                    <a:pt x="305" y="119"/>
                  </a:moveTo>
                  <a:lnTo>
                    <a:pt x="311" y="126"/>
                  </a:lnTo>
                  <a:lnTo>
                    <a:pt x="311" y="132"/>
                  </a:lnTo>
                  <a:lnTo>
                    <a:pt x="311" y="138"/>
                  </a:lnTo>
                  <a:lnTo>
                    <a:pt x="311" y="151"/>
                  </a:lnTo>
                  <a:lnTo>
                    <a:pt x="311" y="170"/>
                  </a:lnTo>
                  <a:lnTo>
                    <a:pt x="299" y="170"/>
                  </a:lnTo>
                  <a:lnTo>
                    <a:pt x="292" y="176"/>
                  </a:lnTo>
                  <a:lnTo>
                    <a:pt x="292" y="182"/>
                  </a:lnTo>
                  <a:lnTo>
                    <a:pt x="286" y="182"/>
                  </a:lnTo>
                  <a:lnTo>
                    <a:pt x="292" y="188"/>
                  </a:lnTo>
                  <a:lnTo>
                    <a:pt x="286" y="188"/>
                  </a:lnTo>
                  <a:lnTo>
                    <a:pt x="286" y="195"/>
                  </a:lnTo>
                  <a:lnTo>
                    <a:pt x="286" y="201"/>
                  </a:lnTo>
                  <a:lnTo>
                    <a:pt x="292" y="207"/>
                  </a:lnTo>
                  <a:lnTo>
                    <a:pt x="292" y="214"/>
                  </a:lnTo>
                  <a:lnTo>
                    <a:pt x="299" y="220"/>
                  </a:lnTo>
                  <a:lnTo>
                    <a:pt x="305" y="220"/>
                  </a:lnTo>
                  <a:lnTo>
                    <a:pt x="311" y="214"/>
                  </a:lnTo>
                  <a:lnTo>
                    <a:pt x="318" y="201"/>
                  </a:lnTo>
                  <a:lnTo>
                    <a:pt x="330" y="207"/>
                  </a:lnTo>
                  <a:lnTo>
                    <a:pt x="330" y="188"/>
                  </a:lnTo>
                  <a:lnTo>
                    <a:pt x="318" y="188"/>
                  </a:lnTo>
                  <a:lnTo>
                    <a:pt x="311" y="170"/>
                  </a:lnTo>
                  <a:lnTo>
                    <a:pt x="311" y="157"/>
                  </a:lnTo>
                  <a:lnTo>
                    <a:pt x="311" y="138"/>
                  </a:lnTo>
                  <a:lnTo>
                    <a:pt x="324" y="132"/>
                  </a:lnTo>
                  <a:lnTo>
                    <a:pt x="343" y="132"/>
                  </a:lnTo>
                  <a:lnTo>
                    <a:pt x="362" y="132"/>
                  </a:lnTo>
                  <a:lnTo>
                    <a:pt x="369" y="138"/>
                  </a:lnTo>
                  <a:lnTo>
                    <a:pt x="375" y="144"/>
                  </a:lnTo>
                  <a:lnTo>
                    <a:pt x="381" y="138"/>
                  </a:lnTo>
                  <a:lnTo>
                    <a:pt x="394" y="138"/>
                  </a:lnTo>
                  <a:lnTo>
                    <a:pt x="413" y="138"/>
                  </a:lnTo>
                  <a:lnTo>
                    <a:pt x="432" y="163"/>
                  </a:lnTo>
                  <a:lnTo>
                    <a:pt x="439" y="176"/>
                  </a:lnTo>
                  <a:lnTo>
                    <a:pt x="439" y="188"/>
                  </a:lnTo>
                  <a:lnTo>
                    <a:pt x="439" y="201"/>
                  </a:lnTo>
                  <a:lnTo>
                    <a:pt x="432" y="201"/>
                  </a:lnTo>
                  <a:lnTo>
                    <a:pt x="426" y="201"/>
                  </a:lnTo>
                  <a:lnTo>
                    <a:pt x="388" y="214"/>
                  </a:lnTo>
                  <a:lnTo>
                    <a:pt x="369" y="214"/>
                  </a:lnTo>
                  <a:lnTo>
                    <a:pt x="362" y="220"/>
                  </a:lnTo>
                  <a:lnTo>
                    <a:pt x="337" y="264"/>
                  </a:lnTo>
                  <a:lnTo>
                    <a:pt x="324" y="308"/>
                  </a:lnTo>
                  <a:lnTo>
                    <a:pt x="311" y="320"/>
                  </a:lnTo>
                  <a:lnTo>
                    <a:pt x="305" y="339"/>
                  </a:lnTo>
                  <a:lnTo>
                    <a:pt x="311" y="339"/>
                  </a:lnTo>
                  <a:lnTo>
                    <a:pt x="311" y="358"/>
                  </a:lnTo>
                  <a:lnTo>
                    <a:pt x="305" y="371"/>
                  </a:lnTo>
                  <a:lnTo>
                    <a:pt x="318" y="427"/>
                  </a:lnTo>
                  <a:lnTo>
                    <a:pt x="330" y="484"/>
                  </a:lnTo>
                  <a:lnTo>
                    <a:pt x="337" y="547"/>
                  </a:lnTo>
                  <a:lnTo>
                    <a:pt x="330" y="553"/>
                  </a:lnTo>
                  <a:lnTo>
                    <a:pt x="343" y="660"/>
                  </a:lnTo>
                  <a:lnTo>
                    <a:pt x="362" y="691"/>
                  </a:lnTo>
                  <a:lnTo>
                    <a:pt x="273" y="691"/>
                  </a:lnTo>
                  <a:lnTo>
                    <a:pt x="235" y="578"/>
                  </a:lnTo>
                  <a:lnTo>
                    <a:pt x="216" y="572"/>
                  </a:lnTo>
                  <a:lnTo>
                    <a:pt x="210" y="691"/>
                  </a:lnTo>
                  <a:lnTo>
                    <a:pt x="108" y="691"/>
                  </a:lnTo>
                  <a:lnTo>
                    <a:pt x="114" y="628"/>
                  </a:lnTo>
                  <a:lnTo>
                    <a:pt x="114" y="565"/>
                  </a:lnTo>
                  <a:lnTo>
                    <a:pt x="114" y="553"/>
                  </a:lnTo>
                  <a:lnTo>
                    <a:pt x="114" y="540"/>
                  </a:lnTo>
                  <a:lnTo>
                    <a:pt x="89" y="515"/>
                  </a:lnTo>
                  <a:lnTo>
                    <a:pt x="89" y="496"/>
                  </a:lnTo>
                  <a:lnTo>
                    <a:pt x="95" y="459"/>
                  </a:lnTo>
                  <a:lnTo>
                    <a:pt x="101" y="421"/>
                  </a:lnTo>
                  <a:lnTo>
                    <a:pt x="101" y="389"/>
                  </a:lnTo>
                  <a:lnTo>
                    <a:pt x="108" y="364"/>
                  </a:lnTo>
                  <a:lnTo>
                    <a:pt x="114" y="345"/>
                  </a:lnTo>
                  <a:lnTo>
                    <a:pt x="121" y="333"/>
                  </a:lnTo>
                  <a:lnTo>
                    <a:pt x="121" y="320"/>
                  </a:lnTo>
                  <a:lnTo>
                    <a:pt x="114" y="289"/>
                  </a:lnTo>
                  <a:lnTo>
                    <a:pt x="108" y="264"/>
                  </a:lnTo>
                  <a:lnTo>
                    <a:pt x="114" y="226"/>
                  </a:lnTo>
                  <a:lnTo>
                    <a:pt x="127" y="188"/>
                  </a:lnTo>
                  <a:lnTo>
                    <a:pt x="108" y="176"/>
                  </a:lnTo>
                  <a:lnTo>
                    <a:pt x="95" y="157"/>
                  </a:lnTo>
                  <a:lnTo>
                    <a:pt x="101" y="151"/>
                  </a:lnTo>
                  <a:lnTo>
                    <a:pt x="82" y="144"/>
                  </a:lnTo>
                  <a:lnTo>
                    <a:pt x="63" y="132"/>
                  </a:lnTo>
                  <a:lnTo>
                    <a:pt x="70" y="119"/>
                  </a:lnTo>
                  <a:lnTo>
                    <a:pt x="57" y="113"/>
                  </a:lnTo>
                  <a:lnTo>
                    <a:pt x="51" y="113"/>
                  </a:lnTo>
                  <a:lnTo>
                    <a:pt x="6" y="44"/>
                  </a:lnTo>
                  <a:lnTo>
                    <a:pt x="0" y="38"/>
                  </a:lnTo>
                  <a:lnTo>
                    <a:pt x="6" y="31"/>
                  </a:lnTo>
                  <a:lnTo>
                    <a:pt x="6" y="25"/>
                  </a:lnTo>
                  <a:lnTo>
                    <a:pt x="12" y="19"/>
                  </a:lnTo>
                  <a:lnTo>
                    <a:pt x="19" y="13"/>
                  </a:lnTo>
                  <a:lnTo>
                    <a:pt x="32" y="0"/>
                  </a:lnTo>
                  <a:lnTo>
                    <a:pt x="38" y="0"/>
                  </a:lnTo>
                  <a:lnTo>
                    <a:pt x="44" y="6"/>
                  </a:lnTo>
                  <a:lnTo>
                    <a:pt x="51" y="13"/>
                  </a:lnTo>
                  <a:lnTo>
                    <a:pt x="70" y="44"/>
                  </a:lnTo>
                  <a:lnTo>
                    <a:pt x="101" y="75"/>
                  </a:lnTo>
                  <a:lnTo>
                    <a:pt x="108" y="82"/>
                  </a:lnTo>
                  <a:lnTo>
                    <a:pt x="114" y="88"/>
                  </a:lnTo>
                  <a:lnTo>
                    <a:pt x="127" y="94"/>
                  </a:lnTo>
                  <a:lnTo>
                    <a:pt x="133" y="107"/>
                  </a:lnTo>
                  <a:lnTo>
                    <a:pt x="140" y="107"/>
                  </a:lnTo>
                  <a:lnTo>
                    <a:pt x="152" y="113"/>
                  </a:lnTo>
                  <a:lnTo>
                    <a:pt x="165" y="100"/>
                  </a:lnTo>
                  <a:lnTo>
                    <a:pt x="184" y="113"/>
                  </a:lnTo>
                  <a:lnTo>
                    <a:pt x="197" y="119"/>
                  </a:lnTo>
                  <a:lnTo>
                    <a:pt x="191" y="132"/>
                  </a:lnTo>
                  <a:lnTo>
                    <a:pt x="191" y="138"/>
                  </a:lnTo>
                  <a:lnTo>
                    <a:pt x="191" y="132"/>
                  </a:lnTo>
                  <a:lnTo>
                    <a:pt x="210" y="119"/>
                  </a:lnTo>
                  <a:lnTo>
                    <a:pt x="216" y="119"/>
                  </a:lnTo>
                  <a:lnTo>
                    <a:pt x="216" y="126"/>
                  </a:lnTo>
                  <a:lnTo>
                    <a:pt x="210" y="157"/>
                  </a:lnTo>
                  <a:lnTo>
                    <a:pt x="203" y="188"/>
                  </a:lnTo>
                  <a:lnTo>
                    <a:pt x="197" y="239"/>
                  </a:lnTo>
                  <a:lnTo>
                    <a:pt x="203" y="295"/>
                  </a:lnTo>
                  <a:lnTo>
                    <a:pt x="210" y="283"/>
                  </a:lnTo>
                  <a:lnTo>
                    <a:pt x="229" y="245"/>
                  </a:lnTo>
                  <a:lnTo>
                    <a:pt x="248" y="207"/>
                  </a:lnTo>
                  <a:lnTo>
                    <a:pt x="267" y="176"/>
                  </a:lnTo>
                  <a:lnTo>
                    <a:pt x="292" y="144"/>
                  </a:lnTo>
                  <a:lnTo>
                    <a:pt x="292" y="138"/>
                  </a:lnTo>
                  <a:lnTo>
                    <a:pt x="292" y="119"/>
                  </a:lnTo>
                  <a:lnTo>
                    <a:pt x="305" y="119"/>
                  </a:lnTo>
                  <a:close/>
                </a:path>
              </a:pathLst>
            </a:custGeom>
            <a:solidFill>
              <a:srgbClr val="888888">
                <a:alpha val="100000"/>
              </a:srgbClr>
            </a:solidFill>
            <a:ln w="0">
              <a:noFill/>
            </a:ln>
          </p:spPr>
          <p:txBody>
            <a:bodyPr/>
            <a:lstStyle/>
            <a:p>
              <a:endParaRPr lang="zh-CN" altLang="en-US"/>
            </a:p>
          </p:txBody>
        </p:sp>
        <p:sp>
          <p:nvSpPr>
            <p:cNvPr id="52271" name="Freeform 391"/>
            <p:cNvSpPr/>
            <p:nvPr/>
          </p:nvSpPr>
          <p:spPr>
            <a:xfrm>
              <a:off x="3416" y="2677"/>
              <a:ext cx="440" cy="692"/>
            </a:xfrm>
            <a:custGeom>
              <a:avLst/>
              <a:gdLst>
                <a:gd name="txL" fmla="*/ 0 w 440"/>
                <a:gd name="txT" fmla="*/ 0 h 692"/>
                <a:gd name="txR" fmla="*/ 440 w 440"/>
                <a:gd name="txB" fmla="*/ 692 h 692"/>
              </a:gdLst>
              <a:ahLst/>
              <a:cxnLst>
                <a:cxn ang="0">
                  <a:pos x="311" y="126"/>
                </a:cxn>
                <a:cxn ang="0">
                  <a:pos x="311" y="138"/>
                </a:cxn>
                <a:cxn ang="0">
                  <a:pos x="311" y="170"/>
                </a:cxn>
                <a:cxn ang="0">
                  <a:pos x="292" y="176"/>
                </a:cxn>
                <a:cxn ang="0">
                  <a:pos x="286" y="182"/>
                </a:cxn>
                <a:cxn ang="0">
                  <a:pos x="286" y="188"/>
                </a:cxn>
                <a:cxn ang="0">
                  <a:pos x="286" y="201"/>
                </a:cxn>
                <a:cxn ang="0">
                  <a:pos x="292" y="214"/>
                </a:cxn>
                <a:cxn ang="0">
                  <a:pos x="305" y="220"/>
                </a:cxn>
                <a:cxn ang="0">
                  <a:pos x="318" y="201"/>
                </a:cxn>
                <a:cxn ang="0">
                  <a:pos x="330" y="188"/>
                </a:cxn>
                <a:cxn ang="0">
                  <a:pos x="311" y="170"/>
                </a:cxn>
                <a:cxn ang="0">
                  <a:pos x="311" y="138"/>
                </a:cxn>
                <a:cxn ang="0">
                  <a:pos x="343" y="132"/>
                </a:cxn>
                <a:cxn ang="0">
                  <a:pos x="369" y="138"/>
                </a:cxn>
                <a:cxn ang="0">
                  <a:pos x="381" y="138"/>
                </a:cxn>
                <a:cxn ang="0">
                  <a:pos x="413" y="138"/>
                </a:cxn>
                <a:cxn ang="0">
                  <a:pos x="439" y="176"/>
                </a:cxn>
                <a:cxn ang="0">
                  <a:pos x="439" y="201"/>
                </a:cxn>
                <a:cxn ang="0">
                  <a:pos x="426" y="201"/>
                </a:cxn>
                <a:cxn ang="0">
                  <a:pos x="369" y="214"/>
                </a:cxn>
                <a:cxn ang="0">
                  <a:pos x="337" y="264"/>
                </a:cxn>
                <a:cxn ang="0">
                  <a:pos x="311" y="320"/>
                </a:cxn>
                <a:cxn ang="0">
                  <a:pos x="311" y="339"/>
                </a:cxn>
                <a:cxn ang="0">
                  <a:pos x="305" y="371"/>
                </a:cxn>
                <a:cxn ang="0">
                  <a:pos x="330" y="484"/>
                </a:cxn>
                <a:cxn ang="0">
                  <a:pos x="330" y="553"/>
                </a:cxn>
                <a:cxn ang="0">
                  <a:pos x="362" y="691"/>
                </a:cxn>
                <a:cxn ang="0">
                  <a:pos x="235" y="578"/>
                </a:cxn>
                <a:cxn ang="0">
                  <a:pos x="210" y="691"/>
                </a:cxn>
                <a:cxn ang="0">
                  <a:pos x="114" y="628"/>
                </a:cxn>
                <a:cxn ang="0">
                  <a:pos x="114" y="553"/>
                </a:cxn>
                <a:cxn ang="0">
                  <a:pos x="89" y="515"/>
                </a:cxn>
                <a:cxn ang="0">
                  <a:pos x="95" y="459"/>
                </a:cxn>
                <a:cxn ang="0">
                  <a:pos x="101" y="389"/>
                </a:cxn>
                <a:cxn ang="0">
                  <a:pos x="114" y="345"/>
                </a:cxn>
                <a:cxn ang="0">
                  <a:pos x="121" y="320"/>
                </a:cxn>
                <a:cxn ang="0">
                  <a:pos x="108" y="264"/>
                </a:cxn>
                <a:cxn ang="0">
                  <a:pos x="127" y="188"/>
                </a:cxn>
                <a:cxn ang="0">
                  <a:pos x="95" y="157"/>
                </a:cxn>
                <a:cxn ang="0">
                  <a:pos x="82" y="144"/>
                </a:cxn>
                <a:cxn ang="0">
                  <a:pos x="70" y="119"/>
                </a:cxn>
                <a:cxn ang="0">
                  <a:pos x="51" y="113"/>
                </a:cxn>
                <a:cxn ang="0">
                  <a:pos x="0" y="38"/>
                </a:cxn>
                <a:cxn ang="0">
                  <a:pos x="6" y="25"/>
                </a:cxn>
                <a:cxn ang="0">
                  <a:pos x="19" y="13"/>
                </a:cxn>
                <a:cxn ang="0">
                  <a:pos x="38" y="0"/>
                </a:cxn>
                <a:cxn ang="0">
                  <a:pos x="51" y="13"/>
                </a:cxn>
                <a:cxn ang="0">
                  <a:pos x="101" y="75"/>
                </a:cxn>
                <a:cxn ang="0">
                  <a:pos x="114" y="88"/>
                </a:cxn>
                <a:cxn ang="0">
                  <a:pos x="133" y="107"/>
                </a:cxn>
                <a:cxn ang="0">
                  <a:pos x="152" y="113"/>
                </a:cxn>
                <a:cxn ang="0">
                  <a:pos x="184" y="113"/>
                </a:cxn>
                <a:cxn ang="0">
                  <a:pos x="191" y="132"/>
                </a:cxn>
                <a:cxn ang="0">
                  <a:pos x="191" y="132"/>
                </a:cxn>
                <a:cxn ang="0">
                  <a:pos x="216" y="119"/>
                </a:cxn>
                <a:cxn ang="0">
                  <a:pos x="210" y="157"/>
                </a:cxn>
                <a:cxn ang="0">
                  <a:pos x="197" y="239"/>
                </a:cxn>
                <a:cxn ang="0">
                  <a:pos x="210" y="283"/>
                </a:cxn>
                <a:cxn ang="0">
                  <a:pos x="248" y="207"/>
                </a:cxn>
                <a:cxn ang="0">
                  <a:pos x="292" y="144"/>
                </a:cxn>
                <a:cxn ang="0">
                  <a:pos x="292" y="119"/>
                </a:cxn>
              </a:cxnLst>
              <a:rect l="txL" t="txT" r="txR" b="txB"/>
              <a:pathLst>
                <a:path w="440" h="692">
                  <a:moveTo>
                    <a:pt x="305" y="119"/>
                  </a:moveTo>
                  <a:lnTo>
                    <a:pt x="311" y="126"/>
                  </a:lnTo>
                  <a:lnTo>
                    <a:pt x="311" y="132"/>
                  </a:lnTo>
                  <a:lnTo>
                    <a:pt x="311" y="138"/>
                  </a:lnTo>
                  <a:lnTo>
                    <a:pt x="311" y="151"/>
                  </a:lnTo>
                  <a:lnTo>
                    <a:pt x="311" y="170"/>
                  </a:lnTo>
                  <a:lnTo>
                    <a:pt x="299" y="170"/>
                  </a:lnTo>
                  <a:lnTo>
                    <a:pt x="292" y="176"/>
                  </a:lnTo>
                  <a:lnTo>
                    <a:pt x="292" y="182"/>
                  </a:lnTo>
                  <a:lnTo>
                    <a:pt x="286" y="182"/>
                  </a:lnTo>
                  <a:lnTo>
                    <a:pt x="292" y="188"/>
                  </a:lnTo>
                  <a:lnTo>
                    <a:pt x="286" y="188"/>
                  </a:lnTo>
                  <a:lnTo>
                    <a:pt x="286" y="195"/>
                  </a:lnTo>
                  <a:lnTo>
                    <a:pt x="286" y="201"/>
                  </a:lnTo>
                  <a:lnTo>
                    <a:pt x="292" y="207"/>
                  </a:lnTo>
                  <a:lnTo>
                    <a:pt x="292" y="214"/>
                  </a:lnTo>
                  <a:lnTo>
                    <a:pt x="299" y="220"/>
                  </a:lnTo>
                  <a:lnTo>
                    <a:pt x="305" y="220"/>
                  </a:lnTo>
                  <a:lnTo>
                    <a:pt x="311" y="214"/>
                  </a:lnTo>
                  <a:lnTo>
                    <a:pt x="318" y="201"/>
                  </a:lnTo>
                  <a:lnTo>
                    <a:pt x="330" y="207"/>
                  </a:lnTo>
                  <a:lnTo>
                    <a:pt x="330" y="188"/>
                  </a:lnTo>
                  <a:lnTo>
                    <a:pt x="318" y="188"/>
                  </a:lnTo>
                  <a:lnTo>
                    <a:pt x="311" y="170"/>
                  </a:lnTo>
                  <a:lnTo>
                    <a:pt x="311" y="157"/>
                  </a:lnTo>
                  <a:lnTo>
                    <a:pt x="311" y="138"/>
                  </a:lnTo>
                  <a:lnTo>
                    <a:pt x="324" y="132"/>
                  </a:lnTo>
                  <a:lnTo>
                    <a:pt x="343" y="132"/>
                  </a:lnTo>
                  <a:lnTo>
                    <a:pt x="362" y="132"/>
                  </a:lnTo>
                  <a:lnTo>
                    <a:pt x="369" y="138"/>
                  </a:lnTo>
                  <a:lnTo>
                    <a:pt x="375" y="144"/>
                  </a:lnTo>
                  <a:lnTo>
                    <a:pt x="381" y="138"/>
                  </a:lnTo>
                  <a:lnTo>
                    <a:pt x="394" y="138"/>
                  </a:lnTo>
                  <a:lnTo>
                    <a:pt x="413" y="138"/>
                  </a:lnTo>
                  <a:lnTo>
                    <a:pt x="432" y="163"/>
                  </a:lnTo>
                  <a:lnTo>
                    <a:pt x="439" y="176"/>
                  </a:lnTo>
                  <a:lnTo>
                    <a:pt x="439" y="188"/>
                  </a:lnTo>
                  <a:lnTo>
                    <a:pt x="439" y="201"/>
                  </a:lnTo>
                  <a:lnTo>
                    <a:pt x="432" y="201"/>
                  </a:lnTo>
                  <a:lnTo>
                    <a:pt x="426" y="201"/>
                  </a:lnTo>
                  <a:lnTo>
                    <a:pt x="388" y="214"/>
                  </a:lnTo>
                  <a:lnTo>
                    <a:pt x="369" y="214"/>
                  </a:lnTo>
                  <a:lnTo>
                    <a:pt x="362" y="220"/>
                  </a:lnTo>
                  <a:lnTo>
                    <a:pt x="337" y="264"/>
                  </a:lnTo>
                  <a:lnTo>
                    <a:pt x="324" y="308"/>
                  </a:lnTo>
                  <a:lnTo>
                    <a:pt x="311" y="320"/>
                  </a:lnTo>
                  <a:lnTo>
                    <a:pt x="305" y="339"/>
                  </a:lnTo>
                  <a:lnTo>
                    <a:pt x="311" y="339"/>
                  </a:lnTo>
                  <a:lnTo>
                    <a:pt x="311" y="358"/>
                  </a:lnTo>
                  <a:lnTo>
                    <a:pt x="305" y="371"/>
                  </a:lnTo>
                  <a:lnTo>
                    <a:pt x="318" y="427"/>
                  </a:lnTo>
                  <a:lnTo>
                    <a:pt x="330" y="484"/>
                  </a:lnTo>
                  <a:lnTo>
                    <a:pt x="337" y="547"/>
                  </a:lnTo>
                  <a:lnTo>
                    <a:pt x="330" y="553"/>
                  </a:lnTo>
                  <a:lnTo>
                    <a:pt x="343" y="660"/>
                  </a:lnTo>
                  <a:lnTo>
                    <a:pt x="362" y="691"/>
                  </a:lnTo>
                  <a:lnTo>
                    <a:pt x="273" y="691"/>
                  </a:lnTo>
                  <a:lnTo>
                    <a:pt x="235" y="578"/>
                  </a:lnTo>
                  <a:lnTo>
                    <a:pt x="216" y="572"/>
                  </a:lnTo>
                  <a:lnTo>
                    <a:pt x="210" y="691"/>
                  </a:lnTo>
                  <a:lnTo>
                    <a:pt x="108" y="691"/>
                  </a:lnTo>
                  <a:lnTo>
                    <a:pt x="114" y="628"/>
                  </a:lnTo>
                  <a:lnTo>
                    <a:pt x="114" y="565"/>
                  </a:lnTo>
                  <a:lnTo>
                    <a:pt x="114" y="553"/>
                  </a:lnTo>
                  <a:lnTo>
                    <a:pt x="114" y="540"/>
                  </a:lnTo>
                  <a:lnTo>
                    <a:pt x="89" y="515"/>
                  </a:lnTo>
                  <a:lnTo>
                    <a:pt x="89" y="496"/>
                  </a:lnTo>
                  <a:lnTo>
                    <a:pt x="95" y="459"/>
                  </a:lnTo>
                  <a:lnTo>
                    <a:pt x="101" y="421"/>
                  </a:lnTo>
                  <a:lnTo>
                    <a:pt x="101" y="389"/>
                  </a:lnTo>
                  <a:lnTo>
                    <a:pt x="108" y="364"/>
                  </a:lnTo>
                  <a:lnTo>
                    <a:pt x="114" y="345"/>
                  </a:lnTo>
                  <a:lnTo>
                    <a:pt x="121" y="333"/>
                  </a:lnTo>
                  <a:lnTo>
                    <a:pt x="121" y="320"/>
                  </a:lnTo>
                  <a:lnTo>
                    <a:pt x="114" y="289"/>
                  </a:lnTo>
                  <a:lnTo>
                    <a:pt x="108" y="264"/>
                  </a:lnTo>
                  <a:lnTo>
                    <a:pt x="114" y="226"/>
                  </a:lnTo>
                  <a:lnTo>
                    <a:pt x="127" y="188"/>
                  </a:lnTo>
                  <a:lnTo>
                    <a:pt x="108" y="176"/>
                  </a:lnTo>
                  <a:lnTo>
                    <a:pt x="95" y="157"/>
                  </a:lnTo>
                  <a:lnTo>
                    <a:pt x="101" y="151"/>
                  </a:lnTo>
                  <a:lnTo>
                    <a:pt x="82" y="144"/>
                  </a:lnTo>
                  <a:lnTo>
                    <a:pt x="63" y="132"/>
                  </a:lnTo>
                  <a:lnTo>
                    <a:pt x="70" y="119"/>
                  </a:lnTo>
                  <a:lnTo>
                    <a:pt x="57" y="113"/>
                  </a:lnTo>
                  <a:lnTo>
                    <a:pt x="51" y="113"/>
                  </a:lnTo>
                  <a:lnTo>
                    <a:pt x="6" y="44"/>
                  </a:lnTo>
                  <a:lnTo>
                    <a:pt x="0" y="38"/>
                  </a:lnTo>
                  <a:lnTo>
                    <a:pt x="6" y="31"/>
                  </a:lnTo>
                  <a:lnTo>
                    <a:pt x="6" y="25"/>
                  </a:lnTo>
                  <a:lnTo>
                    <a:pt x="12" y="19"/>
                  </a:lnTo>
                  <a:lnTo>
                    <a:pt x="19" y="13"/>
                  </a:lnTo>
                  <a:lnTo>
                    <a:pt x="32" y="0"/>
                  </a:lnTo>
                  <a:lnTo>
                    <a:pt x="38" y="0"/>
                  </a:lnTo>
                  <a:lnTo>
                    <a:pt x="44" y="6"/>
                  </a:lnTo>
                  <a:lnTo>
                    <a:pt x="51" y="13"/>
                  </a:lnTo>
                  <a:lnTo>
                    <a:pt x="70" y="44"/>
                  </a:lnTo>
                  <a:lnTo>
                    <a:pt x="101" y="75"/>
                  </a:lnTo>
                  <a:lnTo>
                    <a:pt x="108" y="82"/>
                  </a:lnTo>
                  <a:lnTo>
                    <a:pt x="114" y="88"/>
                  </a:lnTo>
                  <a:lnTo>
                    <a:pt x="127" y="94"/>
                  </a:lnTo>
                  <a:lnTo>
                    <a:pt x="133" y="107"/>
                  </a:lnTo>
                  <a:lnTo>
                    <a:pt x="140" y="107"/>
                  </a:lnTo>
                  <a:lnTo>
                    <a:pt x="152" y="113"/>
                  </a:lnTo>
                  <a:lnTo>
                    <a:pt x="165" y="100"/>
                  </a:lnTo>
                  <a:lnTo>
                    <a:pt x="184" y="113"/>
                  </a:lnTo>
                  <a:lnTo>
                    <a:pt x="197" y="119"/>
                  </a:lnTo>
                  <a:lnTo>
                    <a:pt x="191" y="132"/>
                  </a:lnTo>
                  <a:lnTo>
                    <a:pt x="191" y="138"/>
                  </a:lnTo>
                  <a:lnTo>
                    <a:pt x="191" y="132"/>
                  </a:lnTo>
                  <a:lnTo>
                    <a:pt x="210" y="119"/>
                  </a:lnTo>
                  <a:lnTo>
                    <a:pt x="216" y="119"/>
                  </a:lnTo>
                  <a:lnTo>
                    <a:pt x="216" y="126"/>
                  </a:lnTo>
                  <a:lnTo>
                    <a:pt x="210" y="157"/>
                  </a:lnTo>
                  <a:lnTo>
                    <a:pt x="203" y="188"/>
                  </a:lnTo>
                  <a:lnTo>
                    <a:pt x="197" y="239"/>
                  </a:lnTo>
                  <a:lnTo>
                    <a:pt x="203" y="295"/>
                  </a:lnTo>
                  <a:lnTo>
                    <a:pt x="210" y="283"/>
                  </a:lnTo>
                  <a:lnTo>
                    <a:pt x="229" y="245"/>
                  </a:lnTo>
                  <a:lnTo>
                    <a:pt x="248" y="207"/>
                  </a:lnTo>
                  <a:lnTo>
                    <a:pt x="267" y="176"/>
                  </a:lnTo>
                  <a:lnTo>
                    <a:pt x="292" y="144"/>
                  </a:lnTo>
                  <a:lnTo>
                    <a:pt x="292" y="138"/>
                  </a:lnTo>
                  <a:lnTo>
                    <a:pt x="292" y="119"/>
                  </a:lnTo>
                  <a:lnTo>
                    <a:pt x="305" y="119"/>
                  </a:lnTo>
                  <a:close/>
                </a:path>
              </a:pathLst>
            </a:custGeom>
            <a:solidFill>
              <a:srgbClr val="888888">
                <a:alpha val="100000"/>
              </a:srgbClr>
            </a:solidFill>
            <a:ln w="0">
              <a:noFill/>
            </a:ln>
          </p:spPr>
          <p:txBody>
            <a:bodyPr/>
            <a:lstStyle/>
            <a:p>
              <a:endParaRPr lang="zh-CN" altLang="en-US"/>
            </a:p>
          </p:txBody>
        </p:sp>
        <p:sp>
          <p:nvSpPr>
            <p:cNvPr id="52272" name="Freeform 392"/>
            <p:cNvSpPr/>
            <p:nvPr/>
          </p:nvSpPr>
          <p:spPr>
            <a:xfrm>
              <a:off x="3785" y="2539"/>
              <a:ext cx="109" cy="327"/>
            </a:xfrm>
            <a:custGeom>
              <a:avLst/>
              <a:gdLst>
                <a:gd name="txL" fmla="*/ 0 w 109"/>
                <a:gd name="txT" fmla="*/ 0 h 327"/>
                <a:gd name="txR" fmla="*/ 109 w 109"/>
                <a:gd name="txB" fmla="*/ 327 h 327"/>
              </a:gdLst>
              <a:ahLst/>
              <a:cxnLst>
                <a:cxn ang="0">
                  <a:pos x="82" y="63"/>
                </a:cxn>
                <a:cxn ang="0">
                  <a:pos x="76" y="75"/>
                </a:cxn>
                <a:cxn ang="0">
                  <a:pos x="57" y="132"/>
                </a:cxn>
                <a:cxn ang="0">
                  <a:pos x="44" y="201"/>
                </a:cxn>
                <a:cxn ang="0">
                  <a:pos x="50" y="220"/>
                </a:cxn>
                <a:cxn ang="0">
                  <a:pos x="63" y="245"/>
                </a:cxn>
                <a:cxn ang="0">
                  <a:pos x="76" y="270"/>
                </a:cxn>
                <a:cxn ang="0">
                  <a:pos x="89" y="276"/>
                </a:cxn>
                <a:cxn ang="0">
                  <a:pos x="101" y="282"/>
                </a:cxn>
                <a:cxn ang="0">
                  <a:pos x="108" y="282"/>
                </a:cxn>
                <a:cxn ang="0">
                  <a:pos x="101" y="289"/>
                </a:cxn>
                <a:cxn ang="0">
                  <a:pos x="89" y="301"/>
                </a:cxn>
                <a:cxn ang="0">
                  <a:pos x="70" y="320"/>
                </a:cxn>
                <a:cxn ang="0">
                  <a:pos x="70" y="326"/>
                </a:cxn>
                <a:cxn ang="0">
                  <a:pos x="70" y="314"/>
                </a:cxn>
                <a:cxn ang="0">
                  <a:pos x="63" y="301"/>
                </a:cxn>
                <a:cxn ang="0">
                  <a:pos x="44" y="276"/>
                </a:cxn>
                <a:cxn ang="0">
                  <a:pos x="19" y="245"/>
                </a:cxn>
                <a:cxn ang="0">
                  <a:pos x="12" y="226"/>
                </a:cxn>
                <a:cxn ang="0">
                  <a:pos x="0" y="207"/>
                </a:cxn>
                <a:cxn ang="0">
                  <a:pos x="0" y="201"/>
                </a:cxn>
                <a:cxn ang="0">
                  <a:pos x="6" y="176"/>
                </a:cxn>
                <a:cxn ang="0">
                  <a:pos x="25" y="119"/>
                </a:cxn>
                <a:cxn ang="0">
                  <a:pos x="57" y="63"/>
                </a:cxn>
                <a:cxn ang="0">
                  <a:pos x="63" y="50"/>
                </a:cxn>
                <a:cxn ang="0">
                  <a:pos x="57" y="31"/>
                </a:cxn>
                <a:cxn ang="0">
                  <a:pos x="50" y="31"/>
                </a:cxn>
                <a:cxn ang="0">
                  <a:pos x="44" y="25"/>
                </a:cxn>
                <a:cxn ang="0">
                  <a:pos x="44" y="25"/>
                </a:cxn>
                <a:cxn ang="0">
                  <a:pos x="38" y="25"/>
                </a:cxn>
                <a:cxn ang="0">
                  <a:pos x="44" y="12"/>
                </a:cxn>
                <a:cxn ang="0">
                  <a:pos x="57" y="6"/>
                </a:cxn>
                <a:cxn ang="0">
                  <a:pos x="44" y="6"/>
                </a:cxn>
                <a:cxn ang="0">
                  <a:pos x="44" y="0"/>
                </a:cxn>
                <a:cxn ang="0">
                  <a:pos x="57" y="0"/>
                </a:cxn>
                <a:cxn ang="0">
                  <a:pos x="63" y="0"/>
                </a:cxn>
                <a:cxn ang="0">
                  <a:pos x="70" y="6"/>
                </a:cxn>
                <a:cxn ang="0">
                  <a:pos x="70" y="6"/>
                </a:cxn>
                <a:cxn ang="0">
                  <a:pos x="82" y="25"/>
                </a:cxn>
                <a:cxn ang="0">
                  <a:pos x="82" y="31"/>
                </a:cxn>
                <a:cxn ang="0">
                  <a:pos x="82" y="50"/>
                </a:cxn>
                <a:cxn ang="0">
                  <a:pos x="63" y="63"/>
                </a:cxn>
                <a:cxn ang="0">
                  <a:pos x="82" y="63"/>
                </a:cxn>
                <a:cxn ang="0">
                  <a:pos x="82" y="63"/>
                </a:cxn>
              </a:cxnLst>
              <a:rect l="txL" t="txT" r="txR" b="txB"/>
              <a:pathLst>
                <a:path w="109" h="327">
                  <a:moveTo>
                    <a:pt x="82" y="63"/>
                  </a:moveTo>
                  <a:lnTo>
                    <a:pt x="76" y="75"/>
                  </a:lnTo>
                  <a:lnTo>
                    <a:pt x="57" y="132"/>
                  </a:lnTo>
                  <a:lnTo>
                    <a:pt x="44" y="201"/>
                  </a:lnTo>
                  <a:lnTo>
                    <a:pt x="50" y="220"/>
                  </a:lnTo>
                  <a:lnTo>
                    <a:pt x="63" y="245"/>
                  </a:lnTo>
                  <a:lnTo>
                    <a:pt x="76" y="270"/>
                  </a:lnTo>
                  <a:lnTo>
                    <a:pt x="89" y="276"/>
                  </a:lnTo>
                  <a:lnTo>
                    <a:pt x="101" y="282"/>
                  </a:lnTo>
                  <a:lnTo>
                    <a:pt x="108" y="282"/>
                  </a:lnTo>
                  <a:lnTo>
                    <a:pt x="101" y="289"/>
                  </a:lnTo>
                  <a:lnTo>
                    <a:pt x="89" y="301"/>
                  </a:lnTo>
                  <a:lnTo>
                    <a:pt x="70" y="320"/>
                  </a:lnTo>
                  <a:lnTo>
                    <a:pt x="70" y="326"/>
                  </a:lnTo>
                  <a:lnTo>
                    <a:pt x="70" y="314"/>
                  </a:lnTo>
                  <a:lnTo>
                    <a:pt x="63" y="301"/>
                  </a:lnTo>
                  <a:lnTo>
                    <a:pt x="44" y="276"/>
                  </a:lnTo>
                  <a:lnTo>
                    <a:pt x="19" y="245"/>
                  </a:lnTo>
                  <a:lnTo>
                    <a:pt x="12" y="226"/>
                  </a:lnTo>
                  <a:lnTo>
                    <a:pt x="0" y="207"/>
                  </a:lnTo>
                  <a:lnTo>
                    <a:pt x="0" y="201"/>
                  </a:lnTo>
                  <a:lnTo>
                    <a:pt x="6" y="176"/>
                  </a:lnTo>
                  <a:lnTo>
                    <a:pt x="25" y="119"/>
                  </a:lnTo>
                  <a:lnTo>
                    <a:pt x="57" y="63"/>
                  </a:lnTo>
                  <a:lnTo>
                    <a:pt x="63" y="50"/>
                  </a:lnTo>
                  <a:lnTo>
                    <a:pt x="57" y="31"/>
                  </a:lnTo>
                  <a:lnTo>
                    <a:pt x="50" y="31"/>
                  </a:lnTo>
                  <a:lnTo>
                    <a:pt x="44" y="25"/>
                  </a:lnTo>
                  <a:lnTo>
                    <a:pt x="38" y="25"/>
                  </a:lnTo>
                  <a:lnTo>
                    <a:pt x="44" y="12"/>
                  </a:lnTo>
                  <a:lnTo>
                    <a:pt x="57" y="6"/>
                  </a:lnTo>
                  <a:lnTo>
                    <a:pt x="44" y="6"/>
                  </a:lnTo>
                  <a:lnTo>
                    <a:pt x="44" y="0"/>
                  </a:lnTo>
                  <a:lnTo>
                    <a:pt x="57" y="0"/>
                  </a:lnTo>
                  <a:lnTo>
                    <a:pt x="63" y="0"/>
                  </a:lnTo>
                  <a:lnTo>
                    <a:pt x="70" y="6"/>
                  </a:lnTo>
                  <a:lnTo>
                    <a:pt x="82" y="25"/>
                  </a:lnTo>
                  <a:lnTo>
                    <a:pt x="82" y="31"/>
                  </a:lnTo>
                  <a:lnTo>
                    <a:pt x="82" y="50"/>
                  </a:lnTo>
                  <a:lnTo>
                    <a:pt x="63" y="63"/>
                  </a:lnTo>
                  <a:lnTo>
                    <a:pt x="82" y="63"/>
                  </a:lnTo>
                  <a:close/>
                </a:path>
              </a:pathLst>
            </a:custGeom>
            <a:solidFill>
              <a:srgbClr val="888888">
                <a:alpha val="100000"/>
              </a:srgbClr>
            </a:solidFill>
            <a:ln w="0">
              <a:noFill/>
            </a:ln>
          </p:spPr>
          <p:txBody>
            <a:bodyPr/>
            <a:lstStyle/>
            <a:p>
              <a:endParaRPr lang="zh-CN" altLang="en-US"/>
            </a:p>
          </p:txBody>
        </p:sp>
        <p:sp>
          <p:nvSpPr>
            <p:cNvPr id="52273" name="Freeform 393"/>
            <p:cNvSpPr/>
            <p:nvPr/>
          </p:nvSpPr>
          <p:spPr>
            <a:xfrm>
              <a:off x="3785" y="2539"/>
              <a:ext cx="109" cy="327"/>
            </a:xfrm>
            <a:custGeom>
              <a:avLst/>
              <a:gdLst>
                <a:gd name="txL" fmla="*/ 0 w 109"/>
                <a:gd name="txT" fmla="*/ 0 h 327"/>
                <a:gd name="txR" fmla="*/ 109 w 109"/>
                <a:gd name="txB" fmla="*/ 327 h 327"/>
              </a:gdLst>
              <a:ahLst/>
              <a:cxnLst>
                <a:cxn ang="0">
                  <a:pos x="82" y="63"/>
                </a:cxn>
                <a:cxn ang="0">
                  <a:pos x="76" y="75"/>
                </a:cxn>
                <a:cxn ang="0">
                  <a:pos x="57" y="132"/>
                </a:cxn>
                <a:cxn ang="0">
                  <a:pos x="44" y="201"/>
                </a:cxn>
                <a:cxn ang="0">
                  <a:pos x="50" y="220"/>
                </a:cxn>
                <a:cxn ang="0">
                  <a:pos x="63" y="245"/>
                </a:cxn>
                <a:cxn ang="0">
                  <a:pos x="76" y="270"/>
                </a:cxn>
                <a:cxn ang="0">
                  <a:pos x="89" y="276"/>
                </a:cxn>
                <a:cxn ang="0">
                  <a:pos x="101" y="282"/>
                </a:cxn>
                <a:cxn ang="0">
                  <a:pos x="108" y="282"/>
                </a:cxn>
                <a:cxn ang="0">
                  <a:pos x="101" y="289"/>
                </a:cxn>
                <a:cxn ang="0">
                  <a:pos x="89" y="301"/>
                </a:cxn>
                <a:cxn ang="0">
                  <a:pos x="70" y="320"/>
                </a:cxn>
                <a:cxn ang="0">
                  <a:pos x="70" y="326"/>
                </a:cxn>
                <a:cxn ang="0">
                  <a:pos x="70" y="314"/>
                </a:cxn>
                <a:cxn ang="0">
                  <a:pos x="63" y="301"/>
                </a:cxn>
                <a:cxn ang="0">
                  <a:pos x="44" y="276"/>
                </a:cxn>
                <a:cxn ang="0">
                  <a:pos x="19" y="245"/>
                </a:cxn>
                <a:cxn ang="0">
                  <a:pos x="12" y="226"/>
                </a:cxn>
                <a:cxn ang="0">
                  <a:pos x="0" y="207"/>
                </a:cxn>
                <a:cxn ang="0">
                  <a:pos x="0" y="201"/>
                </a:cxn>
                <a:cxn ang="0">
                  <a:pos x="6" y="176"/>
                </a:cxn>
                <a:cxn ang="0">
                  <a:pos x="25" y="119"/>
                </a:cxn>
                <a:cxn ang="0">
                  <a:pos x="57" y="63"/>
                </a:cxn>
                <a:cxn ang="0">
                  <a:pos x="63" y="50"/>
                </a:cxn>
                <a:cxn ang="0">
                  <a:pos x="57" y="31"/>
                </a:cxn>
                <a:cxn ang="0">
                  <a:pos x="50" y="31"/>
                </a:cxn>
                <a:cxn ang="0">
                  <a:pos x="44" y="25"/>
                </a:cxn>
                <a:cxn ang="0">
                  <a:pos x="38" y="25"/>
                </a:cxn>
                <a:cxn ang="0">
                  <a:pos x="44" y="12"/>
                </a:cxn>
                <a:cxn ang="0">
                  <a:pos x="57" y="6"/>
                </a:cxn>
                <a:cxn ang="0">
                  <a:pos x="44" y="6"/>
                </a:cxn>
                <a:cxn ang="0">
                  <a:pos x="44" y="0"/>
                </a:cxn>
                <a:cxn ang="0">
                  <a:pos x="57" y="0"/>
                </a:cxn>
                <a:cxn ang="0">
                  <a:pos x="63" y="0"/>
                </a:cxn>
                <a:cxn ang="0">
                  <a:pos x="70" y="6"/>
                </a:cxn>
                <a:cxn ang="0">
                  <a:pos x="82" y="25"/>
                </a:cxn>
                <a:cxn ang="0">
                  <a:pos x="82" y="31"/>
                </a:cxn>
                <a:cxn ang="0">
                  <a:pos x="82" y="50"/>
                </a:cxn>
                <a:cxn ang="0">
                  <a:pos x="63" y="63"/>
                </a:cxn>
                <a:cxn ang="0">
                  <a:pos x="82" y="63"/>
                </a:cxn>
              </a:cxnLst>
              <a:rect l="txL" t="txT" r="txR" b="txB"/>
              <a:pathLst>
                <a:path w="109" h="327">
                  <a:moveTo>
                    <a:pt x="82" y="63"/>
                  </a:moveTo>
                  <a:lnTo>
                    <a:pt x="76" y="75"/>
                  </a:lnTo>
                  <a:lnTo>
                    <a:pt x="57" y="132"/>
                  </a:lnTo>
                  <a:lnTo>
                    <a:pt x="44" y="201"/>
                  </a:lnTo>
                  <a:lnTo>
                    <a:pt x="50" y="220"/>
                  </a:lnTo>
                  <a:lnTo>
                    <a:pt x="63" y="245"/>
                  </a:lnTo>
                  <a:lnTo>
                    <a:pt x="76" y="270"/>
                  </a:lnTo>
                  <a:lnTo>
                    <a:pt x="89" y="276"/>
                  </a:lnTo>
                  <a:lnTo>
                    <a:pt x="101" y="282"/>
                  </a:lnTo>
                  <a:lnTo>
                    <a:pt x="108" y="282"/>
                  </a:lnTo>
                  <a:lnTo>
                    <a:pt x="101" y="289"/>
                  </a:lnTo>
                  <a:lnTo>
                    <a:pt x="89" y="301"/>
                  </a:lnTo>
                  <a:lnTo>
                    <a:pt x="70" y="320"/>
                  </a:lnTo>
                  <a:lnTo>
                    <a:pt x="70" y="326"/>
                  </a:lnTo>
                  <a:lnTo>
                    <a:pt x="70" y="314"/>
                  </a:lnTo>
                  <a:lnTo>
                    <a:pt x="63" y="301"/>
                  </a:lnTo>
                  <a:lnTo>
                    <a:pt x="44" y="276"/>
                  </a:lnTo>
                  <a:lnTo>
                    <a:pt x="19" y="245"/>
                  </a:lnTo>
                  <a:lnTo>
                    <a:pt x="12" y="226"/>
                  </a:lnTo>
                  <a:lnTo>
                    <a:pt x="0" y="207"/>
                  </a:lnTo>
                  <a:lnTo>
                    <a:pt x="0" y="201"/>
                  </a:lnTo>
                  <a:lnTo>
                    <a:pt x="6" y="176"/>
                  </a:lnTo>
                  <a:lnTo>
                    <a:pt x="25" y="119"/>
                  </a:lnTo>
                  <a:lnTo>
                    <a:pt x="57" y="63"/>
                  </a:lnTo>
                  <a:lnTo>
                    <a:pt x="63" y="50"/>
                  </a:lnTo>
                  <a:lnTo>
                    <a:pt x="57" y="31"/>
                  </a:lnTo>
                  <a:lnTo>
                    <a:pt x="50" y="31"/>
                  </a:lnTo>
                  <a:lnTo>
                    <a:pt x="44" y="25"/>
                  </a:lnTo>
                  <a:lnTo>
                    <a:pt x="38" y="25"/>
                  </a:lnTo>
                  <a:lnTo>
                    <a:pt x="44" y="12"/>
                  </a:lnTo>
                  <a:lnTo>
                    <a:pt x="57" y="6"/>
                  </a:lnTo>
                  <a:lnTo>
                    <a:pt x="44" y="6"/>
                  </a:lnTo>
                  <a:lnTo>
                    <a:pt x="44" y="0"/>
                  </a:lnTo>
                  <a:lnTo>
                    <a:pt x="57" y="0"/>
                  </a:lnTo>
                  <a:lnTo>
                    <a:pt x="63" y="0"/>
                  </a:lnTo>
                  <a:lnTo>
                    <a:pt x="70" y="6"/>
                  </a:lnTo>
                  <a:lnTo>
                    <a:pt x="82" y="25"/>
                  </a:lnTo>
                  <a:lnTo>
                    <a:pt x="82" y="31"/>
                  </a:lnTo>
                  <a:lnTo>
                    <a:pt x="82" y="50"/>
                  </a:lnTo>
                  <a:lnTo>
                    <a:pt x="63" y="63"/>
                  </a:lnTo>
                  <a:lnTo>
                    <a:pt x="82" y="63"/>
                  </a:lnTo>
                  <a:close/>
                </a:path>
              </a:pathLst>
            </a:custGeom>
            <a:solidFill>
              <a:srgbClr val="888888">
                <a:alpha val="100000"/>
              </a:srgbClr>
            </a:solidFill>
            <a:ln w="0">
              <a:noFill/>
            </a:ln>
          </p:spPr>
          <p:txBody>
            <a:bodyPr/>
            <a:lstStyle/>
            <a:p>
              <a:endParaRPr lang="zh-CN" altLang="en-US"/>
            </a:p>
          </p:txBody>
        </p:sp>
        <p:sp>
          <p:nvSpPr>
            <p:cNvPr id="52274" name="Freeform 394"/>
            <p:cNvSpPr/>
            <p:nvPr/>
          </p:nvSpPr>
          <p:spPr>
            <a:xfrm>
              <a:off x="3874" y="2664"/>
              <a:ext cx="147" cy="290"/>
            </a:xfrm>
            <a:custGeom>
              <a:avLst/>
              <a:gdLst>
                <a:gd name="txL" fmla="*/ 0 w 147"/>
                <a:gd name="txT" fmla="*/ 0 h 290"/>
                <a:gd name="txR" fmla="*/ 147 w 147"/>
                <a:gd name="txB" fmla="*/ 290 h 290"/>
              </a:gdLst>
              <a:ahLst/>
              <a:cxnLst>
                <a:cxn ang="0">
                  <a:pos x="38" y="145"/>
                </a:cxn>
                <a:cxn ang="0">
                  <a:pos x="31" y="139"/>
                </a:cxn>
                <a:cxn ang="0">
                  <a:pos x="25" y="132"/>
                </a:cxn>
                <a:cxn ang="0">
                  <a:pos x="25" y="120"/>
                </a:cxn>
                <a:cxn ang="0">
                  <a:pos x="19" y="101"/>
                </a:cxn>
                <a:cxn ang="0">
                  <a:pos x="19" y="88"/>
                </a:cxn>
                <a:cxn ang="0">
                  <a:pos x="25" y="76"/>
                </a:cxn>
                <a:cxn ang="0">
                  <a:pos x="31" y="70"/>
                </a:cxn>
                <a:cxn ang="0">
                  <a:pos x="19" y="63"/>
                </a:cxn>
                <a:cxn ang="0">
                  <a:pos x="19" y="57"/>
                </a:cxn>
                <a:cxn ang="0">
                  <a:pos x="19" y="51"/>
                </a:cxn>
                <a:cxn ang="0">
                  <a:pos x="19" y="51"/>
                </a:cxn>
                <a:cxn ang="0">
                  <a:pos x="31" y="51"/>
                </a:cxn>
                <a:cxn ang="0">
                  <a:pos x="19" y="38"/>
                </a:cxn>
                <a:cxn ang="0">
                  <a:pos x="25" y="32"/>
                </a:cxn>
                <a:cxn ang="0">
                  <a:pos x="31" y="26"/>
                </a:cxn>
                <a:cxn ang="0">
                  <a:pos x="31" y="19"/>
                </a:cxn>
                <a:cxn ang="0">
                  <a:pos x="44" y="13"/>
                </a:cxn>
                <a:cxn ang="0">
                  <a:pos x="57" y="7"/>
                </a:cxn>
                <a:cxn ang="0">
                  <a:pos x="57" y="0"/>
                </a:cxn>
                <a:cxn ang="0">
                  <a:pos x="76" y="0"/>
                </a:cxn>
                <a:cxn ang="0">
                  <a:pos x="82" y="7"/>
                </a:cxn>
                <a:cxn ang="0">
                  <a:pos x="95" y="7"/>
                </a:cxn>
                <a:cxn ang="0">
                  <a:pos x="108" y="19"/>
                </a:cxn>
                <a:cxn ang="0">
                  <a:pos x="133" y="26"/>
                </a:cxn>
                <a:cxn ang="0">
                  <a:pos x="133" y="26"/>
                </a:cxn>
                <a:cxn ang="0">
                  <a:pos x="133" y="51"/>
                </a:cxn>
                <a:cxn ang="0">
                  <a:pos x="133" y="51"/>
                </a:cxn>
                <a:cxn ang="0">
                  <a:pos x="133" y="51"/>
                </a:cxn>
                <a:cxn ang="0">
                  <a:pos x="133" y="63"/>
                </a:cxn>
                <a:cxn ang="0">
                  <a:pos x="133" y="76"/>
                </a:cxn>
                <a:cxn ang="0">
                  <a:pos x="140" y="82"/>
                </a:cxn>
                <a:cxn ang="0">
                  <a:pos x="146" y="88"/>
                </a:cxn>
                <a:cxn ang="0">
                  <a:pos x="140" y="101"/>
                </a:cxn>
                <a:cxn ang="0">
                  <a:pos x="133" y="101"/>
                </a:cxn>
                <a:cxn ang="0">
                  <a:pos x="133" y="107"/>
                </a:cxn>
                <a:cxn ang="0">
                  <a:pos x="133" y="113"/>
                </a:cxn>
                <a:cxn ang="0">
                  <a:pos x="121" y="120"/>
                </a:cxn>
                <a:cxn ang="0">
                  <a:pos x="114" y="120"/>
                </a:cxn>
                <a:cxn ang="0">
                  <a:pos x="108" y="126"/>
                </a:cxn>
                <a:cxn ang="0">
                  <a:pos x="108" y="126"/>
                </a:cxn>
                <a:cxn ang="0">
                  <a:pos x="101" y="126"/>
                </a:cxn>
                <a:cxn ang="0">
                  <a:pos x="89" y="132"/>
                </a:cxn>
                <a:cxn ang="0">
                  <a:pos x="89" y="139"/>
                </a:cxn>
                <a:cxn ang="0">
                  <a:pos x="82" y="145"/>
                </a:cxn>
                <a:cxn ang="0">
                  <a:pos x="82" y="157"/>
                </a:cxn>
                <a:cxn ang="0">
                  <a:pos x="82" y="176"/>
                </a:cxn>
                <a:cxn ang="0">
                  <a:pos x="82" y="183"/>
                </a:cxn>
                <a:cxn ang="0">
                  <a:pos x="89" y="189"/>
                </a:cxn>
                <a:cxn ang="0">
                  <a:pos x="51" y="233"/>
                </a:cxn>
                <a:cxn ang="0">
                  <a:pos x="6" y="277"/>
                </a:cxn>
                <a:cxn ang="0">
                  <a:pos x="0" y="289"/>
                </a:cxn>
                <a:cxn ang="0">
                  <a:pos x="0" y="252"/>
                </a:cxn>
                <a:cxn ang="0">
                  <a:pos x="6" y="227"/>
                </a:cxn>
                <a:cxn ang="0">
                  <a:pos x="12" y="201"/>
                </a:cxn>
                <a:cxn ang="0">
                  <a:pos x="25" y="176"/>
                </a:cxn>
                <a:cxn ang="0">
                  <a:pos x="31" y="170"/>
                </a:cxn>
                <a:cxn ang="0">
                  <a:pos x="31" y="157"/>
                </a:cxn>
                <a:cxn ang="0">
                  <a:pos x="38" y="145"/>
                </a:cxn>
                <a:cxn ang="0">
                  <a:pos x="38" y="145"/>
                </a:cxn>
              </a:cxnLst>
              <a:rect l="txL" t="txT" r="txR" b="txB"/>
              <a:pathLst>
                <a:path w="147" h="290">
                  <a:moveTo>
                    <a:pt x="38" y="145"/>
                  </a:moveTo>
                  <a:lnTo>
                    <a:pt x="31" y="139"/>
                  </a:lnTo>
                  <a:lnTo>
                    <a:pt x="25" y="132"/>
                  </a:lnTo>
                  <a:lnTo>
                    <a:pt x="25" y="120"/>
                  </a:lnTo>
                  <a:lnTo>
                    <a:pt x="19" y="101"/>
                  </a:lnTo>
                  <a:lnTo>
                    <a:pt x="19" y="88"/>
                  </a:lnTo>
                  <a:lnTo>
                    <a:pt x="25" y="76"/>
                  </a:lnTo>
                  <a:lnTo>
                    <a:pt x="31" y="70"/>
                  </a:lnTo>
                  <a:lnTo>
                    <a:pt x="19" y="63"/>
                  </a:lnTo>
                  <a:lnTo>
                    <a:pt x="19" y="57"/>
                  </a:lnTo>
                  <a:lnTo>
                    <a:pt x="19" y="51"/>
                  </a:lnTo>
                  <a:lnTo>
                    <a:pt x="31" y="51"/>
                  </a:lnTo>
                  <a:lnTo>
                    <a:pt x="19" y="38"/>
                  </a:lnTo>
                  <a:lnTo>
                    <a:pt x="25" y="32"/>
                  </a:lnTo>
                  <a:lnTo>
                    <a:pt x="31" y="26"/>
                  </a:lnTo>
                  <a:lnTo>
                    <a:pt x="31" y="19"/>
                  </a:lnTo>
                  <a:lnTo>
                    <a:pt x="44" y="13"/>
                  </a:lnTo>
                  <a:lnTo>
                    <a:pt x="57" y="7"/>
                  </a:lnTo>
                  <a:lnTo>
                    <a:pt x="57" y="0"/>
                  </a:lnTo>
                  <a:lnTo>
                    <a:pt x="76" y="0"/>
                  </a:lnTo>
                  <a:lnTo>
                    <a:pt x="82" y="7"/>
                  </a:lnTo>
                  <a:lnTo>
                    <a:pt x="95" y="7"/>
                  </a:lnTo>
                  <a:lnTo>
                    <a:pt x="108" y="19"/>
                  </a:lnTo>
                  <a:lnTo>
                    <a:pt x="133" y="26"/>
                  </a:lnTo>
                  <a:lnTo>
                    <a:pt x="133" y="51"/>
                  </a:lnTo>
                  <a:lnTo>
                    <a:pt x="133" y="63"/>
                  </a:lnTo>
                  <a:lnTo>
                    <a:pt x="133" y="76"/>
                  </a:lnTo>
                  <a:lnTo>
                    <a:pt x="140" y="82"/>
                  </a:lnTo>
                  <a:lnTo>
                    <a:pt x="146" y="88"/>
                  </a:lnTo>
                  <a:lnTo>
                    <a:pt x="140" y="101"/>
                  </a:lnTo>
                  <a:lnTo>
                    <a:pt x="133" y="101"/>
                  </a:lnTo>
                  <a:lnTo>
                    <a:pt x="133" y="107"/>
                  </a:lnTo>
                  <a:lnTo>
                    <a:pt x="133" y="113"/>
                  </a:lnTo>
                  <a:lnTo>
                    <a:pt x="121" y="120"/>
                  </a:lnTo>
                  <a:lnTo>
                    <a:pt x="114" y="120"/>
                  </a:lnTo>
                  <a:lnTo>
                    <a:pt x="108" y="126"/>
                  </a:lnTo>
                  <a:lnTo>
                    <a:pt x="101" y="126"/>
                  </a:lnTo>
                  <a:lnTo>
                    <a:pt x="89" y="132"/>
                  </a:lnTo>
                  <a:lnTo>
                    <a:pt x="89" y="139"/>
                  </a:lnTo>
                  <a:lnTo>
                    <a:pt x="82" y="145"/>
                  </a:lnTo>
                  <a:lnTo>
                    <a:pt x="82" y="157"/>
                  </a:lnTo>
                  <a:lnTo>
                    <a:pt x="82" y="176"/>
                  </a:lnTo>
                  <a:lnTo>
                    <a:pt x="82" y="183"/>
                  </a:lnTo>
                  <a:lnTo>
                    <a:pt x="89" y="189"/>
                  </a:lnTo>
                  <a:lnTo>
                    <a:pt x="51" y="233"/>
                  </a:lnTo>
                  <a:lnTo>
                    <a:pt x="6" y="277"/>
                  </a:lnTo>
                  <a:lnTo>
                    <a:pt x="0" y="289"/>
                  </a:lnTo>
                  <a:lnTo>
                    <a:pt x="0" y="252"/>
                  </a:lnTo>
                  <a:lnTo>
                    <a:pt x="6" y="227"/>
                  </a:lnTo>
                  <a:lnTo>
                    <a:pt x="12" y="201"/>
                  </a:lnTo>
                  <a:lnTo>
                    <a:pt x="25" y="176"/>
                  </a:lnTo>
                  <a:lnTo>
                    <a:pt x="31" y="170"/>
                  </a:lnTo>
                  <a:lnTo>
                    <a:pt x="31" y="157"/>
                  </a:lnTo>
                  <a:lnTo>
                    <a:pt x="38" y="145"/>
                  </a:lnTo>
                  <a:close/>
                </a:path>
              </a:pathLst>
            </a:custGeom>
            <a:solidFill>
              <a:srgbClr val="888888">
                <a:alpha val="100000"/>
              </a:srgbClr>
            </a:solidFill>
            <a:ln w="0">
              <a:noFill/>
            </a:ln>
          </p:spPr>
          <p:txBody>
            <a:bodyPr/>
            <a:lstStyle/>
            <a:p>
              <a:endParaRPr lang="zh-CN" altLang="en-US"/>
            </a:p>
          </p:txBody>
        </p:sp>
        <p:sp>
          <p:nvSpPr>
            <p:cNvPr id="52275" name="Freeform 395"/>
            <p:cNvSpPr/>
            <p:nvPr/>
          </p:nvSpPr>
          <p:spPr>
            <a:xfrm>
              <a:off x="3874" y="2664"/>
              <a:ext cx="147" cy="290"/>
            </a:xfrm>
            <a:custGeom>
              <a:avLst/>
              <a:gdLst>
                <a:gd name="txL" fmla="*/ 0 w 147"/>
                <a:gd name="txT" fmla="*/ 0 h 290"/>
                <a:gd name="txR" fmla="*/ 147 w 147"/>
                <a:gd name="txB" fmla="*/ 290 h 290"/>
              </a:gdLst>
              <a:ahLst/>
              <a:cxnLst>
                <a:cxn ang="0">
                  <a:pos x="38" y="145"/>
                </a:cxn>
                <a:cxn ang="0">
                  <a:pos x="31" y="139"/>
                </a:cxn>
                <a:cxn ang="0">
                  <a:pos x="25" y="132"/>
                </a:cxn>
                <a:cxn ang="0">
                  <a:pos x="25" y="120"/>
                </a:cxn>
                <a:cxn ang="0">
                  <a:pos x="19" y="101"/>
                </a:cxn>
                <a:cxn ang="0">
                  <a:pos x="19" y="88"/>
                </a:cxn>
                <a:cxn ang="0">
                  <a:pos x="25" y="76"/>
                </a:cxn>
                <a:cxn ang="0">
                  <a:pos x="31" y="70"/>
                </a:cxn>
                <a:cxn ang="0">
                  <a:pos x="19" y="63"/>
                </a:cxn>
                <a:cxn ang="0">
                  <a:pos x="19" y="57"/>
                </a:cxn>
                <a:cxn ang="0">
                  <a:pos x="19" y="51"/>
                </a:cxn>
                <a:cxn ang="0">
                  <a:pos x="31" y="51"/>
                </a:cxn>
                <a:cxn ang="0">
                  <a:pos x="19" y="38"/>
                </a:cxn>
                <a:cxn ang="0">
                  <a:pos x="25" y="32"/>
                </a:cxn>
                <a:cxn ang="0">
                  <a:pos x="31" y="26"/>
                </a:cxn>
                <a:cxn ang="0">
                  <a:pos x="31" y="19"/>
                </a:cxn>
                <a:cxn ang="0">
                  <a:pos x="44" y="13"/>
                </a:cxn>
                <a:cxn ang="0">
                  <a:pos x="57" y="7"/>
                </a:cxn>
                <a:cxn ang="0">
                  <a:pos x="57" y="0"/>
                </a:cxn>
                <a:cxn ang="0">
                  <a:pos x="76" y="0"/>
                </a:cxn>
                <a:cxn ang="0">
                  <a:pos x="82" y="7"/>
                </a:cxn>
                <a:cxn ang="0">
                  <a:pos x="95" y="7"/>
                </a:cxn>
                <a:cxn ang="0">
                  <a:pos x="108" y="19"/>
                </a:cxn>
                <a:cxn ang="0">
                  <a:pos x="133" y="26"/>
                </a:cxn>
                <a:cxn ang="0">
                  <a:pos x="133" y="51"/>
                </a:cxn>
                <a:cxn ang="0">
                  <a:pos x="133" y="63"/>
                </a:cxn>
                <a:cxn ang="0">
                  <a:pos x="133" y="76"/>
                </a:cxn>
                <a:cxn ang="0">
                  <a:pos x="140" y="82"/>
                </a:cxn>
                <a:cxn ang="0">
                  <a:pos x="146" y="88"/>
                </a:cxn>
                <a:cxn ang="0">
                  <a:pos x="140" y="101"/>
                </a:cxn>
                <a:cxn ang="0">
                  <a:pos x="133" y="101"/>
                </a:cxn>
                <a:cxn ang="0">
                  <a:pos x="133" y="107"/>
                </a:cxn>
                <a:cxn ang="0">
                  <a:pos x="133" y="113"/>
                </a:cxn>
                <a:cxn ang="0">
                  <a:pos x="121" y="120"/>
                </a:cxn>
                <a:cxn ang="0">
                  <a:pos x="114" y="120"/>
                </a:cxn>
                <a:cxn ang="0">
                  <a:pos x="108" y="126"/>
                </a:cxn>
                <a:cxn ang="0">
                  <a:pos x="101" y="126"/>
                </a:cxn>
                <a:cxn ang="0">
                  <a:pos x="89" y="132"/>
                </a:cxn>
                <a:cxn ang="0">
                  <a:pos x="89" y="139"/>
                </a:cxn>
                <a:cxn ang="0">
                  <a:pos x="82" y="145"/>
                </a:cxn>
                <a:cxn ang="0">
                  <a:pos x="82" y="157"/>
                </a:cxn>
                <a:cxn ang="0">
                  <a:pos x="82" y="176"/>
                </a:cxn>
                <a:cxn ang="0">
                  <a:pos x="82" y="183"/>
                </a:cxn>
                <a:cxn ang="0">
                  <a:pos x="89" y="189"/>
                </a:cxn>
                <a:cxn ang="0">
                  <a:pos x="51" y="233"/>
                </a:cxn>
                <a:cxn ang="0">
                  <a:pos x="6" y="277"/>
                </a:cxn>
                <a:cxn ang="0">
                  <a:pos x="0" y="289"/>
                </a:cxn>
                <a:cxn ang="0">
                  <a:pos x="0" y="252"/>
                </a:cxn>
                <a:cxn ang="0">
                  <a:pos x="6" y="227"/>
                </a:cxn>
                <a:cxn ang="0">
                  <a:pos x="12" y="201"/>
                </a:cxn>
                <a:cxn ang="0">
                  <a:pos x="25" y="176"/>
                </a:cxn>
                <a:cxn ang="0">
                  <a:pos x="31" y="170"/>
                </a:cxn>
                <a:cxn ang="0">
                  <a:pos x="31" y="157"/>
                </a:cxn>
                <a:cxn ang="0">
                  <a:pos x="38" y="145"/>
                </a:cxn>
              </a:cxnLst>
              <a:rect l="txL" t="txT" r="txR" b="txB"/>
              <a:pathLst>
                <a:path w="147" h="290">
                  <a:moveTo>
                    <a:pt x="38" y="145"/>
                  </a:moveTo>
                  <a:lnTo>
                    <a:pt x="31" y="139"/>
                  </a:lnTo>
                  <a:lnTo>
                    <a:pt x="25" y="132"/>
                  </a:lnTo>
                  <a:lnTo>
                    <a:pt x="25" y="120"/>
                  </a:lnTo>
                  <a:lnTo>
                    <a:pt x="19" y="101"/>
                  </a:lnTo>
                  <a:lnTo>
                    <a:pt x="19" y="88"/>
                  </a:lnTo>
                  <a:lnTo>
                    <a:pt x="25" y="76"/>
                  </a:lnTo>
                  <a:lnTo>
                    <a:pt x="31" y="70"/>
                  </a:lnTo>
                  <a:lnTo>
                    <a:pt x="19" y="63"/>
                  </a:lnTo>
                  <a:lnTo>
                    <a:pt x="19" y="57"/>
                  </a:lnTo>
                  <a:lnTo>
                    <a:pt x="19" y="51"/>
                  </a:lnTo>
                  <a:lnTo>
                    <a:pt x="31" y="51"/>
                  </a:lnTo>
                  <a:lnTo>
                    <a:pt x="19" y="38"/>
                  </a:lnTo>
                  <a:lnTo>
                    <a:pt x="25" y="32"/>
                  </a:lnTo>
                  <a:lnTo>
                    <a:pt x="31" y="26"/>
                  </a:lnTo>
                  <a:lnTo>
                    <a:pt x="31" y="19"/>
                  </a:lnTo>
                  <a:lnTo>
                    <a:pt x="44" y="13"/>
                  </a:lnTo>
                  <a:lnTo>
                    <a:pt x="57" y="7"/>
                  </a:lnTo>
                  <a:lnTo>
                    <a:pt x="57" y="0"/>
                  </a:lnTo>
                  <a:lnTo>
                    <a:pt x="76" y="0"/>
                  </a:lnTo>
                  <a:lnTo>
                    <a:pt x="82" y="7"/>
                  </a:lnTo>
                  <a:lnTo>
                    <a:pt x="95" y="7"/>
                  </a:lnTo>
                  <a:lnTo>
                    <a:pt x="108" y="19"/>
                  </a:lnTo>
                  <a:lnTo>
                    <a:pt x="133" y="26"/>
                  </a:lnTo>
                  <a:lnTo>
                    <a:pt x="133" y="51"/>
                  </a:lnTo>
                  <a:lnTo>
                    <a:pt x="133" y="63"/>
                  </a:lnTo>
                  <a:lnTo>
                    <a:pt x="133" y="76"/>
                  </a:lnTo>
                  <a:lnTo>
                    <a:pt x="140" y="82"/>
                  </a:lnTo>
                  <a:lnTo>
                    <a:pt x="146" y="88"/>
                  </a:lnTo>
                  <a:lnTo>
                    <a:pt x="140" y="101"/>
                  </a:lnTo>
                  <a:lnTo>
                    <a:pt x="133" y="101"/>
                  </a:lnTo>
                  <a:lnTo>
                    <a:pt x="133" y="107"/>
                  </a:lnTo>
                  <a:lnTo>
                    <a:pt x="133" y="113"/>
                  </a:lnTo>
                  <a:lnTo>
                    <a:pt x="121" y="120"/>
                  </a:lnTo>
                  <a:lnTo>
                    <a:pt x="114" y="120"/>
                  </a:lnTo>
                  <a:lnTo>
                    <a:pt x="108" y="126"/>
                  </a:lnTo>
                  <a:lnTo>
                    <a:pt x="101" y="126"/>
                  </a:lnTo>
                  <a:lnTo>
                    <a:pt x="89" y="132"/>
                  </a:lnTo>
                  <a:lnTo>
                    <a:pt x="89" y="139"/>
                  </a:lnTo>
                  <a:lnTo>
                    <a:pt x="82" y="145"/>
                  </a:lnTo>
                  <a:lnTo>
                    <a:pt x="82" y="157"/>
                  </a:lnTo>
                  <a:lnTo>
                    <a:pt x="82" y="176"/>
                  </a:lnTo>
                  <a:lnTo>
                    <a:pt x="82" y="183"/>
                  </a:lnTo>
                  <a:lnTo>
                    <a:pt x="89" y="189"/>
                  </a:lnTo>
                  <a:lnTo>
                    <a:pt x="51" y="233"/>
                  </a:lnTo>
                  <a:lnTo>
                    <a:pt x="6" y="277"/>
                  </a:lnTo>
                  <a:lnTo>
                    <a:pt x="0" y="289"/>
                  </a:lnTo>
                  <a:lnTo>
                    <a:pt x="0" y="252"/>
                  </a:lnTo>
                  <a:lnTo>
                    <a:pt x="6" y="227"/>
                  </a:lnTo>
                  <a:lnTo>
                    <a:pt x="12" y="201"/>
                  </a:lnTo>
                  <a:lnTo>
                    <a:pt x="25" y="176"/>
                  </a:lnTo>
                  <a:lnTo>
                    <a:pt x="31" y="170"/>
                  </a:lnTo>
                  <a:lnTo>
                    <a:pt x="31" y="157"/>
                  </a:lnTo>
                  <a:lnTo>
                    <a:pt x="38" y="145"/>
                  </a:lnTo>
                  <a:close/>
                </a:path>
              </a:pathLst>
            </a:custGeom>
            <a:solidFill>
              <a:srgbClr val="888888">
                <a:alpha val="100000"/>
              </a:srgbClr>
            </a:solidFill>
            <a:ln w="0">
              <a:noFill/>
            </a:ln>
          </p:spPr>
          <p:txBody>
            <a:bodyPr/>
            <a:lstStyle/>
            <a:p>
              <a:endParaRPr lang="zh-CN" altLang="en-US"/>
            </a:p>
          </p:txBody>
        </p:sp>
        <p:sp>
          <p:nvSpPr>
            <p:cNvPr id="52276" name="Freeform 396"/>
            <p:cNvSpPr/>
            <p:nvPr/>
          </p:nvSpPr>
          <p:spPr>
            <a:xfrm>
              <a:off x="3963" y="2790"/>
              <a:ext cx="20" cy="20"/>
            </a:xfrm>
            <a:custGeom>
              <a:avLst/>
              <a:gdLst>
                <a:gd name="txL" fmla="*/ 0 w 20"/>
                <a:gd name="txT" fmla="*/ 0 h 20"/>
                <a:gd name="txR" fmla="*/ 20 w 20"/>
                <a:gd name="txB" fmla="*/ 20 h 20"/>
              </a:gdLst>
              <a:ahLst/>
              <a:cxnLst>
                <a:cxn ang="0">
                  <a:pos x="19" y="0"/>
                </a:cxn>
                <a:cxn ang="0">
                  <a:pos x="19" y="13"/>
                </a:cxn>
                <a:cxn ang="0">
                  <a:pos x="19" y="19"/>
                </a:cxn>
                <a:cxn ang="0">
                  <a:pos x="12" y="19"/>
                </a:cxn>
                <a:cxn ang="0">
                  <a:pos x="6" y="19"/>
                </a:cxn>
                <a:cxn ang="0">
                  <a:pos x="0" y="13"/>
                </a:cxn>
                <a:cxn ang="0">
                  <a:pos x="0" y="6"/>
                </a:cxn>
                <a:cxn ang="0">
                  <a:pos x="12" y="0"/>
                </a:cxn>
                <a:cxn ang="0">
                  <a:pos x="19" y="0"/>
                </a:cxn>
                <a:cxn ang="0">
                  <a:pos x="19" y="0"/>
                </a:cxn>
              </a:cxnLst>
              <a:rect l="txL" t="txT" r="txR" b="txB"/>
              <a:pathLst>
                <a:path w="20" h="20">
                  <a:moveTo>
                    <a:pt x="19" y="0"/>
                  </a:moveTo>
                  <a:lnTo>
                    <a:pt x="19" y="13"/>
                  </a:lnTo>
                  <a:lnTo>
                    <a:pt x="19" y="19"/>
                  </a:lnTo>
                  <a:lnTo>
                    <a:pt x="12" y="19"/>
                  </a:lnTo>
                  <a:lnTo>
                    <a:pt x="6" y="19"/>
                  </a:lnTo>
                  <a:lnTo>
                    <a:pt x="0" y="13"/>
                  </a:lnTo>
                  <a:lnTo>
                    <a:pt x="0" y="6"/>
                  </a:lnTo>
                  <a:lnTo>
                    <a:pt x="12" y="0"/>
                  </a:lnTo>
                  <a:lnTo>
                    <a:pt x="19" y="0"/>
                  </a:lnTo>
                  <a:close/>
                </a:path>
              </a:pathLst>
            </a:custGeom>
            <a:solidFill>
              <a:srgbClr val="888888">
                <a:alpha val="100000"/>
              </a:srgbClr>
            </a:solidFill>
            <a:ln w="0">
              <a:noFill/>
            </a:ln>
          </p:spPr>
          <p:txBody>
            <a:bodyPr/>
            <a:lstStyle/>
            <a:p>
              <a:endParaRPr lang="zh-CN" altLang="en-US"/>
            </a:p>
          </p:txBody>
        </p:sp>
        <p:sp>
          <p:nvSpPr>
            <p:cNvPr id="52277" name="Freeform 397"/>
            <p:cNvSpPr/>
            <p:nvPr/>
          </p:nvSpPr>
          <p:spPr>
            <a:xfrm>
              <a:off x="3963" y="2790"/>
              <a:ext cx="20" cy="20"/>
            </a:xfrm>
            <a:custGeom>
              <a:avLst/>
              <a:gdLst>
                <a:gd name="txL" fmla="*/ 0 w 20"/>
                <a:gd name="txT" fmla="*/ 0 h 20"/>
                <a:gd name="txR" fmla="*/ 20 w 20"/>
                <a:gd name="txB" fmla="*/ 20 h 20"/>
              </a:gdLst>
              <a:ahLst/>
              <a:cxnLst>
                <a:cxn ang="0">
                  <a:pos x="19" y="0"/>
                </a:cxn>
                <a:cxn ang="0">
                  <a:pos x="19" y="13"/>
                </a:cxn>
                <a:cxn ang="0">
                  <a:pos x="19" y="19"/>
                </a:cxn>
                <a:cxn ang="0">
                  <a:pos x="12" y="19"/>
                </a:cxn>
                <a:cxn ang="0">
                  <a:pos x="6" y="19"/>
                </a:cxn>
                <a:cxn ang="0">
                  <a:pos x="0" y="13"/>
                </a:cxn>
                <a:cxn ang="0">
                  <a:pos x="0" y="6"/>
                </a:cxn>
                <a:cxn ang="0">
                  <a:pos x="12" y="0"/>
                </a:cxn>
                <a:cxn ang="0">
                  <a:pos x="19" y="0"/>
                </a:cxn>
              </a:cxnLst>
              <a:rect l="txL" t="txT" r="txR" b="txB"/>
              <a:pathLst>
                <a:path w="20" h="20">
                  <a:moveTo>
                    <a:pt x="19" y="0"/>
                  </a:moveTo>
                  <a:lnTo>
                    <a:pt x="19" y="13"/>
                  </a:lnTo>
                  <a:lnTo>
                    <a:pt x="19" y="19"/>
                  </a:lnTo>
                  <a:lnTo>
                    <a:pt x="12" y="19"/>
                  </a:lnTo>
                  <a:lnTo>
                    <a:pt x="6" y="19"/>
                  </a:lnTo>
                  <a:lnTo>
                    <a:pt x="0" y="13"/>
                  </a:lnTo>
                  <a:lnTo>
                    <a:pt x="0" y="6"/>
                  </a:lnTo>
                  <a:lnTo>
                    <a:pt x="12" y="0"/>
                  </a:lnTo>
                  <a:lnTo>
                    <a:pt x="19" y="0"/>
                  </a:lnTo>
                  <a:close/>
                </a:path>
              </a:pathLst>
            </a:custGeom>
            <a:solidFill>
              <a:srgbClr val="888888">
                <a:alpha val="100000"/>
              </a:srgbClr>
            </a:solidFill>
            <a:ln w="0">
              <a:noFill/>
            </a:ln>
          </p:spPr>
          <p:txBody>
            <a:bodyPr/>
            <a:lstStyle/>
            <a:p>
              <a:endParaRPr lang="zh-CN" altLang="en-US"/>
            </a:p>
          </p:txBody>
        </p:sp>
        <p:sp>
          <p:nvSpPr>
            <p:cNvPr id="52278" name="Freeform 398"/>
            <p:cNvSpPr/>
            <p:nvPr/>
          </p:nvSpPr>
          <p:spPr>
            <a:xfrm>
              <a:off x="3816" y="2821"/>
              <a:ext cx="224" cy="548"/>
            </a:xfrm>
            <a:custGeom>
              <a:avLst/>
              <a:gdLst>
                <a:gd name="txL" fmla="*/ 0 w 224"/>
                <a:gd name="txT" fmla="*/ 0 h 548"/>
                <a:gd name="txR" fmla="*/ 224 w 224"/>
                <a:gd name="txB" fmla="*/ 548 h 548"/>
              </a:gdLst>
              <a:ahLst/>
              <a:cxnLst>
                <a:cxn ang="0">
                  <a:pos x="13" y="88"/>
                </a:cxn>
                <a:cxn ang="0">
                  <a:pos x="13" y="145"/>
                </a:cxn>
                <a:cxn ang="0">
                  <a:pos x="26" y="170"/>
                </a:cxn>
                <a:cxn ang="0">
                  <a:pos x="39" y="201"/>
                </a:cxn>
                <a:cxn ang="0">
                  <a:pos x="32" y="245"/>
                </a:cxn>
                <a:cxn ang="0">
                  <a:pos x="13" y="315"/>
                </a:cxn>
                <a:cxn ang="0">
                  <a:pos x="13" y="371"/>
                </a:cxn>
                <a:cxn ang="0">
                  <a:pos x="13" y="465"/>
                </a:cxn>
                <a:cxn ang="0">
                  <a:pos x="26" y="547"/>
                </a:cxn>
                <a:cxn ang="0">
                  <a:pos x="185" y="446"/>
                </a:cxn>
                <a:cxn ang="0">
                  <a:pos x="166" y="321"/>
                </a:cxn>
                <a:cxn ang="0">
                  <a:pos x="128" y="239"/>
                </a:cxn>
                <a:cxn ang="0">
                  <a:pos x="128" y="227"/>
                </a:cxn>
                <a:cxn ang="0">
                  <a:pos x="166" y="145"/>
                </a:cxn>
                <a:cxn ang="0">
                  <a:pos x="166" y="126"/>
                </a:cxn>
                <a:cxn ang="0">
                  <a:pos x="191" y="107"/>
                </a:cxn>
                <a:cxn ang="0">
                  <a:pos x="204" y="107"/>
                </a:cxn>
                <a:cxn ang="0">
                  <a:pos x="210" y="95"/>
                </a:cxn>
                <a:cxn ang="0">
                  <a:pos x="185" y="51"/>
                </a:cxn>
                <a:cxn ang="0">
                  <a:pos x="159" y="38"/>
                </a:cxn>
                <a:cxn ang="0">
                  <a:pos x="115" y="88"/>
                </a:cxn>
                <a:cxn ang="0">
                  <a:pos x="70" y="145"/>
                </a:cxn>
                <a:cxn ang="0">
                  <a:pos x="70" y="151"/>
                </a:cxn>
                <a:cxn ang="0">
                  <a:pos x="64" y="170"/>
                </a:cxn>
                <a:cxn ang="0">
                  <a:pos x="51" y="164"/>
                </a:cxn>
                <a:cxn ang="0">
                  <a:pos x="45" y="145"/>
                </a:cxn>
                <a:cxn ang="0">
                  <a:pos x="45" y="139"/>
                </a:cxn>
                <a:cxn ang="0">
                  <a:pos x="39" y="114"/>
                </a:cxn>
                <a:cxn ang="0">
                  <a:pos x="39" y="82"/>
                </a:cxn>
                <a:cxn ang="0">
                  <a:pos x="58" y="44"/>
                </a:cxn>
                <a:cxn ang="0">
                  <a:pos x="83" y="0"/>
                </a:cxn>
                <a:cxn ang="0">
                  <a:pos x="70" y="7"/>
                </a:cxn>
                <a:cxn ang="0">
                  <a:pos x="39" y="44"/>
                </a:cxn>
                <a:cxn ang="0">
                  <a:pos x="39" y="57"/>
                </a:cxn>
              </a:cxnLst>
              <a:rect l="txL" t="txT" r="txR" b="txB"/>
              <a:pathLst>
                <a:path w="224" h="548">
                  <a:moveTo>
                    <a:pt x="39" y="57"/>
                  </a:moveTo>
                  <a:lnTo>
                    <a:pt x="13" y="88"/>
                  </a:lnTo>
                  <a:lnTo>
                    <a:pt x="0" y="120"/>
                  </a:lnTo>
                  <a:lnTo>
                    <a:pt x="13" y="145"/>
                  </a:lnTo>
                  <a:lnTo>
                    <a:pt x="19" y="158"/>
                  </a:lnTo>
                  <a:lnTo>
                    <a:pt x="26" y="170"/>
                  </a:lnTo>
                  <a:lnTo>
                    <a:pt x="32" y="189"/>
                  </a:lnTo>
                  <a:lnTo>
                    <a:pt x="39" y="201"/>
                  </a:lnTo>
                  <a:lnTo>
                    <a:pt x="39" y="220"/>
                  </a:lnTo>
                  <a:lnTo>
                    <a:pt x="32" y="245"/>
                  </a:lnTo>
                  <a:lnTo>
                    <a:pt x="26" y="264"/>
                  </a:lnTo>
                  <a:lnTo>
                    <a:pt x="13" y="315"/>
                  </a:lnTo>
                  <a:lnTo>
                    <a:pt x="13" y="359"/>
                  </a:lnTo>
                  <a:lnTo>
                    <a:pt x="13" y="371"/>
                  </a:lnTo>
                  <a:lnTo>
                    <a:pt x="13" y="421"/>
                  </a:lnTo>
                  <a:lnTo>
                    <a:pt x="13" y="465"/>
                  </a:lnTo>
                  <a:lnTo>
                    <a:pt x="13" y="503"/>
                  </a:lnTo>
                  <a:lnTo>
                    <a:pt x="26" y="547"/>
                  </a:lnTo>
                  <a:lnTo>
                    <a:pt x="223" y="547"/>
                  </a:lnTo>
                  <a:lnTo>
                    <a:pt x="185" y="446"/>
                  </a:lnTo>
                  <a:lnTo>
                    <a:pt x="172" y="346"/>
                  </a:lnTo>
                  <a:lnTo>
                    <a:pt x="166" y="321"/>
                  </a:lnTo>
                  <a:lnTo>
                    <a:pt x="153" y="277"/>
                  </a:lnTo>
                  <a:lnTo>
                    <a:pt x="128" y="239"/>
                  </a:lnTo>
                  <a:lnTo>
                    <a:pt x="115" y="239"/>
                  </a:lnTo>
                  <a:lnTo>
                    <a:pt x="128" y="227"/>
                  </a:lnTo>
                  <a:lnTo>
                    <a:pt x="140" y="183"/>
                  </a:lnTo>
                  <a:lnTo>
                    <a:pt x="166" y="145"/>
                  </a:lnTo>
                  <a:lnTo>
                    <a:pt x="166" y="132"/>
                  </a:lnTo>
                  <a:lnTo>
                    <a:pt x="166" y="126"/>
                  </a:lnTo>
                  <a:lnTo>
                    <a:pt x="179" y="120"/>
                  </a:lnTo>
                  <a:lnTo>
                    <a:pt x="191" y="107"/>
                  </a:lnTo>
                  <a:lnTo>
                    <a:pt x="198" y="101"/>
                  </a:lnTo>
                  <a:lnTo>
                    <a:pt x="204" y="107"/>
                  </a:lnTo>
                  <a:lnTo>
                    <a:pt x="210" y="107"/>
                  </a:lnTo>
                  <a:lnTo>
                    <a:pt x="210" y="95"/>
                  </a:lnTo>
                  <a:lnTo>
                    <a:pt x="198" y="70"/>
                  </a:lnTo>
                  <a:lnTo>
                    <a:pt x="185" y="51"/>
                  </a:lnTo>
                  <a:lnTo>
                    <a:pt x="179" y="44"/>
                  </a:lnTo>
                  <a:lnTo>
                    <a:pt x="159" y="38"/>
                  </a:lnTo>
                  <a:lnTo>
                    <a:pt x="134" y="63"/>
                  </a:lnTo>
                  <a:lnTo>
                    <a:pt x="115" y="88"/>
                  </a:lnTo>
                  <a:lnTo>
                    <a:pt x="89" y="120"/>
                  </a:lnTo>
                  <a:lnTo>
                    <a:pt x="70" y="145"/>
                  </a:lnTo>
                  <a:lnTo>
                    <a:pt x="70" y="151"/>
                  </a:lnTo>
                  <a:lnTo>
                    <a:pt x="70" y="158"/>
                  </a:lnTo>
                  <a:lnTo>
                    <a:pt x="64" y="170"/>
                  </a:lnTo>
                  <a:lnTo>
                    <a:pt x="51" y="164"/>
                  </a:lnTo>
                  <a:lnTo>
                    <a:pt x="51" y="158"/>
                  </a:lnTo>
                  <a:lnTo>
                    <a:pt x="45" y="145"/>
                  </a:lnTo>
                  <a:lnTo>
                    <a:pt x="45" y="139"/>
                  </a:lnTo>
                  <a:lnTo>
                    <a:pt x="39" y="126"/>
                  </a:lnTo>
                  <a:lnTo>
                    <a:pt x="39" y="114"/>
                  </a:lnTo>
                  <a:lnTo>
                    <a:pt x="39" y="95"/>
                  </a:lnTo>
                  <a:lnTo>
                    <a:pt x="39" y="82"/>
                  </a:lnTo>
                  <a:lnTo>
                    <a:pt x="51" y="63"/>
                  </a:lnTo>
                  <a:lnTo>
                    <a:pt x="58" y="44"/>
                  </a:lnTo>
                  <a:lnTo>
                    <a:pt x="70" y="19"/>
                  </a:lnTo>
                  <a:lnTo>
                    <a:pt x="83" y="0"/>
                  </a:lnTo>
                  <a:lnTo>
                    <a:pt x="77" y="0"/>
                  </a:lnTo>
                  <a:lnTo>
                    <a:pt x="70" y="7"/>
                  </a:lnTo>
                  <a:lnTo>
                    <a:pt x="51" y="19"/>
                  </a:lnTo>
                  <a:lnTo>
                    <a:pt x="39" y="44"/>
                  </a:lnTo>
                  <a:lnTo>
                    <a:pt x="39" y="57"/>
                  </a:lnTo>
                  <a:close/>
                </a:path>
              </a:pathLst>
            </a:custGeom>
            <a:solidFill>
              <a:srgbClr val="888888">
                <a:alpha val="100000"/>
              </a:srgbClr>
            </a:solidFill>
            <a:ln w="0">
              <a:noFill/>
            </a:ln>
          </p:spPr>
          <p:txBody>
            <a:bodyPr/>
            <a:lstStyle/>
            <a:p>
              <a:endParaRPr lang="zh-CN" altLang="en-US"/>
            </a:p>
          </p:txBody>
        </p:sp>
        <p:sp>
          <p:nvSpPr>
            <p:cNvPr id="52279" name="Freeform 399"/>
            <p:cNvSpPr/>
            <p:nvPr/>
          </p:nvSpPr>
          <p:spPr>
            <a:xfrm>
              <a:off x="3816" y="2821"/>
              <a:ext cx="224" cy="548"/>
            </a:xfrm>
            <a:custGeom>
              <a:avLst/>
              <a:gdLst>
                <a:gd name="txL" fmla="*/ 0 w 224"/>
                <a:gd name="txT" fmla="*/ 0 h 548"/>
                <a:gd name="txR" fmla="*/ 224 w 224"/>
                <a:gd name="txB" fmla="*/ 548 h 548"/>
              </a:gdLst>
              <a:ahLst/>
              <a:cxnLst>
                <a:cxn ang="0">
                  <a:pos x="13" y="88"/>
                </a:cxn>
                <a:cxn ang="0">
                  <a:pos x="13" y="145"/>
                </a:cxn>
                <a:cxn ang="0">
                  <a:pos x="26" y="170"/>
                </a:cxn>
                <a:cxn ang="0">
                  <a:pos x="39" y="201"/>
                </a:cxn>
                <a:cxn ang="0">
                  <a:pos x="32" y="245"/>
                </a:cxn>
                <a:cxn ang="0">
                  <a:pos x="13" y="315"/>
                </a:cxn>
                <a:cxn ang="0">
                  <a:pos x="13" y="371"/>
                </a:cxn>
                <a:cxn ang="0">
                  <a:pos x="13" y="465"/>
                </a:cxn>
                <a:cxn ang="0">
                  <a:pos x="26" y="547"/>
                </a:cxn>
                <a:cxn ang="0">
                  <a:pos x="185" y="446"/>
                </a:cxn>
                <a:cxn ang="0">
                  <a:pos x="166" y="321"/>
                </a:cxn>
                <a:cxn ang="0">
                  <a:pos x="128" y="239"/>
                </a:cxn>
                <a:cxn ang="0">
                  <a:pos x="128" y="227"/>
                </a:cxn>
                <a:cxn ang="0">
                  <a:pos x="166" y="145"/>
                </a:cxn>
                <a:cxn ang="0">
                  <a:pos x="166" y="126"/>
                </a:cxn>
                <a:cxn ang="0">
                  <a:pos x="191" y="107"/>
                </a:cxn>
                <a:cxn ang="0">
                  <a:pos x="204" y="107"/>
                </a:cxn>
                <a:cxn ang="0">
                  <a:pos x="210" y="95"/>
                </a:cxn>
                <a:cxn ang="0">
                  <a:pos x="185" y="51"/>
                </a:cxn>
                <a:cxn ang="0">
                  <a:pos x="159" y="38"/>
                </a:cxn>
                <a:cxn ang="0">
                  <a:pos x="115" y="88"/>
                </a:cxn>
                <a:cxn ang="0">
                  <a:pos x="70" y="145"/>
                </a:cxn>
                <a:cxn ang="0">
                  <a:pos x="70" y="158"/>
                </a:cxn>
                <a:cxn ang="0">
                  <a:pos x="51" y="164"/>
                </a:cxn>
                <a:cxn ang="0">
                  <a:pos x="45" y="145"/>
                </a:cxn>
                <a:cxn ang="0">
                  <a:pos x="39" y="126"/>
                </a:cxn>
                <a:cxn ang="0">
                  <a:pos x="39" y="95"/>
                </a:cxn>
                <a:cxn ang="0">
                  <a:pos x="51" y="63"/>
                </a:cxn>
                <a:cxn ang="0">
                  <a:pos x="70" y="19"/>
                </a:cxn>
                <a:cxn ang="0">
                  <a:pos x="77" y="0"/>
                </a:cxn>
                <a:cxn ang="0">
                  <a:pos x="51" y="19"/>
                </a:cxn>
                <a:cxn ang="0">
                  <a:pos x="39" y="57"/>
                </a:cxn>
              </a:cxnLst>
              <a:rect l="txL" t="txT" r="txR" b="txB"/>
              <a:pathLst>
                <a:path w="224" h="548">
                  <a:moveTo>
                    <a:pt x="39" y="57"/>
                  </a:moveTo>
                  <a:lnTo>
                    <a:pt x="13" y="88"/>
                  </a:lnTo>
                  <a:lnTo>
                    <a:pt x="0" y="120"/>
                  </a:lnTo>
                  <a:lnTo>
                    <a:pt x="13" y="145"/>
                  </a:lnTo>
                  <a:lnTo>
                    <a:pt x="19" y="158"/>
                  </a:lnTo>
                  <a:lnTo>
                    <a:pt x="26" y="170"/>
                  </a:lnTo>
                  <a:lnTo>
                    <a:pt x="32" y="189"/>
                  </a:lnTo>
                  <a:lnTo>
                    <a:pt x="39" y="201"/>
                  </a:lnTo>
                  <a:lnTo>
                    <a:pt x="39" y="220"/>
                  </a:lnTo>
                  <a:lnTo>
                    <a:pt x="32" y="245"/>
                  </a:lnTo>
                  <a:lnTo>
                    <a:pt x="26" y="264"/>
                  </a:lnTo>
                  <a:lnTo>
                    <a:pt x="13" y="315"/>
                  </a:lnTo>
                  <a:lnTo>
                    <a:pt x="13" y="359"/>
                  </a:lnTo>
                  <a:lnTo>
                    <a:pt x="13" y="371"/>
                  </a:lnTo>
                  <a:lnTo>
                    <a:pt x="13" y="421"/>
                  </a:lnTo>
                  <a:lnTo>
                    <a:pt x="13" y="465"/>
                  </a:lnTo>
                  <a:lnTo>
                    <a:pt x="13" y="503"/>
                  </a:lnTo>
                  <a:lnTo>
                    <a:pt x="26" y="547"/>
                  </a:lnTo>
                  <a:lnTo>
                    <a:pt x="223" y="547"/>
                  </a:lnTo>
                  <a:lnTo>
                    <a:pt x="185" y="446"/>
                  </a:lnTo>
                  <a:lnTo>
                    <a:pt x="172" y="346"/>
                  </a:lnTo>
                  <a:lnTo>
                    <a:pt x="166" y="321"/>
                  </a:lnTo>
                  <a:lnTo>
                    <a:pt x="153" y="277"/>
                  </a:lnTo>
                  <a:lnTo>
                    <a:pt x="128" y="239"/>
                  </a:lnTo>
                  <a:lnTo>
                    <a:pt x="115" y="239"/>
                  </a:lnTo>
                  <a:lnTo>
                    <a:pt x="128" y="227"/>
                  </a:lnTo>
                  <a:lnTo>
                    <a:pt x="140" y="183"/>
                  </a:lnTo>
                  <a:lnTo>
                    <a:pt x="166" y="145"/>
                  </a:lnTo>
                  <a:lnTo>
                    <a:pt x="166" y="132"/>
                  </a:lnTo>
                  <a:lnTo>
                    <a:pt x="166" y="126"/>
                  </a:lnTo>
                  <a:lnTo>
                    <a:pt x="179" y="120"/>
                  </a:lnTo>
                  <a:lnTo>
                    <a:pt x="191" y="107"/>
                  </a:lnTo>
                  <a:lnTo>
                    <a:pt x="198" y="101"/>
                  </a:lnTo>
                  <a:lnTo>
                    <a:pt x="204" y="107"/>
                  </a:lnTo>
                  <a:lnTo>
                    <a:pt x="210" y="107"/>
                  </a:lnTo>
                  <a:lnTo>
                    <a:pt x="210" y="95"/>
                  </a:lnTo>
                  <a:lnTo>
                    <a:pt x="198" y="70"/>
                  </a:lnTo>
                  <a:lnTo>
                    <a:pt x="185" y="51"/>
                  </a:lnTo>
                  <a:lnTo>
                    <a:pt x="179" y="44"/>
                  </a:lnTo>
                  <a:lnTo>
                    <a:pt x="159" y="38"/>
                  </a:lnTo>
                  <a:lnTo>
                    <a:pt x="134" y="63"/>
                  </a:lnTo>
                  <a:lnTo>
                    <a:pt x="115" y="88"/>
                  </a:lnTo>
                  <a:lnTo>
                    <a:pt x="89" y="120"/>
                  </a:lnTo>
                  <a:lnTo>
                    <a:pt x="70" y="145"/>
                  </a:lnTo>
                  <a:lnTo>
                    <a:pt x="70" y="151"/>
                  </a:lnTo>
                  <a:lnTo>
                    <a:pt x="70" y="158"/>
                  </a:lnTo>
                  <a:lnTo>
                    <a:pt x="64" y="170"/>
                  </a:lnTo>
                  <a:lnTo>
                    <a:pt x="51" y="164"/>
                  </a:lnTo>
                  <a:lnTo>
                    <a:pt x="51" y="158"/>
                  </a:lnTo>
                  <a:lnTo>
                    <a:pt x="45" y="145"/>
                  </a:lnTo>
                  <a:lnTo>
                    <a:pt x="45" y="139"/>
                  </a:lnTo>
                  <a:lnTo>
                    <a:pt x="39" y="126"/>
                  </a:lnTo>
                  <a:lnTo>
                    <a:pt x="39" y="114"/>
                  </a:lnTo>
                  <a:lnTo>
                    <a:pt x="39" y="95"/>
                  </a:lnTo>
                  <a:lnTo>
                    <a:pt x="39" y="82"/>
                  </a:lnTo>
                  <a:lnTo>
                    <a:pt x="51" y="63"/>
                  </a:lnTo>
                  <a:lnTo>
                    <a:pt x="58" y="44"/>
                  </a:lnTo>
                  <a:lnTo>
                    <a:pt x="70" y="19"/>
                  </a:lnTo>
                  <a:lnTo>
                    <a:pt x="83" y="0"/>
                  </a:lnTo>
                  <a:lnTo>
                    <a:pt x="77" y="0"/>
                  </a:lnTo>
                  <a:lnTo>
                    <a:pt x="70" y="7"/>
                  </a:lnTo>
                  <a:lnTo>
                    <a:pt x="51" y="19"/>
                  </a:lnTo>
                  <a:lnTo>
                    <a:pt x="39" y="44"/>
                  </a:lnTo>
                  <a:lnTo>
                    <a:pt x="39" y="57"/>
                  </a:lnTo>
                  <a:close/>
                </a:path>
              </a:pathLst>
            </a:custGeom>
            <a:solidFill>
              <a:srgbClr val="888888">
                <a:alpha val="100000"/>
              </a:srgbClr>
            </a:solidFill>
            <a:ln w="0">
              <a:noFill/>
            </a:ln>
          </p:spPr>
          <p:txBody>
            <a:bodyPr/>
            <a:lstStyle/>
            <a:p>
              <a:endParaRPr lang="zh-CN" altLang="en-US"/>
            </a:p>
          </p:txBody>
        </p:sp>
        <p:sp>
          <p:nvSpPr>
            <p:cNvPr id="52280" name="Freeform 400"/>
            <p:cNvSpPr/>
            <p:nvPr/>
          </p:nvSpPr>
          <p:spPr>
            <a:xfrm>
              <a:off x="3874" y="2539"/>
              <a:ext cx="32" cy="51"/>
            </a:xfrm>
            <a:custGeom>
              <a:avLst/>
              <a:gdLst>
                <a:gd name="txL" fmla="*/ 0 w 32"/>
                <a:gd name="txT" fmla="*/ 0 h 51"/>
                <a:gd name="txR" fmla="*/ 32 w 32"/>
                <a:gd name="txB" fmla="*/ 51 h 51"/>
              </a:gdLst>
              <a:ahLst/>
              <a:cxnLst>
                <a:cxn ang="0">
                  <a:pos x="0" y="50"/>
                </a:cxn>
                <a:cxn ang="0">
                  <a:pos x="6" y="50"/>
                </a:cxn>
                <a:cxn ang="0">
                  <a:pos x="6" y="37"/>
                </a:cxn>
                <a:cxn ang="0">
                  <a:pos x="12" y="19"/>
                </a:cxn>
                <a:cxn ang="0">
                  <a:pos x="19" y="12"/>
                </a:cxn>
                <a:cxn ang="0">
                  <a:pos x="31" y="6"/>
                </a:cxn>
                <a:cxn ang="0">
                  <a:pos x="31" y="0"/>
                </a:cxn>
                <a:cxn ang="0">
                  <a:pos x="19" y="0"/>
                </a:cxn>
                <a:cxn ang="0">
                  <a:pos x="12" y="0"/>
                </a:cxn>
                <a:cxn ang="0">
                  <a:pos x="0" y="25"/>
                </a:cxn>
                <a:cxn ang="0">
                  <a:pos x="0" y="50"/>
                </a:cxn>
                <a:cxn ang="0">
                  <a:pos x="0" y="50"/>
                </a:cxn>
              </a:cxnLst>
              <a:rect l="txL" t="txT" r="txR" b="txB"/>
              <a:pathLst>
                <a:path w="32" h="51">
                  <a:moveTo>
                    <a:pt x="0" y="50"/>
                  </a:moveTo>
                  <a:lnTo>
                    <a:pt x="6" y="50"/>
                  </a:lnTo>
                  <a:lnTo>
                    <a:pt x="6" y="37"/>
                  </a:lnTo>
                  <a:lnTo>
                    <a:pt x="12" y="19"/>
                  </a:lnTo>
                  <a:lnTo>
                    <a:pt x="19" y="12"/>
                  </a:lnTo>
                  <a:lnTo>
                    <a:pt x="31" y="6"/>
                  </a:lnTo>
                  <a:lnTo>
                    <a:pt x="31" y="0"/>
                  </a:lnTo>
                  <a:lnTo>
                    <a:pt x="19" y="0"/>
                  </a:lnTo>
                  <a:lnTo>
                    <a:pt x="12" y="0"/>
                  </a:lnTo>
                  <a:lnTo>
                    <a:pt x="0" y="25"/>
                  </a:lnTo>
                  <a:lnTo>
                    <a:pt x="0" y="50"/>
                  </a:lnTo>
                  <a:close/>
                </a:path>
              </a:pathLst>
            </a:custGeom>
            <a:solidFill>
              <a:srgbClr val="888888">
                <a:alpha val="100000"/>
              </a:srgbClr>
            </a:solidFill>
            <a:ln w="0">
              <a:noFill/>
            </a:ln>
          </p:spPr>
          <p:txBody>
            <a:bodyPr/>
            <a:lstStyle/>
            <a:p>
              <a:endParaRPr lang="zh-CN" altLang="en-US"/>
            </a:p>
          </p:txBody>
        </p:sp>
        <p:sp>
          <p:nvSpPr>
            <p:cNvPr id="52281" name="Freeform 401"/>
            <p:cNvSpPr/>
            <p:nvPr/>
          </p:nvSpPr>
          <p:spPr>
            <a:xfrm>
              <a:off x="3874" y="2539"/>
              <a:ext cx="32" cy="51"/>
            </a:xfrm>
            <a:custGeom>
              <a:avLst/>
              <a:gdLst>
                <a:gd name="txL" fmla="*/ 0 w 32"/>
                <a:gd name="txT" fmla="*/ 0 h 51"/>
                <a:gd name="txR" fmla="*/ 32 w 32"/>
                <a:gd name="txB" fmla="*/ 51 h 51"/>
              </a:gdLst>
              <a:ahLst/>
              <a:cxnLst>
                <a:cxn ang="0">
                  <a:pos x="0" y="50"/>
                </a:cxn>
                <a:cxn ang="0">
                  <a:pos x="6" y="50"/>
                </a:cxn>
                <a:cxn ang="0">
                  <a:pos x="6" y="37"/>
                </a:cxn>
                <a:cxn ang="0">
                  <a:pos x="12" y="19"/>
                </a:cxn>
                <a:cxn ang="0">
                  <a:pos x="19" y="12"/>
                </a:cxn>
                <a:cxn ang="0">
                  <a:pos x="31" y="6"/>
                </a:cxn>
                <a:cxn ang="0">
                  <a:pos x="31" y="0"/>
                </a:cxn>
                <a:cxn ang="0">
                  <a:pos x="19" y="0"/>
                </a:cxn>
                <a:cxn ang="0">
                  <a:pos x="12" y="0"/>
                </a:cxn>
                <a:cxn ang="0">
                  <a:pos x="0" y="25"/>
                </a:cxn>
                <a:cxn ang="0">
                  <a:pos x="0" y="50"/>
                </a:cxn>
              </a:cxnLst>
              <a:rect l="txL" t="txT" r="txR" b="txB"/>
              <a:pathLst>
                <a:path w="32" h="51">
                  <a:moveTo>
                    <a:pt x="0" y="50"/>
                  </a:moveTo>
                  <a:lnTo>
                    <a:pt x="6" y="50"/>
                  </a:lnTo>
                  <a:lnTo>
                    <a:pt x="6" y="37"/>
                  </a:lnTo>
                  <a:lnTo>
                    <a:pt x="12" y="19"/>
                  </a:lnTo>
                  <a:lnTo>
                    <a:pt x="19" y="12"/>
                  </a:lnTo>
                  <a:lnTo>
                    <a:pt x="31" y="6"/>
                  </a:lnTo>
                  <a:lnTo>
                    <a:pt x="31" y="0"/>
                  </a:lnTo>
                  <a:lnTo>
                    <a:pt x="19" y="0"/>
                  </a:lnTo>
                  <a:lnTo>
                    <a:pt x="12" y="0"/>
                  </a:lnTo>
                  <a:lnTo>
                    <a:pt x="0" y="25"/>
                  </a:lnTo>
                  <a:lnTo>
                    <a:pt x="0" y="50"/>
                  </a:lnTo>
                  <a:close/>
                </a:path>
              </a:pathLst>
            </a:custGeom>
            <a:solidFill>
              <a:srgbClr val="888888">
                <a:alpha val="100000"/>
              </a:srgbClr>
            </a:solidFill>
            <a:ln w="0">
              <a:noFill/>
            </a:ln>
          </p:spPr>
          <p:txBody>
            <a:bodyPr/>
            <a:lstStyle/>
            <a:p>
              <a:endParaRPr lang="zh-CN" altLang="en-US"/>
            </a:p>
          </p:txBody>
        </p:sp>
        <p:sp>
          <p:nvSpPr>
            <p:cNvPr id="52282" name="Freeform 402"/>
            <p:cNvSpPr/>
            <p:nvPr/>
          </p:nvSpPr>
          <p:spPr>
            <a:xfrm>
              <a:off x="2811" y="2664"/>
              <a:ext cx="21" cy="52"/>
            </a:xfrm>
            <a:custGeom>
              <a:avLst/>
              <a:gdLst>
                <a:gd name="txL" fmla="*/ 0 w 21"/>
                <a:gd name="txT" fmla="*/ 0 h 52"/>
                <a:gd name="txR" fmla="*/ 21 w 21"/>
                <a:gd name="txB" fmla="*/ 52 h 52"/>
              </a:gdLst>
              <a:ahLst/>
              <a:cxnLst>
                <a:cxn ang="0">
                  <a:pos x="7" y="51"/>
                </a:cxn>
                <a:cxn ang="0">
                  <a:pos x="7" y="26"/>
                </a:cxn>
                <a:cxn ang="0">
                  <a:pos x="0" y="0"/>
                </a:cxn>
                <a:cxn ang="0">
                  <a:pos x="13" y="0"/>
                </a:cxn>
                <a:cxn ang="0">
                  <a:pos x="20" y="38"/>
                </a:cxn>
                <a:cxn ang="0">
                  <a:pos x="7" y="51"/>
                </a:cxn>
                <a:cxn ang="0">
                  <a:pos x="7" y="51"/>
                </a:cxn>
              </a:cxnLst>
              <a:rect l="txL" t="txT" r="txR" b="txB"/>
              <a:pathLst>
                <a:path w="21" h="52">
                  <a:moveTo>
                    <a:pt x="7" y="51"/>
                  </a:moveTo>
                  <a:lnTo>
                    <a:pt x="7" y="26"/>
                  </a:lnTo>
                  <a:lnTo>
                    <a:pt x="0" y="0"/>
                  </a:lnTo>
                  <a:lnTo>
                    <a:pt x="13" y="0"/>
                  </a:lnTo>
                  <a:lnTo>
                    <a:pt x="20" y="38"/>
                  </a:lnTo>
                  <a:lnTo>
                    <a:pt x="7" y="51"/>
                  </a:lnTo>
                  <a:close/>
                </a:path>
              </a:pathLst>
            </a:custGeom>
            <a:solidFill>
              <a:srgbClr val="888888">
                <a:alpha val="100000"/>
              </a:srgbClr>
            </a:solidFill>
            <a:ln w="0">
              <a:noFill/>
            </a:ln>
          </p:spPr>
          <p:txBody>
            <a:bodyPr/>
            <a:lstStyle/>
            <a:p>
              <a:endParaRPr lang="zh-CN" altLang="en-US"/>
            </a:p>
          </p:txBody>
        </p:sp>
        <p:sp>
          <p:nvSpPr>
            <p:cNvPr id="52283" name="Freeform 403"/>
            <p:cNvSpPr/>
            <p:nvPr/>
          </p:nvSpPr>
          <p:spPr>
            <a:xfrm>
              <a:off x="2811" y="2664"/>
              <a:ext cx="21" cy="52"/>
            </a:xfrm>
            <a:custGeom>
              <a:avLst/>
              <a:gdLst>
                <a:gd name="txL" fmla="*/ 0 w 21"/>
                <a:gd name="txT" fmla="*/ 0 h 52"/>
                <a:gd name="txR" fmla="*/ 21 w 21"/>
                <a:gd name="txB" fmla="*/ 52 h 52"/>
              </a:gdLst>
              <a:ahLst/>
              <a:cxnLst>
                <a:cxn ang="0">
                  <a:pos x="7" y="51"/>
                </a:cxn>
                <a:cxn ang="0">
                  <a:pos x="7" y="26"/>
                </a:cxn>
                <a:cxn ang="0">
                  <a:pos x="0" y="0"/>
                </a:cxn>
                <a:cxn ang="0">
                  <a:pos x="13" y="0"/>
                </a:cxn>
                <a:cxn ang="0">
                  <a:pos x="20" y="38"/>
                </a:cxn>
                <a:cxn ang="0">
                  <a:pos x="7" y="51"/>
                </a:cxn>
              </a:cxnLst>
              <a:rect l="txL" t="txT" r="txR" b="txB"/>
              <a:pathLst>
                <a:path w="21" h="52">
                  <a:moveTo>
                    <a:pt x="7" y="51"/>
                  </a:moveTo>
                  <a:lnTo>
                    <a:pt x="7" y="26"/>
                  </a:lnTo>
                  <a:lnTo>
                    <a:pt x="0" y="0"/>
                  </a:lnTo>
                  <a:lnTo>
                    <a:pt x="13" y="0"/>
                  </a:lnTo>
                  <a:lnTo>
                    <a:pt x="20" y="38"/>
                  </a:lnTo>
                  <a:lnTo>
                    <a:pt x="7" y="51"/>
                  </a:lnTo>
                  <a:close/>
                </a:path>
              </a:pathLst>
            </a:custGeom>
            <a:solidFill>
              <a:srgbClr val="888888">
                <a:alpha val="100000"/>
              </a:srgbClr>
            </a:solidFill>
            <a:ln w="0">
              <a:noFill/>
            </a:ln>
          </p:spPr>
          <p:txBody>
            <a:bodyPr/>
            <a:lstStyle/>
            <a:p>
              <a:endParaRPr lang="zh-CN" altLang="en-US"/>
            </a:p>
          </p:txBody>
        </p:sp>
        <p:sp>
          <p:nvSpPr>
            <p:cNvPr id="52284" name="Freeform 404"/>
            <p:cNvSpPr/>
            <p:nvPr/>
          </p:nvSpPr>
          <p:spPr>
            <a:xfrm>
              <a:off x="2754" y="2859"/>
              <a:ext cx="33" cy="58"/>
            </a:xfrm>
            <a:custGeom>
              <a:avLst/>
              <a:gdLst>
                <a:gd name="txL" fmla="*/ 0 w 33"/>
                <a:gd name="txT" fmla="*/ 0 h 58"/>
                <a:gd name="txR" fmla="*/ 33 w 33"/>
                <a:gd name="txB" fmla="*/ 58 h 58"/>
              </a:gdLst>
              <a:ahLst/>
              <a:cxnLst>
                <a:cxn ang="0">
                  <a:pos x="13" y="38"/>
                </a:cxn>
                <a:cxn ang="0">
                  <a:pos x="32" y="38"/>
                </a:cxn>
                <a:cxn ang="0">
                  <a:pos x="26" y="25"/>
                </a:cxn>
                <a:cxn ang="0">
                  <a:pos x="19" y="6"/>
                </a:cxn>
                <a:cxn ang="0">
                  <a:pos x="13" y="13"/>
                </a:cxn>
                <a:cxn ang="0">
                  <a:pos x="7" y="13"/>
                </a:cxn>
                <a:cxn ang="0">
                  <a:pos x="7" y="6"/>
                </a:cxn>
                <a:cxn ang="0">
                  <a:pos x="7" y="0"/>
                </a:cxn>
                <a:cxn ang="0">
                  <a:pos x="0" y="6"/>
                </a:cxn>
                <a:cxn ang="0">
                  <a:pos x="0" y="25"/>
                </a:cxn>
                <a:cxn ang="0">
                  <a:pos x="7" y="50"/>
                </a:cxn>
                <a:cxn ang="0">
                  <a:pos x="19" y="57"/>
                </a:cxn>
                <a:cxn ang="0">
                  <a:pos x="13" y="38"/>
                </a:cxn>
                <a:cxn ang="0">
                  <a:pos x="13" y="38"/>
                </a:cxn>
              </a:cxnLst>
              <a:rect l="txL" t="txT" r="txR" b="txB"/>
              <a:pathLst>
                <a:path w="33" h="58">
                  <a:moveTo>
                    <a:pt x="13" y="38"/>
                  </a:moveTo>
                  <a:lnTo>
                    <a:pt x="32" y="38"/>
                  </a:lnTo>
                  <a:lnTo>
                    <a:pt x="26" y="25"/>
                  </a:lnTo>
                  <a:lnTo>
                    <a:pt x="19" y="6"/>
                  </a:lnTo>
                  <a:lnTo>
                    <a:pt x="13" y="13"/>
                  </a:lnTo>
                  <a:lnTo>
                    <a:pt x="7" y="13"/>
                  </a:lnTo>
                  <a:lnTo>
                    <a:pt x="7" y="6"/>
                  </a:lnTo>
                  <a:lnTo>
                    <a:pt x="7" y="0"/>
                  </a:lnTo>
                  <a:lnTo>
                    <a:pt x="0" y="6"/>
                  </a:lnTo>
                  <a:lnTo>
                    <a:pt x="0" y="25"/>
                  </a:lnTo>
                  <a:lnTo>
                    <a:pt x="7" y="50"/>
                  </a:lnTo>
                  <a:lnTo>
                    <a:pt x="19" y="57"/>
                  </a:lnTo>
                  <a:lnTo>
                    <a:pt x="13" y="38"/>
                  </a:lnTo>
                  <a:close/>
                </a:path>
              </a:pathLst>
            </a:custGeom>
            <a:solidFill>
              <a:srgbClr val="888888">
                <a:alpha val="100000"/>
              </a:srgbClr>
            </a:solidFill>
            <a:ln w="0">
              <a:noFill/>
            </a:ln>
          </p:spPr>
          <p:txBody>
            <a:bodyPr/>
            <a:lstStyle/>
            <a:p>
              <a:endParaRPr lang="zh-CN" altLang="en-US"/>
            </a:p>
          </p:txBody>
        </p:sp>
        <p:sp>
          <p:nvSpPr>
            <p:cNvPr id="52285" name="Freeform 405"/>
            <p:cNvSpPr/>
            <p:nvPr/>
          </p:nvSpPr>
          <p:spPr>
            <a:xfrm>
              <a:off x="2754" y="2859"/>
              <a:ext cx="33" cy="58"/>
            </a:xfrm>
            <a:custGeom>
              <a:avLst/>
              <a:gdLst>
                <a:gd name="txL" fmla="*/ 0 w 33"/>
                <a:gd name="txT" fmla="*/ 0 h 58"/>
                <a:gd name="txR" fmla="*/ 33 w 33"/>
                <a:gd name="txB" fmla="*/ 58 h 58"/>
              </a:gdLst>
              <a:ahLst/>
              <a:cxnLst>
                <a:cxn ang="0">
                  <a:pos x="13" y="38"/>
                </a:cxn>
                <a:cxn ang="0">
                  <a:pos x="32" y="38"/>
                </a:cxn>
                <a:cxn ang="0">
                  <a:pos x="26" y="25"/>
                </a:cxn>
                <a:cxn ang="0">
                  <a:pos x="19" y="6"/>
                </a:cxn>
                <a:cxn ang="0">
                  <a:pos x="13" y="13"/>
                </a:cxn>
                <a:cxn ang="0">
                  <a:pos x="7" y="13"/>
                </a:cxn>
                <a:cxn ang="0">
                  <a:pos x="7" y="6"/>
                </a:cxn>
                <a:cxn ang="0">
                  <a:pos x="7" y="0"/>
                </a:cxn>
                <a:cxn ang="0">
                  <a:pos x="0" y="6"/>
                </a:cxn>
                <a:cxn ang="0">
                  <a:pos x="0" y="25"/>
                </a:cxn>
                <a:cxn ang="0">
                  <a:pos x="7" y="50"/>
                </a:cxn>
                <a:cxn ang="0">
                  <a:pos x="19" y="57"/>
                </a:cxn>
                <a:cxn ang="0">
                  <a:pos x="13" y="38"/>
                </a:cxn>
              </a:cxnLst>
              <a:rect l="txL" t="txT" r="txR" b="txB"/>
              <a:pathLst>
                <a:path w="33" h="58">
                  <a:moveTo>
                    <a:pt x="13" y="38"/>
                  </a:moveTo>
                  <a:lnTo>
                    <a:pt x="32" y="38"/>
                  </a:lnTo>
                  <a:lnTo>
                    <a:pt x="26" y="25"/>
                  </a:lnTo>
                  <a:lnTo>
                    <a:pt x="19" y="6"/>
                  </a:lnTo>
                  <a:lnTo>
                    <a:pt x="13" y="13"/>
                  </a:lnTo>
                  <a:lnTo>
                    <a:pt x="7" y="13"/>
                  </a:lnTo>
                  <a:lnTo>
                    <a:pt x="7" y="6"/>
                  </a:lnTo>
                  <a:lnTo>
                    <a:pt x="7" y="0"/>
                  </a:lnTo>
                  <a:lnTo>
                    <a:pt x="0" y="6"/>
                  </a:lnTo>
                  <a:lnTo>
                    <a:pt x="0" y="25"/>
                  </a:lnTo>
                  <a:lnTo>
                    <a:pt x="7" y="50"/>
                  </a:lnTo>
                  <a:lnTo>
                    <a:pt x="19" y="57"/>
                  </a:lnTo>
                  <a:lnTo>
                    <a:pt x="13" y="38"/>
                  </a:lnTo>
                  <a:close/>
                </a:path>
              </a:pathLst>
            </a:custGeom>
            <a:solidFill>
              <a:srgbClr val="888888">
                <a:alpha val="100000"/>
              </a:srgbClr>
            </a:solidFill>
            <a:ln w="0">
              <a:noFill/>
            </a:ln>
          </p:spPr>
          <p:txBody>
            <a:bodyPr/>
            <a:lstStyle/>
            <a:p>
              <a:endParaRPr lang="zh-CN" altLang="en-US"/>
            </a:p>
          </p:txBody>
        </p:sp>
        <p:sp>
          <p:nvSpPr>
            <p:cNvPr id="52286" name="Freeform 406"/>
            <p:cNvSpPr/>
            <p:nvPr/>
          </p:nvSpPr>
          <p:spPr>
            <a:xfrm>
              <a:off x="2557" y="2872"/>
              <a:ext cx="20" cy="20"/>
            </a:xfrm>
            <a:custGeom>
              <a:avLst/>
              <a:gdLst>
                <a:gd name="txL" fmla="*/ 0 w 20"/>
                <a:gd name="txT" fmla="*/ 0 h 20"/>
                <a:gd name="txR" fmla="*/ 20 w 20"/>
                <a:gd name="txB" fmla="*/ 20 h 20"/>
              </a:gdLst>
              <a:ahLst/>
              <a:cxnLst>
                <a:cxn ang="0">
                  <a:pos x="0" y="6"/>
                </a:cxn>
                <a:cxn ang="0">
                  <a:pos x="19" y="0"/>
                </a:cxn>
                <a:cxn ang="0">
                  <a:pos x="13" y="19"/>
                </a:cxn>
                <a:cxn ang="0">
                  <a:pos x="0" y="6"/>
                </a:cxn>
                <a:cxn ang="0">
                  <a:pos x="0" y="6"/>
                </a:cxn>
              </a:cxnLst>
              <a:rect l="txL" t="txT" r="txR" b="txB"/>
              <a:pathLst>
                <a:path w="20" h="20">
                  <a:moveTo>
                    <a:pt x="0" y="6"/>
                  </a:moveTo>
                  <a:lnTo>
                    <a:pt x="19" y="0"/>
                  </a:lnTo>
                  <a:lnTo>
                    <a:pt x="13" y="19"/>
                  </a:lnTo>
                  <a:lnTo>
                    <a:pt x="0" y="6"/>
                  </a:lnTo>
                  <a:close/>
                </a:path>
              </a:pathLst>
            </a:custGeom>
            <a:solidFill>
              <a:srgbClr val="888888">
                <a:alpha val="100000"/>
              </a:srgbClr>
            </a:solidFill>
            <a:ln w="0">
              <a:noFill/>
            </a:ln>
          </p:spPr>
          <p:txBody>
            <a:bodyPr/>
            <a:lstStyle/>
            <a:p>
              <a:endParaRPr lang="zh-CN" altLang="en-US"/>
            </a:p>
          </p:txBody>
        </p:sp>
        <p:sp>
          <p:nvSpPr>
            <p:cNvPr id="52287" name="Freeform 407"/>
            <p:cNvSpPr/>
            <p:nvPr/>
          </p:nvSpPr>
          <p:spPr>
            <a:xfrm>
              <a:off x="2557" y="2872"/>
              <a:ext cx="20" cy="20"/>
            </a:xfrm>
            <a:custGeom>
              <a:avLst/>
              <a:gdLst>
                <a:gd name="txL" fmla="*/ 0 w 20"/>
                <a:gd name="txT" fmla="*/ 0 h 20"/>
                <a:gd name="txR" fmla="*/ 20 w 20"/>
                <a:gd name="txB" fmla="*/ 20 h 20"/>
              </a:gdLst>
              <a:ahLst/>
              <a:cxnLst>
                <a:cxn ang="0">
                  <a:pos x="0" y="6"/>
                </a:cxn>
                <a:cxn ang="0">
                  <a:pos x="19" y="0"/>
                </a:cxn>
                <a:cxn ang="0">
                  <a:pos x="13" y="19"/>
                </a:cxn>
                <a:cxn ang="0">
                  <a:pos x="0" y="6"/>
                </a:cxn>
              </a:cxnLst>
              <a:rect l="txL" t="txT" r="txR" b="txB"/>
              <a:pathLst>
                <a:path w="20" h="20">
                  <a:moveTo>
                    <a:pt x="0" y="6"/>
                  </a:moveTo>
                  <a:lnTo>
                    <a:pt x="19" y="0"/>
                  </a:lnTo>
                  <a:lnTo>
                    <a:pt x="13" y="19"/>
                  </a:lnTo>
                  <a:lnTo>
                    <a:pt x="0" y="6"/>
                  </a:lnTo>
                  <a:close/>
                </a:path>
              </a:pathLst>
            </a:custGeom>
            <a:solidFill>
              <a:srgbClr val="888888">
                <a:alpha val="100000"/>
              </a:srgbClr>
            </a:solidFill>
            <a:ln w="0">
              <a:noFill/>
            </a:ln>
          </p:spPr>
          <p:txBody>
            <a:bodyPr/>
            <a:lstStyle/>
            <a:p>
              <a:endParaRPr lang="zh-CN" altLang="en-US"/>
            </a:p>
          </p:txBody>
        </p:sp>
        <p:sp>
          <p:nvSpPr>
            <p:cNvPr id="52288" name="Freeform 408"/>
            <p:cNvSpPr/>
            <p:nvPr/>
          </p:nvSpPr>
          <p:spPr>
            <a:xfrm>
              <a:off x="2602" y="2916"/>
              <a:ext cx="7" cy="20"/>
            </a:xfrm>
            <a:custGeom>
              <a:avLst/>
              <a:gdLst>
                <a:gd name="txL" fmla="*/ 0 w 7"/>
                <a:gd name="txT" fmla="*/ 0 h 20"/>
                <a:gd name="txR" fmla="*/ 7 w 7"/>
                <a:gd name="txB" fmla="*/ 20 h 20"/>
              </a:gdLst>
              <a:ahLst/>
              <a:cxnLst>
                <a:cxn ang="0">
                  <a:pos x="6" y="0"/>
                </a:cxn>
                <a:cxn ang="0">
                  <a:pos x="0" y="19"/>
                </a:cxn>
                <a:cxn ang="0">
                  <a:pos x="6" y="19"/>
                </a:cxn>
                <a:cxn ang="0">
                  <a:pos x="6" y="6"/>
                </a:cxn>
                <a:cxn ang="0">
                  <a:pos x="6" y="0"/>
                </a:cxn>
                <a:cxn ang="0">
                  <a:pos x="6" y="0"/>
                </a:cxn>
              </a:cxnLst>
              <a:rect l="txL" t="txT" r="txR" b="txB"/>
              <a:pathLst>
                <a:path w="7" h="20">
                  <a:moveTo>
                    <a:pt x="6" y="0"/>
                  </a:moveTo>
                  <a:lnTo>
                    <a:pt x="0" y="19"/>
                  </a:lnTo>
                  <a:lnTo>
                    <a:pt x="6" y="19"/>
                  </a:lnTo>
                  <a:lnTo>
                    <a:pt x="6" y="6"/>
                  </a:lnTo>
                  <a:lnTo>
                    <a:pt x="6" y="0"/>
                  </a:lnTo>
                  <a:close/>
                </a:path>
              </a:pathLst>
            </a:custGeom>
            <a:solidFill>
              <a:srgbClr val="888888">
                <a:alpha val="100000"/>
              </a:srgbClr>
            </a:solidFill>
            <a:ln w="0">
              <a:noFill/>
            </a:ln>
          </p:spPr>
          <p:txBody>
            <a:bodyPr/>
            <a:lstStyle/>
            <a:p>
              <a:endParaRPr lang="zh-CN" altLang="en-US"/>
            </a:p>
          </p:txBody>
        </p:sp>
        <p:sp>
          <p:nvSpPr>
            <p:cNvPr id="52289" name="Freeform 409"/>
            <p:cNvSpPr/>
            <p:nvPr/>
          </p:nvSpPr>
          <p:spPr>
            <a:xfrm>
              <a:off x="2602" y="2916"/>
              <a:ext cx="7" cy="20"/>
            </a:xfrm>
            <a:custGeom>
              <a:avLst/>
              <a:gdLst>
                <a:gd name="txL" fmla="*/ 0 w 7"/>
                <a:gd name="txT" fmla="*/ 0 h 20"/>
                <a:gd name="txR" fmla="*/ 7 w 7"/>
                <a:gd name="txB" fmla="*/ 20 h 20"/>
              </a:gdLst>
              <a:ahLst/>
              <a:cxnLst>
                <a:cxn ang="0">
                  <a:pos x="6" y="0"/>
                </a:cxn>
                <a:cxn ang="0">
                  <a:pos x="0" y="19"/>
                </a:cxn>
                <a:cxn ang="0">
                  <a:pos x="6" y="19"/>
                </a:cxn>
                <a:cxn ang="0">
                  <a:pos x="6" y="6"/>
                </a:cxn>
                <a:cxn ang="0">
                  <a:pos x="6" y="0"/>
                </a:cxn>
              </a:cxnLst>
              <a:rect l="txL" t="txT" r="txR" b="txB"/>
              <a:pathLst>
                <a:path w="7" h="20">
                  <a:moveTo>
                    <a:pt x="6" y="0"/>
                  </a:moveTo>
                  <a:lnTo>
                    <a:pt x="0" y="19"/>
                  </a:lnTo>
                  <a:lnTo>
                    <a:pt x="6" y="19"/>
                  </a:lnTo>
                  <a:lnTo>
                    <a:pt x="6" y="6"/>
                  </a:lnTo>
                  <a:lnTo>
                    <a:pt x="6" y="0"/>
                  </a:lnTo>
                  <a:close/>
                </a:path>
              </a:pathLst>
            </a:custGeom>
            <a:solidFill>
              <a:srgbClr val="888888">
                <a:alpha val="100000"/>
              </a:srgbClr>
            </a:solidFill>
            <a:ln w="0">
              <a:noFill/>
            </a:ln>
          </p:spPr>
          <p:txBody>
            <a:bodyPr/>
            <a:lstStyle/>
            <a:p>
              <a:endParaRPr lang="zh-CN" altLang="en-US"/>
            </a:p>
          </p:txBody>
        </p:sp>
        <p:sp>
          <p:nvSpPr>
            <p:cNvPr id="52290" name="Freeform 410"/>
            <p:cNvSpPr/>
            <p:nvPr/>
          </p:nvSpPr>
          <p:spPr>
            <a:xfrm>
              <a:off x="2544" y="2821"/>
              <a:ext cx="14" cy="8"/>
            </a:xfrm>
            <a:custGeom>
              <a:avLst/>
              <a:gdLst>
                <a:gd name="txL" fmla="*/ 0 w 14"/>
                <a:gd name="txT" fmla="*/ 0 h 8"/>
                <a:gd name="txR" fmla="*/ 14 w 14"/>
                <a:gd name="txB" fmla="*/ 8 h 8"/>
              </a:gdLst>
              <a:ahLst/>
              <a:cxnLst>
                <a:cxn ang="0">
                  <a:pos x="13" y="7"/>
                </a:cxn>
                <a:cxn ang="0">
                  <a:pos x="13" y="0"/>
                </a:cxn>
                <a:cxn ang="0">
                  <a:pos x="0" y="0"/>
                </a:cxn>
                <a:cxn ang="0">
                  <a:pos x="13" y="7"/>
                </a:cxn>
                <a:cxn ang="0">
                  <a:pos x="13" y="7"/>
                </a:cxn>
              </a:cxnLst>
              <a:rect l="txL" t="txT" r="txR" b="txB"/>
              <a:pathLst>
                <a:path w="14" h="8">
                  <a:moveTo>
                    <a:pt x="13" y="7"/>
                  </a:moveTo>
                  <a:lnTo>
                    <a:pt x="13" y="0"/>
                  </a:lnTo>
                  <a:lnTo>
                    <a:pt x="0" y="0"/>
                  </a:lnTo>
                  <a:lnTo>
                    <a:pt x="13" y="7"/>
                  </a:lnTo>
                  <a:close/>
                </a:path>
              </a:pathLst>
            </a:custGeom>
            <a:solidFill>
              <a:srgbClr val="888888">
                <a:alpha val="100000"/>
              </a:srgbClr>
            </a:solidFill>
            <a:ln w="0">
              <a:noFill/>
            </a:ln>
          </p:spPr>
          <p:txBody>
            <a:bodyPr/>
            <a:lstStyle/>
            <a:p>
              <a:endParaRPr lang="zh-CN" altLang="en-US"/>
            </a:p>
          </p:txBody>
        </p:sp>
        <p:sp>
          <p:nvSpPr>
            <p:cNvPr id="52291" name="Freeform 411"/>
            <p:cNvSpPr/>
            <p:nvPr/>
          </p:nvSpPr>
          <p:spPr>
            <a:xfrm>
              <a:off x="2544" y="2821"/>
              <a:ext cx="14" cy="8"/>
            </a:xfrm>
            <a:custGeom>
              <a:avLst/>
              <a:gdLst>
                <a:gd name="txL" fmla="*/ 0 w 14"/>
                <a:gd name="txT" fmla="*/ 0 h 8"/>
                <a:gd name="txR" fmla="*/ 14 w 14"/>
                <a:gd name="txB" fmla="*/ 8 h 8"/>
              </a:gdLst>
              <a:ahLst/>
              <a:cxnLst>
                <a:cxn ang="0">
                  <a:pos x="13" y="7"/>
                </a:cxn>
                <a:cxn ang="0">
                  <a:pos x="13" y="0"/>
                </a:cxn>
                <a:cxn ang="0">
                  <a:pos x="0" y="0"/>
                </a:cxn>
                <a:cxn ang="0">
                  <a:pos x="13" y="7"/>
                </a:cxn>
              </a:cxnLst>
              <a:rect l="txL" t="txT" r="txR" b="txB"/>
              <a:pathLst>
                <a:path w="14" h="8">
                  <a:moveTo>
                    <a:pt x="13" y="7"/>
                  </a:moveTo>
                  <a:lnTo>
                    <a:pt x="13" y="0"/>
                  </a:lnTo>
                  <a:lnTo>
                    <a:pt x="0" y="0"/>
                  </a:lnTo>
                  <a:lnTo>
                    <a:pt x="13" y="7"/>
                  </a:lnTo>
                  <a:close/>
                </a:path>
              </a:pathLst>
            </a:custGeom>
            <a:solidFill>
              <a:srgbClr val="888888">
                <a:alpha val="100000"/>
              </a:srgbClr>
            </a:solidFill>
            <a:ln w="0">
              <a:noFill/>
            </a:ln>
          </p:spPr>
          <p:txBody>
            <a:bodyPr/>
            <a:lstStyle/>
            <a:p>
              <a:endParaRPr lang="zh-CN" altLang="en-US"/>
            </a:p>
          </p:txBody>
        </p:sp>
        <p:sp>
          <p:nvSpPr>
            <p:cNvPr id="52292" name="Freeform 412"/>
            <p:cNvSpPr/>
            <p:nvPr/>
          </p:nvSpPr>
          <p:spPr>
            <a:xfrm>
              <a:off x="2525" y="2966"/>
              <a:ext cx="14" cy="14"/>
            </a:xfrm>
            <a:custGeom>
              <a:avLst/>
              <a:gdLst>
                <a:gd name="txL" fmla="*/ 0 w 14"/>
                <a:gd name="txT" fmla="*/ 0 h 14"/>
                <a:gd name="txR" fmla="*/ 14 w 14"/>
                <a:gd name="txB" fmla="*/ 14 h 14"/>
              </a:gdLst>
              <a:ahLst/>
              <a:cxnLst>
                <a:cxn ang="0">
                  <a:pos x="7" y="13"/>
                </a:cxn>
                <a:cxn ang="0">
                  <a:pos x="0" y="0"/>
                </a:cxn>
                <a:cxn ang="0">
                  <a:pos x="13" y="0"/>
                </a:cxn>
                <a:cxn ang="0">
                  <a:pos x="7" y="13"/>
                </a:cxn>
                <a:cxn ang="0">
                  <a:pos x="7" y="13"/>
                </a:cxn>
              </a:cxnLst>
              <a:rect l="txL" t="txT" r="txR" b="txB"/>
              <a:pathLst>
                <a:path w="14" h="14">
                  <a:moveTo>
                    <a:pt x="7" y="13"/>
                  </a:moveTo>
                  <a:lnTo>
                    <a:pt x="0" y="0"/>
                  </a:lnTo>
                  <a:lnTo>
                    <a:pt x="13" y="0"/>
                  </a:lnTo>
                  <a:lnTo>
                    <a:pt x="7" y="13"/>
                  </a:lnTo>
                  <a:close/>
                </a:path>
              </a:pathLst>
            </a:custGeom>
            <a:solidFill>
              <a:srgbClr val="888888">
                <a:alpha val="100000"/>
              </a:srgbClr>
            </a:solidFill>
            <a:ln w="0">
              <a:noFill/>
            </a:ln>
          </p:spPr>
          <p:txBody>
            <a:bodyPr/>
            <a:lstStyle/>
            <a:p>
              <a:endParaRPr lang="zh-CN" altLang="en-US"/>
            </a:p>
          </p:txBody>
        </p:sp>
        <p:sp>
          <p:nvSpPr>
            <p:cNvPr id="52293" name="Freeform 413"/>
            <p:cNvSpPr/>
            <p:nvPr/>
          </p:nvSpPr>
          <p:spPr>
            <a:xfrm>
              <a:off x="2525" y="2966"/>
              <a:ext cx="14" cy="14"/>
            </a:xfrm>
            <a:custGeom>
              <a:avLst/>
              <a:gdLst>
                <a:gd name="txL" fmla="*/ 0 w 14"/>
                <a:gd name="txT" fmla="*/ 0 h 14"/>
                <a:gd name="txR" fmla="*/ 14 w 14"/>
                <a:gd name="txB" fmla="*/ 14 h 14"/>
              </a:gdLst>
              <a:ahLst/>
              <a:cxnLst>
                <a:cxn ang="0">
                  <a:pos x="7" y="13"/>
                </a:cxn>
                <a:cxn ang="0">
                  <a:pos x="0" y="0"/>
                </a:cxn>
                <a:cxn ang="0">
                  <a:pos x="13" y="0"/>
                </a:cxn>
                <a:cxn ang="0">
                  <a:pos x="7" y="13"/>
                </a:cxn>
              </a:cxnLst>
              <a:rect l="txL" t="txT" r="txR" b="txB"/>
              <a:pathLst>
                <a:path w="14" h="14">
                  <a:moveTo>
                    <a:pt x="7" y="13"/>
                  </a:moveTo>
                  <a:lnTo>
                    <a:pt x="0" y="0"/>
                  </a:lnTo>
                  <a:lnTo>
                    <a:pt x="13" y="0"/>
                  </a:lnTo>
                  <a:lnTo>
                    <a:pt x="7" y="13"/>
                  </a:lnTo>
                  <a:close/>
                </a:path>
              </a:pathLst>
            </a:custGeom>
            <a:solidFill>
              <a:srgbClr val="888888">
                <a:alpha val="100000"/>
              </a:srgbClr>
            </a:solidFill>
            <a:ln w="0">
              <a:noFill/>
            </a:ln>
          </p:spPr>
          <p:txBody>
            <a:bodyPr/>
            <a:lstStyle/>
            <a:p>
              <a:endParaRPr lang="zh-CN" altLang="en-US"/>
            </a:p>
          </p:txBody>
        </p:sp>
        <p:sp>
          <p:nvSpPr>
            <p:cNvPr id="52294" name="Freeform 414"/>
            <p:cNvSpPr/>
            <p:nvPr/>
          </p:nvSpPr>
          <p:spPr>
            <a:xfrm>
              <a:off x="2513" y="3129"/>
              <a:ext cx="20" cy="26"/>
            </a:xfrm>
            <a:custGeom>
              <a:avLst/>
              <a:gdLst>
                <a:gd name="txL" fmla="*/ 0 w 20"/>
                <a:gd name="txT" fmla="*/ 0 h 26"/>
                <a:gd name="txR" fmla="*/ 20 w 20"/>
                <a:gd name="txB" fmla="*/ 26 h 26"/>
              </a:gdLst>
              <a:ahLst/>
              <a:cxnLst>
                <a:cxn ang="0">
                  <a:pos x="6" y="25"/>
                </a:cxn>
                <a:cxn ang="0">
                  <a:pos x="0" y="0"/>
                </a:cxn>
                <a:cxn ang="0">
                  <a:pos x="19" y="13"/>
                </a:cxn>
                <a:cxn ang="0">
                  <a:pos x="6" y="25"/>
                </a:cxn>
                <a:cxn ang="0">
                  <a:pos x="6" y="25"/>
                </a:cxn>
              </a:cxnLst>
              <a:rect l="txL" t="txT" r="txR" b="txB"/>
              <a:pathLst>
                <a:path w="20" h="26">
                  <a:moveTo>
                    <a:pt x="6" y="25"/>
                  </a:moveTo>
                  <a:lnTo>
                    <a:pt x="0" y="0"/>
                  </a:lnTo>
                  <a:lnTo>
                    <a:pt x="19" y="13"/>
                  </a:lnTo>
                  <a:lnTo>
                    <a:pt x="6" y="25"/>
                  </a:lnTo>
                  <a:close/>
                </a:path>
              </a:pathLst>
            </a:custGeom>
            <a:solidFill>
              <a:srgbClr val="888888">
                <a:alpha val="100000"/>
              </a:srgbClr>
            </a:solidFill>
            <a:ln w="0">
              <a:noFill/>
            </a:ln>
          </p:spPr>
          <p:txBody>
            <a:bodyPr/>
            <a:lstStyle/>
            <a:p>
              <a:endParaRPr lang="zh-CN" altLang="en-US"/>
            </a:p>
          </p:txBody>
        </p:sp>
        <p:sp>
          <p:nvSpPr>
            <p:cNvPr id="52295" name="Freeform 415"/>
            <p:cNvSpPr/>
            <p:nvPr/>
          </p:nvSpPr>
          <p:spPr>
            <a:xfrm>
              <a:off x="2513" y="3129"/>
              <a:ext cx="20" cy="26"/>
            </a:xfrm>
            <a:custGeom>
              <a:avLst/>
              <a:gdLst>
                <a:gd name="txL" fmla="*/ 0 w 20"/>
                <a:gd name="txT" fmla="*/ 0 h 26"/>
                <a:gd name="txR" fmla="*/ 20 w 20"/>
                <a:gd name="txB" fmla="*/ 26 h 26"/>
              </a:gdLst>
              <a:ahLst/>
              <a:cxnLst>
                <a:cxn ang="0">
                  <a:pos x="6" y="25"/>
                </a:cxn>
                <a:cxn ang="0">
                  <a:pos x="0" y="0"/>
                </a:cxn>
                <a:cxn ang="0">
                  <a:pos x="19" y="13"/>
                </a:cxn>
                <a:cxn ang="0">
                  <a:pos x="6" y="25"/>
                </a:cxn>
              </a:cxnLst>
              <a:rect l="txL" t="txT" r="txR" b="txB"/>
              <a:pathLst>
                <a:path w="20" h="26">
                  <a:moveTo>
                    <a:pt x="6" y="25"/>
                  </a:moveTo>
                  <a:lnTo>
                    <a:pt x="0" y="0"/>
                  </a:lnTo>
                  <a:lnTo>
                    <a:pt x="19" y="13"/>
                  </a:lnTo>
                  <a:lnTo>
                    <a:pt x="6" y="25"/>
                  </a:lnTo>
                  <a:close/>
                </a:path>
              </a:pathLst>
            </a:custGeom>
            <a:solidFill>
              <a:srgbClr val="888888">
                <a:alpha val="100000"/>
              </a:srgbClr>
            </a:solidFill>
            <a:ln w="0">
              <a:noFill/>
            </a:ln>
          </p:spPr>
          <p:txBody>
            <a:bodyPr/>
            <a:lstStyle/>
            <a:p>
              <a:endParaRPr lang="zh-CN" altLang="en-US"/>
            </a:p>
          </p:txBody>
        </p:sp>
        <p:sp>
          <p:nvSpPr>
            <p:cNvPr id="52296" name="Freeform 416"/>
            <p:cNvSpPr/>
            <p:nvPr/>
          </p:nvSpPr>
          <p:spPr>
            <a:xfrm>
              <a:off x="2665" y="3123"/>
              <a:ext cx="8" cy="14"/>
            </a:xfrm>
            <a:custGeom>
              <a:avLst/>
              <a:gdLst>
                <a:gd name="txL" fmla="*/ 0 w 8"/>
                <a:gd name="txT" fmla="*/ 0 h 14"/>
                <a:gd name="txR" fmla="*/ 8 w 8"/>
                <a:gd name="txB" fmla="*/ 14 h 14"/>
              </a:gdLst>
              <a:ahLst/>
              <a:cxnLst>
                <a:cxn ang="0">
                  <a:pos x="0" y="13"/>
                </a:cxn>
                <a:cxn ang="0">
                  <a:pos x="0" y="0"/>
                </a:cxn>
                <a:cxn ang="0">
                  <a:pos x="7" y="0"/>
                </a:cxn>
                <a:cxn ang="0">
                  <a:pos x="0" y="13"/>
                </a:cxn>
                <a:cxn ang="0">
                  <a:pos x="0" y="13"/>
                </a:cxn>
              </a:cxnLst>
              <a:rect l="txL" t="txT" r="txR" b="txB"/>
              <a:pathLst>
                <a:path w="8" h="14">
                  <a:moveTo>
                    <a:pt x="0" y="13"/>
                  </a:moveTo>
                  <a:lnTo>
                    <a:pt x="0" y="0"/>
                  </a:lnTo>
                  <a:lnTo>
                    <a:pt x="7" y="0"/>
                  </a:lnTo>
                  <a:lnTo>
                    <a:pt x="0" y="13"/>
                  </a:lnTo>
                  <a:close/>
                </a:path>
              </a:pathLst>
            </a:custGeom>
            <a:solidFill>
              <a:srgbClr val="888888">
                <a:alpha val="100000"/>
              </a:srgbClr>
            </a:solidFill>
            <a:ln w="0">
              <a:noFill/>
            </a:ln>
          </p:spPr>
          <p:txBody>
            <a:bodyPr/>
            <a:lstStyle/>
            <a:p>
              <a:endParaRPr lang="zh-CN" altLang="en-US"/>
            </a:p>
          </p:txBody>
        </p:sp>
        <p:sp>
          <p:nvSpPr>
            <p:cNvPr id="52297" name="Freeform 417"/>
            <p:cNvSpPr/>
            <p:nvPr/>
          </p:nvSpPr>
          <p:spPr>
            <a:xfrm>
              <a:off x="2665" y="3123"/>
              <a:ext cx="8" cy="14"/>
            </a:xfrm>
            <a:custGeom>
              <a:avLst/>
              <a:gdLst>
                <a:gd name="txL" fmla="*/ 0 w 8"/>
                <a:gd name="txT" fmla="*/ 0 h 14"/>
                <a:gd name="txR" fmla="*/ 8 w 8"/>
                <a:gd name="txB" fmla="*/ 14 h 14"/>
              </a:gdLst>
              <a:ahLst/>
              <a:cxnLst>
                <a:cxn ang="0">
                  <a:pos x="0" y="13"/>
                </a:cxn>
                <a:cxn ang="0">
                  <a:pos x="0" y="0"/>
                </a:cxn>
                <a:cxn ang="0">
                  <a:pos x="7" y="0"/>
                </a:cxn>
                <a:cxn ang="0">
                  <a:pos x="0" y="13"/>
                </a:cxn>
              </a:cxnLst>
              <a:rect l="txL" t="txT" r="txR" b="txB"/>
              <a:pathLst>
                <a:path w="8" h="14">
                  <a:moveTo>
                    <a:pt x="0" y="13"/>
                  </a:moveTo>
                  <a:lnTo>
                    <a:pt x="0" y="0"/>
                  </a:lnTo>
                  <a:lnTo>
                    <a:pt x="7" y="0"/>
                  </a:lnTo>
                  <a:lnTo>
                    <a:pt x="0" y="13"/>
                  </a:lnTo>
                  <a:close/>
                </a:path>
              </a:pathLst>
            </a:custGeom>
            <a:solidFill>
              <a:srgbClr val="888888">
                <a:alpha val="100000"/>
              </a:srgbClr>
            </a:solidFill>
            <a:ln w="0">
              <a:noFill/>
            </a:ln>
          </p:spPr>
          <p:txBody>
            <a:bodyPr/>
            <a:lstStyle/>
            <a:p>
              <a:endParaRPr lang="zh-CN" altLang="en-US"/>
            </a:p>
          </p:txBody>
        </p:sp>
        <p:sp>
          <p:nvSpPr>
            <p:cNvPr id="52298" name="Freeform 418"/>
            <p:cNvSpPr/>
            <p:nvPr/>
          </p:nvSpPr>
          <p:spPr>
            <a:xfrm>
              <a:off x="2672" y="3236"/>
              <a:ext cx="13" cy="20"/>
            </a:xfrm>
            <a:custGeom>
              <a:avLst/>
              <a:gdLst>
                <a:gd name="txL" fmla="*/ 0 w 13"/>
                <a:gd name="txT" fmla="*/ 0 h 20"/>
                <a:gd name="txR" fmla="*/ 13 w 13"/>
                <a:gd name="txB" fmla="*/ 20 h 20"/>
              </a:gdLst>
              <a:ahLst/>
              <a:cxnLst>
                <a:cxn ang="0">
                  <a:pos x="6" y="19"/>
                </a:cxn>
                <a:cxn ang="0">
                  <a:pos x="0" y="6"/>
                </a:cxn>
                <a:cxn ang="0">
                  <a:pos x="12" y="0"/>
                </a:cxn>
                <a:cxn ang="0">
                  <a:pos x="12" y="6"/>
                </a:cxn>
                <a:cxn ang="0">
                  <a:pos x="6" y="19"/>
                </a:cxn>
                <a:cxn ang="0">
                  <a:pos x="6" y="19"/>
                </a:cxn>
              </a:cxnLst>
              <a:rect l="txL" t="txT" r="txR" b="txB"/>
              <a:pathLst>
                <a:path w="13" h="20">
                  <a:moveTo>
                    <a:pt x="6" y="19"/>
                  </a:moveTo>
                  <a:lnTo>
                    <a:pt x="0" y="6"/>
                  </a:lnTo>
                  <a:lnTo>
                    <a:pt x="12" y="0"/>
                  </a:lnTo>
                  <a:lnTo>
                    <a:pt x="12" y="6"/>
                  </a:lnTo>
                  <a:lnTo>
                    <a:pt x="6" y="19"/>
                  </a:lnTo>
                  <a:close/>
                </a:path>
              </a:pathLst>
            </a:custGeom>
            <a:solidFill>
              <a:srgbClr val="888888">
                <a:alpha val="100000"/>
              </a:srgbClr>
            </a:solidFill>
            <a:ln w="0">
              <a:noFill/>
            </a:ln>
          </p:spPr>
          <p:txBody>
            <a:bodyPr/>
            <a:lstStyle/>
            <a:p>
              <a:endParaRPr lang="zh-CN" altLang="en-US"/>
            </a:p>
          </p:txBody>
        </p:sp>
        <p:sp>
          <p:nvSpPr>
            <p:cNvPr id="52299" name="Freeform 419"/>
            <p:cNvSpPr/>
            <p:nvPr/>
          </p:nvSpPr>
          <p:spPr>
            <a:xfrm>
              <a:off x="2672" y="3236"/>
              <a:ext cx="13" cy="20"/>
            </a:xfrm>
            <a:custGeom>
              <a:avLst/>
              <a:gdLst>
                <a:gd name="txL" fmla="*/ 0 w 13"/>
                <a:gd name="txT" fmla="*/ 0 h 20"/>
                <a:gd name="txR" fmla="*/ 13 w 13"/>
                <a:gd name="txB" fmla="*/ 20 h 20"/>
              </a:gdLst>
              <a:ahLst/>
              <a:cxnLst>
                <a:cxn ang="0">
                  <a:pos x="6" y="19"/>
                </a:cxn>
                <a:cxn ang="0">
                  <a:pos x="0" y="6"/>
                </a:cxn>
                <a:cxn ang="0">
                  <a:pos x="12" y="0"/>
                </a:cxn>
                <a:cxn ang="0">
                  <a:pos x="12" y="6"/>
                </a:cxn>
                <a:cxn ang="0">
                  <a:pos x="6" y="19"/>
                </a:cxn>
              </a:cxnLst>
              <a:rect l="txL" t="txT" r="txR" b="txB"/>
              <a:pathLst>
                <a:path w="13" h="20">
                  <a:moveTo>
                    <a:pt x="6" y="19"/>
                  </a:moveTo>
                  <a:lnTo>
                    <a:pt x="0" y="6"/>
                  </a:lnTo>
                  <a:lnTo>
                    <a:pt x="12" y="0"/>
                  </a:lnTo>
                  <a:lnTo>
                    <a:pt x="12" y="6"/>
                  </a:lnTo>
                  <a:lnTo>
                    <a:pt x="6" y="19"/>
                  </a:lnTo>
                  <a:close/>
                </a:path>
              </a:pathLst>
            </a:custGeom>
            <a:solidFill>
              <a:srgbClr val="888888">
                <a:alpha val="100000"/>
              </a:srgbClr>
            </a:solidFill>
            <a:ln w="0">
              <a:noFill/>
            </a:ln>
          </p:spPr>
          <p:txBody>
            <a:bodyPr/>
            <a:lstStyle/>
            <a:p>
              <a:endParaRPr lang="zh-CN" altLang="en-US"/>
            </a:p>
          </p:txBody>
        </p:sp>
        <p:sp>
          <p:nvSpPr>
            <p:cNvPr id="52300" name="Freeform 420"/>
            <p:cNvSpPr/>
            <p:nvPr/>
          </p:nvSpPr>
          <p:spPr>
            <a:xfrm>
              <a:off x="2926" y="3217"/>
              <a:ext cx="14" cy="20"/>
            </a:xfrm>
            <a:custGeom>
              <a:avLst/>
              <a:gdLst>
                <a:gd name="txL" fmla="*/ 0 w 14"/>
                <a:gd name="txT" fmla="*/ 0 h 20"/>
                <a:gd name="txR" fmla="*/ 14 w 14"/>
                <a:gd name="txB" fmla="*/ 20 h 20"/>
              </a:gdLst>
              <a:ahLst/>
              <a:cxnLst>
                <a:cxn ang="0">
                  <a:pos x="13" y="13"/>
                </a:cxn>
                <a:cxn ang="0">
                  <a:pos x="0" y="0"/>
                </a:cxn>
                <a:cxn ang="0">
                  <a:pos x="6" y="19"/>
                </a:cxn>
                <a:cxn ang="0">
                  <a:pos x="13" y="13"/>
                </a:cxn>
                <a:cxn ang="0">
                  <a:pos x="13" y="13"/>
                </a:cxn>
              </a:cxnLst>
              <a:rect l="txL" t="txT" r="txR" b="txB"/>
              <a:pathLst>
                <a:path w="14" h="20">
                  <a:moveTo>
                    <a:pt x="13" y="13"/>
                  </a:moveTo>
                  <a:lnTo>
                    <a:pt x="0" y="0"/>
                  </a:lnTo>
                  <a:lnTo>
                    <a:pt x="6" y="19"/>
                  </a:lnTo>
                  <a:lnTo>
                    <a:pt x="13" y="13"/>
                  </a:lnTo>
                  <a:close/>
                </a:path>
              </a:pathLst>
            </a:custGeom>
            <a:solidFill>
              <a:srgbClr val="888888">
                <a:alpha val="100000"/>
              </a:srgbClr>
            </a:solidFill>
            <a:ln w="0">
              <a:noFill/>
            </a:ln>
          </p:spPr>
          <p:txBody>
            <a:bodyPr/>
            <a:lstStyle/>
            <a:p>
              <a:endParaRPr lang="zh-CN" altLang="en-US"/>
            </a:p>
          </p:txBody>
        </p:sp>
        <p:sp>
          <p:nvSpPr>
            <p:cNvPr id="52301" name="Freeform 421"/>
            <p:cNvSpPr/>
            <p:nvPr/>
          </p:nvSpPr>
          <p:spPr>
            <a:xfrm>
              <a:off x="2926" y="3217"/>
              <a:ext cx="14" cy="20"/>
            </a:xfrm>
            <a:custGeom>
              <a:avLst/>
              <a:gdLst>
                <a:gd name="txL" fmla="*/ 0 w 14"/>
                <a:gd name="txT" fmla="*/ 0 h 20"/>
                <a:gd name="txR" fmla="*/ 14 w 14"/>
                <a:gd name="txB" fmla="*/ 20 h 20"/>
              </a:gdLst>
              <a:ahLst/>
              <a:cxnLst>
                <a:cxn ang="0">
                  <a:pos x="13" y="13"/>
                </a:cxn>
                <a:cxn ang="0">
                  <a:pos x="0" y="0"/>
                </a:cxn>
                <a:cxn ang="0">
                  <a:pos x="6" y="19"/>
                </a:cxn>
                <a:cxn ang="0">
                  <a:pos x="13" y="13"/>
                </a:cxn>
              </a:cxnLst>
              <a:rect l="txL" t="txT" r="txR" b="txB"/>
              <a:pathLst>
                <a:path w="14" h="20">
                  <a:moveTo>
                    <a:pt x="13" y="13"/>
                  </a:moveTo>
                  <a:lnTo>
                    <a:pt x="0" y="0"/>
                  </a:lnTo>
                  <a:lnTo>
                    <a:pt x="6" y="19"/>
                  </a:lnTo>
                  <a:lnTo>
                    <a:pt x="13" y="13"/>
                  </a:lnTo>
                  <a:close/>
                </a:path>
              </a:pathLst>
            </a:custGeom>
            <a:solidFill>
              <a:srgbClr val="888888">
                <a:alpha val="100000"/>
              </a:srgbClr>
            </a:solidFill>
            <a:ln w="0">
              <a:noFill/>
            </a:ln>
          </p:spPr>
          <p:txBody>
            <a:bodyPr/>
            <a:lstStyle/>
            <a:p>
              <a:endParaRPr lang="zh-CN" altLang="en-US"/>
            </a:p>
          </p:txBody>
        </p:sp>
        <p:sp>
          <p:nvSpPr>
            <p:cNvPr id="52302" name="Freeform 422"/>
            <p:cNvSpPr/>
            <p:nvPr/>
          </p:nvSpPr>
          <p:spPr>
            <a:xfrm>
              <a:off x="2964" y="3154"/>
              <a:ext cx="7" cy="20"/>
            </a:xfrm>
            <a:custGeom>
              <a:avLst/>
              <a:gdLst>
                <a:gd name="txL" fmla="*/ 0 w 7"/>
                <a:gd name="txT" fmla="*/ 0 h 20"/>
                <a:gd name="txR" fmla="*/ 7 w 7"/>
                <a:gd name="txB" fmla="*/ 20 h 20"/>
              </a:gdLst>
              <a:ahLst/>
              <a:cxnLst>
                <a:cxn ang="0">
                  <a:pos x="6" y="0"/>
                </a:cxn>
                <a:cxn ang="0">
                  <a:pos x="6" y="19"/>
                </a:cxn>
                <a:cxn ang="0">
                  <a:pos x="0" y="19"/>
                </a:cxn>
                <a:cxn ang="0">
                  <a:pos x="6" y="0"/>
                </a:cxn>
                <a:cxn ang="0">
                  <a:pos x="6" y="0"/>
                </a:cxn>
              </a:cxnLst>
              <a:rect l="txL" t="txT" r="txR" b="txB"/>
              <a:pathLst>
                <a:path w="7" h="20">
                  <a:moveTo>
                    <a:pt x="6" y="0"/>
                  </a:moveTo>
                  <a:lnTo>
                    <a:pt x="6" y="19"/>
                  </a:lnTo>
                  <a:lnTo>
                    <a:pt x="0" y="19"/>
                  </a:lnTo>
                  <a:lnTo>
                    <a:pt x="6" y="0"/>
                  </a:lnTo>
                  <a:close/>
                </a:path>
              </a:pathLst>
            </a:custGeom>
            <a:solidFill>
              <a:srgbClr val="888888">
                <a:alpha val="100000"/>
              </a:srgbClr>
            </a:solidFill>
            <a:ln w="0">
              <a:noFill/>
            </a:ln>
          </p:spPr>
          <p:txBody>
            <a:bodyPr/>
            <a:lstStyle/>
            <a:p>
              <a:endParaRPr lang="zh-CN" altLang="en-US"/>
            </a:p>
          </p:txBody>
        </p:sp>
        <p:sp>
          <p:nvSpPr>
            <p:cNvPr id="52303" name="Freeform 423"/>
            <p:cNvSpPr/>
            <p:nvPr/>
          </p:nvSpPr>
          <p:spPr>
            <a:xfrm>
              <a:off x="2964" y="3154"/>
              <a:ext cx="7" cy="20"/>
            </a:xfrm>
            <a:custGeom>
              <a:avLst/>
              <a:gdLst>
                <a:gd name="txL" fmla="*/ 0 w 7"/>
                <a:gd name="txT" fmla="*/ 0 h 20"/>
                <a:gd name="txR" fmla="*/ 7 w 7"/>
                <a:gd name="txB" fmla="*/ 20 h 20"/>
              </a:gdLst>
              <a:ahLst/>
              <a:cxnLst>
                <a:cxn ang="0">
                  <a:pos x="6" y="0"/>
                </a:cxn>
                <a:cxn ang="0">
                  <a:pos x="6" y="19"/>
                </a:cxn>
                <a:cxn ang="0">
                  <a:pos x="0" y="19"/>
                </a:cxn>
                <a:cxn ang="0">
                  <a:pos x="6" y="0"/>
                </a:cxn>
              </a:cxnLst>
              <a:rect l="txL" t="txT" r="txR" b="txB"/>
              <a:pathLst>
                <a:path w="7" h="20">
                  <a:moveTo>
                    <a:pt x="6" y="0"/>
                  </a:moveTo>
                  <a:lnTo>
                    <a:pt x="6" y="19"/>
                  </a:lnTo>
                  <a:lnTo>
                    <a:pt x="0" y="19"/>
                  </a:lnTo>
                  <a:lnTo>
                    <a:pt x="6" y="0"/>
                  </a:lnTo>
                  <a:close/>
                </a:path>
              </a:pathLst>
            </a:custGeom>
            <a:solidFill>
              <a:srgbClr val="888888">
                <a:alpha val="100000"/>
              </a:srgbClr>
            </a:solidFill>
            <a:ln w="0">
              <a:noFill/>
            </a:ln>
          </p:spPr>
          <p:txBody>
            <a:bodyPr/>
            <a:lstStyle/>
            <a:p>
              <a:endParaRPr lang="zh-CN" altLang="en-US"/>
            </a:p>
          </p:txBody>
        </p:sp>
        <p:sp>
          <p:nvSpPr>
            <p:cNvPr id="52304" name="Freeform 424"/>
            <p:cNvSpPr/>
            <p:nvPr/>
          </p:nvSpPr>
          <p:spPr>
            <a:xfrm>
              <a:off x="2977" y="3242"/>
              <a:ext cx="14" cy="20"/>
            </a:xfrm>
            <a:custGeom>
              <a:avLst/>
              <a:gdLst>
                <a:gd name="txL" fmla="*/ 0 w 14"/>
                <a:gd name="txT" fmla="*/ 0 h 20"/>
                <a:gd name="txR" fmla="*/ 14 w 14"/>
                <a:gd name="txB" fmla="*/ 20 h 20"/>
              </a:gdLst>
              <a:ahLst/>
              <a:cxnLst>
                <a:cxn ang="0">
                  <a:pos x="0" y="19"/>
                </a:cxn>
                <a:cxn ang="0">
                  <a:pos x="6" y="0"/>
                </a:cxn>
                <a:cxn ang="0">
                  <a:pos x="13" y="0"/>
                </a:cxn>
                <a:cxn ang="0">
                  <a:pos x="0" y="19"/>
                </a:cxn>
                <a:cxn ang="0">
                  <a:pos x="0" y="19"/>
                </a:cxn>
              </a:cxnLst>
              <a:rect l="txL" t="txT" r="txR" b="txB"/>
              <a:pathLst>
                <a:path w="14" h="20">
                  <a:moveTo>
                    <a:pt x="0" y="19"/>
                  </a:moveTo>
                  <a:lnTo>
                    <a:pt x="6" y="0"/>
                  </a:lnTo>
                  <a:lnTo>
                    <a:pt x="13" y="0"/>
                  </a:lnTo>
                  <a:lnTo>
                    <a:pt x="0" y="19"/>
                  </a:lnTo>
                  <a:close/>
                </a:path>
              </a:pathLst>
            </a:custGeom>
            <a:solidFill>
              <a:srgbClr val="888888">
                <a:alpha val="100000"/>
              </a:srgbClr>
            </a:solidFill>
            <a:ln w="0">
              <a:noFill/>
            </a:ln>
          </p:spPr>
          <p:txBody>
            <a:bodyPr/>
            <a:lstStyle/>
            <a:p>
              <a:endParaRPr lang="zh-CN" altLang="en-US"/>
            </a:p>
          </p:txBody>
        </p:sp>
        <p:sp>
          <p:nvSpPr>
            <p:cNvPr id="52305" name="Freeform 425"/>
            <p:cNvSpPr/>
            <p:nvPr/>
          </p:nvSpPr>
          <p:spPr>
            <a:xfrm>
              <a:off x="2977" y="3242"/>
              <a:ext cx="14" cy="20"/>
            </a:xfrm>
            <a:custGeom>
              <a:avLst/>
              <a:gdLst>
                <a:gd name="txL" fmla="*/ 0 w 14"/>
                <a:gd name="txT" fmla="*/ 0 h 20"/>
                <a:gd name="txR" fmla="*/ 14 w 14"/>
                <a:gd name="txB" fmla="*/ 20 h 20"/>
              </a:gdLst>
              <a:ahLst/>
              <a:cxnLst>
                <a:cxn ang="0">
                  <a:pos x="0" y="19"/>
                </a:cxn>
                <a:cxn ang="0">
                  <a:pos x="6" y="0"/>
                </a:cxn>
                <a:cxn ang="0">
                  <a:pos x="13" y="0"/>
                </a:cxn>
                <a:cxn ang="0">
                  <a:pos x="0" y="19"/>
                </a:cxn>
              </a:cxnLst>
              <a:rect l="txL" t="txT" r="txR" b="txB"/>
              <a:pathLst>
                <a:path w="14" h="20">
                  <a:moveTo>
                    <a:pt x="0" y="19"/>
                  </a:moveTo>
                  <a:lnTo>
                    <a:pt x="6" y="0"/>
                  </a:lnTo>
                  <a:lnTo>
                    <a:pt x="13" y="0"/>
                  </a:lnTo>
                  <a:lnTo>
                    <a:pt x="0" y="19"/>
                  </a:lnTo>
                  <a:close/>
                </a:path>
              </a:pathLst>
            </a:custGeom>
            <a:solidFill>
              <a:srgbClr val="888888">
                <a:alpha val="100000"/>
              </a:srgbClr>
            </a:solidFill>
            <a:ln w="0">
              <a:noFill/>
            </a:ln>
          </p:spPr>
          <p:txBody>
            <a:bodyPr/>
            <a:lstStyle/>
            <a:p>
              <a:endParaRPr lang="zh-CN" altLang="en-US"/>
            </a:p>
          </p:txBody>
        </p:sp>
        <p:sp>
          <p:nvSpPr>
            <p:cNvPr id="52306" name="Freeform 426"/>
            <p:cNvSpPr/>
            <p:nvPr/>
          </p:nvSpPr>
          <p:spPr>
            <a:xfrm>
              <a:off x="2913" y="3104"/>
              <a:ext cx="8" cy="14"/>
            </a:xfrm>
            <a:custGeom>
              <a:avLst/>
              <a:gdLst>
                <a:gd name="txL" fmla="*/ 0 w 8"/>
                <a:gd name="txT" fmla="*/ 0 h 14"/>
                <a:gd name="txR" fmla="*/ 8 w 8"/>
                <a:gd name="txB" fmla="*/ 14 h 14"/>
              </a:gdLst>
              <a:ahLst/>
              <a:cxnLst>
                <a:cxn ang="0">
                  <a:pos x="0" y="13"/>
                </a:cxn>
                <a:cxn ang="0">
                  <a:pos x="7" y="0"/>
                </a:cxn>
                <a:cxn ang="0">
                  <a:pos x="0" y="6"/>
                </a:cxn>
                <a:cxn ang="0">
                  <a:pos x="0" y="13"/>
                </a:cxn>
                <a:cxn ang="0">
                  <a:pos x="0" y="13"/>
                </a:cxn>
              </a:cxnLst>
              <a:rect l="txL" t="txT" r="txR" b="txB"/>
              <a:pathLst>
                <a:path w="8" h="14">
                  <a:moveTo>
                    <a:pt x="0" y="13"/>
                  </a:moveTo>
                  <a:lnTo>
                    <a:pt x="7" y="0"/>
                  </a:lnTo>
                  <a:lnTo>
                    <a:pt x="0" y="6"/>
                  </a:lnTo>
                  <a:lnTo>
                    <a:pt x="0" y="13"/>
                  </a:lnTo>
                  <a:close/>
                </a:path>
              </a:pathLst>
            </a:custGeom>
            <a:solidFill>
              <a:srgbClr val="888888">
                <a:alpha val="100000"/>
              </a:srgbClr>
            </a:solidFill>
            <a:ln w="0">
              <a:noFill/>
            </a:ln>
          </p:spPr>
          <p:txBody>
            <a:bodyPr/>
            <a:lstStyle/>
            <a:p>
              <a:endParaRPr lang="zh-CN" altLang="en-US"/>
            </a:p>
          </p:txBody>
        </p:sp>
        <p:sp>
          <p:nvSpPr>
            <p:cNvPr id="52307" name="Freeform 427"/>
            <p:cNvSpPr/>
            <p:nvPr/>
          </p:nvSpPr>
          <p:spPr>
            <a:xfrm>
              <a:off x="2913" y="3104"/>
              <a:ext cx="8" cy="14"/>
            </a:xfrm>
            <a:custGeom>
              <a:avLst/>
              <a:gdLst>
                <a:gd name="txL" fmla="*/ 0 w 8"/>
                <a:gd name="txT" fmla="*/ 0 h 14"/>
                <a:gd name="txR" fmla="*/ 8 w 8"/>
                <a:gd name="txB" fmla="*/ 14 h 14"/>
              </a:gdLst>
              <a:ahLst/>
              <a:cxnLst>
                <a:cxn ang="0">
                  <a:pos x="0" y="13"/>
                </a:cxn>
                <a:cxn ang="0">
                  <a:pos x="7" y="0"/>
                </a:cxn>
                <a:cxn ang="0">
                  <a:pos x="0" y="6"/>
                </a:cxn>
                <a:cxn ang="0">
                  <a:pos x="0" y="13"/>
                </a:cxn>
              </a:cxnLst>
              <a:rect l="txL" t="txT" r="txR" b="txB"/>
              <a:pathLst>
                <a:path w="8" h="14">
                  <a:moveTo>
                    <a:pt x="0" y="13"/>
                  </a:moveTo>
                  <a:lnTo>
                    <a:pt x="7" y="0"/>
                  </a:lnTo>
                  <a:lnTo>
                    <a:pt x="0" y="6"/>
                  </a:lnTo>
                  <a:lnTo>
                    <a:pt x="0" y="13"/>
                  </a:lnTo>
                  <a:close/>
                </a:path>
              </a:pathLst>
            </a:custGeom>
            <a:solidFill>
              <a:srgbClr val="888888">
                <a:alpha val="100000"/>
              </a:srgbClr>
            </a:solidFill>
            <a:ln w="0">
              <a:noFill/>
            </a:ln>
          </p:spPr>
          <p:txBody>
            <a:bodyPr/>
            <a:lstStyle/>
            <a:p>
              <a:endParaRPr lang="zh-CN" altLang="en-US"/>
            </a:p>
          </p:txBody>
        </p:sp>
        <p:sp>
          <p:nvSpPr>
            <p:cNvPr id="52308" name="Freeform 428"/>
            <p:cNvSpPr/>
            <p:nvPr/>
          </p:nvSpPr>
          <p:spPr>
            <a:xfrm>
              <a:off x="2646" y="2507"/>
              <a:ext cx="14" cy="8"/>
            </a:xfrm>
            <a:custGeom>
              <a:avLst/>
              <a:gdLst>
                <a:gd name="txL" fmla="*/ 0 w 14"/>
                <a:gd name="txT" fmla="*/ 0 h 8"/>
                <a:gd name="txR" fmla="*/ 14 w 14"/>
                <a:gd name="txB" fmla="*/ 8 h 8"/>
              </a:gdLst>
              <a:ahLst/>
              <a:cxnLst>
                <a:cxn ang="0">
                  <a:pos x="6" y="0"/>
                </a:cxn>
                <a:cxn ang="0">
                  <a:pos x="13" y="7"/>
                </a:cxn>
                <a:cxn ang="0">
                  <a:pos x="6" y="7"/>
                </a:cxn>
                <a:cxn ang="0">
                  <a:pos x="0" y="7"/>
                </a:cxn>
                <a:cxn ang="0">
                  <a:pos x="0" y="0"/>
                </a:cxn>
                <a:cxn ang="0">
                  <a:pos x="6" y="0"/>
                </a:cxn>
                <a:cxn ang="0">
                  <a:pos x="6" y="0"/>
                </a:cxn>
              </a:cxnLst>
              <a:rect l="txL" t="txT" r="txR" b="txB"/>
              <a:pathLst>
                <a:path w="14" h="8">
                  <a:moveTo>
                    <a:pt x="6" y="0"/>
                  </a:moveTo>
                  <a:lnTo>
                    <a:pt x="13" y="7"/>
                  </a:lnTo>
                  <a:lnTo>
                    <a:pt x="6" y="7"/>
                  </a:lnTo>
                  <a:lnTo>
                    <a:pt x="0" y="7"/>
                  </a:lnTo>
                  <a:lnTo>
                    <a:pt x="0" y="0"/>
                  </a:lnTo>
                  <a:lnTo>
                    <a:pt x="6" y="0"/>
                  </a:lnTo>
                  <a:close/>
                </a:path>
              </a:pathLst>
            </a:custGeom>
            <a:solidFill>
              <a:srgbClr val="888888">
                <a:alpha val="100000"/>
              </a:srgbClr>
            </a:solidFill>
            <a:ln w="0">
              <a:noFill/>
            </a:ln>
          </p:spPr>
          <p:txBody>
            <a:bodyPr/>
            <a:lstStyle/>
            <a:p>
              <a:endParaRPr lang="zh-CN" altLang="en-US"/>
            </a:p>
          </p:txBody>
        </p:sp>
        <p:sp>
          <p:nvSpPr>
            <p:cNvPr id="52309" name="Freeform 429"/>
            <p:cNvSpPr/>
            <p:nvPr/>
          </p:nvSpPr>
          <p:spPr>
            <a:xfrm>
              <a:off x="2646" y="2507"/>
              <a:ext cx="14" cy="8"/>
            </a:xfrm>
            <a:custGeom>
              <a:avLst/>
              <a:gdLst>
                <a:gd name="txL" fmla="*/ 0 w 14"/>
                <a:gd name="txT" fmla="*/ 0 h 8"/>
                <a:gd name="txR" fmla="*/ 14 w 14"/>
                <a:gd name="txB" fmla="*/ 8 h 8"/>
              </a:gdLst>
              <a:ahLst/>
              <a:cxnLst>
                <a:cxn ang="0">
                  <a:pos x="6" y="0"/>
                </a:cxn>
                <a:cxn ang="0">
                  <a:pos x="13" y="7"/>
                </a:cxn>
                <a:cxn ang="0">
                  <a:pos x="6" y="7"/>
                </a:cxn>
                <a:cxn ang="0">
                  <a:pos x="0" y="7"/>
                </a:cxn>
                <a:cxn ang="0">
                  <a:pos x="0" y="0"/>
                </a:cxn>
                <a:cxn ang="0">
                  <a:pos x="6" y="0"/>
                </a:cxn>
              </a:cxnLst>
              <a:rect l="txL" t="txT" r="txR" b="txB"/>
              <a:pathLst>
                <a:path w="14" h="8">
                  <a:moveTo>
                    <a:pt x="6" y="0"/>
                  </a:moveTo>
                  <a:lnTo>
                    <a:pt x="13" y="7"/>
                  </a:lnTo>
                  <a:lnTo>
                    <a:pt x="6" y="7"/>
                  </a:lnTo>
                  <a:lnTo>
                    <a:pt x="0" y="7"/>
                  </a:lnTo>
                  <a:lnTo>
                    <a:pt x="0" y="0"/>
                  </a:lnTo>
                  <a:lnTo>
                    <a:pt x="6" y="0"/>
                  </a:lnTo>
                  <a:close/>
                </a:path>
              </a:pathLst>
            </a:custGeom>
            <a:solidFill>
              <a:srgbClr val="888888">
                <a:alpha val="100000"/>
              </a:srgbClr>
            </a:solidFill>
            <a:ln w="0">
              <a:noFill/>
            </a:ln>
          </p:spPr>
          <p:txBody>
            <a:bodyPr/>
            <a:lstStyle/>
            <a:p>
              <a:endParaRPr lang="zh-CN" altLang="en-US"/>
            </a:p>
          </p:txBody>
        </p:sp>
        <p:sp>
          <p:nvSpPr>
            <p:cNvPr id="52310" name="Freeform 430"/>
            <p:cNvSpPr/>
            <p:nvPr/>
          </p:nvSpPr>
          <p:spPr>
            <a:xfrm>
              <a:off x="2678" y="2646"/>
              <a:ext cx="7" cy="13"/>
            </a:xfrm>
            <a:custGeom>
              <a:avLst/>
              <a:gdLst>
                <a:gd name="txL" fmla="*/ 0 w 7"/>
                <a:gd name="txT" fmla="*/ 0 h 13"/>
                <a:gd name="txR" fmla="*/ 7 w 7"/>
                <a:gd name="txB" fmla="*/ 13 h 13"/>
              </a:gdLst>
              <a:ahLst/>
              <a:cxnLst>
                <a:cxn ang="0">
                  <a:pos x="6" y="12"/>
                </a:cxn>
                <a:cxn ang="0">
                  <a:pos x="0" y="6"/>
                </a:cxn>
                <a:cxn ang="0">
                  <a:pos x="6" y="0"/>
                </a:cxn>
                <a:cxn ang="0">
                  <a:pos x="6" y="0"/>
                </a:cxn>
                <a:cxn ang="0">
                  <a:pos x="6" y="12"/>
                </a:cxn>
                <a:cxn ang="0">
                  <a:pos x="6" y="12"/>
                </a:cxn>
              </a:cxnLst>
              <a:rect l="txL" t="txT" r="txR" b="txB"/>
              <a:pathLst>
                <a:path w="7" h="13">
                  <a:moveTo>
                    <a:pt x="6" y="12"/>
                  </a:moveTo>
                  <a:lnTo>
                    <a:pt x="0" y="6"/>
                  </a:lnTo>
                  <a:lnTo>
                    <a:pt x="6" y="0"/>
                  </a:lnTo>
                  <a:lnTo>
                    <a:pt x="6" y="12"/>
                  </a:lnTo>
                  <a:close/>
                </a:path>
              </a:pathLst>
            </a:custGeom>
            <a:solidFill>
              <a:srgbClr val="888888">
                <a:alpha val="100000"/>
              </a:srgbClr>
            </a:solidFill>
            <a:ln w="0">
              <a:noFill/>
            </a:ln>
          </p:spPr>
          <p:txBody>
            <a:bodyPr/>
            <a:lstStyle/>
            <a:p>
              <a:endParaRPr lang="zh-CN" altLang="en-US"/>
            </a:p>
          </p:txBody>
        </p:sp>
        <p:sp>
          <p:nvSpPr>
            <p:cNvPr id="52311" name="Freeform 431"/>
            <p:cNvSpPr/>
            <p:nvPr/>
          </p:nvSpPr>
          <p:spPr>
            <a:xfrm>
              <a:off x="2678" y="2646"/>
              <a:ext cx="7" cy="13"/>
            </a:xfrm>
            <a:custGeom>
              <a:avLst/>
              <a:gdLst>
                <a:gd name="txL" fmla="*/ 0 w 7"/>
                <a:gd name="txT" fmla="*/ 0 h 13"/>
                <a:gd name="txR" fmla="*/ 7 w 7"/>
                <a:gd name="txB" fmla="*/ 13 h 13"/>
              </a:gdLst>
              <a:ahLst/>
              <a:cxnLst>
                <a:cxn ang="0">
                  <a:pos x="6" y="12"/>
                </a:cxn>
                <a:cxn ang="0">
                  <a:pos x="0" y="6"/>
                </a:cxn>
                <a:cxn ang="0">
                  <a:pos x="6" y="0"/>
                </a:cxn>
                <a:cxn ang="0">
                  <a:pos x="6" y="12"/>
                </a:cxn>
              </a:cxnLst>
              <a:rect l="txL" t="txT" r="txR" b="txB"/>
              <a:pathLst>
                <a:path w="7" h="13">
                  <a:moveTo>
                    <a:pt x="6" y="12"/>
                  </a:moveTo>
                  <a:lnTo>
                    <a:pt x="0" y="6"/>
                  </a:lnTo>
                  <a:lnTo>
                    <a:pt x="6" y="0"/>
                  </a:lnTo>
                  <a:lnTo>
                    <a:pt x="6" y="12"/>
                  </a:lnTo>
                  <a:close/>
                </a:path>
              </a:pathLst>
            </a:custGeom>
            <a:solidFill>
              <a:srgbClr val="888888">
                <a:alpha val="100000"/>
              </a:srgbClr>
            </a:solidFill>
            <a:ln w="0">
              <a:noFill/>
            </a:ln>
          </p:spPr>
          <p:txBody>
            <a:bodyPr/>
            <a:lstStyle/>
            <a:p>
              <a:endParaRPr lang="zh-CN" altLang="en-US"/>
            </a:p>
          </p:txBody>
        </p:sp>
        <p:sp>
          <p:nvSpPr>
            <p:cNvPr id="52312" name="Freeform 432"/>
            <p:cNvSpPr/>
            <p:nvPr/>
          </p:nvSpPr>
          <p:spPr>
            <a:xfrm>
              <a:off x="2710" y="2514"/>
              <a:ext cx="13" cy="1"/>
            </a:xfrm>
            <a:custGeom>
              <a:avLst/>
              <a:gdLst>
                <a:gd name="txL" fmla="*/ 0 w 13"/>
                <a:gd name="txT" fmla="*/ 0 h 1"/>
                <a:gd name="txR" fmla="*/ 13 w 13"/>
                <a:gd name="txB" fmla="*/ 1 h 1"/>
              </a:gdLst>
              <a:ahLst/>
              <a:cxnLst>
                <a:cxn ang="0">
                  <a:pos x="12" y="0"/>
                </a:cxn>
                <a:cxn ang="0">
                  <a:pos x="0" y="0"/>
                </a:cxn>
                <a:cxn ang="0">
                  <a:pos x="6" y="0"/>
                </a:cxn>
                <a:cxn ang="0">
                  <a:pos x="12" y="0"/>
                </a:cxn>
                <a:cxn ang="0">
                  <a:pos x="12" y="0"/>
                </a:cxn>
              </a:cxnLst>
              <a:rect l="txL" t="txT" r="txR" b="txB"/>
              <a:pathLst>
                <a:path w="13" h="1">
                  <a:moveTo>
                    <a:pt x="12" y="0"/>
                  </a:moveTo>
                  <a:lnTo>
                    <a:pt x="0" y="0"/>
                  </a:lnTo>
                  <a:lnTo>
                    <a:pt x="6" y="0"/>
                  </a:lnTo>
                  <a:lnTo>
                    <a:pt x="12" y="0"/>
                  </a:lnTo>
                  <a:close/>
                </a:path>
              </a:pathLst>
            </a:custGeom>
            <a:solidFill>
              <a:srgbClr val="888888">
                <a:alpha val="100000"/>
              </a:srgbClr>
            </a:solidFill>
            <a:ln w="0">
              <a:noFill/>
            </a:ln>
          </p:spPr>
          <p:txBody>
            <a:bodyPr/>
            <a:lstStyle/>
            <a:p>
              <a:endParaRPr lang="zh-CN" altLang="en-US"/>
            </a:p>
          </p:txBody>
        </p:sp>
        <p:sp>
          <p:nvSpPr>
            <p:cNvPr id="52313" name="Freeform 433"/>
            <p:cNvSpPr/>
            <p:nvPr/>
          </p:nvSpPr>
          <p:spPr>
            <a:xfrm>
              <a:off x="2710" y="2514"/>
              <a:ext cx="13" cy="1"/>
            </a:xfrm>
            <a:custGeom>
              <a:avLst/>
              <a:gdLst>
                <a:gd name="txL" fmla="*/ 0 w 13"/>
                <a:gd name="txT" fmla="*/ 0 h 1"/>
                <a:gd name="txR" fmla="*/ 13 w 13"/>
                <a:gd name="txB" fmla="*/ 1 h 1"/>
              </a:gdLst>
              <a:ahLst/>
              <a:cxnLst>
                <a:cxn ang="0">
                  <a:pos x="12" y="0"/>
                </a:cxn>
                <a:cxn ang="0">
                  <a:pos x="0" y="0"/>
                </a:cxn>
                <a:cxn ang="0">
                  <a:pos x="6" y="0"/>
                </a:cxn>
                <a:cxn ang="0">
                  <a:pos x="12" y="0"/>
                </a:cxn>
              </a:cxnLst>
              <a:rect l="txL" t="txT" r="txR" b="txB"/>
              <a:pathLst>
                <a:path w="13" h="1">
                  <a:moveTo>
                    <a:pt x="12" y="0"/>
                  </a:moveTo>
                  <a:lnTo>
                    <a:pt x="0" y="0"/>
                  </a:lnTo>
                  <a:lnTo>
                    <a:pt x="6" y="0"/>
                  </a:lnTo>
                  <a:lnTo>
                    <a:pt x="12" y="0"/>
                  </a:lnTo>
                  <a:close/>
                </a:path>
              </a:pathLst>
            </a:custGeom>
            <a:solidFill>
              <a:srgbClr val="888888">
                <a:alpha val="100000"/>
              </a:srgbClr>
            </a:solidFill>
            <a:ln w="0">
              <a:noFill/>
            </a:ln>
          </p:spPr>
          <p:txBody>
            <a:bodyPr/>
            <a:lstStyle/>
            <a:p>
              <a:endParaRPr lang="zh-CN" altLang="en-US"/>
            </a:p>
          </p:txBody>
        </p:sp>
        <p:sp>
          <p:nvSpPr>
            <p:cNvPr id="52314" name="Freeform 434"/>
            <p:cNvSpPr/>
            <p:nvPr/>
          </p:nvSpPr>
          <p:spPr>
            <a:xfrm>
              <a:off x="2780" y="2564"/>
              <a:ext cx="7" cy="13"/>
            </a:xfrm>
            <a:custGeom>
              <a:avLst/>
              <a:gdLst>
                <a:gd name="txL" fmla="*/ 0 w 7"/>
                <a:gd name="txT" fmla="*/ 0 h 13"/>
                <a:gd name="txR" fmla="*/ 7 w 7"/>
                <a:gd name="txB" fmla="*/ 13 h 13"/>
              </a:gdLst>
              <a:ahLst/>
              <a:cxnLst>
                <a:cxn ang="0">
                  <a:pos x="0" y="12"/>
                </a:cxn>
                <a:cxn ang="0">
                  <a:pos x="6" y="0"/>
                </a:cxn>
                <a:cxn ang="0">
                  <a:pos x="6" y="12"/>
                </a:cxn>
                <a:cxn ang="0">
                  <a:pos x="0" y="12"/>
                </a:cxn>
                <a:cxn ang="0">
                  <a:pos x="0" y="12"/>
                </a:cxn>
              </a:cxnLst>
              <a:rect l="txL" t="txT" r="txR" b="txB"/>
              <a:pathLst>
                <a:path w="7" h="13">
                  <a:moveTo>
                    <a:pt x="0" y="12"/>
                  </a:moveTo>
                  <a:lnTo>
                    <a:pt x="6" y="0"/>
                  </a:lnTo>
                  <a:lnTo>
                    <a:pt x="6" y="12"/>
                  </a:lnTo>
                  <a:lnTo>
                    <a:pt x="0" y="12"/>
                  </a:lnTo>
                  <a:close/>
                </a:path>
              </a:pathLst>
            </a:custGeom>
            <a:solidFill>
              <a:srgbClr val="888888">
                <a:alpha val="100000"/>
              </a:srgbClr>
            </a:solidFill>
            <a:ln w="0">
              <a:noFill/>
            </a:ln>
          </p:spPr>
          <p:txBody>
            <a:bodyPr/>
            <a:lstStyle/>
            <a:p>
              <a:endParaRPr lang="zh-CN" altLang="en-US"/>
            </a:p>
          </p:txBody>
        </p:sp>
        <p:sp>
          <p:nvSpPr>
            <p:cNvPr id="52315" name="Freeform 435"/>
            <p:cNvSpPr/>
            <p:nvPr/>
          </p:nvSpPr>
          <p:spPr>
            <a:xfrm>
              <a:off x="2780" y="2564"/>
              <a:ext cx="7" cy="13"/>
            </a:xfrm>
            <a:custGeom>
              <a:avLst/>
              <a:gdLst>
                <a:gd name="txL" fmla="*/ 0 w 7"/>
                <a:gd name="txT" fmla="*/ 0 h 13"/>
                <a:gd name="txR" fmla="*/ 7 w 7"/>
                <a:gd name="txB" fmla="*/ 13 h 13"/>
              </a:gdLst>
              <a:ahLst/>
              <a:cxnLst>
                <a:cxn ang="0">
                  <a:pos x="0" y="12"/>
                </a:cxn>
                <a:cxn ang="0">
                  <a:pos x="6" y="0"/>
                </a:cxn>
                <a:cxn ang="0">
                  <a:pos x="6" y="12"/>
                </a:cxn>
                <a:cxn ang="0">
                  <a:pos x="0" y="12"/>
                </a:cxn>
              </a:cxnLst>
              <a:rect l="txL" t="txT" r="txR" b="txB"/>
              <a:pathLst>
                <a:path w="7" h="13">
                  <a:moveTo>
                    <a:pt x="0" y="12"/>
                  </a:moveTo>
                  <a:lnTo>
                    <a:pt x="6" y="0"/>
                  </a:lnTo>
                  <a:lnTo>
                    <a:pt x="6" y="12"/>
                  </a:lnTo>
                  <a:lnTo>
                    <a:pt x="0" y="12"/>
                  </a:lnTo>
                  <a:close/>
                </a:path>
              </a:pathLst>
            </a:custGeom>
            <a:solidFill>
              <a:srgbClr val="888888">
                <a:alpha val="100000"/>
              </a:srgbClr>
            </a:solidFill>
            <a:ln w="0">
              <a:noFill/>
            </a:ln>
          </p:spPr>
          <p:txBody>
            <a:bodyPr/>
            <a:lstStyle/>
            <a:p>
              <a:endParaRPr lang="zh-CN" altLang="en-US"/>
            </a:p>
          </p:txBody>
        </p:sp>
        <p:sp>
          <p:nvSpPr>
            <p:cNvPr id="52316" name="Freeform 436"/>
            <p:cNvSpPr/>
            <p:nvPr/>
          </p:nvSpPr>
          <p:spPr>
            <a:xfrm>
              <a:off x="2761" y="2620"/>
              <a:ext cx="1" cy="20"/>
            </a:xfrm>
            <a:custGeom>
              <a:avLst/>
              <a:gdLst>
                <a:gd name="txL" fmla="*/ 0 w 1"/>
                <a:gd name="txT" fmla="*/ 0 h 20"/>
                <a:gd name="txR" fmla="*/ 1 w 1"/>
                <a:gd name="txB" fmla="*/ 20 h 20"/>
              </a:gdLst>
              <a:ahLst/>
              <a:cxnLst>
                <a:cxn ang="0">
                  <a:pos x="0" y="19"/>
                </a:cxn>
                <a:cxn ang="0">
                  <a:pos x="0" y="7"/>
                </a:cxn>
                <a:cxn ang="0">
                  <a:pos x="0" y="0"/>
                </a:cxn>
                <a:cxn ang="0">
                  <a:pos x="0" y="13"/>
                </a:cxn>
                <a:cxn ang="0">
                  <a:pos x="0" y="19"/>
                </a:cxn>
                <a:cxn ang="0">
                  <a:pos x="0" y="19"/>
                </a:cxn>
              </a:cxnLst>
              <a:rect l="txL" t="txT" r="txR" b="txB"/>
              <a:pathLst>
                <a:path w="1" h="20">
                  <a:moveTo>
                    <a:pt x="0" y="19"/>
                  </a:moveTo>
                  <a:lnTo>
                    <a:pt x="0" y="7"/>
                  </a:lnTo>
                  <a:lnTo>
                    <a:pt x="0" y="0"/>
                  </a:lnTo>
                  <a:lnTo>
                    <a:pt x="0" y="13"/>
                  </a:lnTo>
                  <a:lnTo>
                    <a:pt x="0" y="19"/>
                  </a:lnTo>
                  <a:close/>
                </a:path>
              </a:pathLst>
            </a:custGeom>
            <a:solidFill>
              <a:srgbClr val="888888">
                <a:alpha val="100000"/>
              </a:srgbClr>
            </a:solidFill>
            <a:ln w="0">
              <a:noFill/>
            </a:ln>
          </p:spPr>
          <p:txBody>
            <a:bodyPr/>
            <a:lstStyle/>
            <a:p>
              <a:endParaRPr lang="zh-CN" altLang="en-US"/>
            </a:p>
          </p:txBody>
        </p:sp>
        <p:sp>
          <p:nvSpPr>
            <p:cNvPr id="52317" name="Freeform 437"/>
            <p:cNvSpPr/>
            <p:nvPr/>
          </p:nvSpPr>
          <p:spPr>
            <a:xfrm>
              <a:off x="2761" y="2620"/>
              <a:ext cx="1" cy="20"/>
            </a:xfrm>
            <a:custGeom>
              <a:avLst/>
              <a:gdLst>
                <a:gd name="txL" fmla="*/ 0 w 1"/>
                <a:gd name="txT" fmla="*/ 0 h 20"/>
                <a:gd name="txR" fmla="*/ 1 w 1"/>
                <a:gd name="txB" fmla="*/ 20 h 20"/>
              </a:gdLst>
              <a:ahLst/>
              <a:cxnLst>
                <a:cxn ang="0">
                  <a:pos x="0" y="19"/>
                </a:cxn>
                <a:cxn ang="0">
                  <a:pos x="0" y="7"/>
                </a:cxn>
                <a:cxn ang="0">
                  <a:pos x="0" y="0"/>
                </a:cxn>
                <a:cxn ang="0">
                  <a:pos x="0" y="13"/>
                </a:cxn>
                <a:cxn ang="0">
                  <a:pos x="0" y="19"/>
                </a:cxn>
              </a:cxnLst>
              <a:rect l="txL" t="txT" r="txR" b="txB"/>
              <a:pathLst>
                <a:path w="1" h="20">
                  <a:moveTo>
                    <a:pt x="0" y="19"/>
                  </a:moveTo>
                  <a:lnTo>
                    <a:pt x="0" y="7"/>
                  </a:lnTo>
                  <a:lnTo>
                    <a:pt x="0" y="0"/>
                  </a:lnTo>
                  <a:lnTo>
                    <a:pt x="0" y="13"/>
                  </a:lnTo>
                  <a:lnTo>
                    <a:pt x="0" y="19"/>
                  </a:lnTo>
                  <a:close/>
                </a:path>
              </a:pathLst>
            </a:custGeom>
            <a:solidFill>
              <a:srgbClr val="888888">
                <a:alpha val="100000"/>
              </a:srgbClr>
            </a:solidFill>
            <a:ln w="0">
              <a:noFill/>
            </a:ln>
          </p:spPr>
          <p:txBody>
            <a:bodyPr/>
            <a:lstStyle/>
            <a:p>
              <a:endParaRPr lang="zh-CN" altLang="en-US"/>
            </a:p>
          </p:txBody>
        </p:sp>
        <p:sp>
          <p:nvSpPr>
            <p:cNvPr id="52318" name="Freeform 438"/>
            <p:cNvSpPr/>
            <p:nvPr/>
          </p:nvSpPr>
          <p:spPr>
            <a:xfrm>
              <a:off x="2792" y="2652"/>
              <a:ext cx="8" cy="13"/>
            </a:xfrm>
            <a:custGeom>
              <a:avLst/>
              <a:gdLst>
                <a:gd name="txL" fmla="*/ 0 w 8"/>
                <a:gd name="txT" fmla="*/ 0 h 13"/>
                <a:gd name="txR" fmla="*/ 8 w 8"/>
                <a:gd name="txB" fmla="*/ 13 h 13"/>
              </a:gdLst>
              <a:ahLst/>
              <a:cxnLst>
                <a:cxn ang="0">
                  <a:pos x="7" y="12"/>
                </a:cxn>
                <a:cxn ang="0">
                  <a:pos x="7" y="0"/>
                </a:cxn>
                <a:cxn ang="0">
                  <a:pos x="0" y="6"/>
                </a:cxn>
                <a:cxn ang="0">
                  <a:pos x="7" y="12"/>
                </a:cxn>
                <a:cxn ang="0">
                  <a:pos x="7" y="12"/>
                </a:cxn>
              </a:cxnLst>
              <a:rect l="txL" t="txT" r="txR" b="txB"/>
              <a:pathLst>
                <a:path w="8" h="13">
                  <a:moveTo>
                    <a:pt x="7" y="12"/>
                  </a:moveTo>
                  <a:lnTo>
                    <a:pt x="7" y="0"/>
                  </a:lnTo>
                  <a:lnTo>
                    <a:pt x="0" y="6"/>
                  </a:lnTo>
                  <a:lnTo>
                    <a:pt x="7" y="12"/>
                  </a:lnTo>
                  <a:close/>
                </a:path>
              </a:pathLst>
            </a:custGeom>
            <a:solidFill>
              <a:srgbClr val="888888">
                <a:alpha val="100000"/>
              </a:srgbClr>
            </a:solidFill>
            <a:ln w="0">
              <a:noFill/>
            </a:ln>
          </p:spPr>
          <p:txBody>
            <a:bodyPr/>
            <a:lstStyle/>
            <a:p>
              <a:endParaRPr lang="zh-CN" altLang="en-US"/>
            </a:p>
          </p:txBody>
        </p:sp>
        <p:sp>
          <p:nvSpPr>
            <p:cNvPr id="52319" name="Freeform 439"/>
            <p:cNvSpPr/>
            <p:nvPr/>
          </p:nvSpPr>
          <p:spPr>
            <a:xfrm>
              <a:off x="2792" y="2652"/>
              <a:ext cx="8" cy="13"/>
            </a:xfrm>
            <a:custGeom>
              <a:avLst/>
              <a:gdLst>
                <a:gd name="txL" fmla="*/ 0 w 8"/>
                <a:gd name="txT" fmla="*/ 0 h 13"/>
                <a:gd name="txR" fmla="*/ 8 w 8"/>
                <a:gd name="txB" fmla="*/ 13 h 13"/>
              </a:gdLst>
              <a:ahLst/>
              <a:cxnLst>
                <a:cxn ang="0">
                  <a:pos x="7" y="12"/>
                </a:cxn>
                <a:cxn ang="0">
                  <a:pos x="7" y="0"/>
                </a:cxn>
                <a:cxn ang="0">
                  <a:pos x="0" y="6"/>
                </a:cxn>
                <a:cxn ang="0">
                  <a:pos x="7" y="12"/>
                </a:cxn>
              </a:cxnLst>
              <a:rect l="txL" t="txT" r="txR" b="txB"/>
              <a:pathLst>
                <a:path w="8" h="13">
                  <a:moveTo>
                    <a:pt x="7" y="12"/>
                  </a:moveTo>
                  <a:lnTo>
                    <a:pt x="7" y="0"/>
                  </a:lnTo>
                  <a:lnTo>
                    <a:pt x="0" y="6"/>
                  </a:lnTo>
                  <a:lnTo>
                    <a:pt x="7" y="12"/>
                  </a:lnTo>
                  <a:close/>
                </a:path>
              </a:pathLst>
            </a:custGeom>
            <a:solidFill>
              <a:srgbClr val="888888">
                <a:alpha val="100000"/>
              </a:srgbClr>
            </a:solidFill>
            <a:ln w="0">
              <a:noFill/>
            </a:ln>
          </p:spPr>
          <p:txBody>
            <a:bodyPr/>
            <a:lstStyle/>
            <a:p>
              <a:endParaRPr lang="zh-CN" altLang="en-US"/>
            </a:p>
          </p:txBody>
        </p:sp>
        <p:sp>
          <p:nvSpPr>
            <p:cNvPr id="52320" name="Freeform 440"/>
            <p:cNvSpPr/>
            <p:nvPr/>
          </p:nvSpPr>
          <p:spPr>
            <a:xfrm>
              <a:off x="2837" y="2526"/>
              <a:ext cx="14" cy="8"/>
            </a:xfrm>
            <a:custGeom>
              <a:avLst/>
              <a:gdLst>
                <a:gd name="txL" fmla="*/ 0 w 14"/>
                <a:gd name="txT" fmla="*/ 0 h 8"/>
                <a:gd name="txR" fmla="*/ 14 w 14"/>
                <a:gd name="txB" fmla="*/ 8 h 8"/>
              </a:gdLst>
              <a:ahLst/>
              <a:cxnLst>
                <a:cxn ang="0">
                  <a:pos x="0" y="0"/>
                </a:cxn>
                <a:cxn ang="0">
                  <a:pos x="6" y="7"/>
                </a:cxn>
                <a:cxn ang="0">
                  <a:pos x="13" y="7"/>
                </a:cxn>
                <a:cxn ang="0">
                  <a:pos x="0" y="0"/>
                </a:cxn>
                <a:cxn ang="0">
                  <a:pos x="0" y="0"/>
                </a:cxn>
                <a:cxn ang="0">
                  <a:pos x="0" y="0"/>
                </a:cxn>
              </a:cxnLst>
              <a:rect l="txL" t="txT" r="txR" b="txB"/>
              <a:pathLst>
                <a:path w="14" h="8">
                  <a:moveTo>
                    <a:pt x="0" y="0"/>
                  </a:moveTo>
                  <a:lnTo>
                    <a:pt x="6" y="7"/>
                  </a:lnTo>
                  <a:lnTo>
                    <a:pt x="13" y="7"/>
                  </a:lnTo>
                  <a:lnTo>
                    <a:pt x="0" y="0"/>
                  </a:lnTo>
                  <a:close/>
                </a:path>
              </a:pathLst>
            </a:custGeom>
            <a:solidFill>
              <a:srgbClr val="888888">
                <a:alpha val="100000"/>
              </a:srgbClr>
            </a:solidFill>
            <a:ln w="0">
              <a:noFill/>
            </a:ln>
          </p:spPr>
          <p:txBody>
            <a:bodyPr/>
            <a:lstStyle/>
            <a:p>
              <a:endParaRPr lang="zh-CN" altLang="en-US"/>
            </a:p>
          </p:txBody>
        </p:sp>
        <p:sp>
          <p:nvSpPr>
            <p:cNvPr id="52321" name="Freeform 441"/>
            <p:cNvSpPr/>
            <p:nvPr/>
          </p:nvSpPr>
          <p:spPr>
            <a:xfrm>
              <a:off x="2837" y="2526"/>
              <a:ext cx="14" cy="8"/>
            </a:xfrm>
            <a:custGeom>
              <a:avLst/>
              <a:gdLst>
                <a:gd name="txL" fmla="*/ 0 w 14"/>
                <a:gd name="txT" fmla="*/ 0 h 8"/>
                <a:gd name="txR" fmla="*/ 14 w 14"/>
                <a:gd name="txB" fmla="*/ 8 h 8"/>
              </a:gdLst>
              <a:ahLst/>
              <a:cxnLst>
                <a:cxn ang="0">
                  <a:pos x="0" y="0"/>
                </a:cxn>
                <a:cxn ang="0">
                  <a:pos x="6" y="7"/>
                </a:cxn>
                <a:cxn ang="0">
                  <a:pos x="13" y="7"/>
                </a:cxn>
                <a:cxn ang="0">
                  <a:pos x="0" y="0"/>
                </a:cxn>
              </a:cxnLst>
              <a:rect l="txL" t="txT" r="txR" b="txB"/>
              <a:pathLst>
                <a:path w="14" h="8">
                  <a:moveTo>
                    <a:pt x="0" y="0"/>
                  </a:moveTo>
                  <a:lnTo>
                    <a:pt x="6" y="7"/>
                  </a:lnTo>
                  <a:lnTo>
                    <a:pt x="13" y="7"/>
                  </a:lnTo>
                  <a:lnTo>
                    <a:pt x="0" y="0"/>
                  </a:lnTo>
                  <a:close/>
                </a:path>
              </a:pathLst>
            </a:custGeom>
            <a:solidFill>
              <a:srgbClr val="888888">
                <a:alpha val="100000"/>
              </a:srgbClr>
            </a:solidFill>
            <a:ln w="0">
              <a:noFill/>
            </a:ln>
          </p:spPr>
          <p:txBody>
            <a:bodyPr/>
            <a:lstStyle/>
            <a:p>
              <a:endParaRPr lang="zh-CN" altLang="en-US"/>
            </a:p>
          </p:txBody>
        </p:sp>
        <p:sp>
          <p:nvSpPr>
            <p:cNvPr id="52322" name="Freeform 442"/>
            <p:cNvSpPr/>
            <p:nvPr/>
          </p:nvSpPr>
          <p:spPr>
            <a:xfrm>
              <a:off x="2939" y="2602"/>
              <a:ext cx="13" cy="13"/>
            </a:xfrm>
            <a:custGeom>
              <a:avLst/>
              <a:gdLst>
                <a:gd name="txL" fmla="*/ 0 w 13"/>
                <a:gd name="txT" fmla="*/ 0 h 13"/>
                <a:gd name="txR" fmla="*/ 13 w 13"/>
                <a:gd name="txB" fmla="*/ 13 h 13"/>
              </a:gdLst>
              <a:ahLst/>
              <a:cxnLst>
                <a:cxn ang="0">
                  <a:pos x="12" y="12"/>
                </a:cxn>
                <a:cxn ang="0">
                  <a:pos x="6" y="0"/>
                </a:cxn>
                <a:cxn ang="0">
                  <a:pos x="0" y="6"/>
                </a:cxn>
                <a:cxn ang="0">
                  <a:pos x="12" y="12"/>
                </a:cxn>
                <a:cxn ang="0">
                  <a:pos x="12" y="12"/>
                </a:cxn>
              </a:cxnLst>
              <a:rect l="txL" t="txT" r="txR" b="txB"/>
              <a:pathLst>
                <a:path w="13" h="13">
                  <a:moveTo>
                    <a:pt x="12" y="12"/>
                  </a:moveTo>
                  <a:lnTo>
                    <a:pt x="6" y="0"/>
                  </a:lnTo>
                  <a:lnTo>
                    <a:pt x="0" y="6"/>
                  </a:lnTo>
                  <a:lnTo>
                    <a:pt x="12" y="12"/>
                  </a:lnTo>
                  <a:close/>
                </a:path>
              </a:pathLst>
            </a:custGeom>
            <a:solidFill>
              <a:srgbClr val="888888">
                <a:alpha val="100000"/>
              </a:srgbClr>
            </a:solidFill>
            <a:ln w="0">
              <a:noFill/>
            </a:ln>
          </p:spPr>
          <p:txBody>
            <a:bodyPr/>
            <a:lstStyle/>
            <a:p>
              <a:endParaRPr lang="zh-CN" altLang="en-US"/>
            </a:p>
          </p:txBody>
        </p:sp>
        <p:sp>
          <p:nvSpPr>
            <p:cNvPr id="52323" name="Freeform 443"/>
            <p:cNvSpPr/>
            <p:nvPr/>
          </p:nvSpPr>
          <p:spPr>
            <a:xfrm>
              <a:off x="2939" y="2602"/>
              <a:ext cx="13" cy="13"/>
            </a:xfrm>
            <a:custGeom>
              <a:avLst/>
              <a:gdLst>
                <a:gd name="txL" fmla="*/ 0 w 13"/>
                <a:gd name="txT" fmla="*/ 0 h 13"/>
                <a:gd name="txR" fmla="*/ 13 w 13"/>
                <a:gd name="txB" fmla="*/ 13 h 13"/>
              </a:gdLst>
              <a:ahLst/>
              <a:cxnLst>
                <a:cxn ang="0">
                  <a:pos x="12" y="12"/>
                </a:cxn>
                <a:cxn ang="0">
                  <a:pos x="6" y="0"/>
                </a:cxn>
                <a:cxn ang="0">
                  <a:pos x="0" y="6"/>
                </a:cxn>
                <a:cxn ang="0">
                  <a:pos x="12" y="12"/>
                </a:cxn>
              </a:cxnLst>
              <a:rect l="txL" t="txT" r="txR" b="txB"/>
              <a:pathLst>
                <a:path w="13" h="13">
                  <a:moveTo>
                    <a:pt x="12" y="12"/>
                  </a:moveTo>
                  <a:lnTo>
                    <a:pt x="6" y="0"/>
                  </a:lnTo>
                  <a:lnTo>
                    <a:pt x="0" y="6"/>
                  </a:lnTo>
                  <a:lnTo>
                    <a:pt x="12" y="12"/>
                  </a:lnTo>
                  <a:close/>
                </a:path>
              </a:pathLst>
            </a:custGeom>
            <a:solidFill>
              <a:srgbClr val="888888">
                <a:alpha val="100000"/>
              </a:srgbClr>
            </a:solidFill>
            <a:ln w="0">
              <a:noFill/>
            </a:ln>
          </p:spPr>
          <p:txBody>
            <a:bodyPr/>
            <a:lstStyle/>
            <a:p>
              <a:endParaRPr lang="zh-CN" altLang="en-US"/>
            </a:p>
          </p:txBody>
        </p:sp>
        <p:sp>
          <p:nvSpPr>
            <p:cNvPr id="52324" name="Freeform 444"/>
            <p:cNvSpPr/>
            <p:nvPr/>
          </p:nvSpPr>
          <p:spPr>
            <a:xfrm>
              <a:off x="2926" y="2664"/>
              <a:ext cx="7" cy="14"/>
            </a:xfrm>
            <a:custGeom>
              <a:avLst/>
              <a:gdLst>
                <a:gd name="txL" fmla="*/ 0 w 7"/>
                <a:gd name="txT" fmla="*/ 0 h 14"/>
                <a:gd name="txR" fmla="*/ 7 w 7"/>
                <a:gd name="txB" fmla="*/ 14 h 14"/>
              </a:gdLst>
              <a:ahLst/>
              <a:cxnLst>
                <a:cxn ang="0">
                  <a:pos x="0" y="0"/>
                </a:cxn>
                <a:cxn ang="0">
                  <a:pos x="6" y="7"/>
                </a:cxn>
                <a:cxn ang="0">
                  <a:pos x="0" y="13"/>
                </a:cxn>
                <a:cxn ang="0">
                  <a:pos x="0" y="0"/>
                </a:cxn>
                <a:cxn ang="0">
                  <a:pos x="0" y="0"/>
                </a:cxn>
              </a:cxnLst>
              <a:rect l="txL" t="txT" r="txR" b="txB"/>
              <a:pathLst>
                <a:path w="7" h="14">
                  <a:moveTo>
                    <a:pt x="0" y="0"/>
                  </a:moveTo>
                  <a:lnTo>
                    <a:pt x="6" y="7"/>
                  </a:lnTo>
                  <a:lnTo>
                    <a:pt x="0" y="13"/>
                  </a:lnTo>
                  <a:lnTo>
                    <a:pt x="0" y="0"/>
                  </a:lnTo>
                  <a:close/>
                </a:path>
              </a:pathLst>
            </a:custGeom>
            <a:solidFill>
              <a:srgbClr val="888888">
                <a:alpha val="100000"/>
              </a:srgbClr>
            </a:solidFill>
            <a:ln w="0">
              <a:noFill/>
            </a:ln>
          </p:spPr>
          <p:txBody>
            <a:bodyPr/>
            <a:lstStyle/>
            <a:p>
              <a:endParaRPr lang="zh-CN" altLang="en-US"/>
            </a:p>
          </p:txBody>
        </p:sp>
        <p:sp>
          <p:nvSpPr>
            <p:cNvPr id="52325" name="Freeform 445"/>
            <p:cNvSpPr/>
            <p:nvPr/>
          </p:nvSpPr>
          <p:spPr>
            <a:xfrm>
              <a:off x="2926" y="2664"/>
              <a:ext cx="7" cy="14"/>
            </a:xfrm>
            <a:custGeom>
              <a:avLst/>
              <a:gdLst>
                <a:gd name="txL" fmla="*/ 0 w 7"/>
                <a:gd name="txT" fmla="*/ 0 h 14"/>
                <a:gd name="txR" fmla="*/ 7 w 7"/>
                <a:gd name="txB" fmla="*/ 14 h 14"/>
              </a:gdLst>
              <a:ahLst/>
              <a:cxnLst>
                <a:cxn ang="0">
                  <a:pos x="0" y="0"/>
                </a:cxn>
                <a:cxn ang="0">
                  <a:pos x="6" y="7"/>
                </a:cxn>
                <a:cxn ang="0">
                  <a:pos x="0" y="13"/>
                </a:cxn>
                <a:cxn ang="0">
                  <a:pos x="0" y="0"/>
                </a:cxn>
              </a:cxnLst>
              <a:rect l="txL" t="txT" r="txR" b="txB"/>
              <a:pathLst>
                <a:path w="7" h="14">
                  <a:moveTo>
                    <a:pt x="0" y="0"/>
                  </a:moveTo>
                  <a:lnTo>
                    <a:pt x="6" y="7"/>
                  </a:lnTo>
                  <a:lnTo>
                    <a:pt x="0" y="13"/>
                  </a:lnTo>
                  <a:lnTo>
                    <a:pt x="0" y="0"/>
                  </a:lnTo>
                  <a:close/>
                </a:path>
              </a:pathLst>
            </a:custGeom>
            <a:solidFill>
              <a:srgbClr val="888888">
                <a:alpha val="100000"/>
              </a:srgbClr>
            </a:solidFill>
            <a:ln w="0">
              <a:noFill/>
            </a:ln>
          </p:spPr>
          <p:txBody>
            <a:bodyPr/>
            <a:lstStyle/>
            <a:p>
              <a:endParaRPr lang="zh-CN" altLang="en-US"/>
            </a:p>
          </p:txBody>
        </p:sp>
        <p:sp>
          <p:nvSpPr>
            <p:cNvPr id="52326" name="Freeform 446"/>
            <p:cNvSpPr/>
            <p:nvPr/>
          </p:nvSpPr>
          <p:spPr>
            <a:xfrm>
              <a:off x="2881" y="2721"/>
              <a:ext cx="8" cy="14"/>
            </a:xfrm>
            <a:custGeom>
              <a:avLst/>
              <a:gdLst>
                <a:gd name="txL" fmla="*/ 0 w 8"/>
                <a:gd name="txT" fmla="*/ 0 h 14"/>
                <a:gd name="txR" fmla="*/ 8 w 8"/>
                <a:gd name="txB" fmla="*/ 14 h 14"/>
              </a:gdLst>
              <a:ahLst/>
              <a:cxnLst>
                <a:cxn ang="0">
                  <a:pos x="7" y="0"/>
                </a:cxn>
                <a:cxn ang="0">
                  <a:pos x="0" y="13"/>
                </a:cxn>
                <a:cxn ang="0">
                  <a:pos x="0" y="0"/>
                </a:cxn>
                <a:cxn ang="0">
                  <a:pos x="7" y="0"/>
                </a:cxn>
                <a:cxn ang="0">
                  <a:pos x="7" y="0"/>
                </a:cxn>
              </a:cxnLst>
              <a:rect l="txL" t="txT" r="txR" b="txB"/>
              <a:pathLst>
                <a:path w="8" h="14">
                  <a:moveTo>
                    <a:pt x="7" y="0"/>
                  </a:moveTo>
                  <a:lnTo>
                    <a:pt x="0" y="13"/>
                  </a:lnTo>
                  <a:lnTo>
                    <a:pt x="0" y="0"/>
                  </a:lnTo>
                  <a:lnTo>
                    <a:pt x="7" y="0"/>
                  </a:lnTo>
                  <a:close/>
                </a:path>
              </a:pathLst>
            </a:custGeom>
            <a:solidFill>
              <a:srgbClr val="888888">
                <a:alpha val="100000"/>
              </a:srgbClr>
            </a:solidFill>
            <a:ln w="0">
              <a:noFill/>
            </a:ln>
          </p:spPr>
          <p:txBody>
            <a:bodyPr/>
            <a:lstStyle/>
            <a:p>
              <a:endParaRPr lang="zh-CN" altLang="en-US"/>
            </a:p>
          </p:txBody>
        </p:sp>
        <p:sp>
          <p:nvSpPr>
            <p:cNvPr id="52327" name="Freeform 447"/>
            <p:cNvSpPr/>
            <p:nvPr/>
          </p:nvSpPr>
          <p:spPr>
            <a:xfrm>
              <a:off x="2881" y="2721"/>
              <a:ext cx="8" cy="14"/>
            </a:xfrm>
            <a:custGeom>
              <a:avLst/>
              <a:gdLst>
                <a:gd name="txL" fmla="*/ 0 w 8"/>
                <a:gd name="txT" fmla="*/ 0 h 14"/>
                <a:gd name="txR" fmla="*/ 8 w 8"/>
                <a:gd name="txB" fmla="*/ 14 h 14"/>
              </a:gdLst>
              <a:ahLst/>
              <a:cxnLst>
                <a:cxn ang="0">
                  <a:pos x="7" y="0"/>
                </a:cxn>
                <a:cxn ang="0">
                  <a:pos x="0" y="13"/>
                </a:cxn>
                <a:cxn ang="0">
                  <a:pos x="0" y="0"/>
                </a:cxn>
                <a:cxn ang="0">
                  <a:pos x="7" y="0"/>
                </a:cxn>
              </a:cxnLst>
              <a:rect l="txL" t="txT" r="txR" b="txB"/>
              <a:pathLst>
                <a:path w="8" h="14">
                  <a:moveTo>
                    <a:pt x="7" y="0"/>
                  </a:moveTo>
                  <a:lnTo>
                    <a:pt x="0" y="13"/>
                  </a:lnTo>
                  <a:lnTo>
                    <a:pt x="0" y="0"/>
                  </a:lnTo>
                  <a:lnTo>
                    <a:pt x="7" y="0"/>
                  </a:lnTo>
                  <a:close/>
                </a:path>
              </a:pathLst>
            </a:custGeom>
            <a:solidFill>
              <a:srgbClr val="888888">
                <a:alpha val="100000"/>
              </a:srgbClr>
            </a:solidFill>
            <a:ln w="0">
              <a:noFill/>
            </a:ln>
          </p:spPr>
          <p:txBody>
            <a:bodyPr/>
            <a:lstStyle/>
            <a:p>
              <a:endParaRPr lang="zh-CN" altLang="en-US"/>
            </a:p>
          </p:txBody>
        </p:sp>
        <p:sp>
          <p:nvSpPr>
            <p:cNvPr id="52328" name="Freeform 448"/>
            <p:cNvSpPr/>
            <p:nvPr/>
          </p:nvSpPr>
          <p:spPr>
            <a:xfrm>
              <a:off x="2926" y="2777"/>
              <a:ext cx="14" cy="14"/>
            </a:xfrm>
            <a:custGeom>
              <a:avLst/>
              <a:gdLst>
                <a:gd name="txL" fmla="*/ 0 w 14"/>
                <a:gd name="txT" fmla="*/ 0 h 14"/>
                <a:gd name="txR" fmla="*/ 14 w 14"/>
                <a:gd name="txB" fmla="*/ 14 h 14"/>
              </a:gdLst>
              <a:ahLst/>
              <a:cxnLst>
                <a:cxn ang="0">
                  <a:pos x="13" y="13"/>
                </a:cxn>
                <a:cxn ang="0">
                  <a:pos x="0" y="13"/>
                </a:cxn>
                <a:cxn ang="0">
                  <a:pos x="0" y="0"/>
                </a:cxn>
                <a:cxn ang="0">
                  <a:pos x="13" y="13"/>
                </a:cxn>
                <a:cxn ang="0">
                  <a:pos x="13" y="13"/>
                </a:cxn>
              </a:cxnLst>
              <a:rect l="txL" t="txT" r="txR" b="txB"/>
              <a:pathLst>
                <a:path w="14" h="14">
                  <a:moveTo>
                    <a:pt x="13" y="13"/>
                  </a:moveTo>
                  <a:lnTo>
                    <a:pt x="0" y="13"/>
                  </a:lnTo>
                  <a:lnTo>
                    <a:pt x="0" y="0"/>
                  </a:lnTo>
                  <a:lnTo>
                    <a:pt x="13" y="13"/>
                  </a:lnTo>
                  <a:close/>
                </a:path>
              </a:pathLst>
            </a:custGeom>
            <a:solidFill>
              <a:srgbClr val="888888">
                <a:alpha val="100000"/>
              </a:srgbClr>
            </a:solidFill>
            <a:ln w="0">
              <a:noFill/>
            </a:ln>
          </p:spPr>
          <p:txBody>
            <a:bodyPr/>
            <a:lstStyle/>
            <a:p>
              <a:endParaRPr lang="zh-CN" altLang="en-US"/>
            </a:p>
          </p:txBody>
        </p:sp>
        <p:sp>
          <p:nvSpPr>
            <p:cNvPr id="52329" name="Freeform 449"/>
            <p:cNvSpPr/>
            <p:nvPr/>
          </p:nvSpPr>
          <p:spPr>
            <a:xfrm>
              <a:off x="2926" y="2777"/>
              <a:ext cx="14" cy="14"/>
            </a:xfrm>
            <a:custGeom>
              <a:avLst/>
              <a:gdLst>
                <a:gd name="txL" fmla="*/ 0 w 14"/>
                <a:gd name="txT" fmla="*/ 0 h 14"/>
                <a:gd name="txR" fmla="*/ 14 w 14"/>
                <a:gd name="txB" fmla="*/ 14 h 14"/>
              </a:gdLst>
              <a:ahLst/>
              <a:cxnLst>
                <a:cxn ang="0">
                  <a:pos x="13" y="13"/>
                </a:cxn>
                <a:cxn ang="0">
                  <a:pos x="0" y="13"/>
                </a:cxn>
                <a:cxn ang="0">
                  <a:pos x="0" y="0"/>
                </a:cxn>
                <a:cxn ang="0">
                  <a:pos x="13" y="13"/>
                </a:cxn>
              </a:cxnLst>
              <a:rect l="txL" t="txT" r="txR" b="txB"/>
              <a:pathLst>
                <a:path w="14" h="14">
                  <a:moveTo>
                    <a:pt x="13" y="13"/>
                  </a:moveTo>
                  <a:lnTo>
                    <a:pt x="0" y="13"/>
                  </a:lnTo>
                  <a:lnTo>
                    <a:pt x="0" y="0"/>
                  </a:lnTo>
                  <a:lnTo>
                    <a:pt x="13" y="13"/>
                  </a:lnTo>
                  <a:close/>
                </a:path>
              </a:pathLst>
            </a:custGeom>
            <a:solidFill>
              <a:srgbClr val="888888">
                <a:alpha val="100000"/>
              </a:srgbClr>
            </a:solidFill>
            <a:ln w="0">
              <a:noFill/>
            </a:ln>
          </p:spPr>
          <p:txBody>
            <a:bodyPr/>
            <a:lstStyle/>
            <a:p>
              <a:endParaRPr lang="zh-CN" altLang="en-US"/>
            </a:p>
          </p:txBody>
        </p:sp>
        <p:sp>
          <p:nvSpPr>
            <p:cNvPr id="52330" name="Freeform 450"/>
            <p:cNvSpPr/>
            <p:nvPr/>
          </p:nvSpPr>
          <p:spPr>
            <a:xfrm>
              <a:off x="2977" y="2639"/>
              <a:ext cx="14" cy="14"/>
            </a:xfrm>
            <a:custGeom>
              <a:avLst/>
              <a:gdLst>
                <a:gd name="txL" fmla="*/ 0 w 14"/>
                <a:gd name="txT" fmla="*/ 0 h 14"/>
                <a:gd name="txR" fmla="*/ 14 w 14"/>
                <a:gd name="txB" fmla="*/ 14 h 14"/>
              </a:gdLst>
              <a:ahLst/>
              <a:cxnLst>
                <a:cxn ang="0">
                  <a:pos x="13" y="13"/>
                </a:cxn>
                <a:cxn ang="0">
                  <a:pos x="13" y="0"/>
                </a:cxn>
                <a:cxn ang="0">
                  <a:pos x="0" y="0"/>
                </a:cxn>
                <a:cxn ang="0">
                  <a:pos x="13" y="13"/>
                </a:cxn>
                <a:cxn ang="0">
                  <a:pos x="13" y="13"/>
                </a:cxn>
              </a:cxnLst>
              <a:rect l="txL" t="txT" r="txR" b="txB"/>
              <a:pathLst>
                <a:path w="14" h="14">
                  <a:moveTo>
                    <a:pt x="13" y="13"/>
                  </a:moveTo>
                  <a:lnTo>
                    <a:pt x="13" y="0"/>
                  </a:lnTo>
                  <a:lnTo>
                    <a:pt x="0" y="0"/>
                  </a:lnTo>
                  <a:lnTo>
                    <a:pt x="13" y="13"/>
                  </a:lnTo>
                  <a:close/>
                </a:path>
              </a:pathLst>
            </a:custGeom>
            <a:solidFill>
              <a:srgbClr val="888888">
                <a:alpha val="100000"/>
              </a:srgbClr>
            </a:solidFill>
            <a:ln w="0">
              <a:noFill/>
            </a:ln>
          </p:spPr>
          <p:txBody>
            <a:bodyPr/>
            <a:lstStyle/>
            <a:p>
              <a:endParaRPr lang="zh-CN" altLang="en-US"/>
            </a:p>
          </p:txBody>
        </p:sp>
        <p:sp>
          <p:nvSpPr>
            <p:cNvPr id="52331" name="Freeform 451"/>
            <p:cNvSpPr/>
            <p:nvPr/>
          </p:nvSpPr>
          <p:spPr>
            <a:xfrm>
              <a:off x="2977" y="2639"/>
              <a:ext cx="14" cy="14"/>
            </a:xfrm>
            <a:custGeom>
              <a:avLst/>
              <a:gdLst>
                <a:gd name="txL" fmla="*/ 0 w 14"/>
                <a:gd name="txT" fmla="*/ 0 h 14"/>
                <a:gd name="txR" fmla="*/ 14 w 14"/>
                <a:gd name="txB" fmla="*/ 14 h 14"/>
              </a:gdLst>
              <a:ahLst/>
              <a:cxnLst>
                <a:cxn ang="0">
                  <a:pos x="13" y="13"/>
                </a:cxn>
                <a:cxn ang="0">
                  <a:pos x="13" y="0"/>
                </a:cxn>
                <a:cxn ang="0">
                  <a:pos x="0" y="0"/>
                </a:cxn>
                <a:cxn ang="0">
                  <a:pos x="13" y="13"/>
                </a:cxn>
              </a:cxnLst>
              <a:rect l="txL" t="txT" r="txR" b="txB"/>
              <a:pathLst>
                <a:path w="14" h="14">
                  <a:moveTo>
                    <a:pt x="13" y="13"/>
                  </a:moveTo>
                  <a:lnTo>
                    <a:pt x="13" y="0"/>
                  </a:lnTo>
                  <a:lnTo>
                    <a:pt x="0" y="0"/>
                  </a:lnTo>
                  <a:lnTo>
                    <a:pt x="13" y="13"/>
                  </a:lnTo>
                  <a:close/>
                </a:path>
              </a:pathLst>
            </a:custGeom>
            <a:solidFill>
              <a:srgbClr val="888888">
                <a:alpha val="100000"/>
              </a:srgbClr>
            </a:solidFill>
            <a:ln w="0">
              <a:noFill/>
            </a:ln>
          </p:spPr>
          <p:txBody>
            <a:bodyPr/>
            <a:lstStyle/>
            <a:p>
              <a:endParaRPr lang="zh-CN" altLang="en-US"/>
            </a:p>
          </p:txBody>
        </p:sp>
        <p:sp>
          <p:nvSpPr>
            <p:cNvPr id="52332" name="Freeform 452"/>
            <p:cNvSpPr/>
            <p:nvPr/>
          </p:nvSpPr>
          <p:spPr>
            <a:xfrm>
              <a:off x="3060" y="2570"/>
              <a:ext cx="13" cy="14"/>
            </a:xfrm>
            <a:custGeom>
              <a:avLst/>
              <a:gdLst>
                <a:gd name="txL" fmla="*/ 0 w 13"/>
                <a:gd name="txT" fmla="*/ 0 h 14"/>
                <a:gd name="txR" fmla="*/ 13 w 13"/>
                <a:gd name="txB" fmla="*/ 14 h 14"/>
              </a:gdLst>
              <a:ahLst/>
              <a:cxnLst>
                <a:cxn ang="0">
                  <a:pos x="12" y="13"/>
                </a:cxn>
                <a:cxn ang="0">
                  <a:pos x="0" y="13"/>
                </a:cxn>
                <a:cxn ang="0">
                  <a:pos x="6" y="0"/>
                </a:cxn>
                <a:cxn ang="0">
                  <a:pos x="12" y="13"/>
                </a:cxn>
                <a:cxn ang="0">
                  <a:pos x="12" y="13"/>
                </a:cxn>
              </a:cxnLst>
              <a:rect l="txL" t="txT" r="txR" b="txB"/>
              <a:pathLst>
                <a:path w="13" h="14">
                  <a:moveTo>
                    <a:pt x="12" y="13"/>
                  </a:moveTo>
                  <a:lnTo>
                    <a:pt x="0" y="13"/>
                  </a:lnTo>
                  <a:lnTo>
                    <a:pt x="6" y="0"/>
                  </a:lnTo>
                  <a:lnTo>
                    <a:pt x="12" y="13"/>
                  </a:lnTo>
                  <a:close/>
                </a:path>
              </a:pathLst>
            </a:custGeom>
            <a:solidFill>
              <a:srgbClr val="888888">
                <a:alpha val="100000"/>
              </a:srgbClr>
            </a:solidFill>
            <a:ln w="0">
              <a:noFill/>
            </a:ln>
          </p:spPr>
          <p:txBody>
            <a:bodyPr/>
            <a:lstStyle/>
            <a:p>
              <a:endParaRPr lang="zh-CN" altLang="en-US"/>
            </a:p>
          </p:txBody>
        </p:sp>
        <p:sp>
          <p:nvSpPr>
            <p:cNvPr id="52333" name="Freeform 453"/>
            <p:cNvSpPr/>
            <p:nvPr/>
          </p:nvSpPr>
          <p:spPr>
            <a:xfrm>
              <a:off x="3060" y="2570"/>
              <a:ext cx="13" cy="14"/>
            </a:xfrm>
            <a:custGeom>
              <a:avLst/>
              <a:gdLst>
                <a:gd name="txL" fmla="*/ 0 w 13"/>
                <a:gd name="txT" fmla="*/ 0 h 14"/>
                <a:gd name="txR" fmla="*/ 13 w 13"/>
                <a:gd name="txB" fmla="*/ 14 h 14"/>
              </a:gdLst>
              <a:ahLst/>
              <a:cxnLst>
                <a:cxn ang="0">
                  <a:pos x="12" y="13"/>
                </a:cxn>
                <a:cxn ang="0">
                  <a:pos x="0" y="13"/>
                </a:cxn>
                <a:cxn ang="0">
                  <a:pos x="6" y="0"/>
                </a:cxn>
                <a:cxn ang="0">
                  <a:pos x="12" y="13"/>
                </a:cxn>
              </a:cxnLst>
              <a:rect l="txL" t="txT" r="txR" b="txB"/>
              <a:pathLst>
                <a:path w="13" h="14">
                  <a:moveTo>
                    <a:pt x="12" y="13"/>
                  </a:moveTo>
                  <a:lnTo>
                    <a:pt x="0" y="13"/>
                  </a:lnTo>
                  <a:lnTo>
                    <a:pt x="6" y="0"/>
                  </a:lnTo>
                  <a:lnTo>
                    <a:pt x="12" y="13"/>
                  </a:lnTo>
                  <a:close/>
                </a:path>
              </a:pathLst>
            </a:custGeom>
            <a:solidFill>
              <a:srgbClr val="888888">
                <a:alpha val="100000"/>
              </a:srgbClr>
            </a:solidFill>
            <a:ln w="0">
              <a:noFill/>
            </a:ln>
          </p:spPr>
          <p:txBody>
            <a:bodyPr/>
            <a:lstStyle/>
            <a:p>
              <a:endParaRPr lang="zh-CN" altLang="en-US"/>
            </a:p>
          </p:txBody>
        </p:sp>
        <p:sp>
          <p:nvSpPr>
            <p:cNvPr id="52334" name="Freeform 454"/>
            <p:cNvSpPr/>
            <p:nvPr/>
          </p:nvSpPr>
          <p:spPr>
            <a:xfrm>
              <a:off x="3117" y="2576"/>
              <a:ext cx="13" cy="14"/>
            </a:xfrm>
            <a:custGeom>
              <a:avLst/>
              <a:gdLst>
                <a:gd name="txL" fmla="*/ 0 w 13"/>
                <a:gd name="txT" fmla="*/ 0 h 14"/>
                <a:gd name="txR" fmla="*/ 13 w 13"/>
                <a:gd name="txB" fmla="*/ 14 h 14"/>
              </a:gdLst>
              <a:ahLst/>
              <a:cxnLst>
                <a:cxn ang="0">
                  <a:pos x="0" y="0"/>
                </a:cxn>
                <a:cxn ang="0">
                  <a:pos x="12" y="13"/>
                </a:cxn>
                <a:cxn ang="0">
                  <a:pos x="0" y="7"/>
                </a:cxn>
                <a:cxn ang="0">
                  <a:pos x="0" y="0"/>
                </a:cxn>
                <a:cxn ang="0">
                  <a:pos x="0" y="0"/>
                </a:cxn>
              </a:cxnLst>
              <a:rect l="txL" t="txT" r="txR" b="txB"/>
              <a:pathLst>
                <a:path w="13" h="14">
                  <a:moveTo>
                    <a:pt x="0" y="0"/>
                  </a:moveTo>
                  <a:lnTo>
                    <a:pt x="12" y="13"/>
                  </a:lnTo>
                  <a:lnTo>
                    <a:pt x="0" y="7"/>
                  </a:lnTo>
                  <a:lnTo>
                    <a:pt x="0" y="0"/>
                  </a:lnTo>
                  <a:close/>
                </a:path>
              </a:pathLst>
            </a:custGeom>
            <a:solidFill>
              <a:srgbClr val="888888">
                <a:alpha val="100000"/>
              </a:srgbClr>
            </a:solidFill>
            <a:ln w="0">
              <a:noFill/>
            </a:ln>
          </p:spPr>
          <p:txBody>
            <a:bodyPr/>
            <a:lstStyle/>
            <a:p>
              <a:endParaRPr lang="zh-CN" altLang="en-US"/>
            </a:p>
          </p:txBody>
        </p:sp>
        <p:sp>
          <p:nvSpPr>
            <p:cNvPr id="52335" name="Freeform 455"/>
            <p:cNvSpPr/>
            <p:nvPr/>
          </p:nvSpPr>
          <p:spPr>
            <a:xfrm>
              <a:off x="3117" y="2576"/>
              <a:ext cx="13" cy="14"/>
            </a:xfrm>
            <a:custGeom>
              <a:avLst/>
              <a:gdLst>
                <a:gd name="txL" fmla="*/ 0 w 13"/>
                <a:gd name="txT" fmla="*/ 0 h 14"/>
                <a:gd name="txR" fmla="*/ 13 w 13"/>
                <a:gd name="txB" fmla="*/ 14 h 14"/>
              </a:gdLst>
              <a:ahLst/>
              <a:cxnLst>
                <a:cxn ang="0">
                  <a:pos x="0" y="0"/>
                </a:cxn>
                <a:cxn ang="0">
                  <a:pos x="12" y="13"/>
                </a:cxn>
                <a:cxn ang="0">
                  <a:pos x="0" y="7"/>
                </a:cxn>
                <a:cxn ang="0">
                  <a:pos x="0" y="0"/>
                </a:cxn>
              </a:cxnLst>
              <a:rect l="txL" t="txT" r="txR" b="txB"/>
              <a:pathLst>
                <a:path w="13" h="14">
                  <a:moveTo>
                    <a:pt x="0" y="0"/>
                  </a:moveTo>
                  <a:lnTo>
                    <a:pt x="12" y="13"/>
                  </a:lnTo>
                  <a:lnTo>
                    <a:pt x="0" y="7"/>
                  </a:lnTo>
                  <a:lnTo>
                    <a:pt x="0" y="0"/>
                  </a:lnTo>
                  <a:close/>
                </a:path>
              </a:pathLst>
            </a:custGeom>
            <a:solidFill>
              <a:srgbClr val="888888">
                <a:alpha val="100000"/>
              </a:srgbClr>
            </a:solidFill>
            <a:ln w="0">
              <a:noFill/>
            </a:ln>
          </p:spPr>
          <p:txBody>
            <a:bodyPr/>
            <a:lstStyle/>
            <a:p>
              <a:endParaRPr lang="zh-CN" altLang="en-US"/>
            </a:p>
          </p:txBody>
        </p:sp>
        <p:sp>
          <p:nvSpPr>
            <p:cNvPr id="52336" name="Freeform 456"/>
            <p:cNvSpPr/>
            <p:nvPr/>
          </p:nvSpPr>
          <p:spPr>
            <a:xfrm>
              <a:off x="3053" y="2507"/>
              <a:ext cx="14" cy="8"/>
            </a:xfrm>
            <a:custGeom>
              <a:avLst/>
              <a:gdLst>
                <a:gd name="txL" fmla="*/ 0 w 14"/>
                <a:gd name="txT" fmla="*/ 0 h 8"/>
                <a:gd name="txR" fmla="*/ 14 w 14"/>
                <a:gd name="txB" fmla="*/ 8 h 8"/>
              </a:gdLst>
              <a:ahLst/>
              <a:cxnLst>
                <a:cxn ang="0">
                  <a:pos x="13" y="7"/>
                </a:cxn>
                <a:cxn ang="0">
                  <a:pos x="0" y="7"/>
                </a:cxn>
                <a:cxn ang="0">
                  <a:pos x="0" y="0"/>
                </a:cxn>
                <a:cxn ang="0">
                  <a:pos x="13" y="7"/>
                </a:cxn>
                <a:cxn ang="0">
                  <a:pos x="13" y="7"/>
                </a:cxn>
              </a:cxnLst>
              <a:rect l="txL" t="txT" r="txR" b="txB"/>
              <a:pathLst>
                <a:path w="14" h="8">
                  <a:moveTo>
                    <a:pt x="13" y="7"/>
                  </a:moveTo>
                  <a:lnTo>
                    <a:pt x="0" y="7"/>
                  </a:lnTo>
                  <a:lnTo>
                    <a:pt x="0" y="0"/>
                  </a:lnTo>
                  <a:lnTo>
                    <a:pt x="13" y="7"/>
                  </a:lnTo>
                  <a:close/>
                </a:path>
              </a:pathLst>
            </a:custGeom>
            <a:solidFill>
              <a:srgbClr val="888888">
                <a:alpha val="100000"/>
              </a:srgbClr>
            </a:solidFill>
            <a:ln w="0">
              <a:noFill/>
            </a:ln>
          </p:spPr>
          <p:txBody>
            <a:bodyPr/>
            <a:lstStyle/>
            <a:p>
              <a:endParaRPr lang="zh-CN" altLang="en-US"/>
            </a:p>
          </p:txBody>
        </p:sp>
        <p:sp>
          <p:nvSpPr>
            <p:cNvPr id="52337" name="Freeform 457"/>
            <p:cNvSpPr/>
            <p:nvPr/>
          </p:nvSpPr>
          <p:spPr>
            <a:xfrm>
              <a:off x="3053" y="2507"/>
              <a:ext cx="14" cy="8"/>
            </a:xfrm>
            <a:custGeom>
              <a:avLst/>
              <a:gdLst>
                <a:gd name="txL" fmla="*/ 0 w 14"/>
                <a:gd name="txT" fmla="*/ 0 h 8"/>
                <a:gd name="txR" fmla="*/ 14 w 14"/>
                <a:gd name="txB" fmla="*/ 8 h 8"/>
              </a:gdLst>
              <a:ahLst/>
              <a:cxnLst>
                <a:cxn ang="0">
                  <a:pos x="13" y="7"/>
                </a:cxn>
                <a:cxn ang="0">
                  <a:pos x="0" y="7"/>
                </a:cxn>
                <a:cxn ang="0">
                  <a:pos x="0" y="0"/>
                </a:cxn>
                <a:cxn ang="0">
                  <a:pos x="13" y="7"/>
                </a:cxn>
              </a:cxnLst>
              <a:rect l="txL" t="txT" r="txR" b="txB"/>
              <a:pathLst>
                <a:path w="14" h="8">
                  <a:moveTo>
                    <a:pt x="13" y="7"/>
                  </a:moveTo>
                  <a:lnTo>
                    <a:pt x="0" y="7"/>
                  </a:lnTo>
                  <a:lnTo>
                    <a:pt x="0" y="0"/>
                  </a:lnTo>
                  <a:lnTo>
                    <a:pt x="13" y="7"/>
                  </a:lnTo>
                  <a:close/>
                </a:path>
              </a:pathLst>
            </a:custGeom>
            <a:solidFill>
              <a:srgbClr val="888888">
                <a:alpha val="100000"/>
              </a:srgbClr>
            </a:solidFill>
            <a:ln w="0">
              <a:noFill/>
            </a:ln>
          </p:spPr>
          <p:txBody>
            <a:bodyPr/>
            <a:lstStyle/>
            <a:p>
              <a:endParaRPr lang="zh-CN" altLang="en-US"/>
            </a:p>
          </p:txBody>
        </p:sp>
        <p:sp>
          <p:nvSpPr>
            <p:cNvPr id="52338" name="Freeform 458"/>
            <p:cNvSpPr/>
            <p:nvPr/>
          </p:nvSpPr>
          <p:spPr>
            <a:xfrm>
              <a:off x="3085" y="2470"/>
              <a:ext cx="7" cy="20"/>
            </a:xfrm>
            <a:custGeom>
              <a:avLst/>
              <a:gdLst>
                <a:gd name="txL" fmla="*/ 0 w 7"/>
                <a:gd name="txT" fmla="*/ 0 h 20"/>
                <a:gd name="txR" fmla="*/ 7 w 7"/>
                <a:gd name="txB" fmla="*/ 20 h 20"/>
              </a:gdLst>
              <a:ahLst/>
              <a:cxnLst>
                <a:cxn ang="0">
                  <a:pos x="6" y="12"/>
                </a:cxn>
                <a:cxn ang="0">
                  <a:pos x="0" y="19"/>
                </a:cxn>
                <a:cxn ang="0">
                  <a:pos x="0" y="0"/>
                </a:cxn>
                <a:cxn ang="0">
                  <a:pos x="6" y="12"/>
                </a:cxn>
                <a:cxn ang="0">
                  <a:pos x="6" y="12"/>
                </a:cxn>
              </a:cxnLst>
              <a:rect l="txL" t="txT" r="txR" b="txB"/>
              <a:pathLst>
                <a:path w="7" h="20">
                  <a:moveTo>
                    <a:pt x="6" y="12"/>
                  </a:moveTo>
                  <a:lnTo>
                    <a:pt x="0" y="19"/>
                  </a:lnTo>
                  <a:lnTo>
                    <a:pt x="0" y="0"/>
                  </a:lnTo>
                  <a:lnTo>
                    <a:pt x="6" y="12"/>
                  </a:lnTo>
                  <a:close/>
                </a:path>
              </a:pathLst>
            </a:custGeom>
            <a:solidFill>
              <a:srgbClr val="888888">
                <a:alpha val="100000"/>
              </a:srgbClr>
            </a:solidFill>
            <a:ln w="0">
              <a:noFill/>
            </a:ln>
          </p:spPr>
          <p:txBody>
            <a:bodyPr/>
            <a:lstStyle/>
            <a:p>
              <a:endParaRPr lang="zh-CN" altLang="en-US"/>
            </a:p>
          </p:txBody>
        </p:sp>
        <p:sp>
          <p:nvSpPr>
            <p:cNvPr id="52339" name="Freeform 459"/>
            <p:cNvSpPr/>
            <p:nvPr/>
          </p:nvSpPr>
          <p:spPr>
            <a:xfrm>
              <a:off x="3085" y="2470"/>
              <a:ext cx="7" cy="20"/>
            </a:xfrm>
            <a:custGeom>
              <a:avLst/>
              <a:gdLst>
                <a:gd name="txL" fmla="*/ 0 w 7"/>
                <a:gd name="txT" fmla="*/ 0 h 20"/>
                <a:gd name="txR" fmla="*/ 7 w 7"/>
                <a:gd name="txB" fmla="*/ 20 h 20"/>
              </a:gdLst>
              <a:ahLst/>
              <a:cxnLst>
                <a:cxn ang="0">
                  <a:pos x="6" y="12"/>
                </a:cxn>
                <a:cxn ang="0">
                  <a:pos x="0" y="19"/>
                </a:cxn>
                <a:cxn ang="0">
                  <a:pos x="0" y="0"/>
                </a:cxn>
                <a:cxn ang="0">
                  <a:pos x="6" y="12"/>
                </a:cxn>
              </a:cxnLst>
              <a:rect l="txL" t="txT" r="txR" b="txB"/>
              <a:pathLst>
                <a:path w="7" h="20">
                  <a:moveTo>
                    <a:pt x="6" y="12"/>
                  </a:moveTo>
                  <a:lnTo>
                    <a:pt x="0" y="19"/>
                  </a:lnTo>
                  <a:lnTo>
                    <a:pt x="0" y="0"/>
                  </a:lnTo>
                  <a:lnTo>
                    <a:pt x="6" y="12"/>
                  </a:lnTo>
                  <a:close/>
                </a:path>
              </a:pathLst>
            </a:custGeom>
            <a:solidFill>
              <a:srgbClr val="888888">
                <a:alpha val="100000"/>
              </a:srgbClr>
            </a:solidFill>
            <a:ln w="0">
              <a:noFill/>
            </a:ln>
          </p:spPr>
          <p:txBody>
            <a:bodyPr/>
            <a:lstStyle/>
            <a:p>
              <a:endParaRPr lang="zh-CN" altLang="en-US"/>
            </a:p>
          </p:txBody>
        </p:sp>
        <p:sp>
          <p:nvSpPr>
            <p:cNvPr id="52340" name="Freeform 460"/>
            <p:cNvSpPr/>
            <p:nvPr/>
          </p:nvSpPr>
          <p:spPr>
            <a:xfrm>
              <a:off x="3244" y="3073"/>
              <a:ext cx="7" cy="20"/>
            </a:xfrm>
            <a:custGeom>
              <a:avLst/>
              <a:gdLst>
                <a:gd name="txL" fmla="*/ 0 w 7"/>
                <a:gd name="txT" fmla="*/ 0 h 20"/>
                <a:gd name="txR" fmla="*/ 7 w 7"/>
                <a:gd name="txB" fmla="*/ 20 h 20"/>
              </a:gdLst>
              <a:ahLst/>
              <a:cxnLst>
                <a:cxn ang="0">
                  <a:pos x="0" y="19"/>
                </a:cxn>
                <a:cxn ang="0">
                  <a:pos x="6" y="0"/>
                </a:cxn>
                <a:cxn ang="0">
                  <a:pos x="6" y="6"/>
                </a:cxn>
                <a:cxn ang="0">
                  <a:pos x="0" y="19"/>
                </a:cxn>
                <a:cxn ang="0">
                  <a:pos x="0" y="19"/>
                </a:cxn>
              </a:cxnLst>
              <a:rect l="txL" t="txT" r="txR" b="txB"/>
              <a:pathLst>
                <a:path w="7" h="20">
                  <a:moveTo>
                    <a:pt x="0" y="19"/>
                  </a:moveTo>
                  <a:lnTo>
                    <a:pt x="6" y="0"/>
                  </a:lnTo>
                  <a:lnTo>
                    <a:pt x="6" y="6"/>
                  </a:lnTo>
                  <a:lnTo>
                    <a:pt x="0" y="19"/>
                  </a:lnTo>
                  <a:close/>
                </a:path>
              </a:pathLst>
            </a:custGeom>
            <a:solidFill>
              <a:srgbClr val="888888">
                <a:alpha val="100000"/>
              </a:srgbClr>
            </a:solidFill>
            <a:ln w="0">
              <a:noFill/>
            </a:ln>
          </p:spPr>
          <p:txBody>
            <a:bodyPr/>
            <a:lstStyle/>
            <a:p>
              <a:endParaRPr lang="zh-CN" altLang="en-US"/>
            </a:p>
          </p:txBody>
        </p:sp>
        <p:sp>
          <p:nvSpPr>
            <p:cNvPr id="52341" name="Freeform 461"/>
            <p:cNvSpPr/>
            <p:nvPr/>
          </p:nvSpPr>
          <p:spPr>
            <a:xfrm>
              <a:off x="3244" y="3073"/>
              <a:ext cx="7" cy="20"/>
            </a:xfrm>
            <a:custGeom>
              <a:avLst/>
              <a:gdLst>
                <a:gd name="txL" fmla="*/ 0 w 7"/>
                <a:gd name="txT" fmla="*/ 0 h 20"/>
                <a:gd name="txR" fmla="*/ 7 w 7"/>
                <a:gd name="txB" fmla="*/ 20 h 20"/>
              </a:gdLst>
              <a:ahLst/>
              <a:cxnLst>
                <a:cxn ang="0">
                  <a:pos x="0" y="19"/>
                </a:cxn>
                <a:cxn ang="0">
                  <a:pos x="6" y="0"/>
                </a:cxn>
                <a:cxn ang="0">
                  <a:pos x="6" y="6"/>
                </a:cxn>
                <a:cxn ang="0">
                  <a:pos x="0" y="19"/>
                </a:cxn>
              </a:cxnLst>
              <a:rect l="txL" t="txT" r="txR" b="txB"/>
              <a:pathLst>
                <a:path w="7" h="20">
                  <a:moveTo>
                    <a:pt x="0" y="19"/>
                  </a:moveTo>
                  <a:lnTo>
                    <a:pt x="6" y="0"/>
                  </a:lnTo>
                  <a:lnTo>
                    <a:pt x="6" y="6"/>
                  </a:lnTo>
                  <a:lnTo>
                    <a:pt x="0" y="19"/>
                  </a:lnTo>
                  <a:close/>
                </a:path>
              </a:pathLst>
            </a:custGeom>
            <a:solidFill>
              <a:srgbClr val="888888">
                <a:alpha val="100000"/>
              </a:srgbClr>
            </a:solidFill>
            <a:ln w="0">
              <a:noFill/>
            </a:ln>
          </p:spPr>
          <p:txBody>
            <a:bodyPr/>
            <a:lstStyle/>
            <a:p>
              <a:endParaRPr lang="zh-CN" altLang="en-US"/>
            </a:p>
          </p:txBody>
        </p:sp>
        <p:sp>
          <p:nvSpPr>
            <p:cNvPr id="52342" name="Freeform 462"/>
            <p:cNvSpPr/>
            <p:nvPr/>
          </p:nvSpPr>
          <p:spPr>
            <a:xfrm>
              <a:off x="3346" y="2501"/>
              <a:ext cx="7" cy="14"/>
            </a:xfrm>
            <a:custGeom>
              <a:avLst/>
              <a:gdLst>
                <a:gd name="txL" fmla="*/ 0 w 7"/>
                <a:gd name="txT" fmla="*/ 0 h 14"/>
                <a:gd name="txR" fmla="*/ 7 w 7"/>
                <a:gd name="txB" fmla="*/ 14 h 14"/>
              </a:gdLst>
              <a:ahLst/>
              <a:cxnLst>
                <a:cxn ang="0">
                  <a:pos x="0" y="6"/>
                </a:cxn>
                <a:cxn ang="0">
                  <a:pos x="0" y="13"/>
                </a:cxn>
                <a:cxn ang="0">
                  <a:pos x="0" y="13"/>
                </a:cxn>
                <a:cxn ang="0">
                  <a:pos x="6" y="6"/>
                </a:cxn>
                <a:cxn ang="0">
                  <a:pos x="6" y="0"/>
                </a:cxn>
                <a:cxn ang="0">
                  <a:pos x="0" y="6"/>
                </a:cxn>
                <a:cxn ang="0">
                  <a:pos x="0" y="6"/>
                </a:cxn>
              </a:cxnLst>
              <a:rect l="txL" t="txT" r="txR" b="txB"/>
              <a:pathLst>
                <a:path w="7" h="14">
                  <a:moveTo>
                    <a:pt x="0" y="6"/>
                  </a:moveTo>
                  <a:lnTo>
                    <a:pt x="0" y="13"/>
                  </a:lnTo>
                  <a:lnTo>
                    <a:pt x="6" y="6"/>
                  </a:lnTo>
                  <a:lnTo>
                    <a:pt x="6" y="0"/>
                  </a:lnTo>
                  <a:lnTo>
                    <a:pt x="0" y="6"/>
                  </a:lnTo>
                  <a:close/>
                </a:path>
              </a:pathLst>
            </a:custGeom>
            <a:solidFill>
              <a:srgbClr val="888888">
                <a:alpha val="100000"/>
              </a:srgbClr>
            </a:solidFill>
            <a:ln w="0">
              <a:noFill/>
            </a:ln>
          </p:spPr>
          <p:txBody>
            <a:bodyPr/>
            <a:lstStyle/>
            <a:p>
              <a:endParaRPr lang="zh-CN" altLang="en-US"/>
            </a:p>
          </p:txBody>
        </p:sp>
        <p:sp>
          <p:nvSpPr>
            <p:cNvPr id="52343" name="Freeform 463"/>
            <p:cNvSpPr/>
            <p:nvPr/>
          </p:nvSpPr>
          <p:spPr>
            <a:xfrm>
              <a:off x="3346" y="2501"/>
              <a:ext cx="7" cy="14"/>
            </a:xfrm>
            <a:custGeom>
              <a:avLst/>
              <a:gdLst>
                <a:gd name="txL" fmla="*/ 0 w 7"/>
                <a:gd name="txT" fmla="*/ 0 h 14"/>
                <a:gd name="txR" fmla="*/ 7 w 7"/>
                <a:gd name="txB" fmla="*/ 14 h 14"/>
              </a:gdLst>
              <a:ahLst/>
              <a:cxnLst>
                <a:cxn ang="0">
                  <a:pos x="0" y="6"/>
                </a:cxn>
                <a:cxn ang="0">
                  <a:pos x="0" y="13"/>
                </a:cxn>
                <a:cxn ang="0">
                  <a:pos x="6" y="6"/>
                </a:cxn>
                <a:cxn ang="0">
                  <a:pos x="6" y="0"/>
                </a:cxn>
                <a:cxn ang="0">
                  <a:pos x="0" y="6"/>
                </a:cxn>
              </a:cxnLst>
              <a:rect l="txL" t="txT" r="txR" b="txB"/>
              <a:pathLst>
                <a:path w="7" h="14">
                  <a:moveTo>
                    <a:pt x="0" y="6"/>
                  </a:moveTo>
                  <a:lnTo>
                    <a:pt x="0" y="13"/>
                  </a:lnTo>
                  <a:lnTo>
                    <a:pt x="6" y="6"/>
                  </a:lnTo>
                  <a:lnTo>
                    <a:pt x="6" y="0"/>
                  </a:lnTo>
                  <a:lnTo>
                    <a:pt x="0" y="6"/>
                  </a:lnTo>
                  <a:close/>
                </a:path>
              </a:pathLst>
            </a:custGeom>
            <a:solidFill>
              <a:srgbClr val="888888">
                <a:alpha val="100000"/>
              </a:srgbClr>
            </a:solidFill>
            <a:ln w="0">
              <a:noFill/>
            </a:ln>
          </p:spPr>
          <p:txBody>
            <a:bodyPr/>
            <a:lstStyle/>
            <a:p>
              <a:endParaRPr lang="zh-CN" altLang="en-US"/>
            </a:p>
          </p:txBody>
        </p:sp>
        <p:sp>
          <p:nvSpPr>
            <p:cNvPr id="52344" name="Freeform 464"/>
            <p:cNvSpPr/>
            <p:nvPr/>
          </p:nvSpPr>
          <p:spPr>
            <a:xfrm>
              <a:off x="3269" y="2533"/>
              <a:ext cx="14" cy="13"/>
            </a:xfrm>
            <a:custGeom>
              <a:avLst/>
              <a:gdLst>
                <a:gd name="txL" fmla="*/ 0 w 14"/>
                <a:gd name="txT" fmla="*/ 0 h 13"/>
                <a:gd name="txR" fmla="*/ 14 w 14"/>
                <a:gd name="txB" fmla="*/ 13 h 13"/>
              </a:gdLst>
              <a:ahLst/>
              <a:cxnLst>
                <a:cxn ang="0">
                  <a:pos x="0" y="6"/>
                </a:cxn>
                <a:cxn ang="0">
                  <a:pos x="0" y="6"/>
                </a:cxn>
                <a:cxn ang="0">
                  <a:pos x="7" y="0"/>
                </a:cxn>
                <a:cxn ang="0">
                  <a:pos x="13" y="0"/>
                </a:cxn>
                <a:cxn ang="0">
                  <a:pos x="0" y="12"/>
                </a:cxn>
                <a:cxn ang="0">
                  <a:pos x="0" y="6"/>
                </a:cxn>
                <a:cxn ang="0">
                  <a:pos x="0" y="6"/>
                </a:cxn>
              </a:cxnLst>
              <a:rect l="txL" t="txT" r="txR" b="txB"/>
              <a:pathLst>
                <a:path w="14" h="13">
                  <a:moveTo>
                    <a:pt x="0" y="6"/>
                  </a:moveTo>
                  <a:lnTo>
                    <a:pt x="0" y="6"/>
                  </a:lnTo>
                  <a:lnTo>
                    <a:pt x="7" y="0"/>
                  </a:lnTo>
                  <a:lnTo>
                    <a:pt x="13" y="0"/>
                  </a:lnTo>
                  <a:lnTo>
                    <a:pt x="0" y="12"/>
                  </a:lnTo>
                  <a:lnTo>
                    <a:pt x="0" y="6"/>
                  </a:lnTo>
                  <a:close/>
                </a:path>
              </a:pathLst>
            </a:custGeom>
            <a:solidFill>
              <a:srgbClr val="888888">
                <a:alpha val="100000"/>
              </a:srgbClr>
            </a:solidFill>
            <a:ln w="0">
              <a:noFill/>
            </a:ln>
          </p:spPr>
          <p:txBody>
            <a:bodyPr/>
            <a:lstStyle/>
            <a:p>
              <a:endParaRPr lang="zh-CN" altLang="en-US"/>
            </a:p>
          </p:txBody>
        </p:sp>
        <p:sp>
          <p:nvSpPr>
            <p:cNvPr id="52345" name="Freeform 465"/>
            <p:cNvSpPr/>
            <p:nvPr/>
          </p:nvSpPr>
          <p:spPr>
            <a:xfrm>
              <a:off x="3269" y="2533"/>
              <a:ext cx="14" cy="13"/>
            </a:xfrm>
            <a:custGeom>
              <a:avLst/>
              <a:gdLst>
                <a:gd name="txL" fmla="*/ 0 w 14"/>
                <a:gd name="txT" fmla="*/ 0 h 13"/>
                <a:gd name="txR" fmla="*/ 14 w 14"/>
                <a:gd name="txB" fmla="*/ 13 h 13"/>
              </a:gdLst>
              <a:ahLst/>
              <a:cxnLst>
                <a:cxn ang="0">
                  <a:pos x="0" y="6"/>
                </a:cxn>
                <a:cxn ang="0">
                  <a:pos x="7" y="0"/>
                </a:cxn>
                <a:cxn ang="0">
                  <a:pos x="13" y="0"/>
                </a:cxn>
                <a:cxn ang="0">
                  <a:pos x="0" y="12"/>
                </a:cxn>
                <a:cxn ang="0">
                  <a:pos x="0" y="6"/>
                </a:cxn>
              </a:cxnLst>
              <a:rect l="txL" t="txT" r="txR" b="txB"/>
              <a:pathLst>
                <a:path w="14" h="13">
                  <a:moveTo>
                    <a:pt x="0" y="6"/>
                  </a:moveTo>
                  <a:lnTo>
                    <a:pt x="7" y="0"/>
                  </a:lnTo>
                  <a:lnTo>
                    <a:pt x="13" y="0"/>
                  </a:lnTo>
                  <a:lnTo>
                    <a:pt x="0" y="12"/>
                  </a:lnTo>
                  <a:lnTo>
                    <a:pt x="0" y="6"/>
                  </a:lnTo>
                  <a:close/>
                </a:path>
              </a:pathLst>
            </a:custGeom>
            <a:solidFill>
              <a:srgbClr val="888888">
                <a:alpha val="100000"/>
              </a:srgbClr>
            </a:solidFill>
            <a:ln w="0">
              <a:noFill/>
            </a:ln>
          </p:spPr>
          <p:txBody>
            <a:bodyPr/>
            <a:lstStyle/>
            <a:p>
              <a:endParaRPr lang="zh-CN" altLang="en-US"/>
            </a:p>
          </p:txBody>
        </p:sp>
        <p:sp>
          <p:nvSpPr>
            <p:cNvPr id="52346" name="Freeform 466"/>
            <p:cNvSpPr/>
            <p:nvPr/>
          </p:nvSpPr>
          <p:spPr>
            <a:xfrm>
              <a:off x="3219" y="2564"/>
              <a:ext cx="13" cy="20"/>
            </a:xfrm>
            <a:custGeom>
              <a:avLst/>
              <a:gdLst>
                <a:gd name="txL" fmla="*/ 0 w 13"/>
                <a:gd name="txT" fmla="*/ 0 h 20"/>
                <a:gd name="txR" fmla="*/ 13 w 13"/>
                <a:gd name="txB" fmla="*/ 20 h 20"/>
              </a:gdLst>
              <a:ahLst/>
              <a:cxnLst>
                <a:cxn ang="0">
                  <a:pos x="12" y="6"/>
                </a:cxn>
                <a:cxn ang="0">
                  <a:pos x="12" y="0"/>
                </a:cxn>
                <a:cxn ang="0">
                  <a:pos x="0" y="6"/>
                </a:cxn>
                <a:cxn ang="0">
                  <a:pos x="6" y="19"/>
                </a:cxn>
                <a:cxn ang="0">
                  <a:pos x="12" y="6"/>
                </a:cxn>
                <a:cxn ang="0">
                  <a:pos x="12" y="6"/>
                </a:cxn>
              </a:cxnLst>
              <a:rect l="txL" t="txT" r="txR" b="txB"/>
              <a:pathLst>
                <a:path w="13" h="20">
                  <a:moveTo>
                    <a:pt x="12" y="6"/>
                  </a:moveTo>
                  <a:lnTo>
                    <a:pt x="12" y="0"/>
                  </a:lnTo>
                  <a:lnTo>
                    <a:pt x="0" y="6"/>
                  </a:lnTo>
                  <a:lnTo>
                    <a:pt x="6" y="19"/>
                  </a:lnTo>
                  <a:lnTo>
                    <a:pt x="12" y="6"/>
                  </a:lnTo>
                  <a:close/>
                </a:path>
              </a:pathLst>
            </a:custGeom>
            <a:solidFill>
              <a:srgbClr val="888888">
                <a:alpha val="100000"/>
              </a:srgbClr>
            </a:solidFill>
            <a:ln w="0">
              <a:noFill/>
            </a:ln>
          </p:spPr>
          <p:txBody>
            <a:bodyPr/>
            <a:lstStyle/>
            <a:p>
              <a:endParaRPr lang="zh-CN" altLang="en-US"/>
            </a:p>
          </p:txBody>
        </p:sp>
        <p:sp>
          <p:nvSpPr>
            <p:cNvPr id="52347" name="Freeform 467"/>
            <p:cNvSpPr/>
            <p:nvPr/>
          </p:nvSpPr>
          <p:spPr>
            <a:xfrm>
              <a:off x="3219" y="2564"/>
              <a:ext cx="13" cy="20"/>
            </a:xfrm>
            <a:custGeom>
              <a:avLst/>
              <a:gdLst>
                <a:gd name="txL" fmla="*/ 0 w 13"/>
                <a:gd name="txT" fmla="*/ 0 h 20"/>
                <a:gd name="txR" fmla="*/ 13 w 13"/>
                <a:gd name="txB" fmla="*/ 20 h 20"/>
              </a:gdLst>
              <a:ahLst/>
              <a:cxnLst>
                <a:cxn ang="0">
                  <a:pos x="12" y="6"/>
                </a:cxn>
                <a:cxn ang="0">
                  <a:pos x="12" y="0"/>
                </a:cxn>
                <a:cxn ang="0">
                  <a:pos x="0" y="6"/>
                </a:cxn>
                <a:cxn ang="0">
                  <a:pos x="6" y="19"/>
                </a:cxn>
                <a:cxn ang="0">
                  <a:pos x="12" y="6"/>
                </a:cxn>
              </a:cxnLst>
              <a:rect l="txL" t="txT" r="txR" b="txB"/>
              <a:pathLst>
                <a:path w="13" h="20">
                  <a:moveTo>
                    <a:pt x="12" y="6"/>
                  </a:moveTo>
                  <a:lnTo>
                    <a:pt x="12" y="0"/>
                  </a:lnTo>
                  <a:lnTo>
                    <a:pt x="0" y="6"/>
                  </a:lnTo>
                  <a:lnTo>
                    <a:pt x="6" y="19"/>
                  </a:lnTo>
                  <a:lnTo>
                    <a:pt x="12" y="6"/>
                  </a:lnTo>
                  <a:close/>
                </a:path>
              </a:pathLst>
            </a:custGeom>
            <a:solidFill>
              <a:srgbClr val="888888">
                <a:alpha val="100000"/>
              </a:srgbClr>
            </a:solidFill>
            <a:ln w="0">
              <a:noFill/>
            </a:ln>
          </p:spPr>
          <p:txBody>
            <a:bodyPr/>
            <a:lstStyle/>
            <a:p>
              <a:endParaRPr lang="zh-CN" altLang="en-US"/>
            </a:p>
          </p:txBody>
        </p:sp>
        <p:sp>
          <p:nvSpPr>
            <p:cNvPr id="52348" name="Freeform 468"/>
            <p:cNvSpPr/>
            <p:nvPr/>
          </p:nvSpPr>
          <p:spPr>
            <a:xfrm>
              <a:off x="3244" y="2614"/>
              <a:ext cx="7" cy="14"/>
            </a:xfrm>
            <a:custGeom>
              <a:avLst/>
              <a:gdLst>
                <a:gd name="txL" fmla="*/ 0 w 7"/>
                <a:gd name="txT" fmla="*/ 0 h 14"/>
                <a:gd name="txR" fmla="*/ 7 w 7"/>
                <a:gd name="txB" fmla="*/ 14 h 14"/>
              </a:gdLst>
              <a:ahLst/>
              <a:cxnLst>
                <a:cxn ang="0">
                  <a:pos x="6" y="6"/>
                </a:cxn>
                <a:cxn ang="0">
                  <a:pos x="0" y="0"/>
                </a:cxn>
                <a:cxn ang="0">
                  <a:pos x="0" y="13"/>
                </a:cxn>
                <a:cxn ang="0">
                  <a:pos x="6" y="6"/>
                </a:cxn>
                <a:cxn ang="0">
                  <a:pos x="6" y="6"/>
                </a:cxn>
              </a:cxnLst>
              <a:rect l="txL" t="txT" r="txR" b="txB"/>
              <a:pathLst>
                <a:path w="7" h="14">
                  <a:moveTo>
                    <a:pt x="6" y="6"/>
                  </a:moveTo>
                  <a:lnTo>
                    <a:pt x="0" y="0"/>
                  </a:lnTo>
                  <a:lnTo>
                    <a:pt x="0" y="13"/>
                  </a:lnTo>
                  <a:lnTo>
                    <a:pt x="6" y="6"/>
                  </a:lnTo>
                  <a:close/>
                </a:path>
              </a:pathLst>
            </a:custGeom>
            <a:solidFill>
              <a:srgbClr val="888888">
                <a:alpha val="100000"/>
              </a:srgbClr>
            </a:solidFill>
            <a:ln w="0">
              <a:noFill/>
            </a:ln>
          </p:spPr>
          <p:txBody>
            <a:bodyPr/>
            <a:lstStyle/>
            <a:p>
              <a:endParaRPr lang="zh-CN" altLang="en-US"/>
            </a:p>
          </p:txBody>
        </p:sp>
        <p:sp>
          <p:nvSpPr>
            <p:cNvPr id="52349" name="Freeform 469"/>
            <p:cNvSpPr/>
            <p:nvPr/>
          </p:nvSpPr>
          <p:spPr>
            <a:xfrm>
              <a:off x="3244" y="2614"/>
              <a:ext cx="7" cy="14"/>
            </a:xfrm>
            <a:custGeom>
              <a:avLst/>
              <a:gdLst>
                <a:gd name="txL" fmla="*/ 0 w 7"/>
                <a:gd name="txT" fmla="*/ 0 h 14"/>
                <a:gd name="txR" fmla="*/ 7 w 7"/>
                <a:gd name="txB" fmla="*/ 14 h 14"/>
              </a:gdLst>
              <a:ahLst/>
              <a:cxnLst>
                <a:cxn ang="0">
                  <a:pos x="6" y="6"/>
                </a:cxn>
                <a:cxn ang="0">
                  <a:pos x="0" y="0"/>
                </a:cxn>
                <a:cxn ang="0">
                  <a:pos x="0" y="13"/>
                </a:cxn>
                <a:cxn ang="0">
                  <a:pos x="6" y="6"/>
                </a:cxn>
              </a:cxnLst>
              <a:rect l="txL" t="txT" r="txR" b="txB"/>
              <a:pathLst>
                <a:path w="7" h="14">
                  <a:moveTo>
                    <a:pt x="6" y="6"/>
                  </a:moveTo>
                  <a:lnTo>
                    <a:pt x="0" y="0"/>
                  </a:lnTo>
                  <a:lnTo>
                    <a:pt x="0" y="13"/>
                  </a:lnTo>
                  <a:lnTo>
                    <a:pt x="6" y="6"/>
                  </a:lnTo>
                  <a:close/>
                </a:path>
              </a:pathLst>
            </a:custGeom>
            <a:solidFill>
              <a:srgbClr val="888888">
                <a:alpha val="100000"/>
              </a:srgbClr>
            </a:solidFill>
            <a:ln w="0">
              <a:noFill/>
            </a:ln>
          </p:spPr>
          <p:txBody>
            <a:bodyPr/>
            <a:lstStyle/>
            <a:p>
              <a:endParaRPr lang="zh-CN" altLang="en-US"/>
            </a:p>
          </p:txBody>
        </p:sp>
        <p:sp>
          <p:nvSpPr>
            <p:cNvPr id="52350" name="Freeform 470"/>
            <p:cNvSpPr/>
            <p:nvPr/>
          </p:nvSpPr>
          <p:spPr>
            <a:xfrm>
              <a:off x="3295" y="2589"/>
              <a:ext cx="7" cy="7"/>
            </a:xfrm>
            <a:custGeom>
              <a:avLst/>
              <a:gdLst>
                <a:gd name="txL" fmla="*/ 0 w 7"/>
                <a:gd name="txT" fmla="*/ 0 h 7"/>
                <a:gd name="txR" fmla="*/ 7 w 7"/>
                <a:gd name="txB" fmla="*/ 7 h 7"/>
              </a:gdLst>
              <a:ahLst/>
              <a:cxnLst>
                <a:cxn ang="0">
                  <a:pos x="0" y="0"/>
                </a:cxn>
                <a:cxn ang="0">
                  <a:pos x="6" y="0"/>
                </a:cxn>
                <a:cxn ang="0">
                  <a:pos x="6" y="0"/>
                </a:cxn>
                <a:cxn ang="0">
                  <a:pos x="6" y="6"/>
                </a:cxn>
                <a:cxn ang="0">
                  <a:pos x="0" y="0"/>
                </a:cxn>
                <a:cxn ang="0">
                  <a:pos x="0" y="0"/>
                </a:cxn>
              </a:cxnLst>
              <a:rect l="txL" t="txT" r="txR" b="txB"/>
              <a:pathLst>
                <a:path w="7" h="7">
                  <a:moveTo>
                    <a:pt x="0" y="0"/>
                  </a:moveTo>
                  <a:lnTo>
                    <a:pt x="6" y="0"/>
                  </a:lnTo>
                  <a:lnTo>
                    <a:pt x="6" y="6"/>
                  </a:lnTo>
                  <a:lnTo>
                    <a:pt x="0" y="0"/>
                  </a:lnTo>
                  <a:close/>
                </a:path>
              </a:pathLst>
            </a:custGeom>
            <a:solidFill>
              <a:srgbClr val="888888">
                <a:alpha val="100000"/>
              </a:srgbClr>
            </a:solidFill>
            <a:ln w="0">
              <a:noFill/>
            </a:ln>
          </p:spPr>
          <p:txBody>
            <a:bodyPr/>
            <a:lstStyle/>
            <a:p>
              <a:endParaRPr lang="zh-CN" altLang="en-US"/>
            </a:p>
          </p:txBody>
        </p:sp>
        <p:sp>
          <p:nvSpPr>
            <p:cNvPr id="52351" name="Freeform 471"/>
            <p:cNvSpPr/>
            <p:nvPr/>
          </p:nvSpPr>
          <p:spPr>
            <a:xfrm>
              <a:off x="3295" y="2589"/>
              <a:ext cx="7" cy="7"/>
            </a:xfrm>
            <a:custGeom>
              <a:avLst/>
              <a:gdLst>
                <a:gd name="txL" fmla="*/ 0 w 7"/>
                <a:gd name="txT" fmla="*/ 0 h 7"/>
                <a:gd name="txR" fmla="*/ 7 w 7"/>
                <a:gd name="txB" fmla="*/ 7 h 7"/>
              </a:gdLst>
              <a:ahLst/>
              <a:cxnLst>
                <a:cxn ang="0">
                  <a:pos x="0" y="0"/>
                </a:cxn>
                <a:cxn ang="0">
                  <a:pos x="6" y="0"/>
                </a:cxn>
                <a:cxn ang="0">
                  <a:pos x="6" y="6"/>
                </a:cxn>
                <a:cxn ang="0">
                  <a:pos x="0" y="0"/>
                </a:cxn>
              </a:cxnLst>
              <a:rect l="txL" t="txT" r="txR" b="txB"/>
              <a:pathLst>
                <a:path w="7" h="7">
                  <a:moveTo>
                    <a:pt x="0" y="0"/>
                  </a:moveTo>
                  <a:lnTo>
                    <a:pt x="6" y="0"/>
                  </a:lnTo>
                  <a:lnTo>
                    <a:pt x="6" y="6"/>
                  </a:lnTo>
                  <a:lnTo>
                    <a:pt x="0" y="0"/>
                  </a:lnTo>
                  <a:close/>
                </a:path>
              </a:pathLst>
            </a:custGeom>
            <a:solidFill>
              <a:srgbClr val="888888">
                <a:alpha val="100000"/>
              </a:srgbClr>
            </a:solidFill>
            <a:ln w="0">
              <a:noFill/>
            </a:ln>
          </p:spPr>
          <p:txBody>
            <a:bodyPr/>
            <a:lstStyle/>
            <a:p>
              <a:endParaRPr lang="zh-CN" altLang="en-US"/>
            </a:p>
          </p:txBody>
        </p:sp>
        <p:sp>
          <p:nvSpPr>
            <p:cNvPr id="52352" name="Freeform 472"/>
            <p:cNvSpPr/>
            <p:nvPr/>
          </p:nvSpPr>
          <p:spPr>
            <a:xfrm>
              <a:off x="3219" y="2664"/>
              <a:ext cx="13" cy="14"/>
            </a:xfrm>
            <a:custGeom>
              <a:avLst/>
              <a:gdLst>
                <a:gd name="txL" fmla="*/ 0 w 13"/>
                <a:gd name="txT" fmla="*/ 0 h 14"/>
                <a:gd name="txR" fmla="*/ 13 w 13"/>
                <a:gd name="txB" fmla="*/ 14 h 14"/>
              </a:gdLst>
              <a:ahLst/>
              <a:cxnLst>
                <a:cxn ang="0">
                  <a:pos x="0" y="0"/>
                </a:cxn>
                <a:cxn ang="0">
                  <a:pos x="12" y="7"/>
                </a:cxn>
                <a:cxn ang="0">
                  <a:pos x="6" y="13"/>
                </a:cxn>
                <a:cxn ang="0">
                  <a:pos x="0" y="0"/>
                </a:cxn>
                <a:cxn ang="0">
                  <a:pos x="0" y="0"/>
                </a:cxn>
              </a:cxnLst>
              <a:rect l="txL" t="txT" r="txR" b="txB"/>
              <a:pathLst>
                <a:path w="13" h="14">
                  <a:moveTo>
                    <a:pt x="0" y="0"/>
                  </a:moveTo>
                  <a:lnTo>
                    <a:pt x="12" y="7"/>
                  </a:lnTo>
                  <a:lnTo>
                    <a:pt x="6" y="13"/>
                  </a:lnTo>
                  <a:lnTo>
                    <a:pt x="0" y="0"/>
                  </a:lnTo>
                  <a:close/>
                </a:path>
              </a:pathLst>
            </a:custGeom>
            <a:solidFill>
              <a:srgbClr val="888888">
                <a:alpha val="100000"/>
              </a:srgbClr>
            </a:solidFill>
            <a:ln w="0">
              <a:noFill/>
            </a:ln>
          </p:spPr>
          <p:txBody>
            <a:bodyPr/>
            <a:lstStyle/>
            <a:p>
              <a:endParaRPr lang="zh-CN" altLang="en-US"/>
            </a:p>
          </p:txBody>
        </p:sp>
        <p:sp>
          <p:nvSpPr>
            <p:cNvPr id="52353" name="Freeform 473"/>
            <p:cNvSpPr/>
            <p:nvPr/>
          </p:nvSpPr>
          <p:spPr>
            <a:xfrm>
              <a:off x="3219" y="2664"/>
              <a:ext cx="13" cy="14"/>
            </a:xfrm>
            <a:custGeom>
              <a:avLst/>
              <a:gdLst>
                <a:gd name="txL" fmla="*/ 0 w 13"/>
                <a:gd name="txT" fmla="*/ 0 h 14"/>
                <a:gd name="txR" fmla="*/ 13 w 13"/>
                <a:gd name="txB" fmla="*/ 14 h 14"/>
              </a:gdLst>
              <a:ahLst/>
              <a:cxnLst>
                <a:cxn ang="0">
                  <a:pos x="0" y="0"/>
                </a:cxn>
                <a:cxn ang="0">
                  <a:pos x="12" y="7"/>
                </a:cxn>
                <a:cxn ang="0">
                  <a:pos x="6" y="13"/>
                </a:cxn>
                <a:cxn ang="0">
                  <a:pos x="0" y="0"/>
                </a:cxn>
              </a:cxnLst>
              <a:rect l="txL" t="txT" r="txR" b="txB"/>
              <a:pathLst>
                <a:path w="13" h="14">
                  <a:moveTo>
                    <a:pt x="0" y="0"/>
                  </a:moveTo>
                  <a:lnTo>
                    <a:pt x="12" y="7"/>
                  </a:lnTo>
                  <a:lnTo>
                    <a:pt x="6" y="13"/>
                  </a:lnTo>
                  <a:lnTo>
                    <a:pt x="0" y="0"/>
                  </a:lnTo>
                  <a:close/>
                </a:path>
              </a:pathLst>
            </a:custGeom>
            <a:solidFill>
              <a:srgbClr val="888888">
                <a:alpha val="100000"/>
              </a:srgbClr>
            </a:solidFill>
            <a:ln w="0">
              <a:noFill/>
            </a:ln>
          </p:spPr>
          <p:txBody>
            <a:bodyPr/>
            <a:lstStyle/>
            <a:p>
              <a:endParaRPr lang="zh-CN" altLang="en-US"/>
            </a:p>
          </p:txBody>
        </p:sp>
        <p:sp>
          <p:nvSpPr>
            <p:cNvPr id="52354" name="Freeform 474"/>
            <p:cNvSpPr/>
            <p:nvPr/>
          </p:nvSpPr>
          <p:spPr>
            <a:xfrm>
              <a:off x="3441" y="2803"/>
              <a:ext cx="8" cy="13"/>
            </a:xfrm>
            <a:custGeom>
              <a:avLst/>
              <a:gdLst>
                <a:gd name="txL" fmla="*/ 0 w 8"/>
                <a:gd name="txT" fmla="*/ 0 h 13"/>
                <a:gd name="txR" fmla="*/ 8 w 8"/>
                <a:gd name="txB" fmla="*/ 13 h 13"/>
              </a:gdLst>
              <a:ahLst/>
              <a:cxnLst>
                <a:cxn ang="0">
                  <a:pos x="7" y="6"/>
                </a:cxn>
                <a:cxn ang="0">
                  <a:pos x="0" y="0"/>
                </a:cxn>
                <a:cxn ang="0">
                  <a:pos x="0" y="12"/>
                </a:cxn>
                <a:cxn ang="0">
                  <a:pos x="7" y="6"/>
                </a:cxn>
                <a:cxn ang="0">
                  <a:pos x="7" y="6"/>
                </a:cxn>
              </a:cxnLst>
              <a:rect l="txL" t="txT" r="txR" b="txB"/>
              <a:pathLst>
                <a:path w="8" h="13">
                  <a:moveTo>
                    <a:pt x="7" y="6"/>
                  </a:moveTo>
                  <a:lnTo>
                    <a:pt x="0" y="0"/>
                  </a:lnTo>
                  <a:lnTo>
                    <a:pt x="0" y="12"/>
                  </a:lnTo>
                  <a:lnTo>
                    <a:pt x="7" y="6"/>
                  </a:lnTo>
                  <a:close/>
                </a:path>
              </a:pathLst>
            </a:custGeom>
            <a:solidFill>
              <a:srgbClr val="888888">
                <a:alpha val="100000"/>
              </a:srgbClr>
            </a:solidFill>
            <a:ln w="0">
              <a:noFill/>
            </a:ln>
          </p:spPr>
          <p:txBody>
            <a:bodyPr/>
            <a:lstStyle/>
            <a:p>
              <a:endParaRPr lang="zh-CN" altLang="en-US"/>
            </a:p>
          </p:txBody>
        </p:sp>
        <p:sp>
          <p:nvSpPr>
            <p:cNvPr id="52355" name="Freeform 475"/>
            <p:cNvSpPr/>
            <p:nvPr/>
          </p:nvSpPr>
          <p:spPr>
            <a:xfrm>
              <a:off x="3441" y="2803"/>
              <a:ext cx="8" cy="13"/>
            </a:xfrm>
            <a:custGeom>
              <a:avLst/>
              <a:gdLst>
                <a:gd name="txL" fmla="*/ 0 w 8"/>
                <a:gd name="txT" fmla="*/ 0 h 13"/>
                <a:gd name="txR" fmla="*/ 8 w 8"/>
                <a:gd name="txB" fmla="*/ 13 h 13"/>
              </a:gdLst>
              <a:ahLst/>
              <a:cxnLst>
                <a:cxn ang="0">
                  <a:pos x="7" y="6"/>
                </a:cxn>
                <a:cxn ang="0">
                  <a:pos x="0" y="0"/>
                </a:cxn>
                <a:cxn ang="0">
                  <a:pos x="0" y="12"/>
                </a:cxn>
                <a:cxn ang="0">
                  <a:pos x="7" y="6"/>
                </a:cxn>
              </a:cxnLst>
              <a:rect l="txL" t="txT" r="txR" b="txB"/>
              <a:pathLst>
                <a:path w="8" h="13">
                  <a:moveTo>
                    <a:pt x="7" y="6"/>
                  </a:moveTo>
                  <a:lnTo>
                    <a:pt x="0" y="0"/>
                  </a:lnTo>
                  <a:lnTo>
                    <a:pt x="0" y="12"/>
                  </a:lnTo>
                  <a:lnTo>
                    <a:pt x="7" y="6"/>
                  </a:lnTo>
                  <a:close/>
                </a:path>
              </a:pathLst>
            </a:custGeom>
            <a:solidFill>
              <a:srgbClr val="888888">
                <a:alpha val="100000"/>
              </a:srgbClr>
            </a:solidFill>
            <a:ln w="0">
              <a:noFill/>
            </a:ln>
          </p:spPr>
          <p:txBody>
            <a:bodyPr/>
            <a:lstStyle/>
            <a:p>
              <a:endParaRPr lang="zh-CN" altLang="en-US"/>
            </a:p>
          </p:txBody>
        </p:sp>
        <p:sp>
          <p:nvSpPr>
            <p:cNvPr id="52356" name="Freeform 476"/>
            <p:cNvSpPr/>
            <p:nvPr/>
          </p:nvSpPr>
          <p:spPr>
            <a:xfrm>
              <a:off x="3467" y="2847"/>
              <a:ext cx="7" cy="19"/>
            </a:xfrm>
            <a:custGeom>
              <a:avLst/>
              <a:gdLst>
                <a:gd name="txL" fmla="*/ 0 w 7"/>
                <a:gd name="txT" fmla="*/ 0 h 19"/>
                <a:gd name="txR" fmla="*/ 7 w 7"/>
                <a:gd name="txB" fmla="*/ 19 h 19"/>
              </a:gdLst>
              <a:ahLst/>
              <a:cxnLst>
                <a:cxn ang="0">
                  <a:pos x="0" y="0"/>
                </a:cxn>
                <a:cxn ang="0">
                  <a:pos x="6" y="12"/>
                </a:cxn>
                <a:cxn ang="0">
                  <a:pos x="0" y="18"/>
                </a:cxn>
                <a:cxn ang="0">
                  <a:pos x="0" y="0"/>
                </a:cxn>
                <a:cxn ang="0">
                  <a:pos x="0" y="0"/>
                </a:cxn>
              </a:cxnLst>
              <a:rect l="txL" t="txT" r="txR" b="txB"/>
              <a:pathLst>
                <a:path w="7" h="19">
                  <a:moveTo>
                    <a:pt x="0" y="0"/>
                  </a:moveTo>
                  <a:lnTo>
                    <a:pt x="6" y="12"/>
                  </a:lnTo>
                  <a:lnTo>
                    <a:pt x="0" y="18"/>
                  </a:lnTo>
                  <a:lnTo>
                    <a:pt x="0" y="0"/>
                  </a:lnTo>
                  <a:close/>
                </a:path>
              </a:pathLst>
            </a:custGeom>
            <a:solidFill>
              <a:srgbClr val="888888">
                <a:alpha val="100000"/>
              </a:srgbClr>
            </a:solidFill>
            <a:ln w="0">
              <a:noFill/>
            </a:ln>
          </p:spPr>
          <p:txBody>
            <a:bodyPr/>
            <a:lstStyle/>
            <a:p>
              <a:endParaRPr lang="zh-CN" altLang="en-US"/>
            </a:p>
          </p:txBody>
        </p:sp>
        <p:sp>
          <p:nvSpPr>
            <p:cNvPr id="52357" name="Freeform 477"/>
            <p:cNvSpPr/>
            <p:nvPr/>
          </p:nvSpPr>
          <p:spPr>
            <a:xfrm>
              <a:off x="3467" y="2847"/>
              <a:ext cx="7" cy="19"/>
            </a:xfrm>
            <a:custGeom>
              <a:avLst/>
              <a:gdLst>
                <a:gd name="txL" fmla="*/ 0 w 7"/>
                <a:gd name="txT" fmla="*/ 0 h 19"/>
                <a:gd name="txR" fmla="*/ 7 w 7"/>
                <a:gd name="txB" fmla="*/ 19 h 19"/>
              </a:gdLst>
              <a:ahLst/>
              <a:cxnLst>
                <a:cxn ang="0">
                  <a:pos x="0" y="0"/>
                </a:cxn>
                <a:cxn ang="0">
                  <a:pos x="6" y="12"/>
                </a:cxn>
                <a:cxn ang="0">
                  <a:pos x="0" y="18"/>
                </a:cxn>
                <a:cxn ang="0">
                  <a:pos x="0" y="0"/>
                </a:cxn>
              </a:cxnLst>
              <a:rect l="txL" t="txT" r="txR" b="txB"/>
              <a:pathLst>
                <a:path w="7" h="19">
                  <a:moveTo>
                    <a:pt x="0" y="0"/>
                  </a:moveTo>
                  <a:lnTo>
                    <a:pt x="6" y="12"/>
                  </a:lnTo>
                  <a:lnTo>
                    <a:pt x="0" y="18"/>
                  </a:lnTo>
                  <a:lnTo>
                    <a:pt x="0" y="0"/>
                  </a:lnTo>
                  <a:close/>
                </a:path>
              </a:pathLst>
            </a:custGeom>
            <a:solidFill>
              <a:srgbClr val="888888">
                <a:alpha val="100000"/>
              </a:srgbClr>
            </a:solidFill>
            <a:ln w="0">
              <a:noFill/>
            </a:ln>
          </p:spPr>
          <p:txBody>
            <a:bodyPr/>
            <a:lstStyle/>
            <a:p>
              <a:endParaRPr lang="zh-CN" altLang="en-US"/>
            </a:p>
          </p:txBody>
        </p:sp>
        <p:sp>
          <p:nvSpPr>
            <p:cNvPr id="52358" name="Freeform 478"/>
            <p:cNvSpPr/>
            <p:nvPr/>
          </p:nvSpPr>
          <p:spPr>
            <a:xfrm>
              <a:off x="3486" y="2865"/>
              <a:ext cx="13" cy="20"/>
            </a:xfrm>
            <a:custGeom>
              <a:avLst/>
              <a:gdLst>
                <a:gd name="txL" fmla="*/ 0 w 13"/>
                <a:gd name="txT" fmla="*/ 0 h 20"/>
                <a:gd name="txR" fmla="*/ 13 w 13"/>
                <a:gd name="txB" fmla="*/ 20 h 20"/>
              </a:gdLst>
              <a:ahLst/>
              <a:cxnLst>
                <a:cxn ang="0">
                  <a:pos x="0" y="7"/>
                </a:cxn>
                <a:cxn ang="0">
                  <a:pos x="12" y="0"/>
                </a:cxn>
                <a:cxn ang="0">
                  <a:pos x="12" y="7"/>
                </a:cxn>
                <a:cxn ang="0">
                  <a:pos x="6" y="19"/>
                </a:cxn>
                <a:cxn ang="0">
                  <a:pos x="0" y="7"/>
                </a:cxn>
                <a:cxn ang="0">
                  <a:pos x="0" y="7"/>
                </a:cxn>
              </a:cxnLst>
              <a:rect l="txL" t="txT" r="txR" b="txB"/>
              <a:pathLst>
                <a:path w="13" h="20">
                  <a:moveTo>
                    <a:pt x="0" y="7"/>
                  </a:moveTo>
                  <a:lnTo>
                    <a:pt x="12" y="0"/>
                  </a:lnTo>
                  <a:lnTo>
                    <a:pt x="12" y="7"/>
                  </a:lnTo>
                  <a:lnTo>
                    <a:pt x="6" y="19"/>
                  </a:lnTo>
                  <a:lnTo>
                    <a:pt x="0" y="7"/>
                  </a:lnTo>
                  <a:close/>
                </a:path>
              </a:pathLst>
            </a:custGeom>
            <a:solidFill>
              <a:srgbClr val="888888">
                <a:alpha val="100000"/>
              </a:srgbClr>
            </a:solidFill>
            <a:ln w="0">
              <a:noFill/>
            </a:ln>
          </p:spPr>
          <p:txBody>
            <a:bodyPr/>
            <a:lstStyle/>
            <a:p>
              <a:endParaRPr lang="zh-CN" altLang="en-US"/>
            </a:p>
          </p:txBody>
        </p:sp>
        <p:sp>
          <p:nvSpPr>
            <p:cNvPr id="52359" name="Freeform 479"/>
            <p:cNvSpPr/>
            <p:nvPr/>
          </p:nvSpPr>
          <p:spPr>
            <a:xfrm>
              <a:off x="3486" y="2865"/>
              <a:ext cx="13" cy="20"/>
            </a:xfrm>
            <a:custGeom>
              <a:avLst/>
              <a:gdLst>
                <a:gd name="txL" fmla="*/ 0 w 13"/>
                <a:gd name="txT" fmla="*/ 0 h 20"/>
                <a:gd name="txR" fmla="*/ 13 w 13"/>
                <a:gd name="txB" fmla="*/ 20 h 20"/>
              </a:gdLst>
              <a:ahLst/>
              <a:cxnLst>
                <a:cxn ang="0">
                  <a:pos x="0" y="7"/>
                </a:cxn>
                <a:cxn ang="0">
                  <a:pos x="12" y="0"/>
                </a:cxn>
                <a:cxn ang="0">
                  <a:pos x="12" y="7"/>
                </a:cxn>
                <a:cxn ang="0">
                  <a:pos x="6" y="19"/>
                </a:cxn>
                <a:cxn ang="0">
                  <a:pos x="0" y="7"/>
                </a:cxn>
              </a:cxnLst>
              <a:rect l="txL" t="txT" r="txR" b="txB"/>
              <a:pathLst>
                <a:path w="13" h="20">
                  <a:moveTo>
                    <a:pt x="0" y="7"/>
                  </a:moveTo>
                  <a:lnTo>
                    <a:pt x="12" y="0"/>
                  </a:lnTo>
                  <a:lnTo>
                    <a:pt x="12" y="7"/>
                  </a:lnTo>
                  <a:lnTo>
                    <a:pt x="6" y="19"/>
                  </a:lnTo>
                  <a:lnTo>
                    <a:pt x="0" y="7"/>
                  </a:lnTo>
                  <a:close/>
                </a:path>
              </a:pathLst>
            </a:custGeom>
            <a:solidFill>
              <a:srgbClr val="888888">
                <a:alpha val="100000"/>
              </a:srgbClr>
            </a:solidFill>
            <a:ln w="0">
              <a:noFill/>
            </a:ln>
          </p:spPr>
          <p:txBody>
            <a:bodyPr/>
            <a:lstStyle/>
            <a:p>
              <a:endParaRPr lang="zh-CN" altLang="en-US"/>
            </a:p>
          </p:txBody>
        </p:sp>
        <p:sp>
          <p:nvSpPr>
            <p:cNvPr id="52360" name="Freeform 480"/>
            <p:cNvSpPr/>
            <p:nvPr/>
          </p:nvSpPr>
          <p:spPr>
            <a:xfrm>
              <a:off x="3435" y="2903"/>
              <a:ext cx="14" cy="14"/>
            </a:xfrm>
            <a:custGeom>
              <a:avLst/>
              <a:gdLst>
                <a:gd name="txL" fmla="*/ 0 w 14"/>
                <a:gd name="txT" fmla="*/ 0 h 14"/>
                <a:gd name="txR" fmla="*/ 14 w 14"/>
                <a:gd name="txB" fmla="*/ 14 h 14"/>
              </a:gdLst>
              <a:ahLst/>
              <a:cxnLst>
                <a:cxn ang="0">
                  <a:pos x="0" y="13"/>
                </a:cxn>
                <a:cxn ang="0">
                  <a:pos x="13" y="0"/>
                </a:cxn>
                <a:cxn ang="0">
                  <a:pos x="13" y="13"/>
                </a:cxn>
                <a:cxn ang="0">
                  <a:pos x="0" y="13"/>
                </a:cxn>
                <a:cxn ang="0">
                  <a:pos x="0" y="13"/>
                </a:cxn>
              </a:cxnLst>
              <a:rect l="txL" t="txT" r="txR" b="txB"/>
              <a:pathLst>
                <a:path w="14" h="14">
                  <a:moveTo>
                    <a:pt x="0" y="13"/>
                  </a:moveTo>
                  <a:lnTo>
                    <a:pt x="13" y="0"/>
                  </a:lnTo>
                  <a:lnTo>
                    <a:pt x="13" y="13"/>
                  </a:lnTo>
                  <a:lnTo>
                    <a:pt x="0" y="13"/>
                  </a:lnTo>
                  <a:close/>
                </a:path>
              </a:pathLst>
            </a:custGeom>
            <a:solidFill>
              <a:srgbClr val="888888">
                <a:alpha val="100000"/>
              </a:srgbClr>
            </a:solidFill>
            <a:ln w="0">
              <a:noFill/>
            </a:ln>
          </p:spPr>
          <p:txBody>
            <a:bodyPr/>
            <a:lstStyle/>
            <a:p>
              <a:endParaRPr lang="zh-CN" altLang="en-US"/>
            </a:p>
          </p:txBody>
        </p:sp>
        <p:sp>
          <p:nvSpPr>
            <p:cNvPr id="52361" name="Freeform 481"/>
            <p:cNvSpPr/>
            <p:nvPr/>
          </p:nvSpPr>
          <p:spPr>
            <a:xfrm>
              <a:off x="3435" y="2903"/>
              <a:ext cx="14" cy="14"/>
            </a:xfrm>
            <a:custGeom>
              <a:avLst/>
              <a:gdLst>
                <a:gd name="txL" fmla="*/ 0 w 14"/>
                <a:gd name="txT" fmla="*/ 0 h 14"/>
                <a:gd name="txR" fmla="*/ 14 w 14"/>
                <a:gd name="txB" fmla="*/ 14 h 14"/>
              </a:gdLst>
              <a:ahLst/>
              <a:cxnLst>
                <a:cxn ang="0">
                  <a:pos x="0" y="13"/>
                </a:cxn>
                <a:cxn ang="0">
                  <a:pos x="13" y="0"/>
                </a:cxn>
                <a:cxn ang="0">
                  <a:pos x="13" y="13"/>
                </a:cxn>
                <a:cxn ang="0">
                  <a:pos x="0" y="13"/>
                </a:cxn>
              </a:cxnLst>
              <a:rect l="txL" t="txT" r="txR" b="txB"/>
              <a:pathLst>
                <a:path w="14" h="14">
                  <a:moveTo>
                    <a:pt x="0" y="13"/>
                  </a:moveTo>
                  <a:lnTo>
                    <a:pt x="13" y="0"/>
                  </a:lnTo>
                  <a:lnTo>
                    <a:pt x="13" y="13"/>
                  </a:lnTo>
                  <a:lnTo>
                    <a:pt x="0" y="13"/>
                  </a:lnTo>
                  <a:close/>
                </a:path>
              </a:pathLst>
            </a:custGeom>
            <a:solidFill>
              <a:srgbClr val="888888">
                <a:alpha val="100000"/>
              </a:srgbClr>
            </a:solidFill>
            <a:ln w="0">
              <a:noFill/>
            </a:ln>
          </p:spPr>
          <p:txBody>
            <a:bodyPr/>
            <a:lstStyle/>
            <a:p>
              <a:endParaRPr lang="zh-CN" altLang="en-US"/>
            </a:p>
          </p:txBody>
        </p:sp>
        <p:sp>
          <p:nvSpPr>
            <p:cNvPr id="52362" name="Freeform 482"/>
            <p:cNvSpPr/>
            <p:nvPr/>
          </p:nvSpPr>
          <p:spPr>
            <a:xfrm>
              <a:off x="3498" y="2916"/>
              <a:ext cx="14" cy="20"/>
            </a:xfrm>
            <a:custGeom>
              <a:avLst/>
              <a:gdLst>
                <a:gd name="txL" fmla="*/ 0 w 14"/>
                <a:gd name="txT" fmla="*/ 0 h 20"/>
                <a:gd name="txR" fmla="*/ 14 w 14"/>
                <a:gd name="txB" fmla="*/ 20 h 20"/>
              </a:gdLst>
              <a:ahLst/>
              <a:cxnLst>
                <a:cxn ang="0">
                  <a:pos x="13" y="6"/>
                </a:cxn>
                <a:cxn ang="0">
                  <a:pos x="7" y="19"/>
                </a:cxn>
                <a:cxn ang="0">
                  <a:pos x="0" y="6"/>
                </a:cxn>
                <a:cxn ang="0">
                  <a:pos x="7" y="0"/>
                </a:cxn>
                <a:cxn ang="0">
                  <a:pos x="13" y="6"/>
                </a:cxn>
                <a:cxn ang="0">
                  <a:pos x="13" y="6"/>
                </a:cxn>
              </a:cxnLst>
              <a:rect l="txL" t="txT" r="txR" b="txB"/>
              <a:pathLst>
                <a:path w="14" h="20">
                  <a:moveTo>
                    <a:pt x="13" y="6"/>
                  </a:moveTo>
                  <a:lnTo>
                    <a:pt x="7" y="19"/>
                  </a:lnTo>
                  <a:lnTo>
                    <a:pt x="0" y="6"/>
                  </a:lnTo>
                  <a:lnTo>
                    <a:pt x="7" y="0"/>
                  </a:lnTo>
                  <a:lnTo>
                    <a:pt x="13" y="6"/>
                  </a:lnTo>
                  <a:close/>
                </a:path>
              </a:pathLst>
            </a:custGeom>
            <a:solidFill>
              <a:srgbClr val="888888">
                <a:alpha val="100000"/>
              </a:srgbClr>
            </a:solidFill>
            <a:ln w="0">
              <a:noFill/>
            </a:ln>
          </p:spPr>
          <p:txBody>
            <a:bodyPr/>
            <a:lstStyle/>
            <a:p>
              <a:endParaRPr lang="zh-CN" altLang="en-US"/>
            </a:p>
          </p:txBody>
        </p:sp>
        <p:sp>
          <p:nvSpPr>
            <p:cNvPr id="52363" name="Freeform 483"/>
            <p:cNvSpPr/>
            <p:nvPr/>
          </p:nvSpPr>
          <p:spPr>
            <a:xfrm>
              <a:off x="3498" y="2916"/>
              <a:ext cx="14" cy="20"/>
            </a:xfrm>
            <a:custGeom>
              <a:avLst/>
              <a:gdLst>
                <a:gd name="txL" fmla="*/ 0 w 14"/>
                <a:gd name="txT" fmla="*/ 0 h 20"/>
                <a:gd name="txR" fmla="*/ 14 w 14"/>
                <a:gd name="txB" fmla="*/ 20 h 20"/>
              </a:gdLst>
              <a:ahLst/>
              <a:cxnLst>
                <a:cxn ang="0">
                  <a:pos x="13" y="6"/>
                </a:cxn>
                <a:cxn ang="0">
                  <a:pos x="7" y="19"/>
                </a:cxn>
                <a:cxn ang="0">
                  <a:pos x="0" y="6"/>
                </a:cxn>
                <a:cxn ang="0">
                  <a:pos x="7" y="0"/>
                </a:cxn>
                <a:cxn ang="0">
                  <a:pos x="13" y="6"/>
                </a:cxn>
              </a:cxnLst>
              <a:rect l="txL" t="txT" r="txR" b="txB"/>
              <a:pathLst>
                <a:path w="14" h="20">
                  <a:moveTo>
                    <a:pt x="13" y="6"/>
                  </a:moveTo>
                  <a:lnTo>
                    <a:pt x="7" y="19"/>
                  </a:lnTo>
                  <a:lnTo>
                    <a:pt x="0" y="6"/>
                  </a:lnTo>
                  <a:lnTo>
                    <a:pt x="7" y="0"/>
                  </a:lnTo>
                  <a:lnTo>
                    <a:pt x="13" y="6"/>
                  </a:lnTo>
                  <a:close/>
                </a:path>
              </a:pathLst>
            </a:custGeom>
            <a:solidFill>
              <a:srgbClr val="888888">
                <a:alpha val="100000"/>
              </a:srgbClr>
            </a:solidFill>
            <a:ln w="0">
              <a:noFill/>
            </a:ln>
          </p:spPr>
          <p:txBody>
            <a:bodyPr/>
            <a:lstStyle/>
            <a:p>
              <a:endParaRPr lang="zh-CN" altLang="en-US"/>
            </a:p>
          </p:txBody>
        </p:sp>
        <p:sp>
          <p:nvSpPr>
            <p:cNvPr id="52364" name="Freeform 484"/>
            <p:cNvSpPr/>
            <p:nvPr/>
          </p:nvSpPr>
          <p:spPr>
            <a:xfrm>
              <a:off x="3454" y="3136"/>
              <a:ext cx="20" cy="7"/>
            </a:xfrm>
            <a:custGeom>
              <a:avLst/>
              <a:gdLst>
                <a:gd name="txL" fmla="*/ 0 w 20"/>
                <a:gd name="txT" fmla="*/ 0 h 7"/>
                <a:gd name="txR" fmla="*/ 20 w 20"/>
                <a:gd name="txB" fmla="*/ 7 h 7"/>
              </a:gdLst>
              <a:ahLst/>
              <a:cxnLst>
                <a:cxn ang="0">
                  <a:pos x="0" y="0"/>
                </a:cxn>
                <a:cxn ang="0">
                  <a:pos x="6" y="0"/>
                </a:cxn>
                <a:cxn ang="0">
                  <a:pos x="19" y="0"/>
                </a:cxn>
                <a:cxn ang="0">
                  <a:pos x="19" y="0"/>
                </a:cxn>
                <a:cxn ang="0">
                  <a:pos x="6" y="6"/>
                </a:cxn>
                <a:cxn ang="0">
                  <a:pos x="0" y="0"/>
                </a:cxn>
                <a:cxn ang="0">
                  <a:pos x="0" y="0"/>
                </a:cxn>
              </a:cxnLst>
              <a:rect l="txL" t="txT" r="txR" b="txB"/>
              <a:pathLst>
                <a:path w="20" h="7">
                  <a:moveTo>
                    <a:pt x="0" y="0"/>
                  </a:moveTo>
                  <a:lnTo>
                    <a:pt x="6" y="0"/>
                  </a:lnTo>
                  <a:lnTo>
                    <a:pt x="19" y="0"/>
                  </a:lnTo>
                  <a:lnTo>
                    <a:pt x="6" y="6"/>
                  </a:lnTo>
                  <a:lnTo>
                    <a:pt x="0" y="0"/>
                  </a:lnTo>
                  <a:close/>
                </a:path>
              </a:pathLst>
            </a:custGeom>
            <a:solidFill>
              <a:srgbClr val="888888">
                <a:alpha val="100000"/>
              </a:srgbClr>
            </a:solidFill>
            <a:ln w="0">
              <a:noFill/>
            </a:ln>
          </p:spPr>
          <p:txBody>
            <a:bodyPr/>
            <a:lstStyle/>
            <a:p>
              <a:endParaRPr lang="zh-CN" altLang="en-US"/>
            </a:p>
          </p:txBody>
        </p:sp>
        <p:sp>
          <p:nvSpPr>
            <p:cNvPr id="52365" name="Freeform 485"/>
            <p:cNvSpPr/>
            <p:nvPr/>
          </p:nvSpPr>
          <p:spPr>
            <a:xfrm>
              <a:off x="3454" y="3136"/>
              <a:ext cx="20" cy="7"/>
            </a:xfrm>
            <a:custGeom>
              <a:avLst/>
              <a:gdLst>
                <a:gd name="txL" fmla="*/ 0 w 20"/>
                <a:gd name="txT" fmla="*/ 0 h 7"/>
                <a:gd name="txR" fmla="*/ 20 w 20"/>
                <a:gd name="txB" fmla="*/ 7 h 7"/>
              </a:gdLst>
              <a:ahLst/>
              <a:cxnLst>
                <a:cxn ang="0">
                  <a:pos x="0" y="0"/>
                </a:cxn>
                <a:cxn ang="0">
                  <a:pos x="6" y="0"/>
                </a:cxn>
                <a:cxn ang="0">
                  <a:pos x="19" y="0"/>
                </a:cxn>
                <a:cxn ang="0">
                  <a:pos x="6" y="6"/>
                </a:cxn>
                <a:cxn ang="0">
                  <a:pos x="0" y="0"/>
                </a:cxn>
              </a:cxnLst>
              <a:rect l="txL" t="txT" r="txR" b="txB"/>
              <a:pathLst>
                <a:path w="20" h="7">
                  <a:moveTo>
                    <a:pt x="0" y="0"/>
                  </a:moveTo>
                  <a:lnTo>
                    <a:pt x="6" y="0"/>
                  </a:lnTo>
                  <a:lnTo>
                    <a:pt x="19" y="0"/>
                  </a:lnTo>
                  <a:lnTo>
                    <a:pt x="6" y="6"/>
                  </a:lnTo>
                  <a:lnTo>
                    <a:pt x="0" y="0"/>
                  </a:lnTo>
                  <a:close/>
                </a:path>
              </a:pathLst>
            </a:custGeom>
            <a:solidFill>
              <a:srgbClr val="888888">
                <a:alpha val="100000"/>
              </a:srgbClr>
            </a:solidFill>
            <a:ln w="0">
              <a:noFill/>
            </a:ln>
          </p:spPr>
          <p:txBody>
            <a:bodyPr/>
            <a:lstStyle/>
            <a:p>
              <a:endParaRPr lang="zh-CN" altLang="en-US"/>
            </a:p>
          </p:txBody>
        </p:sp>
        <p:sp>
          <p:nvSpPr>
            <p:cNvPr id="52366" name="Freeform 486"/>
            <p:cNvSpPr/>
            <p:nvPr/>
          </p:nvSpPr>
          <p:spPr>
            <a:xfrm>
              <a:off x="3479" y="2482"/>
              <a:ext cx="8" cy="8"/>
            </a:xfrm>
            <a:custGeom>
              <a:avLst/>
              <a:gdLst>
                <a:gd name="txL" fmla="*/ 0 w 8"/>
                <a:gd name="txT" fmla="*/ 0 h 8"/>
                <a:gd name="txR" fmla="*/ 8 w 8"/>
                <a:gd name="txB" fmla="*/ 8 h 8"/>
              </a:gdLst>
              <a:ahLst/>
              <a:cxnLst>
                <a:cxn ang="0">
                  <a:pos x="0" y="7"/>
                </a:cxn>
                <a:cxn ang="0">
                  <a:pos x="7" y="0"/>
                </a:cxn>
                <a:cxn ang="0">
                  <a:pos x="7" y="7"/>
                </a:cxn>
                <a:cxn ang="0">
                  <a:pos x="0" y="7"/>
                </a:cxn>
                <a:cxn ang="0">
                  <a:pos x="0" y="7"/>
                </a:cxn>
              </a:cxnLst>
              <a:rect l="txL" t="txT" r="txR" b="txB"/>
              <a:pathLst>
                <a:path w="8" h="8">
                  <a:moveTo>
                    <a:pt x="0" y="7"/>
                  </a:moveTo>
                  <a:lnTo>
                    <a:pt x="7" y="0"/>
                  </a:lnTo>
                  <a:lnTo>
                    <a:pt x="7" y="7"/>
                  </a:lnTo>
                  <a:lnTo>
                    <a:pt x="0" y="7"/>
                  </a:lnTo>
                  <a:close/>
                </a:path>
              </a:pathLst>
            </a:custGeom>
            <a:solidFill>
              <a:srgbClr val="888888">
                <a:alpha val="100000"/>
              </a:srgbClr>
            </a:solidFill>
            <a:ln w="0">
              <a:noFill/>
            </a:ln>
          </p:spPr>
          <p:txBody>
            <a:bodyPr/>
            <a:lstStyle/>
            <a:p>
              <a:endParaRPr lang="zh-CN" altLang="en-US"/>
            </a:p>
          </p:txBody>
        </p:sp>
        <p:sp>
          <p:nvSpPr>
            <p:cNvPr id="52367" name="Freeform 487"/>
            <p:cNvSpPr/>
            <p:nvPr/>
          </p:nvSpPr>
          <p:spPr>
            <a:xfrm>
              <a:off x="3479" y="2482"/>
              <a:ext cx="8" cy="8"/>
            </a:xfrm>
            <a:custGeom>
              <a:avLst/>
              <a:gdLst>
                <a:gd name="txL" fmla="*/ 0 w 8"/>
                <a:gd name="txT" fmla="*/ 0 h 8"/>
                <a:gd name="txR" fmla="*/ 8 w 8"/>
                <a:gd name="txB" fmla="*/ 8 h 8"/>
              </a:gdLst>
              <a:ahLst/>
              <a:cxnLst>
                <a:cxn ang="0">
                  <a:pos x="0" y="7"/>
                </a:cxn>
                <a:cxn ang="0">
                  <a:pos x="7" y="0"/>
                </a:cxn>
                <a:cxn ang="0">
                  <a:pos x="7" y="7"/>
                </a:cxn>
                <a:cxn ang="0">
                  <a:pos x="0" y="7"/>
                </a:cxn>
              </a:cxnLst>
              <a:rect l="txL" t="txT" r="txR" b="txB"/>
              <a:pathLst>
                <a:path w="8" h="8">
                  <a:moveTo>
                    <a:pt x="0" y="7"/>
                  </a:moveTo>
                  <a:lnTo>
                    <a:pt x="7" y="0"/>
                  </a:lnTo>
                  <a:lnTo>
                    <a:pt x="7" y="7"/>
                  </a:lnTo>
                  <a:lnTo>
                    <a:pt x="0" y="7"/>
                  </a:lnTo>
                  <a:close/>
                </a:path>
              </a:pathLst>
            </a:custGeom>
            <a:solidFill>
              <a:srgbClr val="888888">
                <a:alpha val="100000"/>
              </a:srgbClr>
            </a:solidFill>
            <a:ln w="0">
              <a:noFill/>
            </a:ln>
          </p:spPr>
          <p:txBody>
            <a:bodyPr/>
            <a:lstStyle/>
            <a:p>
              <a:endParaRPr lang="zh-CN" altLang="en-US"/>
            </a:p>
          </p:txBody>
        </p:sp>
        <p:sp>
          <p:nvSpPr>
            <p:cNvPr id="52368" name="Freeform 488"/>
            <p:cNvSpPr/>
            <p:nvPr/>
          </p:nvSpPr>
          <p:spPr>
            <a:xfrm>
              <a:off x="3530" y="2690"/>
              <a:ext cx="14" cy="13"/>
            </a:xfrm>
            <a:custGeom>
              <a:avLst/>
              <a:gdLst>
                <a:gd name="txL" fmla="*/ 0 w 14"/>
                <a:gd name="txT" fmla="*/ 0 h 13"/>
                <a:gd name="txR" fmla="*/ 14 w 14"/>
                <a:gd name="txB" fmla="*/ 13 h 13"/>
              </a:gdLst>
              <a:ahLst/>
              <a:cxnLst>
                <a:cxn ang="0">
                  <a:pos x="13" y="0"/>
                </a:cxn>
                <a:cxn ang="0">
                  <a:pos x="7" y="0"/>
                </a:cxn>
                <a:cxn ang="0">
                  <a:pos x="0" y="12"/>
                </a:cxn>
                <a:cxn ang="0">
                  <a:pos x="13" y="0"/>
                </a:cxn>
                <a:cxn ang="0">
                  <a:pos x="13" y="0"/>
                </a:cxn>
              </a:cxnLst>
              <a:rect l="txL" t="txT" r="txR" b="txB"/>
              <a:pathLst>
                <a:path w="14" h="13">
                  <a:moveTo>
                    <a:pt x="13" y="0"/>
                  </a:moveTo>
                  <a:lnTo>
                    <a:pt x="7" y="0"/>
                  </a:lnTo>
                  <a:lnTo>
                    <a:pt x="0" y="12"/>
                  </a:lnTo>
                  <a:lnTo>
                    <a:pt x="13" y="0"/>
                  </a:lnTo>
                  <a:close/>
                </a:path>
              </a:pathLst>
            </a:custGeom>
            <a:solidFill>
              <a:srgbClr val="888888">
                <a:alpha val="100000"/>
              </a:srgbClr>
            </a:solidFill>
            <a:ln w="0">
              <a:noFill/>
            </a:ln>
          </p:spPr>
          <p:txBody>
            <a:bodyPr/>
            <a:lstStyle/>
            <a:p>
              <a:endParaRPr lang="zh-CN" altLang="en-US"/>
            </a:p>
          </p:txBody>
        </p:sp>
        <p:sp>
          <p:nvSpPr>
            <p:cNvPr id="52369" name="Freeform 489"/>
            <p:cNvSpPr/>
            <p:nvPr/>
          </p:nvSpPr>
          <p:spPr>
            <a:xfrm>
              <a:off x="3530" y="2690"/>
              <a:ext cx="14" cy="13"/>
            </a:xfrm>
            <a:custGeom>
              <a:avLst/>
              <a:gdLst>
                <a:gd name="txL" fmla="*/ 0 w 14"/>
                <a:gd name="txT" fmla="*/ 0 h 13"/>
                <a:gd name="txR" fmla="*/ 14 w 14"/>
                <a:gd name="txB" fmla="*/ 13 h 13"/>
              </a:gdLst>
              <a:ahLst/>
              <a:cxnLst>
                <a:cxn ang="0">
                  <a:pos x="13" y="0"/>
                </a:cxn>
                <a:cxn ang="0">
                  <a:pos x="7" y="0"/>
                </a:cxn>
                <a:cxn ang="0">
                  <a:pos x="0" y="12"/>
                </a:cxn>
                <a:cxn ang="0">
                  <a:pos x="13" y="0"/>
                </a:cxn>
              </a:cxnLst>
              <a:rect l="txL" t="txT" r="txR" b="txB"/>
              <a:pathLst>
                <a:path w="14" h="13">
                  <a:moveTo>
                    <a:pt x="13" y="0"/>
                  </a:moveTo>
                  <a:lnTo>
                    <a:pt x="7" y="0"/>
                  </a:lnTo>
                  <a:lnTo>
                    <a:pt x="0" y="12"/>
                  </a:lnTo>
                  <a:lnTo>
                    <a:pt x="13" y="0"/>
                  </a:lnTo>
                  <a:close/>
                </a:path>
              </a:pathLst>
            </a:custGeom>
            <a:solidFill>
              <a:srgbClr val="888888">
                <a:alpha val="100000"/>
              </a:srgbClr>
            </a:solidFill>
            <a:ln w="0">
              <a:noFill/>
            </a:ln>
          </p:spPr>
          <p:txBody>
            <a:bodyPr/>
            <a:lstStyle/>
            <a:p>
              <a:endParaRPr lang="zh-CN" altLang="en-US"/>
            </a:p>
          </p:txBody>
        </p:sp>
        <p:sp>
          <p:nvSpPr>
            <p:cNvPr id="52370" name="Freeform 490"/>
            <p:cNvSpPr/>
            <p:nvPr/>
          </p:nvSpPr>
          <p:spPr>
            <a:xfrm>
              <a:off x="3587" y="2702"/>
              <a:ext cx="14" cy="14"/>
            </a:xfrm>
            <a:custGeom>
              <a:avLst/>
              <a:gdLst>
                <a:gd name="txL" fmla="*/ 0 w 14"/>
                <a:gd name="txT" fmla="*/ 0 h 14"/>
                <a:gd name="txR" fmla="*/ 14 w 14"/>
                <a:gd name="txB" fmla="*/ 14 h 14"/>
              </a:gdLst>
              <a:ahLst/>
              <a:cxnLst>
                <a:cxn ang="0">
                  <a:pos x="13" y="0"/>
                </a:cxn>
                <a:cxn ang="0">
                  <a:pos x="0" y="13"/>
                </a:cxn>
                <a:cxn ang="0">
                  <a:pos x="0" y="13"/>
                </a:cxn>
                <a:cxn ang="0">
                  <a:pos x="13" y="0"/>
                </a:cxn>
                <a:cxn ang="0">
                  <a:pos x="13" y="0"/>
                </a:cxn>
              </a:cxnLst>
              <a:rect l="txL" t="txT" r="txR" b="txB"/>
              <a:pathLst>
                <a:path w="14" h="14">
                  <a:moveTo>
                    <a:pt x="13" y="0"/>
                  </a:moveTo>
                  <a:lnTo>
                    <a:pt x="0" y="13"/>
                  </a:lnTo>
                  <a:lnTo>
                    <a:pt x="13" y="0"/>
                  </a:lnTo>
                  <a:close/>
                </a:path>
              </a:pathLst>
            </a:custGeom>
            <a:solidFill>
              <a:srgbClr val="888888">
                <a:alpha val="100000"/>
              </a:srgbClr>
            </a:solidFill>
            <a:ln w="0">
              <a:noFill/>
            </a:ln>
          </p:spPr>
          <p:txBody>
            <a:bodyPr/>
            <a:lstStyle/>
            <a:p>
              <a:endParaRPr lang="zh-CN" altLang="en-US"/>
            </a:p>
          </p:txBody>
        </p:sp>
        <p:sp>
          <p:nvSpPr>
            <p:cNvPr id="52371" name="Freeform 491"/>
            <p:cNvSpPr/>
            <p:nvPr/>
          </p:nvSpPr>
          <p:spPr>
            <a:xfrm>
              <a:off x="3587" y="2702"/>
              <a:ext cx="14" cy="14"/>
            </a:xfrm>
            <a:custGeom>
              <a:avLst/>
              <a:gdLst>
                <a:gd name="txL" fmla="*/ 0 w 14"/>
                <a:gd name="txT" fmla="*/ 0 h 14"/>
                <a:gd name="txR" fmla="*/ 14 w 14"/>
                <a:gd name="txB" fmla="*/ 14 h 14"/>
              </a:gdLst>
              <a:ahLst/>
              <a:cxnLst>
                <a:cxn ang="0">
                  <a:pos x="13" y="0"/>
                </a:cxn>
                <a:cxn ang="0">
                  <a:pos x="0" y="13"/>
                </a:cxn>
                <a:cxn ang="0">
                  <a:pos x="13" y="0"/>
                </a:cxn>
              </a:cxnLst>
              <a:rect l="txL" t="txT" r="txR" b="txB"/>
              <a:pathLst>
                <a:path w="14" h="14">
                  <a:moveTo>
                    <a:pt x="13" y="0"/>
                  </a:moveTo>
                  <a:lnTo>
                    <a:pt x="0" y="13"/>
                  </a:lnTo>
                  <a:lnTo>
                    <a:pt x="13" y="0"/>
                  </a:lnTo>
                  <a:close/>
                </a:path>
              </a:pathLst>
            </a:custGeom>
            <a:solidFill>
              <a:srgbClr val="888888">
                <a:alpha val="100000"/>
              </a:srgbClr>
            </a:solidFill>
            <a:ln w="0">
              <a:noFill/>
            </a:ln>
          </p:spPr>
          <p:txBody>
            <a:bodyPr/>
            <a:lstStyle/>
            <a:p>
              <a:endParaRPr lang="zh-CN" altLang="en-US"/>
            </a:p>
          </p:txBody>
        </p:sp>
        <p:sp>
          <p:nvSpPr>
            <p:cNvPr id="52372" name="Freeform 492"/>
            <p:cNvSpPr/>
            <p:nvPr/>
          </p:nvSpPr>
          <p:spPr>
            <a:xfrm>
              <a:off x="3549" y="2740"/>
              <a:ext cx="8" cy="13"/>
            </a:xfrm>
            <a:custGeom>
              <a:avLst/>
              <a:gdLst>
                <a:gd name="txL" fmla="*/ 0 w 8"/>
                <a:gd name="txT" fmla="*/ 0 h 13"/>
                <a:gd name="txR" fmla="*/ 8 w 8"/>
                <a:gd name="txB" fmla="*/ 13 h 13"/>
              </a:gdLst>
              <a:ahLst/>
              <a:cxnLst>
                <a:cxn ang="0">
                  <a:pos x="0" y="0"/>
                </a:cxn>
                <a:cxn ang="0">
                  <a:pos x="7" y="0"/>
                </a:cxn>
                <a:cxn ang="0">
                  <a:pos x="7" y="6"/>
                </a:cxn>
                <a:cxn ang="0">
                  <a:pos x="0" y="12"/>
                </a:cxn>
                <a:cxn ang="0">
                  <a:pos x="0" y="0"/>
                </a:cxn>
                <a:cxn ang="0">
                  <a:pos x="0" y="0"/>
                </a:cxn>
              </a:cxnLst>
              <a:rect l="txL" t="txT" r="txR" b="txB"/>
              <a:pathLst>
                <a:path w="8" h="13">
                  <a:moveTo>
                    <a:pt x="0" y="0"/>
                  </a:moveTo>
                  <a:lnTo>
                    <a:pt x="7" y="0"/>
                  </a:lnTo>
                  <a:lnTo>
                    <a:pt x="7" y="6"/>
                  </a:lnTo>
                  <a:lnTo>
                    <a:pt x="0" y="12"/>
                  </a:lnTo>
                  <a:lnTo>
                    <a:pt x="0" y="0"/>
                  </a:lnTo>
                  <a:close/>
                </a:path>
              </a:pathLst>
            </a:custGeom>
            <a:solidFill>
              <a:srgbClr val="888888">
                <a:alpha val="100000"/>
              </a:srgbClr>
            </a:solidFill>
            <a:ln w="0">
              <a:noFill/>
            </a:ln>
          </p:spPr>
          <p:txBody>
            <a:bodyPr/>
            <a:lstStyle/>
            <a:p>
              <a:endParaRPr lang="zh-CN" altLang="en-US"/>
            </a:p>
          </p:txBody>
        </p:sp>
        <p:sp>
          <p:nvSpPr>
            <p:cNvPr id="52373" name="Freeform 493"/>
            <p:cNvSpPr/>
            <p:nvPr/>
          </p:nvSpPr>
          <p:spPr>
            <a:xfrm>
              <a:off x="3549" y="2740"/>
              <a:ext cx="8" cy="13"/>
            </a:xfrm>
            <a:custGeom>
              <a:avLst/>
              <a:gdLst>
                <a:gd name="txL" fmla="*/ 0 w 8"/>
                <a:gd name="txT" fmla="*/ 0 h 13"/>
                <a:gd name="txR" fmla="*/ 8 w 8"/>
                <a:gd name="txB" fmla="*/ 13 h 13"/>
              </a:gdLst>
              <a:ahLst/>
              <a:cxnLst>
                <a:cxn ang="0">
                  <a:pos x="0" y="0"/>
                </a:cxn>
                <a:cxn ang="0">
                  <a:pos x="7" y="0"/>
                </a:cxn>
                <a:cxn ang="0">
                  <a:pos x="7" y="6"/>
                </a:cxn>
                <a:cxn ang="0">
                  <a:pos x="0" y="12"/>
                </a:cxn>
                <a:cxn ang="0">
                  <a:pos x="0" y="0"/>
                </a:cxn>
              </a:cxnLst>
              <a:rect l="txL" t="txT" r="txR" b="txB"/>
              <a:pathLst>
                <a:path w="8" h="13">
                  <a:moveTo>
                    <a:pt x="0" y="0"/>
                  </a:moveTo>
                  <a:lnTo>
                    <a:pt x="7" y="0"/>
                  </a:lnTo>
                  <a:lnTo>
                    <a:pt x="7" y="6"/>
                  </a:lnTo>
                  <a:lnTo>
                    <a:pt x="0" y="12"/>
                  </a:lnTo>
                  <a:lnTo>
                    <a:pt x="0" y="0"/>
                  </a:lnTo>
                  <a:close/>
                </a:path>
              </a:pathLst>
            </a:custGeom>
            <a:solidFill>
              <a:srgbClr val="888888">
                <a:alpha val="100000"/>
              </a:srgbClr>
            </a:solidFill>
            <a:ln w="0">
              <a:noFill/>
            </a:ln>
          </p:spPr>
          <p:txBody>
            <a:bodyPr/>
            <a:lstStyle/>
            <a:p>
              <a:endParaRPr lang="zh-CN" altLang="en-US"/>
            </a:p>
          </p:txBody>
        </p:sp>
        <p:sp>
          <p:nvSpPr>
            <p:cNvPr id="52374" name="Freeform 494"/>
            <p:cNvSpPr/>
            <p:nvPr/>
          </p:nvSpPr>
          <p:spPr>
            <a:xfrm>
              <a:off x="3708" y="2520"/>
              <a:ext cx="14" cy="14"/>
            </a:xfrm>
            <a:custGeom>
              <a:avLst/>
              <a:gdLst>
                <a:gd name="txL" fmla="*/ 0 w 14"/>
                <a:gd name="txT" fmla="*/ 0 h 14"/>
                <a:gd name="txR" fmla="*/ 14 w 14"/>
                <a:gd name="txB" fmla="*/ 14 h 14"/>
              </a:gdLst>
              <a:ahLst/>
              <a:cxnLst>
                <a:cxn ang="0">
                  <a:pos x="7" y="13"/>
                </a:cxn>
                <a:cxn ang="0">
                  <a:pos x="13" y="0"/>
                </a:cxn>
                <a:cxn ang="0">
                  <a:pos x="0" y="0"/>
                </a:cxn>
                <a:cxn ang="0">
                  <a:pos x="7" y="13"/>
                </a:cxn>
                <a:cxn ang="0">
                  <a:pos x="7" y="13"/>
                </a:cxn>
              </a:cxnLst>
              <a:rect l="txL" t="txT" r="txR" b="txB"/>
              <a:pathLst>
                <a:path w="14" h="14">
                  <a:moveTo>
                    <a:pt x="7" y="13"/>
                  </a:moveTo>
                  <a:lnTo>
                    <a:pt x="13" y="0"/>
                  </a:lnTo>
                  <a:lnTo>
                    <a:pt x="0" y="0"/>
                  </a:lnTo>
                  <a:lnTo>
                    <a:pt x="7" y="13"/>
                  </a:lnTo>
                  <a:close/>
                </a:path>
              </a:pathLst>
            </a:custGeom>
            <a:solidFill>
              <a:srgbClr val="888888">
                <a:alpha val="100000"/>
              </a:srgbClr>
            </a:solidFill>
            <a:ln w="0">
              <a:noFill/>
            </a:ln>
          </p:spPr>
          <p:txBody>
            <a:bodyPr/>
            <a:lstStyle/>
            <a:p>
              <a:endParaRPr lang="zh-CN" altLang="en-US"/>
            </a:p>
          </p:txBody>
        </p:sp>
        <p:sp>
          <p:nvSpPr>
            <p:cNvPr id="52375" name="Freeform 495"/>
            <p:cNvSpPr/>
            <p:nvPr/>
          </p:nvSpPr>
          <p:spPr>
            <a:xfrm>
              <a:off x="3708" y="2520"/>
              <a:ext cx="14" cy="14"/>
            </a:xfrm>
            <a:custGeom>
              <a:avLst/>
              <a:gdLst>
                <a:gd name="txL" fmla="*/ 0 w 14"/>
                <a:gd name="txT" fmla="*/ 0 h 14"/>
                <a:gd name="txR" fmla="*/ 14 w 14"/>
                <a:gd name="txB" fmla="*/ 14 h 14"/>
              </a:gdLst>
              <a:ahLst/>
              <a:cxnLst>
                <a:cxn ang="0">
                  <a:pos x="7" y="13"/>
                </a:cxn>
                <a:cxn ang="0">
                  <a:pos x="13" y="0"/>
                </a:cxn>
                <a:cxn ang="0">
                  <a:pos x="0" y="0"/>
                </a:cxn>
                <a:cxn ang="0">
                  <a:pos x="7" y="13"/>
                </a:cxn>
              </a:cxnLst>
              <a:rect l="txL" t="txT" r="txR" b="txB"/>
              <a:pathLst>
                <a:path w="14" h="14">
                  <a:moveTo>
                    <a:pt x="7" y="13"/>
                  </a:moveTo>
                  <a:lnTo>
                    <a:pt x="13" y="0"/>
                  </a:lnTo>
                  <a:lnTo>
                    <a:pt x="0" y="0"/>
                  </a:lnTo>
                  <a:lnTo>
                    <a:pt x="7" y="13"/>
                  </a:lnTo>
                  <a:close/>
                </a:path>
              </a:pathLst>
            </a:custGeom>
            <a:solidFill>
              <a:srgbClr val="888888">
                <a:alpha val="100000"/>
              </a:srgbClr>
            </a:solidFill>
            <a:ln w="0">
              <a:noFill/>
            </a:ln>
          </p:spPr>
          <p:txBody>
            <a:bodyPr/>
            <a:lstStyle/>
            <a:p>
              <a:endParaRPr lang="zh-CN" altLang="en-US"/>
            </a:p>
          </p:txBody>
        </p:sp>
        <p:sp>
          <p:nvSpPr>
            <p:cNvPr id="52376" name="Freeform 496"/>
            <p:cNvSpPr/>
            <p:nvPr/>
          </p:nvSpPr>
          <p:spPr>
            <a:xfrm>
              <a:off x="3785" y="2514"/>
              <a:ext cx="13" cy="7"/>
            </a:xfrm>
            <a:custGeom>
              <a:avLst/>
              <a:gdLst>
                <a:gd name="txL" fmla="*/ 0 w 13"/>
                <a:gd name="txT" fmla="*/ 0 h 7"/>
                <a:gd name="txR" fmla="*/ 13 w 13"/>
                <a:gd name="txB" fmla="*/ 7 h 7"/>
              </a:gdLst>
              <a:ahLst/>
              <a:cxnLst>
                <a:cxn ang="0">
                  <a:pos x="12" y="0"/>
                </a:cxn>
                <a:cxn ang="0">
                  <a:pos x="6" y="0"/>
                </a:cxn>
                <a:cxn ang="0">
                  <a:pos x="0" y="0"/>
                </a:cxn>
                <a:cxn ang="0">
                  <a:pos x="6" y="6"/>
                </a:cxn>
                <a:cxn ang="0">
                  <a:pos x="12" y="0"/>
                </a:cxn>
                <a:cxn ang="0">
                  <a:pos x="12" y="0"/>
                </a:cxn>
              </a:cxnLst>
              <a:rect l="txL" t="txT" r="txR" b="txB"/>
              <a:pathLst>
                <a:path w="13" h="7">
                  <a:moveTo>
                    <a:pt x="12" y="0"/>
                  </a:moveTo>
                  <a:lnTo>
                    <a:pt x="6" y="0"/>
                  </a:lnTo>
                  <a:lnTo>
                    <a:pt x="0" y="0"/>
                  </a:lnTo>
                  <a:lnTo>
                    <a:pt x="6" y="6"/>
                  </a:lnTo>
                  <a:lnTo>
                    <a:pt x="12" y="0"/>
                  </a:lnTo>
                  <a:close/>
                </a:path>
              </a:pathLst>
            </a:custGeom>
            <a:solidFill>
              <a:srgbClr val="888888">
                <a:alpha val="100000"/>
              </a:srgbClr>
            </a:solidFill>
            <a:ln w="0">
              <a:noFill/>
            </a:ln>
          </p:spPr>
          <p:txBody>
            <a:bodyPr/>
            <a:lstStyle/>
            <a:p>
              <a:endParaRPr lang="zh-CN" altLang="en-US"/>
            </a:p>
          </p:txBody>
        </p:sp>
        <p:sp>
          <p:nvSpPr>
            <p:cNvPr id="52377" name="Freeform 497"/>
            <p:cNvSpPr/>
            <p:nvPr/>
          </p:nvSpPr>
          <p:spPr>
            <a:xfrm>
              <a:off x="3785" y="2514"/>
              <a:ext cx="13" cy="7"/>
            </a:xfrm>
            <a:custGeom>
              <a:avLst/>
              <a:gdLst>
                <a:gd name="txL" fmla="*/ 0 w 13"/>
                <a:gd name="txT" fmla="*/ 0 h 7"/>
                <a:gd name="txR" fmla="*/ 13 w 13"/>
                <a:gd name="txB" fmla="*/ 7 h 7"/>
              </a:gdLst>
              <a:ahLst/>
              <a:cxnLst>
                <a:cxn ang="0">
                  <a:pos x="12" y="0"/>
                </a:cxn>
                <a:cxn ang="0">
                  <a:pos x="6" y="0"/>
                </a:cxn>
                <a:cxn ang="0">
                  <a:pos x="0" y="0"/>
                </a:cxn>
                <a:cxn ang="0">
                  <a:pos x="6" y="6"/>
                </a:cxn>
                <a:cxn ang="0">
                  <a:pos x="12" y="0"/>
                </a:cxn>
              </a:cxnLst>
              <a:rect l="txL" t="txT" r="txR" b="txB"/>
              <a:pathLst>
                <a:path w="13" h="7">
                  <a:moveTo>
                    <a:pt x="12" y="0"/>
                  </a:moveTo>
                  <a:lnTo>
                    <a:pt x="6" y="0"/>
                  </a:lnTo>
                  <a:lnTo>
                    <a:pt x="0" y="0"/>
                  </a:lnTo>
                  <a:lnTo>
                    <a:pt x="6" y="6"/>
                  </a:lnTo>
                  <a:lnTo>
                    <a:pt x="12" y="0"/>
                  </a:lnTo>
                  <a:close/>
                </a:path>
              </a:pathLst>
            </a:custGeom>
            <a:solidFill>
              <a:srgbClr val="888888">
                <a:alpha val="100000"/>
              </a:srgbClr>
            </a:solidFill>
            <a:ln w="0">
              <a:noFill/>
            </a:ln>
          </p:spPr>
          <p:txBody>
            <a:bodyPr/>
            <a:lstStyle/>
            <a:p>
              <a:endParaRPr lang="zh-CN" altLang="en-US"/>
            </a:p>
          </p:txBody>
        </p:sp>
        <p:sp>
          <p:nvSpPr>
            <p:cNvPr id="52378" name="Freeform 498"/>
            <p:cNvSpPr/>
            <p:nvPr/>
          </p:nvSpPr>
          <p:spPr>
            <a:xfrm>
              <a:off x="3727" y="2551"/>
              <a:ext cx="14" cy="14"/>
            </a:xfrm>
            <a:custGeom>
              <a:avLst/>
              <a:gdLst>
                <a:gd name="txL" fmla="*/ 0 w 14"/>
                <a:gd name="txT" fmla="*/ 0 h 14"/>
                <a:gd name="txR" fmla="*/ 14 w 14"/>
                <a:gd name="txB" fmla="*/ 14 h 14"/>
              </a:gdLst>
              <a:ahLst/>
              <a:cxnLst>
                <a:cxn ang="0">
                  <a:pos x="13" y="13"/>
                </a:cxn>
                <a:cxn ang="0">
                  <a:pos x="13" y="0"/>
                </a:cxn>
                <a:cxn ang="0">
                  <a:pos x="0" y="0"/>
                </a:cxn>
                <a:cxn ang="0">
                  <a:pos x="13" y="13"/>
                </a:cxn>
                <a:cxn ang="0">
                  <a:pos x="13" y="13"/>
                </a:cxn>
              </a:cxnLst>
              <a:rect l="txL" t="txT" r="txR" b="txB"/>
              <a:pathLst>
                <a:path w="14" h="14">
                  <a:moveTo>
                    <a:pt x="13" y="13"/>
                  </a:moveTo>
                  <a:lnTo>
                    <a:pt x="13" y="0"/>
                  </a:lnTo>
                  <a:lnTo>
                    <a:pt x="0" y="0"/>
                  </a:lnTo>
                  <a:lnTo>
                    <a:pt x="13" y="13"/>
                  </a:lnTo>
                  <a:close/>
                </a:path>
              </a:pathLst>
            </a:custGeom>
            <a:solidFill>
              <a:srgbClr val="888888">
                <a:alpha val="100000"/>
              </a:srgbClr>
            </a:solidFill>
            <a:ln w="0">
              <a:noFill/>
            </a:ln>
          </p:spPr>
          <p:txBody>
            <a:bodyPr/>
            <a:lstStyle/>
            <a:p>
              <a:endParaRPr lang="zh-CN" altLang="en-US"/>
            </a:p>
          </p:txBody>
        </p:sp>
        <p:sp>
          <p:nvSpPr>
            <p:cNvPr id="52379" name="Freeform 499"/>
            <p:cNvSpPr/>
            <p:nvPr/>
          </p:nvSpPr>
          <p:spPr>
            <a:xfrm>
              <a:off x="3727" y="2551"/>
              <a:ext cx="14" cy="14"/>
            </a:xfrm>
            <a:custGeom>
              <a:avLst/>
              <a:gdLst>
                <a:gd name="txL" fmla="*/ 0 w 14"/>
                <a:gd name="txT" fmla="*/ 0 h 14"/>
                <a:gd name="txR" fmla="*/ 14 w 14"/>
                <a:gd name="txB" fmla="*/ 14 h 14"/>
              </a:gdLst>
              <a:ahLst/>
              <a:cxnLst>
                <a:cxn ang="0">
                  <a:pos x="13" y="13"/>
                </a:cxn>
                <a:cxn ang="0">
                  <a:pos x="13" y="0"/>
                </a:cxn>
                <a:cxn ang="0">
                  <a:pos x="0" y="0"/>
                </a:cxn>
                <a:cxn ang="0">
                  <a:pos x="13" y="13"/>
                </a:cxn>
              </a:cxnLst>
              <a:rect l="txL" t="txT" r="txR" b="txB"/>
              <a:pathLst>
                <a:path w="14" h="14">
                  <a:moveTo>
                    <a:pt x="13" y="13"/>
                  </a:moveTo>
                  <a:lnTo>
                    <a:pt x="13" y="0"/>
                  </a:lnTo>
                  <a:lnTo>
                    <a:pt x="0" y="0"/>
                  </a:lnTo>
                  <a:lnTo>
                    <a:pt x="13" y="13"/>
                  </a:lnTo>
                  <a:close/>
                </a:path>
              </a:pathLst>
            </a:custGeom>
            <a:solidFill>
              <a:srgbClr val="888888">
                <a:alpha val="100000"/>
              </a:srgbClr>
            </a:solidFill>
            <a:ln w="0">
              <a:noFill/>
            </a:ln>
          </p:spPr>
          <p:txBody>
            <a:bodyPr/>
            <a:lstStyle/>
            <a:p>
              <a:endParaRPr lang="zh-CN" altLang="en-US"/>
            </a:p>
          </p:txBody>
        </p:sp>
        <p:sp>
          <p:nvSpPr>
            <p:cNvPr id="52380" name="Freeform 500"/>
            <p:cNvSpPr/>
            <p:nvPr/>
          </p:nvSpPr>
          <p:spPr>
            <a:xfrm>
              <a:off x="3791" y="2570"/>
              <a:ext cx="14" cy="7"/>
            </a:xfrm>
            <a:custGeom>
              <a:avLst/>
              <a:gdLst>
                <a:gd name="txL" fmla="*/ 0 w 14"/>
                <a:gd name="txT" fmla="*/ 0 h 7"/>
                <a:gd name="txR" fmla="*/ 14 w 14"/>
                <a:gd name="txB" fmla="*/ 7 h 7"/>
              </a:gdLst>
              <a:ahLst/>
              <a:cxnLst>
                <a:cxn ang="0">
                  <a:pos x="0" y="6"/>
                </a:cxn>
                <a:cxn ang="0">
                  <a:pos x="6" y="0"/>
                </a:cxn>
                <a:cxn ang="0">
                  <a:pos x="13" y="6"/>
                </a:cxn>
                <a:cxn ang="0">
                  <a:pos x="0" y="6"/>
                </a:cxn>
                <a:cxn ang="0">
                  <a:pos x="0" y="6"/>
                </a:cxn>
              </a:cxnLst>
              <a:rect l="txL" t="txT" r="txR" b="txB"/>
              <a:pathLst>
                <a:path w="14" h="7">
                  <a:moveTo>
                    <a:pt x="0" y="6"/>
                  </a:moveTo>
                  <a:lnTo>
                    <a:pt x="6" y="0"/>
                  </a:lnTo>
                  <a:lnTo>
                    <a:pt x="13" y="6"/>
                  </a:lnTo>
                  <a:lnTo>
                    <a:pt x="0" y="6"/>
                  </a:lnTo>
                  <a:close/>
                </a:path>
              </a:pathLst>
            </a:custGeom>
            <a:solidFill>
              <a:srgbClr val="888888">
                <a:alpha val="100000"/>
              </a:srgbClr>
            </a:solidFill>
            <a:ln w="0">
              <a:noFill/>
            </a:ln>
          </p:spPr>
          <p:txBody>
            <a:bodyPr/>
            <a:lstStyle/>
            <a:p>
              <a:endParaRPr lang="zh-CN" altLang="en-US"/>
            </a:p>
          </p:txBody>
        </p:sp>
        <p:sp>
          <p:nvSpPr>
            <p:cNvPr id="52381" name="Freeform 501"/>
            <p:cNvSpPr/>
            <p:nvPr/>
          </p:nvSpPr>
          <p:spPr>
            <a:xfrm>
              <a:off x="3791" y="2570"/>
              <a:ext cx="14" cy="7"/>
            </a:xfrm>
            <a:custGeom>
              <a:avLst/>
              <a:gdLst>
                <a:gd name="txL" fmla="*/ 0 w 14"/>
                <a:gd name="txT" fmla="*/ 0 h 7"/>
                <a:gd name="txR" fmla="*/ 14 w 14"/>
                <a:gd name="txB" fmla="*/ 7 h 7"/>
              </a:gdLst>
              <a:ahLst/>
              <a:cxnLst>
                <a:cxn ang="0">
                  <a:pos x="0" y="6"/>
                </a:cxn>
                <a:cxn ang="0">
                  <a:pos x="6" y="0"/>
                </a:cxn>
                <a:cxn ang="0">
                  <a:pos x="13" y="6"/>
                </a:cxn>
                <a:cxn ang="0">
                  <a:pos x="0" y="6"/>
                </a:cxn>
              </a:cxnLst>
              <a:rect l="txL" t="txT" r="txR" b="txB"/>
              <a:pathLst>
                <a:path w="14" h="7">
                  <a:moveTo>
                    <a:pt x="0" y="6"/>
                  </a:moveTo>
                  <a:lnTo>
                    <a:pt x="6" y="0"/>
                  </a:lnTo>
                  <a:lnTo>
                    <a:pt x="13" y="6"/>
                  </a:lnTo>
                  <a:lnTo>
                    <a:pt x="0" y="6"/>
                  </a:lnTo>
                  <a:close/>
                </a:path>
              </a:pathLst>
            </a:custGeom>
            <a:solidFill>
              <a:srgbClr val="888888">
                <a:alpha val="100000"/>
              </a:srgbClr>
            </a:solidFill>
            <a:ln w="0">
              <a:noFill/>
            </a:ln>
          </p:spPr>
          <p:txBody>
            <a:bodyPr/>
            <a:lstStyle/>
            <a:p>
              <a:endParaRPr lang="zh-CN" altLang="en-US"/>
            </a:p>
          </p:txBody>
        </p:sp>
        <p:sp>
          <p:nvSpPr>
            <p:cNvPr id="52382" name="Freeform 502"/>
            <p:cNvSpPr/>
            <p:nvPr/>
          </p:nvSpPr>
          <p:spPr>
            <a:xfrm>
              <a:off x="3759" y="2595"/>
              <a:ext cx="8" cy="14"/>
            </a:xfrm>
            <a:custGeom>
              <a:avLst/>
              <a:gdLst>
                <a:gd name="txL" fmla="*/ 0 w 8"/>
                <a:gd name="txT" fmla="*/ 0 h 14"/>
                <a:gd name="txR" fmla="*/ 8 w 8"/>
                <a:gd name="txB" fmla="*/ 14 h 14"/>
              </a:gdLst>
              <a:ahLst/>
              <a:cxnLst>
                <a:cxn ang="0">
                  <a:pos x="7" y="13"/>
                </a:cxn>
                <a:cxn ang="0">
                  <a:pos x="7" y="0"/>
                </a:cxn>
                <a:cxn ang="0">
                  <a:pos x="0" y="7"/>
                </a:cxn>
                <a:cxn ang="0">
                  <a:pos x="7" y="13"/>
                </a:cxn>
                <a:cxn ang="0">
                  <a:pos x="7" y="13"/>
                </a:cxn>
              </a:cxnLst>
              <a:rect l="txL" t="txT" r="txR" b="txB"/>
              <a:pathLst>
                <a:path w="8" h="14">
                  <a:moveTo>
                    <a:pt x="7" y="13"/>
                  </a:moveTo>
                  <a:lnTo>
                    <a:pt x="7" y="0"/>
                  </a:lnTo>
                  <a:lnTo>
                    <a:pt x="0" y="7"/>
                  </a:lnTo>
                  <a:lnTo>
                    <a:pt x="7" y="13"/>
                  </a:lnTo>
                  <a:close/>
                </a:path>
              </a:pathLst>
            </a:custGeom>
            <a:solidFill>
              <a:srgbClr val="888888">
                <a:alpha val="100000"/>
              </a:srgbClr>
            </a:solidFill>
            <a:ln w="0">
              <a:noFill/>
            </a:ln>
          </p:spPr>
          <p:txBody>
            <a:bodyPr/>
            <a:lstStyle/>
            <a:p>
              <a:endParaRPr lang="zh-CN" altLang="en-US"/>
            </a:p>
          </p:txBody>
        </p:sp>
        <p:sp>
          <p:nvSpPr>
            <p:cNvPr id="52383" name="Freeform 503"/>
            <p:cNvSpPr/>
            <p:nvPr/>
          </p:nvSpPr>
          <p:spPr>
            <a:xfrm>
              <a:off x="3759" y="2595"/>
              <a:ext cx="8" cy="14"/>
            </a:xfrm>
            <a:custGeom>
              <a:avLst/>
              <a:gdLst>
                <a:gd name="txL" fmla="*/ 0 w 8"/>
                <a:gd name="txT" fmla="*/ 0 h 14"/>
                <a:gd name="txR" fmla="*/ 8 w 8"/>
                <a:gd name="txB" fmla="*/ 14 h 14"/>
              </a:gdLst>
              <a:ahLst/>
              <a:cxnLst>
                <a:cxn ang="0">
                  <a:pos x="7" y="13"/>
                </a:cxn>
                <a:cxn ang="0">
                  <a:pos x="7" y="0"/>
                </a:cxn>
                <a:cxn ang="0">
                  <a:pos x="0" y="7"/>
                </a:cxn>
                <a:cxn ang="0">
                  <a:pos x="7" y="13"/>
                </a:cxn>
              </a:cxnLst>
              <a:rect l="txL" t="txT" r="txR" b="txB"/>
              <a:pathLst>
                <a:path w="8" h="14">
                  <a:moveTo>
                    <a:pt x="7" y="13"/>
                  </a:moveTo>
                  <a:lnTo>
                    <a:pt x="7" y="0"/>
                  </a:lnTo>
                  <a:lnTo>
                    <a:pt x="0" y="7"/>
                  </a:lnTo>
                  <a:lnTo>
                    <a:pt x="7" y="13"/>
                  </a:lnTo>
                  <a:close/>
                </a:path>
              </a:pathLst>
            </a:custGeom>
            <a:solidFill>
              <a:srgbClr val="888888">
                <a:alpha val="100000"/>
              </a:srgbClr>
            </a:solidFill>
            <a:ln w="0">
              <a:noFill/>
            </a:ln>
          </p:spPr>
          <p:txBody>
            <a:bodyPr/>
            <a:lstStyle/>
            <a:p>
              <a:endParaRPr lang="zh-CN" altLang="en-US"/>
            </a:p>
          </p:txBody>
        </p:sp>
        <p:sp>
          <p:nvSpPr>
            <p:cNvPr id="52384" name="Freeform 504"/>
            <p:cNvSpPr/>
            <p:nvPr/>
          </p:nvSpPr>
          <p:spPr>
            <a:xfrm>
              <a:off x="3753" y="2633"/>
              <a:ext cx="1" cy="7"/>
            </a:xfrm>
            <a:custGeom>
              <a:avLst/>
              <a:gdLst>
                <a:gd name="txL" fmla="*/ 0 w 1"/>
                <a:gd name="txT" fmla="*/ 0 h 7"/>
                <a:gd name="txR" fmla="*/ 1 w 1"/>
                <a:gd name="txB" fmla="*/ 7 h 7"/>
              </a:gdLst>
              <a:ahLst/>
              <a:cxnLst>
                <a:cxn ang="0">
                  <a:pos x="0" y="0"/>
                </a:cxn>
                <a:cxn ang="0">
                  <a:pos x="0" y="6"/>
                </a:cxn>
                <a:cxn ang="0">
                  <a:pos x="0" y="6"/>
                </a:cxn>
                <a:cxn ang="0">
                  <a:pos x="0" y="0"/>
                </a:cxn>
                <a:cxn ang="0">
                  <a:pos x="0" y="0"/>
                </a:cxn>
              </a:cxnLst>
              <a:rect l="txL" t="txT" r="txR" b="txB"/>
              <a:pathLst>
                <a:path w="1" h="7">
                  <a:moveTo>
                    <a:pt x="0" y="0"/>
                  </a:moveTo>
                  <a:lnTo>
                    <a:pt x="0" y="6"/>
                  </a:lnTo>
                  <a:lnTo>
                    <a:pt x="0" y="0"/>
                  </a:lnTo>
                  <a:close/>
                </a:path>
              </a:pathLst>
            </a:custGeom>
            <a:solidFill>
              <a:srgbClr val="888888">
                <a:alpha val="100000"/>
              </a:srgbClr>
            </a:solidFill>
            <a:ln w="0">
              <a:noFill/>
            </a:ln>
          </p:spPr>
          <p:txBody>
            <a:bodyPr/>
            <a:lstStyle/>
            <a:p>
              <a:endParaRPr lang="zh-CN" altLang="en-US"/>
            </a:p>
          </p:txBody>
        </p:sp>
        <p:sp>
          <p:nvSpPr>
            <p:cNvPr id="52385" name="Freeform 505"/>
            <p:cNvSpPr/>
            <p:nvPr/>
          </p:nvSpPr>
          <p:spPr>
            <a:xfrm>
              <a:off x="3753" y="2633"/>
              <a:ext cx="1" cy="7"/>
            </a:xfrm>
            <a:custGeom>
              <a:avLst/>
              <a:gdLst>
                <a:gd name="txL" fmla="*/ 0 w 1"/>
                <a:gd name="txT" fmla="*/ 0 h 7"/>
                <a:gd name="txR" fmla="*/ 1 w 1"/>
                <a:gd name="txB" fmla="*/ 7 h 7"/>
              </a:gdLst>
              <a:ahLst/>
              <a:cxnLst>
                <a:cxn ang="0">
                  <a:pos x="0" y="0"/>
                </a:cxn>
                <a:cxn ang="0">
                  <a:pos x="0" y="6"/>
                </a:cxn>
                <a:cxn ang="0">
                  <a:pos x="0" y="0"/>
                </a:cxn>
              </a:cxnLst>
              <a:rect l="txL" t="txT" r="txR" b="txB"/>
              <a:pathLst>
                <a:path w="1" h="7">
                  <a:moveTo>
                    <a:pt x="0" y="0"/>
                  </a:moveTo>
                  <a:lnTo>
                    <a:pt x="0" y="6"/>
                  </a:lnTo>
                  <a:lnTo>
                    <a:pt x="0" y="0"/>
                  </a:lnTo>
                  <a:close/>
                </a:path>
              </a:pathLst>
            </a:custGeom>
            <a:solidFill>
              <a:srgbClr val="888888">
                <a:alpha val="100000"/>
              </a:srgbClr>
            </a:solidFill>
            <a:ln w="0">
              <a:noFill/>
            </a:ln>
          </p:spPr>
          <p:txBody>
            <a:bodyPr/>
            <a:lstStyle/>
            <a:p>
              <a:endParaRPr lang="zh-CN" altLang="en-US"/>
            </a:p>
          </p:txBody>
        </p:sp>
        <p:sp>
          <p:nvSpPr>
            <p:cNvPr id="52386" name="Freeform 506"/>
            <p:cNvSpPr/>
            <p:nvPr/>
          </p:nvSpPr>
          <p:spPr>
            <a:xfrm>
              <a:off x="3759" y="2771"/>
              <a:ext cx="14" cy="7"/>
            </a:xfrm>
            <a:custGeom>
              <a:avLst/>
              <a:gdLst>
                <a:gd name="txL" fmla="*/ 0 w 14"/>
                <a:gd name="txT" fmla="*/ 0 h 7"/>
                <a:gd name="txR" fmla="*/ 14 w 14"/>
                <a:gd name="txB" fmla="*/ 7 h 7"/>
              </a:gdLst>
              <a:ahLst/>
              <a:cxnLst>
                <a:cxn ang="0">
                  <a:pos x="0" y="6"/>
                </a:cxn>
                <a:cxn ang="0">
                  <a:pos x="7" y="0"/>
                </a:cxn>
                <a:cxn ang="0">
                  <a:pos x="13" y="6"/>
                </a:cxn>
                <a:cxn ang="0">
                  <a:pos x="0" y="6"/>
                </a:cxn>
                <a:cxn ang="0">
                  <a:pos x="0" y="6"/>
                </a:cxn>
              </a:cxnLst>
              <a:rect l="txL" t="txT" r="txR" b="txB"/>
              <a:pathLst>
                <a:path w="14" h="7">
                  <a:moveTo>
                    <a:pt x="0" y="6"/>
                  </a:moveTo>
                  <a:lnTo>
                    <a:pt x="7" y="0"/>
                  </a:lnTo>
                  <a:lnTo>
                    <a:pt x="13" y="6"/>
                  </a:lnTo>
                  <a:lnTo>
                    <a:pt x="0" y="6"/>
                  </a:lnTo>
                  <a:close/>
                </a:path>
              </a:pathLst>
            </a:custGeom>
            <a:solidFill>
              <a:srgbClr val="888888">
                <a:alpha val="100000"/>
              </a:srgbClr>
            </a:solidFill>
            <a:ln w="0">
              <a:noFill/>
            </a:ln>
          </p:spPr>
          <p:txBody>
            <a:bodyPr/>
            <a:lstStyle/>
            <a:p>
              <a:endParaRPr lang="zh-CN" altLang="en-US"/>
            </a:p>
          </p:txBody>
        </p:sp>
        <p:sp>
          <p:nvSpPr>
            <p:cNvPr id="52387" name="Freeform 507"/>
            <p:cNvSpPr/>
            <p:nvPr/>
          </p:nvSpPr>
          <p:spPr>
            <a:xfrm>
              <a:off x="3759" y="2771"/>
              <a:ext cx="14" cy="7"/>
            </a:xfrm>
            <a:custGeom>
              <a:avLst/>
              <a:gdLst>
                <a:gd name="txL" fmla="*/ 0 w 14"/>
                <a:gd name="txT" fmla="*/ 0 h 7"/>
                <a:gd name="txR" fmla="*/ 14 w 14"/>
                <a:gd name="txB" fmla="*/ 7 h 7"/>
              </a:gdLst>
              <a:ahLst/>
              <a:cxnLst>
                <a:cxn ang="0">
                  <a:pos x="0" y="6"/>
                </a:cxn>
                <a:cxn ang="0">
                  <a:pos x="7" y="0"/>
                </a:cxn>
                <a:cxn ang="0">
                  <a:pos x="13" y="6"/>
                </a:cxn>
                <a:cxn ang="0">
                  <a:pos x="0" y="6"/>
                </a:cxn>
              </a:cxnLst>
              <a:rect l="txL" t="txT" r="txR" b="txB"/>
              <a:pathLst>
                <a:path w="14" h="7">
                  <a:moveTo>
                    <a:pt x="0" y="6"/>
                  </a:moveTo>
                  <a:lnTo>
                    <a:pt x="7" y="0"/>
                  </a:lnTo>
                  <a:lnTo>
                    <a:pt x="13" y="6"/>
                  </a:lnTo>
                  <a:lnTo>
                    <a:pt x="0" y="6"/>
                  </a:lnTo>
                  <a:close/>
                </a:path>
              </a:pathLst>
            </a:custGeom>
            <a:solidFill>
              <a:srgbClr val="888888">
                <a:alpha val="100000"/>
              </a:srgbClr>
            </a:solidFill>
            <a:ln w="0">
              <a:noFill/>
            </a:ln>
          </p:spPr>
          <p:txBody>
            <a:bodyPr/>
            <a:lstStyle/>
            <a:p>
              <a:endParaRPr lang="zh-CN" altLang="en-US"/>
            </a:p>
          </p:txBody>
        </p:sp>
        <p:sp>
          <p:nvSpPr>
            <p:cNvPr id="52388" name="Freeform 508"/>
            <p:cNvSpPr/>
            <p:nvPr/>
          </p:nvSpPr>
          <p:spPr>
            <a:xfrm>
              <a:off x="3925" y="2489"/>
              <a:ext cx="7" cy="13"/>
            </a:xfrm>
            <a:custGeom>
              <a:avLst/>
              <a:gdLst>
                <a:gd name="txL" fmla="*/ 0 w 7"/>
                <a:gd name="txT" fmla="*/ 0 h 13"/>
                <a:gd name="txR" fmla="*/ 7 w 7"/>
                <a:gd name="txB" fmla="*/ 13 h 13"/>
              </a:gdLst>
              <a:ahLst/>
              <a:cxnLst>
                <a:cxn ang="0">
                  <a:pos x="0" y="0"/>
                </a:cxn>
                <a:cxn ang="0">
                  <a:pos x="6" y="0"/>
                </a:cxn>
                <a:cxn ang="0">
                  <a:pos x="6" y="6"/>
                </a:cxn>
                <a:cxn ang="0">
                  <a:pos x="6" y="12"/>
                </a:cxn>
                <a:cxn ang="0">
                  <a:pos x="0" y="0"/>
                </a:cxn>
                <a:cxn ang="0">
                  <a:pos x="0" y="0"/>
                </a:cxn>
              </a:cxnLst>
              <a:rect l="txL" t="txT" r="txR" b="txB"/>
              <a:pathLst>
                <a:path w="7" h="13">
                  <a:moveTo>
                    <a:pt x="0" y="0"/>
                  </a:moveTo>
                  <a:lnTo>
                    <a:pt x="6" y="0"/>
                  </a:lnTo>
                  <a:lnTo>
                    <a:pt x="6" y="6"/>
                  </a:lnTo>
                  <a:lnTo>
                    <a:pt x="6" y="12"/>
                  </a:lnTo>
                  <a:lnTo>
                    <a:pt x="0" y="0"/>
                  </a:lnTo>
                  <a:close/>
                </a:path>
              </a:pathLst>
            </a:custGeom>
            <a:solidFill>
              <a:srgbClr val="888888">
                <a:alpha val="100000"/>
              </a:srgbClr>
            </a:solidFill>
            <a:ln w="0">
              <a:noFill/>
            </a:ln>
          </p:spPr>
          <p:txBody>
            <a:bodyPr/>
            <a:lstStyle/>
            <a:p>
              <a:endParaRPr lang="zh-CN" altLang="en-US"/>
            </a:p>
          </p:txBody>
        </p:sp>
        <p:sp>
          <p:nvSpPr>
            <p:cNvPr id="52389" name="Freeform 509"/>
            <p:cNvSpPr/>
            <p:nvPr/>
          </p:nvSpPr>
          <p:spPr>
            <a:xfrm>
              <a:off x="3925" y="2489"/>
              <a:ext cx="7" cy="13"/>
            </a:xfrm>
            <a:custGeom>
              <a:avLst/>
              <a:gdLst>
                <a:gd name="txL" fmla="*/ 0 w 7"/>
                <a:gd name="txT" fmla="*/ 0 h 13"/>
                <a:gd name="txR" fmla="*/ 7 w 7"/>
                <a:gd name="txB" fmla="*/ 13 h 13"/>
              </a:gdLst>
              <a:ahLst/>
              <a:cxnLst>
                <a:cxn ang="0">
                  <a:pos x="0" y="0"/>
                </a:cxn>
                <a:cxn ang="0">
                  <a:pos x="6" y="0"/>
                </a:cxn>
                <a:cxn ang="0">
                  <a:pos x="6" y="6"/>
                </a:cxn>
                <a:cxn ang="0">
                  <a:pos x="6" y="12"/>
                </a:cxn>
                <a:cxn ang="0">
                  <a:pos x="0" y="0"/>
                </a:cxn>
              </a:cxnLst>
              <a:rect l="txL" t="txT" r="txR" b="txB"/>
              <a:pathLst>
                <a:path w="7" h="13">
                  <a:moveTo>
                    <a:pt x="0" y="0"/>
                  </a:moveTo>
                  <a:lnTo>
                    <a:pt x="6" y="0"/>
                  </a:lnTo>
                  <a:lnTo>
                    <a:pt x="6" y="6"/>
                  </a:lnTo>
                  <a:lnTo>
                    <a:pt x="6" y="12"/>
                  </a:lnTo>
                  <a:lnTo>
                    <a:pt x="0" y="0"/>
                  </a:lnTo>
                  <a:close/>
                </a:path>
              </a:pathLst>
            </a:custGeom>
            <a:solidFill>
              <a:srgbClr val="888888">
                <a:alpha val="100000"/>
              </a:srgbClr>
            </a:solidFill>
            <a:ln w="0">
              <a:noFill/>
            </a:ln>
          </p:spPr>
          <p:txBody>
            <a:bodyPr/>
            <a:lstStyle/>
            <a:p>
              <a:endParaRPr lang="zh-CN" altLang="en-US"/>
            </a:p>
          </p:txBody>
        </p:sp>
        <p:sp>
          <p:nvSpPr>
            <p:cNvPr id="52390" name="Freeform 510"/>
            <p:cNvSpPr/>
            <p:nvPr/>
          </p:nvSpPr>
          <p:spPr>
            <a:xfrm>
              <a:off x="3963" y="2507"/>
              <a:ext cx="20" cy="8"/>
            </a:xfrm>
            <a:custGeom>
              <a:avLst/>
              <a:gdLst>
                <a:gd name="txL" fmla="*/ 0 w 20"/>
                <a:gd name="txT" fmla="*/ 0 h 8"/>
                <a:gd name="txR" fmla="*/ 20 w 20"/>
                <a:gd name="txB" fmla="*/ 8 h 8"/>
              </a:gdLst>
              <a:ahLst/>
              <a:cxnLst>
                <a:cxn ang="0">
                  <a:pos x="0" y="7"/>
                </a:cxn>
                <a:cxn ang="0">
                  <a:pos x="19" y="0"/>
                </a:cxn>
                <a:cxn ang="0">
                  <a:pos x="19" y="7"/>
                </a:cxn>
                <a:cxn ang="0">
                  <a:pos x="0" y="7"/>
                </a:cxn>
                <a:cxn ang="0">
                  <a:pos x="0" y="7"/>
                </a:cxn>
              </a:cxnLst>
              <a:rect l="txL" t="txT" r="txR" b="txB"/>
              <a:pathLst>
                <a:path w="20" h="8">
                  <a:moveTo>
                    <a:pt x="0" y="7"/>
                  </a:moveTo>
                  <a:lnTo>
                    <a:pt x="19" y="0"/>
                  </a:lnTo>
                  <a:lnTo>
                    <a:pt x="19" y="7"/>
                  </a:lnTo>
                  <a:lnTo>
                    <a:pt x="0" y="7"/>
                  </a:lnTo>
                  <a:close/>
                </a:path>
              </a:pathLst>
            </a:custGeom>
            <a:solidFill>
              <a:srgbClr val="888888">
                <a:alpha val="100000"/>
              </a:srgbClr>
            </a:solidFill>
            <a:ln w="0">
              <a:noFill/>
            </a:ln>
          </p:spPr>
          <p:txBody>
            <a:bodyPr/>
            <a:lstStyle/>
            <a:p>
              <a:endParaRPr lang="zh-CN" altLang="en-US"/>
            </a:p>
          </p:txBody>
        </p:sp>
        <p:sp>
          <p:nvSpPr>
            <p:cNvPr id="52391" name="Freeform 511"/>
            <p:cNvSpPr/>
            <p:nvPr/>
          </p:nvSpPr>
          <p:spPr>
            <a:xfrm>
              <a:off x="3963" y="2507"/>
              <a:ext cx="20" cy="8"/>
            </a:xfrm>
            <a:custGeom>
              <a:avLst/>
              <a:gdLst>
                <a:gd name="txL" fmla="*/ 0 w 20"/>
                <a:gd name="txT" fmla="*/ 0 h 8"/>
                <a:gd name="txR" fmla="*/ 20 w 20"/>
                <a:gd name="txB" fmla="*/ 8 h 8"/>
              </a:gdLst>
              <a:ahLst/>
              <a:cxnLst>
                <a:cxn ang="0">
                  <a:pos x="0" y="7"/>
                </a:cxn>
                <a:cxn ang="0">
                  <a:pos x="19" y="0"/>
                </a:cxn>
                <a:cxn ang="0">
                  <a:pos x="19" y="7"/>
                </a:cxn>
                <a:cxn ang="0">
                  <a:pos x="0" y="7"/>
                </a:cxn>
              </a:cxnLst>
              <a:rect l="txL" t="txT" r="txR" b="txB"/>
              <a:pathLst>
                <a:path w="20" h="8">
                  <a:moveTo>
                    <a:pt x="0" y="7"/>
                  </a:moveTo>
                  <a:lnTo>
                    <a:pt x="19" y="0"/>
                  </a:lnTo>
                  <a:lnTo>
                    <a:pt x="19" y="7"/>
                  </a:lnTo>
                  <a:lnTo>
                    <a:pt x="0" y="7"/>
                  </a:lnTo>
                  <a:close/>
                </a:path>
              </a:pathLst>
            </a:custGeom>
            <a:solidFill>
              <a:srgbClr val="888888">
                <a:alpha val="100000"/>
              </a:srgbClr>
            </a:solidFill>
            <a:ln w="0">
              <a:noFill/>
            </a:ln>
          </p:spPr>
          <p:txBody>
            <a:bodyPr/>
            <a:lstStyle/>
            <a:p>
              <a:endParaRPr lang="zh-CN" altLang="en-US"/>
            </a:p>
          </p:txBody>
        </p:sp>
        <p:sp>
          <p:nvSpPr>
            <p:cNvPr id="52392" name="Freeform 512"/>
            <p:cNvSpPr/>
            <p:nvPr/>
          </p:nvSpPr>
          <p:spPr>
            <a:xfrm>
              <a:off x="3956" y="2533"/>
              <a:ext cx="14" cy="7"/>
            </a:xfrm>
            <a:custGeom>
              <a:avLst/>
              <a:gdLst>
                <a:gd name="txL" fmla="*/ 0 w 14"/>
                <a:gd name="txT" fmla="*/ 0 h 7"/>
                <a:gd name="txR" fmla="*/ 14 w 14"/>
                <a:gd name="txB" fmla="*/ 7 h 7"/>
              </a:gdLst>
              <a:ahLst/>
              <a:cxnLst>
                <a:cxn ang="0">
                  <a:pos x="0" y="0"/>
                </a:cxn>
                <a:cxn ang="0">
                  <a:pos x="13" y="0"/>
                </a:cxn>
                <a:cxn ang="0">
                  <a:pos x="0" y="6"/>
                </a:cxn>
                <a:cxn ang="0">
                  <a:pos x="0" y="0"/>
                </a:cxn>
                <a:cxn ang="0">
                  <a:pos x="0" y="0"/>
                </a:cxn>
              </a:cxnLst>
              <a:rect l="txL" t="txT" r="txR" b="txB"/>
              <a:pathLst>
                <a:path w="14" h="7">
                  <a:moveTo>
                    <a:pt x="0" y="0"/>
                  </a:moveTo>
                  <a:lnTo>
                    <a:pt x="13" y="0"/>
                  </a:lnTo>
                  <a:lnTo>
                    <a:pt x="0" y="6"/>
                  </a:lnTo>
                  <a:lnTo>
                    <a:pt x="0" y="0"/>
                  </a:lnTo>
                  <a:close/>
                </a:path>
              </a:pathLst>
            </a:custGeom>
            <a:solidFill>
              <a:srgbClr val="888888">
                <a:alpha val="100000"/>
              </a:srgbClr>
            </a:solidFill>
            <a:ln w="0">
              <a:noFill/>
            </a:ln>
          </p:spPr>
          <p:txBody>
            <a:bodyPr/>
            <a:lstStyle/>
            <a:p>
              <a:endParaRPr lang="zh-CN" altLang="en-US"/>
            </a:p>
          </p:txBody>
        </p:sp>
        <p:sp>
          <p:nvSpPr>
            <p:cNvPr id="52393" name="Freeform 513"/>
            <p:cNvSpPr/>
            <p:nvPr/>
          </p:nvSpPr>
          <p:spPr>
            <a:xfrm>
              <a:off x="3956" y="2533"/>
              <a:ext cx="14" cy="7"/>
            </a:xfrm>
            <a:custGeom>
              <a:avLst/>
              <a:gdLst>
                <a:gd name="txL" fmla="*/ 0 w 14"/>
                <a:gd name="txT" fmla="*/ 0 h 7"/>
                <a:gd name="txR" fmla="*/ 14 w 14"/>
                <a:gd name="txB" fmla="*/ 7 h 7"/>
              </a:gdLst>
              <a:ahLst/>
              <a:cxnLst>
                <a:cxn ang="0">
                  <a:pos x="0" y="0"/>
                </a:cxn>
                <a:cxn ang="0">
                  <a:pos x="13" y="0"/>
                </a:cxn>
                <a:cxn ang="0">
                  <a:pos x="0" y="6"/>
                </a:cxn>
                <a:cxn ang="0">
                  <a:pos x="0" y="0"/>
                </a:cxn>
              </a:cxnLst>
              <a:rect l="txL" t="txT" r="txR" b="txB"/>
              <a:pathLst>
                <a:path w="14" h="7">
                  <a:moveTo>
                    <a:pt x="0" y="0"/>
                  </a:moveTo>
                  <a:lnTo>
                    <a:pt x="13" y="0"/>
                  </a:lnTo>
                  <a:lnTo>
                    <a:pt x="0" y="6"/>
                  </a:lnTo>
                  <a:lnTo>
                    <a:pt x="0" y="0"/>
                  </a:lnTo>
                  <a:close/>
                </a:path>
              </a:pathLst>
            </a:custGeom>
            <a:solidFill>
              <a:srgbClr val="888888">
                <a:alpha val="100000"/>
              </a:srgbClr>
            </a:solidFill>
            <a:ln w="0">
              <a:noFill/>
            </a:ln>
          </p:spPr>
          <p:txBody>
            <a:bodyPr/>
            <a:lstStyle/>
            <a:p>
              <a:endParaRPr lang="zh-CN" altLang="en-US"/>
            </a:p>
          </p:txBody>
        </p:sp>
        <p:sp>
          <p:nvSpPr>
            <p:cNvPr id="52394" name="Freeform 514"/>
            <p:cNvSpPr/>
            <p:nvPr/>
          </p:nvSpPr>
          <p:spPr>
            <a:xfrm>
              <a:off x="4052" y="2539"/>
              <a:ext cx="7" cy="7"/>
            </a:xfrm>
            <a:custGeom>
              <a:avLst/>
              <a:gdLst>
                <a:gd name="txL" fmla="*/ 0 w 7"/>
                <a:gd name="txT" fmla="*/ 0 h 7"/>
                <a:gd name="txR" fmla="*/ 7 w 7"/>
                <a:gd name="txB" fmla="*/ 7 h 7"/>
              </a:gdLst>
              <a:ahLst/>
              <a:cxnLst>
                <a:cxn ang="0">
                  <a:pos x="6" y="0"/>
                </a:cxn>
                <a:cxn ang="0">
                  <a:pos x="6" y="6"/>
                </a:cxn>
                <a:cxn ang="0">
                  <a:pos x="0" y="6"/>
                </a:cxn>
                <a:cxn ang="0">
                  <a:pos x="6" y="0"/>
                </a:cxn>
                <a:cxn ang="0">
                  <a:pos x="6" y="0"/>
                </a:cxn>
              </a:cxnLst>
              <a:rect l="txL" t="txT" r="txR" b="txB"/>
              <a:pathLst>
                <a:path w="7" h="7">
                  <a:moveTo>
                    <a:pt x="6" y="0"/>
                  </a:moveTo>
                  <a:lnTo>
                    <a:pt x="6" y="6"/>
                  </a:lnTo>
                  <a:lnTo>
                    <a:pt x="0" y="6"/>
                  </a:lnTo>
                  <a:lnTo>
                    <a:pt x="6" y="0"/>
                  </a:lnTo>
                  <a:close/>
                </a:path>
              </a:pathLst>
            </a:custGeom>
            <a:solidFill>
              <a:srgbClr val="888888">
                <a:alpha val="100000"/>
              </a:srgbClr>
            </a:solidFill>
            <a:ln w="0">
              <a:noFill/>
            </a:ln>
          </p:spPr>
          <p:txBody>
            <a:bodyPr/>
            <a:lstStyle/>
            <a:p>
              <a:endParaRPr lang="zh-CN" altLang="en-US"/>
            </a:p>
          </p:txBody>
        </p:sp>
        <p:sp>
          <p:nvSpPr>
            <p:cNvPr id="52395" name="Freeform 515"/>
            <p:cNvSpPr/>
            <p:nvPr/>
          </p:nvSpPr>
          <p:spPr>
            <a:xfrm>
              <a:off x="4052" y="2539"/>
              <a:ext cx="7" cy="7"/>
            </a:xfrm>
            <a:custGeom>
              <a:avLst/>
              <a:gdLst>
                <a:gd name="txL" fmla="*/ 0 w 7"/>
                <a:gd name="txT" fmla="*/ 0 h 7"/>
                <a:gd name="txR" fmla="*/ 7 w 7"/>
                <a:gd name="txB" fmla="*/ 7 h 7"/>
              </a:gdLst>
              <a:ahLst/>
              <a:cxnLst>
                <a:cxn ang="0">
                  <a:pos x="6" y="0"/>
                </a:cxn>
                <a:cxn ang="0">
                  <a:pos x="6" y="6"/>
                </a:cxn>
                <a:cxn ang="0">
                  <a:pos x="0" y="6"/>
                </a:cxn>
                <a:cxn ang="0">
                  <a:pos x="6" y="0"/>
                </a:cxn>
              </a:cxnLst>
              <a:rect l="txL" t="txT" r="txR" b="txB"/>
              <a:pathLst>
                <a:path w="7" h="7">
                  <a:moveTo>
                    <a:pt x="6" y="0"/>
                  </a:moveTo>
                  <a:lnTo>
                    <a:pt x="6" y="6"/>
                  </a:lnTo>
                  <a:lnTo>
                    <a:pt x="0" y="6"/>
                  </a:lnTo>
                  <a:lnTo>
                    <a:pt x="6" y="0"/>
                  </a:lnTo>
                  <a:close/>
                </a:path>
              </a:pathLst>
            </a:custGeom>
            <a:solidFill>
              <a:srgbClr val="888888">
                <a:alpha val="100000"/>
              </a:srgbClr>
            </a:solidFill>
            <a:ln w="0">
              <a:noFill/>
            </a:ln>
          </p:spPr>
          <p:txBody>
            <a:bodyPr/>
            <a:lstStyle/>
            <a:p>
              <a:endParaRPr lang="zh-CN" altLang="en-US"/>
            </a:p>
          </p:txBody>
        </p:sp>
        <p:sp>
          <p:nvSpPr>
            <p:cNvPr id="52396" name="Freeform 516"/>
            <p:cNvSpPr/>
            <p:nvPr/>
          </p:nvSpPr>
          <p:spPr>
            <a:xfrm>
              <a:off x="4077" y="2602"/>
              <a:ext cx="8" cy="13"/>
            </a:xfrm>
            <a:custGeom>
              <a:avLst/>
              <a:gdLst>
                <a:gd name="txL" fmla="*/ 0 w 8"/>
                <a:gd name="txT" fmla="*/ 0 h 13"/>
                <a:gd name="txR" fmla="*/ 8 w 8"/>
                <a:gd name="txB" fmla="*/ 13 h 13"/>
              </a:gdLst>
              <a:ahLst/>
              <a:cxnLst>
                <a:cxn ang="0">
                  <a:pos x="7" y="6"/>
                </a:cxn>
                <a:cxn ang="0">
                  <a:pos x="7" y="0"/>
                </a:cxn>
                <a:cxn ang="0">
                  <a:pos x="0" y="12"/>
                </a:cxn>
                <a:cxn ang="0">
                  <a:pos x="7" y="6"/>
                </a:cxn>
                <a:cxn ang="0">
                  <a:pos x="7" y="6"/>
                </a:cxn>
              </a:cxnLst>
              <a:rect l="txL" t="txT" r="txR" b="txB"/>
              <a:pathLst>
                <a:path w="8" h="13">
                  <a:moveTo>
                    <a:pt x="7" y="6"/>
                  </a:moveTo>
                  <a:lnTo>
                    <a:pt x="7" y="0"/>
                  </a:lnTo>
                  <a:lnTo>
                    <a:pt x="0" y="12"/>
                  </a:lnTo>
                  <a:lnTo>
                    <a:pt x="7" y="6"/>
                  </a:lnTo>
                  <a:close/>
                </a:path>
              </a:pathLst>
            </a:custGeom>
            <a:solidFill>
              <a:srgbClr val="888888">
                <a:alpha val="100000"/>
              </a:srgbClr>
            </a:solidFill>
            <a:ln w="0">
              <a:noFill/>
            </a:ln>
          </p:spPr>
          <p:txBody>
            <a:bodyPr/>
            <a:lstStyle/>
            <a:p>
              <a:endParaRPr lang="zh-CN" altLang="en-US"/>
            </a:p>
          </p:txBody>
        </p:sp>
        <p:sp>
          <p:nvSpPr>
            <p:cNvPr id="52397" name="Freeform 517"/>
            <p:cNvSpPr/>
            <p:nvPr/>
          </p:nvSpPr>
          <p:spPr>
            <a:xfrm>
              <a:off x="4077" y="2602"/>
              <a:ext cx="8" cy="13"/>
            </a:xfrm>
            <a:custGeom>
              <a:avLst/>
              <a:gdLst>
                <a:gd name="txL" fmla="*/ 0 w 8"/>
                <a:gd name="txT" fmla="*/ 0 h 13"/>
                <a:gd name="txR" fmla="*/ 8 w 8"/>
                <a:gd name="txB" fmla="*/ 13 h 13"/>
              </a:gdLst>
              <a:ahLst/>
              <a:cxnLst>
                <a:cxn ang="0">
                  <a:pos x="7" y="6"/>
                </a:cxn>
                <a:cxn ang="0">
                  <a:pos x="7" y="0"/>
                </a:cxn>
                <a:cxn ang="0">
                  <a:pos x="0" y="12"/>
                </a:cxn>
                <a:cxn ang="0">
                  <a:pos x="7" y="6"/>
                </a:cxn>
              </a:cxnLst>
              <a:rect l="txL" t="txT" r="txR" b="txB"/>
              <a:pathLst>
                <a:path w="8" h="13">
                  <a:moveTo>
                    <a:pt x="7" y="6"/>
                  </a:moveTo>
                  <a:lnTo>
                    <a:pt x="7" y="0"/>
                  </a:lnTo>
                  <a:lnTo>
                    <a:pt x="0" y="12"/>
                  </a:lnTo>
                  <a:lnTo>
                    <a:pt x="7" y="6"/>
                  </a:lnTo>
                  <a:close/>
                </a:path>
              </a:pathLst>
            </a:custGeom>
            <a:solidFill>
              <a:srgbClr val="888888">
                <a:alpha val="100000"/>
              </a:srgbClr>
            </a:solidFill>
            <a:ln w="0">
              <a:noFill/>
            </a:ln>
          </p:spPr>
          <p:txBody>
            <a:bodyPr/>
            <a:lstStyle/>
            <a:p>
              <a:endParaRPr lang="zh-CN" altLang="en-US"/>
            </a:p>
          </p:txBody>
        </p:sp>
        <p:sp>
          <p:nvSpPr>
            <p:cNvPr id="52398" name="Freeform 518"/>
            <p:cNvSpPr/>
            <p:nvPr/>
          </p:nvSpPr>
          <p:spPr>
            <a:xfrm>
              <a:off x="4001" y="2614"/>
              <a:ext cx="20" cy="14"/>
            </a:xfrm>
            <a:custGeom>
              <a:avLst/>
              <a:gdLst>
                <a:gd name="txL" fmla="*/ 0 w 20"/>
                <a:gd name="txT" fmla="*/ 0 h 14"/>
                <a:gd name="txR" fmla="*/ 20 w 20"/>
                <a:gd name="txB" fmla="*/ 14 h 14"/>
              </a:gdLst>
              <a:ahLst/>
              <a:cxnLst>
                <a:cxn ang="0">
                  <a:pos x="6" y="0"/>
                </a:cxn>
                <a:cxn ang="0">
                  <a:pos x="19" y="0"/>
                </a:cxn>
                <a:cxn ang="0">
                  <a:pos x="13" y="6"/>
                </a:cxn>
                <a:cxn ang="0">
                  <a:pos x="6" y="13"/>
                </a:cxn>
                <a:cxn ang="0">
                  <a:pos x="0" y="6"/>
                </a:cxn>
                <a:cxn ang="0">
                  <a:pos x="6" y="0"/>
                </a:cxn>
                <a:cxn ang="0">
                  <a:pos x="6" y="0"/>
                </a:cxn>
              </a:cxnLst>
              <a:rect l="txL" t="txT" r="txR" b="txB"/>
              <a:pathLst>
                <a:path w="20" h="14">
                  <a:moveTo>
                    <a:pt x="6" y="0"/>
                  </a:moveTo>
                  <a:lnTo>
                    <a:pt x="19" y="0"/>
                  </a:lnTo>
                  <a:lnTo>
                    <a:pt x="13" y="6"/>
                  </a:lnTo>
                  <a:lnTo>
                    <a:pt x="6" y="13"/>
                  </a:lnTo>
                  <a:lnTo>
                    <a:pt x="0" y="6"/>
                  </a:lnTo>
                  <a:lnTo>
                    <a:pt x="6" y="0"/>
                  </a:lnTo>
                  <a:close/>
                </a:path>
              </a:pathLst>
            </a:custGeom>
            <a:solidFill>
              <a:srgbClr val="888888">
                <a:alpha val="100000"/>
              </a:srgbClr>
            </a:solidFill>
            <a:ln w="0">
              <a:noFill/>
            </a:ln>
          </p:spPr>
          <p:txBody>
            <a:bodyPr/>
            <a:lstStyle/>
            <a:p>
              <a:endParaRPr lang="zh-CN" altLang="en-US"/>
            </a:p>
          </p:txBody>
        </p:sp>
        <p:sp>
          <p:nvSpPr>
            <p:cNvPr id="52399" name="Freeform 519"/>
            <p:cNvSpPr/>
            <p:nvPr/>
          </p:nvSpPr>
          <p:spPr>
            <a:xfrm>
              <a:off x="4001" y="2614"/>
              <a:ext cx="20" cy="14"/>
            </a:xfrm>
            <a:custGeom>
              <a:avLst/>
              <a:gdLst>
                <a:gd name="txL" fmla="*/ 0 w 20"/>
                <a:gd name="txT" fmla="*/ 0 h 14"/>
                <a:gd name="txR" fmla="*/ 20 w 20"/>
                <a:gd name="txB" fmla="*/ 14 h 14"/>
              </a:gdLst>
              <a:ahLst/>
              <a:cxnLst>
                <a:cxn ang="0">
                  <a:pos x="6" y="0"/>
                </a:cxn>
                <a:cxn ang="0">
                  <a:pos x="19" y="0"/>
                </a:cxn>
                <a:cxn ang="0">
                  <a:pos x="13" y="6"/>
                </a:cxn>
                <a:cxn ang="0">
                  <a:pos x="6" y="13"/>
                </a:cxn>
                <a:cxn ang="0">
                  <a:pos x="0" y="6"/>
                </a:cxn>
                <a:cxn ang="0">
                  <a:pos x="6" y="0"/>
                </a:cxn>
              </a:cxnLst>
              <a:rect l="txL" t="txT" r="txR" b="txB"/>
              <a:pathLst>
                <a:path w="20" h="14">
                  <a:moveTo>
                    <a:pt x="6" y="0"/>
                  </a:moveTo>
                  <a:lnTo>
                    <a:pt x="19" y="0"/>
                  </a:lnTo>
                  <a:lnTo>
                    <a:pt x="13" y="6"/>
                  </a:lnTo>
                  <a:lnTo>
                    <a:pt x="6" y="13"/>
                  </a:lnTo>
                  <a:lnTo>
                    <a:pt x="0" y="6"/>
                  </a:lnTo>
                  <a:lnTo>
                    <a:pt x="6" y="0"/>
                  </a:lnTo>
                  <a:close/>
                </a:path>
              </a:pathLst>
            </a:custGeom>
            <a:solidFill>
              <a:srgbClr val="888888">
                <a:alpha val="100000"/>
              </a:srgbClr>
            </a:solidFill>
            <a:ln w="0">
              <a:noFill/>
            </a:ln>
          </p:spPr>
          <p:txBody>
            <a:bodyPr/>
            <a:lstStyle/>
            <a:p>
              <a:endParaRPr lang="zh-CN" altLang="en-US"/>
            </a:p>
          </p:txBody>
        </p:sp>
        <p:sp>
          <p:nvSpPr>
            <p:cNvPr id="52400" name="Freeform 520"/>
            <p:cNvSpPr/>
            <p:nvPr/>
          </p:nvSpPr>
          <p:spPr>
            <a:xfrm>
              <a:off x="3874" y="2677"/>
              <a:ext cx="7" cy="14"/>
            </a:xfrm>
            <a:custGeom>
              <a:avLst/>
              <a:gdLst>
                <a:gd name="txL" fmla="*/ 0 w 7"/>
                <a:gd name="txT" fmla="*/ 0 h 14"/>
                <a:gd name="txR" fmla="*/ 7 w 7"/>
                <a:gd name="txB" fmla="*/ 14 h 14"/>
              </a:gdLst>
              <a:ahLst/>
              <a:cxnLst>
                <a:cxn ang="0">
                  <a:pos x="6" y="13"/>
                </a:cxn>
                <a:cxn ang="0">
                  <a:pos x="0" y="0"/>
                </a:cxn>
                <a:cxn ang="0">
                  <a:pos x="6" y="6"/>
                </a:cxn>
                <a:cxn ang="0">
                  <a:pos x="6" y="13"/>
                </a:cxn>
                <a:cxn ang="0">
                  <a:pos x="6" y="13"/>
                </a:cxn>
                <a:cxn ang="0">
                  <a:pos x="6" y="13"/>
                </a:cxn>
              </a:cxnLst>
              <a:rect l="txL" t="txT" r="txR" b="txB"/>
              <a:pathLst>
                <a:path w="7" h="14">
                  <a:moveTo>
                    <a:pt x="6" y="13"/>
                  </a:moveTo>
                  <a:lnTo>
                    <a:pt x="0" y="0"/>
                  </a:lnTo>
                  <a:lnTo>
                    <a:pt x="6" y="6"/>
                  </a:lnTo>
                  <a:lnTo>
                    <a:pt x="6" y="13"/>
                  </a:lnTo>
                  <a:close/>
                </a:path>
              </a:pathLst>
            </a:custGeom>
            <a:solidFill>
              <a:srgbClr val="888888">
                <a:alpha val="100000"/>
              </a:srgbClr>
            </a:solidFill>
            <a:ln w="0">
              <a:noFill/>
            </a:ln>
          </p:spPr>
          <p:txBody>
            <a:bodyPr/>
            <a:lstStyle/>
            <a:p>
              <a:endParaRPr lang="zh-CN" altLang="en-US"/>
            </a:p>
          </p:txBody>
        </p:sp>
        <p:sp>
          <p:nvSpPr>
            <p:cNvPr id="52401" name="Freeform 521"/>
            <p:cNvSpPr/>
            <p:nvPr/>
          </p:nvSpPr>
          <p:spPr>
            <a:xfrm>
              <a:off x="3874" y="2677"/>
              <a:ext cx="7" cy="14"/>
            </a:xfrm>
            <a:custGeom>
              <a:avLst/>
              <a:gdLst>
                <a:gd name="txL" fmla="*/ 0 w 7"/>
                <a:gd name="txT" fmla="*/ 0 h 14"/>
                <a:gd name="txR" fmla="*/ 7 w 7"/>
                <a:gd name="txB" fmla="*/ 14 h 14"/>
              </a:gdLst>
              <a:ahLst/>
              <a:cxnLst>
                <a:cxn ang="0">
                  <a:pos x="6" y="13"/>
                </a:cxn>
                <a:cxn ang="0">
                  <a:pos x="0" y="0"/>
                </a:cxn>
                <a:cxn ang="0">
                  <a:pos x="6" y="6"/>
                </a:cxn>
                <a:cxn ang="0">
                  <a:pos x="6" y="13"/>
                </a:cxn>
              </a:cxnLst>
              <a:rect l="txL" t="txT" r="txR" b="txB"/>
              <a:pathLst>
                <a:path w="7" h="14">
                  <a:moveTo>
                    <a:pt x="6" y="13"/>
                  </a:moveTo>
                  <a:lnTo>
                    <a:pt x="0" y="0"/>
                  </a:lnTo>
                  <a:lnTo>
                    <a:pt x="6" y="6"/>
                  </a:lnTo>
                  <a:lnTo>
                    <a:pt x="6" y="13"/>
                  </a:lnTo>
                  <a:close/>
                </a:path>
              </a:pathLst>
            </a:custGeom>
            <a:solidFill>
              <a:srgbClr val="888888">
                <a:alpha val="100000"/>
              </a:srgbClr>
            </a:solidFill>
            <a:ln w="0">
              <a:noFill/>
            </a:ln>
          </p:spPr>
          <p:txBody>
            <a:bodyPr/>
            <a:lstStyle/>
            <a:p>
              <a:endParaRPr lang="zh-CN" altLang="en-US"/>
            </a:p>
          </p:txBody>
        </p:sp>
        <p:sp>
          <p:nvSpPr>
            <p:cNvPr id="52402" name="Freeform 522"/>
            <p:cNvSpPr/>
            <p:nvPr/>
          </p:nvSpPr>
          <p:spPr>
            <a:xfrm>
              <a:off x="4052" y="2702"/>
              <a:ext cx="7" cy="7"/>
            </a:xfrm>
            <a:custGeom>
              <a:avLst/>
              <a:gdLst>
                <a:gd name="txL" fmla="*/ 0 w 7"/>
                <a:gd name="txT" fmla="*/ 0 h 7"/>
                <a:gd name="txR" fmla="*/ 7 w 7"/>
                <a:gd name="txB" fmla="*/ 7 h 7"/>
              </a:gdLst>
              <a:ahLst/>
              <a:cxnLst>
                <a:cxn ang="0">
                  <a:pos x="6" y="0"/>
                </a:cxn>
                <a:cxn ang="0">
                  <a:pos x="0" y="6"/>
                </a:cxn>
                <a:cxn ang="0">
                  <a:pos x="6" y="0"/>
                </a:cxn>
                <a:cxn ang="0">
                  <a:pos x="6" y="0"/>
                </a:cxn>
                <a:cxn ang="0">
                  <a:pos x="6" y="0"/>
                </a:cxn>
              </a:cxnLst>
              <a:rect l="txL" t="txT" r="txR" b="txB"/>
              <a:pathLst>
                <a:path w="7" h="7">
                  <a:moveTo>
                    <a:pt x="6" y="0"/>
                  </a:moveTo>
                  <a:lnTo>
                    <a:pt x="0" y="6"/>
                  </a:lnTo>
                  <a:lnTo>
                    <a:pt x="6" y="0"/>
                  </a:lnTo>
                  <a:close/>
                </a:path>
              </a:pathLst>
            </a:custGeom>
            <a:solidFill>
              <a:srgbClr val="888888">
                <a:alpha val="100000"/>
              </a:srgbClr>
            </a:solidFill>
            <a:ln w="0">
              <a:noFill/>
            </a:ln>
          </p:spPr>
          <p:txBody>
            <a:bodyPr/>
            <a:lstStyle/>
            <a:p>
              <a:endParaRPr lang="zh-CN" altLang="en-US"/>
            </a:p>
          </p:txBody>
        </p:sp>
        <p:sp>
          <p:nvSpPr>
            <p:cNvPr id="52403" name="Freeform 523"/>
            <p:cNvSpPr/>
            <p:nvPr/>
          </p:nvSpPr>
          <p:spPr>
            <a:xfrm>
              <a:off x="4052" y="2702"/>
              <a:ext cx="7" cy="7"/>
            </a:xfrm>
            <a:custGeom>
              <a:avLst/>
              <a:gdLst>
                <a:gd name="txL" fmla="*/ 0 w 7"/>
                <a:gd name="txT" fmla="*/ 0 h 7"/>
                <a:gd name="txR" fmla="*/ 7 w 7"/>
                <a:gd name="txB" fmla="*/ 7 h 7"/>
              </a:gdLst>
              <a:ahLst/>
              <a:cxnLst>
                <a:cxn ang="0">
                  <a:pos x="6" y="0"/>
                </a:cxn>
                <a:cxn ang="0">
                  <a:pos x="0" y="6"/>
                </a:cxn>
                <a:cxn ang="0">
                  <a:pos x="6" y="0"/>
                </a:cxn>
              </a:cxnLst>
              <a:rect l="txL" t="txT" r="txR" b="txB"/>
              <a:pathLst>
                <a:path w="7" h="7">
                  <a:moveTo>
                    <a:pt x="6" y="0"/>
                  </a:moveTo>
                  <a:lnTo>
                    <a:pt x="0" y="6"/>
                  </a:lnTo>
                  <a:lnTo>
                    <a:pt x="6" y="0"/>
                  </a:lnTo>
                  <a:close/>
                </a:path>
              </a:pathLst>
            </a:custGeom>
            <a:solidFill>
              <a:srgbClr val="888888">
                <a:alpha val="100000"/>
              </a:srgbClr>
            </a:solidFill>
            <a:ln w="0">
              <a:noFill/>
            </a:ln>
          </p:spPr>
          <p:txBody>
            <a:bodyPr/>
            <a:lstStyle/>
            <a:p>
              <a:endParaRPr lang="zh-CN" altLang="en-US"/>
            </a:p>
          </p:txBody>
        </p:sp>
        <p:sp>
          <p:nvSpPr>
            <p:cNvPr id="52404" name="Freeform 524"/>
            <p:cNvSpPr/>
            <p:nvPr/>
          </p:nvSpPr>
          <p:spPr>
            <a:xfrm>
              <a:off x="4039" y="2796"/>
              <a:ext cx="7" cy="14"/>
            </a:xfrm>
            <a:custGeom>
              <a:avLst/>
              <a:gdLst>
                <a:gd name="txL" fmla="*/ 0 w 7"/>
                <a:gd name="txT" fmla="*/ 0 h 14"/>
                <a:gd name="txR" fmla="*/ 7 w 7"/>
                <a:gd name="txB" fmla="*/ 14 h 14"/>
              </a:gdLst>
              <a:ahLst/>
              <a:cxnLst>
                <a:cxn ang="0">
                  <a:pos x="6" y="0"/>
                </a:cxn>
                <a:cxn ang="0">
                  <a:pos x="6" y="13"/>
                </a:cxn>
                <a:cxn ang="0">
                  <a:pos x="0" y="13"/>
                </a:cxn>
                <a:cxn ang="0">
                  <a:pos x="6" y="0"/>
                </a:cxn>
                <a:cxn ang="0">
                  <a:pos x="6" y="0"/>
                </a:cxn>
              </a:cxnLst>
              <a:rect l="txL" t="txT" r="txR" b="txB"/>
              <a:pathLst>
                <a:path w="7" h="14">
                  <a:moveTo>
                    <a:pt x="6" y="0"/>
                  </a:moveTo>
                  <a:lnTo>
                    <a:pt x="6" y="13"/>
                  </a:lnTo>
                  <a:lnTo>
                    <a:pt x="0" y="13"/>
                  </a:lnTo>
                  <a:lnTo>
                    <a:pt x="6" y="0"/>
                  </a:lnTo>
                  <a:close/>
                </a:path>
              </a:pathLst>
            </a:custGeom>
            <a:solidFill>
              <a:srgbClr val="888888">
                <a:alpha val="100000"/>
              </a:srgbClr>
            </a:solidFill>
            <a:ln w="0">
              <a:noFill/>
            </a:ln>
          </p:spPr>
          <p:txBody>
            <a:bodyPr/>
            <a:lstStyle/>
            <a:p>
              <a:endParaRPr lang="zh-CN" altLang="en-US"/>
            </a:p>
          </p:txBody>
        </p:sp>
        <p:sp>
          <p:nvSpPr>
            <p:cNvPr id="52405" name="Freeform 525"/>
            <p:cNvSpPr/>
            <p:nvPr/>
          </p:nvSpPr>
          <p:spPr>
            <a:xfrm>
              <a:off x="4039" y="2796"/>
              <a:ext cx="7" cy="14"/>
            </a:xfrm>
            <a:custGeom>
              <a:avLst/>
              <a:gdLst>
                <a:gd name="txL" fmla="*/ 0 w 7"/>
                <a:gd name="txT" fmla="*/ 0 h 14"/>
                <a:gd name="txR" fmla="*/ 7 w 7"/>
                <a:gd name="txB" fmla="*/ 14 h 14"/>
              </a:gdLst>
              <a:ahLst/>
              <a:cxnLst>
                <a:cxn ang="0">
                  <a:pos x="6" y="0"/>
                </a:cxn>
                <a:cxn ang="0">
                  <a:pos x="6" y="13"/>
                </a:cxn>
                <a:cxn ang="0">
                  <a:pos x="0" y="13"/>
                </a:cxn>
                <a:cxn ang="0">
                  <a:pos x="6" y="0"/>
                </a:cxn>
              </a:cxnLst>
              <a:rect l="txL" t="txT" r="txR" b="txB"/>
              <a:pathLst>
                <a:path w="7" h="14">
                  <a:moveTo>
                    <a:pt x="6" y="0"/>
                  </a:moveTo>
                  <a:lnTo>
                    <a:pt x="6" y="13"/>
                  </a:lnTo>
                  <a:lnTo>
                    <a:pt x="0" y="13"/>
                  </a:lnTo>
                  <a:lnTo>
                    <a:pt x="6" y="0"/>
                  </a:lnTo>
                  <a:close/>
                </a:path>
              </a:pathLst>
            </a:custGeom>
            <a:solidFill>
              <a:srgbClr val="888888">
                <a:alpha val="100000"/>
              </a:srgbClr>
            </a:solidFill>
            <a:ln w="0">
              <a:noFill/>
            </a:ln>
          </p:spPr>
          <p:txBody>
            <a:bodyPr/>
            <a:lstStyle/>
            <a:p>
              <a:endParaRPr lang="zh-CN" altLang="en-US"/>
            </a:p>
          </p:txBody>
        </p:sp>
        <p:sp>
          <p:nvSpPr>
            <p:cNvPr id="52406" name="Freeform 526"/>
            <p:cNvSpPr/>
            <p:nvPr/>
          </p:nvSpPr>
          <p:spPr>
            <a:xfrm>
              <a:off x="3982" y="2815"/>
              <a:ext cx="7" cy="7"/>
            </a:xfrm>
            <a:custGeom>
              <a:avLst/>
              <a:gdLst>
                <a:gd name="txL" fmla="*/ 0 w 7"/>
                <a:gd name="txT" fmla="*/ 0 h 7"/>
                <a:gd name="txR" fmla="*/ 7 w 7"/>
                <a:gd name="txB" fmla="*/ 7 h 7"/>
              </a:gdLst>
              <a:ahLst/>
              <a:cxnLst>
                <a:cxn ang="0">
                  <a:pos x="6" y="6"/>
                </a:cxn>
                <a:cxn ang="0">
                  <a:pos x="6" y="0"/>
                </a:cxn>
                <a:cxn ang="0">
                  <a:pos x="0" y="6"/>
                </a:cxn>
                <a:cxn ang="0">
                  <a:pos x="0" y="6"/>
                </a:cxn>
                <a:cxn ang="0">
                  <a:pos x="6" y="6"/>
                </a:cxn>
                <a:cxn ang="0">
                  <a:pos x="6" y="6"/>
                </a:cxn>
              </a:cxnLst>
              <a:rect l="txL" t="txT" r="txR" b="txB"/>
              <a:pathLst>
                <a:path w="7" h="7">
                  <a:moveTo>
                    <a:pt x="6" y="6"/>
                  </a:moveTo>
                  <a:lnTo>
                    <a:pt x="6" y="0"/>
                  </a:lnTo>
                  <a:lnTo>
                    <a:pt x="0" y="6"/>
                  </a:lnTo>
                  <a:lnTo>
                    <a:pt x="6" y="6"/>
                  </a:lnTo>
                  <a:close/>
                </a:path>
              </a:pathLst>
            </a:custGeom>
            <a:solidFill>
              <a:srgbClr val="888888">
                <a:alpha val="100000"/>
              </a:srgbClr>
            </a:solidFill>
            <a:ln w="0">
              <a:noFill/>
            </a:ln>
          </p:spPr>
          <p:txBody>
            <a:bodyPr/>
            <a:lstStyle/>
            <a:p>
              <a:endParaRPr lang="zh-CN" altLang="en-US"/>
            </a:p>
          </p:txBody>
        </p:sp>
        <p:sp>
          <p:nvSpPr>
            <p:cNvPr id="52407" name="Freeform 527"/>
            <p:cNvSpPr/>
            <p:nvPr/>
          </p:nvSpPr>
          <p:spPr>
            <a:xfrm>
              <a:off x="3982" y="2815"/>
              <a:ext cx="7" cy="7"/>
            </a:xfrm>
            <a:custGeom>
              <a:avLst/>
              <a:gdLst>
                <a:gd name="txL" fmla="*/ 0 w 7"/>
                <a:gd name="txT" fmla="*/ 0 h 7"/>
                <a:gd name="txR" fmla="*/ 7 w 7"/>
                <a:gd name="txB" fmla="*/ 7 h 7"/>
              </a:gdLst>
              <a:ahLst/>
              <a:cxnLst>
                <a:cxn ang="0">
                  <a:pos x="6" y="6"/>
                </a:cxn>
                <a:cxn ang="0">
                  <a:pos x="6" y="0"/>
                </a:cxn>
                <a:cxn ang="0">
                  <a:pos x="0" y="6"/>
                </a:cxn>
                <a:cxn ang="0">
                  <a:pos x="6" y="6"/>
                </a:cxn>
              </a:cxnLst>
              <a:rect l="txL" t="txT" r="txR" b="txB"/>
              <a:pathLst>
                <a:path w="7" h="7">
                  <a:moveTo>
                    <a:pt x="6" y="6"/>
                  </a:moveTo>
                  <a:lnTo>
                    <a:pt x="6" y="0"/>
                  </a:lnTo>
                  <a:lnTo>
                    <a:pt x="0" y="6"/>
                  </a:lnTo>
                  <a:lnTo>
                    <a:pt x="6" y="6"/>
                  </a:lnTo>
                  <a:close/>
                </a:path>
              </a:pathLst>
            </a:custGeom>
            <a:solidFill>
              <a:srgbClr val="888888">
                <a:alpha val="100000"/>
              </a:srgbClr>
            </a:solidFill>
            <a:ln w="0">
              <a:noFill/>
            </a:ln>
          </p:spPr>
          <p:txBody>
            <a:bodyPr/>
            <a:lstStyle/>
            <a:p>
              <a:endParaRPr lang="zh-CN" altLang="en-US"/>
            </a:p>
          </p:txBody>
        </p:sp>
        <p:sp>
          <p:nvSpPr>
            <p:cNvPr id="52408" name="Freeform 528"/>
            <p:cNvSpPr/>
            <p:nvPr/>
          </p:nvSpPr>
          <p:spPr>
            <a:xfrm>
              <a:off x="3772" y="2941"/>
              <a:ext cx="7" cy="7"/>
            </a:xfrm>
            <a:custGeom>
              <a:avLst/>
              <a:gdLst>
                <a:gd name="txL" fmla="*/ 0 w 7"/>
                <a:gd name="txT" fmla="*/ 0 h 7"/>
                <a:gd name="txR" fmla="*/ 7 w 7"/>
                <a:gd name="txB" fmla="*/ 7 h 7"/>
              </a:gdLst>
              <a:ahLst/>
              <a:cxnLst>
                <a:cxn ang="0">
                  <a:pos x="6" y="0"/>
                </a:cxn>
                <a:cxn ang="0">
                  <a:pos x="0" y="0"/>
                </a:cxn>
                <a:cxn ang="0">
                  <a:pos x="0" y="6"/>
                </a:cxn>
                <a:cxn ang="0">
                  <a:pos x="6" y="0"/>
                </a:cxn>
                <a:cxn ang="0">
                  <a:pos x="6" y="0"/>
                </a:cxn>
              </a:cxnLst>
              <a:rect l="txL" t="txT" r="txR" b="txB"/>
              <a:pathLst>
                <a:path w="7" h="7">
                  <a:moveTo>
                    <a:pt x="6" y="0"/>
                  </a:moveTo>
                  <a:lnTo>
                    <a:pt x="0" y="0"/>
                  </a:lnTo>
                  <a:lnTo>
                    <a:pt x="0" y="6"/>
                  </a:lnTo>
                  <a:lnTo>
                    <a:pt x="6" y="0"/>
                  </a:lnTo>
                  <a:close/>
                </a:path>
              </a:pathLst>
            </a:custGeom>
            <a:solidFill>
              <a:srgbClr val="888888">
                <a:alpha val="100000"/>
              </a:srgbClr>
            </a:solidFill>
            <a:ln w="0">
              <a:noFill/>
            </a:ln>
          </p:spPr>
          <p:txBody>
            <a:bodyPr/>
            <a:lstStyle/>
            <a:p>
              <a:endParaRPr lang="zh-CN" altLang="en-US"/>
            </a:p>
          </p:txBody>
        </p:sp>
        <p:sp>
          <p:nvSpPr>
            <p:cNvPr id="52409" name="Freeform 529"/>
            <p:cNvSpPr/>
            <p:nvPr/>
          </p:nvSpPr>
          <p:spPr>
            <a:xfrm>
              <a:off x="3772" y="2941"/>
              <a:ext cx="7" cy="7"/>
            </a:xfrm>
            <a:custGeom>
              <a:avLst/>
              <a:gdLst>
                <a:gd name="txL" fmla="*/ 0 w 7"/>
                <a:gd name="txT" fmla="*/ 0 h 7"/>
                <a:gd name="txR" fmla="*/ 7 w 7"/>
                <a:gd name="txB" fmla="*/ 7 h 7"/>
              </a:gdLst>
              <a:ahLst/>
              <a:cxnLst>
                <a:cxn ang="0">
                  <a:pos x="6" y="0"/>
                </a:cxn>
                <a:cxn ang="0">
                  <a:pos x="0" y="0"/>
                </a:cxn>
                <a:cxn ang="0">
                  <a:pos x="0" y="6"/>
                </a:cxn>
                <a:cxn ang="0">
                  <a:pos x="6" y="0"/>
                </a:cxn>
              </a:cxnLst>
              <a:rect l="txL" t="txT" r="txR" b="txB"/>
              <a:pathLst>
                <a:path w="7" h="7">
                  <a:moveTo>
                    <a:pt x="6" y="0"/>
                  </a:moveTo>
                  <a:lnTo>
                    <a:pt x="0" y="0"/>
                  </a:lnTo>
                  <a:lnTo>
                    <a:pt x="0" y="6"/>
                  </a:lnTo>
                  <a:lnTo>
                    <a:pt x="6" y="0"/>
                  </a:lnTo>
                  <a:close/>
                </a:path>
              </a:pathLst>
            </a:custGeom>
            <a:solidFill>
              <a:srgbClr val="888888">
                <a:alpha val="100000"/>
              </a:srgbClr>
            </a:solidFill>
            <a:ln w="0">
              <a:noFill/>
            </a:ln>
          </p:spPr>
          <p:txBody>
            <a:bodyPr/>
            <a:lstStyle/>
            <a:p>
              <a:endParaRPr lang="zh-CN" altLang="en-US"/>
            </a:p>
          </p:txBody>
        </p:sp>
        <p:sp>
          <p:nvSpPr>
            <p:cNvPr id="52410" name="Freeform 530"/>
            <p:cNvSpPr/>
            <p:nvPr/>
          </p:nvSpPr>
          <p:spPr>
            <a:xfrm>
              <a:off x="3778" y="3035"/>
              <a:ext cx="14" cy="14"/>
            </a:xfrm>
            <a:custGeom>
              <a:avLst/>
              <a:gdLst>
                <a:gd name="txL" fmla="*/ 0 w 14"/>
                <a:gd name="txT" fmla="*/ 0 h 14"/>
                <a:gd name="txR" fmla="*/ 14 w 14"/>
                <a:gd name="txB" fmla="*/ 14 h 14"/>
              </a:gdLst>
              <a:ahLst/>
              <a:cxnLst>
                <a:cxn ang="0">
                  <a:pos x="13" y="6"/>
                </a:cxn>
                <a:cxn ang="0">
                  <a:pos x="7" y="0"/>
                </a:cxn>
                <a:cxn ang="0">
                  <a:pos x="0" y="13"/>
                </a:cxn>
                <a:cxn ang="0">
                  <a:pos x="13" y="6"/>
                </a:cxn>
                <a:cxn ang="0">
                  <a:pos x="13" y="6"/>
                </a:cxn>
              </a:cxnLst>
              <a:rect l="txL" t="txT" r="txR" b="txB"/>
              <a:pathLst>
                <a:path w="14" h="14">
                  <a:moveTo>
                    <a:pt x="13" y="6"/>
                  </a:moveTo>
                  <a:lnTo>
                    <a:pt x="7" y="0"/>
                  </a:lnTo>
                  <a:lnTo>
                    <a:pt x="0" y="13"/>
                  </a:lnTo>
                  <a:lnTo>
                    <a:pt x="13" y="6"/>
                  </a:lnTo>
                  <a:close/>
                </a:path>
              </a:pathLst>
            </a:custGeom>
            <a:solidFill>
              <a:srgbClr val="888888">
                <a:alpha val="100000"/>
              </a:srgbClr>
            </a:solidFill>
            <a:ln w="0">
              <a:noFill/>
            </a:ln>
          </p:spPr>
          <p:txBody>
            <a:bodyPr/>
            <a:lstStyle/>
            <a:p>
              <a:endParaRPr lang="zh-CN" altLang="en-US"/>
            </a:p>
          </p:txBody>
        </p:sp>
        <p:sp>
          <p:nvSpPr>
            <p:cNvPr id="52411" name="Freeform 531"/>
            <p:cNvSpPr/>
            <p:nvPr/>
          </p:nvSpPr>
          <p:spPr>
            <a:xfrm>
              <a:off x="3778" y="3035"/>
              <a:ext cx="14" cy="14"/>
            </a:xfrm>
            <a:custGeom>
              <a:avLst/>
              <a:gdLst>
                <a:gd name="txL" fmla="*/ 0 w 14"/>
                <a:gd name="txT" fmla="*/ 0 h 14"/>
                <a:gd name="txR" fmla="*/ 14 w 14"/>
                <a:gd name="txB" fmla="*/ 14 h 14"/>
              </a:gdLst>
              <a:ahLst/>
              <a:cxnLst>
                <a:cxn ang="0">
                  <a:pos x="13" y="6"/>
                </a:cxn>
                <a:cxn ang="0">
                  <a:pos x="7" y="0"/>
                </a:cxn>
                <a:cxn ang="0">
                  <a:pos x="0" y="13"/>
                </a:cxn>
                <a:cxn ang="0">
                  <a:pos x="13" y="6"/>
                </a:cxn>
              </a:cxnLst>
              <a:rect l="txL" t="txT" r="txR" b="txB"/>
              <a:pathLst>
                <a:path w="14" h="14">
                  <a:moveTo>
                    <a:pt x="13" y="6"/>
                  </a:moveTo>
                  <a:lnTo>
                    <a:pt x="7" y="0"/>
                  </a:lnTo>
                  <a:lnTo>
                    <a:pt x="0" y="13"/>
                  </a:lnTo>
                  <a:lnTo>
                    <a:pt x="13" y="6"/>
                  </a:lnTo>
                  <a:close/>
                </a:path>
              </a:pathLst>
            </a:custGeom>
            <a:solidFill>
              <a:srgbClr val="888888">
                <a:alpha val="100000"/>
              </a:srgbClr>
            </a:solidFill>
            <a:ln w="0">
              <a:noFill/>
            </a:ln>
          </p:spPr>
          <p:txBody>
            <a:bodyPr/>
            <a:lstStyle/>
            <a:p>
              <a:endParaRPr lang="zh-CN" altLang="en-US"/>
            </a:p>
          </p:txBody>
        </p:sp>
        <p:sp>
          <p:nvSpPr>
            <p:cNvPr id="52412" name="Freeform 532"/>
            <p:cNvSpPr/>
            <p:nvPr/>
          </p:nvSpPr>
          <p:spPr>
            <a:xfrm>
              <a:off x="3791" y="3186"/>
              <a:ext cx="14" cy="7"/>
            </a:xfrm>
            <a:custGeom>
              <a:avLst/>
              <a:gdLst>
                <a:gd name="txL" fmla="*/ 0 w 14"/>
                <a:gd name="txT" fmla="*/ 0 h 7"/>
                <a:gd name="txR" fmla="*/ 14 w 14"/>
                <a:gd name="txB" fmla="*/ 7 h 7"/>
              </a:gdLst>
              <a:ahLst/>
              <a:cxnLst>
                <a:cxn ang="0">
                  <a:pos x="13" y="0"/>
                </a:cxn>
                <a:cxn ang="0">
                  <a:pos x="0" y="0"/>
                </a:cxn>
                <a:cxn ang="0">
                  <a:pos x="6" y="6"/>
                </a:cxn>
                <a:cxn ang="0">
                  <a:pos x="13" y="0"/>
                </a:cxn>
                <a:cxn ang="0">
                  <a:pos x="13" y="0"/>
                </a:cxn>
              </a:cxnLst>
              <a:rect l="txL" t="txT" r="txR" b="txB"/>
              <a:pathLst>
                <a:path w="14" h="7">
                  <a:moveTo>
                    <a:pt x="13" y="0"/>
                  </a:moveTo>
                  <a:lnTo>
                    <a:pt x="0" y="0"/>
                  </a:lnTo>
                  <a:lnTo>
                    <a:pt x="6" y="6"/>
                  </a:lnTo>
                  <a:lnTo>
                    <a:pt x="13" y="0"/>
                  </a:lnTo>
                  <a:close/>
                </a:path>
              </a:pathLst>
            </a:custGeom>
            <a:solidFill>
              <a:srgbClr val="888888">
                <a:alpha val="100000"/>
              </a:srgbClr>
            </a:solidFill>
            <a:ln w="0">
              <a:noFill/>
            </a:ln>
          </p:spPr>
          <p:txBody>
            <a:bodyPr/>
            <a:lstStyle/>
            <a:p>
              <a:endParaRPr lang="zh-CN" altLang="en-US"/>
            </a:p>
          </p:txBody>
        </p:sp>
        <p:sp>
          <p:nvSpPr>
            <p:cNvPr id="52413" name="Freeform 533"/>
            <p:cNvSpPr/>
            <p:nvPr/>
          </p:nvSpPr>
          <p:spPr>
            <a:xfrm>
              <a:off x="3791" y="3186"/>
              <a:ext cx="14" cy="7"/>
            </a:xfrm>
            <a:custGeom>
              <a:avLst/>
              <a:gdLst>
                <a:gd name="txL" fmla="*/ 0 w 14"/>
                <a:gd name="txT" fmla="*/ 0 h 7"/>
                <a:gd name="txR" fmla="*/ 14 w 14"/>
                <a:gd name="txB" fmla="*/ 7 h 7"/>
              </a:gdLst>
              <a:ahLst/>
              <a:cxnLst>
                <a:cxn ang="0">
                  <a:pos x="13" y="0"/>
                </a:cxn>
                <a:cxn ang="0">
                  <a:pos x="0" y="0"/>
                </a:cxn>
                <a:cxn ang="0">
                  <a:pos x="6" y="6"/>
                </a:cxn>
                <a:cxn ang="0">
                  <a:pos x="13" y="0"/>
                </a:cxn>
              </a:cxnLst>
              <a:rect l="txL" t="txT" r="txR" b="txB"/>
              <a:pathLst>
                <a:path w="14" h="7">
                  <a:moveTo>
                    <a:pt x="13" y="0"/>
                  </a:moveTo>
                  <a:lnTo>
                    <a:pt x="0" y="0"/>
                  </a:lnTo>
                  <a:lnTo>
                    <a:pt x="6" y="6"/>
                  </a:lnTo>
                  <a:lnTo>
                    <a:pt x="13" y="0"/>
                  </a:lnTo>
                  <a:close/>
                </a:path>
              </a:pathLst>
            </a:custGeom>
            <a:solidFill>
              <a:srgbClr val="888888">
                <a:alpha val="100000"/>
              </a:srgbClr>
            </a:solidFill>
            <a:ln w="0">
              <a:noFill/>
            </a:ln>
          </p:spPr>
          <p:txBody>
            <a:bodyPr/>
            <a:lstStyle/>
            <a:p>
              <a:endParaRPr lang="zh-CN" altLang="en-US"/>
            </a:p>
          </p:txBody>
        </p:sp>
        <p:sp>
          <p:nvSpPr>
            <p:cNvPr id="52414" name="Freeform 534"/>
            <p:cNvSpPr/>
            <p:nvPr/>
          </p:nvSpPr>
          <p:spPr>
            <a:xfrm>
              <a:off x="4033" y="3110"/>
              <a:ext cx="7" cy="14"/>
            </a:xfrm>
            <a:custGeom>
              <a:avLst/>
              <a:gdLst>
                <a:gd name="txL" fmla="*/ 0 w 7"/>
                <a:gd name="txT" fmla="*/ 0 h 14"/>
                <a:gd name="txR" fmla="*/ 7 w 7"/>
                <a:gd name="txB" fmla="*/ 14 h 14"/>
              </a:gdLst>
              <a:ahLst/>
              <a:cxnLst>
                <a:cxn ang="0">
                  <a:pos x="6" y="0"/>
                </a:cxn>
                <a:cxn ang="0">
                  <a:pos x="0" y="13"/>
                </a:cxn>
                <a:cxn ang="0">
                  <a:pos x="0" y="7"/>
                </a:cxn>
                <a:cxn ang="0">
                  <a:pos x="6" y="0"/>
                </a:cxn>
                <a:cxn ang="0">
                  <a:pos x="6" y="0"/>
                </a:cxn>
              </a:cxnLst>
              <a:rect l="txL" t="txT" r="txR" b="txB"/>
              <a:pathLst>
                <a:path w="7" h="14">
                  <a:moveTo>
                    <a:pt x="6" y="0"/>
                  </a:moveTo>
                  <a:lnTo>
                    <a:pt x="0" y="13"/>
                  </a:lnTo>
                  <a:lnTo>
                    <a:pt x="0" y="7"/>
                  </a:lnTo>
                  <a:lnTo>
                    <a:pt x="6" y="0"/>
                  </a:lnTo>
                  <a:close/>
                </a:path>
              </a:pathLst>
            </a:custGeom>
            <a:solidFill>
              <a:srgbClr val="888888">
                <a:alpha val="100000"/>
              </a:srgbClr>
            </a:solidFill>
            <a:ln w="0">
              <a:noFill/>
            </a:ln>
          </p:spPr>
          <p:txBody>
            <a:bodyPr/>
            <a:lstStyle/>
            <a:p>
              <a:endParaRPr lang="zh-CN" altLang="en-US"/>
            </a:p>
          </p:txBody>
        </p:sp>
        <p:sp>
          <p:nvSpPr>
            <p:cNvPr id="52415" name="Freeform 535"/>
            <p:cNvSpPr/>
            <p:nvPr/>
          </p:nvSpPr>
          <p:spPr>
            <a:xfrm>
              <a:off x="4033" y="3110"/>
              <a:ext cx="7" cy="14"/>
            </a:xfrm>
            <a:custGeom>
              <a:avLst/>
              <a:gdLst>
                <a:gd name="txL" fmla="*/ 0 w 7"/>
                <a:gd name="txT" fmla="*/ 0 h 14"/>
                <a:gd name="txR" fmla="*/ 7 w 7"/>
                <a:gd name="txB" fmla="*/ 14 h 14"/>
              </a:gdLst>
              <a:ahLst/>
              <a:cxnLst>
                <a:cxn ang="0">
                  <a:pos x="6" y="0"/>
                </a:cxn>
                <a:cxn ang="0">
                  <a:pos x="0" y="13"/>
                </a:cxn>
                <a:cxn ang="0">
                  <a:pos x="0" y="7"/>
                </a:cxn>
                <a:cxn ang="0">
                  <a:pos x="6" y="0"/>
                </a:cxn>
              </a:cxnLst>
              <a:rect l="txL" t="txT" r="txR" b="txB"/>
              <a:pathLst>
                <a:path w="7" h="14">
                  <a:moveTo>
                    <a:pt x="6" y="0"/>
                  </a:moveTo>
                  <a:lnTo>
                    <a:pt x="0" y="13"/>
                  </a:lnTo>
                  <a:lnTo>
                    <a:pt x="0" y="7"/>
                  </a:lnTo>
                  <a:lnTo>
                    <a:pt x="6" y="0"/>
                  </a:lnTo>
                  <a:close/>
                </a:path>
              </a:pathLst>
            </a:custGeom>
            <a:solidFill>
              <a:srgbClr val="888888">
                <a:alpha val="100000"/>
              </a:srgbClr>
            </a:solidFill>
            <a:ln w="0">
              <a:noFill/>
            </a:ln>
          </p:spPr>
          <p:txBody>
            <a:bodyPr/>
            <a:lstStyle/>
            <a:p>
              <a:endParaRPr lang="zh-CN" altLang="en-US"/>
            </a:p>
          </p:txBody>
        </p:sp>
        <p:sp>
          <p:nvSpPr>
            <p:cNvPr id="52416" name="Freeform 536"/>
            <p:cNvSpPr/>
            <p:nvPr/>
          </p:nvSpPr>
          <p:spPr>
            <a:xfrm>
              <a:off x="4109" y="3186"/>
              <a:ext cx="1" cy="7"/>
            </a:xfrm>
            <a:custGeom>
              <a:avLst/>
              <a:gdLst>
                <a:gd name="txL" fmla="*/ 0 w 1"/>
                <a:gd name="txT" fmla="*/ 0 h 7"/>
                <a:gd name="txR" fmla="*/ 1 w 1"/>
                <a:gd name="txB" fmla="*/ 7 h 7"/>
              </a:gdLst>
              <a:ahLst/>
              <a:cxnLst>
                <a:cxn ang="0">
                  <a:pos x="0" y="0"/>
                </a:cxn>
                <a:cxn ang="0">
                  <a:pos x="0" y="6"/>
                </a:cxn>
                <a:cxn ang="0">
                  <a:pos x="0" y="0"/>
                </a:cxn>
                <a:cxn ang="0">
                  <a:pos x="0" y="0"/>
                </a:cxn>
                <a:cxn ang="0">
                  <a:pos x="0" y="0"/>
                </a:cxn>
              </a:cxnLst>
              <a:rect l="txL" t="txT" r="txR" b="txB"/>
              <a:pathLst>
                <a:path w="1" h="7">
                  <a:moveTo>
                    <a:pt x="0" y="0"/>
                  </a:moveTo>
                  <a:lnTo>
                    <a:pt x="0" y="6"/>
                  </a:lnTo>
                  <a:lnTo>
                    <a:pt x="0" y="0"/>
                  </a:lnTo>
                  <a:close/>
                </a:path>
              </a:pathLst>
            </a:custGeom>
            <a:solidFill>
              <a:srgbClr val="888888">
                <a:alpha val="100000"/>
              </a:srgbClr>
            </a:solidFill>
            <a:ln w="0">
              <a:noFill/>
            </a:ln>
          </p:spPr>
          <p:txBody>
            <a:bodyPr/>
            <a:lstStyle/>
            <a:p>
              <a:endParaRPr lang="zh-CN" altLang="en-US"/>
            </a:p>
          </p:txBody>
        </p:sp>
        <p:sp>
          <p:nvSpPr>
            <p:cNvPr id="52417" name="Freeform 537"/>
            <p:cNvSpPr/>
            <p:nvPr/>
          </p:nvSpPr>
          <p:spPr>
            <a:xfrm>
              <a:off x="4109" y="3186"/>
              <a:ext cx="1" cy="7"/>
            </a:xfrm>
            <a:custGeom>
              <a:avLst/>
              <a:gdLst>
                <a:gd name="txL" fmla="*/ 0 w 1"/>
                <a:gd name="txT" fmla="*/ 0 h 7"/>
                <a:gd name="txR" fmla="*/ 1 w 1"/>
                <a:gd name="txB" fmla="*/ 7 h 7"/>
              </a:gdLst>
              <a:ahLst/>
              <a:cxnLst>
                <a:cxn ang="0">
                  <a:pos x="0" y="0"/>
                </a:cxn>
                <a:cxn ang="0">
                  <a:pos x="0" y="6"/>
                </a:cxn>
                <a:cxn ang="0">
                  <a:pos x="0" y="0"/>
                </a:cxn>
              </a:cxnLst>
              <a:rect l="txL" t="txT" r="txR" b="txB"/>
              <a:pathLst>
                <a:path w="1" h="7">
                  <a:moveTo>
                    <a:pt x="0" y="0"/>
                  </a:moveTo>
                  <a:lnTo>
                    <a:pt x="0" y="6"/>
                  </a:lnTo>
                  <a:lnTo>
                    <a:pt x="0" y="0"/>
                  </a:lnTo>
                  <a:close/>
                </a:path>
              </a:pathLst>
            </a:custGeom>
            <a:solidFill>
              <a:srgbClr val="888888">
                <a:alpha val="100000"/>
              </a:srgbClr>
            </a:solidFill>
            <a:ln w="0">
              <a:noFill/>
            </a:ln>
          </p:spPr>
          <p:txBody>
            <a:bodyPr/>
            <a:lstStyle/>
            <a:p>
              <a:endParaRPr lang="zh-CN" altLang="en-US"/>
            </a:p>
          </p:txBody>
        </p:sp>
        <p:sp>
          <p:nvSpPr>
            <p:cNvPr id="52418" name="Freeform 538"/>
            <p:cNvSpPr/>
            <p:nvPr/>
          </p:nvSpPr>
          <p:spPr>
            <a:xfrm>
              <a:off x="4033" y="3192"/>
              <a:ext cx="20" cy="20"/>
            </a:xfrm>
            <a:custGeom>
              <a:avLst/>
              <a:gdLst>
                <a:gd name="txL" fmla="*/ 0 w 20"/>
                <a:gd name="txT" fmla="*/ 0 h 20"/>
                <a:gd name="txR" fmla="*/ 20 w 20"/>
                <a:gd name="txB" fmla="*/ 20 h 20"/>
              </a:gdLst>
              <a:ahLst/>
              <a:cxnLst>
                <a:cxn ang="0">
                  <a:pos x="19" y="0"/>
                </a:cxn>
                <a:cxn ang="0">
                  <a:pos x="0" y="6"/>
                </a:cxn>
                <a:cxn ang="0">
                  <a:pos x="6" y="19"/>
                </a:cxn>
                <a:cxn ang="0">
                  <a:pos x="19" y="0"/>
                </a:cxn>
                <a:cxn ang="0">
                  <a:pos x="19" y="0"/>
                </a:cxn>
              </a:cxnLst>
              <a:rect l="txL" t="txT" r="txR" b="txB"/>
              <a:pathLst>
                <a:path w="20" h="20">
                  <a:moveTo>
                    <a:pt x="19" y="0"/>
                  </a:moveTo>
                  <a:lnTo>
                    <a:pt x="0" y="6"/>
                  </a:lnTo>
                  <a:lnTo>
                    <a:pt x="6" y="19"/>
                  </a:lnTo>
                  <a:lnTo>
                    <a:pt x="19" y="0"/>
                  </a:lnTo>
                  <a:close/>
                </a:path>
              </a:pathLst>
            </a:custGeom>
            <a:solidFill>
              <a:srgbClr val="888888">
                <a:alpha val="100000"/>
              </a:srgbClr>
            </a:solidFill>
            <a:ln w="0">
              <a:noFill/>
            </a:ln>
          </p:spPr>
          <p:txBody>
            <a:bodyPr/>
            <a:lstStyle/>
            <a:p>
              <a:endParaRPr lang="zh-CN" altLang="en-US"/>
            </a:p>
          </p:txBody>
        </p:sp>
        <p:sp>
          <p:nvSpPr>
            <p:cNvPr id="52419" name="Freeform 539"/>
            <p:cNvSpPr/>
            <p:nvPr/>
          </p:nvSpPr>
          <p:spPr>
            <a:xfrm>
              <a:off x="4033" y="3192"/>
              <a:ext cx="20" cy="20"/>
            </a:xfrm>
            <a:custGeom>
              <a:avLst/>
              <a:gdLst>
                <a:gd name="txL" fmla="*/ 0 w 20"/>
                <a:gd name="txT" fmla="*/ 0 h 20"/>
                <a:gd name="txR" fmla="*/ 20 w 20"/>
                <a:gd name="txB" fmla="*/ 20 h 20"/>
              </a:gdLst>
              <a:ahLst/>
              <a:cxnLst>
                <a:cxn ang="0">
                  <a:pos x="19" y="0"/>
                </a:cxn>
                <a:cxn ang="0">
                  <a:pos x="0" y="6"/>
                </a:cxn>
                <a:cxn ang="0">
                  <a:pos x="6" y="19"/>
                </a:cxn>
                <a:cxn ang="0">
                  <a:pos x="19" y="0"/>
                </a:cxn>
              </a:cxnLst>
              <a:rect l="txL" t="txT" r="txR" b="txB"/>
              <a:pathLst>
                <a:path w="20" h="20">
                  <a:moveTo>
                    <a:pt x="19" y="0"/>
                  </a:moveTo>
                  <a:lnTo>
                    <a:pt x="0" y="6"/>
                  </a:lnTo>
                  <a:lnTo>
                    <a:pt x="6" y="19"/>
                  </a:lnTo>
                  <a:lnTo>
                    <a:pt x="19" y="0"/>
                  </a:lnTo>
                  <a:close/>
                </a:path>
              </a:pathLst>
            </a:custGeom>
            <a:solidFill>
              <a:srgbClr val="888888">
                <a:alpha val="100000"/>
              </a:srgbClr>
            </a:solidFill>
            <a:ln w="0">
              <a:noFill/>
            </a:ln>
          </p:spPr>
          <p:txBody>
            <a:bodyPr/>
            <a:lstStyle/>
            <a:p>
              <a:endParaRPr lang="zh-CN" altLang="en-US"/>
            </a:p>
          </p:txBody>
        </p:sp>
        <p:sp>
          <p:nvSpPr>
            <p:cNvPr id="52420" name="Freeform 540"/>
            <p:cNvSpPr/>
            <p:nvPr/>
          </p:nvSpPr>
          <p:spPr>
            <a:xfrm>
              <a:off x="3327" y="2639"/>
              <a:ext cx="52" cy="8"/>
            </a:xfrm>
            <a:custGeom>
              <a:avLst/>
              <a:gdLst>
                <a:gd name="txL" fmla="*/ 0 w 52"/>
                <a:gd name="txT" fmla="*/ 0 h 8"/>
                <a:gd name="txR" fmla="*/ 52 w 52"/>
                <a:gd name="txB" fmla="*/ 8 h 8"/>
              </a:gdLst>
              <a:ahLst/>
              <a:cxnLst>
                <a:cxn ang="0">
                  <a:pos x="51" y="0"/>
                </a:cxn>
                <a:cxn ang="0">
                  <a:pos x="44" y="0"/>
                </a:cxn>
                <a:cxn ang="0">
                  <a:pos x="19" y="0"/>
                </a:cxn>
                <a:cxn ang="0">
                  <a:pos x="0" y="0"/>
                </a:cxn>
                <a:cxn ang="0">
                  <a:pos x="6" y="0"/>
                </a:cxn>
                <a:cxn ang="0">
                  <a:pos x="12" y="0"/>
                </a:cxn>
                <a:cxn ang="0">
                  <a:pos x="31" y="7"/>
                </a:cxn>
                <a:cxn ang="0">
                  <a:pos x="44" y="0"/>
                </a:cxn>
                <a:cxn ang="0">
                  <a:pos x="51" y="0"/>
                </a:cxn>
                <a:cxn ang="0">
                  <a:pos x="51" y="0"/>
                </a:cxn>
              </a:cxnLst>
              <a:rect l="txL" t="txT" r="txR" b="txB"/>
              <a:pathLst>
                <a:path w="52" h="8">
                  <a:moveTo>
                    <a:pt x="51" y="0"/>
                  </a:moveTo>
                  <a:lnTo>
                    <a:pt x="44" y="0"/>
                  </a:lnTo>
                  <a:lnTo>
                    <a:pt x="19" y="0"/>
                  </a:lnTo>
                  <a:lnTo>
                    <a:pt x="0" y="0"/>
                  </a:lnTo>
                  <a:lnTo>
                    <a:pt x="6" y="0"/>
                  </a:lnTo>
                  <a:lnTo>
                    <a:pt x="12" y="0"/>
                  </a:lnTo>
                  <a:lnTo>
                    <a:pt x="31" y="7"/>
                  </a:lnTo>
                  <a:lnTo>
                    <a:pt x="44" y="0"/>
                  </a:lnTo>
                  <a:lnTo>
                    <a:pt x="51" y="0"/>
                  </a:lnTo>
                  <a:close/>
                </a:path>
              </a:pathLst>
            </a:custGeom>
            <a:solidFill>
              <a:srgbClr val="888888">
                <a:alpha val="100000"/>
              </a:srgbClr>
            </a:solidFill>
            <a:ln w="0">
              <a:noFill/>
            </a:ln>
          </p:spPr>
          <p:txBody>
            <a:bodyPr/>
            <a:lstStyle/>
            <a:p>
              <a:endParaRPr lang="zh-CN" altLang="en-US"/>
            </a:p>
          </p:txBody>
        </p:sp>
        <p:sp>
          <p:nvSpPr>
            <p:cNvPr id="52421" name="Freeform 541"/>
            <p:cNvSpPr/>
            <p:nvPr/>
          </p:nvSpPr>
          <p:spPr>
            <a:xfrm>
              <a:off x="3327" y="2639"/>
              <a:ext cx="52" cy="8"/>
            </a:xfrm>
            <a:custGeom>
              <a:avLst/>
              <a:gdLst>
                <a:gd name="txL" fmla="*/ 0 w 52"/>
                <a:gd name="txT" fmla="*/ 0 h 8"/>
                <a:gd name="txR" fmla="*/ 52 w 52"/>
                <a:gd name="txB" fmla="*/ 8 h 8"/>
              </a:gdLst>
              <a:ahLst/>
              <a:cxnLst>
                <a:cxn ang="0">
                  <a:pos x="51" y="0"/>
                </a:cxn>
                <a:cxn ang="0">
                  <a:pos x="44" y="0"/>
                </a:cxn>
                <a:cxn ang="0">
                  <a:pos x="19" y="0"/>
                </a:cxn>
                <a:cxn ang="0">
                  <a:pos x="0" y="0"/>
                </a:cxn>
                <a:cxn ang="0">
                  <a:pos x="6" y="0"/>
                </a:cxn>
                <a:cxn ang="0">
                  <a:pos x="12" y="0"/>
                </a:cxn>
                <a:cxn ang="0">
                  <a:pos x="31" y="7"/>
                </a:cxn>
                <a:cxn ang="0">
                  <a:pos x="44" y="0"/>
                </a:cxn>
                <a:cxn ang="0">
                  <a:pos x="51" y="0"/>
                </a:cxn>
              </a:cxnLst>
              <a:rect l="txL" t="txT" r="txR" b="txB"/>
              <a:pathLst>
                <a:path w="52" h="8">
                  <a:moveTo>
                    <a:pt x="51" y="0"/>
                  </a:moveTo>
                  <a:lnTo>
                    <a:pt x="44" y="0"/>
                  </a:lnTo>
                  <a:lnTo>
                    <a:pt x="19" y="0"/>
                  </a:lnTo>
                  <a:lnTo>
                    <a:pt x="0" y="0"/>
                  </a:lnTo>
                  <a:lnTo>
                    <a:pt x="6" y="0"/>
                  </a:lnTo>
                  <a:lnTo>
                    <a:pt x="12" y="0"/>
                  </a:lnTo>
                  <a:lnTo>
                    <a:pt x="31" y="7"/>
                  </a:lnTo>
                  <a:lnTo>
                    <a:pt x="44" y="0"/>
                  </a:lnTo>
                  <a:lnTo>
                    <a:pt x="51" y="0"/>
                  </a:lnTo>
                  <a:close/>
                </a:path>
              </a:pathLst>
            </a:custGeom>
            <a:solidFill>
              <a:srgbClr val="888888">
                <a:alpha val="100000"/>
              </a:srgbClr>
            </a:solidFill>
            <a:ln w="0">
              <a:noFill/>
            </a:ln>
          </p:spPr>
          <p:txBody>
            <a:bodyPr/>
            <a:lstStyle/>
            <a:p>
              <a:endParaRPr lang="zh-CN" altLang="en-US"/>
            </a:p>
          </p:txBody>
        </p:sp>
        <p:sp>
          <p:nvSpPr>
            <p:cNvPr id="52422" name="Freeform 542"/>
            <p:cNvSpPr/>
            <p:nvPr/>
          </p:nvSpPr>
          <p:spPr>
            <a:xfrm>
              <a:off x="2811" y="2784"/>
              <a:ext cx="59" cy="32"/>
            </a:xfrm>
            <a:custGeom>
              <a:avLst/>
              <a:gdLst>
                <a:gd name="txL" fmla="*/ 0 w 59"/>
                <a:gd name="txT" fmla="*/ 0 h 32"/>
                <a:gd name="txR" fmla="*/ 59 w 59"/>
                <a:gd name="txB" fmla="*/ 32 h 32"/>
              </a:gdLst>
              <a:ahLst/>
              <a:cxnLst>
                <a:cxn ang="0">
                  <a:pos x="0" y="12"/>
                </a:cxn>
                <a:cxn ang="0">
                  <a:pos x="7" y="31"/>
                </a:cxn>
                <a:cxn ang="0">
                  <a:pos x="58" y="12"/>
                </a:cxn>
                <a:cxn ang="0">
                  <a:pos x="51" y="0"/>
                </a:cxn>
                <a:cxn ang="0">
                  <a:pos x="26" y="6"/>
                </a:cxn>
                <a:cxn ang="0">
                  <a:pos x="0" y="6"/>
                </a:cxn>
                <a:cxn ang="0">
                  <a:pos x="0" y="12"/>
                </a:cxn>
                <a:cxn ang="0">
                  <a:pos x="0" y="12"/>
                </a:cxn>
              </a:cxnLst>
              <a:rect l="txL" t="txT" r="txR" b="txB"/>
              <a:pathLst>
                <a:path w="59" h="32">
                  <a:moveTo>
                    <a:pt x="0" y="12"/>
                  </a:moveTo>
                  <a:lnTo>
                    <a:pt x="7" y="31"/>
                  </a:lnTo>
                  <a:lnTo>
                    <a:pt x="58" y="12"/>
                  </a:lnTo>
                  <a:lnTo>
                    <a:pt x="51" y="0"/>
                  </a:lnTo>
                  <a:lnTo>
                    <a:pt x="26" y="6"/>
                  </a:lnTo>
                  <a:lnTo>
                    <a:pt x="0" y="6"/>
                  </a:lnTo>
                  <a:lnTo>
                    <a:pt x="0" y="12"/>
                  </a:lnTo>
                  <a:close/>
                </a:path>
              </a:pathLst>
            </a:custGeom>
            <a:solidFill>
              <a:srgbClr val="888888">
                <a:alpha val="100000"/>
              </a:srgbClr>
            </a:solidFill>
            <a:ln w="0">
              <a:noFill/>
            </a:ln>
          </p:spPr>
          <p:txBody>
            <a:bodyPr/>
            <a:lstStyle/>
            <a:p>
              <a:endParaRPr lang="zh-CN" altLang="en-US"/>
            </a:p>
          </p:txBody>
        </p:sp>
        <p:sp>
          <p:nvSpPr>
            <p:cNvPr id="52423" name="Freeform 543"/>
            <p:cNvSpPr/>
            <p:nvPr/>
          </p:nvSpPr>
          <p:spPr>
            <a:xfrm>
              <a:off x="2811" y="2784"/>
              <a:ext cx="59" cy="32"/>
            </a:xfrm>
            <a:custGeom>
              <a:avLst/>
              <a:gdLst>
                <a:gd name="txL" fmla="*/ 0 w 59"/>
                <a:gd name="txT" fmla="*/ 0 h 32"/>
                <a:gd name="txR" fmla="*/ 59 w 59"/>
                <a:gd name="txB" fmla="*/ 32 h 32"/>
              </a:gdLst>
              <a:ahLst/>
              <a:cxnLst>
                <a:cxn ang="0">
                  <a:pos x="0" y="12"/>
                </a:cxn>
                <a:cxn ang="0">
                  <a:pos x="7" y="31"/>
                </a:cxn>
                <a:cxn ang="0">
                  <a:pos x="58" y="12"/>
                </a:cxn>
                <a:cxn ang="0">
                  <a:pos x="51" y="0"/>
                </a:cxn>
                <a:cxn ang="0">
                  <a:pos x="26" y="6"/>
                </a:cxn>
                <a:cxn ang="0">
                  <a:pos x="0" y="6"/>
                </a:cxn>
                <a:cxn ang="0">
                  <a:pos x="0" y="12"/>
                </a:cxn>
              </a:cxnLst>
              <a:rect l="txL" t="txT" r="txR" b="txB"/>
              <a:pathLst>
                <a:path w="59" h="32">
                  <a:moveTo>
                    <a:pt x="0" y="12"/>
                  </a:moveTo>
                  <a:lnTo>
                    <a:pt x="7" y="31"/>
                  </a:lnTo>
                  <a:lnTo>
                    <a:pt x="58" y="12"/>
                  </a:lnTo>
                  <a:lnTo>
                    <a:pt x="51" y="0"/>
                  </a:lnTo>
                  <a:lnTo>
                    <a:pt x="26" y="6"/>
                  </a:lnTo>
                  <a:lnTo>
                    <a:pt x="0" y="6"/>
                  </a:lnTo>
                  <a:lnTo>
                    <a:pt x="0" y="12"/>
                  </a:lnTo>
                  <a:close/>
                </a:path>
              </a:pathLst>
            </a:custGeom>
            <a:solidFill>
              <a:srgbClr val="888888">
                <a:alpha val="100000"/>
              </a:srgbClr>
            </a:solidFill>
            <a:ln w="0">
              <a:noFill/>
            </a:ln>
          </p:spPr>
          <p:txBody>
            <a:bodyPr/>
            <a:lstStyle/>
            <a:p>
              <a:endParaRPr lang="zh-CN" altLang="en-US"/>
            </a:p>
          </p:txBody>
        </p:sp>
        <p:sp>
          <p:nvSpPr>
            <p:cNvPr id="52424" name="Freeform 544"/>
            <p:cNvSpPr/>
            <p:nvPr/>
          </p:nvSpPr>
          <p:spPr>
            <a:xfrm>
              <a:off x="3855" y="2821"/>
              <a:ext cx="121" cy="171"/>
            </a:xfrm>
            <a:custGeom>
              <a:avLst/>
              <a:gdLst>
                <a:gd name="txL" fmla="*/ 0 w 121"/>
                <a:gd name="txT" fmla="*/ 0 h 171"/>
                <a:gd name="txR" fmla="*/ 121 w 121"/>
                <a:gd name="txB" fmla="*/ 171 h 171"/>
              </a:gdLst>
              <a:ahLst/>
              <a:cxnLst>
                <a:cxn ang="0">
                  <a:pos x="0" y="139"/>
                </a:cxn>
                <a:cxn ang="0">
                  <a:pos x="6" y="145"/>
                </a:cxn>
                <a:cxn ang="0">
                  <a:pos x="6" y="151"/>
                </a:cxn>
                <a:cxn ang="0">
                  <a:pos x="0" y="158"/>
                </a:cxn>
                <a:cxn ang="0">
                  <a:pos x="12" y="158"/>
                </a:cxn>
                <a:cxn ang="0">
                  <a:pos x="12" y="164"/>
                </a:cxn>
                <a:cxn ang="0">
                  <a:pos x="25" y="170"/>
                </a:cxn>
                <a:cxn ang="0">
                  <a:pos x="25" y="170"/>
                </a:cxn>
                <a:cxn ang="0">
                  <a:pos x="31" y="158"/>
                </a:cxn>
                <a:cxn ang="0">
                  <a:pos x="31" y="151"/>
                </a:cxn>
                <a:cxn ang="0">
                  <a:pos x="31" y="151"/>
                </a:cxn>
                <a:cxn ang="0">
                  <a:pos x="31" y="145"/>
                </a:cxn>
                <a:cxn ang="0">
                  <a:pos x="50" y="126"/>
                </a:cxn>
                <a:cxn ang="0">
                  <a:pos x="76" y="88"/>
                </a:cxn>
                <a:cxn ang="0">
                  <a:pos x="120" y="38"/>
                </a:cxn>
                <a:cxn ang="0">
                  <a:pos x="108" y="32"/>
                </a:cxn>
                <a:cxn ang="0">
                  <a:pos x="70" y="76"/>
                </a:cxn>
                <a:cxn ang="0">
                  <a:pos x="25" y="120"/>
                </a:cxn>
                <a:cxn ang="0">
                  <a:pos x="19" y="132"/>
                </a:cxn>
                <a:cxn ang="0">
                  <a:pos x="19" y="95"/>
                </a:cxn>
                <a:cxn ang="0">
                  <a:pos x="25" y="70"/>
                </a:cxn>
                <a:cxn ang="0">
                  <a:pos x="31" y="44"/>
                </a:cxn>
                <a:cxn ang="0">
                  <a:pos x="44" y="19"/>
                </a:cxn>
                <a:cxn ang="0">
                  <a:pos x="50" y="13"/>
                </a:cxn>
                <a:cxn ang="0">
                  <a:pos x="50" y="0"/>
                </a:cxn>
                <a:cxn ang="0">
                  <a:pos x="44" y="0"/>
                </a:cxn>
                <a:cxn ang="0">
                  <a:pos x="44" y="0"/>
                </a:cxn>
                <a:cxn ang="0">
                  <a:pos x="25" y="32"/>
                </a:cxn>
                <a:cxn ang="0">
                  <a:pos x="6" y="70"/>
                </a:cxn>
                <a:cxn ang="0">
                  <a:pos x="0" y="88"/>
                </a:cxn>
                <a:cxn ang="0">
                  <a:pos x="0" y="139"/>
                </a:cxn>
                <a:cxn ang="0">
                  <a:pos x="0" y="139"/>
                </a:cxn>
              </a:cxnLst>
              <a:rect l="txL" t="txT" r="txR" b="txB"/>
              <a:pathLst>
                <a:path w="121" h="171">
                  <a:moveTo>
                    <a:pt x="0" y="139"/>
                  </a:moveTo>
                  <a:lnTo>
                    <a:pt x="6" y="145"/>
                  </a:lnTo>
                  <a:lnTo>
                    <a:pt x="6" y="151"/>
                  </a:lnTo>
                  <a:lnTo>
                    <a:pt x="0" y="158"/>
                  </a:lnTo>
                  <a:lnTo>
                    <a:pt x="12" y="158"/>
                  </a:lnTo>
                  <a:lnTo>
                    <a:pt x="12" y="164"/>
                  </a:lnTo>
                  <a:lnTo>
                    <a:pt x="25" y="170"/>
                  </a:lnTo>
                  <a:lnTo>
                    <a:pt x="31" y="158"/>
                  </a:lnTo>
                  <a:lnTo>
                    <a:pt x="31" y="151"/>
                  </a:lnTo>
                  <a:lnTo>
                    <a:pt x="31" y="145"/>
                  </a:lnTo>
                  <a:lnTo>
                    <a:pt x="50" y="126"/>
                  </a:lnTo>
                  <a:lnTo>
                    <a:pt x="76" y="88"/>
                  </a:lnTo>
                  <a:lnTo>
                    <a:pt x="120" y="38"/>
                  </a:lnTo>
                  <a:lnTo>
                    <a:pt x="108" y="32"/>
                  </a:lnTo>
                  <a:lnTo>
                    <a:pt x="70" y="76"/>
                  </a:lnTo>
                  <a:lnTo>
                    <a:pt x="25" y="120"/>
                  </a:lnTo>
                  <a:lnTo>
                    <a:pt x="19" y="132"/>
                  </a:lnTo>
                  <a:lnTo>
                    <a:pt x="19" y="95"/>
                  </a:lnTo>
                  <a:lnTo>
                    <a:pt x="25" y="70"/>
                  </a:lnTo>
                  <a:lnTo>
                    <a:pt x="31" y="44"/>
                  </a:lnTo>
                  <a:lnTo>
                    <a:pt x="44" y="19"/>
                  </a:lnTo>
                  <a:lnTo>
                    <a:pt x="50" y="13"/>
                  </a:lnTo>
                  <a:lnTo>
                    <a:pt x="50" y="0"/>
                  </a:lnTo>
                  <a:lnTo>
                    <a:pt x="44" y="0"/>
                  </a:lnTo>
                  <a:lnTo>
                    <a:pt x="25" y="32"/>
                  </a:lnTo>
                  <a:lnTo>
                    <a:pt x="6" y="70"/>
                  </a:lnTo>
                  <a:lnTo>
                    <a:pt x="0" y="88"/>
                  </a:lnTo>
                  <a:lnTo>
                    <a:pt x="0" y="139"/>
                  </a:lnTo>
                  <a:close/>
                </a:path>
              </a:pathLst>
            </a:custGeom>
            <a:solidFill>
              <a:srgbClr val="888888">
                <a:alpha val="100000"/>
              </a:srgbClr>
            </a:solidFill>
            <a:ln w="0">
              <a:noFill/>
            </a:ln>
          </p:spPr>
          <p:txBody>
            <a:bodyPr/>
            <a:lstStyle/>
            <a:p>
              <a:endParaRPr lang="zh-CN" altLang="en-US"/>
            </a:p>
          </p:txBody>
        </p:sp>
        <p:sp>
          <p:nvSpPr>
            <p:cNvPr id="52425" name="Freeform 545"/>
            <p:cNvSpPr/>
            <p:nvPr/>
          </p:nvSpPr>
          <p:spPr>
            <a:xfrm>
              <a:off x="3855" y="2821"/>
              <a:ext cx="121" cy="171"/>
            </a:xfrm>
            <a:custGeom>
              <a:avLst/>
              <a:gdLst>
                <a:gd name="txL" fmla="*/ 0 w 121"/>
                <a:gd name="txT" fmla="*/ 0 h 171"/>
                <a:gd name="txR" fmla="*/ 121 w 121"/>
                <a:gd name="txB" fmla="*/ 171 h 171"/>
              </a:gdLst>
              <a:ahLst/>
              <a:cxnLst>
                <a:cxn ang="0">
                  <a:pos x="0" y="139"/>
                </a:cxn>
                <a:cxn ang="0">
                  <a:pos x="6" y="145"/>
                </a:cxn>
                <a:cxn ang="0">
                  <a:pos x="6" y="151"/>
                </a:cxn>
                <a:cxn ang="0">
                  <a:pos x="0" y="158"/>
                </a:cxn>
                <a:cxn ang="0">
                  <a:pos x="12" y="158"/>
                </a:cxn>
                <a:cxn ang="0">
                  <a:pos x="12" y="164"/>
                </a:cxn>
                <a:cxn ang="0">
                  <a:pos x="25" y="170"/>
                </a:cxn>
                <a:cxn ang="0">
                  <a:pos x="31" y="158"/>
                </a:cxn>
                <a:cxn ang="0">
                  <a:pos x="31" y="151"/>
                </a:cxn>
                <a:cxn ang="0">
                  <a:pos x="31" y="145"/>
                </a:cxn>
                <a:cxn ang="0">
                  <a:pos x="50" y="126"/>
                </a:cxn>
                <a:cxn ang="0">
                  <a:pos x="76" y="88"/>
                </a:cxn>
                <a:cxn ang="0">
                  <a:pos x="120" y="38"/>
                </a:cxn>
                <a:cxn ang="0">
                  <a:pos x="108" y="32"/>
                </a:cxn>
                <a:cxn ang="0">
                  <a:pos x="70" y="76"/>
                </a:cxn>
                <a:cxn ang="0">
                  <a:pos x="25" y="120"/>
                </a:cxn>
                <a:cxn ang="0">
                  <a:pos x="19" y="132"/>
                </a:cxn>
                <a:cxn ang="0">
                  <a:pos x="19" y="95"/>
                </a:cxn>
                <a:cxn ang="0">
                  <a:pos x="25" y="70"/>
                </a:cxn>
                <a:cxn ang="0">
                  <a:pos x="31" y="44"/>
                </a:cxn>
                <a:cxn ang="0">
                  <a:pos x="44" y="19"/>
                </a:cxn>
                <a:cxn ang="0">
                  <a:pos x="50" y="13"/>
                </a:cxn>
                <a:cxn ang="0">
                  <a:pos x="50" y="0"/>
                </a:cxn>
                <a:cxn ang="0">
                  <a:pos x="44" y="0"/>
                </a:cxn>
                <a:cxn ang="0">
                  <a:pos x="25" y="32"/>
                </a:cxn>
                <a:cxn ang="0">
                  <a:pos x="6" y="70"/>
                </a:cxn>
                <a:cxn ang="0">
                  <a:pos x="0" y="88"/>
                </a:cxn>
                <a:cxn ang="0">
                  <a:pos x="0" y="139"/>
                </a:cxn>
              </a:cxnLst>
              <a:rect l="txL" t="txT" r="txR" b="txB"/>
              <a:pathLst>
                <a:path w="121" h="171">
                  <a:moveTo>
                    <a:pt x="0" y="139"/>
                  </a:moveTo>
                  <a:lnTo>
                    <a:pt x="6" y="145"/>
                  </a:lnTo>
                  <a:lnTo>
                    <a:pt x="6" y="151"/>
                  </a:lnTo>
                  <a:lnTo>
                    <a:pt x="0" y="158"/>
                  </a:lnTo>
                  <a:lnTo>
                    <a:pt x="12" y="158"/>
                  </a:lnTo>
                  <a:lnTo>
                    <a:pt x="12" y="164"/>
                  </a:lnTo>
                  <a:lnTo>
                    <a:pt x="25" y="170"/>
                  </a:lnTo>
                  <a:lnTo>
                    <a:pt x="31" y="158"/>
                  </a:lnTo>
                  <a:lnTo>
                    <a:pt x="31" y="151"/>
                  </a:lnTo>
                  <a:lnTo>
                    <a:pt x="31" y="145"/>
                  </a:lnTo>
                  <a:lnTo>
                    <a:pt x="50" y="126"/>
                  </a:lnTo>
                  <a:lnTo>
                    <a:pt x="76" y="88"/>
                  </a:lnTo>
                  <a:lnTo>
                    <a:pt x="120" y="38"/>
                  </a:lnTo>
                  <a:lnTo>
                    <a:pt x="108" y="32"/>
                  </a:lnTo>
                  <a:lnTo>
                    <a:pt x="70" y="76"/>
                  </a:lnTo>
                  <a:lnTo>
                    <a:pt x="25" y="120"/>
                  </a:lnTo>
                  <a:lnTo>
                    <a:pt x="19" y="132"/>
                  </a:lnTo>
                  <a:lnTo>
                    <a:pt x="19" y="95"/>
                  </a:lnTo>
                  <a:lnTo>
                    <a:pt x="25" y="70"/>
                  </a:lnTo>
                  <a:lnTo>
                    <a:pt x="31" y="44"/>
                  </a:lnTo>
                  <a:lnTo>
                    <a:pt x="44" y="19"/>
                  </a:lnTo>
                  <a:lnTo>
                    <a:pt x="50" y="13"/>
                  </a:lnTo>
                  <a:lnTo>
                    <a:pt x="50" y="0"/>
                  </a:lnTo>
                  <a:lnTo>
                    <a:pt x="44" y="0"/>
                  </a:lnTo>
                  <a:lnTo>
                    <a:pt x="25" y="32"/>
                  </a:lnTo>
                  <a:lnTo>
                    <a:pt x="6" y="70"/>
                  </a:lnTo>
                  <a:lnTo>
                    <a:pt x="0" y="88"/>
                  </a:lnTo>
                  <a:lnTo>
                    <a:pt x="0" y="139"/>
                  </a:lnTo>
                  <a:close/>
                </a:path>
              </a:pathLst>
            </a:custGeom>
            <a:solidFill>
              <a:srgbClr val="888888">
                <a:alpha val="100000"/>
              </a:srgbClr>
            </a:solidFill>
            <a:ln w="0">
              <a:noFill/>
            </a:ln>
          </p:spPr>
          <p:txBody>
            <a:bodyPr/>
            <a:lstStyle/>
            <a:p>
              <a:endParaRPr lang="zh-CN" altLang="en-US"/>
            </a:p>
          </p:txBody>
        </p:sp>
        <p:sp>
          <p:nvSpPr>
            <p:cNvPr id="52426" name="Freeform 546"/>
            <p:cNvSpPr/>
            <p:nvPr/>
          </p:nvSpPr>
          <p:spPr>
            <a:xfrm>
              <a:off x="2913" y="2564"/>
              <a:ext cx="307" cy="805"/>
            </a:xfrm>
            <a:custGeom>
              <a:avLst/>
              <a:gdLst>
                <a:gd name="txL" fmla="*/ 0 w 307"/>
                <a:gd name="txT" fmla="*/ 0 h 805"/>
                <a:gd name="txR" fmla="*/ 307 w 307"/>
                <a:gd name="txB" fmla="*/ 805 h 805"/>
              </a:gdLst>
              <a:ahLst/>
              <a:cxnLst>
                <a:cxn ang="0">
                  <a:pos x="197" y="295"/>
                </a:cxn>
                <a:cxn ang="0">
                  <a:pos x="197" y="415"/>
                </a:cxn>
                <a:cxn ang="0">
                  <a:pos x="159" y="352"/>
                </a:cxn>
                <a:cxn ang="0">
                  <a:pos x="121" y="283"/>
                </a:cxn>
                <a:cxn ang="0">
                  <a:pos x="115" y="276"/>
                </a:cxn>
                <a:cxn ang="0">
                  <a:pos x="115" y="295"/>
                </a:cxn>
                <a:cxn ang="0">
                  <a:pos x="89" y="301"/>
                </a:cxn>
                <a:cxn ang="0">
                  <a:pos x="70" y="301"/>
                </a:cxn>
                <a:cxn ang="0">
                  <a:pos x="26" y="377"/>
                </a:cxn>
                <a:cxn ang="0">
                  <a:pos x="0" y="477"/>
                </a:cxn>
                <a:cxn ang="0">
                  <a:pos x="0" y="502"/>
                </a:cxn>
                <a:cxn ang="0">
                  <a:pos x="26" y="509"/>
                </a:cxn>
                <a:cxn ang="0">
                  <a:pos x="38" y="496"/>
                </a:cxn>
                <a:cxn ang="0">
                  <a:pos x="51" y="465"/>
                </a:cxn>
                <a:cxn ang="0">
                  <a:pos x="70" y="408"/>
                </a:cxn>
                <a:cxn ang="0">
                  <a:pos x="77" y="396"/>
                </a:cxn>
                <a:cxn ang="0">
                  <a:pos x="121" y="452"/>
                </a:cxn>
                <a:cxn ang="0">
                  <a:pos x="127" y="477"/>
                </a:cxn>
                <a:cxn ang="0">
                  <a:pos x="134" y="509"/>
                </a:cxn>
                <a:cxn ang="0">
                  <a:pos x="127" y="521"/>
                </a:cxn>
                <a:cxn ang="0">
                  <a:pos x="134" y="534"/>
                </a:cxn>
                <a:cxn ang="0">
                  <a:pos x="121" y="540"/>
                </a:cxn>
                <a:cxn ang="0">
                  <a:pos x="134" y="553"/>
                </a:cxn>
                <a:cxn ang="0">
                  <a:pos x="127" y="565"/>
                </a:cxn>
                <a:cxn ang="0">
                  <a:pos x="102" y="653"/>
                </a:cxn>
                <a:cxn ang="0">
                  <a:pos x="102" y="660"/>
                </a:cxn>
                <a:cxn ang="0">
                  <a:pos x="108" y="697"/>
                </a:cxn>
                <a:cxn ang="0">
                  <a:pos x="83" y="766"/>
                </a:cxn>
                <a:cxn ang="0">
                  <a:pos x="299" y="804"/>
                </a:cxn>
                <a:cxn ang="0">
                  <a:pos x="306" y="703"/>
                </a:cxn>
                <a:cxn ang="0">
                  <a:pos x="286" y="559"/>
                </a:cxn>
                <a:cxn ang="0">
                  <a:pos x="261" y="471"/>
                </a:cxn>
                <a:cxn ang="0">
                  <a:pos x="267" y="427"/>
                </a:cxn>
                <a:cxn ang="0">
                  <a:pos x="280" y="402"/>
                </a:cxn>
                <a:cxn ang="0">
                  <a:pos x="280" y="377"/>
                </a:cxn>
                <a:cxn ang="0">
                  <a:pos x="261" y="333"/>
                </a:cxn>
                <a:cxn ang="0">
                  <a:pos x="255" y="289"/>
                </a:cxn>
                <a:cxn ang="0">
                  <a:pos x="274" y="232"/>
                </a:cxn>
                <a:cxn ang="0">
                  <a:pos x="286" y="126"/>
                </a:cxn>
                <a:cxn ang="0">
                  <a:pos x="286" y="69"/>
                </a:cxn>
                <a:cxn ang="0">
                  <a:pos x="267" y="0"/>
                </a:cxn>
                <a:cxn ang="0">
                  <a:pos x="248" y="0"/>
                </a:cxn>
                <a:cxn ang="0">
                  <a:pos x="248" y="50"/>
                </a:cxn>
                <a:cxn ang="0">
                  <a:pos x="255" y="126"/>
                </a:cxn>
                <a:cxn ang="0">
                  <a:pos x="236" y="170"/>
                </a:cxn>
                <a:cxn ang="0">
                  <a:pos x="229" y="207"/>
                </a:cxn>
                <a:cxn ang="0">
                  <a:pos x="210" y="226"/>
                </a:cxn>
                <a:cxn ang="0">
                  <a:pos x="197" y="251"/>
                </a:cxn>
                <a:cxn ang="0">
                  <a:pos x="197" y="251"/>
                </a:cxn>
                <a:cxn ang="0">
                  <a:pos x="185" y="257"/>
                </a:cxn>
              </a:cxnLst>
              <a:rect l="txL" t="txT" r="txR" b="txB"/>
              <a:pathLst>
                <a:path w="307" h="805">
                  <a:moveTo>
                    <a:pt x="185" y="257"/>
                  </a:moveTo>
                  <a:lnTo>
                    <a:pt x="197" y="295"/>
                  </a:lnTo>
                  <a:lnTo>
                    <a:pt x="204" y="345"/>
                  </a:lnTo>
                  <a:lnTo>
                    <a:pt x="197" y="415"/>
                  </a:lnTo>
                  <a:lnTo>
                    <a:pt x="178" y="377"/>
                  </a:lnTo>
                  <a:lnTo>
                    <a:pt x="159" y="352"/>
                  </a:lnTo>
                  <a:lnTo>
                    <a:pt x="140" y="314"/>
                  </a:lnTo>
                  <a:lnTo>
                    <a:pt x="121" y="283"/>
                  </a:lnTo>
                  <a:lnTo>
                    <a:pt x="121" y="276"/>
                  </a:lnTo>
                  <a:lnTo>
                    <a:pt x="115" y="276"/>
                  </a:lnTo>
                  <a:lnTo>
                    <a:pt x="108" y="289"/>
                  </a:lnTo>
                  <a:lnTo>
                    <a:pt x="115" y="295"/>
                  </a:lnTo>
                  <a:lnTo>
                    <a:pt x="102" y="289"/>
                  </a:lnTo>
                  <a:lnTo>
                    <a:pt x="89" y="301"/>
                  </a:lnTo>
                  <a:lnTo>
                    <a:pt x="77" y="301"/>
                  </a:lnTo>
                  <a:lnTo>
                    <a:pt x="70" y="301"/>
                  </a:lnTo>
                  <a:lnTo>
                    <a:pt x="45" y="339"/>
                  </a:lnTo>
                  <a:lnTo>
                    <a:pt x="26" y="377"/>
                  </a:lnTo>
                  <a:lnTo>
                    <a:pt x="13" y="427"/>
                  </a:lnTo>
                  <a:lnTo>
                    <a:pt x="0" y="477"/>
                  </a:lnTo>
                  <a:lnTo>
                    <a:pt x="0" y="490"/>
                  </a:lnTo>
                  <a:lnTo>
                    <a:pt x="0" y="502"/>
                  </a:lnTo>
                  <a:lnTo>
                    <a:pt x="13" y="509"/>
                  </a:lnTo>
                  <a:lnTo>
                    <a:pt x="26" y="509"/>
                  </a:lnTo>
                  <a:lnTo>
                    <a:pt x="32" y="509"/>
                  </a:lnTo>
                  <a:lnTo>
                    <a:pt x="38" y="496"/>
                  </a:lnTo>
                  <a:lnTo>
                    <a:pt x="45" y="477"/>
                  </a:lnTo>
                  <a:lnTo>
                    <a:pt x="51" y="465"/>
                  </a:lnTo>
                  <a:lnTo>
                    <a:pt x="51" y="458"/>
                  </a:lnTo>
                  <a:lnTo>
                    <a:pt x="70" y="408"/>
                  </a:lnTo>
                  <a:lnTo>
                    <a:pt x="77" y="389"/>
                  </a:lnTo>
                  <a:lnTo>
                    <a:pt x="77" y="396"/>
                  </a:lnTo>
                  <a:lnTo>
                    <a:pt x="102" y="421"/>
                  </a:lnTo>
                  <a:lnTo>
                    <a:pt x="121" y="452"/>
                  </a:lnTo>
                  <a:lnTo>
                    <a:pt x="121" y="465"/>
                  </a:lnTo>
                  <a:lnTo>
                    <a:pt x="127" y="477"/>
                  </a:lnTo>
                  <a:lnTo>
                    <a:pt x="134" y="502"/>
                  </a:lnTo>
                  <a:lnTo>
                    <a:pt x="134" y="509"/>
                  </a:lnTo>
                  <a:lnTo>
                    <a:pt x="121" y="509"/>
                  </a:lnTo>
                  <a:lnTo>
                    <a:pt x="127" y="521"/>
                  </a:lnTo>
                  <a:lnTo>
                    <a:pt x="134" y="528"/>
                  </a:lnTo>
                  <a:lnTo>
                    <a:pt x="134" y="534"/>
                  </a:lnTo>
                  <a:lnTo>
                    <a:pt x="127" y="534"/>
                  </a:lnTo>
                  <a:lnTo>
                    <a:pt x="121" y="540"/>
                  </a:lnTo>
                  <a:lnTo>
                    <a:pt x="121" y="553"/>
                  </a:lnTo>
                  <a:lnTo>
                    <a:pt x="134" y="553"/>
                  </a:lnTo>
                  <a:lnTo>
                    <a:pt x="127" y="565"/>
                  </a:lnTo>
                  <a:lnTo>
                    <a:pt x="102" y="603"/>
                  </a:lnTo>
                  <a:lnTo>
                    <a:pt x="102" y="653"/>
                  </a:lnTo>
                  <a:lnTo>
                    <a:pt x="96" y="660"/>
                  </a:lnTo>
                  <a:lnTo>
                    <a:pt x="102" y="660"/>
                  </a:lnTo>
                  <a:lnTo>
                    <a:pt x="115" y="653"/>
                  </a:lnTo>
                  <a:lnTo>
                    <a:pt x="108" y="697"/>
                  </a:lnTo>
                  <a:lnTo>
                    <a:pt x="102" y="729"/>
                  </a:lnTo>
                  <a:lnTo>
                    <a:pt x="83" y="766"/>
                  </a:lnTo>
                  <a:lnTo>
                    <a:pt x="70" y="804"/>
                  </a:lnTo>
                  <a:lnTo>
                    <a:pt x="299" y="804"/>
                  </a:lnTo>
                  <a:lnTo>
                    <a:pt x="306" y="779"/>
                  </a:lnTo>
                  <a:lnTo>
                    <a:pt x="306" y="703"/>
                  </a:lnTo>
                  <a:lnTo>
                    <a:pt x="306" y="616"/>
                  </a:lnTo>
                  <a:lnTo>
                    <a:pt x="286" y="559"/>
                  </a:lnTo>
                  <a:lnTo>
                    <a:pt x="255" y="502"/>
                  </a:lnTo>
                  <a:lnTo>
                    <a:pt x="261" y="471"/>
                  </a:lnTo>
                  <a:lnTo>
                    <a:pt x="267" y="446"/>
                  </a:lnTo>
                  <a:lnTo>
                    <a:pt x="267" y="427"/>
                  </a:lnTo>
                  <a:lnTo>
                    <a:pt x="267" y="421"/>
                  </a:lnTo>
                  <a:lnTo>
                    <a:pt x="280" y="402"/>
                  </a:lnTo>
                  <a:lnTo>
                    <a:pt x="280" y="383"/>
                  </a:lnTo>
                  <a:lnTo>
                    <a:pt x="280" y="377"/>
                  </a:lnTo>
                  <a:lnTo>
                    <a:pt x="280" y="371"/>
                  </a:lnTo>
                  <a:lnTo>
                    <a:pt x="261" y="333"/>
                  </a:lnTo>
                  <a:lnTo>
                    <a:pt x="255" y="295"/>
                  </a:lnTo>
                  <a:lnTo>
                    <a:pt x="255" y="289"/>
                  </a:lnTo>
                  <a:lnTo>
                    <a:pt x="267" y="257"/>
                  </a:lnTo>
                  <a:lnTo>
                    <a:pt x="274" y="232"/>
                  </a:lnTo>
                  <a:lnTo>
                    <a:pt x="280" y="176"/>
                  </a:lnTo>
                  <a:lnTo>
                    <a:pt x="286" y="126"/>
                  </a:lnTo>
                  <a:lnTo>
                    <a:pt x="293" y="113"/>
                  </a:lnTo>
                  <a:lnTo>
                    <a:pt x="286" y="69"/>
                  </a:lnTo>
                  <a:lnTo>
                    <a:pt x="274" y="0"/>
                  </a:lnTo>
                  <a:lnTo>
                    <a:pt x="267" y="0"/>
                  </a:lnTo>
                  <a:lnTo>
                    <a:pt x="255" y="0"/>
                  </a:lnTo>
                  <a:lnTo>
                    <a:pt x="248" y="0"/>
                  </a:lnTo>
                  <a:lnTo>
                    <a:pt x="248" y="50"/>
                  </a:lnTo>
                  <a:lnTo>
                    <a:pt x="255" y="100"/>
                  </a:lnTo>
                  <a:lnTo>
                    <a:pt x="255" y="126"/>
                  </a:lnTo>
                  <a:lnTo>
                    <a:pt x="242" y="144"/>
                  </a:lnTo>
                  <a:lnTo>
                    <a:pt x="236" y="170"/>
                  </a:lnTo>
                  <a:lnTo>
                    <a:pt x="236" y="188"/>
                  </a:lnTo>
                  <a:lnTo>
                    <a:pt x="229" y="207"/>
                  </a:lnTo>
                  <a:lnTo>
                    <a:pt x="216" y="226"/>
                  </a:lnTo>
                  <a:lnTo>
                    <a:pt x="210" y="226"/>
                  </a:lnTo>
                  <a:lnTo>
                    <a:pt x="204" y="239"/>
                  </a:lnTo>
                  <a:lnTo>
                    <a:pt x="197" y="251"/>
                  </a:lnTo>
                  <a:lnTo>
                    <a:pt x="204" y="257"/>
                  </a:lnTo>
                  <a:lnTo>
                    <a:pt x="197" y="251"/>
                  </a:lnTo>
                  <a:lnTo>
                    <a:pt x="185" y="257"/>
                  </a:lnTo>
                  <a:close/>
                </a:path>
              </a:pathLst>
            </a:custGeom>
            <a:solidFill>
              <a:srgbClr val="888888">
                <a:alpha val="100000"/>
              </a:srgbClr>
            </a:solidFill>
            <a:ln w="0">
              <a:noFill/>
            </a:ln>
          </p:spPr>
          <p:txBody>
            <a:bodyPr/>
            <a:lstStyle/>
            <a:p>
              <a:endParaRPr lang="zh-CN" altLang="en-US"/>
            </a:p>
          </p:txBody>
        </p:sp>
        <p:sp>
          <p:nvSpPr>
            <p:cNvPr id="52427" name="Freeform 547"/>
            <p:cNvSpPr/>
            <p:nvPr/>
          </p:nvSpPr>
          <p:spPr>
            <a:xfrm>
              <a:off x="2913" y="2564"/>
              <a:ext cx="307" cy="805"/>
            </a:xfrm>
            <a:custGeom>
              <a:avLst/>
              <a:gdLst>
                <a:gd name="txL" fmla="*/ 0 w 307"/>
                <a:gd name="txT" fmla="*/ 0 h 805"/>
                <a:gd name="txR" fmla="*/ 307 w 307"/>
                <a:gd name="txB" fmla="*/ 805 h 805"/>
              </a:gdLst>
              <a:ahLst/>
              <a:cxnLst>
                <a:cxn ang="0">
                  <a:pos x="197" y="295"/>
                </a:cxn>
                <a:cxn ang="0">
                  <a:pos x="197" y="415"/>
                </a:cxn>
                <a:cxn ang="0">
                  <a:pos x="159" y="352"/>
                </a:cxn>
                <a:cxn ang="0">
                  <a:pos x="121" y="283"/>
                </a:cxn>
                <a:cxn ang="0">
                  <a:pos x="115" y="276"/>
                </a:cxn>
                <a:cxn ang="0">
                  <a:pos x="115" y="295"/>
                </a:cxn>
                <a:cxn ang="0">
                  <a:pos x="89" y="301"/>
                </a:cxn>
                <a:cxn ang="0">
                  <a:pos x="70" y="301"/>
                </a:cxn>
                <a:cxn ang="0">
                  <a:pos x="26" y="377"/>
                </a:cxn>
                <a:cxn ang="0">
                  <a:pos x="0" y="477"/>
                </a:cxn>
                <a:cxn ang="0">
                  <a:pos x="0" y="502"/>
                </a:cxn>
                <a:cxn ang="0">
                  <a:pos x="26" y="509"/>
                </a:cxn>
                <a:cxn ang="0">
                  <a:pos x="38" y="496"/>
                </a:cxn>
                <a:cxn ang="0">
                  <a:pos x="51" y="465"/>
                </a:cxn>
                <a:cxn ang="0">
                  <a:pos x="70" y="408"/>
                </a:cxn>
                <a:cxn ang="0">
                  <a:pos x="77" y="396"/>
                </a:cxn>
                <a:cxn ang="0">
                  <a:pos x="121" y="452"/>
                </a:cxn>
                <a:cxn ang="0">
                  <a:pos x="127" y="477"/>
                </a:cxn>
                <a:cxn ang="0">
                  <a:pos x="134" y="509"/>
                </a:cxn>
                <a:cxn ang="0">
                  <a:pos x="127" y="521"/>
                </a:cxn>
                <a:cxn ang="0">
                  <a:pos x="134" y="534"/>
                </a:cxn>
                <a:cxn ang="0">
                  <a:pos x="121" y="540"/>
                </a:cxn>
                <a:cxn ang="0">
                  <a:pos x="134" y="553"/>
                </a:cxn>
                <a:cxn ang="0">
                  <a:pos x="102" y="603"/>
                </a:cxn>
                <a:cxn ang="0">
                  <a:pos x="96" y="660"/>
                </a:cxn>
                <a:cxn ang="0">
                  <a:pos x="115" y="653"/>
                </a:cxn>
                <a:cxn ang="0">
                  <a:pos x="102" y="729"/>
                </a:cxn>
                <a:cxn ang="0">
                  <a:pos x="70" y="804"/>
                </a:cxn>
                <a:cxn ang="0">
                  <a:pos x="306" y="779"/>
                </a:cxn>
                <a:cxn ang="0">
                  <a:pos x="306" y="616"/>
                </a:cxn>
                <a:cxn ang="0">
                  <a:pos x="255" y="502"/>
                </a:cxn>
                <a:cxn ang="0">
                  <a:pos x="267" y="446"/>
                </a:cxn>
                <a:cxn ang="0">
                  <a:pos x="267" y="421"/>
                </a:cxn>
                <a:cxn ang="0">
                  <a:pos x="280" y="383"/>
                </a:cxn>
                <a:cxn ang="0">
                  <a:pos x="280" y="371"/>
                </a:cxn>
                <a:cxn ang="0">
                  <a:pos x="255" y="295"/>
                </a:cxn>
                <a:cxn ang="0">
                  <a:pos x="267" y="257"/>
                </a:cxn>
                <a:cxn ang="0">
                  <a:pos x="280" y="176"/>
                </a:cxn>
                <a:cxn ang="0">
                  <a:pos x="293" y="113"/>
                </a:cxn>
                <a:cxn ang="0">
                  <a:pos x="274" y="0"/>
                </a:cxn>
                <a:cxn ang="0">
                  <a:pos x="255" y="0"/>
                </a:cxn>
                <a:cxn ang="0">
                  <a:pos x="248" y="50"/>
                </a:cxn>
                <a:cxn ang="0">
                  <a:pos x="255" y="126"/>
                </a:cxn>
                <a:cxn ang="0">
                  <a:pos x="236" y="170"/>
                </a:cxn>
                <a:cxn ang="0">
                  <a:pos x="229" y="207"/>
                </a:cxn>
                <a:cxn ang="0">
                  <a:pos x="210" y="226"/>
                </a:cxn>
                <a:cxn ang="0">
                  <a:pos x="197" y="251"/>
                </a:cxn>
                <a:cxn ang="0">
                  <a:pos x="197" y="251"/>
                </a:cxn>
              </a:cxnLst>
              <a:rect l="txL" t="txT" r="txR" b="txB"/>
              <a:pathLst>
                <a:path w="307" h="805">
                  <a:moveTo>
                    <a:pt x="185" y="257"/>
                  </a:moveTo>
                  <a:lnTo>
                    <a:pt x="197" y="295"/>
                  </a:lnTo>
                  <a:lnTo>
                    <a:pt x="204" y="345"/>
                  </a:lnTo>
                  <a:lnTo>
                    <a:pt x="197" y="415"/>
                  </a:lnTo>
                  <a:lnTo>
                    <a:pt x="178" y="377"/>
                  </a:lnTo>
                  <a:lnTo>
                    <a:pt x="159" y="352"/>
                  </a:lnTo>
                  <a:lnTo>
                    <a:pt x="140" y="314"/>
                  </a:lnTo>
                  <a:lnTo>
                    <a:pt x="121" y="283"/>
                  </a:lnTo>
                  <a:lnTo>
                    <a:pt x="121" y="276"/>
                  </a:lnTo>
                  <a:lnTo>
                    <a:pt x="115" y="276"/>
                  </a:lnTo>
                  <a:lnTo>
                    <a:pt x="108" y="289"/>
                  </a:lnTo>
                  <a:lnTo>
                    <a:pt x="115" y="295"/>
                  </a:lnTo>
                  <a:lnTo>
                    <a:pt x="102" y="289"/>
                  </a:lnTo>
                  <a:lnTo>
                    <a:pt x="89" y="301"/>
                  </a:lnTo>
                  <a:lnTo>
                    <a:pt x="77" y="301"/>
                  </a:lnTo>
                  <a:lnTo>
                    <a:pt x="70" y="301"/>
                  </a:lnTo>
                  <a:lnTo>
                    <a:pt x="45" y="339"/>
                  </a:lnTo>
                  <a:lnTo>
                    <a:pt x="26" y="377"/>
                  </a:lnTo>
                  <a:lnTo>
                    <a:pt x="13" y="427"/>
                  </a:lnTo>
                  <a:lnTo>
                    <a:pt x="0" y="477"/>
                  </a:lnTo>
                  <a:lnTo>
                    <a:pt x="0" y="490"/>
                  </a:lnTo>
                  <a:lnTo>
                    <a:pt x="0" y="502"/>
                  </a:lnTo>
                  <a:lnTo>
                    <a:pt x="13" y="509"/>
                  </a:lnTo>
                  <a:lnTo>
                    <a:pt x="26" y="509"/>
                  </a:lnTo>
                  <a:lnTo>
                    <a:pt x="32" y="509"/>
                  </a:lnTo>
                  <a:lnTo>
                    <a:pt x="38" y="496"/>
                  </a:lnTo>
                  <a:lnTo>
                    <a:pt x="45" y="477"/>
                  </a:lnTo>
                  <a:lnTo>
                    <a:pt x="51" y="465"/>
                  </a:lnTo>
                  <a:lnTo>
                    <a:pt x="51" y="458"/>
                  </a:lnTo>
                  <a:lnTo>
                    <a:pt x="70" y="408"/>
                  </a:lnTo>
                  <a:lnTo>
                    <a:pt x="77" y="389"/>
                  </a:lnTo>
                  <a:lnTo>
                    <a:pt x="77" y="396"/>
                  </a:lnTo>
                  <a:lnTo>
                    <a:pt x="102" y="421"/>
                  </a:lnTo>
                  <a:lnTo>
                    <a:pt x="121" y="452"/>
                  </a:lnTo>
                  <a:lnTo>
                    <a:pt x="121" y="465"/>
                  </a:lnTo>
                  <a:lnTo>
                    <a:pt x="127" y="477"/>
                  </a:lnTo>
                  <a:lnTo>
                    <a:pt x="134" y="502"/>
                  </a:lnTo>
                  <a:lnTo>
                    <a:pt x="134" y="509"/>
                  </a:lnTo>
                  <a:lnTo>
                    <a:pt x="121" y="509"/>
                  </a:lnTo>
                  <a:lnTo>
                    <a:pt x="127" y="521"/>
                  </a:lnTo>
                  <a:lnTo>
                    <a:pt x="134" y="528"/>
                  </a:lnTo>
                  <a:lnTo>
                    <a:pt x="134" y="534"/>
                  </a:lnTo>
                  <a:lnTo>
                    <a:pt x="127" y="534"/>
                  </a:lnTo>
                  <a:lnTo>
                    <a:pt x="121" y="540"/>
                  </a:lnTo>
                  <a:lnTo>
                    <a:pt x="121" y="553"/>
                  </a:lnTo>
                  <a:lnTo>
                    <a:pt x="134" y="553"/>
                  </a:lnTo>
                  <a:lnTo>
                    <a:pt x="127" y="565"/>
                  </a:lnTo>
                  <a:lnTo>
                    <a:pt x="102" y="603"/>
                  </a:lnTo>
                  <a:lnTo>
                    <a:pt x="102" y="653"/>
                  </a:lnTo>
                  <a:lnTo>
                    <a:pt x="96" y="660"/>
                  </a:lnTo>
                  <a:lnTo>
                    <a:pt x="102" y="660"/>
                  </a:lnTo>
                  <a:lnTo>
                    <a:pt x="115" y="653"/>
                  </a:lnTo>
                  <a:lnTo>
                    <a:pt x="108" y="697"/>
                  </a:lnTo>
                  <a:lnTo>
                    <a:pt x="102" y="729"/>
                  </a:lnTo>
                  <a:lnTo>
                    <a:pt x="83" y="766"/>
                  </a:lnTo>
                  <a:lnTo>
                    <a:pt x="70" y="804"/>
                  </a:lnTo>
                  <a:lnTo>
                    <a:pt x="299" y="804"/>
                  </a:lnTo>
                  <a:lnTo>
                    <a:pt x="306" y="779"/>
                  </a:lnTo>
                  <a:lnTo>
                    <a:pt x="306" y="703"/>
                  </a:lnTo>
                  <a:lnTo>
                    <a:pt x="306" y="616"/>
                  </a:lnTo>
                  <a:lnTo>
                    <a:pt x="286" y="559"/>
                  </a:lnTo>
                  <a:lnTo>
                    <a:pt x="255" y="502"/>
                  </a:lnTo>
                  <a:lnTo>
                    <a:pt x="261" y="471"/>
                  </a:lnTo>
                  <a:lnTo>
                    <a:pt x="267" y="446"/>
                  </a:lnTo>
                  <a:lnTo>
                    <a:pt x="267" y="427"/>
                  </a:lnTo>
                  <a:lnTo>
                    <a:pt x="267" y="421"/>
                  </a:lnTo>
                  <a:lnTo>
                    <a:pt x="280" y="402"/>
                  </a:lnTo>
                  <a:lnTo>
                    <a:pt x="280" y="383"/>
                  </a:lnTo>
                  <a:lnTo>
                    <a:pt x="280" y="377"/>
                  </a:lnTo>
                  <a:lnTo>
                    <a:pt x="280" y="371"/>
                  </a:lnTo>
                  <a:lnTo>
                    <a:pt x="261" y="333"/>
                  </a:lnTo>
                  <a:lnTo>
                    <a:pt x="255" y="295"/>
                  </a:lnTo>
                  <a:lnTo>
                    <a:pt x="255" y="289"/>
                  </a:lnTo>
                  <a:lnTo>
                    <a:pt x="267" y="257"/>
                  </a:lnTo>
                  <a:lnTo>
                    <a:pt x="274" y="232"/>
                  </a:lnTo>
                  <a:lnTo>
                    <a:pt x="280" y="176"/>
                  </a:lnTo>
                  <a:lnTo>
                    <a:pt x="286" y="126"/>
                  </a:lnTo>
                  <a:lnTo>
                    <a:pt x="293" y="113"/>
                  </a:lnTo>
                  <a:lnTo>
                    <a:pt x="286" y="69"/>
                  </a:lnTo>
                  <a:lnTo>
                    <a:pt x="274" y="0"/>
                  </a:lnTo>
                  <a:lnTo>
                    <a:pt x="267" y="0"/>
                  </a:lnTo>
                  <a:lnTo>
                    <a:pt x="255" y="0"/>
                  </a:lnTo>
                  <a:lnTo>
                    <a:pt x="248" y="0"/>
                  </a:lnTo>
                  <a:lnTo>
                    <a:pt x="248" y="50"/>
                  </a:lnTo>
                  <a:lnTo>
                    <a:pt x="255" y="100"/>
                  </a:lnTo>
                  <a:lnTo>
                    <a:pt x="255" y="126"/>
                  </a:lnTo>
                  <a:lnTo>
                    <a:pt x="242" y="144"/>
                  </a:lnTo>
                  <a:lnTo>
                    <a:pt x="236" y="170"/>
                  </a:lnTo>
                  <a:lnTo>
                    <a:pt x="236" y="188"/>
                  </a:lnTo>
                  <a:lnTo>
                    <a:pt x="229" y="207"/>
                  </a:lnTo>
                  <a:lnTo>
                    <a:pt x="216" y="226"/>
                  </a:lnTo>
                  <a:lnTo>
                    <a:pt x="210" y="226"/>
                  </a:lnTo>
                  <a:lnTo>
                    <a:pt x="204" y="239"/>
                  </a:lnTo>
                  <a:lnTo>
                    <a:pt x="197" y="251"/>
                  </a:lnTo>
                  <a:lnTo>
                    <a:pt x="204" y="257"/>
                  </a:lnTo>
                  <a:lnTo>
                    <a:pt x="197" y="251"/>
                  </a:lnTo>
                  <a:lnTo>
                    <a:pt x="185" y="257"/>
                  </a:lnTo>
                  <a:close/>
                </a:path>
              </a:pathLst>
            </a:custGeom>
            <a:solidFill>
              <a:srgbClr val="888888">
                <a:alpha val="100000"/>
              </a:srgbClr>
            </a:solidFill>
            <a:ln w="0">
              <a:noFill/>
            </a:ln>
          </p:spPr>
          <p:txBody>
            <a:bodyPr/>
            <a:lstStyle/>
            <a:p>
              <a:endParaRPr lang="zh-CN" altLang="en-US"/>
            </a:p>
          </p:txBody>
        </p:sp>
        <p:sp>
          <p:nvSpPr>
            <p:cNvPr id="52428" name="Freeform 548"/>
            <p:cNvSpPr/>
            <p:nvPr/>
          </p:nvSpPr>
          <p:spPr>
            <a:xfrm>
              <a:off x="3448" y="2495"/>
              <a:ext cx="261" cy="133"/>
            </a:xfrm>
            <a:custGeom>
              <a:avLst/>
              <a:gdLst>
                <a:gd name="txL" fmla="*/ 0 w 261"/>
                <a:gd name="txT" fmla="*/ 0 h 133"/>
                <a:gd name="txR" fmla="*/ 261 w 261"/>
                <a:gd name="txB" fmla="*/ 133 h 133"/>
              </a:gdLst>
              <a:ahLst/>
              <a:cxnLst>
                <a:cxn ang="0">
                  <a:pos x="235" y="132"/>
                </a:cxn>
                <a:cxn ang="0">
                  <a:pos x="254" y="113"/>
                </a:cxn>
                <a:cxn ang="0">
                  <a:pos x="260" y="94"/>
                </a:cxn>
                <a:cxn ang="0">
                  <a:pos x="254" y="75"/>
                </a:cxn>
                <a:cxn ang="0">
                  <a:pos x="241" y="63"/>
                </a:cxn>
                <a:cxn ang="0">
                  <a:pos x="228" y="63"/>
                </a:cxn>
                <a:cxn ang="0">
                  <a:pos x="203" y="63"/>
                </a:cxn>
                <a:cxn ang="0">
                  <a:pos x="197" y="63"/>
                </a:cxn>
                <a:cxn ang="0">
                  <a:pos x="184" y="75"/>
                </a:cxn>
                <a:cxn ang="0">
                  <a:pos x="203" y="75"/>
                </a:cxn>
                <a:cxn ang="0">
                  <a:pos x="209" y="69"/>
                </a:cxn>
                <a:cxn ang="0">
                  <a:pos x="222" y="63"/>
                </a:cxn>
                <a:cxn ang="0">
                  <a:pos x="228" y="38"/>
                </a:cxn>
                <a:cxn ang="0">
                  <a:pos x="209" y="38"/>
                </a:cxn>
                <a:cxn ang="0">
                  <a:pos x="197" y="38"/>
                </a:cxn>
                <a:cxn ang="0">
                  <a:pos x="171" y="38"/>
                </a:cxn>
                <a:cxn ang="0">
                  <a:pos x="159" y="44"/>
                </a:cxn>
                <a:cxn ang="0">
                  <a:pos x="152" y="63"/>
                </a:cxn>
                <a:cxn ang="0">
                  <a:pos x="165" y="56"/>
                </a:cxn>
                <a:cxn ang="0">
                  <a:pos x="178" y="50"/>
                </a:cxn>
                <a:cxn ang="0">
                  <a:pos x="184" y="38"/>
                </a:cxn>
                <a:cxn ang="0">
                  <a:pos x="197" y="31"/>
                </a:cxn>
                <a:cxn ang="0">
                  <a:pos x="197" y="19"/>
                </a:cxn>
                <a:cxn ang="0">
                  <a:pos x="184" y="12"/>
                </a:cxn>
                <a:cxn ang="0">
                  <a:pos x="171" y="12"/>
                </a:cxn>
                <a:cxn ang="0">
                  <a:pos x="139" y="12"/>
                </a:cxn>
                <a:cxn ang="0">
                  <a:pos x="127" y="25"/>
                </a:cxn>
                <a:cxn ang="0">
                  <a:pos x="127" y="44"/>
                </a:cxn>
                <a:cxn ang="0">
                  <a:pos x="139" y="38"/>
                </a:cxn>
                <a:cxn ang="0">
                  <a:pos x="146" y="31"/>
                </a:cxn>
                <a:cxn ang="0">
                  <a:pos x="152" y="12"/>
                </a:cxn>
                <a:cxn ang="0">
                  <a:pos x="152" y="6"/>
                </a:cxn>
                <a:cxn ang="0">
                  <a:pos x="133" y="0"/>
                </a:cxn>
                <a:cxn ang="0">
                  <a:pos x="114" y="6"/>
                </a:cxn>
                <a:cxn ang="0">
                  <a:pos x="82" y="19"/>
                </a:cxn>
                <a:cxn ang="0">
                  <a:pos x="76" y="38"/>
                </a:cxn>
                <a:cxn ang="0">
                  <a:pos x="95" y="19"/>
                </a:cxn>
                <a:cxn ang="0">
                  <a:pos x="95" y="12"/>
                </a:cxn>
                <a:cxn ang="0">
                  <a:pos x="82" y="0"/>
                </a:cxn>
                <a:cxn ang="0">
                  <a:pos x="69" y="0"/>
                </a:cxn>
                <a:cxn ang="0">
                  <a:pos x="50" y="12"/>
                </a:cxn>
                <a:cxn ang="0">
                  <a:pos x="25" y="25"/>
                </a:cxn>
                <a:cxn ang="0">
                  <a:pos x="19" y="31"/>
                </a:cxn>
                <a:cxn ang="0">
                  <a:pos x="0" y="25"/>
                </a:cxn>
              </a:cxnLst>
              <a:rect l="txL" t="txT" r="txR" b="txB"/>
              <a:pathLst>
                <a:path w="261" h="133">
                  <a:moveTo>
                    <a:pt x="235" y="132"/>
                  </a:moveTo>
                  <a:lnTo>
                    <a:pt x="254" y="113"/>
                  </a:lnTo>
                  <a:lnTo>
                    <a:pt x="260" y="94"/>
                  </a:lnTo>
                  <a:lnTo>
                    <a:pt x="254" y="75"/>
                  </a:lnTo>
                  <a:lnTo>
                    <a:pt x="241" y="63"/>
                  </a:lnTo>
                  <a:lnTo>
                    <a:pt x="228" y="63"/>
                  </a:lnTo>
                  <a:lnTo>
                    <a:pt x="203" y="63"/>
                  </a:lnTo>
                  <a:lnTo>
                    <a:pt x="197" y="63"/>
                  </a:lnTo>
                  <a:lnTo>
                    <a:pt x="184" y="75"/>
                  </a:lnTo>
                  <a:lnTo>
                    <a:pt x="203" y="75"/>
                  </a:lnTo>
                  <a:lnTo>
                    <a:pt x="209" y="69"/>
                  </a:lnTo>
                  <a:lnTo>
                    <a:pt x="222" y="63"/>
                  </a:lnTo>
                  <a:lnTo>
                    <a:pt x="228" y="38"/>
                  </a:lnTo>
                  <a:lnTo>
                    <a:pt x="209" y="38"/>
                  </a:lnTo>
                  <a:lnTo>
                    <a:pt x="197" y="38"/>
                  </a:lnTo>
                  <a:lnTo>
                    <a:pt x="171" y="38"/>
                  </a:lnTo>
                  <a:lnTo>
                    <a:pt x="159" y="44"/>
                  </a:lnTo>
                  <a:lnTo>
                    <a:pt x="152" y="63"/>
                  </a:lnTo>
                  <a:lnTo>
                    <a:pt x="165" y="56"/>
                  </a:lnTo>
                  <a:lnTo>
                    <a:pt x="178" y="50"/>
                  </a:lnTo>
                  <a:lnTo>
                    <a:pt x="184" y="38"/>
                  </a:lnTo>
                  <a:lnTo>
                    <a:pt x="197" y="31"/>
                  </a:lnTo>
                  <a:lnTo>
                    <a:pt x="197" y="19"/>
                  </a:lnTo>
                  <a:lnTo>
                    <a:pt x="184" y="12"/>
                  </a:lnTo>
                  <a:lnTo>
                    <a:pt x="171" y="12"/>
                  </a:lnTo>
                  <a:lnTo>
                    <a:pt x="139" y="12"/>
                  </a:lnTo>
                  <a:lnTo>
                    <a:pt x="127" y="25"/>
                  </a:lnTo>
                  <a:lnTo>
                    <a:pt x="127" y="44"/>
                  </a:lnTo>
                  <a:lnTo>
                    <a:pt x="139" y="38"/>
                  </a:lnTo>
                  <a:lnTo>
                    <a:pt x="146" y="31"/>
                  </a:lnTo>
                  <a:lnTo>
                    <a:pt x="152" y="12"/>
                  </a:lnTo>
                  <a:lnTo>
                    <a:pt x="152" y="6"/>
                  </a:lnTo>
                  <a:lnTo>
                    <a:pt x="133" y="0"/>
                  </a:lnTo>
                  <a:lnTo>
                    <a:pt x="114" y="6"/>
                  </a:lnTo>
                  <a:lnTo>
                    <a:pt x="82" y="19"/>
                  </a:lnTo>
                  <a:lnTo>
                    <a:pt x="76" y="38"/>
                  </a:lnTo>
                  <a:lnTo>
                    <a:pt x="95" y="19"/>
                  </a:lnTo>
                  <a:lnTo>
                    <a:pt x="95" y="12"/>
                  </a:lnTo>
                  <a:lnTo>
                    <a:pt x="82" y="0"/>
                  </a:lnTo>
                  <a:lnTo>
                    <a:pt x="69" y="0"/>
                  </a:lnTo>
                  <a:lnTo>
                    <a:pt x="50" y="12"/>
                  </a:lnTo>
                  <a:lnTo>
                    <a:pt x="25" y="25"/>
                  </a:lnTo>
                  <a:lnTo>
                    <a:pt x="19" y="31"/>
                  </a:lnTo>
                  <a:lnTo>
                    <a:pt x="0" y="25"/>
                  </a:lnTo>
                </a:path>
              </a:pathLst>
            </a:custGeom>
            <a:solidFill>
              <a:srgbClr val="888888">
                <a:alpha val="100000"/>
              </a:srgbClr>
            </a:solidFill>
            <a:ln w="0">
              <a:noFill/>
            </a:ln>
          </p:spPr>
          <p:txBody>
            <a:bodyPr/>
            <a:lstStyle/>
            <a:p>
              <a:endParaRPr lang="zh-CN" altLang="en-US"/>
            </a:p>
          </p:txBody>
        </p:sp>
        <p:sp>
          <p:nvSpPr>
            <p:cNvPr id="52429" name="Freeform 549"/>
            <p:cNvSpPr/>
            <p:nvPr/>
          </p:nvSpPr>
          <p:spPr>
            <a:xfrm>
              <a:off x="3575" y="2589"/>
              <a:ext cx="115" cy="64"/>
            </a:xfrm>
            <a:custGeom>
              <a:avLst/>
              <a:gdLst>
                <a:gd name="txL" fmla="*/ 0 w 115"/>
                <a:gd name="txT" fmla="*/ 0 h 64"/>
                <a:gd name="txR" fmla="*/ 115 w 115"/>
                <a:gd name="txB" fmla="*/ 64 h 64"/>
              </a:gdLst>
              <a:ahLst/>
              <a:cxnLst>
                <a:cxn ang="0">
                  <a:pos x="0" y="57"/>
                </a:cxn>
                <a:cxn ang="0">
                  <a:pos x="12" y="63"/>
                </a:cxn>
                <a:cxn ang="0">
                  <a:pos x="32" y="63"/>
                </a:cxn>
                <a:cxn ang="0">
                  <a:pos x="57" y="57"/>
                </a:cxn>
                <a:cxn ang="0">
                  <a:pos x="82" y="44"/>
                </a:cxn>
                <a:cxn ang="0">
                  <a:pos x="89" y="31"/>
                </a:cxn>
                <a:cxn ang="0">
                  <a:pos x="82" y="13"/>
                </a:cxn>
                <a:cxn ang="0">
                  <a:pos x="63" y="6"/>
                </a:cxn>
                <a:cxn ang="0">
                  <a:pos x="57" y="19"/>
                </a:cxn>
                <a:cxn ang="0">
                  <a:pos x="63" y="44"/>
                </a:cxn>
                <a:cxn ang="0">
                  <a:pos x="89" y="50"/>
                </a:cxn>
                <a:cxn ang="0">
                  <a:pos x="101" y="44"/>
                </a:cxn>
                <a:cxn ang="0">
                  <a:pos x="108" y="31"/>
                </a:cxn>
                <a:cxn ang="0">
                  <a:pos x="114" y="25"/>
                </a:cxn>
                <a:cxn ang="0">
                  <a:pos x="108" y="6"/>
                </a:cxn>
                <a:cxn ang="0">
                  <a:pos x="101" y="0"/>
                </a:cxn>
                <a:cxn ang="0">
                  <a:pos x="95" y="13"/>
                </a:cxn>
                <a:cxn ang="0">
                  <a:pos x="95" y="25"/>
                </a:cxn>
                <a:cxn ang="0">
                  <a:pos x="108" y="38"/>
                </a:cxn>
              </a:cxnLst>
              <a:rect l="txL" t="txT" r="txR" b="txB"/>
              <a:pathLst>
                <a:path w="115" h="64">
                  <a:moveTo>
                    <a:pt x="0" y="57"/>
                  </a:moveTo>
                  <a:lnTo>
                    <a:pt x="12" y="63"/>
                  </a:lnTo>
                  <a:lnTo>
                    <a:pt x="32" y="63"/>
                  </a:lnTo>
                  <a:lnTo>
                    <a:pt x="57" y="57"/>
                  </a:lnTo>
                  <a:lnTo>
                    <a:pt x="82" y="44"/>
                  </a:lnTo>
                  <a:lnTo>
                    <a:pt x="89" y="31"/>
                  </a:lnTo>
                  <a:lnTo>
                    <a:pt x="82" y="13"/>
                  </a:lnTo>
                  <a:lnTo>
                    <a:pt x="63" y="6"/>
                  </a:lnTo>
                  <a:lnTo>
                    <a:pt x="57" y="19"/>
                  </a:lnTo>
                  <a:lnTo>
                    <a:pt x="63" y="44"/>
                  </a:lnTo>
                  <a:lnTo>
                    <a:pt x="89" y="50"/>
                  </a:lnTo>
                  <a:lnTo>
                    <a:pt x="101" y="44"/>
                  </a:lnTo>
                  <a:lnTo>
                    <a:pt x="108" y="31"/>
                  </a:lnTo>
                  <a:lnTo>
                    <a:pt x="114" y="25"/>
                  </a:lnTo>
                  <a:lnTo>
                    <a:pt x="108" y="6"/>
                  </a:lnTo>
                  <a:lnTo>
                    <a:pt x="101" y="0"/>
                  </a:lnTo>
                  <a:lnTo>
                    <a:pt x="95" y="13"/>
                  </a:lnTo>
                  <a:lnTo>
                    <a:pt x="95" y="25"/>
                  </a:lnTo>
                  <a:lnTo>
                    <a:pt x="108" y="38"/>
                  </a:lnTo>
                </a:path>
              </a:pathLst>
            </a:custGeom>
            <a:solidFill>
              <a:srgbClr val="888888">
                <a:alpha val="100000"/>
              </a:srgbClr>
            </a:solidFill>
            <a:ln w="0">
              <a:noFill/>
            </a:ln>
          </p:spPr>
          <p:txBody>
            <a:bodyPr/>
            <a:lstStyle/>
            <a:p>
              <a:endParaRPr lang="zh-CN" altLang="en-US"/>
            </a:p>
          </p:txBody>
        </p:sp>
        <p:sp>
          <p:nvSpPr>
            <p:cNvPr id="52430" name="Freeform 550"/>
            <p:cNvSpPr/>
            <p:nvPr/>
          </p:nvSpPr>
          <p:spPr>
            <a:xfrm>
              <a:off x="2538" y="2564"/>
              <a:ext cx="198" cy="152"/>
            </a:xfrm>
            <a:custGeom>
              <a:avLst/>
              <a:gdLst>
                <a:gd name="txL" fmla="*/ 0 w 198"/>
                <a:gd name="txT" fmla="*/ 0 h 152"/>
                <a:gd name="txR" fmla="*/ 198 w 198"/>
                <a:gd name="txB" fmla="*/ 152 h 152"/>
              </a:gdLst>
              <a:ahLst/>
              <a:cxnLst>
                <a:cxn ang="0">
                  <a:pos x="6" y="151"/>
                </a:cxn>
                <a:cxn ang="0">
                  <a:pos x="0" y="144"/>
                </a:cxn>
                <a:cxn ang="0">
                  <a:pos x="0" y="126"/>
                </a:cxn>
                <a:cxn ang="0">
                  <a:pos x="6" y="119"/>
                </a:cxn>
                <a:cxn ang="0">
                  <a:pos x="19" y="119"/>
                </a:cxn>
                <a:cxn ang="0">
                  <a:pos x="32" y="126"/>
                </a:cxn>
                <a:cxn ang="0">
                  <a:pos x="44" y="144"/>
                </a:cxn>
                <a:cxn ang="0">
                  <a:pos x="32" y="144"/>
                </a:cxn>
                <a:cxn ang="0">
                  <a:pos x="19" y="126"/>
                </a:cxn>
                <a:cxn ang="0">
                  <a:pos x="19" y="100"/>
                </a:cxn>
                <a:cxn ang="0">
                  <a:pos x="19" y="94"/>
                </a:cxn>
                <a:cxn ang="0">
                  <a:pos x="32" y="88"/>
                </a:cxn>
                <a:cxn ang="0">
                  <a:pos x="44" y="88"/>
                </a:cxn>
                <a:cxn ang="0">
                  <a:pos x="64" y="94"/>
                </a:cxn>
                <a:cxn ang="0">
                  <a:pos x="70" y="113"/>
                </a:cxn>
                <a:cxn ang="0">
                  <a:pos x="70" y="119"/>
                </a:cxn>
                <a:cxn ang="0">
                  <a:pos x="57" y="119"/>
                </a:cxn>
                <a:cxn ang="0">
                  <a:pos x="44" y="113"/>
                </a:cxn>
                <a:cxn ang="0">
                  <a:pos x="44" y="94"/>
                </a:cxn>
                <a:cxn ang="0">
                  <a:pos x="44" y="75"/>
                </a:cxn>
                <a:cxn ang="0">
                  <a:pos x="44" y="63"/>
                </a:cxn>
                <a:cxn ang="0">
                  <a:pos x="51" y="56"/>
                </a:cxn>
                <a:cxn ang="0">
                  <a:pos x="64" y="56"/>
                </a:cxn>
                <a:cxn ang="0">
                  <a:pos x="76" y="56"/>
                </a:cxn>
                <a:cxn ang="0">
                  <a:pos x="89" y="75"/>
                </a:cxn>
                <a:cxn ang="0">
                  <a:pos x="95" y="94"/>
                </a:cxn>
                <a:cxn ang="0">
                  <a:pos x="89" y="94"/>
                </a:cxn>
                <a:cxn ang="0">
                  <a:pos x="76" y="88"/>
                </a:cxn>
                <a:cxn ang="0">
                  <a:pos x="76" y="69"/>
                </a:cxn>
                <a:cxn ang="0">
                  <a:pos x="76" y="56"/>
                </a:cxn>
                <a:cxn ang="0">
                  <a:pos x="83" y="44"/>
                </a:cxn>
                <a:cxn ang="0">
                  <a:pos x="95" y="25"/>
                </a:cxn>
                <a:cxn ang="0">
                  <a:pos x="102" y="19"/>
                </a:cxn>
                <a:cxn ang="0">
                  <a:pos x="121" y="25"/>
                </a:cxn>
                <a:cxn ang="0">
                  <a:pos x="127" y="44"/>
                </a:cxn>
                <a:cxn ang="0">
                  <a:pos x="127" y="56"/>
                </a:cxn>
                <a:cxn ang="0">
                  <a:pos x="121" y="63"/>
                </a:cxn>
                <a:cxn ang="0">
                  <a:pos x="121" y="44"/>
                </a:cxn>
                <a:cxn ang="0">
                  <a:pos x="114" y="38"/>
                </a:cxn>
                <a:cxn ang="0">
                  <a:pos x="121" y="25"/>
                </a:cxn>
                <a:cxn ang="0">
                  <a:pos x="121" y="6"/>
                </a:cxn>
                <a:cxn ang="0">
                  <a:pos x="134" y="0"/>
                </a:cxn>
                <a:cxn ang="0">
                  <a:pos x="146" y="0"/>
                </a:cxn>
                <a:cxn ang="0">
                  <a:pos x="153" y="6"/>
                </a:cxn>
                <a:cxn ang="0">
                  <a:pos x="159" y="25"/>
                </a:cxn>
                <a:cxn ang="0">
                  <a:pos x="159" y="44"/>
                </a:cxn>
                <a:cxn ang="0">
                  <a:pos x="159" y="38"/>
                </a:cxn>
                <a:cxn ang="0">
                  <a:pos x="172" y="25"/>
                </a:cxn>
                <a:cxn ang="0">
                  <a:pos x="184" y="25"/>
                </a:cxn>
                <a:cxn ang="0">
                  <a:pos x="191" y="31"/>
                </a:cxn>
                <a:cxn ang="0">
                  <a:pos x="197" y="44"/>
                </a:cxn>
                <a:cxn ang="0">
                  <a:pos x="197" y="63"/>
                </a:cxn>
                <a:cxn ang="0">
                  <a:pos x="197" y="69"/>
                </a:cxn>
              </a:cxnLst>
              <a:rect l="txL" t="txT" r="txR" b="txB"/>
              <a:pathLst>
                <a:path w="198" h="152">
                  <a:moveTo>
                    <a:pt x="6" y="151"/>
                  </a:moveTo>
                  <a:lnTo>
                    <a:pt x="0" y="144"/>
                  </a:lnTo>
                  <a:lnTo>
                    <a:pt x="0" y="126"/>
                  </a:lnTo>
                  <a:lnTo>
                    <a:pt x="6" y="119"/>
                  </a:lnTo>
                  <a:lnTo>
                    <a:pt x="19" y="119"/>
                  </a:lnTo>
                  <a:lnTo>
                    <a:pt x="32" y="126"/>
                  </a:lnTo>
                  <a:lnTo>
                    <a:pt x="44" y="144"/>
                  </a:lnTo>
                  <a:lnTo>
                    <a:pt x="32" y="144"/>
                  </a:lnTo>
                  <a:lnTo>
                    <a:pt x="19" y="126"/>
                  </a:lnTo>
                  <a:lnTo>
                    <a:pt x="19" y="100"/>
                  </a:lnTo>
                  <a:lnTo>
                    <a:pt x="19" y="94"/>
                  </a:lnTo>
                  <a:lnTo>
                    <a:pt x="32" y="88"/>
                  </a:lnTo>
                  <a:lnTo>
                    <a:pt x="44" y="88"/>
                  </a:lnTo>
                  <a:lnTo>
                    <a:pt x="64" y="94"/>
                  </a:lnTo>
                  <a:lnTo>
                    <a:pt x="70" y="113"/>
                  </a:lnTo>
                  <a:lnTo>
                    <a:pt x="70" y="119"/>
                  </a:lnTo>
                  <a:lnTo>
                    <a:pt x="57" y="119"/>
                  </a:lnTo>
                  <a:lnTo>
                    <a:pt x="44" y="113"/>
                  </a:lnTo>
                  <a:lnTo>
                    <a:pt x="44" y="94"/>
                  </a:lnTo>
                  <a:lnTo>
                    <a:pt x="44" y="75"/>
                  </a:lnTo>
                  <a:lnTo>
                    <a:pt x="44" y="63"/>
                  </a:lnTo>
                  <a:lnTo>
                    <a:pt x="51" y="56"/>
                  </a:lnTo>
                  <a:lnTo>
                    <a:pt x="64" y="56"/>
                  </a:lnTo>
                  <a:lnTo>
                    <a:pt x="76" y="56"/>
                  </a:lnTo>
                  <a:lnTo>
                    <a:pt x="89" y="75"/>
                  </a:lnTo>
                  <a:lnTo>
                    <a:pt x="95" y="94"/>
                  </a:lnTo>
                  <a:lnTo>
                    <a:pt x="89" y="94"/>
                  </a:lnTo>
                  <a:lnTo>
                    <a:pt x="76" y="88"/>
                  </a:lnTo>
                  <a:lnTo>
                    <a:pt x="76" y="69"/>
                  </a:lnTo>
                  <a:lnTo>
                    <a:pt x="76" y="56"/>
                  </a:lnTo>
                  <a:lnTo>
                    <a:pt x="83" y="44"/>
                  </a:lnTo>
                  <a:lnTo>
                    <a:pt x="95" y="25"/>
                  </a:lnTo>
                  <a:lnTo>
                    <a:pt x="102" y="19"/>
                  </a:lnTo>
                  <a:lnTo>
                    <a:pt x="121" y="25"/>
                  </a:lnTo>
                  <a:lnTo>
                    <a:pt x="127" y="44"/>
                  </a:lnTo>
                  <a:lnTo>
                    <a:pt x="127" y="56"/>
                  </a:lnTo>
                  <a:lnTo>
                    <a:pt x="121" y="63"/>
                  </a:lnTo>
                  <a:lnTo>
                    <a:pt x="121" y="44"/>
                  </a:lnTo>
                  <a:lnTo>
                    <a:pt x="114" y="38"/>
                  </a:lnTo>
                  <a:lnTo>
                    <a:pt x="121" y="25"/>
                  </a:lnTo>
                  <a:lnTo>
                    <a:pt x="121" y="6"/>
                  </a:lnTo>
                  <a:lnTo>
                    <a:pt x="134" y="0"/>
                  </a:lnTo>
                  <a:lnTo>
                    <a:pt x="146" y="0"/>
                  </a:lnTo>
                  <a:lnTo>
                    <a:pt x="153" y="6"/>
                  </a:lnTo>
                  <a:lnTo>
                    <a:pt x="159" y="25"/>
                  </a:lnTo>
                  <a:lnTo>
                    <a:pt x="159" y="44"/>
                  </a:lnTo>
                  <a:lnTo>
                    <a:pt x="159" y="38"/>
                  </a:lnTo>
                  <a:lnTo>
                    <a:pt x="172" y="25"/>
                  </a:lnTo>
                  <a:lnTo>
                    <a:pt x="184" y="25"/>
                  </a:lnTo>
                  <a:lnTo>
                    <a:pt x="191" y="31"/>
                  </a:lnTo>
                  <a:lnTo>
                    <a:pt x="197" y="44"/>
                  </a:lnTo>
                  <a:lnTo>
                    <a:pt x="197" y="63"/>
                  </a:lnTo>
                  <a:lnTo>
                    <a:pt x="197" y="69"/>
                  </a:lnTo>
                </a:path>
              </a:pathLst>
            </a:custGeom>
            <a:solidFill>
              <a:srgbClr val="888888">
                <a:alpha val="100000"/>
              </a:srgbClr>
            </a:solidFill>
            <a:ln w="0">
              <a:noFill/>
            </a:ln>
          </p:spPr>
          <p:txBody>
            <a:bodyPr/>
            <a:lstStyle/>
            <a:p>
              <a:endParaRPr lang="zh-CN" altLang="en-US"/>
            </a:p>
          </p:txBody>
        </p:sp>
        <p:sp>
          <p:nvSpPr>
            <p:cNvPr id="52431" name="Freeform 551"/>
            <p:cNvSpPr/>
            <p:nvPr/>
          </p:nvSpPr>
          <p:spPr>
            <a:xfrm>
              <a:off x="2468" y="2759"/>
              <a:ext cx="71" cy="151"/>
            </a:xfrm>
            <a:custGeom>
              <a:avLst/>
              <a:gdLst>
                <a:gd name="txL" fmla="*/ 0 w 71"/>
                <a:gd name="txT" fmla="*/ 0 h 151"/>
                <a:gd name="txR" fmla="*/ 71 w 71"/>
                <a:gd name="txB" fmla="*/ 151 h 151"/>
              </a:gdLst>
              <a:ahLst/>
              <a:cxnLst>
                <a:cxn ang="0">
                  <a:pos x="57" y="0"/>
                </a:cxn>
                <a:cxn ang="0">
                  <a:pos x="45" y="0"/>
                </a:cxn>
                <a:cxn ang="0">
                  <a:pos x="38" y="6"/>
                </a:cxn>
                <a:cxn ang="0">
                  <a:pos x="38" y="25"/>
                </a:cxn>
                <a:cxn ang="0">
                  <a:pos x="45" y="31"/>
                </a:cxn>
                <a:cxn ang="0">
                  <a:pos x="57" y="44"/>
                </a:cxn>
                <a:cxn ang="0">
                  <a:pos x="64" y="50"/>
                </a:cxn>
                <a:cxn ang="0">
                  <a:pos x="70" y="50"/>
                </a:cxn>
                <a:cxn ang="0">
                  <a:pos x="70" y="44"/>
                </a:cxn>
                <a:cxn ang="0">
                  <a:pos x="64" y="25"/>
                </a:cxn>
                <a:cxn ang="0">
                  <a:pos x="57" y="25"/>
                </a:cxn>
                <a:cxn ang="0">
                  <a:pos x="38" y="25"/>
                </a:cxn>
                <a:cxn ang="0">
                  <a:pos x="25" y="37"/>
                </a:cxn>
                <a:cxn ang="0">
                  <a:pos x="25" y="50"/>
                </a:cxn>
                <a:cxn ang="0">
                  <a:pos x="25" y="62"/>
                </a:cxn>
                <a:cxn ang="0">
                  <a:pos x="38" y="75"/>
                </a:cxn>
                <a:cxn ang="0">
                  <a:pos x="45" y="81"/>
                </a:cxn>
                <a:cxn ang="0">
                  <a:pos x="51" y="75"/>
                </a:cxn>
                <a:cxn ang="0">
                  <a:pos x="45" y="75"/>
                </a:cxn>
                <a:cxn ang="0">
                  <a:pos x="38" y="75"/>
                </a:cxn>
                <a:cxn ang="0">
                  <a:pos x="25" y="75"/>
                </a:cxn>
                <a:cxn ang="0">
                  <a:pos x="6" y="100"/>
                </a:cxn>
                <a:cxn ang="0">
                  <a:pos x="0" y="125"/>
                </a:cxn>
                <a:cxn ang="0">
                  <a:pos x="6" y="138"/>
                </a:cxn>
                <a:cxn ang="0">
                  <a:pos x="13" y="150"/>
                </a:cxn>
              </a:cxnLst>
              <a:rect l="txL" t="txT" r="txR" b="txB"/>
              <a:pathLst>
                <a:path w="71" h="151">
                  <a:moveTo>
                    <a:pt x="57" y="0"/>
                  </a:moveTo>
                  <a:lnTo>
                    <a:pt x="45" y="0"/>
                  </a:lnTo>
                  <a:lnTo>
                    <a:pt x="38" y="6"/>
                  </a:lnTo>
                  <a:lnTo>
                    <a:pt x="38" y="25"/>
                  </a:lnTo>
                  <a:lnTo>
                    <a:pt x="45" y="31"/>
                  </a:lnTo>
                  <a:lnTo>
                    <a:pt x="57" y="44"/>
                  </a:lnTo>
                  <a:lnTo>
                    <a:pt x="64" y="50"/>
                  </a:lnTo>
                  <a:lnTo>
                    <a:pt x="70" y="50"/>
                  </a:lnTo>
                  <a:lnTo>
                    <a:pt x="70" y="44"/>
                  </a:lnTo>
                  <a:lnTo>
                    <a:pt x="64" y="25"/>
                  </a:lnTo>
                  <a:lnTo>
                    <a:pt x="57" y="25"/>
                  </a:lnTo>
                  <a:lnTo>
                    <a:pt x="38" y="25"/>
                  </a:lnTo>
                  <a:lnTo>
                    <a:pt x="25" y="37"/>
                  </a:lnTo>
                  <a:lnTo>
                    <a:pt x="25" y="50"/>
                  </a:lnTo>
                  <a:lnTo>
                    <a:pt x="25" y="62"/>
                  </a:lnTo>
                  <a:lnTo>
                    <a:pt x="38" y="75"/>
                  </a:lnTo>
                  <a:lnTo>
                    <a:pt x="45" y="81"/>
                  </a:lnTo>
                  <a:lnTo>
                    <a:pt x="51" y="75"/>
                  </a:lnTo>
                  <a:lnTo>
                    <a:pt x="45" y="75"/>
                  </a:lnTo>
                  <a:lnTo>
                    <a:pt x="38" y="75"/>
                  </a:lnTo>
                  <a:lnTo>
                    <a:pt x="25" y="75"/>
                  </a:lnTo>
                  <a:lnTo>
                    <a:pt x="6" y="100"/>
                  </a:lnTo>
                  <a:lnTo>
                    <a:pt x="0" y="125"/>
                  </a:lnTo>
                  <a:lnTo>
                    <a:pt x="6" y="138"/>
                  </a:lnTo>
                  <a:lnTo>
                    <a:pt x="13" y="150"/>
                  </a:lnTo>
                </a:path>
              </a:pathLst>
            </a:custGeom>
            <a:solidFill>
              <a:srgbClr val="888888">
                <a:alpha val="100000"/>
              </a:srgbClr>
            </a:solidFill>
            <a:ln w="0">
              <a:noFill/>
            </a:ln>
          </p:spPr>
          <p:txBody>
            <a:bodyPr/>
            <a:lstStyle/>
            <a:p>
              <a:endParaRPr lang="zh-CN" altLang="en-US"/>
            </a:p>
          </p:txBody>
        </p:sp>
        <p:sp>
          <p:nvSpPr>
            <p:cNvPr id="52432" name="Freeform 552"/>
            <p:cNvSpPr/>
            <p:nvPr/>
          </p:nvSpPr>
          <p:spPr>
            <a:xfrm>
              <a:off x="3517" y="2639"/>
              <a:ext cx="59" cy="14"/>
            </a:xfrm>
            <a:custGeom>
              <a:avLst/>
              <a:gdLst>
                <a:gd name="txL" fmla="*/ 0 w 59"/>
                <a:gd name="txT" fmla="*/ 0 h 14"/>
                <a:gd name="txR" fmla="*/ 59 w 59"/>
                <a:gd name="txB" fmla="*/ 14 h 14"/>
              </a:gdLst>
              <a:ahLst/>
              <a:cxnLst>
                <a:cxn ang="0">
                  <a:pos x="0" y="0"/>
                </a:cxn>
                <a:cxn ang="0">
                  <a:pos x="20" y="7"/>
                </a:cxn>
                <a:cxn ang="0">
                  <a:pos x="45" y="13"/>
                </a:cxn>
                <a:cxn ang="0">
                  <a:pos x="58" y="7"/>
                </a:cxn>
              </a:cxnLst>
              <a:rect l="txL" t="txT" r="txR" b="txB"/>
              <a:pathLst>
                <a:path w="59" h="14">
                  <a:moveTo>
                    <a:pt x="0" y="0"/>
                  </a:moveTo>
                  <a:lnTo>
                    <a:pt x="20" y="7"/>
                  </a:lnTo>
                  <a:lnTo>
                    <a:pt x="45" y="13"/>
                  </a:lnTo>
                  <a:lnTo>
                    <a:pt x="58" y="7"/>
                  </a:lnTo>
                </a:path>
              </a:pathLst>
            </a:custGeom>
            <a:solidFill>
              <a:srgbClr val="888888">
                <a:alpha val="100000"/>
              </a:srgbClr>
            </a:solidFill>
            <a:ln w="0">
              <a:noFill/>
            </a:ln>
          </p:spPr>
          <p:txBody>
            <a:bodyPr/>
            <a:lstStyle/>
            <a:p>
              <a:endParaRPr lang="zh-CN" altLang="en-US"/>
            </a:p>
          </p:txBody>
        </p:sp>
        <p:sp>
          <p:nvSpPr>
            <p:cNvPr id="52433" name="Freeform 553"/>
            <p:cNvSpPr/>
            <p:nvPr/>
          </p:nvSpPr>
          <p:spPr>
            <a:xfrm>
              <a:off x="3575" y="2639"/>
              <a:ext cx="7" cy="8"/>
            </a:xfrm>
            <a:custGeom>
              <a:avLst/>
              <a:gdLst>
                <a:gd name="txL" fmla="*/ 0 w 7"/>
                <a:gd name="txT" fmla="*/ 0 h 8"/>
                <a:gd name="txR" fmla="*/ 7 w 7"/>
                <a:gd name="txB" fmla="*/ 8 h 8"/>
              </a:gdLst>
              <a:ahLst/>
              <a:cxnLst>
                <a:cxn ang="0">
                  <a:pos x="0" y="7"/>
                </a:cxn>
                <a:cxn ang="0">
                  <a:pos x="6" y="0"/>
                </a:cxn>
              </a:cxnLst>
              <a:rect l="txL" t="txT" r="txR" b="txB"/>
              <a:pathLst>
                <a:path w="7" h="8">
                  <a:moveTo>
                    <a:pt x="0" y="7"/>
                  </a:moveTo>
                  <a:lnTo>
                    <a:pt x="6" y="0"/>
                  </a:lnTo>
                </a:path>
              </a:pathLst>
            </a:custGeom>
            <a:solidFill>
              <a:srgbClr val="888888">
                <a:alpha val="100000"/>
              </a:srgbClr>
            </a:solidFill>
            <a:ln w="0">
              <a:noFill/>
            </a:ln>
          </p:spPr>
          <p:txBody>
            <a:bodyPr/>
            <a:lstStyle/>
            <a:p>
              <a:endParaRPr lang="zh-CN" altLang="en-US"/>
            </a:p>
          </p:txBody>
        </p:sp>
        <p:sp>
          <p:nvSpPr>
            <p:cNvPr id="52434" name="Freeform 554"/>
            <p:cNvSpPr/>
            <p:nvPr/>
          </p:nvSpPr>
          <p:spPr>
            <a:xfrm>
              <a:off x="3556" y="2595"/>
              <a:ext cx="32" cy="52"/>
            </a:xfrm>
            <a:custGeom>
              <a:avLst/>
              <a:gdLst>
                <a:gd name="txL" fmla="*/ 0 w 32"/>
                <a:gd name="txT" fmla="*/ 0 h 52"/>
                <a:gd name="txR" fmla="*/ 32 w 32"/>
                <a:gd name="txB" fmla="*/ 52 h 52"/>
              </a:gdLst>
              <a:ahLst/>
              <a:cxnLst>
                <a:cxn ang="0">
                  <a:pos x="19" y="51"/>
                </a:cxn>
                <a:cxn ang="0">
                  <a:pos x="6" y="38"/>
                </a:cxn>
                <a:cxn ang="0">
                  <a:pos x="0" y="13"/>
                </a:cxn>
                <a:cxn ang="0">
                  <a:pos x="6" y="0"/>
                </a:cxn>
                <a:cxn ang="0">
                  <a:pos x="19" y="0"/>
                </a:cxn>
                <a:cxn ang="0">
                  <a:pos x="31" y="19"/>
                </a:cxn>
                <a:cxn ang="0">
                  <a:pos x="31" y="32"/>
                </a:cxn>
                <a:cxn ang="0">
                  <a:pos x="19" y="51"/>
                </a:cxn>
              </a:cxnLst>
              <a:rect l="txL" t="txT" r="txR" b="txB"/>
              <a:pathLst>
                <a:path w="32" h="52">
                  <a:moveTo>
                    <a:pt x="19" y="51"/>
                  </a:moveTo>
                  <a:lnTo>
                    <a:pt x="6" y="38"/>
                  </a:lnTo>
                  <a:lnTo>
                    <a:pt x="0" y="13"/>
                  </a:lnTo>
                  <a:lnTo>
                    <a:pt x="6" y="0"/>
                  </a:lnTo>
                  <a:lnTo>
                    <a:pt x="19" y="0"/>
                  </a:lnTo>
                  <a:lnTo>
                    <a:pt x="31" y="19"/>
                  </a:lnTo>
                  <a:lnTo>
                    <a:pt x="31" y="32"/>
                  </a:lnTo>
                  <a:lnTo>
                    <a:pt x="19" y="51"/>
                  </a:lnTo>
                  <a:close/>
                </a:path>
              </a:pathLst>
            </a:custGeom>
            <a:solidFill>
              <a:srgbClr val="888888">
                <a:alpha val="100000"/>
              </a:srgbClr>
            </a:solidFill>
            <a:ln w="0">
              <a:noFill/>
            </a:ln>
          </p:spPr>
          <p:txBody>
            <a:bodyPr/>
            <a:lstStyle/>
            <a:p>
              <a:endParaRPr lang="zh-CN" altLang="en-US"/>
            </a:p>
          </p:txBody>
        </p:sp>
        <p:sp>
          <p:nvSpPr>
            <p:cNvPr id="52435" name="Freeform 555"/>
            <p:cNvSpPr/>
            <p:nvPr/>
          </p:nvSpPr>
          <p:spPr>
            <a:xfrm>
              <a:off x="3505" y="2614"/>
              <a:ext cx="13" cy="26"/>
            </a:xfrm>
            <a:custGeom>
              <a:avLst/>
              <a:gdLst>
                <a:gd name="txL" fmla="*/ 0 w 13"/>
                <a:gd name="txT" fmla="*/ 0 h 26"/>
                <a:gd name="txR" fmla="*/ 13 w 13"/>
                <a:gd name="txB" fmla="*/ 26 h 26"/>
              </a:gdLst>
              <a:ahLst/>
              <a:cxnLst>
                <a:cxn ang="0">
                  <a:pos x="0" y="0"/>
                </a:cxn>
                <a:cxn ang="0">
                  <a:pos x="6" y="13"/>
                </a:cxn>
                <a:cxn ang="0">
                  <a:pos x="6" y="19"/>
                </a:cxn>
                <a:cxn ang="0">
                  <a:pos x="12" y="25"/>
                </a:cxn>
              </a:cxnLst>
              <a:rect l="txL" t="txT" r="txR" b="txB"/>
              <a:pathLst>
                <a:path w="13" h="26">
                  <a:moveTo>
                    <a:pt x="0" y="0"/>
                  </a:moveTo>
                  <a:lnTo>
                    <a:pt x="6" y="13"/>
                  </a:lnTo>
                  <a:lnTo>
                    <a:pt x="6" y="19"/>
                  </a:lnTo>
                  <a:lnTo>
                    <a:pt x="12" y="25"/>
                  </a:lnTo>
                </a:path>
              </a:pathLst>
            </a:custGeom>
            <a:solidFill>
              <a:srgbClr val="888888">
                <a:alpha val="100000"/>
              </a:srgbClr>
            </a:solidFill>
            <a:ln w="0">
              <a:noFill/>
            </a:ln>
          </p:spPr>
          <p:txBody>
            <a:bodyPr/>
            <a:lstStyle/>
            <a:p>
              <a:endParaRPr lang="zh-CN" altLang="en-US"/>
            </a:p>
          </p:txBody>
        </p:sp>
        <p:sp>
          <p:nvSpPr>
            <p:cNvPr id="52436" name="Freeform 556"/>
            <p:cNvSpPr/>
            <p:nvPr/>
          </p:nvSpPr>
          <p:spPr>
            <a:xfrm>
              <a:off x="3467" y="2633"/>
              <a:ext cx="39" cy="26"/>
            </a:xfrm>
            <a:custGeom>
              <a:avLst/>
              <a:gdLst>
                <a:gd name="txL" fmla="*/ 0 w 39"/>
                <a:gd name="txT" fmla="*/ 0 h 26"/>
                <a:gd name="txR" fmla="*/ 39 w 39"/>
                <a:gd name="txB" fmla="*/ 26 h 26"/>
              </a:gdLst>
              <a:ahLst/>
              <a:cxnLst>
                <a:cxn ang="0">
                  <a:pos x="0" y="0"/>
                </a:cxn>
                <a:cxn ang="0">
                  <a:pos x="6" y="19"/>
                </a:cxn>
                <a:cxn ang="0">
                  <a:pos x="25" y="25"/>
                </a:cxn>
                <a:cxn ang="0">
                  <a:pos x="38" y="25"/>
                </a:cxn>
              </a:cxnLst>
              <a:rect l="txL" t="txT" r="txR" b="txB"/>
              <a:pathLst>
                <a:path w="39" h="26">
                  <a:moveTo>
                    <a:pt x="0" y="0"/>
                  </a:moveTo>
                  <a:lnTo>
                    <a:pt x="6" y="19"/>
                  </a:lnTo>
                  <a:lnTo>
                    <a:pt x="25" y="25"/>
                  </a:lnTo>
                  <a:lnTo>
                    <a:pt x="38" y="25"/>
                  </a:lnTo>
                </a:path>
              </a:pathLst>
            </a:custGeom>
            <a:solidFill>
              <a:srgbClr val="888888">
                <a:alpha val="100000"/>
              </a:srgbClr>
            </a:solidFill>
            <a:ln w="0">
              <a:noFill/>
            </a:ln>
          </p:spPr>
          <p:txBody>
            <a:bodyPr/>
            <a:lstStyle/>
            <a:p>
              <a:endParaRPr lang="zh-CN" altLang="en-US"/>
            </a:p>
          </p:txBody>
        </p:sp>
        <p:sp>
          <p:nvSpPr>
            <p:cNvPr id="52437" name="Freeform 557"/>
            <p:cNvSpPr/>
            <p:nvPr/>
          </p:nvSpPr>
          <p:spPr>
            <a:xfrm>
              <a:off x="3505" y="2652"/>
              <a:ext cx="13" cy="7"/>
            </a:xfrm>
            <a:custGeom>
              <a:avLst/>
              <a:gdLst>
                <a:gd name="txL" fmla="*/ 0 w 13"/>
                <a:gd name="txT" fmla="*/ 0 h 7"/>
                <a:gd name="txR" fmla="*/ 13 w 13"/>
                <a:gd name="txB" fmla="*/ 7 h 7"/>
              </a:gdLst>
              <a:ahLst/>
              <a:cxnLst>
                <a:cxn ang="0">
                  <a:pos x="0" y="6"/>
                </a:cxn>
                <a:cxn ang="0">
                  <a:pos x="6" y="6"/>
                </a:cxn>
                <a:cxn ang="0">
                  <a:pos x="12" y="0"/>
                </a:cxn>
              </a:cxnLst>
              <a:rect l="txL" t="txT" r="txR" b="txB"/>
              <a:pathLst>
                <a:path w="13" h="7">
                  <a:moveTo>
                    <a:pt x="0" y="6"/>
                  </a:moveTo>
                  <a:lnTo>
                    <a:pt x="6" y="6"/>
                  </a:lnTo>
                  <a:lnTo>
                    <a:pt x="12" y="0"/>
                  </a:lnTo>
                </a:path>
              </a:pathLst>
            </a:custGeom>
            <a:solidFill>
              <a:srgbClr val="888888">
                <a:alpha val="100000"/>
              </a:srgbClr>
            </a:solidFill>
            <a:ln w="0">
              <a:noFill/>
            </a:ln>
          </p:spPr>
          <p:txBody>
            <a:bodyPr/>
            <a:lstStyle/>
            <a:p>
              <a:endParaRPr lang="zh-CN" altLang="en-US"/>
            </a:p>
          </p:txBody>
        </p:sp>
        <p:sp>
          <p:nvSpPr>
            <p:cNvPr id="52438" name="Freeform 558"/>
            <p:cNvSpPr/>
            <p:nvPr/>
          </p:nvSpPr>
          <p:spPr>
            <a:xfrm>
              <a:off x="3517" y="2639"/>
              <a:ext cx="1" cy="14"/>
            </a:xfrm>
            <a:custGeom>
              <a:avLst/>
              <a:gdLst>
                <a:gd name="txL" fmla="*/ 0 w 1"/>
                <a:gd name="txT" fmla="*/ 0 h 14"/>
                <a:gd name="txR" fmla="*/ 1 w 1"/>
                <a:gd name="txB" fmla="*/ 14 h 14"/>
              </a:gdLst>
              <a:ahLst/>
              <a:cxnLst>
                <a:cxn ang="0">
                  <a:pos x="0" y="13"/>
                </a:cxn>
                <a:cxn ang="0">
                  <a:pos x="0" y="0"/>
                </a:cxn>
              </a:cxnLst>
              <a:rect l="txL" t="txT" r="txR" b="txB"/>
              <a:pathLst>
                <a:path w="1" h="14">
                  <a:moveTo>
                    <a:pt x="0" y="13"/>
                  </a:moveTo>
                  <a:lnTo>
                    <a:pt x="0" y="0"/>
                  </a:lnTo>
                </a:path>
              </a:pathLst>
            </a:custGeom>
            <a:solidFill>
              <a:srgbClr val="888888">
                <a:alpha val="100000"/>
              </a:srgbClr>
            </a:solidFill>
            <a:ln w="0">
              <a:noFill/>
            </a:ln>
          </p:spPr>
          <p:txBody>
            <a:bodyPr/>
            <a:lstStyle/>
            <a:p>
              <a:endParaRPr lang="zh-CN" altLang="en-US"/>
            </a:p>
          </p:txBody>
        </p:sp>
        <p:sp>
          <p:nvSpPr>
            <p:cNvPr id="52439" name="Freeform 559"/>
            <p:cNvSpPr/>
            <p:nvPr/>
          </p:nvSpPr>
          <p:spPr>
            <a:xfrm>
              <a:off x="3505" y="2614"/>
              <a:ext cx="13" cy="26"/>
            </a:xfrm>
            <a:custGeom>
              <a:avLst/>
              <a:gdLst>
                <a:gd name="txL" fmla="*/ 0 w 13"/>
                <a:gd name="txT" fmla="*/ 0 h 26"/>
                <a:gd name="txR" fmla="*/ 13 w 13"/>
                <a:gd name="txB" fmla="*/ 26 h 26"/>
              </a:gdLst>
              <a:ahLst/>
              <a:cxnLst>
                <a:cxn ang="0">
                  <a:pos x="12" y="25"/>
                </a:cxn>
                <a:cxn ang="0">
                  <a:pos x="12" y="19"/>
                </a:cxn>
                <a:cxn ang="0">
                  <a:pos x="6" y="0"/>
                </a:cxn>
                <a:cxn ang="0">
                  <a:pos x="0" y="0"/>
                </a:cxn>
              </a:cxnLst>
              <a:rect l="txL" t="txT" r="txR" b="txB"/>
              <a:pathLst>
                <a:path w="13" h="26">
                  <a:moveTo>
                    <a:pt x="12" y="25"/>
                  </a:moveTo>
                  <a:lnTo>
                    <a:pt x="12" y="19"/>
                  </a:lnTo>
                  <a:lnTo>
                    <a:pt x="6" y="0"/>
                  </a:lnTo>
                  <a:lnTo>
                    <a:pt x="0" y="0"/>
                  </a:lnTo>
                </a:path>
              </a:pathLst>
            </a:custGeom>
            <a:solidFill>
              <a:srgbClr val="888888">
                <a:alpha val="100000"/>
              </a:srgbClr>
            </a:solidFill>
            <a:ln w="0">
              <a:noFill/>
            </a:ln>
          </p:spPr>
          <p:txBody>
            <a:bodyPr/>
            <a:lstStyle/>
            <a:p>
              <a:endParaRPr lang="zh-CN" altLang="en-US"/>
            </a:p>
          </p:txBody>
        </p:sp>
        <p:sp>
          <p:nvSpPr>
            <p:cNvPr id="52440" name="Freeform 560"/>
            <p:cNvSpPr/>
            <p:nvPr/>
          </p:nvSpPr>
          <p:spPr>
            <a:xfrm>
              <a:off x="3422" y="2614"/>
              <a:ext cx="39" cy="20"/>
            </a:xfrm>
            <a:custGeom>
              <a:avLst/>
              <a:gdLst>
                <a:gd name="txL" fmla="*/ 0 w 39"/>
                <a:gd name="txT" fmla="*/ 0 h 20"/>
                <a:gd name="txR" fmla="*/ 39 w 39"/>
                <a:gd name="txB" fmla="*/ 20 h 20"/>
              </a:gdLst>
              <a:ahLst/>
              <a:cxnLst>
                <a:cxn ang="0">
                  <a:pos x="0" y="6"/>
                </a:cxn>
                <a:cxn ang="0">
                  <a:pos x="6" y="0"/>
                </a:cxn>
                <a:cxn ang="0">
                  <a:pos x="26" y="13"/>
                </a:cxn>
                <a:cxn ang="0">
                  <a:pos x="38" y="19"/>
                </a:cxn>
              </a:cxnLst>
              <a:rect l="txL" t="txT" r="txR" b="txB"/>
              <a:pathLst>
                <a:path w="39" h="20">
                  <a:moveTo>
                    <a:pt x="0" y="6"/>
                  </a:moveTo>
                  <a:lnTo>
                    <a:pt x="6" y="0"/>
                  </a:lnTo>
                  <a:lnTo>
                    <a:pt x="26" y="13"/>
                  </a:lnTo>
                  <a:lnTo>
                    <a:pt x="38" y="19"/>
                  </a:lnTo>
                </a:path>
              </a:pathLst>
            </a:custGeom>
            <a:solidFill>
              <a:srgbClr val="888888">
                <a:alpha val="100000"/>
              </a:srgbClr>
            </a:solidFill>
            <a:ln w="0">
              <a:noFill/>
            </a:ln>
          </p:spPr>
          <p:txBody>
            <a:bodyPr/>
            <a:lstStyle/>
            <a:p>
              <a:endParaRPr lang="zh-CN" altLang="en-US"/>
            </a:p>
          </p:txBody>
        </p:sp>
        <p:sp>
          <p:nvSpPr>
            <p:cNvPr id="52441" name="Freeform 561"/>
            <p:cNvSpPr/>
            <p:nvPr/>
          </p:nvSpPr>
          <p:spPr>
            <a:xfrm>
              <a:off x="3460" y="2633"/>
              <a:ext cx="8" cy="1"/>
            </a:xfrm>
            <a:custGeom>
              <a:avLst/>
              <a:gdLst>
                <a:gd name="txL" fmla="*/ 0 w 8"/>
                <a:gd name="txT" fmla="*/ 0 h 1"/>
                <a:gd name="txR" fmla="*/ 8 w 8"/>
                <a:gd name="txB" fmla="*/ 1 h 1"/>
              </a:gdLst>
              <a:ahLst/>
              <a:cxnLst>
                <a:cxn ang="0">
                  <a:pos x="0" y="0"/>
                </a:cxn>
                <a:cxn ang="0">
                  <a:pos x="7" y="0"/>
                </a:cxn>
              </a:cxnLst>
              <a:rect l="txL" t="txT" r="txR" b="txB"/>
              <a:pathLst>
                <a:path w="8" h="1">
                  <a:moveTo>
                    <a:pt x="0" y="0"/>
                  </a:moveTo>
                  <a:lnTo>
                    <a:pt x="7" y="0"/>
                  </a:lnTo>
                </a:path>
              </a:pathLst>
            </a:custGeom>
            <a:solidFill>
              <a:srgbClr val="888888">
                <a:alpha val="100000"/>
              </a:srgbClr>
            </a:solidFill>
            <a:ln w="0">
              <a:noFill/>
            </a:ln>
          </p:spPr>
          <p:txBody>
            <a:bodyPr/>
            <a:lstStyle/>
            <a:p>
              <a:endParaRPr lang="zh-CN" altLang="en-US"/>
            </a:p>
          </p:txBody>
        </p:sp>
        <p:sp>
          <p:nvSpPr>
            <p:cNvPr id="52442" name="Freeform 562"/>
            <p:cNvSpPr/>
            <p:nvPr/>
          </p:nvSpPr>
          <p:spPr>
            <a:xfrm>
              <a:off x="3467" y="2602"/>
              <a:ext cx="20" cy="32"/>
            </a:xfrm>
            <a:custGeom>
              <a:avLst/>
              <a:gdLst>
                <a:gd name="txL" fmla="*/ 0 w 20"/>
                <a:gd name="txT" fmla="*/ 0 h 32"/>
                <a:gd name="txR" fmla="*/ 20 w 20"/>
                <a:gd name="txB" fmla="*/ 32 h 32"/>
              </a:gdLst>
              <a:ahLst/>
              <a:cxnLst>
                <a:cxn ang="0">
                  <a:pos x="6" y="31"/>
                </a:cxn>
                <a:cxn ang="0">
                  <a:pos x="19" y="18"/>
                </a:cxn>
                <a:cxn ang="0">
                  <a:pos x="12" y="0"/>
                </a:cxn>
                <a:cxn ang="0">
                  <a:pos x="6" y="0"/>
                </a:cxn>
                <a:cxn ang="0">
                  <a:pos x="0" y="12"/>
                </a:cxn>
                <a:cxn ang="0">
                  <a:pos x="0" y="31"/>
                </a:cxn>
              </a:cxnLst>
              <a:rect l="txL" t="txT" r="txR" b="txB"/>
              <a:pathLst>
                <a:path w="20" h="32">
                  <a:moveTo>
                    <a:pt x="6" y="31"/>
                  </a:moveTo>
                  <a:lnTo>
                    <a:pt x="19" y="18"/>
                  </a:lnTo>
                  <a:lnTo>
                    <a:pt x="12" y="0"/>
                  </a:lnTo>
                  <a:lnTo>
                    <a:pt x="6" y="0"/>
                  </a:lnTo>
                  <a:lnTo>
                    <a:pt x="0" y="12"/>
                  </a:lnTo>
                  <a:lnTo>
                    <a:pt x="0" y="31"/>
                  </a:lnTo>
                </a:path>
              </a:pathLst>
            </a:custGeom>
            <a:solidFill>
              <a:srgbClr val="888888">
                <a:alpha val="100000"/>
              </a:srgbClr>
            </a:solidFill>
            <a:ln w="0">
              <a:noFill/>
            </a:ln>
          </p:spPr>
          <p:txBody>
            <a:bodyPr/>
            <a:lstStyle/>
            <a:p>
              <a:endParaRPr lang="zh-CN" altLang="en-US"/>
            </a:p>
          </p:txBody>
        </p:sp>
        <p:sp>
          <p:nvSpPr>
            <p:cNvPr id="52443" name="Freeform 563"/>
            <p:cNvSpPr/>
            <p:nvPr/>
          </p:nvSpPr>
          <p:spPr>
            <a:xfrm>
              <a:off x="3524" y="2683"/>
              <a:ext cx="14" cy="14"/>
            </a:xfrm>
            <a:custGeom>
              <a:avLst/>
              <a:gdLst>
                <a:gd name="txL" fmla="*/ 0 w 14"/>
                <a:gd name="txT" fmla="*/ 0 h 14"/>
                <a:gd name="txR" fmla="*/ 14 w 14"/>
                <a:gd name="txB" fmla="*/ 14 h 14"/>
              </a:gdLst>
              <a:ahLst/>
              <a:cxnLst>
                <a:cxn ang="0">
                  <a:pos x="13" y="0"/>
                </a:cxn>
                <a:cxn ang="0">
                  <a:pos x="6" y="0"/>
                </a:cxn>
                <a:cxn ang="0">
                  <a:pos x="0" y="13"/>
                </a:cxn>
                <a:cxn ang="0">
                  <a:pos x="13" y="0"/>
                </a:cxn>
                <a:cxn ang="0">
                  <a:pos x="13" y="0"/>
                </a:cxn>
              </a:cxnLst>
              <a:rect l="txL" t="txT" r="txR" b="txB"/>
              <a:pathLst>
                <a:path w="14" h="14">
                  <a:moveTo>
                    <a:pt x="13" y="0"/>
                  </a:moveTo>
                  <a:lnTo>
                    <a:pt x="6" y="0"/>
                  </a:lnTo>
                  <a:lnTo>
                    <a:pt x="0" y="13"/>
                  </a:lnTo>
                  <a:lnTo>
                    <a:pt x="13" y="0"/>
                  </a:lnTo>
                  <a:close/>
                </a:path>
              </a:pathLst>
            </a:custGeom>
            <a:solidFill>
              <a:srgbClr val="888888">
                <a:alpha val="100000"/>
              </a:srgbClr>
            </a:solidFill>
            <a:ln w="0">
              <a:noFill/>
            </a:ln>
          </p:spPr>
          <p:txBody>
            <a:bodyPr/>
            <a:lstStyle/>
            <a:p>
              <a:endParaRPr lang="zh-CN" altLang="en-US"/>
            </a:p>
          </p:txBody>
        </p:sp>
        <p:sp>
          <p:nvSpPr>
            <p:cNvPr id="52444" name="Freeform 564"/>
            <p:cNvSpPr/>
            <p:nvPr/>
          </p:nvSpPr>
          <p:spPr>
            <a:xfrm>
              <a:off x="3524" y="2683"/>
              <a:ext cx="14" cy="14"/>
            </a:xfrm>
            <a:custGeom>
              <a:avLst/>
              <a:gdLst>
                <a:gd name="txL" fmla="*/ 0 w 14"/>
                <a:gd name="txT" fmla="*/ 0 h 14"/>
                <a:gd name="txR" fmla="*/ 14 w 14"/>
                <a:gd name="txB" fmla="*/ 14 h 14"/>
              </a:gdLst>
              <a:ahLst/>
              <a:cxnLst>
                <a:cxn ang="0">
                  <a:pos x="13" y="0"/>
                </a:cxn>
                <a:cxn ang="0">
                  <a:pos x="6" y="0"/>
                </a:cxn>
                <a:cxn ang="0">
                  <a:pos x="0" y="13"/>
                </a:cxn>
                <a:cxn ang="0">
                  <a:pos x="13" y="0"/>
                </a:cxn>
              </a:cxnLst>
              <a:rect l="txL" t="txT" r="txR" b="txB"/>
              <a:pathLst>
                <a:path w="14" h="14">
                  <a:moveTo>
                    <a:pt x="13" y="0"/>
                  </a:moveTo>
                  <a:lnTo>
                    <a:pt x="6" y="0"/>
                  </a:lnTo>
                  <a:lnTo>
                    <a:pt x="0" y="13"/>
                  </a:lnTo>
                  <a:lnTo>
                    <a:pt x="13" y="0"/>
                  </a:lnTo>
                  <a:close/>
                </a:path>
              </a:pathLst>
            </a:custGeom>
            <a:solidFill>
              <a:srgbClr val="888888">
                <a:alpha val="100000"/>
              </a:srgbClr>
            </a:solidFill>
            <a:ln w="0">
              <a:noFill/>
            </a:ln>
          </p:spPr>
          <p:txBody>
            <a:bodyPr/>
            <a:lstStyle/>
            <a:p>
              <a:endParaRPr lang="zh-CN" altLang="en-US"/>
            </a:p>
          </p:txBody>
        </p:sp>
        <p:sp>
          <p:nvSpPr>
            <p:cNvPr id="52445" name="Freeform 565"/>
            <p:cNvSpPr/>
            <p:nvPr/>
          </p:nvSpPr>
          <p:spPr>
            <a:xfrm>
              <a:off x="3524" y="2683"/>
              <a:ext cx="14" cy="14"/>
            </a:xfrm>
            <a:custGeom>
              <a:avLst/>
              <a:gdLst>
                <a:gd name="txL" fmla="*/ 0 w 14"/>
                <a:gd name="txT" fmla="*/ 0 h 14"/>
                <a:gd name="txR" fmla="*/ 14 w 14"/>
                <a:gd name="txB" fmla="*/ 14 h 14"/>
              </a:gdLst>
              <a:ahLst/>
              <a:cxnLst>
                <a:cxn ang="0">
                  <a:pos x="13" y="0"/>
                </a:cxn>
                <a:cxn ang="0">
                  <a:pos x="6" y="0"/>
                </a:cxn>
                <a:cxn ang="0">
                  <a:pos x="0" y="13"/>
                </a:cxn>
                <a:cxn ang="0">
                  <a:pos x="13" y="0"/>
                </a:cxn>
              </a:cxnLst>
              <a:rect l="txL" t="txT" r="txR" b="txB"/>
              <a:pathLst>
                <a:path w="14" h="14">
                  <a:moveTo>
                    <a:pt x="13" y="0"/>
                  </a:moveTo>
                  <a:lnTo>
                    <a:pt x="6" y="0"/>
                  </a:lnTo>
                  <a:lnTo>
                    <a:pt x="0" y="13"/>
                  </a:lnTo>
                  <a:lnTo>
                    <a:pt x="13" y="0"/>
                  </a:lnTo>
                  <a:close/>
                </a:path>
              </a:pathLst>
            </a:custGeom>
            <a:solidFill>
              <a:srgbClr val="888888">
                <a:alpha val="100000"/>
              </a:srgbClr>
            </a:solidFill>
            <a:ln w="0">
              <a:noFill/>
            </a:ln>
          </p:spPr>
          <p:txBody>
            <a:bodyPr/>
            <a:lstStyle/>
            <a:p>
              <a:endParaRPr lang="zh-CN" altLang="en-US"/>
            </a:p>
          </p:txBody>
        </p:sp>
        <p:sp>
          <p:nvSpPr>
            <p:cNvPr id="52446" name="Freeform 566"/>
            <p:cNvSpPr/>
            <p:nvPr/>
          </p:nvSpPr>
          <p:spPr>
            <a:xfrm>
              <a:off x="2741" y="2564"/>
              <a:ext cx="173" cy="221"/>
            </a:xfrm>
            <a:custGeom>
              <a:avLst/>
              <a:gdLst>
                <a:gd name="txL" fmla="*/ 0 w 173"/>
                <a:gd name="txT" fmla="*/ 0 h 221"/>
                <a:gd name="txR" fmla="*/ 173 w 173"/>
                <a:gd name="txB" fmla="*/ 221 h 221"/>
              </a:gdLst>
              <a:ahLst/>
              <a:cxnLst>
                <a:cxn ang="0">
                  <a:pos x="90" y="38"/>
                </a:cxn>
                <a:cxn ang="0">
                  <a:pos x="96" y="44"/>
                </a:cxn>
                <a:cxn ang="0">
                  <a:pos x="96" y="44"/>
                </a:cxn>
                <a:cxn ang="0">
                  <a:pos x="102" y="31"/>
                </a:cxn>
                <a:cxn ang="0">
                  <a:pos x="109" y="25"/>
                </a:cxn>
                <a:cxn ang="0">
                  <a:pos x="121" y="25"/>
                </a:cxn>
                <a:cxn ang="0">
                  <a:pos x="109" y="38"/>
                </a:cxn>
                <a:cxn ang="0">
                  <a:pos x="109" y="44"/>
                </a:cxn>
                <a:cxn ang="0">
                  <a:pos x="115" y="50"/>
                </a:cxn>
                <a:cxn ang="0">
                  <a:pos x="121" y="38"/>
                </a:cxn>
                <a:cxn ang="0">
                  <a:pos x="128" y="44"/>
                </a:cxn>
                <a:cxn ang="0">
                  <a:pos x="121" y="38"/>
                </a:cxn>
                <a:cxn ang="0">
                  <a:pos x="121" y="25"/>
                </a:cxn>
                <a:cxn ang="0">
                  <a:pos x="128" y="25"/>
                </a:cxn>
                <a:cxn ang="0">
                  <a:pos x="134" y="19"/>
                </a:cxn>
                <a:cxn ang="0">
                  <a:pos x="147" y="25"/>
                </a:cxn>
                <a:cxn ang="0">
                  <a:pos x="147" y="31"/>
                </a:cxn>
                <a:cxn ang="0">
                  <a:pos x="153" y="50"/>
                </a:cxn>
                <a:cxn ang="0">
                  <a:pos x="147" y="75"/>
                </a:cxn>
                <a:cxn ang="0">
                  <a:pos x="121" y="107"/>
                </a:cxn>
                <a:cxn ang="0">
                  <a:pos x="77" y="151"/>
                </a:cxn>
                <a:cxn ang="0">
                  <a:pos x="70" y="157"/>
                </a:cxn>
                <a:cxn ang="0">
                  <a:pos x="0" y="213"/>
                </a:cxn>
                <a:cxn ang="0">
                  <a:pos x="0" y="213"/>
                </a:cxn>
                <a:cxn ang="0">
                  <a:pos x="7" y="220"/>
                </a:cxn>
                <a:cxn ang="0">
                  <a:pos x="20" y="201"/>
                </a:cxn>
                <a:cxn ang="0">
                  <a:pos x="39" y="195"/>
                </a:cxn>
                <a:cxn ang="0">
                  <a:pos x="45" y="188"/>
                </a:cxn>
                <a:cxn ang="0">
                  <a:pos x="83" y="157"/>
                </a:cxn>
                <a:cxn ang="0">
                  <a:pos x="121" y="126"/>
                </a:cxn>
                <a:cxn ang="0">
                  <a:pos x="147" y="107"/>
                </a:cxn>
                <a:cxn ang="0">
                  <a:pos x="160" y="94"/>
                </a:cxn>
                <a:cxn ang="0">
                  <a:pos x="172" y="56"/>
                </a:cxn>
                <a:cxn ang="0">
                  <a:pos x="172" y="25"/>
                </a:cxn>
                <a:cxn ang="0">
                  <a:pos x="153" y="6"/>
                </a:cxn>
                <a:cxn ang="0">
                  <a:pos x="140" y="0"/>
                </a:cxn>
                <a:cxn ang="0">
                  <a:pos x="121" y="0"/>
                </a:cxn>
                <a:cxn ang="0">
                  <a:pos x="109" y="0"/>
                </a:cxn>
                <a:cxn ang="0">
                  <a:pos x="96" y="12"/>
                </a:cxn>
                <a:cxn ang="0">
                  <a:pos x="90" y="25"/>
                </a:cxn>
                <a:cxn ang="0">
                  <a:pos x="90" y="25"/>
                </a:cxn>
                <a:cxn ang="0">
                  <a:pos x="90" y="25"/>
                </a:cxn>
                <a:cxn ang="0">
                  <a:pos x="96" y="31"/>
                </a:cxn>
                <a:cxn ang="0">
                  <a:pos x="90" y="38"/>
                </a:cxn>
                <a:cxn ang="0">
                  <a:pos x="90" y="38"/>
                </a:cxn>
              </a:cxnLst>
              <a:rect l="txL" t="txT" r="txR" b="txB"/>
              <a:pathLst>
                <a:path w="173" h="221">
                  <a:moveTo>
                    <a:pt x="90" y="38"/>
                  </a:moveTo>
                  <a:lnTo>
                    <a:pt x="96" y="44"/>
                  </a:lnTo>
                  <a:lnTo>
                    <a:pt x="102" y="31"/>
                  </a:lnTo>
                  <a:lnTo>
                    <a:pt x="109" y="25"/>
                  </a:lnTo>
                  <a:lnTo>
                    <a:pt x="121" y="25"/>
                  </a:lnTo>
                  <a:lnTo>
                    <a:pt x="109" y="38"/>
                  </a:lnTo>
                  <a:lnTo>
                    <a:pt x="109" y="44"/>
                  </a:lnTo>
                  <a:lnTo>
                    <a:pt x="115" y="50"/>
                  </a:lnTo>
                  <a:lnTo>
                    <a:pt x="121" y="38"/>
                  </a:lnTo>
                  <a:lnTo>
                    <a:pt x="128" y="44"/>
                  </a:lnTo>
                  <a:lnTo>
                    <a:pt x="121" y="38"/>
                  </a:lnTo>
                  <a:lnTo>
                    <a:pt x="121" y="25"/>
                  </a:lnTo>
                  <a:lnTo>
                    <a:pt x="128" y="25"/>
                  </a:lnTo>
                  <a:lnTo>
                    <a:pt x="134" y="19"/>
                  </a:lnTo>
                  <a:lnTo>
                    <a:pt x="147" y="25"/>
                  </a:lnTo>
                  <a:lnTo>
                    <a:pt x="147" y="31"/>
                  </a:lnTo>
                  <a:lnTo>
                    <a:pt x="153" y="50"/>
                  </a:lnTo>
                  <a:lnTo>
                    <a:pt x="147" y="75"/>
                  </a:lnTo>
                  <a:lnTo>
                    <a:pt x="121" y="107"/>
                  </a:lnTo>
                  <a:lnTo>
                    <a:pt x="77" y="151"/>
                  </a:lnTo>
                  <a:lnTo>
                    <a:pt x="70" y="157"/>
                  </a:lnTo>
                  <a:lnTo>
                    <a:pt x="0" y="213"/>
                  </a:lnTo>
                  <a:lnTo>
                    <a:pt x="7" y="220"/>
                  </a:lnTo>
                  <a:lnTo>
                    <a:pt x="20" y="201"/>
                  </a:lnTo>
                  <a:lnTo>
                    <a:pt x="39" y="195"/>
                  </a:lnTo>
                  <a:lnTo>
                    <a:pt x="45" y="188"/>
                  </a:lnTo>
                  <a:lnTo>
                    <a:pt x="83" y="157"/>
                  </a:lnTo>
                  <a:lnTo>
                    <a:pt x="121" y="126"/>
                  </a:lnTo>
                  <a:lnTo>
                    <a:pt x="147" y="107"/>
                  </a:lnTo>
                  <a:lnTo>
                    <a:pt x="160" y="94"/>
                  </a:lnTo>
                  <a:lnTo>
                    <a:pt x="172" y="56"/>
                  </a:lnTo>
                  <a:lnTo>
                    <a:pt x="172" y="25"/>
                  </a:lnTo>
                  <a:lnTo>
                    <a:pt x="153" y="6"/>
                  </a:lnTo>
                  <a:lnTo>
                    <a:pt x="140" y="0"/>
                  </a:lnTo>
                  <a:lnTo>
                    <a:pt x="121" y="0"/>
                  </a:lnTo>
                  <a:lnTo>
                    <a:pt x="109" y="0"/>
                  </a:lnTo>
                  <a:lnTo>
                    <a:pt x="96" y="12"/>
                  </a:lnTo>
                  <a:lnTo>
                    <a:pt x="90" y="25"/>
                  </a:lnTo>
                  <a:lnTo>
                    <a:pt x="96" y="31"/>
                  </a:lnTo>
                  <a:lnTo>
                    <a:pt x="90" y="38"/>
                  </a:lnTo>
                  <a:close/>
                </a:path>
              </a:pathLst>
            </a:custGeom>
            <a:solidFill>
              <a:srgbClr val="888888">
                <a:alpha val="100000"/>
              </a:srgbClr>
            </a:solidFill>
            <a:ln w="0">
              <a:noFill/>
            </a:ln>
          </p:spPr>
          <p:txBody>
            <a:bodyPr/>
            <a:lstStyle/>
            <a:p>
              <a:endParaRPr lang="zh-CN" altLang="en-US"/>
            </a:p>
          </p:txBody>
        </p:sp>
        <p:sp>
          <p:nvSpPr>
            <p:cNvPr id="52447" name="Freeform 567"/>
            <p:cNvSpPr/>
            <p:nvPr/>
          </p:nvSpPr>
          <p:spPr>
            <a:xfrm>
              <a:off x="2741" y="2564"/>
              <a:ext cx="173" cy="221"/>
            </a:xfrm>
            <a:custGeom>
              <a:avLst/>
              <a:gdLst>
                <a:gd name="txL" fmla="*/ 0 w 173"/>
                <a:gd name="txT" fmla="*/ 0 h 221"/>
                <a:gd name="txR" fmla="*/ 173 w 173"/>
                <a:gd name="txB" fmla="*/ 221 h 221"/>
              </a:gdLst>
              <a:ahLst/>
              <a:cxnLst>
                <a:cxn ang="0">
                  <a:pos x="90" y="38"/>
                </a:cxn>
                <a:cxn ang="0">
                  <a:pos x="96" y="44"/>
                </a:cxn>
                <a:cxn ang="0">
                  <a:pos x="102" y="31"/>
                </a:cxn>
                <a:cxn ang="0">
                  <a:pos x="109" y="25"/>
                </a:cxn>
                <a:cxn ang="0">
                  <a:pos x="121" y="25"/>
                </a:cxn>
                <a:cxn ang="0">
                  <a:pos x="109" y="38"/>
                </a:cxn>
                <a:cxn ang="0">
                  <a:pos x="109" y="44"/>
                </a:cxn>
                <a:cxn ang="0">
                  <a:pos x="115" y="50"/>
                </a:cxn>
                <a:cxn ang="0">
                  <a:pos x="121" y="38"/>
                </a:cxn>
                <a:cxn ang="0">
                  <a:pos x="128" y="44"/>
                </a:cxn>
                <a:cxn ang="0">
                  <a:pos x="121" y="38"/>
                </a:cxn>
                <a:cxn ang="0">
                  <a:pos x="121" y="25"/>
                </a:cxn>
                <a:cxn ang="0">
                  <a:pos x="128" y="25"/>
                </a:cxn>
                <a:cxn ang="0">
                  <a:pos x="134" y="19"/>
                </a:cxn>
                <a:cxn ang="0">
                  <a:pos x="147" y="25"/>
                </a:cxn>
                <a:cxn ang="0">
                  <a:pos x="147" y="31"/>
                </a:cxn>
                <a:cxn ang="0">
                  <a:pos x="153" y="50"/>
                </a:cxn>
                <a:cxn ang="0">
                  <a:pos x="147" y="75"/>
                </a:cxn>
                <a:cxn ang="0">
                  <a:pos x="121" y="107"/>
                </a:cxn>
                <a:cxn ang="0">
                  <a:pos x="77" y="151"/>
                </a:cxn>
                <a:cxn ang="0">
                  <a:pos x="70" y="157"/>
                </a:cxn>
                <a:cxn ang="0">
                  <a:pos x="0" y="213"/>
                </a:cxn>
                <a:cxn ang="0">
                  <a:pos x="7" y="220"/>
                </a:cxn>
                <a:cxn ang="0">
                  <a:pos x="20" y="201"/>
                </a:cxn>
                <a:cxn ang="0">
                  <a:pos x="39" y="195"/>
                </a:cxn>
                <a:cxn ang="0">
                  <a:pos x="45" y="188"/>
                </a:cxn>
                <a:cxn ang="0">
                  <a:pos x="83" y="157"/>
                </a:cxn>
                <a:cxn ang="0">
                  <a:pos x="121" y="126"/>
                </a:cxn>
                <a:cxn ang="0">
                  <a:pos x="147" y="107"/>
                </a:cxn>
                <a:cxn ang="0">
                  <a:pos x="160" y="94"/>
                </a:cxn>
                <a:cxn ang="0">
                  <a:pos x="172" y="56"/>
                </a:cxn>
                <a:cxn ang="0">
                  <a:pos x="172" y="25"/>
                </a:cxn>
                <a:cxn ang="0">
                  <a:pos x="153" y="6"/>
                </a:cxn>
                <a:cxn ang="0">
                  <a:pos x="140" y="0"/>
                </a:cxn>
                <a:cxn ang="0">
                  <a:pos x="121" y="0"/>
                </a:cxn>
                <a:cxn ang="0">
                  <a:pos x="109" y="0"/>
                </a:cxn>
                <a:cxn ang="0">
                  <a:pos x="96" y="12"/>
                </a:cxn>
                <a:cxn ang="0">
                  <a:pos x="90" y="25"/>
                </a:cxn>
                <a:cxn ang="0">
                  <a:pos x="96" y="31"/>
                </a:cxn>
                <a:cxn ang="0">
                  <a:pos x="90" y="38"/>
                </a:cxn>
              </a:cxnLst>
              <a:rect l="txL" t="txT" r="txR" b="txB"/>
              <a:pathLst>
                <a:path w="173" h="221">
                  <a:moveTo>
                    <a:pt x="90" y="38"/>
                  </a:moveTo>
                  <a:lnTo>
                    <a:pt x="96" y="44"/>
                  </a:lnTo>
                  <a:lnTo>
                    <a:pt x="102" y="31"/>
                  </a:lnTo>
                  <a:lnTo>
                    <a:pt x="109" y="25"/>
                  </a:lnTo>
                  <a:lnTo>
                    <a:pt x="121" y="25"/>
                  </a:lnTo>
                  <a:lnTo>
                    <a:pt x="109" y="38"/>
                  </a:lnTo>
                  <a:lnTo>
                    <a:pt x="109" y="44"/>
                  </a:lnTo>
                  <a:lnTo>
                    <a:pt x="115" y="50"/>
                  </a:lnTo>
                  <a:lnTo>
                    <a:pt x="121" y="38"/>
                  </a:lnTo>
                  <a:lnTo>
                    <a:pt x="128" y="44"/>
                  </a:lnTo>
                  <a:lnTo>
                    <a:pt x="121" y="38"/>
                  </a:lnTo>
                  <a:lnTo>
                    <a:pt x="121" y="25"/>
                  </a:lnTo>
                  <a:lnTo>
                    <a:pt x="128" y="25"/>
                  </a:lnTo>
                  <a:lnTo>
                    <a:pt x="134" y="19"/>
                  </a:lnTo>
                  <a:lnTo>
                    <a:pt x="147" y="25"/>
                  </a:lnTo>
                  <a:lnTo>
                    <a:pt x="147" y="31"/>
                  </a:lnTo>
                  <a:lnTo>
                    <a:pt x="153" y="50"/>
                  </a:lnTo>
                  <a:lnTo>
                    <a:pt x="147" y="75"/>
                  </a:lnTo>
                  <a:lnTo>
                    <a:pt x="121" y="107"/>
                  </a:lnTo>
                  <a:lnTo>
                    <a:pt x="77" y="151"/>
                  </a:lnTo>
                  <a:lnTo>
                    <a:pt x="70" y="157"/>
                  </a:lnTo>
                  <a:lnTo>
                    <a:pt x="0" y="213"/>
                  </a:lnTo>
                  <a:lnTo>
                    <a:pt x="7" y="220"/>
                  </a:lnTo>
                  <a:lnTo>
                    <a:pt x="20" y="201"/>
                  </a:lnTo>
                  <a:lnTo>
                    <a:pt x="39" y="195"/>
                  </a:lnTo>
                  <a:lnTo>
                    <a:pt x="45" y="188"/>
                  </a:lnTo>
                  <a:lnTo>
                    <a:pt x="83" y="157"/>
                  </a:lnTo>
                  <a:lnTo>
                    <a:pt x="121" y="126"/>
                  </a:lnTo>
                  <a:lnTo>
                    <a:pt x="147" y="107"/>
                  </a:lnTo>
                  <a:lnTo>
                    <a:pt x="160" y="94"/>
                  </a:lnTo>
                  <a:lnTo>
                    <a:pt x="172" y="56"/>
                  </a:lnTo>
                  <a:lnTo>
                    <a:pt x="172" y="25"/>
                  </a:lnTo>
                  <a:lnTo>
                    <a:pt x="153" y="6"/>
                  </a:lnTo>
                  <a:lnTo>
                    <a:pt x="140" y="0"/>
                  </a:lnTo>
                  <a:lnTo>
                    <a:pt x="121" y="0"/>
                  </a:lnTo>
                  <a:lnTo>
                    <a:pt x="109" y="0"/>
                  </a:lnTo>
                  <a:lnTo>
                    <a:pt x="96" y="12"/>
                  </a:lnTo>
                  <a:lnTo>
                    <a:pt x="90" y="25"/>
                  </a:lnTo>
                  <a:lnTo>
                    <a:pt x="96" y="31"/>
                  </a:lnTo>
                  <a:lnTo>
                    <a:pt x="90" y="38"/>
                  </a:lnTo>
                  <a:close/>
                </a:path>
              </a:pathLst>
            </a:custGeom>
            <a:solidFill>
              <a:srgbClr val="888888">
                <a:alpha val="100000"/>
              </a:srgbClr>
            </a:solidFill>
            <a:ln w="0">
              <a:noFill/>
            </a:ln>
          </p:spPr>
          <p:txBody>
            <a:bodyPr/>
            <a:lstStyle/>
            <a:p>
              <a:endParaRPr lang="zh-CN" altLang="en-US"/>
            </a:p>
          </p:txBody>
        </p:sp>
      </p:grpSp>
      <p:sp>
        <p:nvSpPr>
          <p:cNvPr id="28674" name="灯片编号占位符 3"/>
          <p:cNvSpPr>
            <a:spLocks noGrp="1"/>
          </p:cNvSpPr>
          <p:nvPr/>
        </p:nvSpPr>
        <p:spPr>
          <a:xfrm>
            <a:off x="327025"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11</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animEffect transition="in" filter="wipe(down)">
                                      <p:cBhvr>
                                        <p:cTn id="7" dur="500"/>
                                        <p:tgtEl>
                                          <p:spTgt spid="522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descr="j0212701"/>
          <p:cNvPicPr>
            <a:picLocks noChangeAspect="1"/>
          </p:cNvPicPr>
          <p:nvPr/>
        </p:nvPicPr>
        <p:blipFill>
          <a:blip r:embed="rId2"/>
          <a:stretch>
            <a:fillRect/>
          </a:stretch>
        </p:blipFill>
        <p:spPr>
          <a:xfrm>
            <a:off x="6808153" y="323850"/>
            <a:ext cx="1285875" cy="1808163"/>
          </a:xfrm>
          <a:prstGeom prst="rect">
            <a:avLst/>
          </a:prstGeom>
          <a:noFill/>
          <a:ln w="9525">
            <a:noFill/>
          </a:ln>
        </p:spPr>
      </p:pic>
      <p:sp>
        <p:nvSpPr>
          <p:cNvPr id="53253" name="Rectangle 3"/>
          <p:cNvSpPr>
            <a:spLocks noGrp="1"/>
          </p:cNvSpPr>
          <p:nvPr>
            <p:ph idx="1"/>
          </p:nvPr>
        </p:nvSpPr>
        <p:spPr>
          <a:xfrm>
            <a:off x="468630" y="1278890"/>
            <a:ext cx="8207375" cy="5127625"/>
          </a:xfrm>
        </p:spPr>
        <p:txBody>
          <a:bodyPr vert="horz" wrap="square" lIns="91440" tIns="45720" rIns="91440" bIns="45720" anchor="t"/>
          <a:lstStyle/>
          <a:p>
            <a:pPr eaLnBrk="1" hangingPunct="1">
              <a:lnSpc>
                <a:spcPct val="120000"/>
              </a:lnSpc>
              <a:spcBef>
                <a:spcPts val="1200"/>
              </a:spcBef>
              <a:spcAft>
                <a:spcPts val="0"/>
              </a:spcAft>
              <a:buClr>
                <a:srgbClr val="008000"/>
              </a:buClr>
              <a:buFont typeface="Wingdings" panose="05000000000000000000" charset="0"/>
              <a:buChar char="Ø"/>
            </a:pPr>
            <a:r>
              <a:rPr lang="zh-CN" altLang="en-US" sz="2800" b="1" dirty="0">
                <a:latin typeface="微软雅黑" panose="020B0503020204020204" pitchFamily="34" charset="-122"/>
                <a:ea typeface="微软雅黑" panose="020B0503020204020204" pitchFamily="34" charset="-122"/>
              </a:rPr>
              <a:t>假如：你生来就是一名印度的贫民、或非洲的土著、或古希腊人、或封建贵族，那么你的个性、你对生活的选择、你的社会经历又会怎样？</a:t>
            </a:r>
          </a:p>
          <a:p>
            <a:pPr eaLnBrk="1" hangingPunct="1">
              <a:lnSpc>
                <a:spcPct val="120000"/>
              </a:lnSpc>
              <a:spcBef>
                <a:spcPts val="1200"/>
              </a:spcBef>
              <a:spcAft>
                <a:spcPts val="0"/>
              </a:spcAft>
              <a:buClr>
                <a:srgbClr val="008000"/>
              </a:buClr>
              <a:buFont typeface="Wingdings" panose="05000000000000000000" charset="0"/>
              <a:buChar char="Ø"/>
            </a:pPr>
            <a:r>
              <a:rPr lang="zh-CN" altLang="en-US" sz="2800" b="1" dirty="0">
                <a:solidFill>
                  <a:schemeClr val="accent2"/>
                </a:solidFill>
                <a:latin typeface="微软雅黑" panose="020B0503020204020204" pitchFamily="34" charset="-122"/>
                <a:ea typeface="微软雅黑" panose="020B0503020204020204" pitchFamily="34" charset="-122"/>
              </a:rPr>
              <a:t>这一点很容易被忽视，</a:t>
            </a:r>
            <a:r>
              <a:rPr lang="zh-CN" altLang="en-US" sz="2800" b="1" dirty="0">
                <a:latin typeface="微软雅黑" panose="020B0503020204020204" pitchFamily="34" charset="-122"/>
                <a:ea typeface="微软雅黑" panose="020B0503020204020204" pitchFamily="34" charset="-122"/>
              </a:rPr>
              <a:t>很多人都往往以为自己生活的社会是天经地义的，他们就像接受自然界一样毫无疑虑地接受了自己的社会和风俗习惯。</a:t>
            </a:r>
          </a:p>
          <a:p>
            <a:pPr eaLnBrk="1" hangingPunct="1">
              <a:lnSpc>
                <a:spcPct val="120000"/>
              </a:lnSpc>
              <a:spcBef>
                <a:spcPts val="1200"/>
              </a:spcBef>
              <a:spcAft>
                <a:spcPts val="0"/>
              </a:spcAft>
              <a:buClr>
                <a:srgbClr val="008000"/>
              </a:buClr>
              <a:buFont typeface="Wingdings" panose="05000000000000000000" charset="0"/>
              <a:buChar char="Ø"/>
            </a:pPr>
            <a:r>
              <a:rPr lang="zh-CN" altLang="en-US" sz="2800" b="1" dirty="0">
                <a:solidFill>
                  <a:srgbClr val="FF0000"/>
                </a:solidFill>
                <a:latin typeface="微软雅黑" panose="020B0503020204020204" pitchFamily="34" charset="-122"/>
                <a:ea typeface="微软雅黑" panose="020B0503020204020204" pitchFamily="34" charset="-122"/>
              </a:rPr>
              <a:t>社会学的观点使我们不再把社会看成是天经地义、理所当然的，而是</a:t>
            </a:r>
            <a:r>
              <a:rPr lang="zh-CN" altLang="en-US" sz="2800" b="1" dirty="0">
                <a:solidFill>
                  <a:srgbClr val="3333CC"/>
                </a:solidFill>
                <a:latin typeface="微软雅黑" panose="020B0503020204020204" pitchFamily="34" charset="-122"/>
                <a:ea typeface="微软雅黑" panose="020B0503020204020204" pitchFamily="34" charset="-122"/>
              </a:rPr>
              <a:t>一种暂时的社会产品，它是由人创造出来的，因此也能由人来改变。</a:t>
            </a:r>
          </a:p>
        </p:txBody>
      </p:sp>
      <p:sp>
        <p:nvSpPr>
          <p:cNvPr id="16388" name="Rectangle 2"/>
          <p:cNvSpPr>
            <a:spLocks noGrp="1" noChangeArrowheads="1"/>
          </p:cNvSpPr>
          <p:nvPr/>
        </p:nvSpPr>
        <p:spPr>
          <a:xfrm>
            <a:off x="611188" y="277813"/>
            <a:ext cx="7772400" cy="1008063"/>
          </a:xfrm>
          <a:prstGeom prst="rect">
            <a:avLst/>
          </a:prstGeom>
          <a:noFill/>
          <a:ln w="9525">
            <a:noFill/>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b="1" kern="0" noProof="0" dirty="0" smtClean="0">
                <a:ln>
                  <a:noFill/>
                </a:ln>
                <a:solidFill>
                  <a:schemeClr val="accent6">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1.1.5 社会学的基本见解</a:t>
            </a:r>
            <a:endParaRPr kumimoji="1" lang="zh-CN" altLang="en-US" sz="4800" b="1" u="none" strike="noStrike" kern="0" cap="none" spc="0" normalizeH="0" baseline="0" noProof="0" dirty="0" smtClean="0">
              <a:ln>
                <a:noFill/>
              </a:ln>
              <a:solidFill>
                <a:schemeClr val="accent6">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12</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253">
                                            <p:txEl>
                                              <p:pRg st="1" end="1"/>
                                            </p:txEl>
                                          </p:spTgt>
                                        </p:tgtEl>
                                        <p:attrNameLst>
                                          <p:attrName>style.visibility</p:attrName>
                                        </p:attrNameLst>
                                      </p:cBhvr>
                                      <p:to>
                                        <p:strVal val="visible"/>
                                      </p:to>
                                    </p:set>
                                    <p:animEffect transition="in" filter="wipe(down)">
                                      <p:cBhvr>
                                        <p:cTn id="7" dur="500"/>
                                        <p:tgtEl>
                                          <p:spTgt spid="5325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3253">
                                            <p:txEl>
                                              <p:pRg st="2" end="2"/>
                                            </p:txEl>
                                          </p:spTgt>
                                        </p:tgtEl>
                                        <p:attrNameLst>
                                          <p:attrName>style.visibility</p:attrName>
                                        </p:attrNameLst>
                                      </p:cBhvr>
                                      <p:to>
                                        <p:strVal val="visible"/>
                                      </p:to>
                                    </p:set>
                                    <p:animEffect transition="in" filter="wipe(down)">
                                      <p:cBhvr>
                                        <p:cTn id="12" dur="500"/>
                                        <p:tgtEl>
                                          <p:spTgt spid="532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88035" y="1402080"/>
            <a:ext cx="7959725" cy="58737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1"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社会学的</a:t>
            </a:r>
            <a:r>
              <a:rPr kumimoji="1" lang="zh-CN" altLang="en-US" sz="3600" b="1" i="1"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想像力</a:t>
            </a:r>
            <a:r>
              <a:rPr kumimoji="1" lang="zh-CN" altLang="en-US" sz="2000" b="1" i="0" u="none" strike="noStrike" kern="0" cap="none" spc="0" normalizeH="0" baseline="0" noProof="0" dirty="0" smtClean="0">
                <a:ln>
                  <a:noFill/>
                </a:ln>
                <a:solidFill>
                  <a:srgbClr val="C00000"/>
                </a:solidFill>
                <a:effectLst/>
                <a:uLnTx/>
                <a:uFillTx/>
                <a:latin typeface="+mj-lt"/>
                <a:ea typeface="+mj-ea"/>
                <a:cs typeface="+mj-cs"/>
              </a:rPr>
              <a:t>（ </a:t>
            </a:r>
            <a:r>
              <a:rPr kumimoji="1" lang="en-US" altLang="zh-CN" sz="2800" b="1" i="1" u="none" strike="noStrike" kern="0" cap="none" spc="0" normalizeH="0" baseline="0" noProof="0" dirty="0" smtClean="0">
                <a:ln>
                  <a:noFill/>
                </a:ln>
                <a:solidFill>
                  <a:srgbClr val="C00000"/>
                </a:solidFill>
                <a:effectLst/>
                <a:uLnTx/>
                <a:uFillTx/>
                <a:latin typeface="+mj-lt"/>
                <a:ea typeface="+mj-ea"/>
                <a:cs typeface="+mj-cs"/>
              </a:rPr>
              <a:t>sociological imagination</a:t>
            </a:r>
            <a:r>
              <a:rPr kumimoji="1" lang="zh-CN" altLang="en-US" sz="2000" b="1" i="0" u="none" strike="noStrike" kern="0" cap="none" spc="0" normalizeH="0" baseline="0" noProof="0" dirty="0" smtClean="0">
                <a:ln>
                  <a:noFill/>
                </a:ln>
                <a:solidFill>
                  <a:srgbClr val="C00000"/>
                </a:solidFill>
                <a:effectLst/>
                <a:uLnTx/>
                <a:uFillTx/>
                <a:latin typeface="+mj-lt"/>
                <a:ea typeface="+mj-ea"/>
                <a:cs typeface="+mj-cs"/>
              </a:rPr>
              <a:t>）</a:t>
            </a:r>
          </a:p>
        </p:txBody>
      </p:sp>
      <p:sp>
        <p:nvSpPr>
          <p:cNvPr id="48132" name="Rectangle 3"/>
          <p:cNvSpPr>
            <a:spLocks noGrp="1"/>
          </p:cNvSpPr>
          <p:nvPr>
            <p:ph idx="1"/>
          </p:nvPr>
        </p:nvSpPr>
        <p:spPr>
          <a:xfrm>
            <a:off x="430213" y="2276872"/>
            <a:ext cx="8280400" cy="3887862"/>
          </a:xfrm>
        </p:spPr>
        <p:txBody>
          <a:bodyPr vert="horz" wrap="square" lIns="91440" tIns="45720" rIns="91440" bIns="45720" anchor="t"/>
          <a:lstStyle/>
          <a:p>
            <a:pPr eaLnBrk="1" hangingPunct="1">
              <a:spcBef>
                <a:spcPct val="40000"/>
              </a:spcBef>
              <a:buClr>
                <a:srgbClr val="C00000"/>
              </a:buClr>
              <a:buFont typeface="Wingdings" panose="05000000000000000000" pitchFamily="2" charset="2"/>
              <a:buChar char="Ø"/>
            </a:pPr>
            <a:r>
              <a:rPr lang="zh-CN" altLang="en-US" b="1" dirty="0" smtClean="0">
                <a:solidFill>
                  <a:srgbClr val="3333CC"/>
                </a:solidFill>
                <a:latin typeface="微软雅黑" panose="020B0503020204020204" pitchFamily="34" charset="-122"/>
                <a:ea typeface="微软雅黑" panose="020B0503020204020204" pitchFamily="34" charset="-122"/>
              </a:rPr>
              <a:t>米尔斯</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社会学的想象力</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a:solidFill>
                  <a:srgbClr val="3333CC"/>
                </a:solidFill>
                <a:latin typeface="微软雅黑" panose="020B0503020204020204" pitchFamily="34" charset="-122"/>
                <a:ea typeface="微软雅黑" panose="020B0503020204020204" pitchFamily="34" charset="-122"/>
              </a:rPr>
              <a:t>认为</a:t>
            </a:r>
            <a:r>
              <a:rPr lang="zh-CN" altLang="en-US" b="1" dirty="0" smtClean="0">
                <a:solidFill>
                  <a:srgbClr val="3333CC"/>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社会学想象力</a:t>
            </a:r>
            <a:r>
              <a:rPr lang="zh-CN" altLang="en-US" b="1" dirty="0">
                <a:solidFill>
                  <a:srgbClr val="3333CC"/>
                </a:solidFill>
                <a:latin typeface="微软雅黑" panose="020B0503020204020204" pitchFamily="34" charset="-122"/>
                <a:ea typeface="微软雅黑" panose="020B0503020204020204" pitchFamily="34" charset="-122"/>
              </a:rPr>
              <a:t>是一种心智品质，这种品质可以帮助人们利用信息增进理性，从而使他们看清世事。</a:t>
            </a:r>
          </a:p>
          <a:p>
            <a:pPr eaLnBrk="1" hangingPunct="1">
              <a:spcBef>
                <a:spcPct val="40000"/>
              </a:spcBef>
              <a:buClr>
                <a:srgbClr val="C00000"/>
              </a:buClr>
              <a:buFont typeface="Wingdings" panose="05000000000000000000" pitchFamily="2" charset="2"/>
              <a:buChar char="Ø"/>
            </a:pPr>
            <a:r>
              <a:rPr lang="zh-CN" altLang="en-US" b="1" dirty="0">
                <a:solidFill>
                  <a:srgbClr val="3333CC"/>
                </a:solidFill>
                <a:latin typeface="微软雅黑" panose="020B0503020204020204" pitchFamily="34" charset="-122"/>
                <a:ea typeface="微软雅黑" panose="020B0503020204020204" pitchFamily="34" charset="-122"/>
              </a:rPr>
              <a:t>构成</a:t>
            </a:r>
            <a:r>
              <a:rPr lang="zh-CN" altLang="en-US" b="1" dirty="0">
                <a:solidFill>
                  <a:srgbClr val="C00000"/>
                </a:solidFill>
                <a:latin typeface="微软雅黑" panose="020B0503020204020204" pitchFamily="34" charset="-122"/>
                <a:ea typeface="微软雅黑" panose="020B0503020204020204" pitchFamily="34" charset="-122"/>
              </a:rPr>
              <a:t>社会学想象力</a:t>
            </a:r>
            <a:r>
              <a:rPr lang="zh-CN" altLang="en-US" b="1" dirty="0">
                <a:solidFill>
                  <a:srgbClr val="3333CC"/>
                </a:solidFill>
                <a:latin typeface="微软雅黑" panose="020B0503020204020204" pitchFamily="34" charset="-122"/>
                <a:ea typeface="微软雅黑" panose="020B0503020204020204" pitchFamily="34" charset="-122"/>
              </a:rPr>
              <a:t>的关键要素在于，</a:t>
            </a:r>
            <a:r>
              <a:rPr lang="zh-CN" altLang="en-US" b="1" dirty="0">
                <a:solidFill>
                  <a:srgbClr val="C00000"/>
                </a:solidFill>
                <a:latin typeface="微软雅黑" panose="020B0503020204020204" pitchFamily="34" charset="-122"/>
                <a:ea typeface="微软雅黑" panose="020B0503020204020204" pitchFamily="34" charset="-122"/>
              </a:rPr>
              <a:t>能以局外者的角度来观察自己的社会。</a:t>
            </a:r>
          </a:p>
          <a:p>
            <a:pPr eaLnBrk="1" hangingPunct="1">
              <a:spcBef>
                <a:spcPct val="40000"/>
              </a:spcBef>
              <a:buClr>
                <a:srgbClr val="C00000"/>
              </a:buClr>
              <a:buFont typeface="Wingdings" panose="05000000000000000000" pitchFamily="2" charset="2"/>
              <a:buChar char="Ø"/>
            </a:pPr>
            <a:r>
              <a:rPr lang="zh-CN" altLang="en-US" b="1" dirty="0">
                <a:solidFill>
                  <a:srgbClr val="C00000"/>
                </a:solidFill>
                <a:latin typeface="微软雅黑" panose="020B0503020204020204" pitchFamily="34" charset="-122"/>
                <a:ea typeface="微软雅黑" panose="020B0503020204020204" pitchFamily="34" charset="-122"/>
              </a:rPr>
              <a:t>社会学想象力</a:t>
            </a:r>
            <a:r>
              <a:rPr lang="zh-CN" altLang="en-US" b="1" dirty="0">
                <a:solidFill>
                  <a:srgbClr val="3333CC"/>
                </a:solidFill>
                <a:latin typeface="微软雅黑" panose="020B0503020204020204" pitchFamily="34" charset="-122"/>
                <a:ea typeface="微软雅黑" panose="020B0503020204020204" pitchFamily="34" charset="-122"/>
              </a:rPr>
              <a:t>能使我们超越个人经验与观察，进一步了解更宽广的公众议题。</a:t>
            </a:r>
          </a:p>
        </p:txBody>
      </p:sp>
      <p:sp>
        <p:nvSpPr>
          <p:cNvPr id="5" name="Rectangle 2"/>
          <p:cNvSpPr txBox="1"/>
          <p:nvPr/>
        </p:nvSpPr>
        <p:spPr>
          <a:xfrm>
            <a:off x="746443" y="298133"/>
            <a:ext cx="7772400" cy="947737"/>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r>
              <a:rPr lang="en-US" altLang="zh-CN" sz="4800" b="1" dirty="0" smtClean="0">
                <a:solidFill>
                  <a:schemeClr val="accent6">
                    <a:lumMod val="75000"/>
                  </a:schemeClr>
                </a:solidFill>
                <a:latin typeface="微软雅黑" panose="020B0503020204020204" pitchFamily="34" charset="-122"/>
                <a:ea typeface="微软雅黑" panose="020B0503020204020204" pitchFamily="34" charset="-122"/>
              </a:rPr>
              <a:t>1.1.6 </a:t>
            </a:r>
            <a:r>
              <a:rPr lang="zh-CN" altLang="en-US" sz="4800" b="1" dirty="0" smtClean="0">
                <a:solidFill>
                  <a:schemeClr val="accent6">
                    <a:lumMod val="75000"/>
                  </a:schemeClr>
                </a:solidFill>
                <a:latin typeface="微软雅黑" panose="020B0503020204020204" pitchFamily="34" charset="-122"/>
                <a:ea typeface="微软雅黑" panose="020B0503020204020204" pitchFamily="34" charset="-122"/>
              </a:rPr>
              <a:t>观察问题的新角度</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13</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132">
                                            <p:txEl>
                                              <p:pRg st="1" end="1"/>
                                            </p:txEl>
                                          </p:spTgt>
                                        </p:tgtEl>
                                        <p:attrNameLst>
                                          <p:attrName>style.visibility</p:attrName>
                                        </p:attrNameLst>
                                      </p:cBhvr>
                                      <p:to>
                                        <p:strVal val="visible"/>
                                      </p:to>
                                    </p:set>
                                    <p:animEffect transition="in" filter="wipe(down)">
                                      <p:cBhvr>
                                        <p:cTn id="7" dur="500"/>
                                        <p:tgtEl>
                                          <p:spTgt spid="481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8132">
                                            <p:txEl>
                                              <p:pRg st="2" end="2"/>
                                            </p:txEl>
                                          </p:spTgt>
                                        </p:tgtEl>
                                        <p:attrNameLst>
                                          <p:attrName>style.visibility</p:attrName>
                                        </p:attrNameLst>
                                      </p:cBhvr>
                                      <p:to>
                                        <p:strVal val="visible"/>
                                      </p:to>
                                    </p:set>
                                    <p:animEffect transition="in" filter="wipe(down)">
                                      <p:cBhvr>
                                        <p:cTn id="12" dur="500"/>
                                        <p:tgtEl>
                                          <p:spTgt spid="481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539750" y="691515"/>
            <a:ext cx="8064500" cy="5905500"/>
          </a:xfrm>
        </p:spPr>
        <p:txBody>
          <a:bodyPr vert="horz" wrap="square" lIns="91440" tIns="45720" rIns="91440" bIns="45720" anchor="t"/>
          <a:lstStyle/>
          <a:p>
            <a:pPr>
              <a:buFont typeface="Wingdings" panose="05000000000000000000" pitchFamily="2" charset="2"/>
              <a:buChar char="p"/>
            </a:pPr>
            <a:r>
              <a:rPr lang="zh-CN" altLang="en-US" sz="4000" b="1" dirty="0">
                <a:solidFill>
                  <a:srgbClr val="C00000"/>
                </a:solidFill>
                <a:latin typeface="微软雅黑" panose="020B0503020204020204" pitchFamily="34" charset="-122"/>
                <a:ea typeface="微软雅黑" panose="020B0503020204020204" pitchFamily="34" charset="-122"/>
              </a:rPr>
              <a:t>社会学</a:t>
            </a:r>
            <a:r>
              <a:rPr lang="zh-CN" altLang="en-US" sz="4000" b="1" dirty="0" smtClean="0">
                <a:solidFill>
                  <a:srgbClr val="C00000"/>
                </a:solidFill>
                <a:latin typeface="微软雅黑" panose="020B0503020204020204" pitchFamily="34" charset="-122"/>
                <a:ea typeface="微软雅黑" panose="020B0503020204020204" pitchFamily="34" charset="-122"/>
              </a:rPr>
              <a:t>想象力</a:t>
            </a:r>
            <a:r>
              <a:rPr lang="zh-CN" altLang="en-US" sz="3600" b="1" dirty="0" smtClean="0">
                <a:solidFill>
                  <a:srgbClr val="C00000"/>
                </a:solidFill>
                <a:latin typeface="微软雅黑" panose="020B0503020204020204" pitchFamily="34" charset="-122"/>
                <a:ea typeface="微软雅黑" panose="020B0503020204020204" pitchFamily="34" charset="-122"/>
              </a:rPr>
              <a:t>，</a:t>
            </a:r>
            <a:r>
              <a:rPr lang="zh-CN" altLang="en-US" sz="3600" b="1" dirty="0" smtClean="0">
                <a:solidFill>
                  <a:schemeClr val="tx1"/>
                </a:solidFill>
                <a:latin typeface="微软雅黑" panose="020B0503020204020204" pitchFamily="34" charset="-122"/>
                <a:ea typeface="微软雅黑" panose="020B0503020204020204" pitchFamily="34" charset="-122"/>
              </a:rPr>
              <a:t>可清楚</a:t>
            </a:r>
            <a:r>
              <a:rPr lang="zh-CN" altLang="en-US" sz="3600" b="1" dirty="0">
                <a:solidFill>
                  <a:schemeClr val="tx1"/>
                </a:solidFill>
                <a:latin typeface="微软雅黑" panose="020B0503020204020204" pitchFamily="34" charset="-122"/>
                <a:ea typeface="微软雅黑" panose="020B0503020204020204" pitchFamily="34" charset="-122"/>
              </a:rPr>
              <a:t>地认识到个人经历与更广阔的社会之间的关系。</a:t>
            </a:r>
            <a:endParaRPr lang="en-US" altLang="zh-CN" sz="3600" b="1" dirty="0">
              <a:solidFill>
                <a:srgbClr val="C00000"/>
              </a:solidFill>
              <a:latin typeface="微软雅黑" panose="020B0503020204020204" pitchFamily="34" charset="-122"/>
              <a:ea typeface="微软雅黑" panose="020B0503020204020204" pitchFamily="34" charset="-122"/>
            </a:endParaRPr>
          </a:p>
          <a:p>
            <a:pPr>
              <a:buClr>
                <a:srgbClr val="808000"/>
              </a:buClr>
              <a:buFont typeface="Wingdings" panose="05000000000000000000" charset="0"/>
              <a:buChar char="Ø"/>
            </a:pPr>
            <a:r>
              <a:rPr lang="zh-CN" altLang="en-US" b="1" dirty="0" smtClean="0">
                <a:solidFill>
                  <a:srgbClr val="3333CC"/>
                </a:solidFill>
                <a:latin typeface="微软雅黑" panose="020B0503020204020204" pitchFamily="34" charset="-122"/>
                <a:ea typeface="微软雅黑" panose="020B0503020204020204" pitchFamily="34" charset="-122"/>
              </a:rPr>
              <a:t>当社会</a:t>
            </a:r>
            <a:r>
              <a:rPr lang="zh-CN" altLang="en-US" b="1" dirty="0">
                <a:solidFill>
                  <a:srgbClr val="3333CC"/>
                </a:solidFill>
                <a:latin typeface="微软雅黑" panose="020B0503020204020204" pitchFamily="34" charset="-122"/>
                <a:ea typeface="微软雅黑" panose="020B0503020204020204" pitchFamily="34" charset="-122"/>
              </a:rPr>
              <a:t>变成工业化社会时，乡村的农民不管本人是否愿意，都会变成城市的居民。</a:t>
            </a:r>
            <a:endParaRPr lang="en-US" altLang="zh-CN" b="1" dirty="0">
              <a:solidFill>
                <a:srgbClr val="3333CC"/>
              </a:solidFill>
              <a:latin typeface="微软雅黑" panose="020B0503020204020204" pitchFamily="34" charset="-122"/>
              <a:ea typeface="微软雅黑" panose="020B0503020204020204" pitchFamily="34" charset="-122"/>
            </a:endParaRPr>
          </a:p>
          <a:p>
            <a:pPr>
              <a:buClr>
                <a:srgbClr val="808000"/>
              </a:buClr>
              <a:buFont typeface="Wingdings" panose="05000000000000000000" charset="0"/>
              <a:buChar char="Ø"/>
            </a:pPr>
            <a:r>
              <a:rPr lang="zh-CN" altLang="en-US" b="1" dirty="0">
                <a:solidFill>
                  <a:srgbClr val="3333CC"/>
                </a:solidFill>
                <a:latin typeface="微软雅黑" panose="020B0503020204020204" pitchFamily="34" charset="-122"/>
                <a:ea typeface="微软雅黑" panose="020B0503020204020204" pitchFamily="34" charset="-122"/>
              </a:rPr>
              <a:t>当一个国家处于战争状态时，许多妻子们变成了寡妇，孩子们变成了孤儿，而造成这种状况的原因绝非他们个人的力量所能左右的。</a:t>
            </a:r>
            <a:endParaRPr lang="en-US" altLang="zh-CN" b="1" dirty="0">
              <a:solidFill>
                <a:srgbClr val="3333CC"/>
              </a:solidFill>
              <a:latin typeface="微软雅黑" panose="020B0503020204020204" pitchFamily="34" charset="-122"/>
              <a:ea typeface="微软雅黑" panose="020B0503020204020204" pitchFamily="34" charset="-122"/>
            </a:endParaRPr>
          </a:p>
          <a:p>
            <a:pPr>
              <a:buClr>
                <a:srgbClr val="808000"/>
              </a:buClr>
              <a:buFont typeface="Wingdings" panose="05000000000000000000" charset="0"/>
              <a:buChar char="Ø"/>
            </a:pPr>
            <a:r>
              <a:rPr lang="zh-CN" altLang="en-US" b="1" dirty="0">
                <a:solidFill>
                  <a:schemeClr val="accent2"/>
                </a:solidFill>
                <a:latin typeface="微软雅黑" panose="020B0503020204020204" pitchFamily="34" charset="-122"/>
                <a:ea typeface="微软雅黑" panose="020B0503020204020204" pitchFamily="34" charset="-122"/>
              </a:rPr>
              <a:t>当出现经济萧条时，不管工人们曾经干得多么出色，也会被迫失业。</a:t>
            </a:r>
          </a:p>
          <a:p>
            <a:endParaRPr lang="zh-CN" altLang="en-US" dirty="0"/>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14</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animEffect transition="in" filter="wipe(down)">
                                      <p:cBhvr>
                                        <p:cTn id="7" dur="500"/>
                                        <p:tgtEl>
                                          <p:spTgt spid="491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154">
                                            <p:txEl>
                                              <p:pRg st="2" end="2"/>
                                            </p:txEl>
                                          </p:spTgt>
                                        </p:tgtEl>
                                        <p:attrNameLst>
                                          <p:attrName>style.visibility</p:attrName>
                                        </p:attrNameLst>
                                      </p:cBhvr>
                                      <p:to>
                                        <p:strVal val="visible"/>
                                      </p:to>
                                    </p:set>
                                    <p:animEffect transition="in" filter="wipe(down)">
                                      <p:cBhvr>
                                        <p:cTn id="12" dur="500"/>
                                        <p:tgtEl>
                                          <p:spTgt spid="491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animEffect transition="in" filter="wipe(down)">
                                      <p:cBhvr>
                                        <p:cTn id="17" dur="500"/>
                                        <p:tgtEl>
                                          <p:spTgt spid="49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p:cNvSpPr>
          <p:nvPr>
            <p:ph type="title"/>
          </p:nvPr>
        </p:nvSpPr>
        <p:spPr>
          <a:xfrm>
            <a:off x="684213" y="475933"/>
            <a:ext cx="7772400" cy="947737"/>
          </a:xfrm>
        </p:spPr>
        <p:txBody>
          <a:bodyPr vert="horz" wrap="square" lIns="91440" tIns="45720" rIns="91440" bIns="45720" anchor="ctr"/>
          <a:lstStyle/>
          <a:p>
            <a:pPr algn="l" eaLnBrk="1" hangingPunct="1"/>
            <a:r>
              <a:rPr lang="en-US" altLang="zh-CN" sz="48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1.1.6 </a:t>
            </a:r>
            <a:r>
              <a:rPr lang="zh-CN" altLang="en-US" sz="48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观察问题的新角度</a:t>
            </a:r>
          </a:p>
        </p:txBody>
      </p:sp>
      <p:sp>
        <p:nvSpPr>
          <p:cNvPr id="50180" name="Rectangle 3"/>
          <p:cNvSpPr>
            <a:spLocks noGrp="1"/>
          </p:cNvSpPr>
          <p:nvPr>
            <p:ph idx="1"/>
          </p:nvPr>
        </p:nvSpPr>
        <p:spPr>
          <a:xfrm>
            <a:off x="443230" y="1423670"/>
            <a:ext cx="7964170" cy="4981575"/>
          </a:xfrm>
        </p:spPr>
        <p:txBody>
          <a:bodyPr vert="horz" wrap="square" lIns="91440" tIns="45720" rIns="91440" bIns="45720" anchor="t"/>
          <a:lstStyle/>
          <a:p>
            <a:pPr algn="just" eaLnBrk="1" hangingPunct="1">
              <a:buClr>
                <a:srgbClr val="808000"/>
              </a:buClr>
              <a:buFont typeface="Wingdings" panose="05000000000000000000" charset="0"/>
              <a:buChar char="Ø"/>
            </a:pPr>
            <a:r>
              <a:rPr lang="zh-CN" altLang="en-US" b="1" dirty="0">
                <a:solidFill>
                  <a:srgbClr val="3333CC"/>
                </a:solidFill>
                <a:latin typeface="微软雅黑" panose="020B0503020204020204" pitchFamily="34" charset="-122"/>
                <a:ea typeface="微软雅黑" panose="020B0503020204020204" pitchFamily="34" charset="-122"/>
              </a:rPr>
              <a:t>它让我们用一种与诗人、作家、哲学家、神学家、律师们的视角完全不同的新的视野和角度来看待我们所生活的这个世界。</a:t>
            </a:r>
            <a:r>
              <a:rPr lang="zh-CN" altLang="en-US" b="1" dirty="0">
                <a:solidFill>
                  <a:srgbClr val="FF0000"/>
                </a:solidFill>
                <a:latin typeface="微软雅黑" panose="020B0503020204020204" pitchFamily="34" charset="-122"/>
                <a:ea typeface="微软雅黑" panose="020B0503020204020204" pitchFamily="34" charset="-122"/>
              </a:rPr>
              <a:t>不管其尊贵或卑微，聪明或愚笨，富有或贫困，对个人价值和旨趣的差异如何悬殊，都一视同仁。</a:t>
            </a:r>
          </a:p>
          <a:p>
            <a:pPr algn="just" eaLnBrk="1" hangingPunct="1">
              <a:buClr>
                <a:srgbClr val="808000"/>
              </a:buClr>
              <a:buFont typeface="Wingdings" panose="05000000000000000000" charset="0"/>
              <a:buChar char="Ø"/>
            </a:pPr>
            <a:r>
              <a:rPr lang="zh-CN" altLang="en-US" b="1" dirty="0">
                <a:solidFill>
                  <a:srgbClr val="3333CC"/>
                </a:solidFill>
                <a:latin typeface="微软雅黑" panose="020B0503020204020204" pitchFamily="34" charset="-122"/>
                <a:ea typeface="微软雅黑" panose="020B0503020204020204" pitchFamily="34" charset="-122"/>
              </a:rPr>
              <a:t>它让我们重新观察和认识我们所熟悉的世界，</a:t>
            </a:r>
            <a:r>
              <a:rPr lang="zh-CN" altLang="en-US" b="1" dirty="0">
                <a:solidFill>
                  <a:srgbClr val="C00000"/>
                </a:solidFill>
                <a:latin typeface="微软雅黑" panose="020B0503020204020204" pitchFamily="34" charset="-122"/>
                <a:ea typeface="微软雅黑" panose="020B0503020204020204" pitchFamily="34" charset="-122"/>
              </a:rPr>
              <a:t>要求我们对以往不假思索就认为合理存在的世界重新进行思考和检验，揭示社会发展变化的本质和规律。</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15</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0">
                                            <p:txEl>
                                              <p:pRg st="1" end="1"/>
                                            </p:txEl>
                                          </p:spTgt>
                                        </p:tgtEl>
                                        <p:attrNameLst>
                                          <p:attrName>style.visibility</p:attrName>
                                        </p:attrNameLst>
                                      </p:cBhvr>
                                      <p:to>
                                        <p:strVal val="visible"/>
                                      </p:to>
                                    </p:set>
                                    <p:animEffect transition="in" filter="blinds(horizontal)">
                                      <p:cBhvr>
                                        <p:cTn id="7" dur="500"/>
                                        <p:tgtEl>
                                          <p:spTgt spid="501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p:cNvSpPr>
          <p:nvPr>
            <p:ph type="title"/>
          </p:nvPr>
        </p:nvSpPr>
        <p:spPr>
          <a:xfrm>
            <a:off x="755650" y="333375"/>
            <a:ext cx="7772400" cy="731838"/>
          </a:xfrm>
        </p:spPr>
        <p:txBody>
          <a:bodyPr vert="horz" wrap="square" lIns="91440" tIns="45720" rIns="91440" bIns="45720" anchor="ctr"/>
          <a:lstStyle/>
          <a:p>
            <a:pPr algn="l" eaLnBrk="1" hangingPunct="1"/>
            <a:r>
              <a:rPr lang="en-US" altLang="zh-CN" sz="4800" b="1" dirty="0">
                <a:solidFill>
                  <a:schemeClr val="accent6">
                    <a:lumMod val="75000"/>
                  </a:schemeClr>
                </a:solidFill>
                <a:latin typeface="微软雅黑" panose="020B0503020204020204" pitchFamily="34" charset="-122"/>
                <a:ea typeface="微软雅黑" panose="020B0503020204020204" pitchFamily="34" charset="-122"/>
              </a:rPr>
              <a:t>1.1.6 </a:t>
            </a:r>
            <a:r>
              <a:rPr lang="zh-CN" altLang="en-US" sz="4800" b="1" dirty="0">
                <a:solidFill>
                  <a:schemeClr val="accent6">
                    <a:lumMod val="75000"/>
                  </a:schemeClr>
                </a:solidFill>
                <a:latin typeface="微软雅黑" panose="020B0503020204020204" pitchFamily="34" charset="-122"/>
                <a:ea typeface="微软雅黑" panose="020B0503020204020204" pitchFamily="34" charset="-122"/>
              </a:rPr>
              <a:t>观察问题的新角度</a:t>
            </a:r>
          </a:p>
        </p:txBody>
      </p:sp>
      <p:sp>
        <p:nvSpPr>
          <p:cNvPr id="51204" name="Rectangle 3"/>
          <p:cNvSpPr>
            <a:spLocks noGrp="1"/>
          </p:cNvSpPr>
          <p:nvPr>
            <p:ph idx="1"/>
          </p:nvPr>
        </p:nvSpPr>
        <p:spPr>
          <a:xfrm>
            <a:off x="685800" y="1302703"/>
            <a:ext cx="7772400" cy="4895850"/>
          </a:xfrm>
        </p:spPr>
        <p:txBody>
          <a:bodyPr vert="horz" wrap="square" lIns="91440" tIns="45720" rIns="91440" bIns="45720" anchor="t"/>
          <a:lstStyle/>
          <a:p>
            <a:pPr algn="just" eaLnBrk="1" hangingPunct="1">
              <a:lnSpc>
                <a:spcPct val="130000"/>
              </a:lnSpc>
              <a:spcBef>
                <a:spcPts val="1800"/>
              </a:spcBef>
              <a:buClr>
                <a:srgbClr val="808000"/>
              </a:buClr>
              <a:buFont typeface="Wingdings" panose="05000000000000000000" charset="0"/>
              <a:buChar char="Ø"/>
            </a:pPr>
            <a:r>
              <a:rPr lang="zh-CN" altLang="en-US" sz="2400" b="1" dirty="0">
                <a:latin typeface="微软雅黑" panose="020B0503020204020204" pitchFamily="34" charset="-122"/>
                <a:ea typeface="微软雅黑" panose="020B0503020204020204" pitchFamily="34" charset="-122"/>
              </a:rPr>
              <a:t>一幢房子，不同的人对它的看法和解释可能会完全不同。比如，建筑师、房地产经纪人、艺术家、爆破专家、小偷等都会从各自的角度看这幢房子，</a:t>
            </a:r>
            <a:r>
              <a:rPr lang="zh-CN" altLang="en-US" sz="2800" b="1" dirty="0">
                <a:solidFill>
                  <a:srgbClr val="FF0000"/>
                </a:solidFill>
                <a:latin typeface="微软雅黑" panose="020B0503020204020204" pitchFamily="34" charset="-122"/>
                <a:ea typeface="微软雅黑" panose="020B0503020204020204" pitchFamily="34" charset="-122"/>
              </a:rPr>
              <a:t>他们所看的内容和最后对这幢房子的结论是什么？</a:t>
            </a:r>
          </a:p>
          <a:p>
            <a:pPr algn="just" eaLnBrk="1" hangingPunct="1">
              <a:lnSpc>
                <a:spcPct val="130000"/>
              </a:lnSpc>
              <a:spcBef>
                <a:spcPts val="1800"/>
              </a:spcBef>
              <a:buClr>
                <a:srgbClr val="808000"/>
              </a:buClr>
              <a:buFont typeface="Wingdings" panose="05000000000000000000" charset="0"/>
              <a:buChar char="Ø"/>
            </a:pPr>
            <a:r>
              <a:rPr lang="zh-CN" altLang="en-US" sz="2400" b="1" dirty="0">
                <a:latin typeface="微软雅黑" panose="020B0503020204020204" pitchFamily="34" charset="-122"/>
                <a:ea typeface="微软雅黑" panose="020B0503020204020204" pitchFamily="34" charset="-122"/>
              </a:rPr>
              <a:t>文学家、历史学家和一般读者从他们各自的视角来看</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红楼梦</a:t>
            </a:r>
            <a:r>
              <a:rPr lang="en-US" altLang="zh-CN" sz="2400" b="1" dirty="0">
                <a:solidFill>
                  <a:srgbClr val="FF0000"/>
                </a:solidFill>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，得到的结论也是各不相同的。社会学家更多的是</a:t>
            </a:r>
            <a:r>
              <a:rPr lang="zh-CN" altLang="en-US" sz="2400" b="1" dirty="0">
                <a:solidFill>
                  <a:schemeClr val="accent2"/>
                </a:solidFill>
                <a:latin typeface="微软雅黑" panose="020B0503020204020204" pitchFamily="34" charset="-122"/>
                <a:ea typeface="微软雅黑" panose="020B0503020204020204" pitchFamily="34" charset="-122"/>
              </a:rPr>
              <a:t>把它当作反映中国封建社会没落前社会形态的一面镜子。</a:t>
            </a:r>
            <a:r>
              <a:rPr lang="zh-CN" altLang="en-US" sz="2400" b="1" dirty="0">
                <a:latin typeface="微软雅黑" panose="020B0503020204020204" pitchFamily="34" charset="-122"/>
                <a:ea typeface="微软雅黑" panose="020B0503020204020204" pitchFamily="34" charset="-122"/>
              </a:rPr>
              <a:t>在社会学家的视角里，</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水浒</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儒林外史</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等文学名著的内容也是别有一番洞天。</a:t>
            </a:r>
          </a:p>
        </p:txBody>
      </p:sp>
      <p:pic>
        <p:nvPicPr>
          <p:cNvPr id="51205" name="Picture 4" descr="j0205582"/>
          <p:cNvPicPr>
            <a:picLocks noChangeAspect="1"/>
          </p:cNvPicPr>
          <p:nvPr/>
        </p:nvPicPr>
        <p:blipFill>
          <a:blip r:embed="rId2"/>
          <a:stretch>
            <a:fillRect/>
          </a:stretch>
        </p:blipFill>
        <p:spPr>
          <a:xfrm>
            <a:off x="7092950" y="0"/>
            <a:ext cx="1776413" cy="1630363"/>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16</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animEffect transition="in" filter="blinds(horizontal)">
                                      <p:cBhvr>
                                        <p:cTn id="7" dur="500"/>
                                        <p:tgtEl>
                                          <p:spTgt spid="512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vert="horz" wrap="square" lIns="91440" tIns="45720" rIns="91440" bIns="45720" anchor="ctr"/>
          <a:lstStyle/>
          <a:p>
            <a:pPr algn="l" defTabSz="914400" eaLnBrk="1" hangingPunct="1">
              <a:buClrTx/>
              <a:buSzTx/>
              <a:buFontTx/>
              <a:defRPr/>
            </a:pPr>
            <a:r>
              <a:rPr lang="en-US" altLang="zh-CN" sz="4800" b="1" noProof="0" dirty="0" smtClean="0">
                <a:ln>
                  <a:noFill/>
                </a:ln>
                <a:solidFill>
                  <a:schemeClr val="accent6">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1.1.7 </a:t>
            </a:r>
            <a:r>
              <a:rPr lang="zh-CN" altLang="en-US" sz="4800" b="1" noProof="0" dirty="0" smtClean="0">
                <a:ln>
                  <a:noFill/>
                </a:ln>
                <a:solidFill>
                  <a:schemeClr val="accent6">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社会学的认识功能</a:t>
            </a:r>
          </a:p>
        </p:txBody>
      </p:sp>
      <p:sp>
        <p:nvSpPr>
          <p:cNvPr id="58371" name="Rectangle 3"/>
          <p:cNvSpPr>
            <a:spLocks noGrp="1"/>
          </p:cNvSpPr>
          <p:nvPr>
            <p:ph idx="1"/>
          </p:nvPr>
        </p:nvSpPr>
        <p:spPr/>
        <p:txBody>
          <a:bodyPr vert="horz" wrap="square" lIns="91440" tIns="45720" rIns="91440" bIns="45720" anchor="t"/>
          <a:lstStyle/>
          <a:p>
            <a:pPr marL="0" indent="0" eaLnBrk="1" hangingPunct="1">
              <a:lnSpc>
                <a:spcPct val="150000"/>
              </a:lnSpc>
              <a:buNone/>
            </a:pPr>
            <a:r>
              <a:rPr lang="zh-CN" altLang="zh-CN" sz="36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社会学的理论和方法可以告诉你：</a:t>
            </a:r>
            <a:endParaRPr lang="zh-CN" altLang="zh-CN" sz="36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Clr>
                <a:srgbClr val="808000"/>
              </a:buClr>
              <a:buFont typeface="Wingdings" panose="05000000000000000000" charset="0"/>
              <a:buChar char="p"/>
            </a:pPr>
            <a:r>
              <a:rPr lang="zh-CN" altLang="zh-CN" sz="3600"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社会是什么（what）？</a:t>
            </a:r>
          </a:p>
          <a:p>
            <a:pPr eaLnBrk="1" hangingPunct="1">
              <a:lnSpc>
                <a:spcPct val="150000"/>
              </a:lnSpc>
              <a:buClr>
                <a:srgbClr val="808000"/>
              </a:buClr>
              <a:buFont typeface="Wingdings" panose="05000000000000000000" charset="0"/>
              <a:buChar char="p"/>
            </a:pPr>
            <a:r>
              <a:rPr lang="zh-CN" altLang="zh-CN" sz="3600"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社会为什么是这样（why）</a:t>
            </a:r>
            <a:r>
              <a:rPr lang="en-US" altLang="zh-CN" sz="3600"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3600"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Clr>
                <a:srgbClr val="808000"/>
              </a:buClr>
              <a:buFont typeface="Wingdings" panose="05000000000000000000" charset="0"/>
              <a:buChar char="p"/>
            </a:pPr>
            <a:r>
              <a:rPr lang="zh-CN" altLang="zh-CN" sz="3600"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社会将向哪里发展（where）</a:t>
            </a:r>
            <a:r>
              <a:rPr lang="en-US" altLang="zh-CN" sz="3600"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36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90000"/>
              </a:lnSpc>
            </a:pPr>
            <a:endParaRPr lang="zh-CN" altLang="zh-CN"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17</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wipe(down)">
                                      <p:cBhvr>
                                        <p:cTn id="7" dur="500"/>
                                        <p:tgtEl>
                                          <p:spTgt spid="58371">
                                            <p:txEl>
                                              <p:pRg st="1" end="1"/>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animEffect transition="in" filter="wipe(down)">
                                      <p:cBhvr>
                                        <p:cTn id="11" dur="500"/>
                                        <p:tgtEl>
                                          <p:spTgt spid="58371">
                                            <p:txEl>
                                              <p:pRg st="2" end="2"/>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animEffect transition="in" filter="wipe(down)">
                                      <p:cBhvr>
                                        <p:cTn id="15" dur="500"/>
                                        <p:tgtEl>
                                          <p:spTgt spid="5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a:xfrm>
            <a:off x="385445" y="765175"/>
            <a:ext cx="8142605" cy="3703955"/>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40000"/>
              </a:spcBef>
              <a:spcAft>
                <a:spcPct val="0"/>
              </a:spcAft>
              <a:buClrTx/>
              <a:buSzTx/>
              <a:buFontTx/>
              <a:buBlip>
                <a:blip r:embed="rId2"/>
              </a:buBlip>
              <a:defRPr/>
            </a:pPr>
            <a:r>
              <a:rPr kumimoji="1" lang="en-US" altLang="zh-CN" sz="32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a:t>
            </a: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严复先生曾这样评价社会学的功用：</a:t>
            </a:r>
            <a:endParaRPr kumimoji="1" lang="zh-CN" altLang="en-US" sz="32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50000"/>
              </a:lnSpc>
              <a:spcBef>
                <a:spcPts val="1800"/>
              </a:spcBef>
              <a:spcAft>
                <a:spcPct val="0"/>
              </a:spcAft>
              <a:buClrTx/>
              <a:buSzTx/>
              <a:buFontTx/>
              <a:buNone/>
              <a:defRPr/>
            </a:pPr>
            <a:r>
              <a:rPr kumimoji="1" lang="zh-CN" altLang="en-US" sz="3200" b="1" i="0" u="none" strike="noStrike" kern="0" cap="none" spc="0" normalizeH="0" baseline="0" noProof="0" dirty="0" smtClean="0">
                <a:ln>
                  <a:noFill/>
                </a:ln>
                <a:solidFill>
                  <a:srgbClr val="FF0000"/>
                </a:solidFill>
                <a:effectLst/>
                <a:uLnTx/>
                <a:uFillTx/>
                <a:latin typeface="+mn-lt"/>
                <a:ea typeface="黑体" panose="02010609060101010101" pitchFamily="49" charset="-122"/>
                <a:cs typeface="+mn-cs"/>
              </a:rPr>
              <a:t>   </a:t>
            </a:r>
            <a:r>
              <a:rPr kumimoji="1" lang="zh-CN" altLang="en-US" sz="3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“故学问之事，以</a:t>
            </a:r>
            <a:r>
              <a:rPr kumimoji="1" lang="zh-CN" altLang="en-US" sz="3600" b="1" i="0" u="sng"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群学</a:t>
            </a:r>
            <a:r>
              <a:rPr kumimoji="1" lang="zh-CN" altLang="en-US" sz="3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为要归。唯</a:t>
            </a:r>
            <a:r>
              <a:rPr kumimoji="1" lang="zh-CN" altLang="en-US" sz="3600" b="1" i="0" u="sng"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群学</a:t>
            </a:r>
            <a:r>
              <a:rPr kumimoji="1" lang="zh-CN" altLang="en-US" sz="3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明而知</a:t>
            </a:r>
            <a:r>
              <a:rPr kumimoji="1" lang="zh-CN" altLang="en-US" sz="3600" b="1" i="0" u="none" strike="noStrike" kern="0" cap="none" spc="0" normalizeH="0" baseline="0" noProof="0" dirty="0" smtClean="0">
                <a:ln>
                  <a:noFill/>
                </a:ln>
                <a:solidFill>
                  <a:schemeClr val="accent6"/>
                </a:solidFill>
                <a:effectLst/>
                <a:uLnTx/>
                <a:uFillTx/>
                <a:latin typeface="微软雅黑" panose="020B0503020204020204" pitchFamily="34" charset="-122"/>
                <a:ea typeface="微软雅黑" panose="020B0503020204020204" pitchFamily="34" charset="-122"/>
                <a:cs typeface="+mn-cs"/>
              </a:rPr>
              <a:t>治乱盛衰</a:t>
            </a:r>
            <a:r>
              <a:rPr kumimoji="1" lang="zh-CN" altLang="en-US" sz="3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之故，而能有</a:t>
            </a:r>
            <a:r>
              <a:rPr kumimoji="1" lang="zh-CN" altLang="en-US" sz="3600" b="1" i="0" u="none" strike="noStrike" kern="0" cap="none" spc="0" normalizeH="0" baseline="0" noProof="0" dirty="0" smtClean="0">
                <a:ln>
                  <a:noFill/>
                </a:ln>
                <a:solidFill>
                  <a:schemeClr val="accent6"/>
                </a:solidFill>
                <a:effectLst/>
                <a:uLnTx/>
                <a:uFillTx/>
                <a:latin typeface="微软雅黑" panose="020B0503020204020204" pitchFamily="34" charset="-122"/>
                <a:ea typeface="微软雅黑" panose="020B0503020204020204" pitchFamily="34" charset="-122"/>
                <a:cs typeface="+mn-cs"/>
              </a:rPr>
              <a:t>修齐治平</a:t>
            </a:r>
            <a:r>
              <a:rPr kumimoji="1" lang="zh-CN" altLang="en-US" sz="3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之功。”</a:t>
            </a:r>
            <a:endParaRPr kumimoji="1" lang="zh-CN" altLang="en-US" sz="3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1" lang="en-US" altLang="zh-CN" sz="3200" b="1"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2" name="Group 4"/>
          <p:cNvGrpSpPr/>
          <p:nvPr/>
        </p:nvGrpSpPr>
        <p:grpSpPr>
          <a:xfrm>
            <a:off x="4182110" y="3559175"/>
            <a:ext cx="3990340" cy="2749550"/>
            <a:chOff x="0" y="0"/>
            <a:chExt cx="3575" cy="2819"/>
          </a:xfrm>
        </p:grpSpPr>
        <p:grpSp>
          <p:nvGrpSpPr>
            <p:cNvPr id="59400" name="Group 5"/>
            <p:cNvGrpSpPr/>
            <p:nvPr/>
          </p:nvGrpSpPr>
          <p:grpSpPr>
            <a:xfrm>
              <a:off x="525" y="1841"/>
              <a:ext cx="3050" cy="978"/>
              <a:chOff x="0" y="0"/>
              <a:chExt cx="2957" cy="948"/>
            </a:xfrm>
          </p:grpSpPr>
          <p:sp>
            <p:nvSpPr>
              <p:cNvPr id="59411" name="Freeform 48"/>
              <p:cNvSpPr/>
              <p:nvPr/>
            </p:nvSpPr>
            <p:spPr>
              <a:xfrm>
                <a:off x="582" y="0"/>
                <a:ext cx="2375" cy="504"/>
              </a:xfrm>
              <a:custGeom>
                <a:avLst/>
                <a:gdLst>
                  <a:gd name="txL" fmla="*/ 0 w 1678"/>
                  <a:gd name="txT" fmla="*/ 0 h 1010"/>
                  <a:gd name="txR" fmla="*/ 1678 w 1678"/>
                  <a:gd name="txB" fmla="*/ 1010 h 1010"/>
                </a:gdLst>
                <a:ahLst/>
                <a:cxnLst>
                  <a:cxn ang="0">
                    <a:pos x="150477" y="0"/>
                  </a:cxn>
                  <a:cxn ang="0">
                    <a:pos x="127541" y="0"/>
                  </a:cxn>
                  <a:cxn ang="0">
                    <a:pos x="14976" y="0"/>
                  </a:cxn>
                  <a:cxn ang="0">
                    <a:pos x="0" y="0"/>
                  </a:cxn>
                  <a:cxn ang="0">
                    <a:pos x="139409" y="0"/>
                  </a:cxn>
                  <a:cxn ang="0">
                    <a:pos x="184140" y="0"/>
                  </a:cxn>
                  <a:cxn ang="0">
                    <a:pos x="150477" y="0"/>
                  </a:cxn>
                </a:cxnLst>
                <a:rect l="txL" t="txT" r="txR" b="txB"/>
                <a:pathLst>
                  <a:path w="1678" h="1010">
                    <a:moveTo>
                      <a:pt x="1162" y="936"/>
                    </a:moveTo>
                    <a:cubicBezTo>
                      <a:pt x="1222" y="836"/>
                      <a:pt x="1371" y="388"/>
                      <a:pt x="985" y="252"/>
                    </a:cubicBezTo>
                    <a:cubicBezTo>
                      <a:pt x="471" y="122"/>
                      <a:pt x="116" y="637"/>
                      <a:pt x="116" y="637"/>
                    </a:cubicBezTo>
                    <a:cubicBezTo>
                      <a:pt x="116" y="637"/>
                      <a:pt x="116" y="637"/>
                      <a:pt x="0" y="603"/>
                    </a:cubicBezTo>
                    <a:cubicBezTo>
                      <a:pt x="272" y="215"/>
                      <a:pt x="727" y="0"/>
                      <a:pt x="1077" y="63"/>
                    </a:cubicBezTo>
                    <a:cubicBezTo>
                      <a:pt x="1416" y="123"/>
                      <a:pt x="1678" y="452"/>
                      <a:pt x="1422" y="1010"/>
                    </a:cubicBezTo>
                    <a:cubicBezTo>
                      <a:pt x="1357" y="994"/>
                      <a:pt x="1209" y="950"/>
                      <a:pt x="1162" y="936"/>
                    </a:cubicBezTo>
                    <a:close/>
                  </a:path>
                </a:pathLst>
              </a:custGeom>
              <a:solidFill>
                <a:srgbClr val="B4B4B4">
                  <a:alpha val="50195"/>
                </a:srgbClr>
              </a:solidFill>
              <a:ln w="9525">
                <a:noFill/>
              </a:ln>
            </p:spPr>
            <p:txBody>
              <a:bodyPr/>
              <a:lstStyle/>
              <a:p>
                <a:endParaRPr lang="zh-CN" altLang="en-US"/>
              </a:p>
            </p:txBody>
          </p:sp>
          <p:sp>
            <p:nvSpPr>
              <p:cNvPr id="59412" name="Freeform 49"/>
              <p:cNvSpPr/>
              <p:nvPr/>
            </p:nvSpPr>
            <p:spPr>
              <a:xfrm>
                <a:off x="0" y="330"/>
                <a:ext cx="2521" cy="618"/>
              </a:xfrm>
              <a:custGeom>
                <a:avLst/>
                <a:gdLst>
                  <a:gd name="txL" fmla="*/ 0 w 1781"/>
                  <a:gd name="txT" fmla="*/ 0 h 1235"/>
                  <a:gd name="txR" fmla="*/ 1781 w 1781"/>
                  <a:gd name="txB" fmla="*/ 1235 h 1235"/>
                </a:gdLst>
                <a:ahLst/>
                <a:cxnLst>
                  <a:cxn ang="0">
                    <a:pos x="63046" y="1"/>
                  </a:cxn>
                  <a:cxn ang="0">
                    <a:pos x="78956" y="1"/>
                  </a:cxn>
                  <a:cxn ang="0">
                    <a:pos x="197472" y="1"/>
                  </a:cxn>
                  <a:cxn ang="0">
                    <a:pos x="230818" y="1"/>
                  </a:cxn>
                  <a:cxn ang="0">
                    <a:pos x="58602" y="1"/>
                  </a:cxn>
                  <a:cxn ang="0">
                    <a:pos x="48263" y="0"/>
                  </a:cxn>
                  <a:cxn ang="0">
                    <a:pos x="63046" y="1"/>
                  </a:cxn>
                </a:cxnLst>
                <a:rect l="txL" t="txT" r="txR" b="txB"/>
                <a:pathLst>
                  <a:path w="1781" h="1235">
                    <a:moveTo>
                      <a:pt x="487" y="36"/>
                    </a:moveTo>
                    <a:cubicBezTo>
                      <a:pt x="412" y="169"/>
                      <a:pt x="208" y="597"/>
                      <a:pt x="609" y="785"/>
                    </a:cubicBezTo>
                    <a:cubicBezTo>
                      <a:pt x="830" y="873"/>
                      <a:pt x="1204" y="807"/>
                      <a:pt x="1523" y="363"/>
                    </a:cubicBezTo>
                    <a:cubicBezTo>
                      <a:pt x="1586" y="379"/>
                      <a:pt x="1709" y="419"/>
                      <a:pt x="1781" y="444"/>
                    </a:cubicBezTo>
                    <a:cubicBezTo>
                      <a:pt x="1502" y="949"/>
                      <a:pt x="806" y="1235"/>
                      <a:pt x="452" y="998"/>
                    </a:cubicBezTo>
                    <a:cubicBezTo>
                      <a:pt x="0" y="701"/>
                      <a:pt x="278" y="135"/>
                      <a:pt x="372" y="0"/>
                    </a:cubicBezTo>
                    <a:cubicBezTo>
                      <a:pt x="430" y="17"/>
                      <a:pt x="411" y="11"/>
                      <a:pt x="487" y="36"/>
                    </a:cubicBezTo>
                    <a:close/>
                  </a:path>
                </a:pathLst>
              </a:custGeom>
              <a:solidFill>
                <a:srgbClr val="B4B4B4">
                  <a:alpha val="50195"/>
                </a:srgbClr>
              </a:solidFill>
              <a:ln w="9525">
                <a:noFill/>
              </a:ln>
            </p:spPr>
            <p:txBody>
              <a:bodyPr/>
              <a:lstStyle/>
              <a:p>
                <a:endParaRPr lang="zh-CN" altLang="en-US"/>
              </a:p>
            </p:txBody>
          </p:sp>
        </p:grpSp>
        <p:grpSp>
          <p:nvGrpSpPr>
            <p:cNvPr id="59401" name="Group 8"/>
            <p:cNvGrpSpPr/>
            <p:nvPr/>
          </p:nvGrpSpPr>
          <p:grpSpPr>
            <a:xfrm>
              <a:off x="0" y="933"/>
              <a:ext cx="2663" cy="1818"/>
              <a:chOff x="0" y="0"/>
              <a:chExt cx="2663" cy="1818"/>
            </a:xfrm>
          </p:grpSpPr>
          <p:sp>
            <p:nvSpPr>
              <p:cNvPr id="59408" name="Freeform 51"/>
              <p:cNvSpPr/>
              <p:nvPr/>
            </p:nvSpPr>
            <p:spPr>
              <a:xfrm>
                <a:off x="0" y="0"/>
                <a:ext cx="2599" cy="1803"/>
              </a:xfrm>
              <a:custGeom>
                <a:avLst/>
                <a:gdLst>
                  <a:gd name="txL" fmla="*/ 0 w 1781"/>
                  <a:gd name="txT" fmla="*/ 0 h 1235"/>
                  <a:gd name="txR" fmla="*/ 1781 w 1781"/>
                  <a:gd name="txB" fmla="*/ 1235 h 1235"/>
                </a:gdLst>
                <a:ahLst/>
                <a:cxnLst>
                  <a:cxn ang="0">
                    <a:pos x="96811" y="7212"/>
                  </a:cxn>
                  <a:cxn ang="0">
                    <a:pos x="120978" y="156813"/>
                  </a:cxn>
                  <a:cxn ang="0">
                    <a:pos x="302541" y="72587"/>
                  </a:cxn>
                  <a:cxn ang="0">
                    <a:pos x="353746" y="88670"/>
                  </a:cxn>
                  <a:cxn ang="0">
                    <a:pos x="89782" y="199400"/>
                  </a:cxn>
                  <a:cxn ang="0">
                    <a:pos x="73887" y="0"/>
                  </a:cxn>
                  <a:cxn ang="0">
                    <a:pos x="96811" y="7212"/>
                  </a:cxn>
                </a:cxnLst>
                <a:rect l="txL" t="txT" r="txR" b="txB"/>
                <a:pathLst>
                  <a:path w="1781" h="1235">
                    <a:moveTo>
                      <a:pt x="487" y="36"/>
                    </a:moveTo>
                    <a:cubicBezTo>
                      <a:pt x="412" y="169"/>
                      <a:pt x="208" y="597"/>
                      <a:pt x="609" y="785"/>
                    </a:cubicBezTo>
                    <a:cubicBezTo>
                      <a:pt x="830" y="873"/>
                      <a:pt x="1204" y="807"/>
                      <a:pt x="1523" y="363"/>
                    </a:cubicBezTo>
                    <a:cubicBezTo>
                      <a:pt x="1586" y="379"/>
                      <a:pt x="1709" y="419"/>
                      <a:pt x="1781" y="444"/>
                    </a:cubicBezTo>
                    <a:cubicBezTo>
                      <a:pt x="1502" y="949"/>
                      <a:pt x="806" y="1235"/>
                      <a:pt x="452" y="998"/>
                    </a:cubicBezTo>
                    <a:cubicBezTo>
                      <a:pt x="0" y="701"/>
                      <a:pt x="278" y="135"/>
                      <a:pt x="372" y="0"/>
                    </a:cubicBezTo>
                    <a:cubicBezTo>
                      <a:pt x="430" y="17"/>
                      <a:pt x="411" y="11"/>
                      <a:pt x="487" y="36"/>
                    </a:cubicBezTo>
                    <a:close/>
                  </a:path>
                </a:pathLst>
              </a:custGeom>
              <a:gradFill rotWithShape="1">
                <a:gsLst>
                  <a:gs pos="0">
                    <a:srgbClr val="F6F6F6">
                      <a:alpha val="100000"/>
                    </a:srgbClr>
                  </a:gs>
                  <a:gs pos="50000">
                    <a:srgbClr val="717171">
                      <a:alpha val="100000"/>
                    </a:srgbClr>
                  </a:gs>
                  <a:gs pos="100000">
                    <a:srgbClr val="F6F6F6">
                      <a:alpha val="100000"/>
                    </a:srgbClr>
                  </a:gs>
                </a:gsLst>
                <a:lin ang="0" scaled="1"/>
                <a:tileRect/>
              </a:gradFill>
              <a:ln w="9525">
                <a:noFill/>
              </a:ln>
            </p:spPr>
            <p:txBody>
              <a:bodyPr/>
              <a:lstStyle/>
              <a:p>
                <a:endParaRPr lang="zh-CN" altLang="en-US"/>
              </a:p>
            </p:txBody>
          </p:sp>
          <p:sp>
            <p:nvSpPr>
              <p:cNvPr id="59409" name="Freeform 52"/>
              <p:cNvSpPr/>
              <p:nvPr/>
            </p:nvSpPr>
            <p:spPr>
              <a:xfrm>
                <a:off x="748" y="646"/>
                <a:ext cx="1915" cy="1172"/>
              </a:xfrm>
              <a:custGeom>
                <a:avLst/>
                <a:gdLst>
                  <a:gd name="txL" fmla="*/ 0 w 1312"/>
                  <a:gd name="txT" fmla="*/ 0 h 803"/>
                  <a:gd name="txR" fmla="*/ 1312 w 1312"/>
                  <a:gd name="txB" fmla="*/ 803 h 803"/>
                </a:gdLst>
                <a:ahLst/>
                <a:cxnLst>
                  <a:cxn ang="0">
                    <a:pos x="0" y="117315"/>
                  </a:cxn>
                  <a:cxn ang="0">
                    <a:pos x="197096" y="66718"/>
                  </a:cxn>
                  <a:cxn ang="0">
                    <a:pos x="252306" y="0"/>
                  </a:cxn>
                  <a:cxn ang="0">
                    <a:pos x="261362" y="12543"/>
                  </a:cxn>
                  <a:cxn ang="0">
                    <a:pos x="79696" y="135005"/>
                  </a:cxn>
                  <a:cxn ang="0">
                    <a:pos x="0" y="117315"/>
                  </a:cxn>
                </a:cxnLst>
                <a:rect l="txL" t="txT" r="txR" b="txB"/>
                <a:pathLst>
                  <a:path w="1312" h="803">
                    <a:moveTo>
                      <a:pt x="0" y="589"/>
                    </a:moveTo>
                    <a:cubicBezTo>
                      <a:pt x="0" y="589"/>
                      <a:pt x="399" y="803"/>
                      <a:pt x="989" y="335"/>
                    </a:cubicBezTo>
                    <a:cubicBezTo>
                      <a:pt x="1163" y="189"/>
                      <a:pt x="1267" y="0"/>
                      <a:pt x="1267" y="0"/>
                    </a:cubicBezTo>
                    <a:cubicBezTo>
                      <a:pt x="1312" y="63"/>
                      <a:pt x="1312" y="63"/>
                      <a:pt x="1312" y="63"/>
                    </a:cubicBezTo>
                    <a:cubicBezTo>
                      <a:pt x="1312" y="63"/>
                      <a:pt x="999" y="633"/>
                      <a:pt x="400" y="678"/>
                    </a:cubicBezTo>
                    <a:cubicBezTo>
                      <a:pt x="148" y="694"/>
                      <a:pt x="0" y="589"/>
                      <a:pt x="0" y="589"/>
                    </a:cubicBezTo>
                    <a:close/>
                  </a:path>
                </a:pathLst>
              </a:custGeom>
              <a:gradFill rotWithShape="1">
                <a:gsLst>
                  <a:gs pos="0">
                    <a:srgbClr val="565656">
                      <a:alpha val="100000"/>
                    </a:srgbClr>
                  </a:gs>
                  <a:gs pos="50000">
                    <a:srgbClr val="C1C1C1">
                      <a:alpha val="100000"/>
                    </a:srgbClr>
                  </a:gs>
                  <a:gs pos="100000">
                    <a:srgbClr val="565656">
                      <a:alpha val="100000"/>
                    </a:srgbClr>
                  </a:gs>
                </a:gsLst>
                <a:lin ang="18900000" scaled="1"/>
                <a:tileRect/>
              </a:gradFill>
              <a:ln w="9525">
                <a:noFill/>
              </a:ln>
            </p:spPr>
            <p:txBody>
              <a:bodyPr/>
              <a:lstStyle/>
              <a:p>
                <a:endParaRPr lang="zh-CN" altLang="en-US"/>
              </a:p>
            </p:txBody>
          </p:sp>
          <p:sp>
            <p:nvSpPr>
              <p:cNvPr id="59410" name="Freeform 53"/>
              <p:cNvSpPr/>
              <p:nvPr/>
            </p:nvSpPr>
            <p:spPr>
              <a:xfrm>
                <a:off x="412" y="53"/>
                <a:ext cx="389" cy="1042"/>
              </a:xfrm>
              <a:custGeom>
                <a:avLst/>
                <a:gdLst>
                  <a:gd name="txL" fmla="*/ 0 w 267"/>
                  <a:gd name="txT" fmla="*/ 0 h 714"/>
                  <a:gd name="txR" fmla="*/ 267 w 267"/>
                  <a:gd name="txB" fmla="*/ 714 h 714"/>
                </a:gdLst>
                <a:ahLst/>
                <a:cxnLst>
                  <a:cxn ang="0">
                    <a:pos x="39857" y="0"/>
                  </a:cxn>
                  <a:cxn ang="0">
                    <a:pos x="50655" y="9995"/>
                  </a:cxn>
                  <a:cxn ang="0">
                    <a:pos x="51275" y="141973"/>
                  </a:cxn>
                  <a:cxn ang="0">
                    <a:pos x="16953" y="72120"/>
                  </a:cxn>
                  <a:cxn ang="0">
                    <a:pos x="39857" y="0"/>
                  </a:cxn>
                </a:cxnLst>
                <a:rect l="txL" t="txT" r="txR" b="txB"/>
                <a:pathLst>
                  <a:path w="267" h="714">
                    <a:moveTo>
                      <a:pt x="205" y="0"/>
                    </a:moveTo>
                    <a:cubicBezTo>
                      <a:pt x="205" y="0"/>
                      <a:pt x="254" y="45"/>
                      <a:pt x="261" y="50"/>
                    </a:cubicBezTo>
                    <a:cubicBezTo>
                      <a:pt x="267" y="61"/>
                      <a:pt x="0" y="424"/>
                      <a:pt x="264" y="714"/>
                    </a:cubicBezTo>
                    <a:cubicBezTo>
                      <a:pt x="69" y="593"/>
                      <a:pt x="85" y="409"/>
                      <a:pt x="87" y="363"/>
                    </a:cubicBezTo>
                    <a:cubicBezTo>
                      <a:pt x="88" y="197"/>
                      <a:pt x="205" y="0"/>
                      <a:pt x="205" y="0"/>
                    </a:cubicBezTo>
                    <a:close/>
                  </a:path>
                </a:pathLst>
              </a:custGeom>
              <a:gradFill rotWithShape="1">
                <a:gsLst>
                  <a:gs pos="0">
                    <a:srgbClr val="525252">
                      <a:alpha val="100000"/>
                    </a:srgbClr>
                  </a:gs>
                  <a:gs pos="50000">
                    <a:srgbClr val="A3A3A3">
                      <a:alpha val="100000"/>
                    </a:srgbClr>
                  </a:gs>
                  <a:gs pos="100000">
                    <a:srgbClr val="525252">
                      <a:alpha val="100000"/>
                    </a:srgbClr>
                  </a:gs>
                </a:gsLst>
                <a:lin ang="2700000" scaled="1"/>
                <a:tileRect/>
              </a:gradFill>
              <a:ln w="9525">
                <a:noFill/>
              </a:ln>
            </p:spPr>
            <p:txBody>
              <a:bodyPr/>
              <a:lstStyle/>
              <a:p>
                <a:endParaRPr lang="zh-CN" altLang="en-US"/>
              </a:p>
            </p:txBody>
          </p:sp>
        </p:grpSp>
        <p:grpSp>
          <p:nvGrpSpPr>
            <p:cNvPr id="59402" name="Group 12"/>
            <p:cNvGrpSpPr/>
            <p:nvPr/>
          </p:nvGrpSpPr>
          <p:grpSpPr>
            <a:xfrm>
              <a:off x="599" y="0"/>
              <a:ext cx="2451" cy="1570"/>
              <a:chOff x="0" y="0"/>
              <a:chExt cx="2451" cy="1570"/>
            </a:xfrm>
          </p:grpSpPr>
          <p:sp>
            <p:nvSpPr>
              <p:cNvPr id="59403" name="Freeform 55"/>
              <p:cNvSpPr/>
              <p:nvPr/>
            </p:nvSpPr>
            <p:spPr>
              <a:xfrm>
                <a:off x="0" y="0"/>
                <a:ext cx="2451" cy="1473"/>
              </a:xfrm>
              <a:custGeom>
                <a:avLst/>
                <a:gdLst>
                  <a:gd name="txL" fmla="*/ 0 w 1678"/>
                  <a:gd name="txT" fmla="*/ 0 h 1010"/>
                  <a:gd name="txR" fmla="*/ 1678 w 1678"/>
                  <a:gd name="txB" fmla="*/ 1010 h 1010"/>
                </a:gdLst>
                <a:ahLst/>
                <a:cxnLst>
                  <a:cxn ang="0">
                    <a:pos x="233819" y="184347"/>
                  </a:cxn>
                  <a:cxn ang="0">
                    <a:pos x="198233" y="49742"/>
                  </a:cxn>
                  <a:cxn ang="0">
                    <a:pos x="23311" y="125462"/>
                  </a:cxn>
                  <a:cxn ang="0">
                    <a:pos x="0" y="118711"/>
                  </a:cxn>
                  <a:cxn ang="0">
                    <a:pos x="216765" y="12364"/>
                  </a:cxn>
                  <a:cxn ang="0">
                    <a:pos x="286200" y="198913"/>
                  </a:cxn>
                  <a:cxn ang="0">
                    <a:pos x="233819" y="184347"/>
                  </a:cxn>
                </a:cxnLst>
                <a:rect l="txL" t="txT" r="txR" b="txB"/>
                <a:pathLst>
                  <a:path w="1678" h="1010">
                    <a:moveTo>
                      <a:pt x="1162" y="936"/>
                    </a:moveTo>
                    <a:cubicBezTo>
                      <a:pt x="1222" y="836"/>
                      <a:pt x="1371" y="388"/>
                      <a:pt x="985" y="252"/>
                    </a:cubicBezTo>
                    <a:cubicBezTo>
                      <a:pt x="471" y="122"/>
                      <a:pt x="116" y="637"/>
                      <a:pt x="116" y="637"/>
                    </a:cubicBezTo>
                    <a:cubicBezTo>
                      <a:pt x="116" y="637"/>
                      <a:pt x="116" y="637"/>
                      <a:pt x="0" y="603"/>
                    </a:cubicBezTo>
                    <a:cubicBezTo>
                      <a:pt x="272" y="215"/>
                      <a:pt x="727" y="0"/>
                      <a:pt x="1077" y="63"/>
                    </a:cubicBezTo>
                    <a:cubicBezTo>
                      <a:pt x="1416" y="123"/>
                      <a:pt x="1678" y="452"/>
                      <a:pt x="1422" y="1010"/>
                    </a:cubicBezTo>
                    <a:cubicBezTo>
                      <a:pt x="1357" y="994"/>
                      <a:pt x="1209" y="950"/>
                      <a:pt x="1162" y="936"/>
                    </a:cubicBezTo>
                    <a:close/>
                  </a:path>
                </a:pathLst>
              </a:custGeom>
              <a:gradFill rotWithShape="1">
                <a:gsLst>
                  <a:gs pos="0">
                    <a:srgbClr val="C4DBEE">
                      <a:alpha val="100000"/>
                    </a:srgbClr>
                  </a:gs>
                  <a:gs pos="50000">
                    <a:srgbClr val="0061B3">
                      <a:alpha val="100000"/>
                    </a:srgbClr>
                  </a:gs>
                  <a:gs pos="100000">
                    <a:srgbClr val="C4DBEE">
                      <a:alpha val="100000"/>
                    </a:srgbClr>
                  </a:gs>
                </a:gsLst>
                <a:lin ang="0" scaled="1"/>
                <a:tileRect/>
              </a:gradFill>
              <a:ln w="9525">
                <a:noFill/>
              </a:ln>
            </p:spPr>
            <p:txBody>
              <a:bodyPr/>
              <a:lstStyle/>
              <a:p>
                <a:endParaRPr lang="zh-CN" altLang="en-US"/>
              </a:p>
            </p:txBody>
          </p:sp>
          <p:sp>
            <p:nvSpPr>
              <p:cNvPr id="59404" name="Freeform 56"/>
              <p:cNvSpPr/>
              <p:nvPr/>
            </p:nvSpPr>
            <p:spPr>
              <a:xfrm>
                <a:off x="2077" y="554"/>
                <a:ext cx="261" cy="1016"/>
              </a:xfrm>
              <a:custGeom>
                <a:avLst/>
                <a:gdLst>
                  <a:gd name="txL" fmla="*/ 0 w 179"/>
                  <a:gd name="txT" fmla="*/ 0 h 696"/>
                  <a:gd name="txR" fmla="*/ 179 w 179"/>
                  <a:gd name="txB" fmla="*/ 696 h 696"/>
                </a:gdLst>
                <a:ahLst/>
                <a:cxnLst>
                  <a:cxn ang="0">
                    <a:pos x="0" y="125689"/>
                  </a:cxn>
                  <a:cxn ang="0">
                    <a:pos x="8257" y="138853"/>
                  </a:cxn>
                  <a:cxn ang="0">
                    <a:pos x="27379" y="62862"/>
                  </a:cxn>
                  <a:cxn ang="0">
                    <a:pos x="17932" y="12561"/>
                  </a:cxn>
                  <a:cxn ang="0">
                    <a:pos x="12541" y="0"/>
                  </a:cxn>
                  <a:cxn ang="0">
                    <a:pos x="0" y="125689"/>
                  </a:cxn>
                </a:cxnLst>
                <a:rect l="txL" t="txT" r="txR" b="txB"/>
                <a:pathLst>
                  <a:path w="179" h="696">
                    <a:moveTo>
                      <a:pt x="0" y="630"/>
                    </a:moveTo>
                    <a:cubicBezTo>
                      <a:pt x="19" y="659"/>
                      <a:pt x="42" y="696"/>
                      <a:pt x="42" y="696"/>
                    </a:cubicBezTo>
                    <a:cubicBezTo>
                      <a:pt x="42" y="696"/>
                      <a:pt x="134" y="518"/>
                      <a:pt x="139" y="315"/>
                    </a:cubicBezTo>
                    <a:cubicBezTo>
                      <a:pt x="146" y="172"/>
                      <a:pt x="91" y="63"/>
                      <a:pt x="91" y="63"/>
                    </a:cubicBezTo>
                    <a:cubicBezTo>
                      <a:pt x="64" y="0"/>
                      <a:pt x="64" y="0"/>
                      <a:pt x="64" y="0"/>
                    </a:cubicBezTo>
                    <a:cubicBezTo>
                      <a:pt x="64" y="0"/>
                      <a:pt x="179" y="245"/>
                      <a:pt x="0" y="630"/>
                    </a:cubicBezTo>
                    <a:close/>
                  </a:path>
                </a:pathLst>
              </a:custGeom>
              <a:gradFill rotWithShape="1">
                <a:gsLst>
                  <a:gs pos="0">
                    <a:srgbClr val="003D70">
                      <a:alpha val="100000"/>
                    </a:srgbClr>
                  </a:gs>
                  <a:gs pos="50000">
                    <a:srgbClr val="0061B3">
                      <a:alpha val="100000"/>
                    </a:srgbClr>
                  </a:gs>
                  <a:gs pos="100000">
                    <a:srgbClr val="003D70">
                      <a:alpha val="100000"/>
                    </a:srgbClr>
                  </a:gs>
                </a:gsLst>
                <a:lin ang="18900000" scaled="1"/>
                <a:tileRect/>
              </a:gradFill>
              <a:ln w="9525">
                <a:noFill/>
              </a:ln>
            </p:spPr>
            <p:txBody>
              <a:bodyPr/>
              <a:lstStyle/>
              <a:p>
                <a:endParaRPr lang="zh-CN" altLang="en-US"/>
              </a:p>
            </p:txBody>
          </p:sp>
          <p:sp>
            <p:nvSpPr>
              <p:cNvPr id="59405" name="Freeform 57"/>
              <p:cNvSpPr/>
              <p:nvPr/>
            </p:nvSpPr>
            <p:spPr>
              <a:xfrm>
                <a:off x="169" y="177"/>
                <a:ext cx="1606" cy="826"/>
              </a:xfrm>
              <a:custGeom>
                <a:avLst/>
                <a:gdLst>
                  <a:gd name="txL" fmla="*/ 0 w 1100"/>
                  <a:gd name="txT" fmla="*/ 0 h 565"/>
                  <a:gd name="txR" fmla="*/ 1100 w 1100"/>
                  <a:gd name="txB" fmla="*/ 565 h 565"/>
                </a:gdLst>
                <a:ahLst/>
                <a:cxnLst>
                  <a:cxn ang="0">
                    <a:pos x="173787" y="26482"/>
                  </a:cxn>
                  <a:cxn ang="0">
                    <a:pos x="0" y="104979"/>
                  </a:cxn>
                  <a:cxn ang="0">
                    <a:pos x="10798" y="115162"/>
                  </a:cxn>
                  <a:cxn ang="0">
                    <a:pos x="173068" y="37952"/>
                  </a:cxn>
                  <a:cxn ang="0">
                    <a:pos x="220013" y="70594"/>
                  </a:cxn>
                  <a:cxn ang="0">
                    <a:pos x="173787" y="26482"/>
                  </a:cxn>
                </a:cxnLst>
                <a:rect l="txL" t="txT" r="txR" b="txB"/>
                <a:pathLst>
                  <a:path w="1100" h="565">
                    <a:moveTo>
                      <a:pt x="869" y="130"/>
                    </a:moveTo>
                    <a:cubicBezTo>
                      <a:pt x="355" y="0"/>
                      <a:pt x="0" y="515"/>
                      <a:pt x="0" y="515"/>
                    </a:cubicBezTo>
                    <a:cubicBezTo>
                      <a:pt x="0" y="515"/>
                      <a:pt x="0" y="515"/>
                      <a:pt x="54" y="565"/>
                    </a:cubicBezTo>
                    <a:cubicBezTo>
                      <a:pt x="279" y="285"/>
                      <a:pt x="580" y="120"/>
                      <a:pt x="866" y="186"/>
                    </a:cubicBezTo>
                    <a:cubicBezTo>
                      <a:pt x="1050" y="226"/>
                      <a:pt x="1100" y="347"/>
                      <a:pt x="1100" y="347"/>
                    </a:cubicBezTo>
                    <a:cubicBezTo>
                      <a:pt x="1084" y="303"/>
                      <a:pt x="1043" y="192"/>
                      <a:pt x="869" y="130"/>
                    </a:cubicBezTo>
                    <a:close/>
                  </a:path>
                </a:pathLst>
              </a:custGeom>
              <a:gradFill rotWithShape="1">
                <a:gsLst>
                  <a:gs pos="0">
                    <a:srgbClr val="003D70">
                      <a:alpha val="100000"/>
                    </a:srgbClr>
                  </a:gs>
                  <a:gs pos="50000">
                    <a:srgbClr val="0061B3">
                      <a:alpha val="100000"/>
                    </a:srgbClr>
                  </a:gs>
                  <a:gs pos="100000">
                    <a:srgbClr val="003D70">
                      <a:alpha val="100000"/>
                    </a:srgbClr>
                  </a:gs>
                </a:gsLst>
                <a:lin ang="18900000" scaled="1"/>
                <a:tileRect/>
              </a:gradFill>
              <a:ln w="9525">
                <a:noFill/>
              </a:ln>
            </p:spPr>
            <p:txBody>
              <a:bodyPr/>
              <a:lstStyle/>
              <a:p>
                <a:endParaRPr lang="zh-CN" altLang="en-US"/>
              </a:p>
            </p:txBody>
          </p:sp>
          <p:sp>
            <p:nvSpPr>
              <p:cNvPr id="59406" name="Freeform 58"/>
              <p:cNvSpPr/>
              <p:nvPr/>
            </p:nvSpPr>
            <p:spPr>
              <a:xfrm>
                <a:off x="1697" y="1366"/>
                <a:ext cx="440" cy="204"/>
              </a:xfrm>
              <a:custGeom>
                <a:avLst/>
                <a:gdLst>
                  <a:gd name="txL" fmla="*/ 0 w 469"/>
                  <a:gd name="txT" fmla="*/ 0 h 218"/>
                  <a:gd name="txR" fmla="*/ 469 w 469"/>
                  <a:gd name="txB" fmla="*/ 218 h 218"/>
                </a:gdLst>
                <a:ahLst/>
                <a:cxnLst>
                  <a:cxn ang="0">
                    <a:pos x="0" y="0"/>
                  </a:cxn>
                  <a:cxn ang="0">
                    <a:pos x="166" y="46"/>
                  </a:cxn>
                  <a:cxn ang="0">
                    <a:pos x="192" y="87"/>
                  </a:cxn>
                  <a:cxn ang="0">
                    <a:pos x="30" y="39"/>
                  </a:cxn>
                  <a:cxn ang="0">
                    <a:pos x="0" y="0"/>
                  </a:cxn>
                </a:cxnLst>
                <a:rect l="txL" t="txT" r="txR" b="txB"/>
                <a:pathLst>
                  <a:path w="469" h="218">
                    <a:moveTo>
                      <a:pt x="0" y="0"/>
                    </a:moveTo>
                    <a:lnTo>
                      <a:pt x="404" y="115"/>
                    </a:lnTo>
                    <a:lnTo>
                      <a:pt x="469" y="218"/>
                    </a:lnTo>
                    <a:lnTo>
                      <a:pt x="73" y="100"/>
                    </a:lnTo>
                    <a:lnTo>
                      <a:pt x="0" y="0"/>
                    </a:lnTo>
                    <a:close/>
                  </a:path>
                </a:pathLst>
              </a:custGeom>
              <a:solidFill>
                <a:srgbClr val="275881">
                  <a:alpha val="100000"/>
                </a:srgbClr>
              </a:solidFill>
              <a:ln w="9525">
                <a:noFill/>
              </a:ln>
            </p:spPr>
            <p:txBody>
              <a:bodyPr/>
              <a:lstStyle/>
              <a:p>
                <a:endParaRPr lang="zh-CN" altLang="en-US"/>
              </a:p>
            </p:txBody>
          </p:sp>
          <p:sp>
            <p:nvSpPr>
              <p:cNvPr id="59407" name="Freeform 59"/>
              <p:cNvSpPr/>
              <p:nvPr/>
            </p:nvSpPr>
            <p:spPr>
              <a:xfrm>
                <a:off x="0" y="880"/>
                <a:ext cx="249" cy="123"/>
              </a:xfrm>
              <a:custGeom>
                <a:avLst/>
                <a:gdLst>
                  <a:gd name="txL" fmla="*/ 0 w 264"/>
                  <a:gd name="txT" fmla="*/ 0 h 131"/>
                  <a:gd name="txR" fmla="*/ 264 w 264"/>
                  <a:gd name="txB" fmla="*/ 131 h 131"/>
                </a:gdLst>
                <a:ahLst/>
                <a:cxnLst>
                  <a:cxn ang="0">
                    <a:pos x="79" y="22"/>
                  </a:cxn>
                  <a:cxn ang="0">
                    <a:pos x="117" y="54"/>
                  </a:cxn>
                  <a:cxn ang="0">
                    <a:pos x="37" y="33"/>
                  </a:cxn>
                  <a:cxn ang="0">
                    <a:pos x="0" y="0"/>
                  </a:cxn>
                  <a:cxn ang="0">
                    <a:pos x="79" y="22"/>
                  </a:cxn>
                </a:cxnLst>
                <a:rect l="txL" t="txT" r="txR" b="txB"/>
                <a:pathLst>
                  <a:path w="264" h="131">
                    <a:moveTo>
                      <a:pt x="180" y="53"/>
                    </a:moveTo>
                    <a:lnTo>
                      <a:pt x="264" y="131"/>
                    </a:lnTo>
                    <a:lnTo>
                      <a:pt x="83" y="78"/>
                    </a:lnTo>
                    <a:lnTo>
                      <a:pt x="0" y="0"/>
                    </a:lnTo>
                    <a:lnTo>
                      <a:pt x="180" y="53"/>
                    </a:lnTo>
                    <a:close/>
                  </a:path>
                </a:pathLst>
              </a:custGeom>
              <a:solidFill>
                <a:srgbClr val="275881">
                  <a:alpha val="100000"/>
                </a:srgbClr>
              </a:solidFill>
              <a:ln w="9525">
                <a:noFill/>
              </a:ln>
            </p:spPr>
            <p:txBody>
              <a:bodyPr/>
              <a:lstStyle/>
              <a:p>
                <a:endParaRPr lang="zh-CN" altLang="en-US"/>
              </a:p>
            </p:txBody>
          </p:sp>
        </p:grpSp>
      </p:grpSp>
      <p:sp>
        <p:nvSpPr>
          <p:cNvPr id="20" name="Line 29"/>
          <p:cNvSpPr/>
          <p:nvPr/>
        </p:nvSpPr>
        <p:spPr>
          <a:xfrm rot="-292290" flipH="1">
            <a:off x="4999038" y="5018088"/>
            <a:ext cx="371475" cy="444500"/>
          </a:xfrm>
          <a:prstGeom prst="line">
            <a:avLst/>
          </a:prstGeom>
          <a:ln w="76200" cap="flat" cmpd="sng">
            <a:solidFill>
              <a:srgbClr val="777777"/>
            </a:solidFill>
            <a:prstDash val="solid"/>
            <a:headEnd type="none" w="med" len="med"/>
            <a:tailEnd type="triangle" w="med" len="med"/>
          </a:ln>
        </p:spPr>
      </p:sp>
      <p:sp>
        <p:nvSpPr>
          <p:cNvPr id="21" name="Line 30"/>
          <p:cNvSpPr/>
          <p:nvPr/>
        </p:nvSpPr>
        <p:spPr>
          <a:xfrm rot="-292290" flipV="1">
            <a:off x="5491163" y="3790950"/>
            <a:ext cx="314325" cy="412750"/>
          </a:xfrm>
          <a:prstGeom prst="line">
            <a:avLst/>
          </a:prstGeom>
          <a:ln w="76200" cap="flat" cmpd="sng">
            <a:solidFill>
              <a:srgbClr val="275881"/>
            </a:solidFill>
            <a:prstDash val="solid"/>
            <a:headEnd type="none" w="med" len="med"/>
            <a:tailEnd type="triangle" w="med" len="med"/>
          </a:ln>
        </p:spPr>
      </p:sp>
      <p:pic>
        <p:nvPicPr>
          <p:cNvPr id="22" name="Text Box 31"/>
          <p:cNvPicPr>
            <a:picLocks noChangeArrowheads="1"/>
          </p:cNvPicPr>
          <p:nvPr/>
        </p:nvPicPr>
        <p:blipFill>
          <a:blip r:embed="rId3" cstate="print">
            <a:duotone>
              <a:prstClr val="black"/>
              <a:schemeClr val="accent2">
                <a:tint val="45000"/>
                <a:satMod val="400000"/>
              </a:schemeClr>
            </a:duotone>
          </a:blip>
          <a:srcRect/>
          <a:stretch>
            <a:fillRect/>
          </a:stretch>
        </p:blipFill>
        <p:spPr bwMode="auto">
          <a:xfrm>
            <a:off x="4777338" y="4378018"/>
            <a:ext cx="1198561" cy="384383"/>
          </a:xfrm>
          <a:prstGeom prst="rect">
            <a:avLst/>
          </a:prstGeom>
          <a:noFill/>
          <a:ln w="9525">
            <a:noFill/>
            <a:miter lim="800000"/>
            <a:headEnd/>
            <a:tailEnd/>
          </a:ln>
          <a:effectLst>
            <a:outerShdw blurRad="63500" dist="50800" dir="3000000" algn="tl" rotWithShape="0">
              <a:prstClr val="black">
                <a:alpha val="40000"/>
              </a:prstClr>
            </a:outerShdw>
          </a:effectLst>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18</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76</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nodeType="withEffect">
                                  <p:stCondLst>
                                    <p:cond delay="0"/>
                                  </p:stCondLst>
                                  <p:iterate type="lt">
                                    <p:tmAbs val="0"/>
                                  </p:iterate>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10"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1440" tIns="45720" rIns="91440" bIns="45720" anchor="ctr"/>
          <a:lstStyle/>
          <a:p>
            <a:pPr algn="l" eaLnBrk="1" hangingPunct="1"/>
            <a:r>
              <a:rPr lang="en-US" altLang="zh-CN" sz="4800" b="1" noProof="0" dirty="0" smtClean="0">
                <a:ln>
                  <a:noFill/>
                </a:ln>
                <a:solidFill>
                  <a:schemeClr val="accent6">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1.1.8 </a:t>
            </a:r>
            <a:r>
              <a:rPr lang="zh-CN" altLang="en-US" sz="4800" b="1" noProof="0" dirty="0" smtClean="0">
                <a:ln>
                  <a:noFill/>
                </a:ln>
                <a:solidFill>
                  <a:schemeClr val="accent6">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社会学的实践功能</a:t>
            </a:r>
          </a:p>
        </p:txBody>
      </p:sp>
      <p:sp>
        <p:nvSpPr>
          <p:cNvPr id="61443" name="Rectangle 3"/>
          <p:cNvSpPr>
            <a:spLocks noGrp="1"/>
          </p:cNvSpPr>
          <p:nvPr>
            <p:ph idx="1"/>
          </p:nvPr>
        </p:nvSpPr>
        <p:spPr/>
        <p:txBody>
          <a:bodyPr vert="horz" wrap="square" lIns="91440" tIns="45720" rIns="91440" bIns="45720" anchor="t"/>
          <a:lstStyle/>
          <a:p>
            <a:pPr eaLnBrk="1" hangingPunct="1">
              <a:buClr>
                <a:srgbClr val="808000"/>
              </a:buClr>
              <a:buFont typeface="Wingdings" panose="05000000000000000000" charset="0"/>
              <a:buChar char="p"/>
            </a:pPr>
            <a:r>
              <a:rPr lang="zh-CN" altLang="zh-CN" sz="36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为社会的各类组织者和管理者提供帮助</a:t>
            </a:r>
          </a:p>
          <a:p>
            <a:pPr eaLnBrk="1" hangingPunct="1">
              <a:buClr>
                <a:srgbClr val="808000"/>
              </a:buClr>
              <a:buFont typeface="Wingdings" panose="05000000000000000000" charset="0"/>
              <a:buChar char="p"/>
            </a:pPr>
            <a:r>
              <a:rPr lang="zh-CN" altLang="zh-CN" sz="36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为社会成员提供社会生活的参考和启发</a:t>
            </a:r>
          </a:p>
          <a:p>
            <a:pPr eaLnBrk="1" hangingPunct="1">
              <a:buClr>
                <a:srgbClr val="808000"/>
              </a:buClr>
              <a:buFont typeface="Wingdings" panose="05000000000000000000" charset="0"/>
              <a:buChar char="p"/>
            </a:pPr>
            <a:r>
              <a:rPr lang="zh-CN" altLang="zh-CN" sz="36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社会学的方法是每一个试图从现实生活而不是书本认识社会的人的基本方法</a:t>
            </a:r>
          </a:p>
          <a:p>
            <a:pPr eaLnBrk="1" hangingPunct="1"/>
            <a:endParaRPr lang="zh-CN" altLang="zh-CN" dirty="0"/>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19</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down)">
                                      <p:cBhvr>
                                        <p:cTn id="7" dur="500"/>
                                        <p:tgtEl>
                                          <p:spTgt spid="6144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Effect transition="in" filter="wipe(down)">
                                      <p:cBhvr>
                                        <p:cTn id="11" dur="500"/>
                                        <p:tgtEl>
                                          <p:spTgt spid="6144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Effect transition="in" filter="wipe(down)">
                                      <p:cBhvr>
                                        <p:cTn id="15" dur="500"/>
                                        <p:tgtEl>
                                          <p:spTgt spid="61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ctrTitle"/>
          </p:nvPr>
        </p:nvSpPr>
        <p:spPr>
          <a:xfrm>
            <a:off x="539750" y="1052513"/>
            <a:ext cx="8064500" cy="2376488"/>
          </a:xfrm>
          <a:solidFill>
            <a:schemeClr val="accent2">
              <a:lumMod val="20000"/>
              <a:lumOff val="80000"/>
            </a:schemeClr>
          </a:solidFill>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j-lt"/>
                <a:ea typeface="黑体" panose="02010609060101010101" pitchFamily="49" charset="-122"/>
                <a:cs typeface="+mj-cs"/>
              </a:rPr>
              <a:t/>
            </a:r>
            <a:br>
              <a:rPr kumimoji="1" lang="en-US" altLang="zh-CN" sz="44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mj-lt"/>
                <a:ea typeface="黑体" panose="02010609060101010101" pitchFamily="49" charset="-122"/>
                <a:cs typeface="+mj-cs"/>
              </a:rPr>
            </a:br>
            <a:r>
              <a:rPr kumimoji="1" lang="zh-CN" altLang="en-US" sz="48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第一讲   绪论</a:t>
            </a:r>
            <a:r>
              <a:rPr kumimoji="1" lang="en-US" altLang="zh-CN" sz="48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
            </a:r>
            <a:br>
              <a:rPr kumimoji="1" lang="en-US" altLang="zh-CN" sz="48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br>
            <a:endParaRPr kumimoji="1" lang="zh-CN" altLang="en-US" sz="48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pic>
        <p:nvPicPr>
          <p:cNvPr id="4100" name="Picture 6" descr="116248b18c0"/>
          <p:cNvPicPr>
            <a:picLocks noGrp="1" noChangeAspect="1"/>
          </p:cNvPicPr>
          <p:nvPr>
            <p:ph type="subTitle" idx="1"/>
          </p:nvPr>
        </p:nvPicPr>
        <p:blipFill>
          <a:blip r:embed="rId2"/>
          <a:srcRect/>
          <a:stretch>
            <a:fillRect/>
          </a:stretch>
        </p:blipFill>
        <p:spPr>
          <a:xfrm>
            <a:off x="539750" y="4221163"/>
            <a:ext cx="8177213" cy="1684337"/>
          </a:xfrm>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2</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b="1">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本讲内容</a:t>
            </a:r>
          </a:p>
        </p:txBody>
      </p:sp>
      <p:sp>
        <p:nvSpPr>
          <p:cNvPr id="3" name="内容占位符 2"/>
          <p:cNvSpPr>
            <a:spLocks noGrp="1"/>
          </p:cNvSpPr>
          <p:nvPr>
            <p:ph idx="1"/>
          </p:nvPr>
        </p:nvSpPr>
        <p:spPr>
          <a:xfrm>
            <a:off x="1530350" y="1981200"/>
            <a:ext cx="6270625" cy="4114800"/>
          </a:xfrm>
        </p:spPr>
        <p:txBody>
          <a:bodyPr/>
          <a:lstStyle/>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1.1  引言</a:t>
            </a:r>
          </a:p>
          <a:p>
            <a:pPr marL="0" indent="0" latinLnBrk="0">
              <a:lnSpc>
                <a:spcPct val="130000"/>
              </a:lnSpc>
              <a:spcBef>
                <a:spcPts val="0"/>
              </a:spcBef>
              <a:buNone/>
            </a:pPr>
            <a:r>
              <a:rPr lang="zh-CN" altLang="en-US" sz="3600" b="1"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1.2  社会学发展简介</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1.3  为什么要学点社会学</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1.4  若干</a:t>
            </a: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sym typeface="+mn-ea"/>
              </a:rPr>
              <a:t>社会现象分析</a:t>
            </a:r>
            <a:endPar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1.5  本课程介绍</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20</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412750"/>
            <a:ext cx="7926388" cy="80327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 1.2 </a:t>
            </a:r>
            <a:r>
              <a:rPr kumimoji="1" lang="zh-CN" altLang="en-US" sz="48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22"/>
                <a:ea typeface="微软雅黑" panose="020B0503020204020204" pitchFamily="34" charset="-122"/>
                <a:cs typeface="+mj-cs"/>
              </a:rPr>
              <a:t>社会</a:t>
            </a:r>
            <a:r>
              <a:rPr kumimoji="1" lang="zh-CN" altLang="en-US" sz="44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22"/>
                <a:ea typeface="微软雅黑" panose="020B0503020204020204" pitchFamily="34" charset="-122"/>
                <a:cs typeface="+mj-cs"/>
              </a:rPr>
              <a:t>学发展简介</a:t>
            </a:r>
          </a:p>
        </p:txBody>
      </p:sp>
      <p:sp>
        <p:nvSpPr>
          <p:cNvPr id="66564" name="Rectangle 3"/>
          <p:cNvSpPr>
            <a:spLocks noGrp="1"/>
          </p:cNvSpPr>
          <p:nvPr>
            <p:ph idx="1"/>
          </p:nvPr>
        </p:nvSpPr>
        <p:spPr>
          <a:xfrm>
            <a:off x="688975" y="1450975"/>
            <a:ext cx="7772400" cy="4755515"/>
          </a:xfrm>
        </p:spPr>
        <p:txBody>
          <a:bodyPr vert="horz" wrap="square" lIns="91440" tIns="45720" rIns="91440" bIns="45720" anchor="t"/>
          <a:lstStyle/>
          <a:p>
            <a:pPr eaLnBrk="1" hangingPunct="1">
              <a:lnSpc>
                <a:spcPct val="120000"/>
              </a:lnSpc>
              <a:spcBef>
                <a:spcPts val="1200"/>
              </a:spcBef>
              <a:buFont typeface="Wingdings" panose="05000000000000000000" charset="0"/>
              <a:buChar char="Ø"/>
            </a:pPr>
            <a:r>
              <a:rPr lang="zh-CN" altLang="en-US" b="1" dirty="0">
                <a:solidFill>
                  <a:schemeClr val="accent2"/>
                </a:solidFill>
                <a:latin typeface="微软雅黑" panose="020B0503020204020204" pitchFamily="34" charset="-122"/>
                <a:ea typeface="微软雅黑" panose="020B0503020204020204" pitchFamily="34" charset="-122"/>
              </a:rPr>
              <a:t>推动社会学发展的因素。</a:t>
            </a:r>
            <a:endParaRPr lang="zh-CN" altLang="en-US" b="1" dirty="0">
              <a:solidFill>
                <a:srgbClr val="C00000"/>
              </a:solidFill>
              <a:latin typeface="微软雅黑" panose="020B0503020204020204" pitchFamily="34" charset="-122"/>
              <a:ea typeface="微软雅黑" panose="020B0503020204020204" pitchFamily="34" charset="-122"/>
            </a:endParaRPr>
          </a:p>
          <a:p>
            <a:pPr eaLnBrk="1" hangingPunct="1">
              <a:lnSpc>
                <a:spcPct val="120000"/>
              </a:lnSpc>
              <a:spcBef>
                <a:spcPts val="1200"/>
              </a:spcBef>
              <a:buClr>
                <a:srgbClr val="FF0000"/>
              </a:buClr>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一是</a:t>
            </a:r>
            <a:r>
              <a:rPr lang="zh-CN" altLang="en-US" sz="2800" b="1" dirty="0">
                <a:solidFill>
                  <a:srgbClr val="009900"/>
                </a:solidFill>
                <a:latin typeface="微软雅黑" panose="020B0503020204020204" pitchFamily="34" charset="-122"/>
                <a:ea typeface="微软雅黑" panose="020B0503020204020204" pitchFamily="34" charset="-122"/>
              </a:rPr>
              <a:t>工业革命</a:t>
            </a:r>
            <a:r>
              <a:rPr lang="zh-CN" altLang="en-US" sz="2800" b="1" dirty="0">
                <a:latin typeface="微软雅黑" panose="020B0503020204020204" pitchFamily="34" charset="-122"/>
                <a:ea typeface="微软雅黑" panose="020B0503020204020204" pitchFamily="34" charset="-122"/>
              </a:rPr>
              <a:t>给欧洲社会带来的急风暴雨般的变化，以及所带来的各种严重的社会问题；</a:t>
            </a:r>
          </a:p>
          <a:p>
            <a:pPr eaLnBrk="1" hangingPunct="1">
              <a:lnSpc>
                <a:spcPct val="120000"/>
              </a:lnSpc>
              <a:spcBef>
                <a:spcPts val="1200"/>
              </a:spcBef>
              <a:buClr>
                <a:srgbClr val="FF0000"/>
              </a:buClr>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二是</a:t>
            </a:r>
            <a:r>
              <a:rPr lang="zh-CN" altLang="en-US" sz="2800" b="1" dirty="0">
                <a:solidFill>
                  <a:srgbClr val="009900"/>
                </a:solidFill>
                <a:latin typeface="微软雅黑" panose="020B0503020204020204" pitchFamily="34" charset="-122"/>
                <a:ea typeface="微软雅黑" panose="020B0503020204020204" pitchFamily="34" charset="-122"/>
              </a:rPr>
              <a:t>自然科学</a:t>
            </a:r>
            <a:r>
              <a:rPr lang="zh-CN" altLang="en-US" sz="2800" b="1" dirty="0">
                <a:latin typeface="微软雅黑" panose="020B0503020204020204" pitchFamily="34" charset="-122"/>
                <a:ea typeface="微软雅黑" panose="020B0503020204020204" pitchFamily="34" charset="-122"/>
              </a:rPr>
              <a:t>的启示，将科学的方法应用于社会领域；</a:t>
            </a:r>
          </a:p>
          <a:p>
            <a:pPr eaLnBrk="1" hangingPunct="1">
              <a:lnSpc>
                <a:spcPct val="120000"/>
              </a:lnSpc>
              <a:spcBef>
                <a:spcPts val="1200"/>
              </a:spcBef>
              <a:buClr>
                <a:srgbClr val="FF0000"/>
              </a:buClr>
              <a:buFont typeface="Wingdings" panose="05000000000000000000" pitchFamily="2" charset="2"/>
              <a:buChar char="ü"/>
            </a:pPr>
            <a:r>
              <a:rPr lang="zh-CN" altLang="en-US" sz="2800" b="1" dirty="0">
                <a:latin typeface="微软雅黑" panose="020B0503020204020204" pitchFamily="34" charset="-122"/>
                <a:ea typeface="微软雅黑" panose="020B0503020204020204" pitchFamily="34" charset="-122"/>
              </a:rPr>
              <a:t>三是被帝国吞并的欧洲之外的许多</a:t>
            </a:r>
            <a:r>
              <a:rPr lang="zh-CN" altLang="en-US" sz="2800" b="1" dirty="0">
                <a:solidFill>
                  <a:srgbClr val="009900"/>
                </a:solidFill>
                <a:latin typeface="微软雅黑" panose="020B0503020204020204" pitchFamily="34" charset="-122"/>
                <a:ea typeface="微软雅黑" panose="020B0503020204020204" pitchFamily="34" charset="-122"/>
              </a:rPr>
              <a:t>殖民地</a:t>
            </a:r>
            <a:r>
              <a:rPr lang="zh-CN" altLang="en-US" sz="2800" b="1" dirty="0">
                <a:latin typeface="微软雅黑" panose="020B0503020204020204" pitchFamily="34" charset="-122"/>
                <a:ea typeface="微软雅黑" panose="020B0503020204020204" pitchFamily="34" charset="-122"/>
              </a:rPr>
              <a:t>具有截然不同的社会，及所带来的大量的有关一般</a:t>
            </a:r>
            <a:r>
              <a:rPr lang="zh-CN" altLang="en-US" sz="2800" b="1" dirty="0">
                <a:solidFill>
                  <a:srgbClr val="009900"/>
                </a:solidFill>
                <a:latin typeface="微软雅黑" panose="020B0503020204020204" pitchFamily="34" charset="-122"/>
                <a:ea typeface="微软雅黑" panose="020B0503020204020204" pitchFamily="34" charset="-122"/>
              </a:rPr>
              <a:t>社会的新问题</a:t>
            </a:r>
            <a:r>
              <a:rPr lang="zh-CN" altLang="en-US" sz="2800" b="1" dirty="0">
                <a:latin typeface="微软雅黑" panose="020B0503020204020204" pitchFamily="34" charset="-122"/>
                <a:ea typeface="微软雅黑" panose="020B0503020204020204" pitchFamily="34" charset="-122"/>
              </a:rPr>
              <a:t>。</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21</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9750" y="333375"/>
            <a:ext cx="7988300" cy="7318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800" b="1" i="0" u="none" strike="noStrike" kern="1200" cap="none" spc="0" normalizeH="0" baseline="0"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1.2.1 社会学发展简史</a:t>
            </a:r>
          </a:p>
        </p:txBody>
      </p:sp>
      <p:sp>
        <p:nvSpPr>
          <p:cNvPr id="67588" name="Rectangle 3"/>
          <p:cNvSpPr>
            <a:spLocks noGrp="1"/>
          </p:cNvSpPr>
          <p:nvPr>
            <p:ph idx="1"/>
          </p:nvPr>
        </p:nvSpPr>
        <p:spPr>
          <a:xfrm>
            <a:off x="395605" y="1196975"/>
            <a:ext cx="8280400" cy="4918710"/>
          </a:xfrm>
        </p:spPr>
        <p:txBody>
          <a:bodyPr vert="horz" wrap="square" lIns="91440" tIns="45720" rIns="91440" bIns="45720" anchor="t"/>
          <a:lstStyle/>
          <a:p>
            <a:pPr algn="just" eaLnBrk="1" hangingPunct="1">
              <a:lnSpc>
                <a:spcPct val="90000"/>
              </a:lnSpc>
              <a:spcBef>
                <a:spcPct val="30000"/>
              </a:spcBef>
              <a:buClr>
                <a:srgbClr val="C00000"/>
              </a:buClr>
              <a:buFont typeface="Wingdings" panose="05000000000000000000" pitchFamily="2" charset="2"/>
              <a:buChar char="Ø"/>
            </a:pPr>
            <a:r>
              <a:rPr lang="en-US" altLang="zh-CN" sz="3000" b="1" dirty="0">
                <a:latin typeface="微软雅黑" panose="020B0503020204020204" pitchFamily="34" charset="-122"/>
                <a:ea typeface="微软雅黑" panose="020B0503020204020204" pitchFamily="34" charset="-122"/>
              </a:rPr>
              <a:t>20</a:t>
            </a:r>
            <a:r>
              <a:rPr lang="zh-CN" altLang="en-US" sz="3000" b="1" dirty="0">
                <a:latin typeface="微软雅黑" panose="020B0503020204020204" pitchFamily="34" charset="-122"/>
                <a:ea typeface="微软雅黑" panose="020B0503020204020204" pitchFamily="34" charset="-122"/>
              </a:rPr>
              <a:t>世纪初，</a:t>
            </a:r>
            <a:r>
              <a:rPr lang="zh-CN" altLang="en-US" sz="3000" b="1" dirty="0">
                <a:solidFill>
                  <a:srgbClr val="C00000"/>
                </a:solidFill>
                <a:latin typeface="微软雅黑" panose="020B0503020204020204" pitchFamily="34" charset="-122"/>
                <a:ea typeface="微软雅黑" panose="020B0503020204020204" pitchFamily="34" charset="-122"/>
              </a:rPr>
              <a:t>社会学</a:t>
            </a:r>
            <a:r>
              <a:rPr lang="zh-CN" altLang="en-US" sz="3000" b="1" dirty="0">
                <a:latin typeface="微软雅黑" panose="020B0503020204020204" pitchFamily="34" charset="-122"/>
                <a:ea typeface="微软雅黑" panose="020B0503020204020204" pitchFamily="34" charset="-122"/>
              </a:rPr>
              <a:t>在美国取得了重大发展。</a:t>
            </a:r>
            <a:r>
              <a:rPr lang="zh-CN" altLang="en-US" sz="3000" b="1" dirty="0">
                <a:solidFill>
                  <a:srgbClr val="C00000"/>
                </a:solidFill>
                <a:latin typeface="微软雅黑" panose="020B0503020204020204" pitchFamily="34" charset="-122"/>
                <a:ea typeface="微软雅黑" panose="020B0503020204020204" pitchFamily="34" charset="-122"/>
              </a:rPr>
              <a:t>社会学“美国化”</a:t>
            </a:r>
            <a:r>
              <a:rPr lang="zh-CN" altLang="en-US" sz="3000" b="1" dirty="0">
                <a:latin typeface="微软雅黑" panose="020B0503020204020204" pitchFamily="34" charset="-122"/>
                <a:ea typeface="微软雅黑" panose="020B0503020204020204" pitchFamily="34" charset="-122"/>
              </a:rPr>
              <a:t>的结果，首先产生了经验研究的</a:t>
            </a:r>
            <a:r>
              <a:rPr lang="zh-CN" altLang="en-US" sz="3000" b="1" dirty="0">
                <a:solidFill>
                  <a:srgbClr val="C00000"/>
                </a:solidFill>
                <a:latin typeface="微软雅黑" panose="020B0503020204020204" pitchFamily="34" charset="-122"/>
                <a:ea typeface="微软雅黑" panose="020B0503020204020204" pitchFamily="34" charset="-122"/>
              </a:rPr>
              <a:t>芝加哥学派，</a:t>
            </a:r>
            <a:r>
              <a:rPr lang="zh-CN" altLang="en-US" sz="3000" b="1" dirty="0">
                <a:latin typeface="微软雅黑" panose="020B0503020204020204" pitchFamily="34" charset="-122"/>
                <a:ea typeface="微软雅黑" panose="020B0503020204020204" pitchFamily="34" charset="-122"/>
              </a:rPr>
              <a:t>产生了</a:t>
            </a:r>
            <a:r>
              <a:rPr lang="zh-CN" altLang="en-US" sz="3000" b="1" dirty="0">
                <a:solidFill>
                  <a:schemeClr val="accent2"/>
                </a:solidFill>
                <a:latin typeface="微软雅黑" panose="020B0503020204020204" pitchFamily="34" charset="-122"/>
                <a:ea typeface="微软雅黑" panose="020B0503020204020204" pitchFamily="34" charset="-122"/>
              </a:rPr>
              <a:t>结构功能论、冲突论、社会交换论、符号互动论</a:t>
            </a:r>
            <a:r>
              <a:rPr lang="zh-CN" altLang="en-US" sz="3000" b="1" dirty="0">
                <a:latin typeface="微软雅黑" panose="020B0503020204020204" pitchFamily="34" charset="-122"/>
                <a:ea typeface="微软雅黑" panose="020B0503020204020204" pitchFamily="34" charset="-122"/>
              </a:rPr>
              <a:t>等</a:t>
            </a:r>
            <a:r>
              <a:rPr lang="zh-CN" altLang="en-US" sz="3000" b="1" dirty="0">
                <a:solidFill>
                  <a:srgbClr val="C00000"/>
                </a:solidFill>
                <a:latin typeface="微软雅黑" panose="020B0503020204020204" pitchFamily="34" charset="-122"/>
                <a:ea typeface="微软雅黑" panose="020B0503020204020204" pitchFamily="34" charset="-122"/>
              </a:rPr>
              <a:t>社会学</a:t>
            </a:r>
            <a:r>
              <a:rPr lang="zh-CN" altLang="en-US" sz="3000" b="1" dirty="0">
                <a:latin typeface="微软雅黑" panose="020B0503020204020204" pitchFamily="34" charset="-122"/>
                <a:ea typeface="微软雅黑" panose="020B0503020204020204" pitchFamily="34" charset="-122"/>
              </a:rPr>
              <a:t>理论。</a:t>
            </a:r>
          </a:p>
          <a:p>
            <a:pPr algn="just" eaLnBrk="1" hangingPunct="1">
              <a:lnSpc>
                <a:spcPct val="90000"/>
              </a:lnSpc>
              <a:spcBef>
                <a:spcPct val="30000"/>
              </a:spcBef>
              <a:buClr>
                <a:srgbClr val="C00000"/>
              </a:buClr>
              <a:buFont typeface="Wingdings" panose="05000000000000000000" pitchFamily="2" charset="2"/>
              <a:buChar char="Ø"/>
            </a:pPr>
            <a:r>
              <a:rPr lang="zh-CN" altLang="en-US" sz="3000" b="1" dirty="0">
                <a:latin typeface="微软雅黑" panose="020B0503020204020204" pitchFamily="34" charset="-122"/>
                <a:ea typeface="微软雅黑" panose="020B0503020204020204" pitchFamily="34" charset="-122"/>
              </a:rPr>
              <a:t>二战后，社会学在世界范围得到了拓展，成立了国际社会学协会。由于第三世界国家的社会学来源于向欧美的学习，因而面临着</a:t>
            </a:r>
            <a:r>
              <a:rPr lang="zh-CN" altLang="en-US" sz="3000" b="1" dirty="0">
                <a:solidFill>
                  <a:srgbClr val="C00000"/>
                </a:solidFill>
                <a:latin typeface="微软雅黑" panose="020B0503020204020204" pitchFamily="34" charset="-122"/>
                <a:ea typeface="微软雅黑" panose="020B0503020204020204" pitchFamily="34" charset="-122"/>
              </a:rPr>
              <a:t>社会学“本土化”</a:t>
            </a:r>
            <a:r>
              <a:rPr lang="zh-CN" altLang="en-US" sz="3000" b="1" dirty="0">
                <a:latin typeface="微软雅黑" panose="020B0503020204020204" pitchFamily="34" charset="-122"/>
                <a:ea typeface="微软雅黑" panose="020B0503020204020204" pitchFamily="34" charset="-122"/>
              </a:rPr>
              <a:t>的问题。</a:t>
            </a:r>
          </a:p>
          <a:p>
            <a:pPr algn="just" eaLnBrk="1" hangingPunct="1">
              <a:lnSpc>
                <a:spcPct val="90000"/>
              </a:lnSpc>
              <a:spcBef>
                <a:spcPct val="30000"/>
              </a:spcBef>
              <a:buClr>
                <a:srgbClr val="C00000"/>
              </a:buClr>
              <a:buFont typeface="Wingdings" panose="05000000000000000000" pitchFamily="2" charset="2"/>
              <a:buChar char="Ø"/>
            </a:pPr>
            <a:r>
              <a:rPr lang="zh-CN" altLang="en-US" sz="3000" b="1" dirty="0" smtClean="0">
                <a:latin typeface="微软雅黑" panose="020B0503020204020204" pitchFamily="34" charset="-122"/>
                <a:ea typeface="微软雅黑" panose="020B0503020204020204" pitchFamily="34" charset="-122"/>
              </a:rPr>
              <a:t>我国</a:t>
            </a:r>
            <a:r>
              <a:rPr lang="zh-CN" altLang="en-US" sz="3000" b="1" dirty="0" smtClean="0">
                <a:solidFill>
                  <a:srgbClr val="C00000"/>
                </a:solidFill>
                <a:latin typeface="微软雅黑" panose="020B0503020204020204" pitchFamily="34" charset="-122"/>
                <a:ea typeface="微软雅黑" panose="020B0503020204020204" pitchFamily="34" charset="-122"/>
              </a:rPr>
              <a:t>社会学</a:t>
            </a:r>
            <a:r>
              <a:rPr lang="zh-CN" altLang="en-US" sz="3000" b="1" dirty="0">
                <a:latin typeface="微软雅黑" panose="020B0503020204020204" pitchFamily="34" charset="-122"/>
                <a:ea typeface="微软雅黑" panose="020B0503020204020204" pitchFamily="34" charset="-122"/>
              </a:rPr>
              <a:t>从</a:t>
            </a:r>
            <a:r>
              <a:rPr lang="en-US" altLang="zh-CN" sz="3000" b="1" dirty="0">
                <a:latin typeface="微软雅黑" panose="020B0503020204020204" pitchFamily="34" charset="-122"/>
                <a:ea typeface="微软雅黑" panose="020B0503020204020204" pitchFamily="34" charset="-122"/>
              </a:rPr>
              <a:t>19</a:t>
            </a:r>
            <a:r>
              <a:rPr lang="zh-CN" altLang="en-US" sz="3000" b="1" dirty="0">
                <a:latin typeface="微软雅黑" panose="020B0503020204020204" pitchFamily="34" charset="-122"/>
                <a:ea typeface="微软雅黑" panose="020B0503020204020204" pitchFamily="34" charset="-122"/>
              </a:rPr>
              <a:t>世纪末开始传入，</a:t>
            </a:r>
            <a:r>
              <a:rPr lang="en-US" altLang="zh-CN" sz="3000" b="1" dirty="0">
                <a:latin typeface="微软雅黑" panose="020B0503020204020204" pitchFamily="34" charset="-122"/>
                <a:ea typeface="微软雅黑" panose="020B0503020204020204" pitchFamily="34" charset="-122"/>
              </a:rPr>
              <a:t>1930</a:t>
            </a:r>
            <a:r>
              <a:rPr lang="zh-CN" altLang="en-US" sz="3000" b="1" dirty="0">
                <a:latin typeface="微软雅黑" panose="020B0503020204020204" pitchFamily="34" charset="-122"/>
                <a:ea typeface="微软雅黑" panose="020B0503020204020204" pitchFamily="34" charset="-122"/>
              </a:rPr>
              <a:t>年代开始本土化，曾走过一段</a:t>
            </a:r>
            <a:r>
              <a:rPr lang="zh-CN" altLang="en-US" sz="3000" b="1" dirty="0" smtClean="0">
                <a:latin typeface="微软雅黑" panose="020B0503020204020204" pitchFamily="34" charset="-122"/>
                <a:ea typeface="微软雅黑" panose="020B0503020204020204" pitchFamily="34" charset="-122"/>
              </a:rPr>
              <a:t>坎坷道路</a:t>
            </a:r>
            <a:r>
              <a:rPr lang="zh-CN" altLang="en-US" sz="3000" b="1" dirty="0">
                <a:latin typeface="微软雅黑" panose="020B0503020204020204" pitchFamily="34" charset="-122"/>
                <a:ea typeface="微软雅黑" panose="020B0503020204020204" pitchFamily="34" charset="-122"/>
              </a:rPr>
              <a:t>，于</a:t>
            </a:r>
            <a:r>
              <a:rPr lang="en-US" altLang="zh-CN" sz="3000" b="1" dirty="0">
                <a:latin typeface="微软雅黑" panose="020B0503020204020204" pitchFamily="34" charset="-122"/>
                <a:ea typeface="微软雅黑" panose="020B0503020204020204" pitchFamily="34" charset="-122"/>
              </a:rPr>
              <a:t>1979</a:t>
            </a:r>
            <a:r>
              <a:rPr lang="zh-CN" altLang="en-US" sz="3000" b="1" dirty="0" smtClean="0">
                <a:latin typeface="微软雅黑" panose="020B0503020204020204" pitchFamily="34" charset="-122"/>
                <a:ea typeface="微软雅黑" panose="020B0503020204020204" pitchFamily="34" charset="-122"/>
              </a:rPr>
              <a:t>年进入</a:t>
            </a:r>
            <a:r>
              <a:rPr lang="zh-CN" altLang="en-US" sz="3000" b="1" dirty="0">
                <a:solidFill>
                  <a:srgbClr val="C00000"/>
                </a:solidFill>
                <a:latin typeface="微软雅黑" panose="020B0503020204020204" pitchFamily="34" charset="-122"/>
                <a:ea typeface="微软雅黑" panose="020B0503020204020204" pitchFamily="34" charset="-122"/>
              </a:rPr>
              <a:t>恢复重建</a:t>
            </a:r>
            <a:r>
              <a:rPr lang="zh-CN" altLang="en-US" sz="3000" b="1" dirty="0">
                <a:latin typeface="微软雅黑" panose="020B0503020204020204" pitchFamily="34" charset="-122"/>
                <a:ea typeface="微软雅黑" panose="020B0503020204020204" pitchFamily="34" charset="-122"/>
              </a:rPr>
              <a:t>时期</a:t>
            </a:r>
            <a:r>
              <a:rPr lang="zh-CN" altLang="en-US" sz="3000" b="1" dirty="0" smtClean="0">
                <a:latin typeface="微软雅黑" panose="020B0503020204020204" pitchFamily="34" charset="-122"/>
                <a:ea typeface="微软雅黑" panose="020B0503020204020204" pitchFamily="34" charset="-122"/>
              </a:rPr>
              <a:t>，</a:t>
            </a:r>
            <a:r>
              <a:rPr lang="en-US" altLang="zh-CN" sz="3000" b="1" dirty="0" smtClean="0">
                <a:latin typeface="微软雅黑" panose="020B0503020204020204" pitchFamily="34" charset="-122"/>
                <a:ea typeface="微软雅黑" panose="020B0503020204020204" pitchFamily="34" charset="-122"/>
              </a:rPr>
              <a:t>40</a:t>
            </a:r>
            <a:r>
              <a:rPr lang="zh-CN" altLang="en-US" sz="3000" b="1" dirty="0" smtClean="0">
                <a:latin typeface="微软雅黑" panose="020B0503020204020204" pitchFamily="34" charset="-122"/>
                <a:ea typeface="微软雅黑" panose="020B0503020204020204" pitchFamily="34" charset="-122"/>
              </a:rPr>
              <a:t>年来已</a:t>
            </a:r>
            <a:r>
              <a:rPr lang="zh-CN" altLang="en-US" sz="3000" b="1" dirty="0">
                <a:latin typeface="微软雅黑" panose="020B0503020204020204" pitchFamily="34" charset="-122"/>
                <a:ea typeface="微软雅黑" panose="020B0503020204020204" pitchFamily="34" charset="-122"/>
              </a:rPr>
              <a:t>取得可喜成就。</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22</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7588">
                                            <p:txEl>
                                              <p:pRg st="1" end="1"/>
                                            </p:txEl>
                                          </p:spTgt>
                                        </p:tgtEl>
                                        <p:attrNameLst>
                                          <p:attrName>style.visibility</p:attrName>
                                        </p:attrNameLst>
                                      </p:cBhvr>
                                      <p:to>
                                        <p:strVal val="visible"/>
                                      </p:to>
                                    </p:set>
                                    <p:animEffect transition="in" filter="wipe(down)">
                                      <p:cBhvr>
                                        <p:cTn id="7" dur="500"/>
                                        <p:tgtEl>
                                          <p:spTgt spid="67588">
                                            <p:txEl>
                                              <p:pRg st="1" end="1"/>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7588">
                                            <p:txEl>
                                              <p:pRg st="2" end="2"/>
                                            </p:txEl>
                                          </p:spTgt>
                                        </p:tgtEl>
                                        <p:attrNameLst>
                                          <p:attrName>style.visibility</p:attrName>
                                        </p:attrNameLst>
                                      </p:cBhvr>
                                      <p:to>
                                        <p:strVal val="visible"/>
                                      </p:to>
                                    </p:set>
                                    <p:animEffect transition="in" filter="wipe(down)">
                                      <p:cBhvr>
                                        <p:cTn id="11" dur="500"/>
                                        <p:tgtEl>
                                          <p:spTgt spid="675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3" descr="image008"/>
          <p:cNvPicPr>
            <a:picLocks noChangeAspect="1"/>
          </p:cNvPicPr>
          <p:nvPr/>
        </p:nvPicPr>
        <p:blipFill>
          <a:blip r:embed="rId2"/>
          <a:stretch>
            <a:fillRect/>
          </a:stretch>
        </p:blipFill>
        <p:spPr>
          <a:xfrm>
            <a:off x="7451725" y="836613"/>
            <a:ext cx="1620838" cy="2100262"/>
          </a:xfrm>
          <a:prstGeom prst="rect">
            <a:avLst/>
          </a:prstGeom>
          <a:noFill/>
          <a:ln w="9525">
            <a:noFill/>
          </a:ln>
        </p:spPr>
      </p:pic>
      <p:sp>
        <p:nvSpPr>
          <p:cNvPr id="65539"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t>23</a:t>
            </a:fld>
            <a:endParaRPr lang="en-US" altLang="zh-CN" sz="1400" dirty="0"/>
          </a:p>
        </p:txBody>
      </p:sp>
      <p:sp>
        <p:nvSpPr>
          <p:cNvPr id="8194" name="Rectangle 2"/>
          <p:cNvSpPr>
            <a:spLocks noGrp="1" noChangeArrowheads="1"/>
          </p:cNvSpPr>
          <p:nvPr>
            <p:ph type="title"/>
          </p:nvPr>
        </p:nvSpPr>
        <p:spPr>
          <a:xfrm>
            <a:off x="471170" y="334645"/>
            <a:ext cx="5071110" cy="80327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i="0" u="none" strike="noStrike" kern="1200" cap="none" spc="0" normalizeH="0" baseline="0"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1.2.2 社会学创始人</a:t>
            </a:r>
            <a:endParaRPr kumimoji="1" lang="en-US" altLang="zh-CN" b="1" i="0" u="none" strike="noStrike" kern="1200" cap="none" spc="0" normalizeH="0" baseline="0" noProof="0" dirty="0" smtClean="0">
              <a:ln>
                <a:noFill/>
              </a:ln>
              <a:solidFill>
                <a:schemeClr val="accent6"/>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65541" name="Rectangle 3"/>
          <p:cNvSpPr>
            <a:spLocks noGrp="1"/>
          </p:cNvSpPr>
          <p:nvPr>
            <p:ph idx="1"/>
          </p:nvPr>
        </p:nvSpPr>
        <p:spPr>
          <a:xfrm>
            <a:off x="342900" y="1331595"/>
            <a:ext cx="5472430" cy="5136515"/>
          </a:xfrm>
        </p:spPr>
        <p:txBody>
          <a:bodyPr vert="horz" wrap="square" lIns="91440" tIns="45720" rIns="91440" bIns="45720" anchor="t"/>
          <a:lstStyle/>
          <a:p>
            <a:pPr eaLnBrk="1" hangingPunct="1">
              <a:lnSpc>
                <a:spcPct val="120000"/>
              </a:lnSpc>
              <a:spcBef>
                <a:spcPct val="35000"/>
              </a:spcBef>
              <a:buClr>
                <a:srgbClr val="C00000"/>
              </a:buClr>
              <a:buSzPct val="80000"/>
              <a:buFont typeface="Wingdings" panose="05000000000000000000" pitchFamily="2" charset="2"/>
              <a:buChar char="Ø"/>
            </a:pPr>
            <a:r>
              <a:rPr lang="zh-CN" altLang="en-US" b="1" dirty="0">
                <a:solidFill>
                  <a:srgbClr val="FF0000"/>
                </a:solidFill>
                <a:latin typeface="微软雅黑" panose="020B0503020204020204" pitchFamily="34" charset="-122"/>
                <a:ea typeface="微软雅黑" panose="020B0503020204020204" pitchFamily="34" charset="-122"/>
              </a:rPr>
              <a:t>社会学起源于</a:t>
            </a:r>
            <a:r>
              <a:rPr lang="en-US" altLang="zh-CN" b="1" dirty="0">
                <a:solidFill>
                  <a:srgbClr val="FF0000"/>
                </a:solidFill>
                <a:latin typeface="微软雅黑" panose="020B0503020204020204" pitchFamily="34" charset="-122"/>
                <a:ea typeface="微软雅黑" panose="020B0503020204020204" pitchFamily="34" charset="-122"/>
              </a:rPr>
              <a:t>19</a:t>
            </a:r>
            <a:r>
              <a:rPr lang="zh-CN" altLang="en-US" b="1" dirty="0">
                <a:solidFill>
                  <a:srgbClr val="FF0000"/>
                </a:solidFill>
                <a:latin typeface="微软雅黑" panose="020B0503020204020204" pitchFamily="34" charset="-122"/>
                <a:ea typeface="微软雅黑" panose="020B0503020204020204" pitchFamily="34" charset="-122"/>
              </a:rPr>
              <a:t>世纪中叶。</a:t>
            </a:r>
            <a:endParaRPr lang="zh-CN" altLang="en-US" sz="2800" b="1" dirty="0">
              <a:solidFill>
                <a:srgbClr val="FF0000"/>
              </a:solidFill>
              <a:latin typeface="微软雅黑" panose="020B0503020204020204" pitchFamily="34" charset="-122"/>
              <a:ea typeface="微软雅黑" panose="020B0503020204020204" pitchFamily="34" charset="-122"/>
            </a:endParaRPr>
          </a:p>
          <a:p>
            <a:pPr algn="just" eaLnBrk="1" hangingPunct="1">
              <a:lnSpc>
                <a:spcPct val="120000"/>
              </a:lnSpc>
              <a:spcBef>
                <a:spcPct val="35000"/>
              </a:spcBef>
              <a:buClr>
                <a:srgbClr val="C00000"/>
              </a:buClr>
              <a:buSzPct val="1000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世界公认的社会学创始人是法国思想家奥古斯特</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孔德（</a:t>
            </a:r>
            <a:r>
              <a:rPr lang="en-US" altLang="zh-CN" sz="2400" b="1" dirty="0">
                <a:latin typeface="微软雅黑" panose="020B0503020204020204" pitchFamily="34" charset="-122"/>
                <a:ea typeface="微软雅黑" panose="020B0503020204020204" pitchFamily="34" charset="-122"/>
              </a:rPr>
              <a:t>August Comte,</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1789-1857)</a:t>
            </a:r>
            <a:r>
              <a:rPr lang="zh-CN" altLang="en-US" sz="2400" b="1" dirty="0">
                <a:latin typeface="微软雅黑" panose="020B0503020204020204" pitchFamily="34" charset="-122"/>
                <a:ea typeface="微软雅黑" panose="020B0503020204020204" pitchFamily="34" charset="-122"/>
              </a:rPr>
              <a:t>，他于</a:t>
            </a:r>
            <a:r>
              <a:rPr lang="en-US" altLang="zh-CN" sz="2400" b="1" dirty="0">
                <a:latin typeface="微软雅黑" panose="020B0503020204020204" pitchFamily="34" charset="-122"/>
                <a:ea typeface="微软雅黑" panose="020B0503020204020204" pitchFamily="34" charset="-122"/>
              </a:rPr>
              <a:t>1838</a:t>
            </a:r>
            <a:r>
              <a:rPr lang="zh-CN" altLang="en-US" sz="2400" b="1" dirty="0">
                <a:latin typeface="微软雅黑" panose="020B0503020204020204" pitchFamily="34" charset="-122"/>
                <a:ea typeface="微软雅黑" panose="020B0503020204020204" pitchFamily="34" charset="-122"/>
              </a:rPr>
              <a:t>年发表的</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实证哲学教程</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卷中首次提出并使用了</a:t>
            </a:r>
            <a:r>
              <a:rPr lang="zh-CN" altLang="en-US" sz="2800" b="1" dirty="0">
                <a:solidFill>
                  <a:srgbClr val="FF0000"/>
                </a:solidFill>
                <a:latin typeface="微软雅黑" panose="020B0503020204020204" pitchFamily="34" charset="-122"/>
                <a:ea typeface="微软雅黑" panose="020B0503020204020204" pitchFamily="34" charset="-122"/>
              </a:rPr>
              <a:t>“社会学”</a:t>
            </a:r>
            <a:r>
              <a:rPr lang="zh-CN" altLang="en-US" sz="2400" b="1" dirty="0">
                <a:latin typeface="微软雅黑" panose="020B0503020204020204" pitchFamily="34" charset="-122"/>
                <a:ea typeface="微软雅黑" panose="020B0503020204020204" pitchFamily="34" charset="-122"/>
              </a:rPr>
              <a:t>这一概念。</a:t>
            </a:r>
            <a:endParaRPr lang="en-US" altLang="zh-CN" sz="2400" b="1" dirty="0">
              <a:latin typeface="微软雅黑" panose="020B0503020204020204" pitchFamily="34" charset="-122"/>
              <a:ea typeface="微软雅黑" panose="020B0503020204020204" pitchFamily="34" charset="-122"/>
            </a:endParaRPr>
          </a:p>
          <a:p>
            <a:pPr algn="just" eaLnBrk="1" hangingPunct="1">
              <a:lnSpc>
                <a:spcPct val="120000"/>
              </a:lnSpc>
              <a:spcBef>
                <a:spcPct val="35000"/>
              </a:spcBef>
              <a:buClr>
                <a:srgbClr val="C00000"/>
              </a:buClr>
              <a:buSzPct val="1000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早期的社会学家主要还有</a:t>
            </a:r>
            <a:r>
              <a:rPr lang="zh-CN" altLang="en-US" sz="2800" b="1" dirty="0">
                <a:solidFill>
                  <a:schemeClr val="accent2"/>
                </a:solidFill>
                <a:latin typeface="微软雅黑" panose="020B0503020204020204" pitchFamily="34" charset="-122"/>
                <a:ea typeface="微软雅黑" panose="020B0503020204020204" pitchFamily="34" charset="-122"/>
              </a:rPr>
              <a:t>斯宾塞、马克思、韦伯和迪尔凯姆（涂尔干）等</a:t>
            </a:r>
            <a:r>
              <a:rPr lang="zh-CN" altLang="en-US" sz="2400" b="1" dirty="0">
                <a:latin typeface="微软雅黑" panose="020B0503020204020204" pitchFamily="34" charset="-122"/>
                <a:ea typeface="微软雅黑" panose="020B0503020204020204" pitchFamily="34" charset="-122"/>
              </a:rPr>
              <a:t>，他们主要研究</a:t>
            </a:r>
            <a:r>
              <a:rPr lang="zh-CN" altLang="en-US" sz="2400" b="1" dirty="0">
                <a:solidFill>
                  <a:srgbClr val="FF0000"/>
                </a:solidFill>
                <a:latin typeface="微软雅黑" panose="020B0503020204020204" pitchFamily="34" charset="-122"/>
                <a:ea typeface="微软雅黑" panose="020B0503020204020204" pitchFamily="34" charset="-122"/>
              </a:rPr>
              <a:t>社会秩序</a:t>
            </a:r>
            <a:r>
              <a:rPr lang="zh-CN" altLang="en-US" sz="2400" b="1" dirty="0">
                <a:latin typeface="微软雅黑" panose="020B0503020204020204" pitchFamily="34" charset="-122"/>
                <a:ea typeface="微软雅黑" panose="020B0503020204020204" pitchFamily="34" charset="-122"/>
              </a:rPr>
              <a:t>和</a:t>
            </a:r>
            <a:r>
              <a:rPr lang="zh-CN" altLang="en-US" sz="2400" b="1" dirty="0">
                <a:solidFill>
                  <a:srgbClr val="FF0000"/>
                </a:solidFill>
                <a:latin typeface="微软雅黑" panose="020B0503020204020204" pitchFamily="34" charset="-122"/>
                <a:ea typeface="微软雅黑" panose="020B0503020204020204" pitchFamily="34" charset="-122"/>
              </a:rPr>
              <a:t>社会变迁</a:t>
            </a:r>
            <a:r>
              <a:rPr lang="zh-CN" altLang="en-US" sz="2400" b="1" dirty="0">
                <a:latin typeface="微软雅黑" panose="020B0503020204020204" pitchFamily="34" charset="-122"/>
                <a:ea typeface="微软雅黑" panose="020B0503020204020204" pitchFamily="34" charset="-122"/>
              </a:rPr>
              <a:t>问题。</a:t>
            </a:r>
          </a:p>
        </p:txBody>
      </p:sp>
      <p:pic>
        <p:nvPicPr>
          <p:cNvPr id="65542" name="Picture 6" descr="image003"/>
          <p:cNvPicPr>
            <a:picLocks noChangeAspect="1"/>
          </p:cNvPicPr>
          <p:nvPr/>
        </p:nvPicPr>
        <p:blipFill>
          <a:blip r:embed="rId3"/>
          <a:stretch>
            <a:fillRect/>
          </a:stretch>
        </p:blipFill>
        <p:spPr>
          <a:xfrm>
            <a:off x="5507355" y="0"/>
            <a:ext cx="1657350" cy="2185988"/>
          </a:xfrm>
          <a:prstGeom prst="rect">
            <a:avLst/>
          </a:prstGeom>
          <a:noFill/>
          <a:ln w="9525">
            <a:noFill/>
          </a:ln>
        </p:spPr>
      </p:pic>
      <p:pic>
        <p:nvPicPr>
          <p:cNvPr id="65543" name="Picture 8" descr="image007"/>
          <p:cNvPicPr>
            <a:picLocks noChangeAspect="1"/>
          </p:cNvPicPr>
          <p:nvPr/>
        </p:nvPicPr>
        <p:blipFill>
          <a:blip r:embed="rId4"/>
          <a:stretch>
            <a:fillRect/>
          </a:stretch>
        </p:blipFill>
        <p:spPr>
          <a:xfrm>
            <a:off x="7380288" y="3860800"/>
            <a:ext cx="1728787" cy="2303463"/>
          </a:xfrm>
          <a:prstGeom prst="rect">
            <a:avLst/>
          </a:prstGeom>
          <a:noFill/>
          <a:ln w="9525">
            <a:noFill/>
          </a:ln>
        </p:spPr>
      </p:pic>
      <p:pic>
        <p:nvPicPr>
          <p:cNvPr id="65544" name="Picture 9" descr="image017"/>
          <p:cNvPicPr>
            <a:picLocks noChangeAspect="1"/>
          </p:cNvPicPr>
          <p:nvPr/>
        </p:nvPicPr>
        <p:blipFill>
          <a:blip r:embed="rId5"/>
          <a:stretch>
            <a:fillRect/>
          </a:stretch>
        </p:blipFill>
        <p:spPr>
          <a:xfrm>
            <a:off x="5940425" y="2733675"/>
            <a:ext cx="1476375" cy="1847850"/>
          </a:xfrm>
          <a:prstGeom prst="rect">
            <a:avLst/>
          </a:prstGeom>
          <a:noFill/>
          <a:ln w="9525">
            <a:noFill/>
          </a:ln>
        </p:spPr>
      </p:pic>
      <p:sp>
        <p:nvSpPr>
          <p:cNvPr id="11" name="TextBox 10"/>
          <p:cNvSpPr txBox="1"/>
          <p:nvPr/>
        </p:nvSpPr>
        <p:spPr>
          <a:xfrm>
            <a:off x="5940425" y="2205038"/>
            <a:ext cx="935038" cy="400050"/>
          </a:xfrm>
          <a:prstGeom prst="rect">
            <a:avLst/>
          </a:prstGeom>
          <a:noFill/>
        </p:spPr>
        <p:txBody>
          <a:bodyPr>
            <a:spAutoFit/>
          </a:bodyPr>
          <a:lstStyle/>
          <a:p>
            <a:pPr marR="0" defTabSz="914400" eaLnBrk="1" hangingPunct="1">
              <a:buClrTx/>
              <a:buSzTx/>
              <a:buFontTx/>
              <a:defRPr/>
            </a:pPr>
            <a:r>
              <a:rPr kumimoji="1" lang="zh-CN" altLang="en-US" sz="2000" b="1" kern="1200" cap="none" spc="0" normalizeH="0" baseline="0" noProof="0" dirty="0">
                <a:solidFill>
                  <a:schemeClr val="accent6">
                    <a:lumMod val="75000"/>
                  </a:schemeClr>
                </a:solidFill>
                <a:latin typeface="微软雅黑" panose="020B0503020204020204" pitchFamily="34" charset="-122"/>
                <a:ea typeface="微软雅黑" panose="020B0503020204020204" pitchFamily="34" charset="-122"/>
                <a:cs typeface="+mn-cs"/>
              </a:rPr>
              <a:t>孔  德</a:t>
            </a:r>
          </a:p>
        </p:txBody>
      </p:sp>
      <p:sp>
        <p:nvSpPr>
          <p:cNvPr id="12" name="TextBox 11"/>
          <p:cNvSpPr txBox="1"/>
          <p:nvPr/>
        </p:nvSpPr>
        <p:spPr>
          <a:xfrm>
            <a:off x="7632700" y="2924175"/>
            <a:ext cx="1260475" cy="401638"/>
          </a:xfrm>
          <a:prstGeom prst="rect">
            <a:avLst/>
          </a:prstGeom>
          <a:noFill/>
        </p:spPr>
        <p:txBody>
          <a:bodyPr>
            <a:spAutoFit/>
          </a:bodyPr>
          <a:lstStyle/>
          <a:p>
            <a:pPr marR="0" algn="ctr" defTabSz="914400" eaLnBrk="1" hangingPunct="1">
              <a:buClrTx/>
              <a:buSzTx/>
              <a:buFontTx/>
              <a:defRPr/>
            </a:pPr>
            <a:r>
              <a:rPr kumimoji="1" lang="zh-CN" altLang="en-US" sz="2000" b="1" kern="1200" cap="none" spc="0" normalizeH="0" baseline="0" noProof="0" dirty="0">
                <a:solidFill>
                  <a:schemeClr val="accent6">
                    <a:lumMod val="75000"/>
                  </a:schemeClr>
                </a:solidFill>
                <a:latin typeface="微软雅黑" panose="020B0503020204020204" pitchFamily="34" charset="-122"/>
                <a:ea typeface="微软雅黑" panose="020B0503020204020204" pitchFamily="34" charset="-122"/>
                <a:cs typeface="+mn-cs"/>
              </a:rPr>
              <a:t>涂尔干</a:t>
            </a:r>
          </a:p>
        </p:txBody>
      </p:sp>
      <p:sp>
        <p:nvSpPr>
          <p:cNvPr id="13" name="TextBox 12"/>
          <p:cNvSpPr txBox="1"/>
          <p:nvPr/>
        </p:nvSpPr>
        <p:spPr>
          <a:xfrm>
            <a:off x="6048375" y="4581525"/>
            <a:ext cx="1260475" cy="400050"/>
          </a:xfrm>
          <a:prstGeom prst="rect">
            <a:avLst/>
          </a:prstGeom>
          <a:noFill/>
        </p:spPr>
        <p:txBody>
          <a:bodyPr>
            <a:spAutoFit/>
          </a:bodyPr>
          <a:lstStyle/>
          <a:p>
            <a:pPr marR="0" algn="ctr" defTabSz="914400" eaLnBrk="1" hangingPunct="1">
              <a:buClrTx/>
              <a:buSzTx/>
              <a:buFontTx/>
              <a:defRPr/>
            </a:pPr>
            <a:r>
              <a:rPr kumimoji="1" lang="zh-CN" altLang="en-US" sz="2000" b="1" kern="1200" cap="none" spc="0" normalizeH="0" baseline="0" noProof="0" dirty="0">
                <a:solidFill>
                  <a:schemeClr val="accent6">
                    <a:lumMod val="75000"/>
                  </a:schemeClr>
                </a:solidFill>
                <a:latin typeface="微软雅黑" panose="020B0503020204020204" pitchFamily="34" charset="-122"/>
                <a:ea typeface="微软雅黑" panose="020B0503020204020204" pitchFamily="34" charset="-122"/>
                <a:cs typeface="+mn-cs"/>
              </a:rPr>
              <a:t>韦  伯</a:t>
            </a:r>
          </a:p>
        </p:txBody>
      </p:sp>
      <p:sp>
        <p:nvSpPr>
          <p:cNvPr id="14" name="TextBox 13"/>
          <p:cNvSpPr txBox="1"/>
          <p:nvPr/>
        </p:nvSpPr>
        <p:spPr>
          <a:xfrm>
            <a:off x="7561263" y="6165850"/>
            <a:ext cx="1258888" cy="400050"/>
          </a:xfrm>
          <a:prstGeom prst="rect">
            <a:avLst/>
          </a:prstGeom>
          <a:noFill/>
        </p:spPr>
        <p:txBody>
          <a:bodyPr>
            <a:spAutoFit/>
          </a:bodyPr>
          <a:lstStyle/>
          <a:p>
            <a:pPr marR="0" algn="ctr" defTabSz="914400" eaLnBrk="1" hangingPunct="1">
              <a:buClrTx/>
              <a:buSzTx/>
              <a:buFontTx/>
              <a:defRPr/>
            </a:pPr>
            <a:r>
              <a:rPr kumimoji="1" lang="zh-CN" altLang="en-US" sz="2000" b="1" kern="1200" cap="none" spc="0" normalizeH="0" baseline="0" noProof="0" dirty="0">
                <a:solidFill>
                  <a:schemeClr val="accent6">
                    <a:lumMod val="75000"/>
                  </a:schemeClr>
                </a:solidFill>
                <a:latin typeface="微软雅黑" panose="020B0503020204020204" pitchFamily="34" charset="-122"/>
                <a:ea typeface="微软雅黑" panose="020B0503020204020204" pitchFamily="34" charset="-122"/>
                <a:cs typeface="+mn-cs"/>
              </a:rPr>
              <a:t>马克思</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5541">
                                            <p:txEl>
                                              <p:pRg st="1" end="1"/>
                                            </p:txEl>
                                          </p:spTgt>
                                        </p:tgtEl>
                                        <p:attrNameLst>
                                          <p:attrName>style.visibility</p:attrName>
                                        </p:attrNameLst>
                                      </p:cBhvr>
                                      <p:to>
                                        <p:strVal val="visible"/>
                                      </p:to>
                                    </p:set>
                                    <p:animEffect transition="in" filter="wipe(down)">
                                      <p:cBhvr>
                                        <p:cTn id="7" dur="500"/>
                                        <p:tgtEl>
                                          <p:spTgt spid="655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5541">
                                            <p:txEl>
                                              <p:pRg st="2" end="2"/>
                                            </p:txEl>
                                          </p:spTgt>
                                        </p:tgtEl>
                                        <p:attrNameLst>
                                          <p:attrName>style.visibility</p:attrName>
                                        </p:attrNameLst>
                                      </p:cBhvr>
                                      <p:to>
                                        <p:strVal val="visible"/>
                                      </p:to>
                                    </p:set>
                                    <p:animEffect transition="in" filter="wipe(down)">
                                      <p:cBhvr>
                                        <p:cTn id="12" dur="500"/>
                                        <p:tgtEl>
                                          <p:spTgt spid="655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65542"/>
                                        </p:tgtEl>
                                        <p:attrNameLst>
                                          <p:attrName>style.visibility</p:attrName>
                                        </p:attrNameLst>
                                      </p:cBhvr>
                                      <p:to>
                                        <p:strVal val="visible"/>
                                      </p:to>
                                    </p:set>
                                    <p:anim calcmode="lin" valueType="num">
                                      <p:cBhvr additive="base">
                                        <p:cTn id="17" dur="500" fill="hold"/>
                                        <p:tgtEl>
                                          <p:spTgt spid="65542"/>
                                        </p:tgtEl>
                                        <p:attrNameLst>
                                          <p:attrName>ppt_x</p:attrName>
                                        </p:attrNameLst>
                                      </p:cBhvr>
                                      <p:tavLst>
                                        <p:tav tm="0">
                                          <p:val>
                                            <p:strVal val="#ppt_x"/>
                                          </p:val>
                                        </p:tav>
                                        <p:tav tm="100000">
                                          <p:val>
                                            <p:strVal val="#ppt_x"/>
                                          </p:val>
                                        </p:tav>
                                      </p:tavLst>
                                    </p:anim>
                                    <p:anim calcmode="lin" valueType="num">
                                      <p:cBhvr additive="base">
                                        <p:cTn id="18" dur="500" fill="hold"/>
                                        <p:tgtEl>
                                          <p:spTgt spid="65542"/>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65544"/>
                                        </p:tgtEl>
                                        <p:attrNameLst>
                                          <p:attrName>style.visibility</p:attrName>
                                        </p:attrNameLst>
                                      </p:cBhvr>
                                      <p:to>
                                        <p:strVal val="visible"/>
                                      </p:to>
                                    </p:set>
                                    <p:animEffect transition="in" filter="wipe(left)">
                                      <p:cBhvr>
                                        <p:cTn id="26" dur="500"/>
                                        <p:tgtEl>
                                          <p:spTgt spid="65544"/>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65538"/>
                                        </p:tgtEl>
                                        <p:attrNameLst>
                                          <p:attrName>style.visibility</p:attrName>
                                        </p:attrNameLst>
                                      </p:cBhvr>
                                      <p:to>
                                        <p:strVal val="visible"/>
                                      </p:to>
                                    </p:set>
                                    <p:animEffect transition="in" filter="wipe(right)">
                                      <p:cBhvr>
                                        <p:cTn id="34" dur="500"/>
                                        <p:tgtEl>
                                          <p:spTgt spid="65538"/>
                                        </p:tgtEl>
                                      </p:cBhvr>
                                    </p:animEffect>
                                  </p:childTnLst>
                                </p:cTn>
                              </p:par>
                            </p:childTnLst>
                          </p:cTn>
                        </p:par>
                        <p:par>
                          <p:cTn id="35" fill="hold">
                            <p:stCondLst>
                              <p:cond delay="2000"/>
                            </p:stCondLst>
                            <p:childTnLst>
                              <p:par>
                                <p:cTn id="36" presetID="22" presetClass="entr" presetSubtype="2"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right)">
                                      <p:cBhvr>
                                        <p:cTn id="38" dur="500"/>
                                        <p:tgtEl>
                                          <p:spTgt spid="12"/>
                                        </p:tgtEl>
                                      </p:cBhvr>
                                    </p:animEffect>
                                  </p:childTnLst>
                                </p:cTn>
                              </p:par>
                            </p:childTnLst>
                          </p:cTn>
                        </p:par>
                        <p:par>
                          <p:cTn id="39" fill="hold">
                            <p:stCondLst>
                              <p:cond delay="2500"/>
                            </p:stCondLst>
                            <p:childTnLst>
                              <p:par>
                                <p:cTn id="40" presetID="22" presetClass="entr" presetSubtype="4"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par>
                          <p:cTn id="43" fill="hold">
                            <p:stCondLst>
                              <p:cond delay="3000"/>
                            </p:stCondLst>
                            <p:childTnLst>
                              <p:par>
                                <p:cTn id="44" presetID="22" presetClass="entr" presetSubtype="4" fill="hold" nodeType="afterEffect">
                                  <p:stCondLst>
                                    <p:cond delay="0"/>
                                  </p:stCondLst>
                                  <p:childTnLst>
                                    <p:set>
                                      <p:cBhvr>
                                        <p:cTn id="45" dur="1" fill="hold">
                                          <p:stCondLst>
                                            <p:cond delay="0"/>
                                          </p:stCondLst>
                                        </p:cTn>
                                        <p:tgtEl>
                                          <p:spTgt spid="65543"/>
                                        </p:tgtEl>
                                        <p:attrNameLst>
                                          <p:attrName>style.visibility</p:attrName>
                                        </p:attrNameLst>
                                      </p:cBhvr>
                                      <p:to>
                                        <p:strVal val="visible"/>
                                      </p:to>
                                    </p:set>
                                    <p:animEffect transition="in" filter="wipe(down)">
                                      <p:cBhvr>
                                        <p:cTn id="46" dur="500"/>
                                        <p:tgtEl>
                                          <p:spTgt spid="65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059" y="8676"/>
            <a:ext cx="1585740" cy="2537183"/>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08" y="-14651"/>
            <a:ext cx="2022653" cy="2746858"/>
          </a:xfrm>
          <a:prstGeom prst="rect">
            <a:avLst/>
          </a:prstGeom>
        </p:spPr>
      </p:pic>
      <p:sp>
        <p:nvSpPr>
          <p:cNvPr id="68610" name="Rectangle 2"/>
          <p:cNvSpPr>
            <a:spLocks noGrp="1"/>
          </p:cNvSpPr>
          <p:nvPr>
            <p:ph type="title"/>
          </p:nvPr>
        </p:nvSpPr>
        <p:spPr/>
        <p:txBody>
          <a:bodyPr vert="horz" wrap="square" lIns="91440" tIns="45720" rIns="91440" bIns="45720" anchor="ctr"/>
          <a:lstStyle/>
          <a:p>
            <a:pPr eaLnBrk="1" hangingPunct="1">
              <a:buNone/>
            </a:pPr>
            <a:r>
              <a:rPr lang="zh-CN" altLang="en-US" b="1" dirty="0">
                <a:solidFill>
                  <a:srgbClr val="C00000"/>
                </a:solidFill>
                <a:latin typeface="微软雅黑" panose="020B0503020204020204" pitchFamily="34" charset="-122"/>
                <a:ea typeface="微软雅黑" panose="020B0503020204020204" pitchFamily="34" charset="-122"/>
              </a:rPr>
              <a:t>严复与章太炎</a:t>
            </a:r>
            <a:endParaRPr lang="zh-CN" altLang="zh-CN" b="1" dirty="0">
              <a:solidFill>
                <a:srgbClr val="C00000"/>
              </a:solidFill>
              <a:latin typeface="微软雅黑" panose="020B0503020204020204" pitchFamily="34" charset="-122"/>
              <a:ea typeface="微软雅黑" panose="020B0503020204020204" pitchFamily="34" charset="-122"/>
            </a:endParaRPr>
          </a:p>
        </p:txBody>
      </p:sp>
      <p:sp>
        <p:nvSpPr>
          <p:cNvPr id="68611" name="Rectangle 3"/>
          <p:cNvSpPr>
            <a:spLocks noGrp="1"/>
          </p:cNvSpPr>
          <p:nvPr>
            <p:ph idx="1"/>
          </p:nvPr>
        </p:nvSpPr>
        <p:spPr>
          <a:xfrm>
            <a:off x="685800" y="2052955"/>
            <a:ext cx="7772400" cy="4114800"/>
          </a:xfrm>
        </p:spPr>
        <p:txBody>
          <a:bodyPr vert="horz" wrap="square" lIns="91440" tIns="45720" rIns="91440" bIns="45720" anchor="t"/>
          <a:lstStyle/>
          <a:p>
            <a:pPr algn="just" eaLnBrk="1" hangingPunct="1">
              <a:lnSpc>
                <a:spcPct val="120000"/>
              </a:lnSpc>
              <a:spcAft>
                <a:spcPts val="600"/>
              </a:spcAft>
            </a:pPr>
            <a:r>
              <a:rPr lang="zh-CN" altLang="zh-CN" sz="2800" b="1" dirty="0">
                <a:solidFill>
                  <a:srgbClr val="0066FF"/>
                </a:solidFill>
                <a:latin typeface="微软雅黑" panose="020B0503020204020204" pitchFamily="34" charset="-122"/>
                <a:ea typeface="微软雅黑" panose="020B0503020204020204" pitchFamily="34" charset="-122"/>
              </a:rPr>
              <a:t>在中国社会学史上</a:t>
            </a:r>
            <a:r>
              <a:rPr lang="zh-CN" altLang="zh-CN" sz="2800" b="1" dirty="0">
                <a:latin typeface="微软雅黑" panose="020B0503020204020204" pitchFamily="34" charset="-122"/>
                <a:ea typeface="微软雅黑" panose="020B0503020204020204" pitchFamily="34" charset="-122"/>
              </a:rPr>
              <a:t>，</a:t>
            </a:r>
            <a:r>
              <a:rPr lang="zh-CN" altLang="zh-CN" sz="2800" b="1" dirty="0">
                <a:solidFill>
                  <a:srgbClr val="C00000"/>
                </a:solidFill>
                <a:latin typeface="微软雅黑" panose="020B0503020204020204" pitchFamily="34" charset="-122"/>
                <a:ea typeface="微软雅黑" panose="020B0503020204020204" pitchFamily="34" charset="-122"/>
              </a:rPr>
              <a:t>严复</a:t>
            </a:r>
            <a:r>
              <a:rPr lang="zh-CN" altLang="zh-CN" sz="2800" b="1" dirty="0">
                <a:solidFill>
                  <a:srgbClr val="0066FF"/>
                </a:solidFill>
                <a:latin typeface="微软雅黑" panose="020B0503020204020204" pitchFamily="34" charset="-122"/>
                <a:ea typeface="微软雅黑" panose="020B0503020204020204" pitchFamily="34" charset="-122"/>
              </a:rPr>
              <a:t>是</a:t>
            </a:r>
            <a:r>
              <a:rPr lang="zh-CN" altLang="en-US" sz="2800" b="1" dirty="0">
                <a:solidFill>
                  <a:srgbClr val="0066FF"/>
                </a:solidFill>
                <a:latin typeface="微软雅黑" panose="020B0503020204020204" pitchFamily="34" charset="-122"/>
                <a:ea typeface="微软雅黑" panose="020B0503020204020204" pitchFamily="34" charset="-122"/>
              </a:rPr>
              <a:t>把</a:t>
            </a:r>
            <a:r>
              <a:rPr lang="zh-CN" altLang="zh-CN" sz="2800" b="1" dirty="0">
                <a:solidFill>
                  <a:srgbClr val="0066FF"/>
                </a:solidFill>
                <a:latin typeface="微软雅黑" panose="020B0503020204020204" pitchFamily="34" charset="-122"/>
                <a:ea typeface="微软雅黑" panose="020B0503020204020204" pitchFamily="34" charset="-122"/>
              </a:rPr>
              <a:t>西方社会学传入中国的第一人。</a:t>
            </a:r>
            <a:r>
              <a:rPr lang="zh-CN" altLang="en-US" sz="2800" b="1" dirty="0">
                <a:solidFill>
                  <a:srgbClr val="0066FF"/>
                </a:solidFill>
                <a:latin typeface="微软雅黑" panose="020B0503020204020204" pitchFamily="34" charset="-122"/>
                <a:ea typeface="微软雅黑" panose="020B0503020204020204" pitchFamily="34" charset="-122"/>
              </a:rPr>
              <a:t>但</a:t>
            </a:r>
            <a:r>
              <a:rPr lang="zh-CN" altLang="zh-CN" sz="2800" b="1" dirty="0">
                <a:solidFill>
                  <a:srgbClr val="0066FF"/>
                </a:solidFill>
                <a:latin typeface="微软雅黑" panose="020B0503020204020204" pitchFamily="34" charset="-122"/>
                <a:ea typeface="微软雅黑" panose="020B0503020204020204" pitchFamily="34" charset="-122"/>
              </a:rPr>
              <a:t>他所用的“群学”译名和“社会学”原名</a:t>
            </a:r>
            <a:r>
              <a:rPr lang="zh-CN" altLang="en-US" sz="2800" b="1" dirty="0">
                <a:solidFill>
                  <a:srgbClr val="0066FF"/>
                </a:solidFill>
                <a:latin typeface="微软雅黑" panose="020B0503020204020204" pitchFamily="34" charset="-122"/>
                <a:ea typeface="微软雅黑" panose="020B0503020204020204" pitchFamily="34" charset="-122"/>
              </a:rPr>
              <a:t>还是</a:t>
            </a:r>
            <a:r>
              <a:rPr lang="zh-CN" altLang="zh-CN" sz="2800" b="1" dirty="0">
                <a:solidFill>
                  <a:srgbClr val="0066FF"/>
                </a:solidFill>
                <a:latin typeface="微软雅黑" panose="020B0503020204020204" pitchFamily="34" charset="-122"/>
                <a:ea typeface="微软雅黑" panose="020B0503020204020204" pitchFamily="34" charset="-122"/>
              </a:rPr>
              <a:t>稍有差异</a:t>
            </a:r>
            <a:r>
              <a:rPr lang="zh-CN" altLang="en-US" sz="2800" b="1" dirty="0">
                <a:solidFill>
                  <a:srgbClr val="0066FF"/>
                </a:solidFill>
                <a:latin typeface="微软雅黑" panose="020B0503020204020204" pitchFamily="34" charset="-122"/>
                <a:ea typeface="微软雅黑" panose="020B0503020204020204" pitchFamily="34" charset="-122"/>
              </a:rPr>
              <a:t>。</a:t>
            </a:r>
            <a:endParaRPr lang="en-US" altLang="zh-CN" sz="2800" b="1" dirty="0">
              <a:solidFill>
                <a:srgbClr val="0066FF"/>
              </a:solidFill>
              <a:latin typeface="微软雅黑" panose="020B0503020204020204" pitchFamily="34" charset="-122"/>
              <a:ea typeface="微软雅黑" panose="020B0503020204020204" pitchFamily="34" charset="-122"/>
            </a:endParaRPr>
          </a:p>
          <a:p>
            <a:pPr algn="just" eaLnBrk="1" hangingPunct="1">
              <a:lnSpc>
                <a:spcPct val="120000"/>
              </a:lnSpc>
              <a:spcAft>
                <a:spcPts val="600"/>
              </a:spcAft>
            </a:pPr>
            <a:r>
              <a:rPr lang="zh-CN" altLang="zh-CN" sz="2800" b="1" dirty="0">
                <a:solidFill>
                  <a:srgbClr val="C00000"/>
                </a:solidFill>
                <a:latin typeface="微软雅黑" panose="020B0503020204020204" pitchFamily="34" charset="-122"/>
                <a:ea typeface="微软雅黑" panose="020B0503020204020204" pitchFamily="34" charset="-122"/>
              </a:rPr>
              <a:t>章太炎</a:t>
            </a:r>
            <a:r>
              <a:rPr lang="zh-CN" altLang="zh-CN" sz="2800" b="1" dirty="0">
                <a:latin typeface="微软雅黑" panose="020B0503020204020204" pitchFamily="34" charset="-122"/>
                <a:ea typeface="微软雅黑" panose="020B0503020204020204" pitchFamily="34" charset="-122"/>
              </a:rPr>
              <a:t>于1902年翻译出版日本学者岸本能武太的</a:t>
            </a:r>
            <a:r>
              <a:rPr lang="zh-CN" altLang="zh-CN" sz="2800" b="1" dirty="0">
                <a:solidFill>
                  <a:srgbClr val="C00000"/>
                </a:solidFill>
                <a:latin typeface="微软雅黑" panose="020B0503020204020204" pitchFamily="34" charset="-122"/>
                <a:ea typeface="微软雅黑" panose="020B0503020204020204" pitchFamily="34" charset="-122"/>
              </a:rPr>
              <a:t>《社会学》</a:t>
            </a:r>
            <a:r>
              <a:rPr lang="zh-CN" altLang="zh-CN" sz="2800" b="1" dirty="0">
                <a:latin typeface="微软雅黑" panose="020B0503020204020204" pitchFamily="34" charset="-122"/>
                <a:ea typeface="微软雅黑" panose="020B0503020204020204" pitchFamily="34" charset="-122"/>
              </a:rPr>
              <a:t>一书，被认为是国人始用“社会学”正式译名</a:t>
            </a:r>
            <a:r>
              <a:rPr lang="zh-CN" altLang="en-US" sz="2800" b="1" dirty="0">
                <a:latin typeface="微软雅黑" panose="020B0503020204020204" pitchFamily="34" charset="-122"/>
                <a:ea typeface="微软雅黑" panose="020B0503020204020204" pitchFamily="34" charset="-122"/>
              </a:rPr>
              <a:t>，并</a:t>
            </a:r>
            <a:r>
              <a:rPr lang="zh-CN" altLang="zh-CN" sz="2800" b="1" dirty="0">
                <a:latin typeface="微软雅黑" panose="020B0503020204020204" pitchFamily="34" charset="-122"/>
                <a:ea typeface="微软雅黑" panose="020B0503020204020204" pitchFamily="34" charset="-122"/>
              </a:rPr>
              <a:t>翻译出版的外国社会学著作的第一部</a:t>
            </a:r>
            <a:r>
              <a:rPr lang="zh-CN" altLang="en-US" sz="2800" b="1"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严复所译斯宾塞著</a:t>
            </a:r>
            <a:r>
              <a:rPr lang="zh-CN" altLang="zh-CN" sz="2800" b="1" dirty="0">
                <a:solidFill>
                  <a:srgbClr val="C00000"/>
                </a:solidFill>
                <a:latin typeface="微软雅黑" panose="020B0503020204020204" pitchFamily="34" charset="-122"/>
                <a:ea typeface="微软雅黑" panose="020B0503020204020204" pitchFamily="34" charset="-122"/>
              </a:rPr>
              <a:t>《群学肄言》</a:t>
            </a:r>
            <a:r>
              <a:rPr lang="zh-CN" altLang="zh-CN" sz="2800" b="1" dirty="0">
                <a:latin typeface="微软雅黑" panose="020B0503020204020204" pitchFamily="34" charset="-122"/>
                <a:ea typeface="微软雅黑" panose="020B0503020204020204" pitchFamily="34" charset="-122"/>
              </a:rPr>
              <a:t>虽早于张氏，但直到1903年才出版</a:t>
            </a:r>
            <a:r>
              <a:rPr lang="zh-CN" altLang="en-US" sz="2800" b="1"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 </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24</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8611">
                                            <p:txEl>
                                              <p:pRg st="1" end="1"/>
                                            </p:txEl>
                                          </p:spTgt>
                                        </p:tgtEl>
                                        <p:attrNameLst>
                                          <p:attrName>style.visibility</p:attrName>
                                        </p:attrNameLst>
                                      </p:cBhvr>
                                      <p:to>
                                        <p:strVal val="visible"/>
                                      </p:to>
                                    </p:set>
                                    <p:animEffect transition="in" filter="wipe(down)">
                                      <p:cBhvr>
                                        <p:cTn id="14" dur="500"/>
                                        <p:tgtEl>
                                          <p:spTgt spid="68611">
                                            <p:txEl>
                                              <p:pRg st="1" end="1"/>
                                            </p:txEl>
                                          </p:spTgt>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047" y="506"/>
            <a:ext cx="1744729" cy="2276872"/>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08" y="45130"/>
            <a:ext cx="1643402" cy="2088232"/>
          </a:xfrm>
          <a:prstGeom prst="rect">
            <a:avLst/>
          </a:prstGeom>
        </p:spPr>
      </p:pic>
      <p:sp>
        <p:nvSpPr>
          <p:cNvPr id="69634" name="Rectangle 2"/>
          <p:cNvSpPr>
            <a:spLocks noGrp="1"/>
          </p:cNvSpPr>
          <p:nvPr>
            <p:ph type="title"/>
          </p:nvPr>
        </p:nvSpPr>
        <p:spPr/>
        <p:txBody>
          <a:bodyPr vert="horz" wrap="square" lIns="91440" tIns="45720" rIns="91440" bIns="45720" anchor="ctr"/>
          <a:lstStyle/>
          <a:p>
            <a:pPr eaLnBrk="1" hangingPunct="1"/>
            <a:r>
              <a:rPr lang="zh-CN" altLang="en-US" b="1" dirty="0">
                <a:solidFill>
                  <a:srgbClr val="C00000"/>
                </a:solidFill>
                <a:latin typeface="微软雅黑" panose="020B0503020204020204" pitchFamily="34" charset="-122"/>
                <a:ea typeface="微软雅黑" panose="020B0503020204020204" pitchFamily="34" charset="-122"/>
              </a:rPr>
              <a:t>陈独秀与李大钊</a:t>
            </a:r>
            <a:endParaRPr lang="zh-CN" altLang="zh-CN" b="1" dirty="0">
              <a:solidFill>
                <a:srgbClr val="C00000"/>
              </a:solidFill>
              <a:latin typeface="微软雅黑" panose="020B0503020204020204" pitchFamily="34" charset="-122"/>
              <a:ea typeface="微软雅黑" panose="020B0503020204020204" pitchFamily="34" charset="-122"/>
            </a:endParaRPr>
          </a:p>
        </p:txBody>
      </p:sp>
      <p:sp>
        <p:nvSpPr>
          <p:cNvPr id="69635" name="Rectangle 3"/>
          <p:cNvSpPr>
            <a:spLocks noGrp="1"/>
          </p:cNvSpPr>
          <p:nvPr>
            <p:ph idx="1"/>
          </p:nvPr>
        </p:nvSpPr>
        <p:spPr>
          <a:xfrm>
            <a:off x="685800" y="1884680"/>
            <a:ext cx="7772400" cy="4498340"/>
          </a:xfrm>
        </p:spPr>
        <p:txBody>
          <a:bodyPr vert="horz" wrap="square" lIns="91440" tIns="45720" rIns="91440" bIns="45720" anchor="t"/>
          <a:lstStyle/>
          <a:p>
            <a:pPr eaLnBrk="1" hangingPunct="1">
              <a:lnSpc>
                <a:spcPct val="120000"/>
              </a:lnSpc>
              <a:spcAft>
                <a:spcPts val="600"/>
              </a:spcAft>
            </a:pPr>
            <a:r>
              <a:rPr lang="zh-CN" altLang="zh-CN" b="1" dirty="0">
                <a:solidFill>
                  <a:srgbClr val="0066FF"/>
                </a:solidFill>
                <a:latin typeface="微软雅黑" panose="020B0503020204020204" pitchFamily="34" charset="-122"/>
                <a:ea typeface="微软雅黑" panose="020B0503020204020204" pitchFamily="34" charset="-122"/>
              </a:rPr>
              <a:t>在中国社会学发展史上有两个人不能不提到，那就</a:t>
            </a:r>
            <a:r>
              <a:rPr lang="zh-CN" altLang="zh-CN" b="1" dirty="0">
                <a:solidFill>
                  <a:srgbClr val="C00000"/>
                </a:solidFill>
                <a:latin typeface="微软雅黑" panose="020B0503020204020204" pitchFamily="34" charset="-122"/>
                <a:ea typeface="微软雅黑" panose="020B0503020204020204" pitchFamily="34" charset="-122"/>
              </a:rPr>
              <a:t>陈独秀</a:t>
            </a:r>
            <a:r>
              <a:rPr lang="zh-CN" altLang="zh-CN" b="1" dirty="0">
                <a:solidFill>
                  <a:srgbClr val="0066FF"/>
                </a:solidFill>
                <a:latin typeface="微软雅黑" panose="020B0503020204020204" pitchFamily="34" charset="-122"/>
                <a:ea typeface="微软雅黑" panose="020B0503020204020204" pitchFamily="34" charset="-122"/>
              </a:rPr>
              <a:t>和</a:t>
            </a:r>
            <a:r>
              <a:rPr lang="zh-CN" altLang="zh-CN" b="1" dirty="0">
                <a:solidFill>
                  <a:srgbClr val="C00000"/>
                </a:solidFill>
                <a:latin typeface="微软雅黑" panose="020B0503020204020204" pitchFamily="34" charset="-122"/>
                <a:ea typeface="微软雅黑" panose="020B0503020204020204" pitchFamily="34" charset="-122"/>
              </a:rPr>
              <a:t>李大钊</a:t>
            </a:r>
            <a:r>
              <a:rPr lang="zh-CN" altLang="zh-CN" b="1" dirty="0">
                <a:solidFill>
                  <a:srgbClr val="0066FF"/>
                </a:solidFill>
                <a:latin typeface="微软雅黑" panose="020B0503020204020204" pitchFamily="34" charset="-122"/>
                <a:ea typeface="微软雅黑" panose="020B0503020204020204" pitchFamily="34" charset="-122"/>
              </a:rPr>
              <a:t>，</a:t>
            </a:r>
            <a:r>
              <a:rPr lang="zh-CN" altLang="en-US" b="1" dirty="0">
                <a:solidFill>
                  <a:srgbClr val="0066FF"/>
                </a:solidFill>
                <a:latin typeface="微软雅黑" panose="020B0503020204020204" pitchFamily="34" charset="-122"/>
                <a:ea typeface="微软雅黑" panose="020B0503020204020204" pitchFamily="34" charset="-122"/>
              </a:rPr>
              <a:t>与</a:t>
            </a:r>
            <a:r>
              <a:rPr lang="zh-CN" altLang="zh-CN" b="1" dirty="0">
                <a:solidFill>
                  <a:srgbClr val="C00000"/>
                </a:solidFill>
                <a:latin typeface="微软雅黑" panose="020B0503020204020204" pitchFamily="34" charset="-122"/>
                <a:ea typeface="微软雅黑" panose="020B0503020204020204" pitchFamily="34" charset="-122"/>
              </a:rPr>
              <a:t>章太严</a:t>
            </a:r>
            <a:r>
              <a:rPr lang="zh-CN" altLang="zh-CN" b="1" dirty="0">
                <a:solidFill>
                  <a:srgbClr val="0066FF"/>
                </a:solidFill>
                <a:latin typeface="微软雅黑" panose="020B0503020204020204" pitchFamily="34" charset="-122"/>
                <a:ea typeface="微软雅黑" panose="020B0503020204020204" pitchFamily="34" charset="-122"/>
              </a:rPr>
              <a:t>和</a:t>
            </a:r>
            <a:r>
              <a:rPr lang="zh-CN" altLang="zh-CN" b="1" dirty="0">
                <a:solidFill>
                  <a:srgbClr val="C00000"/>
                </a:solidFill>
                <a:latin typeface="微软雅黑" panose="020B0503020204020204" pitchFamily="34" charset="-122"/>
                <a:ea typeface="微软雅黑" panose="020B0503020204020204" pitchFamily="34" charset="-122"/>
              </a:rPr>
              <a:t>严复</a:t>
            </a:r>
            <a:r>
              <a:rPr lang="zh-CN" altLang="en-US" b="1" dirty="0">
                <a:solidFill>
                  <a:srgbClr val="0066FF"/>
                </a:solidFill>
                <a:latin typeface="微软雅黑" panose="020B0503020204020204" pitchFamily="34" charset="-122"/>
                <a:ea typeface="微软雅黑" panose="020B0503020204020204" pitchFamily="34" charset="-122"/>
              </a:rPr>
              <a:t>两位</a:t>
            </a:r>
            <a:r>
              <a:rPr lang="zh-CN" altLang="zh-CN" b="1" dirty="0">
                <a:solidFill>
                  <a:srgbClr val="0066FF"/>
                </a:solidFill>
                <a:latin typeface="微软雅黑" panose="020B0503020204020204" pitchFamily="34" charset="-122"/>
                <a:ea typeface="微软雅黑" panose="020B0503020204020204" pitchFamily="34" charset="-122"/>
              </a:rPr>
              <a:t>不同的是，他们所传播的西方社会学思想侧重于社会意识形态，即后来成为中国主导意识的</a:t>
            </a:r>
            <a:r>
              <a:rPr lang="zh-CN" altLang="zh-CN" b="1" dirty="0">
                <a:solidFill>
                  <a:srgbClr val="C00000"/>
                </a:solidFill>
                <a:latin typeface="微软雅黑" panose="020B0503020204020204" pitchFamily="34" charset="-122"/>
                <a:ea typeface="微软雅黑" panose="020B0503020204020204" pitchFamily="34" charset="-122"/>
              </a:rPr>
              <a:t>马克思主义</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1" hangingPunct="1">
              <a:lnSpc>
                <a:spcPct val="120000"/>
              </a:lnSpc>
              <a:spcAft>
                <a:spcPts val="600"/>
              </a:spcAft>
            </a:pPr>
            <a:r>
              <a:rPr lang="zh-CN" altLang="zh-CN" b="1" dirty="0">
                <a:solidFill>
                  <a:srgbClr val="0066FF"/>
                </a:solidFill>
                <a:latin typeface="微软雅黑" panose="020B0503020204020204" pitchFamily="34" charset="-122"/>
                <a:ea typeface="微软雅黑" panose="020B0503020204020204" pitchFamily="34" charset="-122"/>
              </a:rPr>
              <a:t>俄国十月革命给中国送来了马克思主义，</a:t>
            </a:r>
            <a:r>
              <a:rPr lang="zh-CN" altLang="en-US" b="1" dirty="0">
                <a:solidFill>
                  <a:srgbClr val="0066FF"/>
                </a:solidFill>
                <a:latin typeface="微软雅黑" panose="020B0503020204020204" pitchFamily="34" charset="-122"/>
                <a:ea typeface="微软雅黑" panose="020B0503020204020204" pitchFamily="34" charset="-122"/>
              </a:rPr>
              <a:t>亦</a:t>
            </a:r>
            <a:r>
              <a:rPr lang="zh-CN" altLang="zh-CN" b="1" dirty="0">
                <a:solidFill>
                  <a:srgbClr val="0066FF"/>
                </a:solidFill>
                <a:latin typeface="微软雅黑" panose="020B0503020204020204" pitchFamily="34" charset="-122"/>
                <a:ea typeface="微软雅黑" panose="020B0503020204020204" pitchFamily="34" charset="-122"/>
              </a:rPr>
              <a:t>送来了</a:t>
            </a:r>
            <a:r>
              <a:rPr lang="zh-CN" altLang="zh-CN" b="1" dirty="0">
                <a:solidFill>
                  <a:srgbClr val="C00000"/>
                </a:solidFill>
                <a:latin typeface="微软雅黑" panose="020B0503020204020204" pitchFamily="34" charset="-122"/>
                <a:ea typeface="微软雅黑" panose="020B0503020204020204" pitchFamily="34" charset="-122"/>
              </a:rPr>
              <a:t>马克思主义社会学</a:t>
            </a:r>
            <a:r>
              <a:rPr lang="zh-CN" altLang="zh-CN" b="1" dirty="0">
                <a:latin typeface="微软雅黑" panose="020B0503020204020204" pitchFamily="34" charset="-122"/>
                <a:ea typeface="微软雅黑" panose="020B0503020204020204" pitchFamily="34" charset="-122"/>
              </a:rPr>
              <a:t>。 </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25</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
                                        <p:tgtEl>
                                          <p:spTgt spid="2"/>
                                        </p:tgtEl>
                                      </p:cBhvr>
                                    </p:animEffect>
                                    <p:anim calcmode="lin" valueType="num">
                                      <p:cBhvr>
                                        <p:cTn id="8" dur="200" fill="hold"/>
                                        <p:tgtEl>
                                          <p:spTgt spid="2"/>
                                        </p:tgtEl>
                                        <p:attrNameLst>
                                          <p:attrName>ppt_x</p:attrName>
                                        </p:attrNameLst>
                                      </p:cBhvr>
                                      <p:tavLst>
                                        <p:tav tm="0">
                                          <p:val>
                                            <p:strVal val="#ppt_x"/>
                                          </p:val>
                                        </p:tav>
                                        <p:tav tm="100000">
                                          <p:val>
                                            <p:strVal val="#ppt_x"/>
                                          </p:val>
                                        </p:tav>
                                      </p:tavLst>
                                    </p:anim>
                                    <p:anim calcmode="lin" valueType="num">
                                      <p:cBhvr>
                                        <p:cTn id="9" dur="2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a:solidFill>
                  <a:srgbClr val="C00000"/>
                </a:solidFill>
                <a:latin typeface="微软雅黑" panose="020B0503020204020204" pitchFamily="34" charset="-122"/>
                <a:ea typeface="微软雅黑" panose="020B0503020204020204" pitchFamily="34" charset="-122"/>
              </a:rPr>
              <a:t>本讲内容</a:t>
            </a:r>
          </a:p>
        </p:txBody>
      </p:sp>
      <p:sp>
        <p:nvSpPr>
          <p:cNvPr id="3" name="内容占位符 2"/>
          <p:cNvSpPr>
            <a:spLocks noGrp="1"/>
          </p:cNvSpPr>
          <p:nvPr>
            <p:ph idx="1"/>
          </p:nvPr>
        </p:nvSpPr>
        <p:spPr>
          <a:xfrm>
            <a:off x="1530350" y="1981200"/>
            <a:ext cx="6270625" cy="4114800"/>
          </a:xfrm>
        </p:spPr>
        <p:txBody>
          <a:bodyPr/>
          <a:lstStyle/>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1.1  引言</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1.2  社会学发展简介</a:t>
            </a:r>
          </a:p>
          <a:p>
            <a:pPr marL="0" indent="0" latinLnBrk="0">
              <a:lnSpc>
                <a:spcPct val="130000"/>
              </a:lnSpc>
              <a:spcBef>
                <a:spcPts val="0"/>
              </a:spcBef>
              <a:buNone/>
            </a:pPr>
            <a:r>
              <a:rPr lang="zh-CN" altLang="en-US" sz="3600" b="1"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1.3  为什么要学点社会学</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1.4  若干</a:t>
            </a: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sym typeface="+mn-ea"/>
              </a:rPr>
              <a:t>社会现象分析</a:t>
            </a:r>
            <a:endPar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1.5  本课程介绍</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26</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heel spokes="8"/>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p:cNvSpPr>
          <p:nvPr>
            <p:ph type="title" idx="4294967295"/>
          </p:nvPr>
        </p:nvSpPr>
        <p:spPr>
          <a:xfrm>
            <a:off x="684213" y="188913"/>
            <a:ext cx="7772400" cy="1143000"/>
          </a:xfrm>
        </p:spPr>
        <p:txBody>
          <a:bodyPr vert="horz" wrap="square" lIns="91440" tIns="45720" rIns="91440" bIns="45720" anchor="ctr"/>
          <a:lstStyle/>
          <a:p>
            <a:pPr algn="l"/>
            <a:r>
              <a:rPr lang="en-US" altLang="zh-CN" sz="4800" b="1" dirty="0">
                <a:solidFill>
                  <a:srgbClr val="C00000"/>
                </a:solidFill>
                <a:latin typeface="微软雅黑" panose="020B0503020204020204" pitchFamily="34" charset="-122"/>
                <a:ea typeface="微软雅黑" panose="020B0503020204020204" pitchFamily="34" charset="-122"/>
              </a:rPr>
              <a:t> 1.3 </a:t>
            </a:r>
            <a:r>
              <a:rPr lang="zh-CN" altLang="en-US" sz="4800" b="1" dirty="0">
                <a:solidFill>
                  <a:srgbClr val="C00000"/>
                </a:solidFill>
                <a:latin typeface="微软雅黑" panose="020B0503020204020204" pitchFamily="34" charset="-122"/>
                <a:ea typeface="微软雅黑" panose="020B0503020204020204" pitchFamily="34" charset="-122"/>
              </a:rPr>
              <a:t>为什么要</a:t>
            </a:r>
            <a:r>
              <a:rPr lang="zh-CN" altLang="en-US" sz="4800" b="1" dirty="0" smtClean="0">
                <a:solidFill>
                  <a:srgbClr val="C00000"/>
                </a:solidFill>
                <a:latin typeface="微软雅黑" panose="020B0503020204020204" pitchFamily="34" charset="-122"/>
                <a:ea typeface="微软雅黑" panose="020B0503020204020204" pitchFamily="34" charset="-122"/>
              </a:rPr>
              <a:t>学点社会学</a:t>
            </a:r>
            <a:r>
              <a:rPr lang="zh-CN" altLang="en-US" sz="4800" b="1" dirty="0">
                <a:solidFill>
                  <a:srgbClr val="C00000"/>
                </a:solidFill>
                <a:latin typeface="微软雅黑" panose="020B0503020204020204" pitchFamily="34" charset="-122"/>
                <a:ea typeface="微软雅黑" panose="020B0503020204020204" pitchFamily="34" charset="-122"/>
              </a:rPr>
              <a:t>？</a:t>
            </a:r>
          </a:p>
        </p:txBody>
      </p:sp>
      <p:sp>
        <p:nvSpPr>
          <p:cNvPr id="46083" name="Rectangle 3"/>
          <p:cNvSpPr>
            <a:spLocks noGrp="1" noRot="1"/>
          </p:cNvSpPr>
          <p:nvPr>
            <p:ph type="body" idx="4294967295"/>
          </p:nvPr>
        </p:nvSpPr>
        <p:spPr>
          <a:xfrm>
            <a:off x="395288" y="1557338"/>
            <a:ext cx="8540750" cy="4930775"/>
          </a:xfrm>
        </p:spPr>
        <p:txBody>
          <a:bodyPr vert="horz" wrap="square" lIns="91440" tIns="45720" rIns="91440" bIns="45720" anchor="t"/>
          <a:lstStyle/>
          <a:p>
            <a:pPr>
              <a:lnSpc>
                <a:spcPct val="95000"/>
              </a:lnSpc>
              <a:spcAft>
                <a:spcPct val="20000"/>
              </a:spcAft>
              <a:buClr>
                <a:srgbClr val="C00000"/>
              </a:buClr>
              <a:buFont typeface="Wingdings" panose="05000000000000000000" pitchFamily="2" charset="2"/>
              <a:buChar char="Ø"/>
            </a:pP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辞源</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社</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指有某种血缘的人群</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会</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指这群人聚集在</a:t>
            </a:r>
            <a:r>
              <a:rPr lang="zh-CN" altLang="en-US" sz="2400" b="1" dirty="0" smtClean="0">
                <a:solidFill>
                  <a:srgbClr val="3333CC"/>
                </a:solidFill>
                <a:latin typeface="微软雅黑" panose="020B0503020204020204" pitchFamily="34" charset="-122"/>
                <a:ea typeface="微软雅黑" panose="020B0503020204020204" pitchFamily="34" charset="-122"/>
              </a:rPr>
              <a:t>一起。采集狩猎为主的</a:t>
            </a:r>
            <a:r>
              <a:rPr lang="zh-CN" altLang="en-US" sz="2400" b="1" dirty="0">
                <a:solidFill>
                  <a:srgbClr val="3333CC"/>
                </a:solidFill>
                <a:latin typeface="微软雅黑" panose="020B0503020204020204" pitchFamily="34" charset="-122"/>
                <a:ea typeface="微软雅黑" panose="020B0503020204020204" pitchFamily="34" charset="-122"/>
              </a:rPr>
              <a:t>原始</a:t>
            </a:r>
            <a:r>
              <a:rPr lang="zh-CN" altLang="en-US" sz="2400" b="1" dirty="0" smtClean="0">
                <a:solidFill>
                  <a:srgbClr val="3333CC"/>
                </a:solidFill>
                <a:latin typeface="微软雅黑" panose="020B0503020204020204" pitchFamily="34" charset="-122"/>
                <a:ea typeface="微软雅黑" panose="020B0503020204020204" pitchFamily="34" charset="-122"/>
              </a:rPr>
              <a:t>经济社会、</a:t>
            </a:r>
            <a:r>
              <a:rPr lang="zh-CN" altLang="en-US" sz="2400" b="1" dirty="0">
                <a:solidFill>
                  <a:srgbClr val="3333CC"/>
                </a:solidFill>
                <a:latin typeface="微软雅黑" panose="020B0503020204020204" pitchFamily="34" charset="-122"/>
                <a:ea typeface="微软雅黑" panose="020B0503020204020204" pitchFamily="34" charset="-122"/>
              </a:rPr>
              <a:t>自给自足的农业</a:t>
            </a:r>
            <a:r>
              <a:rPr lang="zh-CN" altLang="en-US" sz="2400" b="1" dirty="0" smtClean="0">
                <a:solidFill>
                  <a:srgbClr val="3333CC"/>
                </a:solidFill>
                <a:latin typeface="微软雅黑" panose="020B0503020204020204" pitchFamily="34" charset="-122"/>
                <a:ea typeface="微软雅黑" panose="020B0503020204020204" pitchFamily="34" charset="-122"/>
              </a:rPr>
              <a:t>经济社会，</a:t>
            </a:r>
            <a:r>
              <a:rPr lang="zh-CN" altLang="en-US" sz="2400" b="1" dirty="0">
                <a:solidFill>
                  <a:srgbClr val="3333CC"/>
                </a:solidFill>
                <a:latin typeface="微软雅黑" panose="020B0503020204020204" pitchFamily="34" charset="-122"/>
                <a:ea typeface="微软雅黑" panose="020B0503020204020204" pitchFamily="34" charset="-122"/>
              </a:rPr>
              <a:t>以及现代工业</a:t>
            </a:r>
            <a:r>
              <a:rPr lang="zh-CN" altLang="en-US" sz="2400" b="1" dirty="0" smtClean="0">
                <a:solidFill>
                  <a:srgbClr val="3333CC"/>
                </a:solidFill>
                <a:latin typeface="微软雅黑" panose="020B0503020204020204" pitchFamily="34" charset="-122"/>
                <a:ea typeface="微软雅黑" panose="020B0503020204020204" pitchFamily="34" charset="-122"/>
              </a:rPr>
              <a:t>经济的</a:t>
            </a:r>
            <a:r>
              <a:rPr lang="zh-CN" altLang="en-US" sz="2400" b="1" dirty="0">
                <a:solidFill>
                  <a:srgbClr val="3333CC"/>
                </a:solidFill>
                <a:latin typeface="微软雅黑" panose="020B0503020204020204" pitchFamily="34" charset="-122"/>
                <a:ea typeface="微软雅黑" panose="020B0503020204020204" pitchFamily="34" charset="-122"/>
              </a:rPr>
              <a:t>社会，有着很大的差别。</a:t>
            </a:r>
          </a:p>
          <a:p>
            <a:pPr>
              <a:lnSpc>
                <a:spcPct val="95000"/>
              </a:lnSpc>
              <a:spcAft>
                <a:spcPct val="20000"/>
              </a:spcAft>
              <a:buClr>
                <a:srgbClr val="C00000"/>
              </a:buClr>
              <a:buFont typeface="Wingdings" panose="05000000000000000000" pitchFamily="2" charset="2"/>
              <a:buChar char="Ø"/>
            </a:pPr>
            <a:r>
              <a:rPr lang="zh-CN" altLang="en-US" sz="2400" b="1" dirty="0">
                <a:solidFill>
                  <a:srgbClr val="C00000"/>
                </a:solidFill>
                <a:latin typeface="微软雅黑" panose="020B0503020204020204" pitchFamily="34" charset="-122"/>
                <a:ea typeface="微软雅黑" panose="020B0503020204020204" pitchFamily="34" charset="-122"/>
              </a:rPr>
              <a:t>社会形态</a:t>
            </a:r>
            <a:r>
              <a:rPr lang="zh-CN" altLang="en-US" sz="2400" b="1" dirty="0">
                <a:solidFill>
                  <a:srgbClr val="3333CC"/>
                </a:solidFill>
                <a:latin typeface="微软雅黑" panose="020B0503020204020204" pitchFamily="34" charset="-122"/>
                <a:ea typeface="微软雅黑" panose="020B0503020204020204" pitchFamily="34" charset="-122"/>
              </a:rPr>
              <a:t>随自然环境和经济发展而不同，我国地域辽阔，沿海、沿江、内地经济发展程度不等，改革开放以来的快速工业化进程，使我们产生了诸多的不适应，甚至迷失了自己。</a:t>
            </a:r>
          </a:p>
          <a:p>
            <a:pPr>
              <a:lnSpc>
                <a:spcPct val="95000"/>
              </a:lnSpc>
              <a:spcAft>
                <a:spcPct val="20000"/>
              </a:spcAft>
              <a:buClr>
                <a:srgbClr val="C00000"/>
              </a:buClr>
              <a:buFont typeface="Wingdings" panose="05000000000000000000" pitchFamily="2" charset="2"/>
              <a:buChar char="Ø"/>
            </a:pPr>
            <a:r>
              <a:rPr lang="zh-CN" altLang="en-US" sz="2400" b="1" dirty="0">
                <a:solidFill>
                  <a:srgbClr val="3333CC"/>
                </a:solidFill>
                <a:latin typeface="微软雅黑" panose="020B0503020204020204" pitchFamily="34" charset="-122"/>
                <a:ea typeface="微软雅黑" panose="020B0503020204020204" pitchFamily="34" charset="-122"/>
              </a:rPr>
              <a:t>在科学技术和人类生产能力较低下时，人类活动对自然的影响相对较少，而现代工业的强大生产力，以及消费主义的社会观念，对自然的破坏已达到了非常严重的地步。</a:t>
            </a:r>
          </a:p>
          <a:p>
            <a:pPr>
              <a:lnSpc>
                <a:spcPct val="95000"/>
              </a:lnSpc>
              <a:spcAft>
                <a:spcPct val="20000"/>
              </a:spcAft>
              <a:buClr>
                <a:srgbClr val="C00000"/>
              </a:buClr>
              <a:buFont typeface="Wingdings" panose="05000000000000000000" pitchFamily="2" charset="2"/>
              <a:buChar char="Ø"/>
            </a:pPr>
            <a:r>
              <a:rPr lang="zh-CN" altLang="en-US" sz="2400" b="1" dirty="0">
                <a:solidFill>
                  <a:srgbClr val="C00000"/>
                </a:solidFill>
                <a:latin typeface="微软雅黑" panose="020B0503020204020204" pitchFamily="34" charset="-122"/>
                <a:ea typeface="微软雅黑" panose="020B0503020204020204" pitchFamily="34" charset="-122"/>
              </a:rPr>
              <a:t>人与自然的关系</a:t>
            </a:r>
            <a:r>
              <a:rPr lang="zh-CN" altLang="en-US" sz="2400" b="1" dirty="0">
                <a:solidFill>
                  <a:srgbClr val="3333CC"/>
                </a:solidFill>
                <a:latin typeface="微软雅黑" panose="020B0503020204020204" pitchFamily="34" charset="-122"/>
                <a:ea typeface="微软雅黑" panose="020B0503020204020204" pitchFamily="34" charset="-122"/>
              </a:rPr>
              <a:t>是关系到整个人类社会能否继续存在的重大问题。</a:t>
            </a:r>
            <a:r>
              <a:rPr lang="zh-CN" altLang="en-US" sz="2400" b="1" dirty="0">
                <a:solidFill>
                  <a:srgbClr val="C00000"/>
                </a:solidFill>
                <a:latin typeface="微软雅黑" panose="020B0503020204020204" pitchFamily="34" charset="-122"/>
                <a:ea typeface="微软雅黑" panose="020B0503020204020204" pitchFamily="34" charset="-122"/>
              </a:rPr>
              <a:t>人与社会的关系</a:t>
            </a:r>
            <a:r>
              <a:rPr lang="zh-CN" altLang="en-US" sz="2400" b="1" dirty="0">
                <a:solidFill>
                  <a:srgbClr val="3333CC"/>
                </a:solidFill>
                <a:latin typeface="微软雅黑" panose="020B0503020204020204" pitchFamily="34" charset="-122"/>
                <a:ea typeface="微软雅黑" panose="020B0503020204020204" pitchFamily="34" charset="-122"/>
              </a:rPr>
              <a:t>则是对于人的价值关怀，关乎到我们每个个体的生命，以及生命的质量的重要问题。</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27</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fade">
                                      <p:cBhvr>
                                        <p:cTn id="7" dur="2000"/>
                                        <p:tgtEl>
                                          <p:spTgt spid="4608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6083">
                                            <p:txEl>
                                              <p:pRg st="0" end="0"/>
                                            </p:txEl>
                                          </p:spTgt>
                                        </p:tgtEl>
                                        <p:attrNameLst>
                                          <p:attrName>style.visibility</p:attrName>
                                        </p:attrNameLst>
                                      </p:cBhvr>
                                      <p:to>
                                        <p:strVal val="visible"/>
                                      </p:to>
                                    </p:set>
                                    <p:animEffect transition="in" filter="fade">
                                      <p:cBhvr>
                                        <p:cTn id="11" dur="400"/>
                                        <p:tgtEl>
                                          <p:spTgt spid="46083">
                                            <p:txEl>
                                              <p:pRg st="0" end="0"/>
                                            </p:txEl>
                                          </p:spTgt>
                                        </p:tgtEl>
                                      </p:cBhvr>
                                    </p:animEffect>
                                  </p:childTnLst>
                                </p:cTn>
                              </p:par>
                            </p:childTnLst>
                          </p:cTn>
                        </p:par>
                        <p:par>
                          <p:cTn id="12" fill="hold">
                            <p:stCondLst>
                              <p:cond delay="2400"/>
                            </p:stCondLst>
                            <p:childTnLst>
                              <p:par>
                                <p:cTn id="13" presetID="10" presetClass="entr" presetSubtype="0" fill="hold" grpId="0" nodeType="afterEffect">
                                  <p:stCondLst>
                                    <p:cond delay="0"/>
                                  </p:stCondLst>
                                  <p:childTnLst>
                                    <p:set>
                                      <p:cBhvr>
                                        <p:cTn id="14" dur="1" fill="hold">
                                          <p:stCondLst>
                                            <p:cond delay="0"/>
                                          </p:stCondLst>
                                        </p:cTn>
                                        <p:tgtEl>
                                          <p:spTgt spid="46083">
                                            <p:txEl>
                                              <p:pRg st="1" end="1"/>
                                            </p:txEl>
                                          </p:spTgt>
                                        </p:tgtEl>
                                        <p:attrNameLst>
                                          <p:attrName>style.visibility</p:attrName>
                                        </p:attrNameLst>
                                      </p:cBhvr>
                                      <p:to>
                                        <p:strVal val="visible"/>
                                      </p:to>
                                    </p:set>
                                    <p:animEffect transition="in" filter="fade">
                                      <p:cBhvr>
                                        <p:cTn id="15" dur="2000"/>
                                        <p:tgtEl>
                                          <p:spTgt spid="46083">
                                            <p:txEl>
                                              <p:pRg st="1" end="1"/>
                                            </p:txEl>
                                          </p:spTgt>
                                        </p:tgtEl>
                                      </p:cBhvr>
                                    </p:animEffect>
                                  </p:childTnLst>
                                </p:cTn>
                              </p:par>
                            </p:childTnLst>
                          </p:cTn>
                        </p:par>
                        <p:par>
                          <p:cTn id="16" fill="hold">
                            <p:stCondLst>
                              <p:cond delay="4400"/>
                            </p:stCondLst>
                            <p:childTnLst>
                              <p:par>
                                <p:cTn id="17" presetID="10" presetClass="entr" presetSubtype="0" fill="hold" grpId="0" nodeType="after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Effect transition="in" filter="fade">
                                      <p:cBhvr>
                                        <p:cTn id="19" dur="2000"/>
                                        <p:tgtEl>
                                          <p:spTgt spid="46083">
                                            <p:txEl>
                                              <p:pRg st="2" end="2"/>
                                            </p:txEl>
                                          </p:spTgt>
                                        </p:tgtEl>
                                      </p:cBhvr>
                                    </p:animEffect>
                                  </p:childTnLst>
                                </p:cTn>
                              </p:par>
                            </p:childTnLst>
                          </p:cTn>
                        </p:par>
                        <p:par>
                          <p:cTn id="20" fill="hold">
                            <p:stCondLst>
                              <p:cond delay="6400"/>
                            </p:stCondLst>
                            <p:childTnLst>
                              <p:par>
                                <p:cTn id="21" presetID="10" presetClass="entr" presetSubtype="0" fill="hold" grpId="0" nodeType="afterEffect">
                                  <p:stCondLst>
                                    <p:cond delay="0"/>
                                  </p:stCondLst>
                                  <p:childTnLst>
                                    <p:set>
                                      <p:cBhvr>
                                        <p:cTn id="22" dur="1" fill="hold">
                                          <p:stCondLst>
                                            <p:cond delay="0"/>
                                          </p:stCondLst>
                                        </p:cTn>
                                        <p:tgtEl>
                                          <p:spTgt spid="46083">
                                            <p:txEl>
                                              <p:pRg st="3" end="3"/>
                                            </p:txEl>
                                          </p:spTgt>
                                        </p:tgtEl>
                                        <p:attrNameLst>
                                          <p:attrName>style.visibility</p:attrName>
                                        </p:attrNameLst>
                                      </p:cBhvr>
                                      <p:to>
                                        <p:strVal val="visible"/>
                                      </p:to>
                                    </p:set>
                                    <p:animEffect transition="in" filter="fade">
                                      <p:cBhvr>
                                        <p:cTn id="23" dur="20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p:bldP spid="4608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685800" y="412750"/>
            <a:ext cx="7772400" cy="1143000"/>
          </a:xfrm>
        </p:spPr>
        <p:txBody>
          <a:bodyPr vert="horz" wrap="square" lIns="91440" tIns="45720" rIns="91440" bIns="45720" anchor="ctr"/>
          <a:lstStyle/>
          <a:p>
            <a:pPr algn="l" eaLnBrk="1" hangingPunct="1"/>
            <a:r>
              <a:rPr lang="en-US" altLang="zh-CN" sz="4800" b="1" dirty="0" smtClean="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1.3.1 </a:t>
            </a:r>
            <a:r>
              <a:rPr lang="zh-CN" altLang="en-US" sz="4800" b="1" dirty="0" smtClean="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人类</a:t>
            </a:r>
            <a:r>
              <a:rPr lang="zh-CN" altLang="zh-CN" sz="4800" b="1" dirty="0" smtClean="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社会</a:t>
            </a:r>
            <a:r>
              <a:rPr lang="zh-CN" altLang="zh-CN" sz="4800" b="1"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的特点</a:t>
            </a:r>
          </a:p>
        </p:txBody>
      </p:sp>
      <p:sp>
        <p:nvSpPr>
          <p:cNvPr id="36867" name="Rectangle 3"/>
          <p:cNvSpPr>
            <a:spLocks noGrp="1"/>
          </p:cNvSpPr>
          <p:nvPr>
            <p:ph idx="1"/>
          </p:nvPr>
        </p:nvSpPr>
        <p:spPr>
          <a:xfrm>
            <a:off x="685800" y="1654175"/>
            <a:ext cx="7772400" cy="4114800"/>
          </a:xfrm>
        </p:spPr>
        <p:txBody>
          <a:bodyPr vert="horz" wrap="square" lIns="91440" tIns="45720" rIns="91440" bIns="45720" anchor="t"/>
          <a:lstStyle/>
          <a:p>
            <a:pPr eaLnBrk="1" hangingPunct="1">
              <a:lnSpc>
                <a:spcPct val="140000"/>
              </a:lnSpc>
              <a:spcBef>
                <a:spcPts val="20"/>
              </a:spcBef>
              <a:spcAft>
                <a:spcPts val="0"/>
              </a:spcAft>
              <a:buClr>
                <a:srgbClr val="FF0000"/>
              </a:buClr>
              <a:buFont typeface="Wingdings" panose="05000000000000000000" pitchFamily="2" charset="2"/>
              <a:buChar char="p"/>
            </a:pPr>
            <a:r>
              <a:rPr lang="en-US" altLang="zh-CN" b="1" dirty="0" smtClean="0">
                <a:solidFill>
                  <a:schemeClr val="accent2"/>
                </a:solidFill>
                <a:latin typeface="微软雅黑" panose="020B0503020204020204" pitchFamily="34" charset="-122"/>
                <a:ea typeface="微软雅黑" panose="020B0503020204020204" pitchFamily="34" charset="-122"/>
              </a:rPr>
              <a:t> </a:t>
            </a:r>
            <a:r>
              <a:rPr lang="zh-CN" altLang="zh-CN" b="1" dirty="0" smtClean="0">
                <a:solidFill>
                  <a:schemeClr val="accent2"/>
                </a:solidFill>
                <a:latin typeface="微软雅黑" panose="020B0503020204020204" pitchFamily="34" charset="-122"/>
                <a:ea typeface="微软雅黑" panose="020B0503020204020204" pitchFamily="34" charset="-122"/>
              </a:rPr>
              <a:t>由</a:t>
            </a:r>
            <a:r>
              <a:rPr lang="zh-CN" altLang="en-US" b="1" dirty="0" smtClean="0">
                <a:solidFill>
                  <a:schemeClr val="accent2"/>
                </a:solidFill>
                <a:latin typeface="微软雅黑" panose="020B0503020204020204" pitchFamily="34" charset="-122"/>
                <a:ea typeface="微软雅黑" panose="020B0503020204020204" pitchFamily="34" charset="-122"/>
              </a:rPr>
              <a:t>许多</a:t>
            </a:r>
            <a:r>
              <a:rPr lang="zh-CN" altLang="zh-CN" b="1" dirty="0" smtClean="0">
                <a:solidFill>
                  <a:schemeClr val="accent2"/>
                </a:solidFill>
                <a:latin typeface="微软雅黑" panose="020B0503020204020204" pitchFamily="34" charset="-122"/>
                <a:ea typeface="微软雅黑" panose="020B0503020204020204" pitchFamily="34" charset="-122"/>
              </a:rPr>
              <a:t>人群</a:t>
            </a:r>
            <a:r>
              <a:rPr lang="zh-CN" altLang="zh-CN" b="1" dirty="0">
                <a:solidFill>
                  <a:schemeClr val="accent2"/>
                </a:solidFill>
                <a:latin typeface="微软雅黑" panose="020B0503020204020204" pitchFamily="34" charset="-122"/>
                <a:ea typeface="微软雅黑" panose="020B0503020204020204" pitchFamily="34" charset="-122"/>
              </a:rPr>
              <a:t>组成</a:t>
            </a:r>
          </a:p>
          <a:p>
            <a:pPr eaLnBrk="1" hangingPunct="1">
              <a:lnSpc>
                <a:spcPct val="140000"/>
              </a:lnSpc>
              <a:spcBef>
                <a:spcPts val="20"/>
              </a:spcBef>
              <a:spcAft>
                <a:spcPts val="0"/>
              </a:spcAft>
              <a:buClr>
                <a:srgbClr val="FF0000"/>
              </a:buClr>
              <a:buFont typeface="Wingdings" panose="05000000000000000000" pitchFamily="2" charset="2"/>
              <a:buChar char="p"/>
            </a:pPr>
            <a:r>
              <a:rPr lang="en-US" altLang="zh-CN" b="1" dirty="0" smtClean="0">
                <a:solidFill>
                  <a:schemeClr val="accent2"/>
                </a:solidFill>
                <a:latin typeface="微软雅黑" panose="020B0503020204020204" pitchFamily="34" charset="-122"/>
                <a:ea typeface="微软雅黑" panose="020B0503020204020204" pitchFamily="34" charset="-122"/>
              </a:rPr>
              <a:t> </a:t>
            </a:r>
            <a:r>
              <a:rPr lang="zh-CN" altLang="zh-CN" b="1" dirty="0" smtClean="0">
                <a:solidFill>
                  <a:schemeClr val="accent2"/>
                </a:solidFill>
                <a:latin typeface="微软雅黑" panose="020B0503020204020204" pitchFamily="34" charset="-122"/>
                <a:ea typeface="微软雅黑" panose="020B0503020204020204" pitchFamily="34" charset="-122"/>
              </a:rPr>
              <a:t>以</a:t>
            </a:r>
            <a:r>
              <a:rPr lang="zh-CN" altLang="zh-CN" b="1" dirty="0">
                <a:solidFill>
                  <a:schemeClr val="accent2"/>
                </a:solidFill>
                <a:latin typeface="微软雅黑" panose="020B0503020204020204" pitchFamily="34" charset="-122"/>
                <a:ea typeface="微软雅黑" panose="020B0503020204020204" pitchFamily="34" charset="-122"/>
              </a:rPr>
              <a:t>人与人的交往为纽带</a:t>
            </a:r>
          </a:p>
          <a:p>
            <a:pPr eaLnBrk="1" hangingPunct="1">
              <a:lnSpc>
                <a:spcPct val="140000"/>
              </a:lnSpc>
              <a:spcBef>
                <a:spcPts val="20"/>
              </a:spcBef>
              <a:spcAft>
                <a:spcPts val="0"/>
              </a:spcAft>
              <a:buClr>
                <a:srgbClr val="FF0000"/>
              </a:buClr>
              <a:buFont typeface="Wingdings" panose="05000000000000000000" pitchFamily="2" charset="2"/>
              <a:buChar char="p"/>
            </a:pPr>
            <a:r>
              <a:rPr lang="en-US" altLang="zh-CN" b="1" dirty="0" smtClean="0">
                <a:solidFill>
                  <a:schemeClr val="accent2"/>
                </a:solidFill>
                <a:latin typeface="微软雅黑" panose="020B0503020204020204" pitchFamily="34" charset="-122"/>
                <a:ea typeface="微软雅黑" panose="020B0503020204020204" pitchFamily="34" charset="-122"/>
              </a:rPr>
              <a:t> </a:t>
            </a:r>
            <a:r>
              <a:rPr lang="zh-CN" altLang="zh-CN" b="1" dirty="0" smtClean="0">
                <a:solidFill>
                  <a:schemeClr val="accent2"/>
                </a:solidFill>
                <a:latin typeface="微软雅黑" panose="020B0503020204020204" pitchFamily="34" charset="-122"/>
                <a:ea typeface="微软雅黑" panose="020B0503020204020204" pitchFamily="34" charset="-122"/>
              </a:rPr>
              <a:t>以</a:t>
            </a:r>
            <a:r>
              <a:rPr lang="zh-CN" altLang="zh-CN" b="1" dirty="0">
                <a:solidFill>
                  <a:schemeClr val="accent2"/>
                </a:solidFill>
                <a:latin typeface="微软雅黑" panose="020B0503020204020204" pitchFamily="34" charset="-122"/>
                <a:ea typeface="微软雅黑" panose="020B0503020204020204" pitchFamily="34" charset="-122"/>
              </a:rPr>
              <a:t>物质生产活动为基础</a:t>
            </a:r>
          </a:p>
          <a:p>
            <a:pPr eaLnBrk="1" hangingPunct="1">
              <a:lnSpc>
                <a:spcPct val="140000"/>
              </a:lnSpc>
              <a:spcBef>
                <a:spcPts val="20"/>
              </a:spcBef>
              <a:spcAft>
                <a:spcPts val="0"/>
              </a:spcAft>
              <a:buClr>
                <a:srgbClr val="FF0000"/>
              </a:buClr>
              <a:buFont typeface="Wingdings" panose="05000000000000000000" pitchFamily="2" charset="2"/>
              <a:buChar char="p"/>
            </a:pPr>
            <a:r>
              <a:rPr lang="en-US" altLang="zh-CN" b="1" dirty="0" smtClean="0">
                <a:solidFill>
                  <a:schemeClr val="accent2"/>
                </a:solidFill>
                <a:latin typeface="微软雅黑" panose="020B0503020204020204" pitchFamily="34" charset="-122"/>
                <a:ea typeface="微软雅黑" panose="020B0503020204020204" pitchFamily="34" charset="-122"/>
              </a:rPr>
              <a:t> </a:t>
            </a:r>
            <a:r>
              <a:rPr lang="zh-CN" altLang="zh-CN" b="1" dirty="0" smtClean="0">
                <a:solidFill>
                  <a:schemeClr val="accent2"/>
                </a:solidFill>
                <a:latin typeface="微软雅黑" panose="020B0503020204020204" pitchFamily="34" charset="-122"/>
                <a:ea typeface="微软雅黑" panose="020B0503020204020204" pitchFamily="34" charset="-122"/>
              </a:rPr>
              <a:t>内部</a:t>
            </a:r>
            <a:r>
              <a:rPr lang="zh-CN" altLang="zh-CN" b="1" dirty="0">
                <a:solidFill>
                  <a:schemeClr val="accent2"/>
                </a:solidFill>
                <a:latin typeface="微软雅黑" panose="020B0503020204020204" pitchFamily="34" charset="-122"/>
                <a:ea typeface="微软雅黑" panose="020B0503020204020204" pitchFamily="34" charset="-122"/>
              </a:rPr>
              <a:t>存在着精神的和心理的联系</a:t>
            </a:r>
          </a:p>
          <a:p>
            <a:pPr eaLnBrk="1" hangingPunct="1">
              <a:lnSpc>
                <a:spcPct val="140000"/>
              </a:lnSpc>
              <a:spcBef>
                <a:spcPts val="20"/>
              </a:spcBef>
              <a:spcAft>
                <a:spcPts val="0"/>
              </a:spcAft>
              <a:buClr>
                <a:srgbClr val="FF0000"/>
              </a:buClr>
              <a:buFont typeface="Wingdings" panose="05000000000000000000" pitchFamily="2" charset="2"/>
              <a:buChar char="p"/>
            </a:pPr>
            <a:r>
              <a:rPr lang="en-US" altLang="zh-CN" b="1" dirty="0" smtClean="0">
                <a:solidFill>
                  <a:schemeClr val="accent2"/>
                </a:solidFill>
                <a:latin typeface="微软雅黑" panose="020B0503020204020204" pitchFamily="34" charset="-122"/>
                <a:ea typeface="微软雅黑" panose="020B0503020204020204" pitchFamily="34" charset="-122"/>
              </a:rPr>
              <a:t> </a:t>
            </a:r>
            <a:r>
              <a:rPr lang="zh-CN" altLang="zh-CN" b="1" dirty="0" smtClean="0">
                <a:solidFill>
                  <a:schemeClr val="accent2"/>
                </a:solidFill>
                <a:latin typeface="微软雅黑" panose="020B0503020204020204" pitchFamily="34" charset="-122"/>
                <a:ea typeface="微软雅黑" panose="020B0503020204020204" pitchFamily="34" charset="-122"/>
              </a:rPr>
              <a:t>有</a:t>
            </a:r>
            <a:r>
              <a:rPr lang="zh-CN" altLang="en-US" b="1" dirty="0" smtClean="0">
                <a:solidFill>
                  <a:schemeClr val="accent2"/>
                </a:solidFill>
                <a:latin typeface="微软雅黑" panose="020B0503020204020204" pitchFamily="34" charset="-122"/>
                <a:ea typeface="微软雅黑" panose="020B0503020204020204" pitchFamily="34" charset="-122"/>
              </a:rPr>
              <a:t>相应的</a:t>
            </a:r>
            <a:r>
              <a:rPr lang="zh-CN" altLang="zh-CN" b="1" dirty="0" smtClean="0">
                <a:solidFill>
                  <a:schemeClr val="accent2"/>
                </a:solidFill>
                <a:latin typeface="微软雅黑" panose="020B0503020204020204" pitchFamily="34" charset="-122"/>
                <a:ea typeface="微软雅黑" panose="020B0503020204020204" pitchFamily="34" charset="-122"/>
              </a:rPr>
              <a:t>文化</a:t>
            </a:r>
            <a:r>
              <a:rPr lang="zh-CN" altLang="en-US" b="1" dirty="0" smtClean="0">
                <a:solidFill>
                  <a:schemeClr val="accent2"/>
                </a:solidFill>
                <a:latin typeface="微软雅黑" panose="020B0503020204020204" pitchFamily="34" charset="-122"/>
                <a:ea typeface="微软雅黑" panose="020B0503020204020204" pitchFamily="34" charset="-122"/>
              </a:rPr>
              <a:t>体系</a:t>
            </a:r>
            <a:endParaRPr lang="en-US" altLang="zh-CN" b="1" dirty="0" smtClean="0">
              <a:solidFill>
                <a:schemeClr val="accent2"/>
              </a:solidFill>
              <a:latin typeface="微软雅黑" panose="020B0503020204020204" pitchFamily="34" charset="-122"/>
              <a:ea typeface="微软雅黑" panose="020B0503020204020204" pitchFamily="34" charset="-122"/>
            </a:endParaRPr>
          </a:p>
          <a:p>
            <a:pPr eaLnBrk="1" hangingPunct="1">
              <a:lnSpc>
                <a:spcPct val="140000"/>
              </a:lnSpc>
              <a:spcBef>
                <a:spcPts val="20"/>
              </a:spcBef>
              <a:spcAft>
                <a:spcPts val="0"/>
              </a:spcAft>
              <a:buClr>
                <a:srgbClr val="FF0000"/>
              </a:buClr>
              <a:buFont typeface="Wingdings" panose="05000000000000000000" pitchFamily="2" charset="2"/>
              <a:buChar char="p"/>
            </a:pPr>
            <a:r>
              <a:rPr lang="en-US" altLang="zh-CN" b="1" dirty="0" smtClean="0">
                <a:solidFill>
                  <a:schemeClr val="accent2"/>
                </a:solidFill>
                <a:latin typeface="微软雅黑" panose="020B0503020204020204" pitchFamily="34" charset="-122"/>
                <a:ea typeface="微软雅黑" panose="020B0503020204020204" pitchFamily="34" charset="-122"/>
              </a:rPr>
              <a:t> </a:t>
            </a:r>
            <a:r>
              <a:rPr lang="zh-CN" altLang="zh-CN" b="1" dirty="0" smtClean="0">
                <a:solidFill>
                  <a:schemeClr val="accent2"/>
                </a:solidFill>
                <a:latin typeface="微软雅黑" panose="020B0503020204020204" pitchFamily="34" charset="-122"/>
                <a:ea typeface="微软雅黑" panose="020B0503020204020204" pitchFamily="34" charset="-122"/>
              </a:rPr>
              <a:t>是</a:t>
            </a:r>
            <a:r>
              <a:rPr lang="zh-CN" altLang="zh-CN" b="1" dirty="0">
                <a:solidFill>
                  <a:schemeClr val="accent2"/>
                </a:solidFill>
                <a:latin typeface="微软雅黑" panose="020B0503020204020204" pitchFamily="34" charset="-122"/>
                <a:ea typeface="微软雅黑" panose="020B0503020204020204" pitchFamily="34" charset="-122"/>
              </a:rPr>
              <a:t>一个具有自我发展能力的有机体</a:t>
            </a:r>
          </a:p>
          <a:p>
            <a:pPr eaLnBrk="1" hangingPunct="1"/>
            <a:endParaRPr lang="zh-CN" altLang="zh-CN" b="1" dirty="0">
              <a:solidFill>
                <a:srgbClr val="0066FF"/>
              </a:solidFill>
              <a:latin typeface="微软雅黑" panose="020B0503020204020204" pitchFamily="34" charset="-122"/>
              <a:ea typeface="微软雅黑" panose="020B0503020204020204" pitchFamily="34" charset="-122"/>
            </a:endParaRP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28</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p:cNvSpPr>
          <p:nvPr>
            <p:ph idx="1"/>
          </p:nvPr>
        </p:nvSpPr>
        <p:spPr>
          <a:xfrm>
            <a:off x="685800" y="1112520"/>
            <a:ext cx="7772400" cy="4114800"/>
          </a:xfrm>
        </p:spPr>
        <p:txBody>
          <a:bodyPr vert="horz" wrap="square" lIns="91440" tIns="45720" rIns="91440" bIns="45720" anchor="t"/>
          <a:lstStyle/>
          <a:p>
            <a:pPr eaLnBrk="1" hangingPunct="1">
              <a:lnSpc>
                <a:spcPct val="150000"/>
              </a:lnSpc>
              <a:buClr>
                <a:srgbClr val="C00000"/>
              </a:buClr>
              <a:buFont typeface="Wingdings" panose="05000000000000000000" charset="0"/>
              <a:buChar char="p"/>
            </a:pPr>
            <a:r>
              <a:rPr lang="zh-CN" altLang="zh-CN" sz="36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“世界真小”原理</a:t>
            </a:r>
            <a:r>
              <a:rPr lang="zh-CN" altLang="zh-CN" sz="3600"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（世界上任何两个彼此不相识的人之间的熟人最多不超过6个人）。</a:t>
            </a:r>
            <a:endParaRPr lang="zh-CN" altLang="zh-CN" sz="3600" b="1" dirty="0">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Clr>
                <a:srgbClr val="C00000"/>
              </a:buClr>
              <a:buFont typeface="Wingdings" panose="05000000000000000000" charset="0"/>
              <a:buChar char="p"/>
            </a:pPr>
            <a:r>
              <a:rPr lang="zh-CN" altLang="zh-CN" sz="36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“150法则”</a:t>
            </a:r>
            <a:r>
              <a:rPr lang="zh-CN" altLang="zh-CN" sz="3600"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（公认的可以进行实际社会交往的人群的最大规模）</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29</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wipe(left)">
                                      <p:cBhvr>
                                        <p:cTn id="7" dur="5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a:solidFill>
                  <a:srgbClr val="C00000"/>
                </a:solidFill>
                <a:latin typeface="微软雅黑" panose="020B0503020204020204" pitchFamily="34" charset="-122"/>
                <a:ea typeface="微软雅黑" panose="020B0503020204020204" pitchFamily="34" charset="-122"/>
              </a:rPr>
              <a:t>本讲内容</a:t>
            </a:r>
          </a:p>
        </p:txBody>
      </p:sp>
      <p:sp>
        <p:nvSpPr>
          <p:cNvPr id="3" name="内容占位符 2"/>
          <p:cNvSpPr>
            <a:spLocks noGrp="1"/>
          </p:cNvSpPr>
          <p:nvPr>
            <p:ph idx="1"/>
          </p:nvPr>
        </p:nvSpPr>
        <p:spPr>
          <a:xfrm>
            <a:off x="1530350" y="1765935"/>
            <a:ext cx="6270625" cy="4114800"/>
          </a:xfrm>
        </p:spPr>
        <p:txBody>
          <a:bodyPr/>
          <a:lstStyle/>
          <a:p>
            <a:pPr marL="0" indent="0" latinLnBrk="0">
              <a:lnSpc>
                <a:spcPct val="130000"/>
              </a:lnSpc>
              <a:spcBef>
                <a:spcPts val="0"/>
              </a:spcBef>
              <a:buNone/>
            </a:pPr>
            <a:r>
              <a:rPr lang="zh-CN" altLang="en-US" sz="3600" b="1"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1.1  引言</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1.2  社会学发展简介</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1.3  为什么要学习社会学</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1.4  若干</a:t>
            </a: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sym typeface="+mn-ea"/>
              </a:rPr>
              <a:t>社会现象分析</a:t>
            </a:r>
            <a:endPar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1.5  本课程介绍</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3</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p:cNvSpPr>
          <p:nvPr>
            <p:ph idx="1"/>
          </p:nvPr>
        </p:nvSpPr>
        <p:spPr>
          <a:xfrm>
            <a:off x="647065" y="734695"/>
            <a:ext cx="7772400" cy="4114800"/>
          </a:xfrm>
        </p:spPr>
        <p:txBody>
          <a:bodyPr vert="horz" wrap="square" lIns="91440" tIns="45720" rIns="91440" bIns="45720" anchor="t"/>
          <a:lstStyle/>
          <a:p>
            <a:pPr marL="0" indent="0" eaLnBrk="1" hangingPunct="1">
              <a:lnSpc>
                <a:spcPct val="130000"/>
              </a:lnSpc>
              <a:spcBef>
                <a:spcPts val="400"/>
              </a:spcBef>
              <a:spcAft>
                <a:spcPts val="400"/>
              </a:spcAft>
              <a:buNone/>
            </a:pPr>
            <a:r>
              <a:rPr lang="zh-CN" altLang="zh-CN" b="1" dirty="0">
                <a:solidFill>
                  <a:schemeClr val="accent2">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德鲁克认为：</a:t>
            </a:r>
          </a:p>
          <a:p>
            <a:pPr marL="0" indent="0" eaLnBrk="1" hangingPunct="1">
              <a:lnSpc>
                <a:spcPct val="130000"/>
              </a:lnSpc>
              <a:spcBef>
                <a:spcPts val="400"/>
              </a:spcBef>
              <a:spcAft>
                <a:spcPts val="400"/>
              </a:spcAft>
              <a:buNone/>
            </a:pPr>
            <a:r>
              <a:rPr lang="zh-CN" altLang="zh-CN" b="1" dirty="0">
                <a:solidFill>
                  <a:schemeClr val="accent2">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“除非一个社会可以给予其个体成员以社会地位和功能，而且这个社会的决定性权力是合法的权力，那么这个社会才能被称之为功能性社会。”</a:t>
            </a:r>
          </a:p>
          <a:p>
            <a:pPr marL="0" indent="0" eaLnBrk="1" hangingPunct="1">
              <a:lnSpc>
                <a:spcPct val="130000"/>
              </a:lnSpc>
              <a:spcBef>
                <a:spcPts val="400"/>
              </a:spcBef>
              <a:spcAft>
                <a:spcPts val="400"/>
              </a:spcAft>
              <a:buNone/>
            </a:pPr>
            <a:r>
              <a:rPr lang="zh-CN" altLang="zh-CN" b="1" dirty="0">
                <a:solidFill>
                  <a:schemeClr val="accent2">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也就是说，社会不仅是由人组成的，而且所有的人都是被赋予了一定的身份和地位的，不是乌合之众。</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30</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Effect transition="in" filter="wipe(right)">
                                      <p:cBhvr>
                                        <p:cTn id="7" dur="500"/>
                                        <p:tgtEl>
                                          <p:spTgt spid="37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ctrTitle"/>
          </p:nvPr>
        </p:nvSpPr>
        <p:spPr>
          <a:xfrm>
            <a:off x="445770" y="189230"/>
            <a:ext cx="8261985" cy="8636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0" cap="none" spc="0" normalizeH="0" baseline="0" dirty="0" smtClean="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1.3.2 工科大学生为什么学社会学</a:t>
            </a:r>
            <a:r>
              <a:rPr kumimoji="1" lang="zh-CN" altLang="en-US" sz="4000" b="1" i="0" u="none" strike="noStrike" kern="0" cap="none" spc="0" normalizeH="0" baseline="0" dirty="0" smtClean="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p>
        </p:txBody>
      </p:sp>
      <p:sp>
        <p:nvSpPr>
          <p:cNvPr id="6" name="Text Box 5"/>
          <p:cNvSpPr txBox="1"/>
          <p:nvPr/>
        </p:nvSpPr>
        <p:spPr>
          <a:xfrm>
            <a:off x="307975" y="1036638"/>
            <a:ext cx="8440738" cy="1641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120000"/>
              </a:lnSpc>
              <a:spcBef>
                <a:spcPct val="0"/>
              </a:spcBef>
              <a:buFont typeface="Wingdings" panose="05000000000000000000" pitchFamily="2" charset="2"/>
              <a:buAutoNum type="alphaLcPeriod"/>
            </a:pPr>
            <a:r>
              <a:rPr lang="zh-CN" altLang="en-US" sz="2800" b="1" dirty="0">
                <a:solidFill>
                  <a:srgbClr val="7030A0"/>
                </a:solidFill>
                <a:latin typeface="微软雅黑" panose="020B0503020204020204" pitchFamily="34" charset="-122"/>
                <a:ea typeface="微软雅黑" panose="020B0503020204020204" pitchFamily="34" charset="-122"/>
              </a:rPr>
              <a:t>培养客观地观察社会形势的</a:t>
            </a:r>
            <a:r>
              <a:rPr lang="zh-CN" altLang="en-US" sz="2800" b="1" dirty="0">
                <a:solidFill>
                  <a:srgbClr val="C00000"/>
                </a:solidFill>
                <a:latin typeface="微软雅黑" panose="020B0503020204020204" pitchFamily="34" charset="-122"/>
                <a:ea typeface="微软雅黑" panose="020B0503020204020204" pitchFamily="34" charset="-122"/>
              </a:rPr>
              <a:t>能力</a:t>
            </a:r>
            <a:r>
              <a:rPr lang="zh-CN" altLang="en-US" sz="2800" b="1" dirty="0">
                <a:solidFill>
                  <a:srgbClr val="7030A0"/>
                </a:solidFill>
                <a:latin typeface="微软雅黑" panose="020B0503020204020204" pitchFamily="34" charset="-122"/>
                <a:ea typeface="微软雅黑" panose="020B0503020204020204" pitchFamily="34" charset="-122"/>
              </a:rPr>
              <a:t>；清晰和符合逻辑的推理</a:t>
            </a:r>
            <a:r>
              <a:rPr lang="zh-CN" altLang="en-US" sz="2800" b="1" dirty="0">
                <a:solidFill>
                  <a:srgbClr val="C00000"/>
                </a:solidFill>
                <a:latin typeface="微软雅黑" panose="020B0503020204020204" pitchFamily="34" charset="-122"/>
                <a:ea typeface="微软雅黑" panose="020B0503020204020204" pitchFamily="34" charset="-122"/>
              </a:rPr>
              <a:t>能力</a:t>
            </a:r>
            <a:r>
              <a:rPr lang="zh-CN" altLang="en-US" sz="2800" b="1" dirty="0">
                <a:solidFill>
                  <a:srgbClr val="7030A0"/>
                </a:solidFill>
                <a:latin typeface="微软雅黑" panose="020B0503020204020204" pitchFamily="34" charset="-122"/>
                <a:ea typeface="微软雅黑" panose="020B0503020204020204" pitchFamily="34" charset="-122"/>
              </a:rPr>
              <a:t>；改善你对他人互动方式的</a:t>
            </a:r>
            <a:r>
              <a:rPr lang="zh-CN" altLang="en-US" sz="2800" b="1" dirty="0">
                <a:solidFill>
                  <a:srgbClr val="C00000"/>
                </a:solidFill>
                <a:latin typeface="微软雅黑" panose="020B0503020204020204" pitchFamily="34" charset="-122"/>
                <a:ea typeface="微软雅黑" panose="020B0503020204020204" pitchFamily="34" charset="-122"/>
              </a:rPr>
              <a:t>认知</a:t>
            </a:r>
            <a:r>
              <a:rPr lang="zh-CN" altLang="en-US" sz="2800" b="1" dirty="0" smtClean="0">
                <a:solidFill>
                  <a:srgbClr val="7030A0"/>
                </a:solidFill>
                <a:latin typeface="微软雅黑" panose="020B0503020204020204" pitchFamily="34" charset="-122"/>
                <a:ea typeface="微软雅黑" panose="020B0503020204020204" pitchFamily="34" charset="-122"/>
              </a:rPr>
              <a:t>；</a:t>
            </a:r>
            <a:r>
              <a:rPr lang="zh-CN" altLang="en-US" sz="2800" b="1" dirty="0">
                <a:solidFill>
                  <a:srgbClr val="7030A0"/>
                </a:solidFill>
                <a:latin typeface="微软雅黑" panose="020B0503020204020204" pitchFamily="34" charset="-122"/>
                <a:ea typeface="微软雅黑" panose="020B0503020204020204" pitchFamily="34" charset="-122"/>
              </a:rPr>
              <a:t>掌握在社会组织内生存与发展的</a:t>
            </a:r>
            <a:r>
              <a:rPr lang="zh-CN" altLang="en-US" sz="2800" b="1" dirty="0">
                <a:solidFill>
                  <a:srgbClr val="C00000"/>
                </a:solidFill>
                <a:latin typeface="微软雅黑" panose="020B0503020204020204" pitchFamily="34" charset="-122"/>
                <a:ea typeface="微软雅黑" panose="020B0503020204020204" pitchFamily="34" charset="-122"/>
              </a:rPr>
              <a:t>技巧</a:t>
            </a:r>
            <a:r>
              <a:rPr lang="zh-CN" altLang="en-US" sz="2800" b="1" dirty="0">
                <a:solidFill>
                  <a:srgbClr val="7030A0"/>
                </a:solidFill>
                <a:latin typeface="微软雅黑" panose="020B0503020204020204" pitchFamily="34" charset="-122"/>
                <a:ea typeface="微软雅黑" panose="020B0503020204020204" pitchFamily="34" charset="-122"/>
              </a:rPr>
              <a:t>。</a:t>
            </a:r>
          </a:p>
        </p:txBody>
      </p:sp>
      <p:sp>
        <p:nvSpPr>
          <p:cNvPr id="7" name="Rectangle 8"/>
          <p:cNvSpPr/>
          <p:nvPr/>
        </p:nvSpPr>
        <p:spPr>
          <a:xfrm>
            <a:off x="250825" y="2674938"/>
            <a:ext cx="8569325" cy="16446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514350" lvl="0" indent="-514350" eaLnBrk="1" hangingPunct="1">
              <a:lnSpc>
                <a:spcPct val="120000"/>
              </a:lnSpc>
              <a:spcBef>
                <a:spcPct val="0"/>
              </a:spcBef>
              <a:buFont typeface="Times New Roman" panose="02020603050405020304" pitchFamily="18" charset="0"/>
              <a:buAutoNum type="alphaLcPeriod" startAt="2"/>
            </a:pPr>
            <a:r>
              <a:rPr lang="zh-CN" altLang="en-US" sz="2800" b="1" dirty="0">
                <a:solidFill>
                  <a:srgbClr val="7030A0"/>
                </a:solidFill>
                <a:latin typeface="微软雅黑" panose="020B0503020204020204" pitchFamily="34" charset="-122"/>
                <a:ea typeface="微软雅黑" panose="020B0503020204020204" pitchFamily="34" charset="-122"/>
              </a:rPr>
              <a:t>学习工业社会时代的客观知识、社会学方法和社会学的视角，</a:t>
            </a:r>
            <a:r>
              <a:rPr lang="zh-CN" altLang="en-US" sz="2800" b="1" dirty="0">
                <a:solidFill>
                  <a:srgbClr val="0066FF"/>
                </a:solidFill>
                <a:latin typeface="微软雅黑" panose="020B0503020204020204" pitchFamily="34" charset="-122"/>
                <a:ea typeface="微软雅黑" panose="020B0503020204020204" pitchFamily="34" charset="-122"/>
              </a:rPr>
              <a:t>帮助我们更理性地探索我们要面临的决策（应用社会学）</a:t>
            </a:r>
            <a:r>
              <a:rPr lang="zh-CN" altLang="en-US" sz="2800" b="1" dirty="0">
                <a:solidFill>
                  <a:srgbClr val="7030A0"/>
                </a:solidFill>
                <a:latin typeface="微软雅黑" panose="020B0503020204020204" pitchFamily="34" charset="-122"/>
                <a:ea typeface="微软雅黑" panose="020B0503020204020204" pitchFamily="34" charset="-122"/>
              </a:rPr>
              <a:t>。</a:t>
            </a:r>
          </a:p>
        </p:txBody>
      </p:sp>
      <p:sp>
        <p:nvSpPr>
          <p:cNvPr id="8" name="Rectangle 10"/>
          <p:cNvSpPr>
            <a:spLocks noChangeArrowheads="1"/>
          </p:cNvSpPr>
          <p:nvPr/>
        </p:nvSpPr>
        <p:spPr bwMode="auto">
          <a:xfrm>
            <a:off x="250826" y="4398963"/>
            <a:ext cx="8497888" cy="2160588"/>
          </a:xfrm>
          <a:prstGeom prst="rect">
            <a:avLst/>
          </a:prstGeom>
          <a:noFill/>
          <a:ln w="9525">
            <a:noFill/>
            <a:miter lim="800000"/>
          </a:ln>
          <a:effectLst/>
        </p:spPr>
        <p:txBody>
          <a:bodyPr wrap="square">
            <a:spAutoFit/>
          </a:bodyPr>
          <a:lstStyle/>
          <a:p>
            <a:pPr marL="342900" marR="0" lvl="0" indent="-342900" algn="just"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1" lang="en-US" altLang="zh-CN" sz="2800" b="0" i="0" u="none" strike="noStrike" kern="1200" cap="none" spc="0" normalizeH="0" baseline="0" noProof="0" dirty="0">
                <a:ln>
                  <a:noFill/>
                </a:ln>
                <a:solidFill>
                  <a:srgbClr val="0066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c</a:t>
            </a:r>
            <a:r>
              <a:rPr kumimoji="1" lang="en-US" altLang="zh-CN" sz="2800" b="0" i="0" u="none" strike="noStrike" kern="1200" cap="none" spc="0" normalizeH="0" baseline="0" noProof="0" dirty="0" smtClean="0">
                <a:ln>
                  <a:noFill/>
                </a:ln>
                <a:solidFill>
                  <a:srgbClr val="0066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a:t>
            </a:r>
            <a:r>
              <a:rPr kumimoji="1" lang="zh-CN" altLang="en-US" sz="2800" b="1" i="0" u="none" strike="noStrike" kern="1200" cap="none" spc="0" normalizeH="0" baseline="0" noProof="0" dirty="0" smtClean="0">
                <a:ln>
                  <a:noFill/>
                </a:ln>
                <a:solidFill>
                  <a:srgbClr val="7030A0"/>
                </a:solidFill>
                <a:effectLst/>
                <a:uLnTx/>
                <a:uFillTx/>
                <a:latin typeface="微软雅黑" panose="020B0503020204020204" pitchFamily="34" charset="-122"/>
                <a:ea typeface="微软雅黑" panose="020B0503020204020204" pitchFamily="34" charset="-122"/>
                <a:cs typeface="+mn-cs"/>
              </a:rPr>
              <a:t>社会学</a:t>
            </a:r>
            <a:r>
              <a:rPr kumimoji="1" lang="zh-CN" altLang="en-US" sz="28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视角可以作为一种工具，帮助解释与理解我们的生活。</a:t>
            </a:r>
            <a:r>
              <a:rPr kumimoji="1" lang="zh-CN" altLang="en-US" sz="2800" b="1" i="0" u="none" strike="noStrike" kern="1200" cap="none" spc="0" normalizeH="0" baseline="0" noProof="0" dirty="0">
                <a:ln>
                  <a:noFill/>
                </a:ln>
                <a:solidFill>
                  <a:srgbClr val="0066FF"/>
                </a:solidFill>
                <a:effectLst/>
                <a:uLnTx/>
                <a:uFillTx/>
                <a:latin typeface="微软雅黑" panose="020B0503020204020204" pitchFamily="34" charset="-122"/>
                <a:ea typeface="微软雅黑" panose="020B0503020204020204" pitchFamily="34" charset="-122"/>
                <a:cs typeface="+mn-cs"/>
              </a:rPr>
              <a:t>当知道我们的前程、我们的机会，甚至我们的幸福感、挫折感都主要是一种外在于我们的力量决定之时，这是一盆冷水，也是一剂良药。</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31</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862330" y="609600"/>
            <a:ext cx="7595870" cy="1143000"/>
          </a:xfrm>
        </p:spPr>
        <p:txBody>
          <a:bodyPr vert="horz" wrap="square" lIns="91440" tIns="45720" rIns="91440" bIns="45720" anchor="ctr"/>
          <a:lstStyle/>
          <a:p>
            <a:pPr algn="l" eaLnBrk="1" hangingPunct="1"/>
            <a:r>
              <a:rPr lang="en-US" altLang="zh-CN" b="1" noProof="0" dirty="0" smtClean="0">
                <a:ln>
                  <a:noFill/>
                </a:ln>
                <a:gradFill>
                  <a:gsLst>
                    <a:gs pos="0">
                      <a:srgbClr val="E30000"/>
                    </a:gs>
                    <a:gs pos="100000">
                      <a:srgbClr val="760303"/>
                    </a:gs>
                  </a:gsLst>
                  <a:lin scaled="0"/>
                </a:gradFill>
                <a:effectLst/>
                <a:uLnTx/>
                <a:uFillTx/>
                <a:latin typeface="宋体" panose="02010600030101010101" pitchFamily="2" charset="-122"/>
                <a:sym typeface="+mn-ea"/>
              </a:rPr>
              <a:t>★ </a:t>
            </a:r>
            <a:r>
              <a:rPr lang="zh-CN" altLang="en-US" b="1" noProof="0" dirty="0" smtClean="0">
                <a:ln>
                  <a:noFill/>
                </a:ln>
                <a:solidFill>
                  <a:schemeClr val="accent6">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学习社会学的价值</a:t>
            </a:r>
          </a:p>
        </p:txBody>
      </p:sp>
      <p:sp>
        <p:nvSpPr>
          <p:cNvPr id="57347" name="Rectangle 3"/>
          <p:cNvSpPr>
            <a:spLocks noGrp="1"/>
          </p:cNvSpPr>
          <p:nvPr>
            <p:ph idx="1"/>
          </p:nvPr>
        </p:nvSpPr>
        <p:spPr>
          <a:xfrm>
            <a:off x="685800" y="1875790"/>
            <a:ext cx="7772400" cy="4114800"/>
          </a:xfrm>
        </p:spPr>
        <p:txBody>
          <a:bodyPr vert="horz" wrap="square" lIns="91440" tIns="45720" rIns="91440" bIns="45720" anchor="t"/>
          <a:lstStyle/>
          <a:p>
            <a:pPr eaLnBrk="1" hangingPunct="1">
              <a:lnSpc>
                <a:spcPct val="90000"/>
              </a:lnSpc>
              <a:buClr>
                <a:srgbClr val="C00000"/>
              </a:buClr>
              <a:buSzPct val="90000"/>
              <a:buFont typeface="Wingdings" panose="05000000000000000000" pitchFamily="2" charset="2"/>
              <a:buChar char="u"/>
            </a:pPr>
            <a:r>
              <a:rPr lang="zh-CN" altLang="zh-CN"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最适合以</a:t>
            </a:r>
            <a:r>
              <a:rPr lang="zh-CN" altLang="zh-CN" b="1" i="1" dirty="0" smtClean="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经世致用</a:t>
            </a:r>
            <a:r>
              <a:rPr lang="en-US" altLang="zh-CN" b="1" i="1" dirty="0" smtClean="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b="1" dirty="0" smtClean="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为</a:t>
            </a:r>
            <a:r>
              <a:rPr lang="zh-CN" altLang="zh-CN"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追求的人学习；</a:t>
            </a:r>
          </a:p>
          <a:p>
            <a:pPr eaLnBrk="1" hangingPunct="1">
              <a:lnSpc>
                <a:spcPct val="150000"/>
              </a:lnSpc>
              <a:buClr>
                <a:srgbClr val="C00000"/>
              </a:buClr>
              <a:buSzPct val="90000"/>
              <a:buFont typeface="Wingdings" panose="05000000000000000000" pitchFamily="2" charset="2"/>
              <a:buChar char="u"/>
            </a:pPr>
            <a:r>
              <a:rPr lang="zh-CN" altLang="zh-CN"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也最适合大学生学习（文理科普遍适用）</a:t>
            </a:r>
          </a:p>
          <a:p>
            <a:pPr eaLnBrk="1" hangingPunct="1">
              <a:lnSpc>
                <a:spcPct val="150000"/>
              </a:lnSpc>
              <a:buClr>
                <a:srgbClr val="C00000"/>
              </a:buClr>
              <a:buSzPct val="90000"/>
              <a:buFont typeface="Wingdings" panose="05000000000000000000" pitchFamily="2" charset="2"/>
              <a:buChar char="u"/>
            </a:pPr>
            <a:r>
              <a:rPr lang="zh-CN" altLang="zh-CN" b="1" dirty="0">
                <a:solidFill>
                  <a:srgbClr val="0066FF"/>
                </a:solidFill>
                <a:latin typeface="微软雅黑" panose="020B0503020204020204" pitchFamily="34" charset="-122"/>
                <a:ea typeface="微软雅黑" panose="020B0503020204020204" pitchFamily="34" charset="-122"/>
                <a:cs typeface="微软雅黑" panose="020B0503020204020204" pitchFamily="34" charset="-122"/>
              </a:rPr>
              <a:t>社会学，学社会，学会社（团结）</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Font typeface="Wingdings" panose="05000000000000000000" pitchFamily="2" charset="2"/>
              <a:buNone/>
            </a:pPr>
            <a:r>
              <a:rPr lang="zh-CN"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“学习社会学的人适合做县长”</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buFont typeface="Wingdings" panose="05000000000000000000" pitchFamily="2" charset="2"/>
              <a:buNone/>
            </a:pPr>
            <a:r>
              <a:rPr lang="zh-CN"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——吴景超</a:t>
            </a:r>
          </a:p>
          <a:p>
            <a:pPr eaLnBrk="1" hangingPunct="1">
              <a:lnSpc>
                <a:spcPct val="90000"/>
              </a:lnSpc>
              <a:buFont typeface="Wingdings" panose="05000000000000000000" pitchFamily="2" charset="2"/>
              <a:buNone/>
            </a:pPr>
            <a:r>
              <a:rPr lang="zh-CN" altLang="zh-CN" dirty="0"/>
              <a:t>     </a:t>
            </a:r>
          </a:p>
          <a:p>
            <a:pPr eaLnBrk="1" hangingPunct="1">
              <a:lnSpc>
                <a:spcPct val="90000"/>
              </a:lnSpc>
              <a:buFont typeface="Wingdings" panose="05000000000000000000" pitchFamily="2" charset="2"/>
              <a:buNone/>
            </a:pPr>
            <a:endParaRPr lang="zh-CN" altLang="zh-CN" dirty="0"/>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32</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p:cNvSpPr>
          <p:nvPr>
            <p:ph idx="1"/>
          </p:nvPr>
        </p:nvSpPr>
        <p:spPr>
          <a:xfrm>
            <a:off x="685800" y="1628775"/>
            <a:ext cx="7989888" cy="4467225"/>
          </a:xfrm>
        </p:spPr>
        <p:txBody>
          <a:bodyPr vert="horz" wrap="square" lIns="91440" tIns="45720" rIns="91440" bIns="45720" anchor="t"/>
          <a:lstStyle/>
          <a:p>
            <a:pPr eaLnBrk="1" hangingPunct="1">
              <a:lnSpc>
                <a:spcPct val="110000"/>
              </a:lnSpc>
              <a:spcBef>
                <a:spcPct val="40000"/>
              </a:spcBef>
              <a:buFont typeface="Wingdings" panose="05000000000000000000" pitchFamily="2" charset="2"/>
              <a:buChar char="Ø"/>
            </a:pPr>
            <a:r>
              <a:rPr lang="zh-CN" altLang="en-US" b="1" dirty="0" smtClean="0">
                <a:solidFill>
                  <a:srgbClr val="C00000"/>
                </a:solidFill>
                <a:latin typeface="微软雅黑" panose="020B0503020204020204" pitchFamily="34" charset="-122"/>
                <a:ea typeface="微软雅黑" panose="020B0503020204020204" pitchFamily="34" charset="-122"/>
              </a:rPr>
              <a:t> 社会</a:t>
            </a:r>
            <a:r>
              <a:rPr lang="zh-CN" altLang="en-US" b="1" dirty="0">
                <a:solidFill>
                  <a:srgbClr val="C00000"/>
                </a:solidFill>
                <a:latin typeface="微软雅黑" panose="020B0503020204020204" pitchFamily="34" charset="-122"/>
                <a:ea typeface="微软雅黑" panose="020B0503020204020204" pitchFamily="34" charset="-122"/>
              </a:rPr>
              <a:t>进步和经济发展的成果相当显著，</a:t>
            </a:r>
          </a:p>
          <a:p>
            <a:pPr eaLnBrk="1" hangingPunct="1">
              <a:lnSpc>
                <a:spcPct val="110000"/>
              </a:lnSpc>
              <a:spcBef>
                <a:spcPct val="40000"/>
              </a:spcBef>
              <a:buNone/>
            </a:pPr>
            <a:r>
              <a:rPr lang="zh-CN" altLang="en-US" b="1" dirty="0">
                <a:solidFill>
                  <a:srgbClr val="C00000"/>
                </a:solidFill>
                <a:latin typeface="微软雅黑" panose="020B0503020204020204" pitchFamily="34" charset="-122"/>
                <a:ea typeface="微软雅黑" panose="020B0503020204020204" pitchFamily="34" charset="-122"/>
              </a:rPr>
              <a:t>   各种社会问题的显露也十分具有挑战性：</a:t>
            </a:r>
          </a:p>
          <a:p>
            <a:pPr lvl="1" algn="just" eaLnBrk="1" hangingPunct="1">
              <a:lnSpc>
                <a:spcPct val="110000"/>
              </a:lnSpc>
              <a:spcBef>
                <a:spcPct val="40000"/>
              </a:spcBef>
              <a:buClr>
                <a:srgbClr val="C00000"/>
              </a:buClr>
              <a:buSzPct val="85000"/>
              <a:buFont typeface="Wingdings" panose="05000000000000000000" pitchFamily="2" charset="2"/>
              <a:buChar char="p"/>
            </a:pPr>
            <a:r>
              <a:rPr lang="zh-CN" altLang="en-US" sz="3200" b="1" dirty="0">
                <a:solidFill>
                  <a:schemeClr val="accent2"/>
                </a:solidFill>
                <a:latin typeface="微软雅黑" panose="020B0503020204020204" pitchFamily="34" charset="-122"/>
                <a:ea typeface="微软雅黑" panose="020B0503020204020204" pitchFamily="34" charset="-122"/>
              </a:rPr>
              <a:t>人与人的关系正在发生重要变化，人们生活的港湾</a:t>
            </a:r>
            <a:r>
              <a:rPr lang="en-US" altLang="zh-CN" sz="3200" b="1" dirty="0">
                <a:solidFill>
                  <a:schemeClr val="accent2"/>
                </a:solidFill>
                <a:latin typeface="微软雅黑" panose="020B0503020204020204" pitchFamily="34" charset="-122"/>
                <a:ea typeface="微软雅黑" panose="020B0503020204020204" pitchFamily="34" charset="-122"/>
              </a:rPr>
              <a:t>——</a:t>
            </a:r>
            <a:r>
              <a:rPr lang="zh-CN" altLang="en-US" sz="3200" b="1" dirty="0">
                <a:solidFill>
                  <a:schemeClr val="accent2"/>
                </a:solidFill>
                <a:latin typeface="微软雅黑" panose="020B0503020204020204" pitchFamily="34" charset="-122"/>
                <a:ea typeface="微软雅黑" panose="020B0503020204020204" pitchFamily="34" charset="-122"/>
              </a:rPr>
              <a:t>家庭已屡屡泛起波澜；</a:t>
            </a:r>
          </a:p>
          <a:p>
            <a:pPr lvl="1" algn="just" eaLnBrk="1" hangingPunct="1">
              <a:lnSpc>
                <a:spcPct val="110000"/>
              </a:lnSpc>
              <a:spcBef>
                <a:spcPct val="40000"/>
              </a:spcBef>
              <a:buClr>
                <a:srgbClr val="C00000"/>
              </a:buClr>
              <a:buSzPct val="85000"/>
              <a:buFont typeface="Wingdings" panose="05000000000000000000" pitchFamily="2" charset="2"/>
              <a:buChar char="p"/>
            </a:pPr>
            <a:r>
              <a:rPr lang="zh-CN" altLang="en-US" sz="3200" b="1" dirty="0">
                <a:solidFill>
                  <a:schemeClr val="accent2"/>
                </a:solidFill>
                <a:latin typeface="微软雅黑" panose="020B0503020204020204" pitchFamily="34" charset="-122"/>
                <a:ea typeface="微软雅黑" panose="020B0503020204020204" pitchFamily="34" charset="-122"/>
              </a:rPr>
              <a:t>城市和乡村的内部结构以及城乡关系也在各种矛盾的角力中向人们展示出新的格局。</a:t>
            </a:r>
          </a:p>
        </p:txBody>
      </p:sp>
      <p:sp>
        <p:nvSpPr>
          <p:cNvPr id="91140" name="Rectangle 4"/>
          <p:cNvSpPr>
            <a:spLocks noGrp="1" noChangeArrowheads="1"/>
          </p:cNvSpPr>
          <p:nvPr>
            <p:ph type="title"/>
          </p:nvPr>
        </p:nvSpPr>
        <p:spPr>
          <a:xfrm>
            <a:off x="685800" y="609600"/>
            <a:ext cx="7772400" cy="9477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我们生活的当今时代</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33</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p:cNvSpPr>
          <p:nvPr>
            <p:ph idx="1"/>
          </p:nvPr>
        </p:nvSpPr>
        <p:spPr>
          <a:xfrm>
            <a:off x="468630" y="692150"/>
            <a:ext cx="8049895" cy="5403850"/>
          </a:xfrm>
        </p:spPr>
        <p:txBody>
          <a:bodyPr vert="horz" wrap="square" lIns="91440" tIns="45720" rIns="91440" bIns="45720" anchor="t"/>
          <a:lstStyle/>
          <a:p>
            <a:pPr algn="just" eaLnBrk="1" hangingPunct="1">
              <a:lnSpc>
                <a:spcPct val="115000"/>
              </a:lnSpc>
              <a:spcBef>
                <a:spcPct val="35000"/>
              </a:spcBef>
              <a:buFont typeface="Wingdings" panose="05000000000000000000" pitchFamily="2" charset="2"/>
              <a:buChar char="Ø"/>
            </a:pPr>
            <a:r>
              <a:rPr lang="zh-CN" altLang="en-US" sz="3600" b="1" dirty="0">
                <a:solidFill>
                  <a:srgbClr val="C00000"/>
                </a:solidFill>
                <a:latin typeface="微软雅黑" panose="020B0503020204020204" pitchFamily="34" charset="-122"/>
                <a:ea typeface="微软雅黑" panose="020B0503020204020204" pitchFamily="34" charset="-122"/>
              </a:rPr>
              <a:t>我们正经历着重大的社会变迁（转型），同时也不得不面对更大的风险。</a:t>
            </a:r>
          </a:p>
          <a:p>
            <a:pPr algn="just" eaLnBrk="1" hangingPunct="1">
              <a:lnSpc>
                <a:spcPct val="115000"/>
              </a:lnSpc>
              <a:spcBef>
                <a:spcPct val="35000"/>
              </a:spcBef>
              <a:buClr>
                <a:srgbClr val="0066FF"/>
              </a:buClr>
              <a:buSzPct val="75000"/>
              <a:buFont typeface="Wingdings" panose="05000000000000000000" pitchFamily="2" charset="2"/>
              <a:buChar char="u"/>
            </a:pPr>
            <a:r>
              <a:rPr lang="zh-CN" altLang="en-US" sz="3600" b="1" i="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我们从哪里来？往哪里去？</a:t>
            </a:r>
            <a:endParaRPr lang="zh-CN" altLang="en-US" sz="3600" b="1" i="1" dirty="0">
              <a:solidFill>
                <a:schemeClr val="accent2"/>
              </a:solidFill>
              <a:latin typeface="微软雅黑" panose="020B0503020204020204" pitchFamily="34" charset="-122"/>
              <a:ea typeface="微软雅黑" panose="020B0503020204020204" pitchFamily="34" charset="-122"/>
            </a:endParaRPr>
          </a:p>
          <a:p>
            <a:pPr algn="just" eaLnBrk="1" hangingPunct="1">
              <a:lnSpc>
                <a:spcPct val="115000"/>
              </a:lnSpc>
              <a:spcBef>
                <a:spcPct val="35000"/>
              </a:spcBef>
              <a:buClr>
                <a:srgbClr val="0066FF"/>
              </a:buClr>
              <a:buSzPct val="75000"/>
              <a:buFont typeface="Wingdings" panose="05000000000000000000" pitchFamily="2" charset="2"/>
              <a:buChar char="u"/>
            </a:pPr>
            <a:r>
              <a:rPr lang="zh-CN" altLang="en-US" sz="3600" b="1" i="1" dirty="0">
                <a:solidFill>
                  <a:schemeClr val="accent2"/>
                </a:solidFill>
                <a:latin typeface="微软雅黑" panose="020B0503020204020204" pitchFamily="34" charset="-122"/>
                <a:ea typeface="微软雅黑" panose="020B0503020204020204" pitchFamily="34" charset="-122"/>
              </a:rPr>
              <a:t>在激流翻滚的波涛下有相对稳缓的水流吗？</a:t>
            </a:r>
          </a:p>
          <a:p>
            <a:pPr algn="just" eaLnBrk="1" hangingPunct="1">
              <a:lnSpc>
                <a:spcPct val="115000"/>
              </a:lnSpc>
              <a:spcBef>
                <a:spcPct val="35000"/>
              </a:spcBef>
              <a:buClr>
                <a:srgbClr val="0066FF"/>
              </a:buClr>
              <a:buSzPct val="75000"/>
              <a:buFont typeface="Wingdings" panose="05000000000000000000" pitchFamily="2" charset="2"/>
              <a:buChar char="u"/>
            </a:pPr>
            <a:r>
              <a:rPr lang="zh-CN" altLang="en-US" sz="3600" b="1" i="1" dirty="0">
                <a:solidFill>
                  <a:schemeClr val="accent2"/>
                </a:solidFill>
                <a:latin typeface="微软雅黑" panose="020B0503020204020204" pitchFamily="34" charset="-122"/>
                <a:ea typeface="微软雅黑" panose="020B0503020204020204" pitchFamily="34" charset="-122"/>
              </a:rPr>
              <a:t>在千变万化的社会中怎样去选择自己的路？怎样去应对各种挑战？</a:t>
            </a:r>
            <a:endParaRPr lang="zh-CN" altLang="en-US" sz="3600" dirty="0">
              <a:latin typeface="微软雅黑" panose="020B0503020204020204" pitchFamily="34" charset="-122"/>
              <a:ea typeface="微软雅黑" panose="020B0503020204020204" pitchFamily="34" charset="-122"/>
            </a:endParaRP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34</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newsfla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idx="1"/>
          </p:nvPr>
        </p:nvSpPr>
        <p:spPr>
          <a:xfrm>
            <a:off x="395537" y="548958"/>
            <a:ext cx="8424614" cy="5616575"/>
          </a:xfrm>
        </p:spPr>
        <p:txBody>
          <a:bodyPr vert="horz" wrap="square" lIns="91440" tIns="45720" rIns="91440" bIns="45720" anchor="t"/>
          <a:lstStyle/>
          <a:p>
            <a:pPr algn="just" eaLnBrk="1" hangingPunct="1">
              <a:lnSpc>
                <a:spcPct val="120000"/>
              </a:lnSpc>
              <a:spcBef>
                <a:spcPct val="40000"/>
              </a:spcBef>
              <a:buFont typeface="Wingdings" panose="05000000000000000000" pitchFamily="2" charset="2"/>
              <a:buChar char="|"/>
            </a:pPr>
            <a:r>
              <a:rPr lang="zh-CN" altLang="en-US" sz="3600" b="1" dirty="0">
                <a:solidFill>
                  <a:srgbClr val="669900"/>
                </a:solidFill>
                <a:latin typeface="微软雅黑" panose="020B0503020204020204" pitchFamily="34" charset="-122"/>
                <a:ea typeface="微软雅黑" panose="020B0503020204020204" pitchFamily="34" charset="-122"/>
              </a:rPr>
              <a:t>如果走出纯粹的理想王国，那么社会学将教给我们一种知识和思考问题的方法，去认识种种社会问题。</a:t>
            </a:r>
          </a:p>
          <a:p>
            <a:pPr algn="just" eaLnBrk="1" hangingPunct="1">
              <a:lnSpc>
                <a:spcPct val="120000"/>
              </a:lnSpc>
              <a:spcBef>
                <a:spcPct val="40000"/>
              </a:spcBef>
              <a:buFont typeface="Wingdings" panose="05000000000000000000" pitchFamily="2" charset="2"/>
              <a:buChar char="|"/>
            </a:pPr>
            <a:r>
              <a:rPr lang="zh-CN" altLang="en-US" sz="3600" b="1" dirty="0">
                <a:solidFill>
                  <a:srgbClr val="3333CC"/>
                </a:solidFill>
                <a:latin typeface="微软雅黑" panose="020B0503020204020204" pitchFamily="34" charset="-122"/>
                <a:ea typeface="微软雅黑" panose="020B0503020204020204" pitchFamily="34" charset="-122"/>
              </a:rPr>
              <a:t>面对着一个变动的社会，社会学为我们提供了观察、分析社会问题的多种角度，会使我们更加理性和清醒。</a:t>
            </a:r>
          </a:p>
          <a:p>
            <a:pPr algn="just" eaLnBrk="1" hangingPunct="1">
              <a:lnSpc>
                <a:spcPct val="120000"/>
              </a:lnSpc>
              <a:spcBef>
                <a:spcPct val="40000"/>
              </a:spcBef>
              <a:buFont typeface="Wingdings" panose="05000000000000000000" pitchFamily="2" charset="2"/>
              <a:buChar char="|"/>
            </a:pPr>
            <a:r>
              <a:rPr lang="zh-CN" altLang="en-US" sz="3600" b="1" dirty="0">
                <a:solidFill>
                  <a:srgbClr val="C00000"/>
                </a:solidFill>
                <a:latin typeface="微软雅黑" panose="020B0503020204020204" pitchFamily="34" charset="-122"/>
                <a:ea typeface="微软雅黑" panose="020B0503020204020204" pitchFamily="34" charset="-122"/>
              </a:rPr>
              <a:t>它也会把一个社会的繁华和痈疮显露出来，使我们充满激情与责任。</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35</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p:nvPr>
        </p:nvSpPr>
        <p:spPr>
          <a:xfrm>
            <a:off x="706438" y="115888"/>
            <a:ext cx="7772400" cy="1143000"/>
          </a:xfrm>
        </p:spPr>
        <p:txBody>
          <a:bodyPr vert="horz" wrap="square" lIns="91440" tIns="45720" rIns="91440" bIns="45720" anchor="ctr"/>
          <a:lstStyle/>
          <a:p>
            <a:r>
              <a:rPr lang="zh-CN" altLang="en-US" sz="4800" b="1" dirty="0">
                <a:solidFill>
                  <a:srgbClr val="C00000"/>
                </a:solidFill>
                <a:latin typeface="微软雅黑" panose="020B0503020204020204" pitchFamily="34" charset="-122"/>
                <a:ea typeface="微软雅黑" panose="020B0503020204020204" pitchFamily="34" charset="-122"/>
              </a:rPr>
              <a:t>我们今天面临的问题</a:t>
            </a:r>
          </a:p>
        </p:txBody>
      </p:sp>
      <p:sp>
        <p:nvSpPr>
          <p:cNvPr id="46083" name="内容占位符 3"/>
          <p:cNvSpPr>
            <a:spLocks noGrp="1"/>
          </p:cNvSpPr>
          <p:nvPr>
            <p:ph idx="1"/>
          </p:nvPr>
        </p:nvSpPr>
        <p:spPr>
          <a:xfrm>
            <a:off x="128588" y="1428750"/>
            <a:ext cx="8858250" cy="5072063"/>
          </a:xfrm>
        </p:spPr>
        <p:txBody>
          <a:bodyPr vert="horz" wrap="square" lIns="91440" tIns="45720" rIns="91440" bIns="45720" anchor="t"/>
          <a:lstStyle/>
          <a:p>
            <a:pPr>
              <a:lnSpc>
                <a:spcPct val="110000"/>
              </a:lnSpc>
              <a:spcAft>
                <a:spcPts val="600"/>
              </a:spcAft>
              <a:buClr>
                <a:srgbClr val="C00000"/>
              </a:buClr>
              <a:buSzPct val="80000"/>
              <a:buFont typeface="Wingdings" panose="05000000000000000000" pitchFamily="2" charset="2"/>
              <a:buChar char="Ø"/>
            </a:pPr>
            <a:r>
              <a:rPr lang="zh-CN" altLang="en-US" sz="2800" b="1" dirty="0">
                <a:solidFill>
                  <a:srgbClr val="C00000"/>
                </a:solidFill>
                <a:latin typeface="微软雅黑" panose="020B0503020204020204" pitchFamily="34" charset="-122"/>
                <a:ea typeface="微软雅黑" panose="020B0503020204020204" pitchFamily="34" charset="-122"/>
              </a:rPr>
              <a:t>生产方式：</a:t>
            </a:r>
            <a:r>
              <a:rPr lang="zh-CN" altLang="en-US" sz="2800" b="1" dirty="0">
                <a:solidFill>
                  <a:srgbClr val="0066CC"/>
                </a:solidFill>
                <a:latin typeface="微软雅黑" panose="020B0503020204020204" pitchFamily="34" charset="-122"/>
                <a:ea typeface="微软雅黑" panose="020B0503020204020204" pitchFamily="34" charset="-122"/>
              </a:rPr>
              <a:t>工业化替代</a:t>
            </a:r>
            <a:r>
              <a:rPr lang="zh-CN" altLang="en-US" sz="2800" b="1" dirty="0" smtClean="0">
                <a:solidFill>
                  <a:srgbClr val="0066CC"/>
                </a:solidFill>
                <a:latin typeface="微软雅黑" panose="020B0503020204020204" pitchFamily="34" charset="-122"/>
                <a:ea typeface="微软雅黑" panose="020B0503020204020204" pitchFamily="34" charset="-122"/>
              </a:rPr>
              <a:t>农耕化方式</a:t>
            </a:r>
            <a:r>
              <a:rPr lang="zh-CN" altLang="en-US" sz="2800" b="1" dirty="0">
                <a:solidFill>
                  <a:srgbClr val="0066CC"/>
                </a:solidFill>
                <a:latin typeface="微软雅黑" panose="020B0503020204020204" pitchFamily="34" charset="-122"/>
                <a:ea typeface="微软雅黑" panose="020B0503020204020204" pitchFamily="34" charset="-122"/>
              </a:rPr>
              <a:t>；</a:t>
            </a:r>
            <a:endParaRPr lang="en-US" altLang="zh-CN" sz="2800" b="1" dirty="0">
              <a:solidFill>
                <a:srgbClr val="0066CC"/>
              </a:solidFill>
              <a:latin typeface="微软雅黑" panose="020B0503020204020204" pitchFamily="34" charset="-122"/>
              <a:ea typeface="微软雅黑" panose="020B0503020204020204" pitchFamily="34" charset="-122"/>
            </a:endParaRPr>
          </a:p>
          <a:p>
            <a:pPr>
              <a:lnSpc>
                <a:spcPct val="110000"/>
              </a:lnSpc>
              <a:spcAft>
                <a:spcPts val="600"/>
              </a:spcAft>
              <a:buClr>
                <a:srgbClr val="C00000"/>
              </a:buClr>
              <a:buSzPct val="80000"/>
              <a:buFont typeface="Wingdings" panose="05000000000000000000" pitchFamily="2" charset="2"/>
              <a:buChar char="Ø"/>
            </a:pPr>
            <a:r>
              <a:rPr lang="zh-CN" altLang="en-US" sz="2800" b="1" dirty="0">
                <a:solidFill>
                  <a:srgbClr val="C00000"/>
                </a:solidFill>
                <a:latin typeface="微软雅黑" panose="020B0503020204020204" pitchFamily="34" charset="-122"/>
                <a:ea typeface="微软雅黑" panose="020B0503020204020204" pitchFamily="34" charset="-122"/>
              </a:rPr>
              <a:t>生活方式：</a:t>
            </a:r>
            <a:r>
              <a:rPr lang="zh-CN" altLang="en-US" sz="2800" b="1" dirty="0">
                <a:solidFill>
                  <a:srgbClr val="0066CC"/>
                </a:solidFill>
                <a:latin typeface="微软雅黑" panose="020B0503020204020204" pitchFamily="34" charset="-122"/>
                <a:ea typeface="微软雅黑" panose="020B0503020204020204" pitchFamily="34" charset="-122"/>
              </a:rPr>
              <a:t>城市生活替代农村生活；</a:t>
            </a:r>
            <a:endParaRPr lang="en-US" altLang="zh-CN" sz="2800" b="1" dirty="0">
              <a:solidFill>
                <a:srgbClr val="0066CC"/>
              </a:solidFill>
              <a:latin typeface="微软雅黑" panose="020B0503020204020204" pitchFamily="34" charset="-122"/>
              <a:ea typeface="微软雅黑" panose="020B0503020204020204" pitchFamily="34" charset="-122"/>
            </a:endParaRPr>
          </a:p>
          <a:p>
            <a:pPr>
              <a:lnSpc>
                <a:spcPct val="110000"/>
              </a:lnSpc>
              <a:spcAft>
                <a:spcPts val="600"/>
              </a:spcAft>
              <a:buClr>
                <a:srgbClr val="C00000"/>
              </a:buClr>
              <a:buSzPct val="80000"/>
              <a:buFont typeface="Wingdings" panose="05000000000000000000" pitchFamily="2" charset="2"/>
              <a:buChar char="Ø"/>
            </a:pPr>
            <a:r>
              <a:rPr lang="zh-CN" altLang="en-US" sz="2800" b="1" dirty="0">
                <a:solidFill>
                  <a:srgbClr val="C00000"/>
                </a:solidFill>
                <a:latin typeface="微软雅黑" panose="020B0503020204020204" pitchFamily="34" charset="-122"/>
                <a:ea typeface="微软雅黑" panose="020B0503020204020204" pitchFamily="34" charset="-122"/>
              </a:rPr>
              <a:t>政治制度：</a:t>
            </a:r>
            <a:r>
              <a:rPr lang="zh-CN" altLang="en-US" sz="2800" b="1" dirty="0">
                <a:solidFill>
                  <a:srgbClr val="0066CC"/>
                </a:solidFill>
                <a:latin typeface="微软雅黑" panose="020B0503020204020204" pitchFamily="34" charset="-122"/>
                <a:ea typeface="微软雅黑" panose="020B0503020204020204" pitchFamily="34" charset="-122"/>
              </a:rPr>
              <a:t>辛亥革命一百多年来，一直在探索；</a:t>
            </a:r>
            <a:endParaRPr lang="en-US" altLang="zh-CN" sz="2800" b="1" dirty="0">
              <a:solidFill>
                <a:srgbClr val="0066CC"/>
              </a:solidFill>
              <a:latin typeface="微软雅黑" panose="020B0503020204020204" pitchFamily="34" charset="-122"/>
              <a:ea typeface="微软雅黑" panose="020B0503020204020204" pitchFamily="34" charset="-122"/>
            </a:endParaRPr>
          </a:p>
          <a:p>
            <a:pPr>
              <a:lnSpc>
                <a:spcPct val="110000"/>
              </a:lnSpc>
              <a:spcAft>
                <a:spcPts val="600"/>
              </a:spcAft>
              <a:buClr>
                <a:srgbClr val="C00000"/>
              </a:buClr>
              <a:buSzPct val="80000"/>
              <a:buFont typeface="Wingdings" panose="05000000000000000000" pitchFamily="2" charset="2"/>
              <a:buChar char="Ø"/>
            </a:pPr>
            <a:r>
              <a:rPr lang="zh-CN" altLang="en-US" sz="2800" b="1" dirty="0">
                <a:solidFill>
                  <a:srgbClr val="C00000"/>
                </a:solidFill>
                <a:latin typeface="微软雅黑" panose="020B0503020204020204" pitchFamily="34" charset="-122"/>
                <a:ea typeface="微软雅黑" panose="020B0503020204020204" pitchFamily="34" charset="-122"/>
              </a:rPr>
              <a:t>意识形态：</a:t>
            </a:r>
            <a:r>
              <a:rPr lang="zh-CN" altLang="en-US" sz="2800" b="1" dirty="0">
                <a:solidFill>
                  <a:srgbClr val="0066CC"/>
                </a:solidFill>
                <a:latin typeface="微软雅黑" panose="020B0503020204020204" pitchFamily="34" charset="-122"/>
                <a:ea typeface="微软雅黑" panose="020B0503020204020204" pitchFamily="34" charset="-122"/>
              </a:rPr>
              <a:t>儒家以“仁”为基础的东方文明正在让位于“科学与民主”的西方文明；</a:t>
            </a:r>
            <a:endParaRPr lang="en-US" altLang="zh-CN" sz="2800" b="1" dirty="0">
              <a:solidFill>
                <a:srgbClr val="0066CC"/>
              </a:solidFill>
              <a:latin typeface="微软雅黑" panose="020B0503020204020204" pitchFamily="34" charset="-122"/>
              <a:ea typeface="微软雅黑" panose="020B0503020204020204" pitchFamily="34" charset="-122"/>
            </a:endParaRPr>
          </a:p>
          <a:p>
            <a:pPr>
              <a:lnSpc>
                <a:spcPct val="110000"/>
              </a:lnSpc>
              <a:spcAft>
                <a:spcPts val="600"/>
              </a:spcAft>
              <a:buClr>
                <a:srgbClr val="C00000"/>
              </a:buClr>
              <a:buSzPct val="80000"/>
              <a:buFont typeface="Wingdings" panose="05000000000000000000" pitchFamily="2" charset="2"/>
              <a:buChar char="Ø"/>
            </a:pPr>
            <a:r>
              <a:rPr lang="zh-CN" altLang="en-US" sz="2800" b="1" dirty="0">
                <a:solidFill>
                  <a:srgbClr val="0066CC"/>
                </a:solidFill>
                <a:latin typeface="微软雅黑" panose="020B0503020204020204" pitchFamily="34" charset="-122"/>
                <a:ea typeface="微软雅黑" panose="020B0503020204020204" pitchFamily="34" charset="-122"/>
              </a:rPr>
              <a:t>社会学家以工业社会作为研究对象，更多地关注</a:t>
            </a:r>
            <a:r>
              <a:rPr lang="zh-CN" altLang="en-US" sz="2800" b="1" dirty="0">
                <a:solidFill>
                  <a:srgbClr val="C00000"/>
                </a:solidFill>
                <a:latin typeface="微软雅黑" panose="020B0503020204020204" pitchFamily="34" charset="-122"/>
                <a:ea typeface="微软雅黑" panose="020B0503020204020204" pitchFamily="34" charset="-122"/>
              </a:rPr>
              <a:t>社会制度，</a:t>
            </a:r>
            <a:r>
              <a:rPr lang="zh-CN" altLang="en-US" sz="2800" b="1" dirty="0">
                <a:solidFill>
                  <a:srgbClr val="0066CC"/>
                </a:solidFill>
                <a:latin typeface="微软雅黑" panose="020B0503020204020204" pitchFamily="34" charset="-122"/>
                <a:ea typeface="微软雅黑" panose="020B0503020204020204" pitchFamily="34" charset="-122"/>
              </a:rPr>
              <a:t>而</a:t>
            </a:r>
            <a:r>
              <a:rPr lang="zh-CN" altLang="en-US" sz="2800" b="1" dirty="0">
                <a:solidFill>
                  <a:srgbClr val="C00000"/>
                </a:solidFill>
                <a:latin typeface="微软雅黑" panose="020B0503020204020204" pitchFamily="34" charset="-122"/>
                <a:ea typeface="微软雅黑" panose="020B0503020204020204" pitchFamily="34" charset="-122"/>
              </a:rPr>
              <a:t>社会形态</a:t>
            </a:r>
            <a:r>
              <a:rPr lang="zh-CN" altLang="en-US" sz="2800" b="1" dirty="0">
                <a:solidFill>
                  <a:srgbClr val="0066CC"/>
                </a:solidFill>
                <a:latin typeface="微软雅黑" panose="020B0503020204020204" pitchFamily="34" charset="-122"/>
                <a:ea typeface="微软雅黑" panose="020B0503020204020204" pitchFamily="34" charset="-122"/>
              </a:rPr>
              <a:t>取决于物质文化和经济形态，农耕文明以领主和地主以土地所有确定，工业文明以生产工具所有判定是公有还是私有。</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36</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down)">
                                      <p:cBhvr>
                                        <p:cTn id="7" dur="500"/>
                                        <p:tgtEl>
                                          <p:spTgt spid="4608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animEffect transition="in" filter="wipe(down)">
                                      <p:cBhvr>
                                        <p:cTn id="11" dur="500"/>
                                        <p:tgtEl>
                                          <p:spTgt spid="4608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wipe(down)">
                                      <p:cBhvr>
                                        <p:cTn id="15" dur="500"/>
                                        <p:tgtEl>
                                          <p:spTgt spid="4608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animEffect transition="in" filter="wipe(down)">
                                      <p:cBhvr>
                                        <p:cTn id="19" dur="500"/>
                                        <p:tgtEl>
                                          <p:spTgt spid="46083">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animEffect transition="in" filter="wipe(down)">
                                      <p:cBhvr>
                                        <p:cTn id="23"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p:cNvSpPr>
          <p:nvPr>
            <p:ph type="title" idx="4294967295"/>
          </p:nvPr>
        </p:nvSpPr>
        <p:spPr>
          <a:xfrm>
            <a:off x="685800" y="246063"/>
            <a:ext cx="7772400" cy="1143000"/>
          </a:xfrm>
        </p:spPr>
        <p:txBody>
          <a:bodyPr vert="horz" wrap="square" lIns="91440" tIns="45720" rIns="91440" bIns="45720" anchor="ctr"/>
          <a:lstStyle/>
          <a:p>
            <a:r>
              <a:rPr lang="zh-CN" altLang="en-US" sz="4800" b="1" dirty="0">
                <a:solidFill>
                  <a:srgbClr val="C00000"/>
                </a:solidFill>
                <a:latin typeface="微软雅黑" panose="020B0503020204020204" pitchFamily="34" charset="-122"/>
                <a:ea typeface="微软雅黑" panose="020B0503020204020204" pitchFamily="34" charset="-122"/>
              </a:rPr>
              <a:t>如何正确对待“自我”？</a:t>
            </a:r>
          </a:p>
        </p:txBody>
      </p:sp>
      <p:sp>
        <p:nvSpPr>
          <p:cNvPr id="36867" name="Rectangle 3"/>
          <p:cNvSpPr>
            <a:spLocks noGrp="1" noRot="1"/>
          </p:cNvSpPr>
          <p:nvPr>
            <p:ph type="body" idx="4294967295"/>
          </p:nvPr>
        </p:nvSpPr>
        <p:spPr>
          <a:xfrm>
            <a:off x="301625" y="1484313"/>
            <a:ext cx="8447088" cy="4681537"/>
          </a:xfrm>
        </p:spPr>
        <p:txBody>
          <a:bodyPr vert="horz" wrap="square" lIns="91440" tIns="45720" rIns="91440" bIns="45720" anchor="t"/>
          <a:lstStyle/>
          <a:p>
            <a:r>
              <a:rPr lang="zh-CN" altLang="en-US" sz="2800" b="1" dirty="0">
                <a:solidFill>
                  <a:srgbClr val="C00000"/>
                </a:solidFill>
                <a:latin typeface="微软雅黑" panose="020B0503020204020204" pitchFamily="34" charset="-122"/>
                <a:ea typeface="微软雅黑" panose="020B0503020204020204" pitchFamily="34" charset="-122"/>
              </a:rPr>
              <a:t>理发师悖论，</a:t>
            </a:r>
            <a:r>
              <a:rPr lang="zh-CN" altLang="en-US" sz="2800" b="1" dirty="0">
                <a:solidFill>
                  <a:srgbClr val="0066CC"/>
                </a:solidFill>
                <a:latin typeface="微软雅黑" panose="020B0503020204020204" pitchFamily="34" charset="-122"/>
                <a:ea typeface="微软雅黑" panose="020B0503020204020204" pitchFamily="34" charset="-122"/>
              </a:rPr>
              <a:t>理发师把自身排除在外；</a:t>
            </a:r>
          </a:p>
          <a:p>
            <a:r>
              <a:rPr lang="zh-CN" altLang="en-US" sz="2800" b="1" dirty="0">
                <a:solidFill>
                  <a:srgbClr val="C00000"/>
                </a:solidFill>
                <a:latin typeface="微软雅黑" panose="020B0503020204020204" pitchFamily="34" charset="-122"/>
                <a:ea typeface="微软雅黑" panose="020B0503020204020204" pitchFamily="34" charset="-122"/>
              </a:rPr>
              <a:t>“真理都是相对”</a:t>
            </a:r>
            <a:r>
              <a:rPr lang="zh-CN" altLang="en-US" sz="2800" b="1" dirty="0">
                <a:solidFill>
                  <a:srgbClr val="0066CC"/>
                </a:solidFill>
                <a:latin typeface="微软雅黑" panose="020B0503020204020204" pitchFamily="34" charset="-122"/>
                <a:ea typeface="微软雅黑" panose="020B0503020204020204" pitchFamily="34" charset="-122"/>
              </a:rPr>
              <a:t>把这句话自身排除在外；</a:t>
            </a:r>
          </a:p>
          <a:p>
            <a:pPr>
              <a:buFont typeface="Wingdings 2" panose="05020102010507070707" pitchFamily="18" charset="2"/>
              <a:buNone/>
            </a:pPr>
            <a:r>
              <a:rPr lang="zh-CN" altLang="en-US" sz="2800" b="1" dirty="0">
                <a:solidFill>
                  <a:schemeClr val="tx2"/>
                </a:solidFill>
                <a:latin typeface="微软雅黑" panose="020B0503020204020204" pitchFamily="34" charset="-122"/>
                <a:ea typeface="微软雅黑" panose="020B0503020204020204" pitchFamily="34" charset="-122"/>
              </a:rPr>
              <a:t>   </a:t>
            </a:r>
            <a:r>
              <a:rPr lang="zh-CN" altLang="en-US" sz="2800" b="1" dirty="0">
                <a:solidFill>
                  <a:srgbClr val="0066CC"/>
                </a:solidFill>
                <a:latin typeface="微软雅黑" panose="020B0503020204020204" pitchFamily="34" charset="-122"/>
                <a:ea typeface="微软雅黑" panose="020B0503020204020204" pitchFamily="34" charset="-122"/>
              </a:rPr>
              <a:t>我们即属于物质世界的存在，又属于意识的主体。</a:t>
            </a:r>
            <a:endParaRPr lang="en-US" altLang="zh-CN" sz="2800" b="1" dirty="0">
              <a:solidFill>
                <a:srgbClr val="0066CC"/>
              </a:solidFill>
              <a:latin typeface="微软雅黑" panose="020B0503020204020204" pitchFamily="34" charset="-122"/>
              <a:ea typeface="微软雅黑" panose="020B0503020204020204" pitchFamily="34" charset="-122"/>
            </a:endParaRPr>
          </a:p>
          <a:p>
            <a:r>
              <a:rPr lang="zh-CN" altLang="en-US" sz="2800" b="1" dirty="0">
                <a:solidFill>
                  <a:srgbClr val="0066CC"/>
                </a:solidFill>
                <a:latin typeface="微软雅黑" panose="020B0503020204020204" pitchFamily="34" charset="-122"/>
                <a:ea typeface="微软雅黑" panose="020B0503020204020204" pitchFamily="34" charset="-122"/>
              </a:rPr>
              <a:t>同属物质世界，我们有生命而被区别于物质世界；</a:t>
            </a:r>
          </a:p>
          <a:p>
            <a:r>
              <a:rPr lang="zh-CN" altLang="en-US" sz="2800" b="1" dirty="0">
                <a:solidFill>
                  <a:srgbClr val="0066CC"/>
                </a:solidFill>
                <a:latin typeface="微软雅黑" panose="020B0503020204020204" pitchFamily="34" charset="-122"/>
                <a:ea typeface="微软雅黑" panose="020B0503020204020204" pitchFamily="34" charset="-122"/>
              </a:rPr>
              <a:t>同属于生命体，我们有意识而被区别于其他物种；</a:t>
            </a:r>
          </a:p>
          <a:p>
            <a:r>
              <a:rPr lang="zh-CN" altLang="en-US" sz="2800" b="1" dirty="0">
                <a:solidFill>
                  <a:srgbClr val="0066CC"/>
                </a:solidFill>
                <a:latin typeface="微软雅黑" panose="020B0503020204020204" pitchFamily="34" charset="-122"/>
                <a:ea typeface="微软雅黑" panose="020B0503020204020204" pitchFamily="34" charset="-122"/>
              </a:rPr>
              <a:t>同属于有文化，我们的文化而被区别于其他文化；</a:t>
            </a:r>
          </a:p>
          <a:p>
            <a:r>
              <a:rPr lang="zh-CN" altLang="en-US" sz="2800" b="1" dirty="0">
                <a:solidFill>
                  <a:srgbClr val="0066CC"/>
                </a:solidFill>
                <a:latin typeface="微软雅黑" panose="020B0503020204020204" pitchFamily="34" charset="-122"/>
                <a:ea typeface="微软雅黑" panose="020B0503020204020204" pitchFamily="34" charset="-122"/>
              </a:rPr>
              <a:t>因此我们就无视自然，我们便奴役其他动物，我们歧视其他民族，并要用我们的文明去“普世”；</a:t>
            </a:r>
          </a:p>
          <a:p>
            <a:r>
              <a:rPr lang="zh-CN" altLang="en-US" sz="2800" b="1" dirty="0">
                <a:solidFill>
                  <a:srgbClr val="C00000"/>
                </a:solidFill>
                <a:latin typeface="微软雅黑" panose="020B0503020204020204" pitchFamily="34" charset="-122"/>
                <a:ea typeface="微软雅黑" panose="020B0503020204020204" pitchFamily="34" charset="-122"/>
              </a:rPr>
              <a:t>我与他人、我与社会、我与国家的关系最难处理；</a:t>
            </a:r>
          </a:p>
          <a:p>
            <a:r>
              <a:rPr lang="zh-CN" altLang="en-US" sz="2800" b="1" dirty="0">
                <a:solidFill>
                  <a:srgbClr val="C00000"/>
                </a:solidFill>
                <a:latin typeface="微软雅黑" panose="020B0503020204020204" pitchFamily="34" charset="-122"/>
                <a:ea typeface="微软雅黑" panose="020B0503020204020204" pitchFamily="34" charset="-122"/>
              </a:rPr>
              <a:t>人与自然的关系，适应还是征服？</a:t>
            </a:r>
          </a:p>
        </p:txBody>
      </p:sp>
      <p:sp>
        <p:nvSpPr>
          <p:cNvPr id="2" name="TextBox 1"/>
          <p:cNvSpPr txBox="1"/>
          <p:nvPr/>
        </p:nvSpPr>
        <p:spPr>
          <a:xfrm>
            <a:off x="721921" y="1536998"/>
            <a:ext cx="7560840" cy="3784600"/>
          </a:xfrm>
          <a:prstGeom prst="rect">
            <a:avLst/>
          </a:prstGeom>
          <a:solidFill>
            <a:srgbClr val="FFFF99"/>
          </a:solidFill>
          <a:ln w="25400">
            <a:solidFill>
              <a:srgbClr val="C00000"/>
            </a:solidFill>
          </a:ln>
        </p:spPr>
        <p:txBody>
          <a:bodyPr wrap="squar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在某个城市中有一位理发师，他的广告词是这样写的：“本人的理发技艺十分高超，誉满全城。</a:t>
            </a:r>
            <a:r>
              <a:rPr lang="zh-CN" altLang="en-US" b="1" dirty="0">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我将为本城所有不给自己刮脸的人刮脸，我也只给这些人刮脸</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。我对各位表示热诚欢迎！”来找他刮脸的人络绎不绝，自然都是那些不给自己刮脸的人。</a:t>
            </a: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可是，有一天，这位理发师从镜子里看见自己的胡子长了，他本能地抓起了剃刀</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，那么</a:t>
            </a:r>
            <a:r>
              <a:rPr lang="zh-CN" altLang="en-US" b="1" dirty="0" smtClean="0">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他</a:t>
            </a:r>
            <a:r>
              <a:rPr lang="zh-CN" altLang="en-US" b="1" dirty="0">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能不能给他自己刮脸呢？</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如果他不给自己刮脸，他就属于</a:t>
            </a:r>
            <a:r>
              <a:rPr lang="zh-CN" altLang="en-US" dirty="0">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“不给自己刮脸的人”，他就要给自己刮脸，</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而如果他给自己刮脸呢？他又属于“给自己刮脸的人”，他就不该给自己刮脸。</a:t>
            </a:r>
          </a:p>
        </p:txBody>
      </p:sp>
      <p:sp>
        <p:nvSpPr>
          <p:cNvPr id="28674" name="灯片编号占位符 3"/>
          <p:cNvSpPr>
            <a:spLocks noGrp="1"/>
          </p:cNvSpPr>
          <p:nvPr/>
        </p:nvSpPr>
        <p:spPr>
          <a:xfrm>
            <a:off x="7143750" y="639699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37</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2000"/>
                                        <p:tgtEl>
                                          <p:spTgt spid="3686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6867">
                                            <p:txEl>
                                              <p:pRg st="0" end="0"/>
                                            </p:txEl>
                                          </p:spTgt>
                                        </p:tgtEl>
                                        <p:attrNameLst>
                                          <p:attrName>style.visibility</p:attrName>
                                        </p:attrNameLst>
                                      </p:cBhvr>
                                      <p:to>
                                        <p:strVal val="visible"/>
                                      </p:to>
                                    </p:set>
                                    <p:animEffect transition="in" filter="fade">
                                      <p:cBhvr>
                                        <p:cTn id="11" dur="2000"/>
                                        <p:tgtEl>
                                          <p:spTgt spid="3686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6867">
                                            <p:txEl>
                                              <p:pRg st="1" end="1"/>
                                            </p:txEl>
                                          </p:spTgt>
                                        </p:tgtEl>
                                        <p:attrNameLst>
                                          <p:attrName>style.visibility</p:attrName>
                                        </p:attrNameLst>
                                      </p:cBhvr>
                                      <p:to>
                                        <p:strVal val="visible"/>
                                      </p:to>
                                    </p:set>
                                    <p:animEffect transition="in" filter="fade">
                                      <p:cBhvr>
                                        <p:cTn id="25" dur="2000"/>
                                        <p:tgtEl>
                                          <p:spTgt spid="36867">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867">
                                            <p:txEl>
                                              <p:pRg st="2" end="2"/>
                                            </p:txEl>
                                          </p:spTgt>
                                        </p:tgtEl>
                                        <p:attrNameLst>
                                          <p:attrName>style.visibility</p:attrName>
                                        </p:attrNameLst>
                                      </p:cBhvr>
                                      <p:to>
                                        <p:strVal val="visible"/>
                                      </p:to>
                                    </p:set>
                                    <p:animEffect transition="in" filter="fade">
                                      <p:cBhvr>
                                        <p:cTn id="28" dur="2000"/>
                                        <p:tgtEl>
                                          <p:spTgt spid="36867">
                                            <p:txEl>
                                              <p:pRg st="2" end="2"/>
                                            </p:tx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6867">
                                            <p:txEl>
                                              <p:pRg st="3" end="3"/>
                                            </p:txEl>
                                          </p:spTgt>
                                        </p:tgtEl>
                                        <p:attrNameLst>
                                          <p:attrName>style.visibility</p:attrName>
                                        </p:attrNameLst>
                                      </p:cBhvr>
                                      <p:to>
                                        <p:strVal val="visible"/>
                                      </p:to>
                                    </p:set>
                                    <p:animEffect transition="in" filter="fade">
                                      <p:cBhvr>
                                        <p:cTn id="32" dur="2000"/>
                                        <p:tgtEl>
                                          <p:spTgt spid="36867">
                                            <p:txEl>
                                              <p:pRg st="3" end="3"/>
                                            </p:txEl>
                                          </p:spTgt>
                                        </p:tgtEl>
                                      </p:cBhvr>
                                    </p:animEffect>
                                  </p:childTnLst>
                                </p:cTn>
                              </p:par>
                            </p:childTnLst>
                          </p:cTn>
                        </p:par>
                        <p:par>
                          <p:cTn id="33" fill="hold">
                            <p:stCondLst>
                              <p:cond delay="4500"/>
                            </p:stCondLst>
                            <p:childTnLst>
                              <p:par>
                                <p:cTn id="34" presetID="10" presetClass="entr" presetSubtype="0" fill="hold" grpId="0" nodeType="afterEffect">
                                  <p:stCondLst>
                                    <p:cond delay="0"/>
                                  </p:stCondLst>
                                  <p:childTnLst>
                                    <p:set>
                                      <p:cBhvr>
                                        <p:cTn id="35" dur="1" fill="hold">
                                          <p:stCondLst>
                                            <p:cond delay="0"/>
                                          </p:stCondLst>
                                        </p:cTn>
                                        <p:tgtEl>
                                          <p:spTgt spid="36867">
                                            <p:txEl>
                                              <p:pRg st="4" end="4"/>
                                            </p:txEl>
                                          </p:spTgt>
                                        </p:tgtEl>
                                        <p:attrNameLst>
                                          <p:attrName>style.visibility</p:attrName>
                                        </p:attrNameLst>
                                      </p:cBhvr>
                                      <p:to>
                                        <p:strVal val="visible"/>
                                      </p:to>
                                    </p:set>
                                    <p:animEffect transition="in" filter="fade">
                                      <p:cBhvr>
                                        <p:cTn id="36" dur="2000"/>
                                        <p:tgtEl>
                                          <p:spTgt spid="36867">
                                            <p:txEl>
                                              <p:pRg st="4" end="4"/>
                                            </p:txEl>
                                          </p:spTgt>
                                        </p:tgtEl>
                                      </p:cBhvr>
                                    </p:animEffect>
                                  </p:childTnLst>
                                </p:cTn>
                              </p:par>
                            </p:childTnLst>
                          </p:cTn>
                        </p:par>
                        <p:par>
                          <p:cTn id="37" fill="hold">
                            <p:stCondLst>
                              <p:cond delay="6500"/>
                            </p:stCondLst>
                            <p:childTnLst>
                              <p:par>
                                <p:cTn id="38" presetID="10" presetClass="entr" presetSubtype="0" fill="hold" grpId="0" nodeType="afterEffect">
                                  <p:stCondLst>
                                    <p:cond delay="0"/>
                                  </p:stCondLst>
                                  <p:childTnLst>
                                    <p:set>
                                      <p:cBhvr>
                                        <p:cTn id="39" dur="1" fill="hold">
                                          <p:stCondLst>
                                            <p:cond delay="0"/>
                                          </p:stCondLst>
                                        </p:cTn>
                                        <p:tgtEl>
                                          <p:spTgt spid="36867">
                                            <p:txEl>
                                              <p:pRg st="5" end="5"/>
                                            </p:txEl>
                                          </p:spTgt>
                                        </p:tgtEl>
                                        <p:attrNameLst>
                                          <p:attrName>style.visibility</p:attrName>
                                        </p:attrNameLst>
                                      </p:cBhvr>
                                      <p:to>
                                        <p:strVal val="visible"/>
                                      </p:to>
                                    </p:set>
                                    <p:animEffect transition="in" filter="fade">
                                      <p:cBhvr>
                                        <p:cTn id="40" dur="2000"/>
                                        <p:tgtEl>
                                          <p:spTgt spid="36867">
                                            <p:txEl>
                                              <p:pRg st="5" end="5"/>
                                            </p:txEl>
                                          </p:spTgt>
                                        </p:tgtEl>
                                      </p:cBhvr>
                                    </p:animEffect>
                                  </p:childTnLst>
                                </p:cTn>
                              </p:par>
                            </p:childTnLst>
                          </p:cTn>
                        </p:par>
                        <p:par>
                          <p:cTn id="41" fill="hold">
                            <p:stCondLst>
                              <p:cond delay="8500"/>
                            </p:stCondLst>
                            <p:childTnLst>
                              <p:par>
                                <p:cTn id="42" presetID="10" presetClass="entr" presetSubtype="0" fill="hold" grpId="0" nodeType="afterEffect">
                                  <p:stCondLst>
                                    <p:cond delay="0"/>
                                  </p:stCondLst>
                                  <p:childTnLst>
                                    <p:set>
                                      <p:cBhvr>
                                        <p:cTn id="43" dur="1" fill="hold">
                                          <p:stCondLst>
                                            <p:cond delay="0"/>
                                          </p:stCondLst>
                                        </p:cTn>
                                        <p:tgtEl>
                                          <p:spTgt spid="36867">
                                            <p:txEl>
                                              <p:pRg st="6" end="6"/>
                                            </p:txEl>
                                          </p:spTgt>
                                        </p:tgtEl>
                                        <p:attrNameLst>
                                          <p:attrName>style.visibility</p:attrName>
                                        </p:attrNameLst>
                                      </p:cBhvr>
                                      <p:to>
                                        <p:strVal val="visible"/>
                                      </p:to>
                                    </p:set>
                                    <p:animEffect transition="in" filter="fade">
                                      <p:cBhvr>
                                        <p:cTn id="44" dur="2000"/>
                                        <p:tgtEl>
                                          <p:spTgt spid="36867">
                                            <p:txEl>
                                              <p:pRg st="6" end="6"/>
                                            </p:txEl>
                                          </p:spTgt>
                                        </p:tgtEl>
                                      </p:cBhvr>
                                    </p:animEffect>
                                  </p:childTnLst>
                                </p:cTn>
                              </p:par>
                            </p:childTnLst>
                          </p:cTn>
                        </p:par>
                        <p:par>
                          <p:cTn id="45" fill="hold">
                            <p:stCondLst>
                              <p:cond delay="10500"/>
                            </p:stCondLst>
                            <p:childTnLst>
                              <p:par>
                                <p:cTn id="46" presetID="10" presetClass="entr" presetSubtype="0" fill="hold" grpId="0" nodeType="afterEffect">
                                  <p:stCondLst>
                                    <p:cond delay="0"/>
                                  </p:stCondLst>
                                  <p:childTnLst>
                                    <p:set>
                                      <p:cBhvr>
                                        <p:cTn id="47" dur="1" fill="hold">
                                          <p:stCondLst>
                                            <p:cond delay="0"/>
                                          </p:stCondLst>
                                        </p:cTn>
                                        <p:tgtEl>
                                          <p:spTgt spid="36867">
                                            <p:txEl>
                                              <p:pRg st="7" end="7"/>
                                            </p:txEl>
                                          </p:spTgt>
                                        </p:tgtEl>
                                        <p:attrNameLst>
                                          <p:attrName>style.visibility</p:attrName>
                                        </p:attrNameLst>
                                      </p:cBhvr>
                                      <p:to>
                                        <p:strVal val="visible"/>
                                      </p:to>
                                    </p:set>
                                    <p:animEffect transition="in" filter="fade">
                                      <p:cBhvr>
                                        <p:cTn id="48" dur="2000"/>
                                        <p:tgtEl>
                                          <p:spTgt spid="36867">
                                            <p:txEl>
                                              <p:pRg st="7" end="7"/>
                                            </p:txEl>
                                          </p:spTgt>
                                        </p:tgtEl>
                                      </p:cBhvr>
                                    </p:animEffect>
                                  </p:childTnLst>
                                </p:cTn>
                              </p:par>
                            </p:childTnLst>
                          </p:cTn>
                        </p:par>
                        <p:par>
                          <p:cTn id="49" fill="hold">
                            <p:stCondLst>
                              <p:cond delay="12500"/>
                            </p:stCondLst>
                            <p:childTnLst>
                              <p:par>
                                <p:cTn id="50" presetID="10" presetClass="entr" presetSubtype="0" fill="hold" grpId="0" nodeType="afterEffect">
                                  <p:stCondLst>
                                    <p:cond delay="0"/>
                                  </p:stCondLst>
                                  <p:childTnLst>
                                    <p:set>
                                      <p:cBhvr>
                                        <p:cTn id="51" dur="1" fill="hold">
                                          <p:stCondLst>
                                            <p:cond delay="0"/>
                                          </p:stCondLst>
                                        </p:cTn>
                                        <p:tgtEl>
                                          <p:spTgt spid="36867">
                                            <p:txEl>
                                              <p:pRg st="8" end="8"/>
                                            </p:txEl>
                                          </p:spTgt>
                                        </p:tgtEl>
                                        <p:attrNameLst>
                                          <p:attrName>style.visibility</p:attrName>
                                        </p:attrNameLst>
                                      </p:cBhvr>
                                      <p:to>
                                        <p:strVal val="visible"/>
                                      </p:to>
                                    </p:set>
                                    <p:animEffect transition="in" filter="fade">
                                      <p:cBhvr>
                                        <p:cTn id="52" dur="20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uiExpand="1" build="p"/>
      <p:bldP spid="2" grpId="0" bldLvl="0" animBg="1"/>
      <p:bldP spid="2" grpId="1"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图片 1" descr="幻灯片2.JPG"/>
          <p:cNvPicPr>
            <a:picLocks noChangeAspect="1"/>
          </p:cNvPicPr>
          <p:nvPr/>
        </p:nvPicPr>
        <p:blipFill>
          <a:blip r:embed="rId2"/>
          <a:stretch>
            <a:fillRect/>
          </a:stretch>
        </p:blipFill>
        <p:spPr>
          <a:xfrm>
            <a:off x="57150" y="2301240"/>
            <a:ext cx="6727190" cy="4511675"/>
          </a:xfrm>
          <a:prstGeom prst="rect">
            <a:avLst/>
          </a:prstGeom>
          <a:noFill/>
          <a:ln w="9525">
            <a:noFill/>
          </a:ln>
        </p:spPr>
      </p:pic>
      <p:sp>
        <p:nvSpPr>
          <p:cNvPr id="3" name="内容占位符 2"/>
          <p:cNvSpPr>
            <a:spLocks noGrp="1"/>
          </p:cNvSpPr>
          <p:nvPr>
            <p:ph idx="1"/>
          </p:nvPr>
        </p:nvSpPr>
        <p:spPr>
          <a:xfrm>
            <a:off x="302260" y="461645"/>
            <a:ext cx="849122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rgbClr val="FF0000"/>
              </a:buClr>
              <a:buSzPct val="70000"/>
              <a:buFontTx/>
              <a:buNone/>
              <a:defRPr/>
            </a:pPr>
            <a:r>
              <a:rPr kumimoji="1" lang="en-US" altLang="zh-CN" sz="4400" b="1" i="0" u="none" strike="noStrike" kern="0" cap="none" spc="0" normalizeH="0" baseline="0" dirty="0" smtClean="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1.3.3 工科大学生怎样学习社会学</a:t>
            </a:r>
            <a:r>
              <a:rPr kumimoji="1" lang="zh-CN" altLang="en-US" sz="6000" b="1" i="0" u="none" strike="noStrike" kern="0" cap="none" spc="0" normalizeH="0" baseline="0" noProof="0" dirty="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a:t>
            </a:r>
            <a:endParaRPr kumimoji="1" lang="zh-CN" altLang="en-US" sz="44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pic>
        <p:nvPicPr>
          <p:cNvPr id="114702" name="Picture 14" descr="问题来了"/>
          <p:cNvPicPr>
            <a:picLocks noChangeAspect="1"/>
          </p:cNvPicPr>
          <p:nvPr/>
        </p:nvPicPr>
        <p:blipFill>
          <a:blip r:embed="rId3"/>
          <a:stretch>
            <a:fillRect/>
          </a:stretch>
        </p:blipFill>
        <p:spPr>
          <a:xfrm>
            <a:off x="7282498" y="2960370"/>
            <a:ext cx="1225550" cy="2095500"/>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38</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4702"/>
                                        </p:tgtEl>
                                        <p:attrNameLst>
                                          <p:attrName>style.visibility</p:attrName>
                                        </p:attrNameLst>
                                      </p:cBhvr>
                                      <p:to>
                                        <p:strVal val="visible"/>
                                      </p:to>
                                    </p:set>
                                    <p:animEffect transition="in" filter="blinds(horizontal)">
                                      <p:cBhvr>
                                        <p:cTn id="7" dur="500"/>
                                        <p:tgtEl>
                                          <p:spTgt spid="114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395288" y="1341438"/>
            <a:ext cx="8229600" cy="5327922"/>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0"/>
              </a:spcBef>
              <a:spcAft>
                <a:spcPct val="0"/>
              </a:spcAft>
              <a:buClrTx/>
              <a:buSzTx/>
              <a:buFontTx/>
              <a:buBlip>
                <a:blip r:embed="rId3"/>
              </a:buBlip>
              <a:defRPr/>
            </a:pPr>
            <a:r>
              <a:rPr kumimoji="1" lang="zh-CN" altLang="en-US" sz="3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社会化</a:t>
            </a:r>
            <a:r>
              <a:rPr kumimoji="1" lang="zh-CN" altLang="en-US" sz="32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的含义和内容</a:t>
            </a:r>
          </a:p>
          <a:p>
            <a:pPr marL="342900" marR="0" lvl="0" indent="-342900" algn="l" defTabSz="914400" rtl="0" eaLnBrk="0" fontAlgn="base" latinLnBrk="0" hangingPunct="0">
              <a:lnSpc>
                <a:spcPct val="120000"/>
              </a:lnSpc>
              <a:spcBef>
                <a:spcPct val="0"/>
              </a:spcBef>
              <a:spcAft>
                <a:spcPct val="0"/>
              </a:spcAft>
              <a:buClrTx/>
              <a:buSzTx/>
              <a:buFontTx/>
              <a:buNone/>
              <a:defRPr/>
            </a:pPr>
            <a:r>
              <a:rPr kumimoji="1" lang="zh-CN" altLang="en-US" sz="2800" b="0" i="0" u="none" strike="noStrike" kern="0" cap="none" spc="0" normalizeH="0" baseline="0" noProof="0" dirty="0">
                <a:ln>
                  <a:noFill/>
                </a:ln>
                <a:solidFill>
                  <a:schemeClr val="tx1"/>
                </a:solidFill>
                <a:effectLst/>
                <a:uLnTx/>
                <a:uFillTx/>
                <a:latin typeface="+mn-lt"/>
                <a:ea typeface="黑体" panose="02010609060101010101" pitchFamily="49" charset="-122"/>
                <a:cs typeface="+mn-cs"/>
              </a:rPr>
              <a:t>	</a:t>
            </a:r>
            <a:r>
              <a:rPr kumimoji="1" lang="zh-CN" altLang="en-US"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含义：</a:t>
            </a:r>
            <a:r>
              <a:rPr kumimoji="1" lang="zh-CN" altLang="en-US" sz="28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个人通过学习群体文化，学习承担社会角色，来发展自己的社会性的过程</a:t>
            </a:r>
            <a:endParaRPr kumimoji="1" lang="zh-CN" altLang="en-US" sz="32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20000"/>
              </a:lnSpc>
              <a:spcBef>
                <a:spcPct val="0"/>
              </a:spcBef>
              <a:spcAft>
                <a:spcPct val="0"/>
              </a:spcAft>
              <a:buClrTx/>
              <a:buSzTx/>
              <a:buFontTx/>
              <a:buNone/>
              <a:defRPr/>
            </a:pPr>
            <a:r>
              <a:rPr kumimoji="1" lang="zh-CN" altLang="en-US" sz="2800" b="0" i="0" u="none" strike="noStrike" kern="0" cap="none" spc="0" normalizeH="0" baseline="0" noProof="0" dirty="0">
                <a:ln>
                  <a:noFill/>
                </a:ln>
                <a:solidFill>
                  <a:schemeClr val="accent6">
                    <a:lumMod val="75000"/>
                  </a:schemeClr>
                </a:solidFill>
                <a:effectLst/>
                <a:uLnTx/>
                <a:uFillTx/>
                <a:latin typeface="+mn-lt"/>
                <a:ea typeface="黑体" panose="02010609060101010101" pitchFamily="49" charset="-122"/>
                <a:cs typeface="+mn-cs"/>
              </a:rPr>
              <a:t>	</a:t>
            </a:r>
            <a:r>
              <a:rPr kumimoji="1" lang="zh-CN" altLang="en-US"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基本内容</a:t>
            </a:r>
            <a:r>
              <a:rPr kumimoji="1"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 </a:t>
            </a:r>
            <a:r>
              <a:rPr kumimoji="1" lang="zh-CN" altLang="en-US" sz="2800" b="1" i="0" u="none" strike="noStrike" kern="0" cap="none" spc="0" normalizeH="0" baseline="0" noProof="0" dirty="0" smtClean="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第一，学会生活</a:t>
            </a:r>
            <a:r>
              <a:rPr kumimoji="1" lang="zh-CN" altLang="en-US" sz="28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技能</a:t>
            </a:r>
          </a:p>
          <a:p>
            <a:pPr marL="342900" marR="0" lvl="0" indent="-342900" algn="l" defTabSz="914400" rtl="0" eaLnBrk="0" fontAlgn="base" latinLnBrk="0" hangingPunct="0">
              <a:lnSpc>
                <a:spcPct val="120000"/>
              </a:lnSpc>
              <a:spcBef>
                <a:spcPct val="0"/>
              </a:spcBef>
              <a:spcAft>
                <a:spcPct val="0"/>
              </a:spcAft>
              <a:buClrTx/>
              <a:buSzTx/>
              <a:buFontTx/>
              <a:buNone/>
              <a:defRPr/>
            </a:pPr>
            <a:r>
              <a:rPr kumimoji="1" lang="zh-CN" altLang="en-US" sz="28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			    第二，传递社会文化</a:t>
            </a:r>
          </a:p>
          <a:p>
            <a:pPr marL="342900" marR="0" lvl="0" indent="-342900" algn="l" defTabSz="914400" rtl="0" eaLnBrk="0" fontAlgn="base" latinLnBrk="0" hangingPunct="0">
              <a:lnSpc>
                <a:spcPct val="120000"/>
              </a:lnSpc>
              <a:spcBef>
                <a:spcPct val="0"/>
              </a:spcBef>
              <a:spcAft>
                <a:spcPct val="0"/>
              </a:spcAft>
              <a:buClrTx/>
              <a:buSzTx/>
              <a:buFontTx/>
              <a:buNone/>
              <a:defRPr/>
            </a:pPr>
            <a:r>
              <a:rPr kumimoji="1" lang="zh-CN" altLang="en-US" sz="28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			    第三，完善自我观念</a:t>
            </a:r>
          </a:p>
          <a:p>
            <a:pPr marL="342900" marR="0" lvl="0" indent="-342900" algn="l" defTabSz="914400" rtl="0" eaLnBrk="0" fontAlgn="base" latinLnBrk="0" hangingPunct="0">
              <a:lnSpc>
                <a:spcPct val="120000"/>
              </a:lnSpc>
              <a:spcBef>
                <a:spcPct val="0"/>
              </a:spcBef>
              <a:spcAft>
                <a:spcPct val="0"/>
              </a:spcAft>
              <a:buClrTx/>
              <a:buSzTx/>
              <a:buFontTx/>
              <a:buNone/>
              <a:defRPr/>
            </a:pPr>
            <a:r>
              <a:rPr kumimoji="1" lang="zh-CN" altLang="en-US" sz="28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			    第四，培养社会角色</a:t>
            </a:r>
          </a:p>
          <a:p>
            <a:pPr marL="342900" marR="0" lvl="0" indent="-342900" algn="l" defTabSz="914400" rtl="0" eaLnBrk="0" fontAlgn="base" latinLnBrk="0" hangingPunct="0">
              <a:lnSpc>
                <a:spcPct val="120000"/>
              </a:lnSpc>
              <a:spcBef>
                <a:spcPct val="0"/>
              </a:spcBef>
              <a:spcAft>
                <a:spcPct val="0"/>
              </a:spcAft>
              <a:buClrTx/>
              <a:buSzTx/>
              <a:buFontTx/>
              <a:buBlip>
                <a:blip r:embed="rId3"/>
              </a:buBlip>
              <a:defRPr/>
            </a:pPr>
            <a:r>
              <a:rPr kumimoji="1" lang="zh-CN" altLang="en-US" sz="3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社会化的过程：</a:t>
            </a:r>
          </a:p>
        </p:txBody>
      </p:sp>
      <p:grpSp>
        <p:nvGrpSpPr>
          <p:cNvPr id="71683" name="组合 2"/>
          <p:cNvGrpSpPr/>
          <p:nvPr/>
        </p:nvGrpSpPr>
        <p:grpSpPr>
          <a:xfrm>
            <a:off x="755650" y="5876925"/>
            <a:ext cx="7561263" cy="431800"/>
            <a:chOff x="755650" y="5516563"/>
            <a:chExt cx="7561263" cy="431800"/>
          </a:xfrm>
        </p:grpSpPr>
        <p:sp>
          <p:nvSpPr>
            <p:cNvPr id="56324" name="Rectangle 4"/>
            <p:cNvSpPr>
              <a:spLocks noChangeArrowheads="1"/>
            </p:cNvSpPr>
            <p:nvPr/>
          </p:nvSpPr>
          <p:spPr bwMode="auto">
            <a:xfrm>
              <a:off x="755650" y="5516563"/>
              <a:ext cx="1296988" cy="431800"/>
            </a:xfrm>
            <a:prstGeom prst="rect">
              <a:avLst/>
            </a:prstGeom>
            <a:solidFill>
              <a:srgbClr val="FF6600"/>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少儿期</a:t>
              </a:r>
            </a:p>
          </p:txBody>
        </p:sp>
        <p:sp>
          <p:nvSpPr>
            <p:cNvPr id="56325" name="Rectangle 5"/>
            <p:cNvSpPr>
              <a:spLocks noChangeArrowheads="1"/>
            </p:cNvSpPr>
            <p:nvPr/>
          </p:nvSpPr>
          <p:spPr bwMode="auto">
            <a:xfrm>
              <a:off x="2801938" y="5516563"/>
              <a:ext cx="1296987" cy="431800"/>
            </a:xfrm>
            <a:prstGeom prst="rect">
              <a:avLst/>
            </a:prstGeom>
            <a:solidFill>
              <a:srgbClr val="FF6600"/>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青年期</a:t>
              </a:r>
            </a:p>
          </p:txBody>
        </p:sp>
        <p:sp>
          <p:nvSpPr>
            <p:cNvPr id="56326" name="Rectangle 6"/>
            <p:cNvSpPr>
              <a:spLocks noChangeArrowheads="1"/>
            </p:cNvSpPr>
            <p:nvPr/>
          </p:nvSpPr>
          <p:spPr bwMode="auto">
            <a:xfrm>
              <a:off x="4932363" y="5516563"/>
              <a:ext cx="1296987" cy="431800"/>
            </a:xfrm>
            <a:prstGeom prst="rect">
              <a:avLst/>
            </a:prstGeom>
            <a:solidFill>
              <a:srgbClr val="FF6600"/>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中年期</a:t>
              </a:r>
            </a:p>
          </p:txBody>
        </p:sp>
        <p:sp>
          <p:nvSpPr>
            <p:cNvPr id="56327" name="Rectangle 7"/>
            <p:cNvSpPr>
              <a:spLocks noChangeArrowheads="1"/>
            </p:cNvSpPr>
            <p:nvPr/>
          </p:nvSpPr>
          <p:spPr bwMode="auto">
            <a:xfrm>
              <a:off x="7019925" y="5516563"/>
              <a:ext cx="1296988" cy="431800"/>
            </a:xfrm>
            <a:prstGeom prst="rect">
              <a:avLst/>
            </a:prstGeom>
            <a:solidFill>
              <a:srgbClr val="FF6600"/>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老年期</a:t>
              </a:r>
            </a:p>
          </p:txBody>
        </p:sp>
        <p:sp>
          <p:nvSpPr>
            <p:cNvPr id="71709" name="Line 8"/>
            <p:cNvSpPr/>
            <p:nvPr/>
          </p:nvSpPr>
          <p:spPr>
            <a:xfrm>
              <a:off x="2124075" y="5732463"/>
              <a:ext cx="647700" cy="0"/>
            </a:xfrm>
            <a:prstGeom prst="line">
              <a:avLst/>
            </a:prstGeom>
            <a:ln w="9525" cap="flat" cmpd="sng">
              <a:solidFill>
                <a:schemeClr val="tx1"/>
              </a:solidFill>
              <a:prstDash val="solid"/>
              <a:headEnd type="none" w="med" len="med"/>
              <a:tailEnd type="triangle" w="med" len="med"/>
            </a:ln>
          </p:spPr>
        </p:sp>
        <p:sp>
          <p:nvSpPr>
            <p:cNvPr id="71710" name="Line 9"/>
            <p:cNvSpPr/>
            <p:nvPr/>
          </p:nvSpPr>
          <p:spPr>
            <a:xfrm>
              <a:off x="4211638" y="5732463"/>
              <a:ext cx="647700" cy="0"/>
            </a:xfrm>
            <a:prstGeom prst="line">
              <a:avLst/>
            </a:prstGeom>
            <a:ln w="9525" cap="flat" cmpd="sng">
              <a:solidFill>
                <a:schemeClr val="tx1"/>
              </a:solidFill>
              <a:prstDash val="solid"/>
              <a:headEnd type="none" w="med" len="med"/>
              <a:tailEnd type="triangle" w="med" len="med"/>
            </a:ln>
          </p:spPr>
        </p:sp>
        <p:sp>
          <p:nvSpPr>
            <p:cNvPr id="71711" name="Line 10"/>
            <p:cNvSpPr/>
            <p:nvPr/>
          </p:nvSpPr>
          <p:spPr>
            <a:xfrm>
              <a:off x="6300788" y="5732463"/>
              <a:ext cx="647700" cy="0"/>
            </a:xfrm>
            <a:prstGeom prst="line">
              <a:avLst/>
            </a:prstGeom>
            <a:ln w="9525" cap="flat" cmpd="sng">
              <a:solidFill>
                <a:schemeClr val="tx1"/>
              </a:solidFill>
              <a:prstDash val="solid"/>
              <a:headEnd type="none" w="med" len="med"/>
              <a:tailEnd type="triangle" w="med" len="med"/>
            </a:ln>
          </p:spPr>
        </p:sp>
      </p:grpSp>
      <p:sp>
        <p:nvSpPr>
          <p:cNvPr id="10" name="TextBox 9"/>
          <p:cNvSpPr txBox="1"/>
          <p:nvPr/>
        </p:nvSpPr>
        <p:spPr>
          <a:xfrm>
            <a:off x="395288" y="476250"/>
            <a:ext cx="7993063" cy="708025"/>
          </a:xfrm>
          <a:prstGeom prst="rect">
            <a:avLst/>
          </a:prstGeom>
          <a:noFill/>
        </p:spPr>
        <p:txBody>
          <a:bodyPr>
            <a:spAutoFit/>
          </a:bodyPr>
          <a:lstStyle/>
          <a:p>
            <a:pPr marR="0" defTabSz="914400" eaLnBrk="1" hangingPunct="1">
              <a:buClrTx/>
              <a:buSzTx/>
              <a:buFontTx/>
              <a:defRPr/>
            </a:pPr>
            <a:r>
              <a:rPr kumimoji="1" lang="zh-CN" altLang="en-US" sz="4000" b="1"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结合个人的社会化</a:t>
            </a:r>
            <a:r>
              <a:rPr kumimoji="1" lang="zh-CN" altLang="en-US" sz="4000" b="1" kern="1200" cap="none" spc="0" normalizeH="0" baseline="0" noProof="0"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过程来学习</a:t>
            </a:r>
            <a:endParaRPr kumimoji="1" lang="zh-CN" altLang="en-US" sz="4000" b="1" kern="1200" cap="none" spc="0" normalizeH="0" baseline="0" noProof="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grpSp>
        <p:nvGrpSpPr>
          <p:cNvPr id="71685" name="Group 8"/>
          <p:cNvGrpSpPr/>
          <p:nvPr/>
        </p:nvGrpSpPr>
        <p:grpSpPr>
          <a:xfrm>
            <a:off x="6388100" y="3454400"/>
            <a:ext cx="2287588" cy="1487488"/>
            <a:chOff x="2648" y="2456"/>
            <a:chExt cx="1441" cy="937"/>
          </a:xfrm>
        </p:grpSpPr>
        <p:grpSp>
          <p:nvGrpSpPr>
            <p:cNvPr id="71687" name="Group 9"/>
            <p:cNvGrpSpPr/>
            <p:nvPr/>
          </p:nvGrpSpPr>
          <p:grpSpPr>
            <a:xfrm>
              <a:off x="2729" y="2456"/>
              <a:ext cx="350" cy="932"/>
              <a:chOff x="2729" y="2456"/>
              <a:chExt cx="350" cy="932"/>
            </a:xfrm>
          </p:grpSpPr>
          <p:sp>
            <p:nvSpPr>
              <p:cNvPr id="71700" name="Freeform 10"/>
              <p:cNvSpPr/>
              <p:nvPr/>
            </p:nvSpPr>
            <p:spPr>
              <a:xfrm>
                <a:off x="2849" y="2456"/>
                <a:ext cx="168" cy="186"/>
              </a:xfrm>
              <a:custGeom>
                <a:avLst/>
                <a:gdLst>
                  <a:gd name="txL" fmla="*/ 0 w 168"/>
                  <a:gd name="txT" fmla="*/ 0 h 186"/>
                  <a:gd name="txR" fmla="*/ 168 w 168"/>
                  <a:gd name="txB" fmla="*/ 186 h 186"/>
                </a:gdLst>
                <a:ahLst/>
                <a:cxnLst>
                  <a:cxn ang="0">
                    <a:pos x="130" y="51"/>
                  </a:cxn>
                  <a:cxn ang="0">
                    <a:pos x="120" y="21"/>
                  </a:cxn>
                  <a:cxn ang="0">
                    <a:pos x="88" y="10"/>
                  </a:cxn>
                  <a:cxn ang="0">
                    <a:pos x="83" y="5"/>
                  </a:cxn>
                  <a:cxn ang="0">
                    <a:pos x="78" y="0"/>
                  </a:cxn>
                  <a:cxn ang="0">
                    <a:pos x="36" y="10"/>
                  </a:cxn>
                  <a:cxn ang="0">
                    <a:pos x="10" y="41"/>
                  </a:cxn>
                  <a:cxn ang="0">
                    <a:pos x="5" y="57"/>
                  </a:cxn>
                  <a:cxn ang="0">
                    <a:pos x="5" y="77"/>
                  </a:cxn>
                  <a:cxn ang="0">
                    <a:pos x="5" y="77"/>
                  </a:cxn>
                  <a:cxn ang="0">
                    <a:pos x="5" y="82"/>
                  </a:cxn>
                  <a:cxn ang="0">
                    <a:pos x="0" y="93"/>
                  </a:cxn>
                  <a:cxn ang="0">
                    <a:pos x="0" y="103"/>
                  </a:cxn>
                  <a:cxn ang="0">
                    <a:pos x="5" y="113"/>
                  </a:cxn>
                  <a:cxn ang="0">
                    <a:pos x="10" y="118"/>
                  </a:cxn>
                  <a:cxn ang="0">
                    <a:pos x="15" y="123"/>
                  </a:cxn>
                  <a:cxn ang="0">
                    <a:pos x="15" y="129"/>
                  </a:cxn>
                  <a:cxn ang="0">
                    <a:pos x="15" y="134"/>
                  </a:cxn>
                  <a:cxn ang="0">
                    <a:pos x="15" y="139"/>
                  </a:cxn>
                  <a:cxn ang="0">
                    <a:pos x="15" y="149"/>
                  </a:cxn>
                  <a:cxn ang="0">
                    <a:pos x="15" y="154"/>
                  </a:cxn>
                  <a:cxn ang="0">
                    <a:pos x="21" y="159"/>
                  </a:cxn>
                  <a:cxn ang="0">
                    <a:pos x="31" y="159"/>
                  </a:cxn>
                  <a:cxn ang="0">
                    <a:pos x="73" y="185"/>
                  </a:cxn>
                  <a:cxn ang="0">
                    <a:pos x="78" y="180"/>
                  </a:cxn>
                  <a:cxn ang="0">
                    <a:pos x="83" y="175"/>
                  </a:cxn>
                  <a:cxn ang="0">
                    <a:pos x="94" y="175"/>
                  </a:cxn>
                  <a:cxn ang="0">
                    <a:pos x="99" y="175"/>
                  </a:cxn>
                  <a:cxn ang="0">
                    <a:pos x="109" y="175"/>
                  </a:cxn>
                  <a:cxn ang="0">
                    <a:pos x="109" y="165"/>
                  </a:cxn>
                  <a:cxn ang="0">
                    <a:pos x="109" y="159"/>
                  </a:cxn>
                  <a:cxn ang="0">
                    <a:pos x="120" y="159"/>
                  </a:cxn>
                  <a:cxn ang="0">
                    <a:pos x="114" y="154"/>
                  </a:cxn>
                  <a:cxn ang="0">
                    <a:pos x="125" y="154"/>
                  </a:cxn>
                  <a:cxn ang="0">
                    <a:pos x="125" y="144"/>
                  </a:cxn>
                  <a:cxn ang="0">
                    <a:pos x="135" y="144"/>
                  </a:cxn>
                  <a:cxn ang="0">
                    <a:pos x="141" y="144"/>
                  </a:cxn>
                  <a:cxn ang="0">
                    <a:pos x="141" y="134"/>
                  </a:cxn>
                  <a:cxn ang="0">
                    <a:pos x="135" y="123"/>
                  </a:cxn>
                  <a:cxn ang="0">
                    <a:pos x="141" y="113"/>
                  </a:cxn>
                  <a:cxn ang="0">
                    <a:pos x="141" y="113"/>
                  </a:cxn>
                  <a:cxn ang="0">
                    <a:pos x="141" y="103"/>
                  </a:cxn>
                  <a:cxn ang="0">
                    <a:pos x="146" y="108"/>
                  </a:cxn>
                  <a:cxn ang="0">
                    <a:pos x="156" y="108"/>
                  </a:cxn>
                  <a:cxn ang="0">
                    <a:pos x="161" y="103"/>
                  </a:cxn>
                  <a:cxn ang="0">
                    <a:pos x="167" y="93"/>
                  </a:cxn>
                  <a:cxn ang="0">
                    <a:pos x="167" y="82"/>
                  </a:cxn>
                  <a:cxn ang="0">
                    <a:pos x="161" y="77"/>
                  </a:cxn>
                  <a:cxn ang="0">
                    <a:pos x="161" y="72"/>
                  </a:cxn>
                  <a:cxn ang="0">
                    <a:pos x="161" y="72"/>
                  </a:cxn>
                  <a:cxn ang="0">
                    <a:pos x="161" y="67"/>
                  </a:cxn>
                  <a:cxn ang="0">
                    <a:pos x="161" y="57"/>
                  </a:cxn>
                  <a:cxn ang="0">
                    <a:pos x="151" y="51"/>
                  </a:cxn>
                  <a:cxn ang="0">
                    <a:pos x="146" y="51"/>
                  </a:cxn>
                  <a:cxn ang="0">
                    <a:pos x="141" y="51"/>
                  </a:cxn>
                  <a:cxn ang="0">
                    <a:pos x="130" y="51"/>
                  </a:cxn>
                  <a:cxn ang="0">
                    <a:pos x="130" y="51"/>
                  </a:cxn>
                  <a:cxn ang="0">
                    <a:pos x="130" y="51"/>
                  </a:cxn>
                </a:cxnLst>
                <a:rect l="txL" t="txT" r="txR" b="txB"/>
                <a:pathLst>
                  <a:path w="168" h="186">
                    <a:moveTo>
                      <a:pt x="130" y="51"/>
                    </a:moveTo>
                    <a:lnTo>
                      <a:pt x="120" y="21"/>
                    </a:lnTo>
                    <a:lnTo>
                      <a:pt x="88" y="10"/>
                    </a:lnTo>
                    <a:lnTo>
                      <a:pt x="83" y="5"/>
                    </a:lnTo>
                    <a:lnTo>
                      <a:pt x="78" y="0"/>
                    </a:lnTo>
                    <a:lnTo>
                      <a:pt x="36" y="10"/>
                    </a:lnTo>
                    <a:lnTo>
                      <a:pt x="10" y="41"/>
                    </a:lnTo>
                    <a:lnTo>
                      <a:pt x="5" y="57"/>
                    </a:lnTo>
                    <a:lnTo>
                      <a:pt x="5" y="77"/>
                    </a:lnTo>
                    <a:lnTo>
                      <a:pt x="5" y="82"/>
                    </a:lnTo>
                    <a:lnTo>
                      <a:pt x="0" y="93"/>
                    </a:lnTo>
                    <a:lnTo>
                      <a:pt x="0" y="103"/>
                    </a:lnTo>
                    <a:lnTo>
                      <a:pt x="5" y="113"/>
                    </a:lnTo>
                    <a:lnTo>
                      <a:pt x="10" y="118"/>
                    </a:lnTo>
                    <a:lnTo>
                      <a:pt x="15" y="123"/>
                    </a:lnTo>
                    <a:lnTo>
                      <a:pt x="15" y="129"/>
                    </a:lnTo>
                    <a:lnTo>
                      <a:pt x="15" y="134"/>
                    </a:lnTo>
                    <a:lnTo>
                      <a:pt x="15" y="139"/>
                    </a:lnTo>
                    <a:lnTo>
                      <a:pt x="15" y="149"/>
                    </a:lnTo>
                    <a:lnTo>
                      <a:pt x="15" y="154"/>
                    </a:lnTo>
                    <a:lnTo>
                      <a:pt x="21" y="159"/>
                    </a:lnTo>
                    <a:lnTo>
                      <a:pt x="31" y="159"/>
                    </a:lnTo>
                    <a:lnTo>
                      <a:pt x="73" y="185"/>
                    </a:lnTo>
                    <a:lnTo>
                      <a:pt x="78" y="180"/>
                    </a:lnTo>
                    <a:lnTo>
                      <a:pt x="83" y="175"/>
                    </a:lnTo>
                    <a:lnTo>
                      <a:pt x="94" y="175"/>
                    </a:lnTo>
                    <a:lnTo>
                      <a:pt x="99" y="175"/>
                    </a:lnTo>
                    <a:lnTo>
                      <a:pt x="109" y="175"/>
                    </a:lnTo>
                    <a:lnTo>
                      <a:pt x="109" y="165"/>
                    </a:lnTo>
                    <a:lnTo>
                      <a:pt x="109" y="159"/>
                    </a:lnTo>
                    <a:lnTo>
                      <a:pt x="120" y="159"/>
                    </a:lnTo>
                    <a:lnTo>
                      <a:pt x="114" y="154"/>
                    </a:lnTo>
                    <a:lnTo>
                      <a:pt x="125" y="154"/>
                    </a:lnTo>
                    <a:lnTo>
                      <a:pt x="125" y="144"/>
                    </a:lnTo>
                    <a:lnTo>
                      <a:pt x="135" y="144"/>
                    </a:lnTo>
                    <a:lnTo>
                      <a:pt x="141" y="144"/>
                    </a:lnTo>
                    <a:lnTo>
                      <a:pt x="141" y="134"/>
                    </a:lnTo>
                    <a:lnTo>
                      <a:pt x="135" y="123"/>
                    </a:lnTo>
                    <a:lnTo>
                      <a:pt x="141" y="113"/>
                    </a:lnTo>
                    <a:lnTo>
                      <a:pt x="141" y="103"/>
                    </a:lnTo>
                    <a:lnTo>
                      <a:pt x="146" y="108"/>
                    </a:lnTo>
                    <a:lnTo>
                      <a:pt x="156" y="108"/>
                    </a:lnTo>
                    <a:lnTo>
                      <a:pt x="161" y="103"/>
                    </a:lnTo>
                    <a:lnTo>
                      <a:pt x="167" y="93"/>
                    </a:lnTo>
                    <a:lnTo>
                      <a:pt x="167" y="82"/>
                    </a:lnTo>
                    <a:lnTo>
                      <a:pt x="161" y="77"/>
                    </a:lnTo>
                    <a:lnTo>
                      <a:pt x="161" y="72"/>
                    </a:lnTo>
                    <a:lnTo>
                      <a:pt x="161" y="67"/>
                    </a:lnTo>
                    <a:lnTo>
                      <a:pt x="161" y="57"/>
                    </a:lnTo>
                    <a:lnTo>
                      <a:pt x="151" y="51"/>
                    </a:lnTo>
                    <a:lnTo>
                      <a:pt x="146" y="51"/>
                    </a:lnTo>
                    <a:lnTo>
                      <a:pt x="141" y="51"/>
                    </a:lnTo>
                    <a:lnTo>
                      <a:pt x="130" y="51"/>
                    </a:lnTo>
                    <a:close/>
                  </a:path>
                </a:pathLst>
              </a:custGeom>
              <a:solidFill>
                <a:srgbClr val="777777">
                  <a:alpha val="100000"/>
                </a:srgbClr>
              </a:solidFill>
              <a:ln w="3175">
                <a:noFill/>
              </a:ln>
            </p:spPr>
            <p:txBody>
              <a:bodyPr/>
              <a:lstStyle/>
              <a:p>
                <a:endParaRPr lang="zh-CN" altLang="en-US"/>
              </a:p>
            </p:txBody>
          </p:sp>
          <p:sp>
            <p:nvSpPr>
              <p:cNvPr id="71701" name="Freeform 11"/>
              <p:cNvSpPr/>
              <p:nvPr/>
            </p:nvSpPr>
            <p:spPr>
              <a:xfrm>
                <a:off x="2927" y="2646"/>
                <a:ext cx="6" cy="22"/>
              </a:xfrm>
              <a:custGeom>
                <a:avLst/>
                <a:gdLst>
                  <a:gd name="txL" fmla="*/ 0 w 6"/>
                  <a:gd name="txT" fmla="*/ 0 h 22"/>
                  <a:gd name="txR" fmla="*/ 6 w 6"/>
                  <a:gd name="txB" fmla="*/ 22 h 22"/>
                </a:gdLst>
                <a:ahLst/>
                <a:cxnLst>
                  <a:cxn ang="0">
                    <a:pos x="0" y="0"/>
                  </a:cxn>
                  <a:cxn ang="0">
                    <a:pos x="5" y="5"/>
                  </a:cxn>
                  <a:cxn ang="0">
                    <a:pos x="5" y="21"/>
                  </a:cxn>
                  <a:cxn ang="0">
                    <a:pos x="0" y="11"/>
                  </a:cxn>
                  <a:cxn ang="0">
                    <a:pos x="0" y="0"/>
                  </a:cxn>
                  <a:cxn ang="0">
                    <a:pos x="0" y="0"/>
                  </a:cxn>
                </a:cxnLst>
                <a:rect l="txL" t="txT" r="txR" b="txB"/>
                <a:pathLst>
                  <a:path w="6" h="22">
                    <a:moveTo>
                      <a:pt x="0" y="0"/>
                    </a:moveTo>
                    <a:lnTo>
                      <a:pt x="5" y="5"/>
                    </a:lnTo>
                    <a:lnTo>
                      <a:pt x="5" y="21"/>
                    </a:lnTo>
                    <a:lnTo>
                      <a:pt x="0" y="11"/>
                    </a:lnTo>
                    <a:lnTo>
                      <a:pt x="0" y="0"/>
                    </a:lnTo>
                    <a:close/>
                  </a:path>
                </a:pathLst>
              </a:custGeom>
              <a:solidFill>
                <a:srgbClr val="777777">
                  <a:alpha val="100000"/>
                </a:srgbClr>
              </a:solidFill>
              <a:ln w="3175">
                <a:noFill/>
              </a:ln>
            </p:spPr>
            <p:txBody>
              <a:bodyPr/>
              <a:lstStyle/>
              <a:p>
                <a:endParaRPr lang="zh-CN" altLang="en-US"/>
              </a:p>
            </p:txBody>
          </p:sp>
          <p:sp>
            <p:nvSpPr>
              <p:cNvPr id="71702" name="Freeform 12"/>
              <p:cNvSpPr/>
              <p:nvPr/>
            </p:nvSpPr>
            <p:spPr>
              <a:xfrm>
                <a:off x="2901" y="2662"/>
                <a:ext cx="22" cy="26"/>
              </a:xfrm>
              <a:custGeom>
                <a:avLst/>
                <a:gdLst>
                  <a:gd name="txL" fmla="*/ 0 w 22"/>
                  <a:gd name="txT" fmla="*/ 0 h 26"/>
                  <a:gd name="txR" fmla="*/ 22 w 22"/>
                  <a:gd name="txB" fmla="*/ 26 h 26"/>
                </a:gdLst>
                <a:ahLst/>
                <a:cxnLst>
                  <a:cxn ang="0">
                    <a:pos x="21" y="0"/>
                  </a:cxn>
                  <a:cxn ang="0">
                    <a:pos x="0" y="20"/>
                  </a:cxn>
                  <a:cxn ang="0">
                    <a:pos x="10" y="25"/>
                  </a:cxn>
                  <a:cxn ang="0">
                    <a:pos x="21" y="0"/>
                  </a:cxn>
                  <a:cxn ang="0">
                    <a:pos x="21" y="0"/>
                  </a:cxn>
                  <a:cxn ang="0">
                    <a:pos x="21" y="0"/>
                  </a:cxn>
                </a:cxnLst>
                <a:rect l="txL" t="txT" r="txR" b="txB"/>
                <a:pathLst>
                  <a:path w="22" h="26">
                    <a:moveTo>
                      <a:pt x="21" y="0"/>
                    </a:moveTo>
                    <a:lnTo>
                      <a:pt x="0" y="20"/>
                    </a:lnTo>
                    <a:lnTo>
                      <a:pt x="10" y="25"/>
                    </a:lnTo>
                    <a:lnTo>
                      <a:pt x="21" y="0"/>
                    </a:lnTo>
                    <a:close/>
                  </a:path>
                </a:pathLst>
              </a:custGeom>
              <a:solidFill>
                <a:srgbClr val="777777">
                  <a:alpha val="100000"/>
                </a:srgbClr>
              </a:solidFill>
              <a:ln w="3175">
                <a:noFill/>
              </a:ln>
            </p:spPr>
            <p:txBody>
              <a:bodyPr/>
              <a:lstStyle/>
              <a:p>
                <a:endParaRPr lang="zh-CN" altLang="en-US"/>
              </a:p>
            </p:txBody>
          </p:sp>
          <p:sp>
            <p:nvSpPr>
              <p:cNvPr id="71703" name="Freeform 13"/>
              <p:cNvSpPr/>
              <p:nvPr/>
            </p:nvSpPr>
            <p:spPr>
              <a:xfrm>
                <a:off x="2750" y="2631"/>
                <a:ext cx="324" cy="299"/>
              </a:xfrm>
              <a:custGeom>
                <a:avLst/>
                <a:gdLst>
                  <a:gd name="txL" fmla="*/ 0 w 324"/>
                  <a:gd name="txT" fmla="*/ 0 h 299"/>
                  <a:gd name="txR" fmla="*/ 324 w 324"/>
                  <a:gd name="txB" fmla="*/ 299 h 299"/>
                </a:gdLst>
                <a:ahLst/>
                <a:cxnLst>
                  <a:cxn ang="0">
                    <a:pos x="156" y="206"/>
                  </a:cxn>
                  <a:cxn ang="0">
                    <a:pos x="193" y="221"/>
                  </a:cxn>
                  <a:cxn ang="0">
                    <a:pos x="213" y="257"/>
                  </a:cxn>
                  <a:cxn ang="0">
                    <a:pos x="234" y="247"/>
                  </a:cxn>
                  <a:cxn ang="0">
                    <a:pos x="266" y="267"/>
                  </a:cxn>
                  <a:cxn ang="0">
                    <a:pos x="255" y="226"/>
                  </a:cxn>
                  <a:cxn ang="0">
                    <a:pos x="260" y="221"/>
                  </a:cxn>
                  <a:cxn ang="0">
                    <a:pos x="234" y="206"/>
                  </a:cxn>
                  <a:cxn ang="0">
                    <a:pos x="198" y="185"/>
                  </a:cxn>
                  <a:cxn ang="0">
                    <a:pos x="281" y="170"/>
                  </a:cxn>
                  <a:cxn ang="0">
                    <a:pos x="297" y="164"/>
                  </a:cxn>
                  <a:cxn ang="0">
                    <a:pos x="318" y="154"/>
                  </a:cxn>
                  <a:cxn ang="0">
                    <a:pos x="302" y="123"/>
                  </a:cxn>
                  <a:cxn ang="0">
                    <a:pos x="323" y="103"/>
                  </a:cxn>
                  <a:cxn ang="0">
                    <a:pos x="177" y="149"/>
                  </a:cxn>
                  <a:cxn ang="0">
                    <a:pos x="187" y="46"/>
                  </a:cxn>
                  <a:cxn ang="0">
                    <a:pos x="187" y="92"/>
                  </a:cxn>
                  <a:cxn ang="0">
                    <a:pos x="177" y="56"/>
                  </a:cxn>
                  <a:cxn ang="0">
                    <a:pos x="156" y="67"/>
                  </a:cxn>
                  <a:cxn ang="0">
                    <a:pos x="135" y="62"/>
                  </a:cxn>
                  <a:cxn ang="0">
                    <a:pos x="135" y="46"/>
                  </a:cxn>
                  <a:cxn ang="0">
                    <a:pos x="156" y="31"/>
                  </a:cxn>
                  <a:cxn ang="0">
                    <a:pos x="135" y="41"/>
                  </a:cxn>
                  <a:cxn ang="0">
                    <a:pos x="130" y="36"/>
                  </a:cxn>
                  <a:cxn ang="0">
                    <a:pos x="114" y="15"/>
                  </a:cxn>
                  <a:cxn ang="0">
                    <a:pos x="83" y="0"/>
                  </a:cxn>
                  <a:cxn ang="0">
                    <a:pos x="67" y="41"/>
                  </a:cxn>
                  <a:cxn ang="0">
                    <a:pos x="52" y="82"/>
                  </a:cxn>
                  <a:cxn ang="0">
                    <a:pos x="31" y="139"/>
                  </a:cxn>
                  <a:cxn ang="0">
                    <a:pos x="31" y="164"/>
                  </a:cxn>
                  <a:cxn ang="0">
                    <a:pos x="41" y="185"/>
                  </a:cxn>
                  <a:cxn ang="0">
                    <a:pos x="10" y="247"/>
                  </a:cxn>
                  <a:cxn ang="0">
                    <a:pos x="177" y="298"/>
                  </a:cxn>
                </a:cxnLst>
                <a:rect l="txL" t="txT" r="txR" b="txB"/>
                <a:pathLst>
                  <a:path w="324" h="299">
                    <a:moveTo>
                      <a:pt x="177" y="298"/>
                    </a:moveTo>
                    <a:lnTo>
                      <a:pt x="156" y="206"/>
                    </a:lnTo>
                    <a:lnTo>
                      <a:pt x="167" y="190"/>
                    </a:lnTo>
                    <a:lnTo>
                      <a:pt x="193" y="221"/>
                    </a:lnTo>
                    <a:lnTo>
                      <a:pt x="203" y="262"/>
                    </a:lnTo>
                    <a:lnTo>
                      <a:pt x="213" y="257"/>
                    </a:lnTo>
                    <a:lnTo>
                      <a:pt x="219" y="262"/>
                    </a:lnTo>
                    <a:lnTo>
                      <a:pt x="234" y="247"/>
                    </a:lnTo>
                    <a:lnTo>
                      <a:pt x="260" y="272"/>
                    </a:lnTo>
                    <a:lnTo>
                      <a:pt x="266" y="267"/>
                    </a:lnTo>
                    <a:lnTo>
                      <a:pt x="240" y="226"/>
                    </a:lnTo>
                    <a:lnTo>
                      <a:pt x="255" y="226"/>
                    </a:lnTo>
                    <a:lnTo>
                      <a:pt x="260" y="226"/>
                    </a:lnTo>
                    <a:lnTo>
                      <a:pt x="260" y="221"/>
                    </a:lnTo>
                    <a:lnTo>
                      <a:pt x="245" y="216"/>
                    </a:lnTo>
                    <a:lnTo>
                      <a:pt x="234" y="206"/>
                    </a:lnTo>
                    <a:lnTo>
                      <a:pt x="219" y="206"/>
                    </a:lnTo>
                    <a:lnTo>
                      <a:pt x="198" y="185"/>
                    </a:lnTo>
                    <a:lnTo>
                      <a:pt x="255" y="154"/>
                    </a:lnTo>
                    <a:lnTo>
                      <a:pt x="281" y="170"/>
                    </a:lnTo>
                    <a:lnTo>
                      <a:pt x="286" y="164"/>
                    </a:lnTo>
                    <a:lnTo>
                      <a:pt x="297" y="164"/>
                    </a:lnTo>
                    <a:lnTo>
                      <a:pt x="313" y="154"/>
                    </a:lnTo>
                    <a:lnTo>
                      <a:pt x="318" y="154"/>
                    </a:lnTo>
                    <a:lnTo>
                      <a:pt x="323" y="149"/>
                    </a:lnTo>
                    <a:lnTo>
                      <a:pt x="302" y="123"/>
                    </a:lnTo>
                    <a:lnTo>
                      <a:pt x="323" y="113"/>
                    </a:lnTo>
                    <a:lnTo>
                      <a:pt x="323" y="103"/>
                    </a:lnTo>
                    <a:lnTo>
                      <a:pt x="245" y="123"/>
                    </a:lnTo>
                    <a:lnTo>
                      <a:pt x="177" y="149"/>
                    </a:lnTo>
                    <a:lnTo>
                      <a:pt x="213" y="103"/>
                    </a:lnTo>
                    <a:lnTo>
                      <a:pt x="187" y="46"/>
                    </a:lnTo>
                    <a:lnTo>
                      <a:pt x="187" y="51"/>
                    </a:lnTo>
                    <a:lnTo>
                      <a:pt x="187" y="92"/>
                    </a:lnTo>
                    <a:lnTo>
                      <a:pt x="172" y="92"/>
                    </a:lnTo>
                    <a:lnTo>
                      <a:pt x="177" y="56"/>
                    </a:lnTo>
                    <a:lnTo>
                      <a:pt x="167" y="62"/>
                    </a:lnTo>
                    <a:lnTo>
                      <a:pt x="156" y="67"/>
                    </a:lnTo>
                    <a:lnTo>
                      <a:pt x="140" y="67"/>
                    </a:lnTo>
                    <a:lnTo>
                      <a:pt x="135" y="62"/>
                    </a:lnTo>
                    <a:lnTo>
                      <a:pt x="135" y="56"/>
                    </a:lnTo>
                    <a:lnTo>
                      <a:pt x="135" y="46"/>
                    </a:lnTo>
                    <a:lnTo>
                      <a:pt x="146" y="41"/>
                    </a:lnTo>
                    <a:lnTo>
                      <a:pt x="156" y="31"/>
                    </a:lnTo>
                    <a:lnTo>
                      <a:pt x="146" y="41"/>
                    </a:lnTo>
                    <a:lnTo>
                      <a:pt x="135" y="41"/>
                    </a:lnTo>
                    <a:lnTo>
                      <a:pt x="130" y="36"/>
                    </a:lnTo>
                    <a:lnTo>
                      <a:pt x="120" y="31"/>
                    </a:lnTo>
                    <a:lnTo>
                      <a:pt x="114" y="15"/>
                    </a:lnTo>
                    <a:lnTo>
                      <a:pt x="114" y="0"/>
                    </a:lnTo>
                    <a:lnTo>
                      <a:pt x="83" y="0"/>
                    </a:lnTo>
                    <a:lnTo>
                      <a:pt x="73" y="15"/>
                    </a:lnTo>
                    <a:lnTo>
                      <a:pt x="67" y="41"/>
                    </a:lnTo>
                    <a:lnTo>
                      <a:pt x="57" y="62"/>
                    </a:lnTo>
                    <a:lnTo>
                      <a:pt x="52" y="82"/>
                    </a:lnTo>
                    <a:lnTo>
                      <a:pt x="41" y="108"/>
                    </a:lnTo>
                    <a:lnTo>
                      <a:pt x="31" y="139"/>
                    </a:lnTo>
                    <a:lnTo>
                      <a:pt x="31" y="149"/>
                    </a:lnTo>
                    <a:lnTo>
                      <a:pt x="31" y="164"/>
                    </a:lnTo>
                    <a:lnTo>
                      <a:pt x="36" y="180"/>
                    </a:lnTo>
                    <a:lnTo>
                      <a:pt x="41" y="185"/>
                    </a:lnTo>
                    <a:lnTo>
                      <a:pt x="31" y="206"/>
                    </a:lnTo>
                    <a:lnTo>
                      <a:pt x="10" y="247"/>
                    </a:lnTo>
                    <a:lnTo>
                      <a:pt x="0" y="298"/>
                    </a:lnTo>
                    <a:lnTo>
                      <a:pt x="177" y="298"/>
                    </a:lnTo>
                    <a:close/>
                  </a:path>
                </a:pathLst>
              </a:custGeom>
              <a:solidFill>
                <a:srgbClr val="777777">
                  <a:alpha val="100000"/>
                </a:srgbClr>
              </a:solidFill>
              <a:ln w="3175">
                <a:noFill/>
              </a:ln>
            </p:spPr>
            <p:txBody>
              <a:bodyPr/>
              <a:lstStyle/>
              <a:p>
                <a:endParaRPr lang="zh-CN" altLang="en-US"/>
              </a:p>
            </p:txBody>
          </p:sp>
          <p:sp>
            <p:nvSpPr>
              <p:cNvPr id="71704" name="Freeform 14"/>
              <p:cNvSpPr/>
              <p:nvPr/>
            </p:nvSpPr>
            <p:spPr>
              <a:xfrm>
                <a:off x="2729" y="2986"/>
                <a:ext cx="350" cy="402"/>
              </a:xfrm>
              <a:custGeom>
                <a:avLst/>
                <a:gdLst>
                  <a:gd name="txL" fmla="*/ 0 w 350"/>
                  <a:gd name="txT" fmla="*/ 0 h 402"/>
                  <a:gd name="txR" fmla="*/ 350 w 350"/>
                  <a:gd name="txB" fmla="*/ 402 h 402"/>
                </a:gdLst>
                <a:ahLst/>
                <a:cxnLst>
                  <a:cxn ang="0">
                    <a:pos x="10" y="0"/>
                  </a:cxn>
                  <a:cxn ang="0">
                    <a:pos x="5" y="56"/>
                  </a:cxn>
                  <a:cxn ang="0">
                    <a:pos x="0" y="118"/>
                  </a:cxn>
                  <a:cxn ang="0">
                    <a:pos x="5" y="159"/>
                  </a:cxn>
                  <a:cxn ang="0">
                    <a:pos x="5" y="185"/>
                  </a:cxn>
                  <a:cxn ang="0">
                    <a:pos x="15" y="185"/>
                  </a:cxn>
                  <a:cxn ang="0">
                    <a:pos x="21" y="190"/>
                  </a:cxn>
                  <a:cxn ang="0">
                    <a:pos x="15" y="211"/>
                  </a:cxn>
                  <a:cxn ang="0">
                    <a:pos x="15" y="231"/>
                  </a:cxn>
                  <a:cxn ang="0">
                    <a:pos x="21" y="262"/>
                  </a:cxn>
                  <a:cxn ang="0">
                    <a:pos x="31" y="277"/>
                  </a:cxn>
                  <a:cxn ang="0">
                    <a:pos x="31" y="288"/>
                  </a:cxn>
                  <a:cxn ang="0">
                    <a:pos x="36" y="303"/>
                  </a:cxn>
                  <a:cxn ang="0">
                    <a:pos x="31" y="324"/>
                  </a:cxn>
                  <a:cxn ang="0">
                    <a:pos x="31" y="344"/>
                  </a:cxn>
                  <a:cxn ang="0">
                    <a:pos x="31" y="365"/>
                  </a:cxn>
                  <a:cxn ang="0">
                    <a:pos x="31" y="385"/>
                  </a:cxn>
                  <a:cxn ang="0">
                    <a:pos x="26" y="401"/>
                  </a:cxn>
                  <a:cxn ang="0">
                    <a:pos x="73" y="401"/>
                  </a:cxn>
                  <a:cxn ang="0">
                    <a:pos x="73" y="391"/>
                  </a:cxn>
                  <a:cxn ang="0">
                    <a:pos x="73" y="380"/>
                  </a:cxn>
                  <a:cxn ang="0">
                    <a:pos x="73" y="375"/>
                  </a:cxn>
                  <a:cxn ang="0">
                    <a:pos x="73" y="375"/>
                  </a:cxn>
                  <a:cxn ang="0">
                    <a:pos x="73" y="349"/>
                  </a:cxn>
                  <a:cxn ang="0">
                    <a:pos x="68" y="329"/>
                  </a:cxn>
                  <a:cxn ang="0">
                    <a:pos x="62" y="313"/>
                  </a:cxn>
                  <a:cxn ang="0">
                    <a:pos x="68" y="277"/>
                  </a:cxn>
                  <a:cxn ang="0">
                    <a:pos x="73" y="257"/>
                  </a:cxn>
                  <a:cxn ang="0">
                    <a:pos x="73" y="231"/>
                  </a:cxn>
                  <a:cxn ang="0">
                    <a:pos x="73" y="211"/>
                  </a:cxn>
                  <a:cxn ang="0">
                    <a:pos x="73" y="185"/>
                  </a:cxn>
                  <a:cxn ang="0">
                    <a:pos x="177" y="185"/>
                  </a:cxn>
                  <a:cxn ang="0">
                    <a:pos x="177" y="211"/>
                  </a:cxn>
                  <a:cxn ang="0">
                    <a:pos x="182" y="236"/>
                  </a:cxn>
                  <a:cxn ang="0">
                    <a:pos x="208" y="283"/>
                  </a:cxn>
                  <a:cxn ang="0">
                    <a:pos x="250" y="324"/>
                  </a:cxn>
                  <a:cxn ang="0">
                    <a:pos x="250" y="344"/>
                  </a:cxn>
                  <a:cxn ang="0">
                    <a:pos x="245" y="360"/>
                  </a:cxn>
                  <a:cxn ang="0">
                    <a:pos x="245" y="385"/>
                  </a:cxn>
                  <a:cxn ang="0">
                    <a:pos x="250" y="391"/>
                  </a:cxn>
                  <a:cxn ang="0">
                    <a:pos x="250" y="401"/>
                  </a:cxn>
                  <a:cxn ang="0">
                    <a:pos x="261" y="401"/>
                  </a:cxn>
                  <a:cxn ang="0">
                    <a:pos x="261" y="401"/>
                  </a:cxn>
                  <a:cxn ang="0">
                    <a:pos x="261" y="385"/>
                  </a:cxn>
                  <a:cxn ang="0">
                    <a:pos x="266" y="380"/>
                  </a:cxn>
                  <a:cxn ang="0">
                    <a:pos x="271" y="380"/>
                  </a:cxn>
                  <a:cxn ang="0">
                    <a:pos x="281" y="385"/>
                  </a:cxn>
                  <a:cxn ang="0">
                    <a:pos x="287" y="391"/>
                  </a:cxn>
                  <a:cxn ang="0">
                    <a:pos x="292" y="401"/>
                  </a:cxn>
                  <a:cxn ang="0">
                    <a:pos x="349" y="401"/>
                  </a:cxn>
                  <a:cxn ang="0">
                    <a:pos x="349" y="401"/>
                  </a:cxn>
                  <a:cxn ang="0">
                    <a:pos x="349" y="401"/>
                  </a:cxn>
                  <a:cxn ang="0">
                    <a:pos x="323" y="375"/>
                  </a:cxn>
                  <a:cxn ang="0">
                    <a:pos x="302" y="355"/>
                  </a:cxn>
                  <a:cxn ang="0">
                    <a:pos x="255" y="277"/>
                  </a:cxn>
                  <a:cxn ang="0">
                    <a:pos x="229" y="185"/>
                  </a:cxn>
                  <a:cxn ang="0">
                    <a:pos x="250" y="185"/>
                  </a:cxn>
                  <a:cxn ang="0">
                    <a:pos x="219" y="97"/>
                  </a:cxn>
                  <a:cxn ang="0">
                    <a:pos x="203" y="0"/>
                  </a:cxn>
                  <a:cxn ang="0">
                    <a:pos x="10" y="0"/>
                  </a:cxn>
                  <a:cxn ang="0">
                    <a:pos x="10" y="0"/>
                  </a:cxn>
                </a:cxnLst>
                <a:rect l="txL" t="txT" r="txR" b="txB"/>
                <a:pathLst>
                  <a:path w="350" h="402">
                    <a:moveTo>
                      <a:pt x="10" y="0"/>
                    </a:moveTo>
                    <a:lnTo>
                      <a:pt x="5" y="56"/>
                    </a:lnTo>
                    <a:lnTo>
                      <a:pt x="0" y="118"/>
                    </a:lnTo>
                    <a:lnTo>
                      <a:pt x="5" y="159"/>
                    </a:lnTo>
                    <a:lnTo>
                      <a:pt x="5" y="185"/>
                    </a:lnTo>
                    <a:lnTo>
                      <a:pt x="15" y="185"/>
                    </a:lnTo>
                    <a:lnTo>
                      <a:pt x="21" y="190"/>
                    </a:lnTo>
                    <a:lnTo>
                      <a:pt x="15" y="211"/>
                    </a:lnTo>
                    <a:lnTo>
                      <a:pt x="15" y="231"/>
                    </a:lnTo>
                    <a:lnTo>
                      <a:pt x="21" y="262"/>
                    </a:lnTo>
                    <a:lnTo>
                      <a:pt x="31" y="277"/>
                    </a:lnTo>
                    <a:lnTo>
                      <a:pt x="31" y="288"/>
                    </a:lnTo>
                    <a:lnTo>
                      <a:pt x="36" y="303"/>
                    </a:lnTo>
                    <a:lnTo>
                      <a:pt x="31" y="324"/>
                    </a:lnTo>
                    <a:lnTo>
                      <a:pt x="31" y="344"/>
                    </a:lnTo>
                    <a:lnTo>
                      <a:pt x="31" y="365"/>
                    </a:lnTo>
                    <a:lnTo>
                      <a:pt x="31" y="385"/>
                    </a:lnTo>
                    <a:lnTo>
                      <a:pt x="26" y="401"/>
                    </a:lnTo>
                    <a:lnTo>
                      <a:pt x="73" y="401"/>
                    </a:lnTo>
                    <a:lnTo>
                      <a:pt x="73" y="391"/>
                    </a:lnTo>
                    <a:lnTo>
                      <a:pt x="73" y="380"/>
                    </a:lnTo>
                    <a:lnTo>
                      <a:pt x="73" y="375"/>
                    </a:lnTo>
                    <a:lnTo>
                      <a:pt x="73" y="349"/>
                    </a:lnTo>
                    <a:lnTo>
                      <a:pt x="68" y="329"/>
                    </a:lnTo>
                    <a:lnTo>
                      <a:pt x="62" y="313"/>
                    </a:lnTo>
                    <a:lnTo>
                      <a:pt x="68" y="277"/>
                    </a:lnTo>
                    <a:lnTo>
                      <a:pt x="73" y="257"/>
                    </a:lnTo>
                    <a:lnTo>
                      <a:pt x="73" y="231"/>
                    </a:lnTo>
                    <a:lnTo>
                      <a:pt x="73" y="211"/>
                    </a:lnTo>
                    <a:lnTo>
                      <a:pt x="73" y="185"/>
                    </a:lnTo>
                    <a:lnTo>
                      <a:pt x="177" y="185"/>
                    </a:lnTo>
                    <a:lnTo>
                      <a:pt x="177" y="211"/>
                    </a:lnTo>
                    <a:lnTo>
                      <a:pt x="182" y="236"/>
                    </a:lnTo>
                    <a:lnTo>
                      <a:pt x="208" y="283"/>
                    </a:lnTo>
                    <a:lnTo>
                      <a:pt x="250" y="324"/>
                    </a:lnTo>
                    <a:lnTo>
                      <a:pt x="250" y="344"/>
                    </a:lnTo>
                    <a:lnTo>
                      <a:pt x="245" y="360"/>
                    </a:lnTo>
                    <a:lnTo>
                      <a:pt x="245" y="385"/>
                    </a:lnTo>
                    <a:lnTo>
                      <a:pt x="250" y="391"/>
                    </a:lnTo>
                    <a:lnTo>
                      <a:pt x="250" y="401"/>
                    </a:lnTo>
                    <a:lnTo>
                      <a:pt x="261" y="401"/>
                    </a:lnTo>
                    <a:lnTo>
                      <a:pt x="261" y="385"/>
                    </a:lnTo>
                    <a:lnTo>
                      <a:pt x="266" y="380"/>
                    </a:lnTo>
                    <a:lnTo>
                      <a:pt x="271" y="380"/>
                    </a:lnTo>
                    <a:lnTo>
                      <a:pt x="281" y="385"/>
                    </a:lnTo>
                    <a:lnTo>
                      <a:pt x="287" y="391"/>
                    </a:lnTo>
                    <a:lnTo>
                      <a:pt x="292" y="401"/>
                    </a:lnTo>
                    <a:lnTo>
                      <a:pt x="349" y="401"/>
                    </a:lnTo>
                    <a:lnTo>
                      <a:pt x="323" y="375"/>
                    </a:lnTo>
                    <a:lnTo>
                      <a:pt x="302" y="355"/>
                    </a:lnTo>
                    <a:lnTo>
                      <a:pt x="255" y="277"/>
                    </a:lnTo>
                    <a:lnTo>
                      <a:pt x="229" y="185"/>
                    </a:lnTo>
                    <a:lnTo>
                      <a:pt x="250" y="185"/>
                    </a:lnTo>
                    <a:lnTo>
                      <a:pt x="219" y="97"/>
                    </a:lnTo>
                    <a:lnTo>
                      <a:pt x="203" y="0"/>
                    </a:lnTo>
                    <a:lnTo>
                      <a:pt x="10" y="0"/>
                    </a:lnTo>
                    <a:close/>
                  </a:path>
                </a:pathLst>
              </a:custGeom>
              <a:solidFill>
                <a:srgbClr val="777777">
                  <a:alpha val="100000"/>
                </a:srgbClr>
              </a:solidFill>
              <a:ln w="3175">
                <a:noFill/>
              </a:ln>
            </p:spPr>
            <p:txBody>
              <a:bodyPr/>
              <a:lstStyle/>
              <a:p>
                <a:endParaRPr lang="zh-CN" altLang="en-US"/>
              </a:p>
            </p:txBody>
          </p:sp>
        </p:grpSp>
        <p:grpSp>
          <p:nvGrpSpPr>
            <p:cNvPr id="71688" name="Group 15"/>
            <p:cNvGrpSpPr/>
            <p:nvPr/>
          </p:nvGrpSpPr>
          <p:grpSpPr>
            <a:xfrm>
              <a:off x="3156" y="2507"/>
              <a:ext cx="429" cy="886"/>
              <a:chOff x="3156" y="2507"/>
              <a:chExt cx="429" cy="886"/>
            </a:xfrm>
          </p:grpSpPr>
          <p:sp>
            <p:nvSpPr>
              <p:cNvPr id="71695" name="Freeform 16"/>
              <p:cNvSpPr/>
              <p:nvPr/>
            </p:nvSpPr>
            <p:spPr>
              <a:xfrm>
                <a:off x="3245" y="2507"/>
                <a:ext cx="147" cy="171"/>
              </a:xfrm>
              <a:custGeom>
                <a:avLst/>
                <a:gdLst>
                  <a:gd name="txL" fmla="*/ 0 w 147"/>
                  <a:gd name="txT" fmla="*/ 0 h 171"/>
                  <a:gd name="txR" fmla="*/ 147 w 147"/>
                  <a:gd name="txB" fmla="*/ 171 h 171"/>
                </a:gdLst>
                <a:ahLst/>
                <a:cxnLst>
                  <a:cxn ang="0">
                    <a:pos x="146" y="108"/>
                  </a:cxn>
                  <a:cxn ang="0">
                    <a:pos x="104" y="170"/>
                  </a:cxn>
                  <a:cxn ang="0">
                    <a:pos x="99" y="155"/>
                  </a:cxn>
                  <a:cxn ang="0">
                    <a:pos x="94" y="160"/>
                  </a:cxn>
                  <a:cxn ang="0">
                    <a:pos x="83" y="165"/>
                  </a:cxn>
                  <a:cxn ang="0">
                    <a:pos x="78" y="165"/>
                  </a:cxn>
                  <a:cxn ang="0">
                    <a:pos x="73" y="165"/>
                  </a:cxn>
                  <a:cxn ang="0">
                    <a:pos x="68" y="150"/>
                  </a:cxn>
                  <a:cxn ang="0">
                    <a:pos x="63" y="150"/>
                  </a:cxn>
                  <a:cxn ang="0">
                    <a:pos x="68" y="134"/>
                  </a:cxn>
                  <a:cxn ang="0">
                    <a:pos x="57" y="144"/>
                  </a:cxn>
                  <a:cxn ang="0">
                    <a:pos x="52" y="129"/>
                  </a:cxn>
                  <a:cxn ang="0">
                    <a:pos x="37" y="139"/>
                  </a:cxn>
                  <a:cxn ang="0">
                    <a:pos x="37" y="139"/>
                  </a:cxn>
                  <a:cxn ang="0">
                    <a:pos x="37" y="108"/>
                  </a:cxn>
                  <a:cxn ang="0">
                    <a:pos x="26" y="103"/>
                  </a:cxn>
                  <a:cxn ang="0">
                    <a:pos x="21" y="72"/>
                  </a:cxn>
                  <a:cxn ang="0">
                    <a:pos x="0" y="67"/>
                  </a:cxn>
                  <a:cxn ang="0">
                    <a:pos x="10" y="52"/>
                  </a:cxn>
                  <a:cxn ang="0">
                    <a:pos x="21" y="42"/>
                  </a:cxn>
                  <a:cxn ang="0">
                    <a:pos x="37" y="21"/>
                  </a:cxn>
                  <a:cxn ang="0">
                    <a:pos x="57" y="11"/>
                  </a:cxn>
                  <a:cxn ang="0">
                    <a:pos x="89" y="0"/>
                  </a:cxn>
                  <a:cxn ang="0">
                    <a:pos x="120" y="11"/>
                  </a:cxn>
                  <a:cxn ang="0">
                    <a:pos x="125" y="21"/>
                  </a:cxn>
                  <a:cxn ang="0">
                    <a:pos x="136" y="31"/>
                  </a:cxn>
                  <a:cxn ang="0">
                    <a:pos x="141" y="42"/>
                  </a:cxn>
                  <a:cxn ang="0">
                    <a:pos x="141" y="57"/>
                  </a:cxn>
                  <a:cxn ang="0">
                    <a:pos x="141" y="62"/>
                  </a:cxn>
                  <a:cxn ang="0">
                    <a:pos x="141" y="67"/>
                  </a:cxn>
                  <a:cxn ang="0">
                    <a:pos x="141" y="83"/>
                  </a:cxn>
                  <a:cxn ang="0">
                    <a:pos x="141" y="93"/>
                  </a:cxn>
                  <a:cxn ang="0">
                    <a:pos x="146" y="108"/>
                  </a:cxn>
                  <a:cxn ang="0">
                    <a:pos x="146" y="103"/>
                  </a:cxn>
                  <a:cxn ang="0">
                    <a:pos x="146" y="108"/>
                  </a:cxn>
                  <a:cxn ang="0">
                    <a:pos x="146" y="108"/>
                  </a:cxn>
                </a:cxnLst>
                <a:rect l="txL" t="txT" r="txR" b="txB"/>
                <a:pathLst>
                  <a:path w="147" h="171">
                    <a:moveTo>
                      <a:pt x="146" y="108"/>
                    </a:moveTo>
                    <a:lnTo>
                      <a:pt x="104" y="170"/>
                    </a:lnTo>
                    <a:lnTo>
                      <a:pt x="99" y="155"/>
                    </a:lnTo>
                    <a:lnTo>
                      <a:pt x="94" y="160"/>
                    </a:lnTo>
                    <a:lnTo>
                      <a:pt x="83" y="165"/>
                    </a:lnTo>
                    <a:lnTo>
                      <a:pt x="78" y="165"/>
                    </a:lnTo>
                    <a:lnTo>
                      <a:pt x="73" y="165"/>
                    </a:lnTo>
                    <a:lnTo>
                      <a:pt x="68" y="150"/>
                    </a:lnTo>
                    <a:lnTo>
                      <a:pt x="63" y="150"/>
                    </a:lnTo>
                    <a:lnTo>
                      <a:pt x="68" y="134"/>
                    </a:lnTo>
                    <a:lnTo>
                      <a:pt x="57" y="144"/>
                    </a:lnTo>
                    <a:lnTo>
                      <a:pt x="52" y="129"/>
                    </a:lnTo>
                    <a:lnTo>
                      <a:pt x="37" y="139"/>
                    </a:lnTo>
                    <a:lnTo>
                      <a:pt x="37" y="108"/>
                    </a:lnTo>
                    <a:lnTo>
                      <a:pt x="26" y="103"/>
                    </a:lnTo>
                    <a:lnTo>
                      <a:pt x="21" y="72"/>
                    </a:lnTo>
                    <a:lnTo>
                      <a:pt x="0" y="67"/>
                    </a:lnTo>
                    <a:lnTo>
                      <a:pt x="10" y="52"/>
                    </a:lnTo>
                    <a:lnTo>
                      <a:pt x="21" y="42"/>
                    </a:lnTo>
                    <a:lnTo>
                      <a:pt x="37" y="21"/>
                    </a:lnTo>
                    <a:lnTo>
                      <a:pt x="57" y="11"/>
                    </a:lnTo>
                    <a:lnTo>
                      <a:pt x="89" y="0"/>
                    </a:lnTo>
                    <a:lnTo>
                      <a:pt x="120" y="11"/>
                    </a:lnTo>
                    <a:lnTo>
                      <a:pt x="125" y="21"/>
                    </a:lnTo>
                    <a:lnTo>
                      <a:pt x="136" y="31"/>
                    </a:lnTo>
                    <a:lnTo>
                      <a:pt x="141" y="42"/>
                    </a:lnTo>
                    <a:lnTo>
                      <a:pt x="141" y="57"/>
                    </a:lnTo>
                    <a:lnTo>
                      <a:pt x="141" y="62"/>
                    </a:lnTo>
                    <a:lnTo>
                      <a:pt x="141" y="67"/>
                    </a:lnTo>
                    <a:lnTo>
                      <a:pt x="141" y="83"/>
                    </a:lnTo>
                    <a:lnTo>
                      <a:pt x="141" y="93"/>
                    </a:lnTo>
                    <a:lnTo>
                      <a:pt x="146" y="108"/>
                    </a:lnTo>
                    <a:lnTo>
                      <a:pt x="146" y="103"/>
                    </a:lnTo>
                    <a:lnTo>
                      <a:pt x="146" y="108"/>
                    </a:lnTo>
                    <a:close/>
                  </a:path>
                </a:pathLst>
              </a:custGeom>
              <a:solidFill>
                <a:srgbClr val="777777">
                  <a:alpha val="100000"/>
                </a:srgbClr>
              </a:solidFill>
              <a:ln w="3175">
                <a:noFill/>
              </a:ln>
            </p:spPr>
            <p:txBody>
              <a:bodyPr/>
              <a:lstStyle/>
              <a:p>
                <a:endParaRPr lang="zh-CN" altLang="en-US"/>
              </a:p>
            </p:txBody>
          </p:sp>
          <p:sp>
            <p:nvSpPr>
              <p:cNvPr id="71696" name="Freeform 17"/>
              <p:cNvSpPr/>
              <p:nvPr/>
            </p:nvSpPr>
            <p:spPr>
              <a:xfrm>
                <a:off x="3245" y="2641"/>
                <a:ext cx="324" cy="289"/>
              </a:xfrm>
              <a:custGeom>
                <a:avLst/>
                <a:gdLst>
                  <a:gd name="txL" fmla="*/ 0 w 324"/>
                  <a:gd name="txT" fmla="*/ 0 h 289"/>
                  <a:gd name="txR" fmla="*/ 324 w 324"/>
                  <a:gd name="txB" fmla="*/ 289 h 289"/>
                </a:gdLst>
                <a:ahLst/>
                <a:cxnLst>
                  <a:cxn ang="0">
                    <a:pos x="323" y="288"/>
                  </a:cxn>
                  <a:cxn ang="0">
                    <a:pos x="313" y="252"/>
                  </a:cxn>
                  <a:cxn ang="0">
                    <a:pos x="308" y="216"/>
                  </a:cxn>
                  <a:cxn ang="0">
                    <a:pos x="287" y="196"/>
                  </a:cxn>
                  <a:cxn ang="0">
                    <a:pos x="292" y="196"/>
                  </a:cxn>
                  <a:cxn ang="0">
                    <a:pos x="297" y="190"/>
                  </a:cxn>
                  <a:cxn ang="0">
                    <a:pos x="302" y="175"/>
                  </a:cxn>
                  <a:cxn ang="0">
                    <a:pos x="302" y="154"/>
                  </a:cxn>
                  <a:cxn ang="0">
                    <a:pos x="256" y="0"/>
                  </a:cxn>
                  <a:cxn ang="0">
                    <a:pos x="162" y="0"/>
                  </a:cxn>
                  <a:cxn ang="0">
                    <a:pos x="130" y="113"/>
                  </a:cxn>
                  <a:cxn ang="0">
                    <a:pos x="115" y="67"/>
                  </a:cxn>
                  <a:cxn ang="0">
                    <a:pos x="120" y="52"/>
                  </a:cxn>
                  <a:cxn ang="0">
                    <a:pos x="110" y="41"/>
                  </a:cxn>
                  <a:cxn ang="0">
                    <a:pos x="99" y="52"/>
                  </a:cxn>
                  <a:cxn ang="0">
                    <a:pos x="104" y="67"/>
                  </a:cxn>
                  <a:cxn ang="0">
                    <a:pos x="104" y="113"/>
                  </a:cxn>
                  <a:cxn ang="0">
                    <a:pos x="89" y="62"/>
                  </a:cxn>
                  <a:cxn ang="0">
                    <a:pos x="52" y="98"/>
                  </a:cxn>
                  <a:cxn ang="0">
                    <a:pos x="52" y="226"/>
                  </a:cxn>
                  <a:cxn ang="0">
                    <a:pos x="0" y="216"/>
                  </a:cxn>
                  <a:cxn ang="0">
                    <a:pos x="0" y="288"/>
                  </a:cxn>
                  <a:cxn ang="0">
                    <a:pos x="47" y="288"/>
                  </a:cxn>
                  <a:cxn ang="0">
                    <a:pos x="94" y="278"/>
                  </a:cxn>
                  <a:cxn ang="0">
                    <a:pos x="110" y="257"/>
                  </a:cxn>
                  <a:cxn ang="0">
                    <a:pos x="120" y="232"/>
                  </a:cxn>
                  <a:cxn ang="0">
                    <a:pos x="125" y="257"/>
                  </a:cxn>
                  <a:cxn ang="0">
                    <a:pos x="125" y="288"/>
                  </a:cxn>
                  <a:cxn ang="0">
                    <a:pos x="323" y="288"/>
                  </a:cxn>
                  <a:cxn ang="0">
                    <a:pos x="323" y="288"/>
                  </a:cxn>
                </a:cxnLst>
                <a:rect l="txL" t="txT" r="txR" b="txB"/>
                <a:pathLst>
                  <a:path w="324" h="289">
                    <a:moveTo>
                      <a:pt x="323" y="288"/>
                    </a:moveTo>
                    <a:lnTo>
                      <a:pt x="313" y="252"/>
                    </a:lnTo>
                    <a:lnTo>
                      <a:pt x="308" y="216"/>
                    </a:lnTo>
                    <a:lnTo>
                      <a:pt x="287" y="196"/>
                    </a:lnTo>
                    <a:lnTo>
                      <a:pt x="292" y="196"/>
                    </a:lnTo>
                    <a:lnTo>
                      <a:pt x="297" y="190"/>
                    </a:lnTo>
                    <a:lnTo>
                      <a:pt x="302" y="175"/>
                    </a:lnTo>
                    <a:lnTo>
                      <a:pt x="302" y="154"/>
                    </a:lnTo>
                    <a:lnTo>
                      <a:pt x="256" y="0"/>
                    </a:lnTo>
                    <a:lnTo>
                      <a:pt x="162" y="0"/>
                    </a:lnTo>
                    <a:lnTo>
                      <a:pt x="130" y="113"/>
                    </a:lnTo>
                    <a:lnTo>
                      <a:pt x="115" y="67"/>
                    </a:lnTo>
                    <a:lnTo>
                      <a:pt x="120" y="52"/>
                    </a:lnTo>
                    <a:lnTo>
                      <a:pt x="110" y="41"/>
                    </a:lnTo>
                    <a:lnTo>
                      <a:pt x="99" y="52"/>
                    </a:lnTo>
                    <a:lnTo>
                      <a:pt x="104" y="67"/>
                    </a:lnTo>
                    <a:lnTo>
                      <a:pt x="104" y="113"/>
                    </a:lnTo>
                    <a:lnTo>
                      <a:pt x="89" y="62"/>
                    </a:lnTo>
                    <a:lnTo>
                      <a:pt x="52" y="98"/>
                    </a:lnTo>
                    <a:lnTo>
                      <a:pt x="52" y="226"/>
                    </a:lnTo>
                    <a:lnTo>
                      <a:pt x="0" y="216"/>
                    </a:lnTo>
                    <a:lnTo>
                      <a:pt x="0" y="288"/>
                    </a:lnTo>
                    <a:lnTo>
                      <a:pt x="47" y="288"/>
                    </a:lnTo>
                    <a:lnTo>
                      <a:pt x="94" y="278"/>
                    </a:lnTo>
                    <a:lnTo>
                      <a:pt x="110" y="257"/>
                    </a:lnTo>
                    <a:lnTo>
                      <a:pt x="120" y="232"/>
                    </a:lnTo>
                    <a:lnTo>
                      <a:pt x="125" y="257"/>
                    </a:lnTo>
                    <a:lnTo>
                      <a:pt x="125" y="288"/>
                    </a:lnTo>
                    <a:lnTo>
                      <a:pt x="323" y="288"/>
                    </a:lnTo>
                    <a:close/>
                  </a:path>
                </a:pathLst>
              </a:custGeom>
              <a:solidFill>
                <a:srgbClr val="777777">
                  <a:alpha val="100000"/>
                </a:srgbClr>
              </a:solidFill>
              <a:ln w="3175">
                <a:noFill/>
              </a:ln>
            </p:spPr>
            <p:txBody>
              <a:bodyPr/>
              <a:lstStyle/>
              <a:p>
                <a:endParaRPr lang="zh-CN" altLang="en-US"/>
              </a:p>
            </p:txBody>
          </p:sp>
          <p:sp>
            <p:nvSpPr>
              <p:cNvPr id="71697" name="Freeform 18"/>
              <p:cNvSpPr/>
              <p:nvPr/>
            </p:nvSpPr>
            <p:spPr>
              <a:xfrm>
                <a:off x="3156" y="2857"/>
                <a:ext cx="85" cy="78"/>
              </a:xfrm>
              <a:custGeom>
                <a:avLst/>
                <a:gdLst>
                  <a:gd name="txL" fmla="*/ 0 w 85"/>
                  <a:gd name="txT" fmla="*/ 0 h 78"/>
                  <a:gd name="txR" fmla="*/ 85 w 85"/>
                  <a:gd name="txB" fmla="*/ 78 h 78"/>
                </a:gdLst>
                <a:ahLst/>
                <a:cxnLst>
                  <a:cxn ang="0">
                    <a:pos x="84" y="41"/>
                  </a:cxn>
                  <a:cxn ang="0">
                    <a:pos x="63" y="57"/>
                  </a:cxn>
                  <a:cxn ang="0">
                    <a:pos x="37" y="57"/>
                  </a:cxn>
                  <a:cxn ang="0">
                    <a:pos x="26" y="52"/>
                  </a:cxn>
                  <a:cxn ang="0">
                    <a:pos x="21" y="41"/>
                  </a:cxn>
                  <a:cxn ang="0">
                    <a:pos x="0" y="77"/>
                  </a:cxn>
                  <a:cxn ang="0">
                    <a:pos x="0" y="67"/>
                  </a:cxn>
                  <a:cxn ang="0">
                    <a:pos x="21" y="10"/>
                  </a:cxn>
                  <a:cxn ang="0">
                    <a:pos x="53" y="0"/>
                  </a:cxn>
                  <a:cxn ang="0">
                    <a:pos x="84" y="5"/>
                  </a:cxn>
                  <a:cxn ang="0">
                    <a:pos x="84" y="41"/>
                  </a:cxn>
                  <a:cxn ang="0">
                    <a:pos x="84" y="41"/>
                  </a:cxn>
                </a:cxnLst>
                <a:rect l="txL" t="txT" r="txR" b="txB"/>
                <a:pathLst>
                  <a:path w="85" h="78">
                    <a:moveTo>
                      <a:pt x="84" y="41"/>
                    </a:moveTo>
                    <a:lnTo>
                      <a:pt x="63" y="57"/>
                    </a:lnTo>
                    <a:lnTo>
                      <a:pt x="37" y="57"/>
                    </a:lnTo>
                    <a:lnTo>
                      <a:pt x="26" y="52"/>
                    </a:lnTo>
                    <a:lnTo>
                      <a:pt x="21" y="41"/>
                    </a:lnTo>
                    <a:lnTo>
                      <a:pt x="0" y="77"/>
                    </a:lnTo>
                    <a:lnTo>
                      <a:pt x="0" y="67"/>
                    </a:lnTo>
                    <a:lnTo>
                      <a:pt x="21" y="10"/>
                    </a:lnTo>
                    <a:lnTo>
                      <a:pt x="53" y="0"/>
                    </a:lnTo>
                    <a:lnTo>
                      <a:pt x="84" y="5"/>
                    </a:lnTo>
                    <a:lnTo>
                      <a:pt x="84" y="41"/>
                    </a:lnTo>
                    <a:close/>
                  </a:path>
                </a:pathLst>
              </a:custGeom>
              <a:solidFill>
                <a:srgbClr val="777777">
                  <a:alpha val="100000"/>
                </a:srgbClr>
              </a:solidFill>
              <a:ln w="3175">
                <a:noFill/>
              </a:ln>
            </p:spPr>
            <p:txBody>
              <a:bodyPr/>
              <a:lstStyle/>
              <a:p>
                <a:endParaRPr lang="zh-CN" altLang="en-US"/>
              </a:p>
            </p:txBody>
          </p:sp>
          <p:sp>
            <p:nvSpPr>
              <p:cNvPr id="71698" name="Freeform 19"/>
              <p:cNvSpPr/>
              <p:nvPr/>
            </p:nvSpPr>
            <p:spPr>
              <a:xfrm>
                <a:off x="3214" y="2986"/>
                <a:ext cx="371" cy="407"/>
              </a:xfrm>
              <a:custGeom>
                <a:avLst/>
                <a:gdLst>
                  <a:gd name="txL" fmla="*/ 0 w 371"/>
                  <a:gd name="txT" fmla="*/ 0 h 407"/>
                  <a:gd name="txR" fmla="*/ 371 w 371"/>
                  <a:gd name="txB" fmla="*/ 407 h 407"/>
                </a:gdLst>
                <a:ahLst/>
                <a:cxnLst>
                  <a:cxn ang="0">
                    <a:pos x="307" y="205"/>
                  </a:cxn>
                  <a:cxn ang="0">
                    <a:pos x="333" y="154"/>
                  </a:cxn>
                  <a:cxn ang="0">
                    <a:pos x="349" y="77"/>
                  </a:cxn>
                  <a:cxn ang="0">
                    <a:pos x="354" y="0"/>
                  </a:cxn>
                  <a:cxn ang="0">
                    <a:pos x="156" y="0"/>
                  </a:cxn>
                  <a:cxn ang="0">
                    <a:pos x="141" y="118"/>
                  </a:cxn>
                  <a:cxn ang="0">
                    <a:pos x="219" y="241"/>
                  </a:cxn>
                  <a:cxn ang="0">
                    <a:pos x="109" y="241"/>
                  </a:cxn>
                  <a:cxn ang="0">
                    <a:pos x="0" y="241"/>
                  </a:cxn>
                  <a:cxn ang="0">
                    <a:pos x="0" y="406"/>
                  </a:cxn>
                  <a:cxn ang="0">
                    <a:pos x="250" y="406"/>
                  </a:cxn>
                  <a:cxn ang="0">
                    <a:pos x="250" y="355"/>
                  </a:cxn>
                  <a:cxn ang="0">
                    <a:pos x="276" y="319"/>
                  </a:cxn>
                  <a:cxn ang="0">
                    <a:pos x="297" y="380"/>
                  </a:cxn>
                  <a:cxn ang="0">
                    <a:pos x="281" y="380"/>
                  </a:cxn>
                  <a:cxn ang="0">
                    <a:pos x="271" y="385"/>
                  </a:cxn>
                  <a:cxn ang="0">
                    <a:pos x="260" y="391"/>
                  </a:cxn>
                  <a:cxn ang="0">
                    <a:pos x="255" y="406"/>
                  </a:cxn>
                  <a:cxn ang="0">
                    <a:pos x="339" y="406"/>
                  </a:cxn>
                  <a:cxn ang="0">
                    <a:pos x="339" y="349"/>
                  </a:cxn>
                  <a:cxn ang="0">
                    <a:pos x="349" y="349"/>
                  </a:cxn>
                  <a:cxn ang="0">
                    <a:pos x="370" y="324"/>
                  </a:cxn>
                  <a:cxn ang="0">
                    <a:pos x="360" y="308"/>
                  </a:cxn>
                  <a:cxn ang="0">
                    <a:pos x="360" y="303"/>
                  </a:cxn>
                  <a:cxn ang="0">
                    <a:pos x="297" y="185"/>
                  </a:cxn>
                  <a:cxn ang="0">
                    <a:pos x="250" y="113"/>
                  </a:cxn>
                  <a:cxn ang="0">
                    <a:pos x="271" y="46"/>
                  </a:cxn>
                  <a:cxn ang="0">
                    <a:pos x="271" y="97"/>
                  </a:cxn>
                  <a:cxn ang="0">
                    <a:pos x="271" y="139"/>
                  </a:cxn>
                  <a:cxn ang="0">
                    <a:pos x="281" y="164"/>
                  </a:cxn>
                  <a:cxn ang="0">
                    <a:pos x="297" y="185"/>
                  </a:cxn>
                  <a:cxn ang="0">
                    <a:pos x="307" y="205"/>
                  </a:cxn>
                  <a:cxn ang="0">
                    <a:pos x="307" y="205"/>
                  </a:cxn>
                </a:cxnLst>
                <a:rect l="txL" t="txT" r="txR" b="txB"/>
                <a:pathLst>
                  <a:path w="371" h="407">
                    <a:moveTo>
                      <a:pt x="307" y="205"/>
                    </a:moveTo>
                    <a:lnTo>
                      <a:pt x="333" y="154"/>
                    </a:lnTo>
                    <a:lnTo>
                      <a:pt x="349" y="77"/>
                    </a:lnTo>
                    <a:lnTo>
                      <a:pt x="354" y="0"/>
                    </a:lnTo>
                    <a:lnTo>
                      <a:pt x="156" y="0"/>
                    </a:lnTo>
                    <a:lnTo>
                      <a:pt x="141" y="118"/>
                    </a:lnTo>
                    <a:lnTo>
                      <a:pt x="219" y="241"/>
                    </a:lnTo>
                    <a:lnTo>
                      <a:pt x="109" y="241"/>
                    </a:lnTo>
                    <a:lnTo>
                      <a:pt x="0" y="241"/>
                    </a:lnTo>
                    <a:lnTo>
                      <a:pt x="0" y="406"/>
                    </a:lnTo>
                    <a:lnTo>
                      <a:pt x="250" y="406"/>
                    </a:lnTo>
                    <a:lnTo>
                      <a:pt x="250" y="355"/>
                    </a:lnTo>
                    <a:lnTo>
                      <a:pt x="276" y="319"/>
                    </a:lnTo>
                    <a:lnTo>
                      <a:pt x="297" y="380"/>
                    </a:lnTo>
                    <a:lnTo>
                      <a:pt x="281" y="380"/>
                    </a:lnTo>
                    <a:lnTo>
                      <a:pt x="271" y="385"/>
                    </a:lnTo>
                    <a:lnTo>
                      <a:pt x="260" y="391"/>
                    </a:lnTo>
                    <a:lnTo>
                      <a:pt x="255" y="406"/>
                    </a:lnTo>
                    <a:lnTo>
                      <a:pt x="339" y="406"/>
                    </a:lnTo>
                    <a:lnTo>
                      <a:pt x="339" y="349"/>
                    </a:lnTo>
                    <a:lnTo>
                      <a:pt x="349" y="349"/>
                    </a:lnTo>
                    <a:lnTo>
                      <a:pt x="370" y="324"/>
                    </a:lnTo>
                    <a:lnTo>
                      <a:pt x="360" y="308"/>
                    </a:lnTo>
                    <a:lnTo>
                      <a:pt x="360" y="303"/>
                    </a:lnTo>
                    <a:lnTo>
                      <a:pt x="297" y="185"/>
                    </a:lnTo>
                    <a:lnTo>
                      <a:pt x="250" y="113"/>
                    </a:lnTo>
                    <a:lnTo>
                      <a:pt x="271" y="46"/>
                    </a:lnTo>
                    <a:lnTo>
                      <a:pt x="271" y="97"/>
                    </a:lnTo>
                    <a:lnTo>
                      <a:pt x="271" y="139"/>
                    </a:lnTo>
                    <a:lnTo>
                      <a:pt x="281" y="164"/>
                    </a:lnTo>
                    <a:lnTo>
                      <a:pt x="297" y="185"/>
                    </a:lnTo>
                    <a:lnTo>
                      <a:pt x="307" y="205"/>
                    </a:lnTo>
                    <a:close/>
                  </a:path>
                </a:pathLst>
              </a:custGeom>
              <a:solidFill>
                <a:srgbClr val="777777">
                  <a:alpha val="100000"/>
                </a:srgbClr>
              </a:solidFill>
              <a:ln w="3175">
                <a:noFill/>
              </a:ln>
            </p:spPr>
            <p:txBody>
              <a:bodyPr/>
              <a:lstStyle/>
              <a:p>
                <a:endParaRPr lang="zh-CN" altLang="en-US"/>
              </a:p>
            </p:txBody>
          </p:sp>
          <p:sp>
            <p:nvSpPr>
              <p:cNvPr id="71699" name="Freeform 20"/>
              <p:cNvSpPr/>
              <p:nvPr/>
            </p:nvSpPr>
            <p:spPr>
              <a:xfrm>
                <a:off x="3287" y="3171"/>
                <a:ext cx="84" cy="57"/>
              </a:xfrm>
              <a:custGeom>
                <a:avLst/>
                <a:gdLst>
                  <a:gd name="txL" fmla="*/ 0 w 84"/>
                  <a:gd name="txT" fmla="*/ 0 h 57"/>
                  <a:gd name="txR" fmla="*/ 84 w 84"/>
                  <a:gd name="txB" fmla="*/ 57 h 57"/>
                </a:gdLst>
                <a:ahLst/>
                <a:cxnLst>
                  <a:cxn ang="0">
                    <a:pos x="15" y="56"/>
                  </a:cxn>
                  <a:cxn ang="0">
                    <a:pos x="15" y="15"/>
                  </a:cxn>
                  <a:cxn ang="0">
                    <a:pos x="73" y="15"/>
                  </a:cxn>
                  <a:cxn ang="0">
                    <a:pos x="73" y="56"/>
                  </a:cxn>
                  <a:cxn ang="0">
                    <a:pos x="83" y="41"/>
                  </a:cxn>
                  <a:cxn ang="0">
                    <a:pos x="83" y="10"/>
                  </a:cxn>
                  <a:cxn ang="0">
                    <a:pos x="83" y="5"/>
                  </a:cxn>
                  <a:cxn ang="0">
                    <a:pos x="78" y="0"/>
                  </a:cxn>
                  <a:cxn ang="0">
                    <a:pos x="78" y="0"/>
                  </a:cxn>
                  <a:cxn ang="0">
                    <a:pos x="68" y="0"/>
                  </a:cxn>
                  <a:cxn ang="0">
                    <a:pos x="15" y="0"/>
                  </a:cxn>
                  <a:cxn ang="0">
                    <a:pos x="5" y="0"/>
                  </a:cxn>
                  <a:cxn ang="0">
                    <a:pos x="0" y="5"/>
                  </a:cxn>
                  <a:cxn ang="0">
                    <a:pos x="0" y="10"/>
                  </a:cxn>
                  <a:cxn ang="0">
                    <a:pos x="0" y="41"/>
                  </a:cxn>
                  <a:cxn ang="0">
                    <a:pos x="15" y="56"/>
                  </a:cxn>
                  <a:cxn ang="0">
                    <a:pos x="15" y="56"/>
                  </a:cxn>
                </a:cxnLst>
                <a:rect l="txL" t="txT" r="txR" b="txB"/>
                <a:pathLst>
                  <a:path w="84" h="57">
                    <a:moveTo>
                      <a:pt x="15" y="56"/>
                    </a:moveTo>
                    <a:lnTo>
                      <a:pt x="15" y="15"/>
                    </a:lnTo>
                    <a:lnTo>
                      <a:pt x="73" y="15"/>
                    </a:lnTo>
                    <a:lnTo>
                      <a:pt x="73" y="56"/>
                    </a:lnTo>
                    <a:lnTo>
                      <a:pt x="83" y="41"/>
                    </a:lnTo>
                    <a:lnTo>
                      <a:pt x="83" y="10"/>
                    </a:lnTo>
                    <a:lnTo>
                      <a:pt x="83" y="5"/>
                    </a:lnTo>
                    <a:lnTo>
                      <a:pt x="78" y="0"/>
                    </a:lnTo>
                    <a:lnTo>
                      <a:pt x="68" y="0"/>
                    </a:lnTo>
                    <a:lnTo>
                      <a:pt x="15" y="0"/>
                    </a:lnTo>
                    <a:lnTo>
                      <a:pt x="5" y="0"/>
                    </a:lnTo>
                    <a:lnTo>
                      <a:pt x="0" y="5"/>
                    </a:lnTo>
                    <a:lnTo>
                      <a:pt x="0" y="10"/>
                    </a:lnTo>
                    <a:lnTo>
                      <a:pt x="0" y="41"/>
                    </a:lnTo>
                    <a:lnTo>
                      <a:pt x="15" y="56"/>
                    </a:lnTo>
                    <a:close/>
                  </a:path>
                </a:pathLst>
              </a:custGeom>
              <a:solidFill>
                <a:srgbClr val="777777">
                  <a:alpha val="100000"/>
                </a:srgbClr>
              </a:solidFill>
              <a:ln w="3175">
                <a:noFill/>
              </a:ln>
            </p:spPr>
            <p:txBody>
              <a:bodyPr/>
              <a:lstStyle/>
              <a:p>
                <a:endParaRPr lang="zh-CN" altLang="en-US"/>
              </a:p>
            </p:txBody>
          </p:sp>
        </p:grpSp>
        <p:sp>
          <p:nvSpPr>
            <p:cNvPr id="71689" name="Freeform 21"/>
            <p:cNvSpPr/>
            <p:nvPr/>
          </p:nvSpPr>
          <p:spPr>
            <a:xfrm>
              <a:off x="2648" y="2928"/>
              <a:ext cx="1441" cy="462"/>
            </a:xfrm>
            <a:custGeom>
              <a:avLst/>
              <a:gdLst>
                <a:gd name="txL" fmla="*/ 0 w 1441"/>
                <a:gd name="txT" fmla="*/ 0 h 462"/>
                <a:gd name="txR" fmla="*/ 1441 w 1441"/>
                <a:gd name="txB" fmla="*/ 462 h 462"/>
              </a:gdLst>
              <a:ahLst/>
              <a:cxnLst>
                <a:cxn ang="0">
                  <a:pos x="81" y="60"/>
                </a:cxn>
                <a:cxn ang="0">
                  <a:pos x="80" y="461"/>
                </a:cxn>
                <a:cxn ang="0">
                  <a:pos x="49" y="461"/>
                </a:cxn>
                <a:cxn ang="0">
                  <a:pos x="50" y="65"/>
                </a:cxn>
                <a:cxn ang="0">
                  <a:pos x="32" y="65"/>
                </a:cxn>
                <a:cxn ang="0">
                  <a:pos x="31" y="36"/>
                </a:cxn>
                <a:cxn ang="0">
                  <a:pos x="17" y="36"/>
                </a:cxn>
                <a:cxn ang="0">
                  <a:pos x="17" y="26"/>
                </a:cxn>
                <a:cxn ang="0">
                  <a:pos x="0" y="26"/>
                </a:cxn>
                <a:cxn ang="0">
                  <a:pos x="1" y="0"/>
                </a:cxn>
                <a:cxn ang="0">
                  <a:pos x="1440" y="0"/>
                </a:cxn>
                <a:cxn ang="0">
                  <a:pos x="1439" y="26"/>
                </a:cxn>
                <a:cxn ang="0">
                  <a:pos x="1425" y="26"/>
                </a:cxn>
                <a:cxn ang="0">
                  <a:pos x="1425" y="36"/>
                </a:cxn>
                <a:cxn ang="0">
                  <a:pos x="1408" y="36"/>
                </a:cxn>
                <a:cxn ang="0">
                  <a:pos x="1409" y="62"/>
                </a:cxn>
                <a:cxn ang="0">
                  <a:pos x="1386" y="62"/>
                </a:cxn>
                <a:cxn ang="0">
                  <a:pos x="1386" y="461"/>
                </a:cxn>
                <a:cxn ang="0">
                  <a:pos x="1356" y="461"/>
                </a:cxn>
                <a:cxn ang="0">
                  <a:pos x="1356" y="60"/>
                </a:cxn>
                <a:cxn ang="0">
                  <a:pos x="1345" y="60"/>
                </a:cxn>
                <a:cxn ang="0">
                  <a:pos x="1345" y="458"/>
                </a:cxn>
                <a:cxn ang="0">
                  <a:pos x="1324" y="458"/>
                </a:cxn>
                <a:cxn ang="0">
                  <a:pos x="1324" y="62"/>
                </a:cxn>
                <a:cxn ang="0">
                  <a:pos x="116" y="62"/>
                </a:cxn>
                <a:cxn ang="0">
                  <a:pos x="115" y="461"/>
                </a:cxn>
                <a:cxn ang="0">
                  <a:pos x="94" y="461"/>
                </a:cxn>
                <a:cxn ang="0">
                  <a:pos x="95" y="64"/>
                </a:cxn>
                <a:cxn ang="0">
                  <a:pos x="81" y="60"/>
                </a:cxn>
              </a:cxnLst>
              <a:rect l="txL" t="txT" r="txR" b="txB"/>
              <a:pathLst>
                <a:path w="1441" h="462">
                  <a:moveTo>
                    <a:pt x="81" y="60"/>
                  </a:moveTo>
                  <a:lnTo>
                    <a:pt x="80" y="461"/>
                  </a:lnTo>
                  <a:lnTo>
                    <a:pt x="49" y="461"/>
                  </a:lnTo>
                  <a:lnTo>
                    <a:pt x="50" y="65"/>
                  </a:lnTo>
                  <a:lnTo>
                    <a:pt x="32" y="65"/>
                  </a:lnTo>
                  <a:lnTo>
                    <a:pt x="31" y="36"/>
                  </a:lnTo>
                  <a:lnTo>
                    <a:pt x="17" y="36"/>
                  </a:lnTo>
                  <a:lnTo>
                    <a:pt x="17" y="26"/>
                  </a:lnTo>
                  <a:lnTo>
                    <a:pt x="0" y="26"/>
                  </a:lnTo>
                  <a:lnTo>
                    <a:pt x="1" y="0"/>
                  </a:lnTo>
                  <a:lnTo>
                    <a:pt x="1440" y="0"/>
                  </a:lnTo>
                  <a:lnTo>
                    <a:pt x="1439" y="26"/>
                  </a:lnTo>
                  <a:lnTo>
                    <a:pt x="1425" y="26"/>
                  </a:lnTo>
                  <a:lnTo>
                    <a:pt x="1425" y="36"/>
                  </a:lnTo>
                  <a:lnTo>
                    <a:pt x="1408" y="36"/>
                  </a:lnTo>
                  <a:lnTo>
                    <a:pt x="1409" y="62"/>
                  </a:lnTo>
                  <a:lnTo>
                    <a:pt x="1386" y="62"/>
                  </a:lnTo>
                  <a:lnTo>
                    <a:pt x="1386" y="461"/>
                  </a:lnTo>
                  <a:lnTo>
                    <a:pt x="1356" y="461"/>
                  </a:lnTo>
                  <a:lnTo>
                    <a:pt x="1356" y="60"/>
                  </a:lnTo>
                  <a:lnTo>
                    <a:pt x="1345" y="60"/>
                  </a:lnTo>
                  <a:lnTo>
                    <a:pt x="1345" y="458"/>
                  </a:lnTo>
                  <a:lnTo>
                    <a:pt x="1324" y="458"/>
                  </a:lnTo>
                  <a:lnTo>
                    <a:pt x="1324" y="62"/>
                  </a:lnTo>
                  <a:lnTo>
                    <a:pt x="116" y="62"/>
                  </a:lnTo>
                  <a:lnTo>
                    <a:pt x="115" y="461"/>
                  </a:lnTo>
                  <a:lnTo>
                    <a:pt x="94" y="461"/>
                  </a:lnTo>
                  <a:lnTo>
                    <a:pt x="95" y="64"/>
                  </a:lnTo>
                  <a:lnTo>
                    <a:pt x="81" y="60"/>
                  </a:lnTo>
                  <a:close/>
                </a:path>
              </a:pathLst>
            </a:custGeom>
            <a:solidFill>
              <a:srgbClr val="444444">
                <a:alpha val="100000"/>
              </a:srgbClr>
            </a:solidFill>
            <a:ln w="3175">
              <a:noFill/>
            </a:ln>
          </p:spPr>
          <p:txBody>
            <a:bodyPr/>
            <a:lstStyle/>
            <a:p>
              <a:endParaRPr lang="zh-CN" altLang="en-US"/>
            </a:p>
          </p:txBody>
        </p:sp>
        <p:grpSp>
          <p:nvGrpSpPr>
            <p:cNvPr id="71690" name="Group 22"/>
            <p:cNvGrpSpPr/>
            <p:nvPr/>
          </p:nvGrpSpPr>
          <p:grpSpPr>
            <a:xfrm>
              <a:off x="3558" y="2461"/>
              <a:ext cx="374" cy="929"/>
              <a:chOff x="3558" y="2461"/>
              <a:chExt cx="374" cy="929"/>
            </a:xfrm>
          </p:grpSpPr>
          <p:sp>
            <p:nvSpPr>
              <p:cNvPr id="71691" name="Freeform 23"/>
              <p:cNvSpPr/>
              <p:nvPr/>
            </p:nvSpPr>
            <p:spPr>
              <a:xfrm>
                <a:off x="3636" y="2461"/>
                <a:ext cx="147" cy="155"/>
              </a:xfrm>
              <a:custGeom>
                <a:avLst/>
                <a:gdLst>
                  <a:gd name="txL" fmla="*/ 0 w 147"/>
                  <a:gd name="txT" fmla="*/ 0 h 155"/>
                  <a:gd name="txR" fmla="*/ 147 w 147"/>
                  <a:gd name="txB" fmla="*/ 155 h 155"/>
                </a:gdLst>
                <a:ahLst/>
                <a:cxnLst>
                  <a:cxn ang="0">
                    <a:pos x="104" y="149"/>
                  </a:cxn>
                  <a:cxn ang="0">
                    <a:pos x="146" y="113"/>
                  </a:cxn>
                  <a:cxn ang="0">
                    <a:pos x="136" y="93"/>
                  </a:cxn>
                  <a:cxn ang="0">
                    <a:pos x="136" y="82"/>
                  </a:cxn>
                  <a:cxn ang="0">
                    <a:pos x="141" y="67"/>
                  </a:cxn>
                  <a:cxn ang="0">
                    <a:pos x="141" y="62"/>
                  </a:cxn>
                  <a:cxn ang="0">
                    <a:pos x="136" y="52"/>
                  </a:cxn>
                  <a:cxn ang="0">
                    <a:pos x="125" y="46"/>
                  </a:cxn>
                  <a:cxn ang="0">
                    <a:pos x="125" y="36"/>
                  </a:cxn>
                  <a:cxn ang="0">
                    <a:pos x="120" y="26"/>
                  </a:cxn>
                  <a:cxn ang="0">
                    <a:pos x="115" y="21"/>
                  </a:cxn>
                  <a:cxn ang="0">
                    <a:pos x="110" y="21"/>
                  </a:cxn>
                  <a:cxn ang="0">
                    <a:pos x="110" y="10"/>
                  </a:cxn>
                  <a:cxn ang="0">
                    <a:pos x="104" y="5"/>
                  </a:cxn>
                  <a:cxn ang="0">
                    <a:pos x="104" y="5"/>
                  </a:cxn>
                  <a:cxn ang="0">
                    <a:pos x="104" y="5"/>
                  </a:cxn>
                  <a:cxn ang="0">
                    <a:pos x="99" y="0"/>
                  </a:cxn>
                  <a:cxn ang="0">
                    <a:pos x="89" y="5"/>
                  </a:cxn>
                  <a:cxn ang="0">
                    <a:pos x="84" y="5"/>
                  </a:cxn>
                  <a:cxn ang="0">
                    <a:pos x="78" y="5"/>
                  </a:cxn>
                  <a:cxn ang="0">
                    <a:pos x="73" y="0"/>
                  </a:cxn>
                  <a:cxn ang="0">
                    <a:pos x="63" y="5"/>
                  </a:cxn>
                  <a:cxn ang="0">
                    <a:pos x="52" y="10"/>
                  </a:cxn>
                  <a:cxn ang="0">
                    <a:pos x="37" y="10"/>
                  </a:cxn>
                  <a:cxn ang="0">
                    <a:pos x="21" y="16"/>
                  </a:cxn>
                  <a:cxn ang="0">
                    <a:pos x="21" y="16"/>
                  </a:cxn>
                  <a:cxn ang="0">
                    <a:pos x="16" y="21"/>
                  </a:cxn>
                  <a:cxn ang="0">
                    <a:pos x="16" y="26"/>
                  </a:cxn>
                  <a:cxn ang="0">
                    <a:pos x="16" y="31"/>
                  </a:cxn>
                  <a:cxn ang="0">
                    <a:pos x="0" y="46"/>
                  </a:cxn>
                  <a:cxn ang="0">
                    <a:pos x="0" y="62"/>
                  </a:cxn>
                  <a:cxn ang="0">
                    <a:pos x="0" y="67"/>
                  </a:cxn>
                  <a:cxn ang="0">
                    <a:pos x="0" y="72"/>
                  </a:cxn>
                  <a:cxn ang="0">
                    <a:pos x="5" y="72"/>
                  </a:cxn>
                  <a:cxn ang="0">
                    <a:pos x="5" y="82"/>
                  </a:cxn>
                  <a:cxn ang="0">
                    <a:pos x="5" y="88"/>
                  </a:cxn>
                  <a:cxn ang="0">
                    <a:pos x="11" y="93"/>
                  </a:cxn>
                  <a:cxn ang="0">
                    <a:pos x="21" y="98"/>
                  </a:cxn>
                  <a:cxn ang="0">
                    <a:pos x="21" y="98"/>
                  </a:cxn>
                  <a:cxn ang="0">
                    <a:pos x="21" y="103"/>
                  </a:cxn>
                  <a:cxn ang="0">
                    <a:pos x="21" y="134"/>
                  </a:cxn>
                  <a:cxn ang="0">
                    <a:pos x="26" y="134"/>
                  </a:cxn>
                  <a:cxn ang="0">
                    <a:pos x="42" y="129"/>
                  </a:cxn>
                  <a:cxn ang="0">
                    <a:pos x="42" y="134"/>
                  </a:cxn>
                  <a:cxn ang="0">
                    <a:pos x="57" y="134"/>
                  </a:cxn>
                  <a:cxn ang="0">
                    <a:pos x="47" y="144"/>
                  </a:cxn>
                  <a:cxn ang="0">
                    <a:pos x="63" y="144"/>
                  </a:cxn>
                  <a:cxn ang="0">
                    <a:pos x="63" y="149"/>
                  </a:cxn>
                  <a:cxn ang="0">
                    <a:pos x="63" y="149"/>
                  </a:cxn>
                  <a:cxn ang="0">
                    <a:pos x="73" y="154"/>
                  </a:cxn>
                  <a:cxn ang="0">
                    <a:pos x="84" y="149"/>
                  </a:cxn>
                  <a:cxn ang="0">
                    <a:pos x="99" y="139"/>
                  </a:cxn>
                  <a:cxn ang="0">
                    <a:pos x="104" y="144"/>
                  </a:cxn>
                  <a:cxn ang="0">
                    <a:pos x="104" y="149"/>
                  </a:cxn>
                  <a:cxn ang="0">
                    <a:pos x="104" y="149"/>
                  </a:cxn>
                </a:cxnLst>
                <a:rect l="txL" t="txT" r="txR" b="txB"/>
                <a:pathLst>
                  <a:path w="147" h="155">
                    <a:moveTo>
                      <a:pt x="104" y="149"/>
                    </a:moveTo>
                    <a:lnTo>
                      <a:pt x="146" y="113"/>
                    </a:lnTo>
                    <a:lnTo>
                      <a:pt x="136" y="93"/>
                    </a:lnTo>
                    <a:lnTo>
                      <a:pt x="136" y="82"/>
                    </a:lnTo>
                    <a:lnTo>
                      <a:pt x="141" y="67"/>
                    </a:lnTo>
                    <a:lnTo>
                      <a:pt x="141" y="62"/>
                    </a:lnTo>
                    <a:lnTo>
                      <a:pt x="136" y="52"/>
                    </a:lnTo>
                    <a:lnTo>
                      <a:pt x="125" y="46"/>
                    </a:lnTo>
                    <a:lnTo>
                      <a:pt x="125" y="36"/>
                    </a:lnTo>
                    <a:lnTo>
                      <a:pt x="120" y="26"/>
                    </a:lnTo>
                    <a:lnTo>
                      <a:pt x="115" y="21"/>
                    </a:lnTo>
                    <a:lnTo>
                      <a:pt x="110" y="21"/>
                    </a:lnTo>
                    <a:lnTo>
                      <a:pt x="110" y="10"/>
                    </a:lnTo>
                    <a:lnTo>
                      <a:pt x="104" y="5"/>
                    </a:lnTo>
                    <a:lnTo>
                      <a:pt x="99" y="0"/>
                    </a:lnTo>
                    <a:lnTo>
                      <a:pt x="89" y="5"/>
                    </a:lnTo>
                    <a:lnTo>
                      <a:pt x="84" y="5"/>
                    </a:lnTo>
                    <a:lnTo>
                      <a:pt x="78" y="5"/>
                    </a:lnTo>
                    <a:lnTo>
                      <a:pt x="73" y="0"/>
                    </a:lnTo>
                    <a:lnTo>
                      <a:pt x="63" y="5"/>
                    </a:lnTo>
                    <a:lnTo>
                      <a:pt x="52" y="10"/>
                    </a:lnTo>
                    <a:lnTo>
                      <a:pt x="37" y="10"/>
                    </a:lnTo>
                    <a:lnTo>
                      <a:pt x="21" y="16"/>
                    </a:lnTo>
                    <a:lnTo>
                      <a:pt x="16" y="21"/>
                    </a:lnTo>
                    <a:lnTo>
                      <a:pt x="16" y="26"/>
                    </a:lnTo>
                    <a:lnTo>
                      <a:pt x="16" y="31"/>
                    </a:lnTo>
                    <a:lnTo>
                      <a:pt x="0" y="46"/>
                    </a:lnTo>
                    <a:lnTo>
                      <a:pt x="0" y="62"/>
                    </a:lnTo>
                    <a:lnTo>
                      <a:pt x="0" y="67"/>
                    </a:lnTo>
                    <a:lnTo>
                      <a:pt x="0" y="72"/>
                    </a:lnTo>
                    <a:lnTo>
                      <a:pt x="5" y="72"/>
                    </a:lnTo>
                    <a:lnTo>
                      <a:pt x="5" y="82"/>
                    </a:lnTo>
                    <a:lnTo>
                      <a:pt x="5" y="88"/>
                    </a:lnTo>
                    <a:lnTo>
                      <a:pt x="11" y="93"/>
                    </a:lnTo>
                    <a:lnTo>
                      <a:pt x="21" y="98"/>
                    </a:lnTo>
                    <a:lnTo>
                      <a:pt x="21" y="103"/>
                    </a:lnTo>
                    <a:lnTo>
                      <a:pt x="21" y="134"/>
                    </a:lnTo>
                    <a:lnTo>
                      <a:pt x="26" y="134"/>
                    </a:lnTo>
                    <a:lnTo>
                      <a:pt x="42" y="129"/>
                    </a:lnTo>
                    <a:lnTo>
                      <a:pt x="42" y="134"/>
                    </a:lnTo>
                    <a:lnTo>
                      <a:pt x="57" y="134"/>
                    </a:lnTo>
                    <a:lnTo>
                      <a:pt x="47" y="144"/>
                    </a:lnTo>
                    <a:lnTo>
                      <a:pt x="63" y="144"/>
                    </a:lnTo>
                    <a:lnTo>
                      <a:pt x="63" y="149"/>
                    </a:lnTo>
                    <a:lnTo>
                      <a:pt x="73" y="154"/>
                    </a:lnTo>
                    <a:lnTo>
                      <a:pt x="84" y="149"/>
                    </a:lnTo>
                    <a:lnTo>
                      <a:pt x="99" y="139"/>
                    </a:lnTo>
                    <a:lnTo>
                      <a:pt x="104" y="144"/>
                    </a:lnTo>
                    <a:lnTo>
                      <a:pt x="104" y="149"/>
                    </a:lnTo>
                    <a:close/>
                  </a:path>
                </a:pathLst>
              </a:custGeom>
              <a:solidFill>
                <a:srgbClr val="777777">
                  <a:alpha val="100000"/>
                </a:srgbClr>
              </a:solidFill>
              <a:ln w="3175">
                <a:noFill/>
              </a:ln>
            </p:spPr>
            <p:txBody>
              <a:bodyPr/>
              <a:lstStyle/>
              <a:p>
                <a:endParaRPr lang="zh-CN" altLang="en-US"/>
              </a:p>
            </p:txBody>
          </p:sp>
          <p:sp>
            <p:nvSpPr>
              <p:cNvPr id="71692" name="Freeform 24"/>
              <p:cNvSpPr/>
              <p:nvPr/>
            </p:nvSpPr>
            <p:spPr>
              <a:xfrm>
                <a:off x="3636" y="2621"/>
                <a:ext cx="69" cy="73"/>
              </a:xfrm>
              <a:custGeom>
                <a:avLst/>
                <a:gdLst>
                  <a:gd name="txL" fmla="*/ 0 w 69"/>
                  <a:gd name="txT" fmla="*/ 0 h 73"/>
                  <a:gd name="txR" fmla="*/ 69 w 69"/>
                  <a:gd name="txB" fmla="*/ 73 h 73"/>
                </a:gdLst>
                <a:ahLst/>
                <a:cxnLst>
                  <a:cxn ang="0">
                    <a:pos x="37" y="72"/>
                  </a:cxn>
                  <a:cxn ang="0">
                    <a:pos x="42" y="61"/>
                  </a:cxn>
                  <a:cxn ang="0">
                    <a:pos x="47" y="51"/>
                  </a:cxn>
                  <a:cxn ang="0">
                    <a:pos x="52" y="51"/>
                  </a:cxn>
                  <a:cxn ang="0">
                    <a:pos x="57" y="46"/>
                  </a:cxn>
                  <a:cxn ang="0">
                    <a:pos x="26" y="25"/>
                  </a:cxn>
                  <a:cxn ang="0">
                    <a:pos x="42" y="10"/>
                  </a:cxn>
                  <a:cxn ang="0">
                    <a:pos x="37" y="30"/>
                  </a:cxn>
                  <a:cxn ang="0">
                    <a:pos x="57" y="46"/>
                  </a:cxn>
                  <a:cxn ang="0">
                    <a:pos x="57" y="36"/>
                  </a:cxn>
                  <a:cxn ang="0">
                    <a:pos x="63" y="25"/>
                  </a:cxn>
                  <a:cxn ang="0">
                    <a:pos x="68" y="10"/>
                  </a:cxn>
                  <a:cxn ang="0">
                    <a:pos x="63" y="10"/>
                  </a:cxn>
                  <a:cxn ang="0">
                    <a:pos x="57" y="10"/>
                  </a:cxn>
                  <a:cxn ang="0">
                    <a:pos x="57" y="10"/>
                  </a:cxn>
                  <a:cxn ang="0">
                    <a:pos x="52" y="5"/>
                  </a:cxn>
                  <a:cxn ang="0">
                    <a:pos x="42" y="0"/>
                  </a:cxn>
                  <a:cxn ang="0">
                    <a:pos x="31" y="0"/>
                  </a:cxn>
                  <a:cxn ang="0">
                    <a:pos x="21" y="5"/>
                  </a:cxn>
                  <a:cxn ang="0">
                    <a:pos x="21" y="10"/>
                  </a:cxn>
                  <a:cxn ang="0">
                    <a:pos x="16" y="10"/>
                  </a:cxn>
                  <a:cxn ang="0">
                    <a:pos x="0" y="36"/>
                  </a:cxn>
                  <a:cxn ang="0">
                    <a:pos x="0" y="72"/>
                  </a:cxn>
                  <a:cxn ang="0">
                    <a:pos x="37" y="72"/>
                  </a:cxn>
                  <a:cxn ang="0">
                    <a:pos x="37" y="72"/>
                  </a:cxn>
                </a:cxnLst>
                <a:rect l="txL" t="txT" r="txR" b="txB"/>
                <a:pathLst>
                  <a:path w="69" h="73">
                    <a:moveTo>
                      <a:pt x="37" y="72"/>
                    </a:moveTo>
                    <a:lnTo>
                      <a:pt x="42" y="61"/>
                    </a:lnTo>
                    <a:lnTo>
                      <a:pt x="47" y="51"/>
                    </a:lnTo>
                    <a:lnTo>
                      <a:pt x="52" y="51"/>
                    </a:lnTo>
                    <a:lnTo>
                      <a:pt x="57" y="46"/>
                    </a:lnTo>
                    <a:lnTo>
                      <a:pt x="26" y="25"/>
                    </a:lnTo>
                    <a:lnTo>
                      <a:pt x="42" y="10"/>
                    </a:lnTo>
                    <a:lnTo>
                      <a:pt x="37" y="30"/>
                    </a:lnTo>
                    <a:lnTo>
                      <a:pt x="57" y="46"/>
                    </a:lnTo>
                    <a:lnTo>
                      <a:pt x="57" y="36"/>
                    </a:lnTo>
                    <a:lnTo>
                      <a:pt x="63" y="25"/>
                    </a:lnTo>
                    <a:lnTo>
                      <a:pt x="68" y="10"/>
                    </a:lnTo>
                    <a:lnTo>
                      <a:pt x="63" y="10"/>
                    </a:lnTo>
                    <a:lnTo>
                      <a:pt x="57" y="10"/>
                    </a:lnTo>
                    <a:lnTo>
                      <a:pt x="52" y="5"/>
                    </a:lnTo>
                    <a:lnTo>
                      <a:pt x="42" y="0"/>
                    </a:lnTo>
                    <a:lnTo>
                      <a:pt x="31" y="0"/>
                    </a:lnTo>
                    <a:lnTo>
                      <a:pt x="21" y="5"/>
                    </a:lnTo>
                    <a:lnTo>
                      <a:pt x="21" y="10"/>
                    </a:lnTo>
                    <a:lnTo>
                      <a:pt x="16" y="10"/>
                    </a:lnTo>
                    <a:lnTo>
                      <a:pt x="0" y="36"/>
                    </a:lnTo>
                    <a:lnTo>
                      <a:pt x="0" y="72"/>
                    </a:lnTo>
                    <a:lnTo>
                      <a:pt x="37" y="72"/>
                    </a:lnTo>
                    <a:close/>
                  </a:path>
                </a:pathLst>
              </a:custGeom>
              <a:solidFill>
                <a:srgbClr val="777777">
                  <a:alpha val="100000"/>
                </a:srgbClr>
              </a:solidFill>
              <a:ln w="3175">
                <a:noFill/>
              </a:ln>
            </p:spPr>
            <p:txBody>
              <a:bodyPr/>
              <a:lstStyle/>
              <a:p>
                <a:endParaRPr lang="zh-CN" altLang="en-US"/>
              </a:p>
            </p:txBody>
          </p:sp>
          <p:sp>
            <p:nvSpPr>
              <p:cNvPr id="71693" name="Freeform 25"/>
              <p:cNvSpPr/>
              <p:nvPr/>
            </p:nvSpPr>
            <p:spPr>
              <a:xfrm>
                <a:off x="3576" y="2873"/>
                <a:ext cx="124" cy="60"/>
              </a:xfrm>
              <a:custGeom>
                <a:avLst/>
                <a:gdLst>
                  <a:gd name="txL" fmla="*/ 0 w 124"/>
                  <a:gd name="txT" fmla="*/ 0 h 60"/>
                  <a:gd name="txR" fmla="*/ 124 w 124"/>
                  <a:gd name="txB" fmla="*/ 60 h 60"/>
                </a:gdLst>
                <a:ahLst/>
                <a:cxnLst>
                  <a:cxn ang="0">
                    <a:pos x="102" y="15"/>
                  </a:cxn>
                  <a:cxn ang="0">
                    <a:pos x="73" y="0"/>
                  </a:cxn>
                  <a:cxn ang="0">
                    <a:pos x="60" y="25"/>
                  </a:cxn>
                  <a:cxn ang="0">
                    <a:pos x="39" y="46"/>
                  </a:cxn>
                  <a:cxn ang="0">
                    <a:pos x="0" y="46"/>
                  </a:cxn>
                  <a:cxn ang="0">
                    <a:pos x="0" y="56"/>
                  </a:cxn>
                  <a:cxn ang="0">
                    <a:pos x="60" y="56"/>
                  </a:cxn>
                  <a:cxn ang="0">
                    <a:pos x="78" y="43"/>
                  </a:cxn>
                  <a:cxn ang="0">
                    <a:pos x="94" y="56"/>
                  </a:cxn>
                  <a:cxn ang="0">
                    <a:pos x="120" y="59"/>
                  </a:cxn>
                  <a:cxn ang="0">
                    <a:pos x="123" y="46"/>
                  </a:cxn>
                  <a:cxn ang="0">
                    <a:pos x="102" y="41"/>
                  </a:cxn>
                  <a:cxn ang="0">
                    <a:pos x="102" y="15"/>
                  </a:cxn>
                </a:cxnLst>
                <a:rect l="txL" t="txT" r="txR" b="txB"/>
                <a:pathLst>
                  <a:path w="124" h="60">
                    <a:moveTo>
                      <a:pt x="102" y="15"/>
                    </a:moveTo>
                    <a:lnTo>
                      <a:pt x="73" y="0"/>
                    </a:lnTo>
                    <a:lnTo>
                      <a:pt x="60" y="25"/>
                    </a:lnTo>
                    <a:lnTo>
                      <a:pt x="39" y="46"/>
                    </a:lnTo>
                    <a:lnTo>
                      <a:pt x="0" y="46"/>
                    </a:lnTo>
                    <a:lnTo>
                      <a:pt x="0" y="56"/>
                    </a:lnTo>
                    <a:lnTo>
                      <a:pt x="60" y="56"/>
                    </a:lnTo>
                    <a:lnTo>
                      <a:pt x="78" y="43"/>
                    </a:lnTo>
                    <a:lnTo>
                      <a:pt x="94" y="56"/>
                    </a:lnTo>
                    <a:lnTo>
                      <a:pt x="120" y="59"/>
                    </a:lnTo>
                    <a:lnTo>
                      <a:pt x="123" y="46"/>
                    </a:lnTo>
                    <a:lnTo>
                      <a:pt x="102" y="41"/>
                    </a:lnTo>
                    <a:lnTo>
                      <a:pt x="102" y="15"/>
                    </a:lnTo>
                    <a:close/>
                  </a:path>
                </a:pathLst>
              </a:custGeom>
              <a:solidFill>
                <a:srgbClr val="777777">
                  <a:alpha val="100000"/>
                </a:srgbClr>
              </a:solidFill>
              <a:ln w="3175">
                <a:noFill/>
              </a:ln>
            </p:spPr>
            <p:txBody>
              <a:bodyPr/>
              <a:lstStyle/>
              <a:p>
                <a:endParaRPr lang="zh-CN" altLang="en-US"/>
              </a:p>
            </p:txBody>
          </p:sp>
          <p:sp>
            <p:nvSpPr>
              <p:cNvPr id="71694" name="Freeform 26"/>
              <p:cNvSpPr/>
              <p:nvPr/>
            </p:nvSpPr>
            <p:spPr>
              <a:xfrm>
                <a:off x="3558" y="2592"/>
                <a:ext cx="374" cy="798"/>
              </a:xfrm>
              <a:custGeom>
                <a:avLst/>
                <a:gdLst>
                  <a:gd name="txL" fmla="*/ 0 w 374"/>
                  <a:gd name="txT" fmla="*/ 0 h 798"/>
                  <a:gd name="txR" fmla="*/ 374 w 374"/>
                  <a:gd name="txB" fmla="*/ 798 h 798"/>
                </a:gdLst>
                <a:ahLst/>
                <a:cxnLst>
                  <a:cxn ang="0">
                    <a:pos x="373" y="342"/>
                  </a:cxn>
                  <a:cxn ang="0">
                    <a:pos x="347" y="538"/>
                  </a:cxn>
                  <a:cxn ang="0">
                    <a:pos x="308" y="761"/>
                  </a:cxn>
                  <a:cxn ang="0">
                    <a:pos x="318" y="767"/>
                  </a:cxn>
                  <a:cxn ang="0">
                    <a:pos x="318" y="797"/>
                  </a:cxn>
                  <a:cxn ang="0">
                    <a:pos x="224" y="797"/>
                  </a:cxn>
                  <a:cxn ang="0">
                    <a:pos x="229" y="779"/>
                  </a:cxn>
                  <a:cxn ang="0">
                    <a:pos x="248" y="756"/>
                  </a:cxn>
                  <a:cxn ang="0">
                    <a:pos x="253" y="700"/>
                  </a:cxn>
                  <a:cxn ang="0">
                    <a:pos x="253" y="589"/>
                  </a:cxn>
                  <a:cxn ang="0">
                    <a:pos x="250" y="435"/>
                  </a:cxn>
                  <a:cxn ang="0">
                    <a:pos x="198" y="558"/>
                  </a:cxn>
                  <a:cxn ang="0">
                    <a:pos x="175" y="641"/>
                  </a:cxn>
                  <a:cxn ang="0">
                    <a:pos x="167" y="659"/>
                  </a:cxn>
                  <a:cxn ang="0">
                    <a:pos x="151" y="769"/>
                  </a:cxn>
                  <a:cxn ang="0">
                    <a:pos x="141" y="777"/>
                  </a:cxn>
                  <a:cxn ang="0">
                    <a:pos x="141" y="797"/>
                  </a:cxn>
                  <a:cxn ang="0">
                    <a:pos x="0" y="797"/>
                  </a:cxn>
                  <a:cxn ang="0">
                    <a:pos x="0" y="785"/>
                  </a:cxn>
                  <a:cxn ang="0">
                    <a:pos x="26" y="774"/>
                  </a:cxn>
                  <a:cxn ang="0">
                    <a:pos x="39" y="774"/>
                  </a:cxn>
                  <a:cxn ang="0">
                    <a:pos x="62" y="761"/>
                  </a:cxn>
                  <a:cxn ang="0">
                    <a:pos x="57" y="741"/>
                  </a:cxn>
                  <a:cxn ang="0">
                    <a:pos x="78" y="723"/>
                  </a:cxn>
                  <a:cxn ang="0">
                    <a:pos x="62" y="695"/>
                  </a:cxn>
                  <a:cxn ang="0">
                    <a:pos x="70" y="684"/>
                  </a:cxn>
                  <a:cxn ang="0">
                    <a:pos x="112" y="615"/>
                  </a:cxn>
                  <a:cxn ang="0">
                    <a:pos x="107" y="576"/>
                  </a:cxn>
                  <a:cxn ang="0">
                    <a:pos x="162" y="394"/>
                  </a:cxn>
                  <a:cxn ang="0">
                    <a:pos x="162" y="332"/>
                  </a:cxn>
                  <a:cxn ang="0">
                    <a:pos x="146" y="288"/>
                  </a:cxn>
                  <a:cxn ang="0">
                    <a:pos x="138" y="299"/>
                  </a:cxn>
                  <a:cxn ang="0">
                    <a:pos x="94" y="265"/>
                  </a:cxn>
                  <a:cxn ang="0">
                    <a:pos x="122" y="229"/>
                  </a:cxn>
                  <a:cxn ang="0">
                    <a:pos x="86" y="170"/>
                  </a:cxn>
                  <a:cxn ang="0">
                    <a:pos x="76" y="108"/>
                  </a:cxn>
                  <a:cxn ang="0">
                    <a:pos x="120" y="108"/>
                  </a:cxn>
                  <a:cxn ang="0">
                    <a:pos x="133" y="129"/>
                  </a:cxn>
                  <a:cxn ang="0">
                    <a:pos x="143" y="75"/>
                  </a:cxn>
                  <a:cxn ang="0">
                    <a:pos x="156" y="62"/>
                  </a:cxn>
                  <a:cxn ang="0">
                    <a:pos x="162" y="31"/>
                  </a:cxn>
                  <a:cxn ang="0">
                    <a:pos x="180" y="52"/>
                  </a:cxn>
                  <a:cxn ang="0">
                    <a:pos x="162" y="59"/>
                  </a:cxn>
                  <a:cxn ang="0">
                    <a:pos x="164" y="119"/>
                  </a:cxn>
                  <a:cxn ang="0">
                    <a:pos x="229" y="0"/>
                  </a:cxn>
                  <a:cxn ang="0">
                    <a:pos x="248" y="11"/>
                  </a:cxn>
                  <a:cxn ang="0">
                    <a:pos x="266" y="8"/>
                  </a:cxn>
                  <a:cxn ang="0">
                    <a:pos x="279" y="11"/>
                  </a:cxn>
                  <a:cxn ang="0">
                    <a:pos x="297" y="67"/>
                  </a:cxn>
                  <a:cxn ang="0">
                    <a:pos x="300" y="147"/>
                  </a:cxn>
                  <a:cxn ang="0">
                    <a:pos x="302" y="227"/>
                  </a:cxn>
                  <a:cxn ang="0">
                    <a:pos x="373" y="340"/>
                  </a:cxn>
                </a:cxnLst>
                <a:rect l="txL" t="txT" r="txR" b="txB"/>
                <a:pathLst>
                  <a:path w="374" h="798">
                    <a:moveTo>
                      <a:pt x="373" y="342"/>
                    </a:moveTo>
                    <a:lnTo>
                      <a:pt x="347" y="538"/>
                    </a:lnTo>
                    <a:lnTo>
                      <a:pt x="308" y="761"/>
                    </a:lnTo>
                    <a:lnTo>
                      <a:pt x="318" y="767"/>
                    </a:lnTo>
                    <a:lnTo>
                      <a:pt x="318" y="797"/>
                    </a:lnTo>
                    <a:lnTo>
                      <a:pt x="224" y="797"/>
                    </a:lnTo>
                    <a:lnTo>
                      <a:pt x="229" y="779"/>
                    </a:lnTo>
                    <a:lnTo>
                      <a:pt x="248" y="756"/>
                    </a:lnTo>
                    <a:lnTo>
                      <a:pt x="253" y="700"/>
                    </a:lnTo>
                    <a:lnTo>
                      <a:pt x="253" y="589"/>
                    </a:lnTo>
                    <a:lnTo>
                      <a:pt x="250" y="435"/>
                    </a:lnTo>
                    <a:lnTo>
                      <a:pt x="198" y="558"/>
                    </a:lnTo>
                    <a:lnTo>
                      <a:pt x="175" y="641"/>
                    </a:lnTo>
                    <a:lnTo>
                      <a:pt x="167" y="659"/>
                    </a:lnTo>
                    <a:lnTo>
                      <a:pt x="151" y="769"/>
                    </a:lnTo>
                    <a:lnTo>
                      <a:pt x="141" y="777"/>
                    </a:lnTo>
                    <a:lnTo>
                      <a:pt x="141" y="797"/>
                    </a:lnTo>
                    <a:lnTo>
                      <a:pt x="0" y="797"/>
                    </a:lnTo>
                    <a:lnTo>
                      <a:pt x="0" y="785"/>
                    </a:lnTo>
                    <a:lnTo>
                      <a:pt x="26" y="774"/>
                    </a:lnTo>
                    <a:lnTo>
                      <a:pt x="39" y="774"/>
                    </a:lnTo>
                    <a:lnTo>
                      <a:pt x="62" y="761"/>
                    </a:lnTo>
                    <a:lnTo>
                      <a:pt x="57" y="741"/>
                    </a:lnTo>
                    <a:lnTo>
                      <a:pt x="78" y="723"/>
                    </a:lnTo>
                    <a:lnTo>
                      <a:pt x="62" y="695"/>
                    </a:lnTo>
                    <a:lnTo>
                      <a:pt x="70" y="684"/>
                    </a:lnTo>
                    <a:lnTo>
                      <a:pt x="112" y="615"/>
                    </a:lnTo>
                    <a:lnTo>
                      <a:pt x="107" y="576"/>
                    </a:lnTo>
                    <a:lnTo>
                      <a:pt x="162" y="394"/>
                    </a:lnTo>
                    <a:lnTo>
                      <a:pt x="162" y="332"/>
                    </a:lnTo>
                    <a:lnTo>
                      <a:pt x="146" y="288"/>
                    </a:lnTo>
                    <a:lnTo>
                      <a:pt x="138" y="299"/>
                    </a:lnTo>
                    <a:lnTo>
                      <a:pt x="94" y="265"/>
                    </a:lnTo>
                    <a:lnTo>
                      <a:pt x="122" y="229"/>
                    </a:lnTo>
                    <a:lnTo>
                      <a:pt x="86" y="170"/>
                    </a:lnTo>
                    <a:lnTo>
                      <a:pt x="76" y="108"/>
                    </a:lnTo>
                    <a:lnTo>
                      <a:pt x="120" y="108"/>
                    </a:lnTo>
                    <a:lnTo>
                      <a:pt x="133" y="129"/>
                    </a:lnTo>
                    <a:lnTo>
                      <a:pt x="143" y="75"/>
                    </a:lnTo>
                    <a:lnTo>
                      <a:pt x="156" y="62"/>
                    </a:lnTo>
                    <a:lnTo>
                      <a:pt x="162" y="31"/>
                    </a:lnTo>
                    <a:lnTo>
                      <a:pt x="180" y="52"/>
                    </a:lnTo>
                    <a:lnTo>
                      <a:pt x="162" y="59"/>
                    </a:lnTo>
                    <a:lnTo>
                      <a:pt x="164" y="119"/>
                    </a:lnTo>
                    <a:lnTo>
                      <a:pt x="229" y="0"/>
                    </a:lnTo>
                    <a:lnTo>
                      <a:pt x="248" y="11"/>
                    </a:lnTo>
                    <a:lnTo>
                      <a:pt x="266" y="8"/>
                    </a:lnTo>
                    <a:lnTo>
                      <a:pt x="279" y="11"/>
                    </a:lnTo>
                    <a:lnTo>
                      <a:pt x="297" y="67"/>
                    </a:lnTo>
                    <a:lnTo>
                      <a:pt x="300" y="147"/>
                    </a:lnTo>
                    <a:lnTo>
                      <a:pt x="302" y="227"/>
                    </a:lnTo>
                    <a:lnTo>
                      <a:pt x="373" y="340"/>
                    </a:lnTo>
                  </a:path>
                </a:pathLst>
              </a:custGeom>
              <a:solidFill>
                <a:srgbClr val="777777">
                  <a:alpha val="100000"/>
                </a:srgbClr>
              </a:solidFill>
              <a:ln w="3175">
                <a:noFill/>
              </a:ln>
            </p:spPr>
            <p:txBody>
              <a:bodyPr/>
              <a:lstStyle/>
              <a:p>
                <a:endParaRPr lang="zh-CN" altLang="en-US"/>
              </a:p>
            </p:txBody>
          </p:sp>
        </p:grpSp>
      </p:gr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39</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Effect transition="in" filter="fade">
                                      <p:cBhvr>
                                        <p:cTn id="7" dur="1000"/>
                                        <p:tgtEl>
                                          <p:spTgt spid="56323">
                                            <p:txEl>
                                              <p:pRg st="2" end="2"/>
                                            </p:txEl>
                                          </p:spTgt>
                                        </p:tgtEl>
                                      </p:cBhvr>
                                    </p:animEffect>
                                    <p:anim calcmode="lin" valueType="num">
                                      <p:cBhvr>
                                        <p:cTn id="8" dur="10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632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6323">
                                            <p:txEl>
                                              <p:pRg st="3" end="3"/>
                                            </p:txEl>
                                          </p:spTgt>
                                        </p:tgtEl>
                                        <p:attrNameLst>
                                          <p:attrName>style.visibility</p:attrName>
                                        </p:attrNameLst>
                                      </p:cBhvr>
                                      <p:to>
                                        <p:strVal val="visible"/>
                                      </p:to>
                                    </p:set>
                                    <p:animEffect transition="in" filter="fade">
                                      <p:cBhvr>
                                        <p:cTn id="12" dur="1000"/>
                                        <p:tgtEl>
                                          <p:spTgt spid="56323">
                                            <p:txEl>
                                              <p:pRg st="3" end="3"/>
                                            </p:txEl>
                                          </p:spTgt>
                                        </p:tgtEl>
                                      </p:cBhvr>
                                    </p:animEffect>
                                    <p:anim calcmode="lin" valueType="num">
                                      <p:cBhvr>
                                        <p:cTn id="13" dur="10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632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6323">
                                            <p:txEl>
                                              <p:pRg st="4" end="4"/>
                                            </p:txEl>
                                          </p:spTgt>
                                        </p:tgtEl>
                                        <p:attrNameLst>
                                          <p:attrName>style.visibility</p:attrName>
                                        </p:attrNameLst>
                                      </p:cBhvr>
                                      <p:to>
                                        <p:strVal val="visible"/>
                                      </p:to>
                                    </p:set>
                                    <p:animEffect transition="in" filter="fade">
                                      <p:cBhvr>
                                        <p:cTn id="17" dur="1000"/>
                                        <p:tgtEl>
                                          <p:spTgt spid="56323">
                                            <p:txEl>
                                              <p:pRg st="4" end="4"/>
                                            </p:txEl>
                                          </p:spTgt>
                                        </p:tgtEl>
                                      </p:cBhvr>
                                    </p:animEffect>
                                    <p:anim calcmode="lin" valueType="num">
                                      <p:cBhvr>
                                        <p:cTn id="18" dur="10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632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6323">
                                            <p:txEl>
                                              <p:pRg st="5" end="5"/>
                                            </p:txEl>
                                          </p:spTgt>
                                        </p:tgtEl>
                                        <p:attrNameLst>
                                          <p:attrName>style.visibility</p:attrName>
                                        </p:attrNameLst>
                                      </p:cBhvr>
                                      <p:to>
                                        <p:strVal val="visible"/>
                                      </p:to>
                                    </p:set>
                                    <p:animEffect transition="in" filter="fade">
                                      <p:cBhvr>
                                        <p:cTn id="22" dur="1000"/>
                                        <p:tgtEl>
                                          <p:spTgt spid="56323">
                                            <p:txEl>
                                              <p:pRg st="5" end="5"/>
                                            </p:txEl>
                                          </p:spTgt>
                                        </p:tgtEl>
                                      </p:cBhvr>
                                    </p:animEffect>
                                    <p:anim calcmode="lin" valueType="num">
                                      <p:cBhvr>
                                        <p:cTn id="23" dur="10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563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6323">
                                            <p:txEl>
                                              <p:pRg st="6" end="6"/>
                                            </p:txEl>
                                          </p:spTgt>
                                        </p:tgtEl>
                                        <p:attrNameLst>
                                          <p:attrName>style.visibility</p:attrName>
                                        </p:attrNameLst>
                                      </p:cBhvr>
                                      <p:to>
                                        <p:strVal val="visible"/>
                                      </p:to>
                                    </p:set>
                                    <p:animEffect transition="in" filter="fade">
                                      <p:cBhvr>
                                        <p:cTn id="29" dur="1000"/>
                                        <p:tgtEl>
                                          <p:spTgt spid="56323">
                                            <p:txEl>
                                              <p:pRg st="6" end="6"/>
                                            </p:txEl>
                                          </p:spTgt>
                                        </p:tgtEl>
                                      </p:cBhvr>
                                    </p:animEffect>
                                    <p:anim calcmode="lin" valueType="num">
                                      <p:cBhvr>
                                        <p:cTn id="30" dur="10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63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1683"/>
                                        </p:tgtEl>
                                        <p:attrNameLst>
                                          <p:attrName>style.visibility</p:attrName>
                                        </p:attrNameLst>
                                      </p:cBhvr>
                                      <p:to>
                                        <p:strVal val="visible"/>
                                      </p:to>
                                    </p:set>
                                    <p:animEffect transition="in" filter="wipe(left)">
                                      <p:cBhvr>
                                        <p:cTn id="36"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611560" y="1412776"/>
            <a:ext cx="7993063" cy="2303463"/>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None/>
              <a:defRPr/>
            </a:pPr>
            <a:r>
              <a:rPr kumimoji="1" lang="zh-CN" altLang="en-US" sz="105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a:t>
            </a:r>
            <a:endParaRPr kumimoji="1" lang="en-US" altLang="zh-CN" sz="105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342900" marR="0" lvl="0" indent="-342900" defTabSz="914400" rtl="0" eaLnBrk="0" fontAlgn="base" latinLnBrk="0" hangingPunct="0">
              <a:spcBef>
                <a:spcPct val="20000"/>
              </a:spcBef>
              <a:spcAft>
                <a:spcPct val="0"/>
              </a:spcAft>
              <a:buClrTx/>
              <a:buSzTx/>
              <a:buFontTx/>
              <a:buNone/>
              <a:defRPr/>
            </a:pPr>
            <a:r>
              <a:rPr kumimoji="1" lang="zh-CN" altLang="en-US" sz="48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工科生为什么要学习</a:t>
            </a:r>
          </a:p>
          <a:p>
            <a:pPr marL="342900" marR="0" lvl="0" indent="-342900" defTabSz="914400" rtl="0" eaLnBrk="0" fontAlgn="base" latinLnBrk="0" hangingPunct="0">
              <a:spcBef>
                <a:spcPct val="20000"/>
              </a:spcBef>
              <a:spcAft>
                <a:spcPct val="0"/>
              </a:spcAft>
              <a:buClrTx/>
              <a:buSzTx/>
              <a:buFontTx/>
              <a:buNone/>
              <a:defRPr/>
            </a:pPr>
            <a:r>
              <a:rPr kumimoji="1" lang="zh-CN" altLang="en-US" sz="48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《工业社会学》？</a:t>
            </a:r>
            <a:endParaRPr kumimoji="1" lang="en-US" altLang="zh-CN" sz="48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342900" marR="0" lvl="0" indent="-342900" algn="ctr" defTabSz="914400" rtl="0" eaLnBrk="0" fontAlgn="base" latinLnBrk="0" hangingPunct="0">
              <a:spcBef>
                <a:spcPct val="20000"/>
              </a:spcBef>
              <a:spcAft>
                <a:spcPct val="0"/>
              </a:spcAft>
              <a:buClrTx/>
              <a:buSzTx/>
              <a:buFontTx/>
              <a:buNone/>
              <a:defRPr/>
            </a:pPr>
            <a:r>
              <a:rPr kumimoji="1" lang="zh-CN" altLang="en-US" sz="48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a:t>
            </a:r>
            <a:endParaRPr kumimoji="1" lang="zh-CN" altLang="en-US" sz="8000" b="1" i="0" u="none" strike="noStrike" kern="0" cap="none" spc="0" normalizeH="0" baseline="0" noProof="0" dirty="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sp>
        <p:nvSpPr>
          <p:cNvPr id="6147" name="灯片编号占位符 1"/>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t>4</a:t>
            </a:fld>
            <a:endParaRPr lang="en-US" altLang="zh-CN" sz="1400" dirty="0"/>
          </a:p>
        </p:txBody>
      </p:sp>
      <p:sp>
        <p:nvSpPr>
          <p:cNvPr id="2" name="标题 1"/>
          <p:cNvSpPr>
            <a:spLocks noGrp="1"/>
          </p:cNvSpPr>
          <p:nvPr>
            <p:ph type="title"/>
          </p:nvPr>
        </p:nvSpPr>
        <p:spPr/>
        <p:txBody>
          <a:bodyPr/>
          <a:lstStyle/>
          <a:p>
            <a:pPr lvl="0" algn="l"/>
            <a:r>
              <a:rPr lang="en-US" altLang="zh-CN" b="1" dirty="0">
                <a:solidFill>
                  <a:srgbClr val="008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1.1 </a:t>
            </a:r>
            <a:r>
              <a:rPr lang="zh-CN" altLang="en-US" b="1" dirty="0">
                <a:solidFill>
                  <a:srgbClr val="008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引言 </a:t>
            </a:r>
            <a:endParaRPr lang="zh-CN" altLang="en-US" dirty="0"/>
          </a:p>
        </p:txBody>
      </p:sp>
      <p:pic>
        <p:nvPicPr>
          <p:cNvPr id="6" name="Picture 4" descr="j0090386"/>
          <p:cNvPicPr>
            <a:picLocks noChangeAspect="1"/>
          </p:cNvPicPr>
          <p:nvPr/>
        </p:nvPicPr>
        <p:blipFill>
          <a:blip r:embed="rId2"/>
          <a:stretch>
            <a:fillRect/>
          </a:stretch>
        </p:blipFill>
        <p:spPr>
          <a:xfrm>
            <a:off x="107504" y="4365104"/>
            <a:ext cx="9036496" cy="2303160"/>
          </a:xfrm>
          <a:prstGeom prst="rect">
            <a:avLst/>
          </a:prstGeom>
          <a:noFill/>
          <a:ln w="9525">
            <a:noFill/>
          </a:ln>
        </p:spPr>
      </p:pic>
    </p:spTree>
  </p:cSld>
  <p:clrMapOvr>
    <a:masterClrMapping/>
  </p:clrMapOvr>
  <p:transition>
    <p:check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5"/>
          <p:cNvPicPr>
            <a:picLocks noChangeAspect="1"/>
          </p:cNvPicPr>
          <p:nvPr/>
        </p:nvPicPr>
        <p:blipFill>
          <a:blip r:embed="rId2"/>
          <a:stretch>
            <a:fillRect/>
          </a:stretch>
        </p:blipFill>
        <p:spPr>
          <a:xfrm>
            <a:off x="4433888" y="201613"/>
            <a:ext cx="4710112" cy="3514725"/>
          </a:xfrm>
          <a:prstGeom prst="rect">
            <a:avLst/>
          </a:prstGeom>
          <a:noFill/>
          <a:ln w="9525">
            <a:noFill/>
          </a:ln>
        </p:spPr>
      </p:pic>
      <p:sp>
        <p:nvSpPr>
          <p:cNvPr id="57347" name="Rectangle 3"/>
          <p:cNvSpPr>
            <a:spLocks noGrp="1" noChangeArrowheads="1"/>
          </p:cNvSpPr>
          <p:nvPr>
            <p:ph idx="1"/>
          </p:nvPr>
        </p:nvSpPr>
        <p:spPr>
          <a:xfrm>
            <a:off x="319088" y="404813"/>
            <a:ext cx="8229600" cy="5329238"/>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0"/>
              </a:spcBef>
              <a:spcAft>
                <a:spcPct val="0"/>
              </a:spcAft>
              <a:buClrTx/>
              <a:buSzTx/>
              <a:buFontTx/>
              <a:buBlip>
                <a:blip r:embed="rId3"/>
              </a:buBlip>
              <a:defRPr/>
            </a:pPr>
            <a:r>
              <a:rPr kumimoji="1" lang="zh-CN" altLang="en-US" sz="32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影响社会化的因素</a:t>
            </a:r>
          </a:p>
          <a:p>
            <a:pPr marL="1143000" marR="0" lvl="2" indent="-2286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Ø"/>
              <a:defRPr/>
            </a:pPr>
            <a:r>
              <a:rPr kumimoji="1" lang="zh-CN" altLang="en-US" sz="2800" b="0" i="0" u="none" strike="noStrike" kern="0" cap="none" spc="0" normalizeH="0" baseline="0" noProof="0" dirty="0" smtClean="0">
                <a:ln>
                  <a:noFill/>
                </a:ln>
                <a:solidFill>
                  <a:schemeClr val="tx1"/>
                </a:solidFill>
                <a:effectLst/>
                <a:uLnTx/>
                <a:uFillTx/>
                <a:latin typeface="+mn-lt"/>
                <a:ea typeface="黑体" panose="02010609060101010101" pitchFamily="49" charset="-122"/>
              </a:rPr>
              <a:t> </a:t>
            </a:r>
            <a:r>
              <a:rPr kumimoji="1" lang="zh-CN" altLang="en-US" sz="3200" b="1" i="0" u="none" strike="noStrike" kern="0" cap="none" spc="0" normalizeH="0" baseline="0" noProof="0" dirty="0" smtClean="0">
                <a:ln>
                  <a:noFill/>
                </a:ln>
                <a:solidFill>
                  <a:schemeClr val="accent6">
                    <a:lumMod val="75000"/>
                  </a:schemeClr>
                </a:solidFill>
                <a:effectLst/>
                <a:uLnTx/>
                <a:uFillTx/>
                <a:latin typeface="微软雅黑" panose="020B0503020204020204" pitchFamily="34" charset="-122"/>
                <a:ea typeface="微软雅黑" panose="020B0503020204020204" pitchFamily="34" charset="-122"/>
              </a:rPr>
              <a:t>家庭</a:t>
            </a:r>
            <a:endParaRPr kumimoji="1" lang="zh-CN" altLang="en-US" sz="32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endParaRPr>
          </a:p>
          <a:p>
            <a:pPr marL="1143000" marR="0" lvl="2" indent="-2286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Ø"/>
              <a:defRPr/>
            </a:pPr>
            <a:r>
              <a:rPr kumimoji="1" lang="zh-CN" altLang="en-US" sz="3200" b="1" i="0" u="none" strike="noStrike" kern="0" cap="none" spc="0" normalizeH="0" baseline="0" noProof="0" dirty="0" smtClean="0">
                <a:ln>
                  <a:noFill/>
                </a:ln>
                <a:solidFill>
                  <a:schemeClr val="accent6">
                    <a:lumMod val="75000"/>
                  </a:schemeClr>
                </a:solidFill>
                <a:effectLst/>
                <a:uLnTx/>
                <a:uFillTx/>
                <a:latin typeface="微软雅黑" panose="020B0503020204020204" pitchFamily="34" charset="-122"/>
                <a:ea typeface="微软雅黑" panose="020B0503020204020204" pitchFamily="34" charset="-122"/>
              </a:rPr>
              <a:t> 同类</a:t>
            </a:r>
            <a:r>
              <a:rPr kumimoji="1" lang="zh-CN" altLang="en-US" sz="32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rPr>
              <a:t>群体</a:t>
            </a:r>
          </a:p>
          <a:p>
            <a:pPr marL="1143000" marR="0" lvl="2" indent="-2286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Ø"/>
              <a:defRPr/>
            </a:pPr>
            <a:r>
              <a:rPr kumimoji="1" lang="zh-CN" altLang="en-US" sz="3200" b="1" i="0" u="none" strike="noStrike" kern="0" cap="none" spc="0" normalizeH="0" baseline="0" noProof="0" dirty="0" smtClean="0">
                <a:ln>
                  <a:noFill/>
                </a:ln>
                <a:solidFill>
                  <a:schemeClr val="accent6">
                    <a:lumMod val="75000"/>
                  </a:schemeClr>
                </a:solidFill>
                <a:effectLst/>
                <a:uLnTx/>
                <a:uFillTx/>
                <a:latin typeface="微软雅黑" panose="020B0503020204020204" pitchFamily="34" charset="-122"/>
                <a:ea typeface="微软雅黑" panose="020B0503020204020204" pitchFamily="34" charset="-122"/>
              </a:rPr>
              <a:t> 大众传媒</a:t>
            </a:r>
            <a:endParaRPr kumimoji="1" lang="zh-CN" altLang="en-US" sz="32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1" lang="zh-CN" altLang="en-US" sz="2000" b="0" i="0" u="none" strike="noStrike" kern="0" cap="none" spc="0" normalizeH="0" baseline="0" noProof="0" dirty="0">
              <a:ln>
                <a:noFill/>
              </a:ln>
              <a:solidFill>
                <a:schemeClr val="tx1"/>
              </a:solidFill>
              <a:effectLst/>
              <a:uLnTx/>
              <a:uFillTx/>
              <a:latin typeface="+mn-lt"/>
              <a:ea typeface="黑体" panose="02010609060101010101" pitchFamily="49" charset="-122"/>
            </a:endParaRPr>
          </a:p>
          <a:p>
            <a:pPr marL="342900" marR="0" lvl="0" indent="-342900" algn="l" defTabSz="914400" rtl="0" eaLnBrk="0" fontAlgn="base" latinLnBrk="0" hangingPunct="0">
              <a:lnSpc>
                <a:spcPct val="120000"/>
              </a:lnSpc>
              <a:spcBef>
                <a:spcPct val="0"/>
              </a:spcBef>
              <a:spcAft>
                <a:spcPct val="0"/>
              </a:spcAft>
              <a:buClrTx/>
              <a:buSzTx/>
              <a:buFontTx/>
              <a:buBlip>
                <a:blip r:embed="rId3"/>
              </a:buBlip>
              <a:defRPr/>
            </a:pPr>
            <a:r>
              <a:rPr kumimoji="1" lang="zh-CN" altLang="en-US" sz="32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社会角色</a:t>
            </a:r>
          </a:p>
          <a:p>
            <a:pPr marL="1143000" marR="0" lvl="2" indent="-2286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Ø"/>
              <a:defRPr/>
            </a:pPr>
            <a:r>
              <a:rPr kumimoji="1" lang="zh-CN" altLang="en-US" sz="2800" b="1" i="0" u="none" strike="noStrike" kern="0" cap="none" spc="0" normalizeH="0" baseline="0" noProof="0" dirty="0" smtClean="0">
                <a:ln>
                  <a:noFill/>
                </a:ln>
                <a:solidFill>
                  <a:schemeClr val="accent6">
                    <a:lumMod val="75000"/>
                  </a:schemeClr>
                </a:solidFill>
                <a:effectLst/>
                <a:uLnTx/>
                <a:uFillTx/>
                <a:latin typeface="+mn-lt"/>
                <a:ea typeface="黑体" panose="02010609060101010101" pitchFamily="49" charset="-122"/>
              </a:rPr>
              <a:t> </a:t>
            </a:r>
            <a:r>
              <a:rPr kumimoji="1" lang="zh-CN" altLang="en-US" sz="3200" b="1" i="0" u="none" strike="noStrike" kern="0" cap="none" spc="0" normalizeH="0" baseline="0" noProof="0" dirty="0" smtClean="0">
                <a:ln>
                  <a:noFill/>
                </a:ln>
                <a:solidFill>
                  <a:schemeClr val="accent6">
                    <a:lumMod val="75000"/>
                  </a:schemeClr>
                </a:solidFill>
                <a:effectLst/>
                <a:uLnTx/>
                <a:uFillTx/>
                <a:latin typeface="微软雅黑" panose="020B0503020204020204" pitchFamily="34" charset="-122"/>
                <a:ea typeface="微软雅黑" panose="020B0503020204020204" pitchFamily="34" charset="-122"/>
              </a:rPr>
              <a:t>先赋角色与自致角色</a:t>
            </a:r>
          </a:p>
          <a:p>
            <a:pPr marL="1143000" marR="0" lvl="2" indent="-2286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Ø"/>
              <a:defRPr/>
            </a:pPr>
            <a:r>
              <a:rPr kumimoji="1" lang="zh-CN" altLang="en-US" sz="3200" b="1" i="0" u="none" strike="noStrike" kern="0" cap="none" spc="0" normalizeH="0" baseline="0" noProof="0" dirty="0" smtClean="0">
                <a:ln>
                  <a:noFill/>
                </a:ln>
                <a:solidFill>
                  <a:schemeClr val="accent6">
                    <a:lumMod val="75000"/>
                  </a:schemeClr>
                </a:solidFill>
                <a:effectLst/>
                <a:uLnTx/>
                <a:uFillTx/>
                <a:latin typeface="微软雅黑" panose="020B0503020204020204" pitchFamily="34" charset="-122"/>
                <a:ea typeface="微软雅黑" panose="020B0503020204020204" pitchFamily="34" charset="-122"/>
              </a:rPr>
              <a:t> 社会角色的扮演</a:t>
            </a:r>
          </a:p>
          <a:p>
            <a:pPr marL="1143000" marR="0" lvl="2" indent="-2286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Ø"/>
              <a:defRPr/>
            </a:pPr>
            <a:r>
              <a:rPr kumimoji="1" lang="zh-CN" altLang="en-US" sz="3200" b="1" i="0" u="none" strike="noStrike" kern="0" cap="none" spc="0" normalizeH="0" baseline="0" noProof="0" dirty="0" smtClean="0">
                <a:ln>
                  <a:noFill/>
                </a:ln>
                <a:solidFill>
                  <a:schemeClr val="accent6">
                    <a:lumMod val="75000"/>
                  </a:schemeClr>
                </a:solidFill>
                <a:effectLst/>
                <a:uLnTx/>
                <a:uFillTx/>
                <a:latin typeface="微软雅黑" panose="020B0503020204020204" pitchFamily="34" charset="-122"/>
                <a:ea typeface="微软雅黑" panose="020B0503020204020204" pitchFamily="34" charset="-122"/>
              </a:rPr>
              <a:t> 角色期待</a:t>
            </a:r>
          </a:p>
          <a:p>
            <a:pPr marL="1143000" marR="0" lvl="2" indent="-2286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Ø"/>
              <a:defRPr/>
            </a:pPr>
            <a:r>
              <a:rPr kumimoji="1" lang="zh-CN" altLang="en-US" sz="3200" b="1" i="0" u="none" strike="noStrike" kern="0" cap="none" spc="0" normalizeH="0" baseline="0" noProof="0" dirty="0" smtClean="0">
                <a:ln>
                  <a:noFill/>
                </a:ln>
                <a:solidFill>
                  <a:schemeClr val="accent6">
                    <a:lumMod val="75000"/>
                  </a:schemeClr>
                </a:solidFill>
                <a:effectLst/>
                <a:uLnTx/>
                <a:uFillTx/>
                <a:latin typeface="微软雅黑" panose="020B0503020204020204" pitchFamily="34" charset="-122"/>
                <a:ea typeface="微软雅黑" panose="020B0503020204020204" pitchFamily="34" charset="-122"/>
              </a:rPr>
              <a:t> 角色紧张</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40</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347">
                                            <p:txEl>
                                              <p:pRg st="5" end="5"/>
                                            </p:txEl>
                                          </p:spTgt>
                                        </p:tgtEl>
                                        <p:attrNameLst>
                                          <p:attrName>style.visibility</p:attrName>
                                        </p:attrNameLst>
                                      </p:cBhvr>
                                      <p:to>
                                        <p:strVal val="visible"/>
                                      </p:to>
                                    </p:set>
                                    <p:animEffect transition="in" filter="fade">
                                      <p:cBhvr>
                                        <p:cTn id="7" dur="500"/>
                                        <p:tgtEl>
                                          <p:spTgt spid="5734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7347">
                                            <p:txEl>
                                              <p:pRg st="6" end="6"/>
                                            </p:txEl>
                                          </p:spTgt>
                                        </p:tgtEl>
                                        <p:attrNameLst>
                                          <p:attrName>style.visibility</p:attrName>
                                        </p:attrNameLst>
                                      </p:cBhvr>
                                      <p:to>
                                        <p:strVal val="visible"/>
                                      </p:to>
                                    </p:set>
                                    <p:animEffect transition="in" filter="fade">
                                      <p:cBhvr>
                                        <p:cTn id="10" dur="500"/>
                                        <p:tgtEl>
                                          <p:spTgt spid="5734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7347">
                                            <p:txEl>
                                              <p:pRg st="7" end="7"/>
                                            </p:txEl>
                                          </p:spTgt>
                                        </p:tgtEl>
                                        <p:attrNameLst>
                                          <p:attrName>style.visibility</p:attrName>
                                        </p:attrNameLst>
                                      </p:cBhvr>
                                      <p:to>
                                        <p:strVal val="visible"/>
                                      </p:to>
                                    </p:set>
                                    <p:animEffect transition="in" filter="fade">
                                      <p:cBhvr>
                                        <p:cTn id="13" dur="500"/>
                                        <p:tgtEl>
                                          <p:spTgt spid="5734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7347">
                                            <p:txEl>
                                              <p:pRg st="8" end="8"/>
                                            </p:txEl>
                                          </p:spTgt>
                                        </p:tgtEl>
                                        <p:attrNameLst>
                                          <p:attrName>style.visibility</p:attrName>
                                        </p:attrNameLst>
                                      </p:cBhvr>
                                      <p:to>
                                        <p:strVal val="visible"/>
                                      </p:to>
                                    </p:set>
                                    <p:animEffect transition="in" filter="fade">
                                      <p:cBhvr>
                                        <p:cTn id="16" dur="500"/>
                                        <p:tgtEl>
                                          <p:spTgt spid="57347">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7347">
                                            <p:txEl>
                                              <p:pRg st="9" end="9"/>
                                            </p:txEl>
                                          </p:spTgt>
                                        </p:tgtEl>
                                        <p:attrNameLst>
                                          <p:attrName>style.visibility</p:attrName>
                                        </p:attrNameLst>
                                      </p:cBhvr>
                                      <p:to>
                                        <p:strVal val="visible"/>
                                      </p:to>
                                    </p:set>
                                    <p:animEffect transition="in" filter="fade">
                                      <p:cBhvr>
                                        <p:cTn id="19" dur="500"/>
                                        <p:tgtEl>
                                          <p:spTgt spid="57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a:solidFill>
                  <a:srgbClr val="C00000"/>
                </a:solidFill>
                <a:latin typeface="微软雅黑" panose="020B0503020204020204" pitchFamily="34" charset="-122"/>
                <a:ea typeface="微软雅黑" panose="020B0503020204020204" pitchFamily="34" charset="-122"/>
              </a:rPr>
              <a:t>本讲内容</a:t>
            </a:r>
          </a:p>
        </p:txBody>
      </p:sp>
      <p:sp>
        <p:nvSpPr>
          <p:cNvPr id="3" name="内容占位符 2"/>
          <p:cNvSpPr>
            <a:spLocks noGrp="1"/>
          </p:cNvSpPr>
          <p:nvPr>
            <p:ph idx="1"/>
          </p:nvPr>
        </p:nvSpPr>
        <p:spPr>
          <a:xfrm>
            <a:off x="1530350" y="1981200"/>
            <a:ext cx="6270625" cy="4114800"/>
          </a:xfrm>
        </p:spPr>
        <p:txBody>
          <a:bodyPr/>
          <a:lstStyle/>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1.1  引言</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1.2  社会学发展简介</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1.3  为什么要学点社会学</a:t>
            </a:r>
          </a:p>
          <a:p>
            <a:pPr marL="0" indent="0" latinLnBrk="0">
              <a:lnSpc>
                <a:spcPct val="130000"/>
              </a:lnSpc>
              <a:spcBef>
                <a:spcPts val="0"/>
              </a:spcBef>
              <a:buNone/>
            </a:pPr>
            <a:r>
              <a:rPr lang="zh-CN" altLang="en-US" sz="3600" b="1"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1.4  若干</a:t>
            </a:r>
            <a:r>
              <a:rPr lang="zh-CN" altLang="en-US" sz="3600" b="1"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sym typeface="+mn-ea"/>
              </a:rPr>
              <a:t>社会现象分析</a:t>
            </a:r>
            <a:endParaRPr lang="zh-CN" altLang="en-US" sz="3600" b="1"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1.5  本课程介绍</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41</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edg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type="ctrTitle"/>
          </p:nvPr>
        </p:nvSpPr>
        <p:spPr>
          <a:xfrm>
            <a:off x="539750" y="701675"/>
            <a:ext cx="8314690" cy="20161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1.4.1 </a:t>
            </a:r>
            <a:r>
              <a:rPr kumimoji="1" lang="zh-CN" altLang="en-US" sz="44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你如何看待以下</a:t>
            </a:r>
            <a:r>
              <a:rPr kumimoji="1" lang="en-US" altLang="zh-CN" sz="4400" b="1" i="0" u="none" strike="noStrike" kern="0" cap="none" spc="0" normalizeH="0" baseline="0" dirty="0" smtClean="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社会</a:t>
            </a:r>
            <a:r>
              <a:rPr kumimoji="1" lang="zh-CN" altLang="en-US" sz="44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现象 </a:t>
            </a:r>
            <a:r>
              <a:rPr kumimoji="1" lang="en-US" altLang="zh-CN" sz="44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p>
        </p:txBody>
      </p:sp>
      <p:pic>
        <p:nvPicPr>
          <p:cNvPr id="6" name="Picture 11" descr="j0234752"/>
          <p:cNvPicPr>
            <a:picLocks noChangeAspect="1"/>
          </p:cNvPicPr>
          <p:nvPr/>
        </p:nvPicPr>
        <p:blipFill>
          <a:blip r:embed="rId2"/>
          <a:stretch>
            <a:fillRect/>
          </a:stretch>
        </p:blipFill>
        <p:spPr>
          <a:xfrm>
            <a:off x="3132138" y="2852738"/>
            <a:ext cx="2659062" cy="2971800"/>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42</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5" descr="高楼林立的上海大图 点击还原"/>
          <p:cNvPicPr>
            <a:picLocks noChangeAspect="1"/>
          </p:cNvPicPr>
          <p:nvPr/>
        </p:nvPicPr>
        <p:blipFill>
          <a:blip r:embed="rId2"/>
          <a:stretch>
            <a:fillRect/>
          </a:stretch>
        </p:blipFill>
        <p:spPr>
          <a:xfrm>
            <a:off x="722313" y="1049338"/>
            <a:ext cx="7689850" cy="3024187"/>
          </a:xfrm>
          <a:prstGeom prst="rect">
            <a:avLst/>
          </a:prstGeom>
          <a:noFill/>
          <a:ln w="9525">
            <a:noFill/>
          </a:ln>
        </p:spPr>
      </p:pic>
      <p:sp>
        <p:nvSpPr>
          <p:cNvPr id="7173" name="Rectangle 6"/>
          <p:cNvSpPr>
            <a:spLocks noChangeArrowheads="1"/>
          </p:cNvSpPr>
          <p:nvPr/>
        </p:nvSpPr>
        <p:spPr bwMode="auto">
          <a:xfrm>
            <a:off x="611188" y="333375"/>
            <a:ext cx="7632700" cy="720725"/>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城市：高楼林立、交通拥堵、雾霾笼罩</a:t>
            </a:r>
          </a:p>
        </p:txBody>
      </p:sp>
      <p:pic>
        <p:nvPicPr>
          <p:cNvPr id="7174" name="Picture 7" descr="56663"/>
          <p:cNvPicPr>
            <a:picLocks noGrp="1" noChangeAspect="1"/>
          </p:cNvPicPr>
          <p:nvPr>
            <p:ph idx="1"/>
          </p:nvPr>
        </p:nvPicPr>
        <p:blipFill>
          <a:blip r:embed="rId3"/>
          <a:srcRect/>
          <a:stretch>
            <a:fillRect/>
          </a:stretch>
        </p:blipFill>
        <p:spPr>
          <a:xfrm>
            <a:off x="755650" y="4221163"/>
            <a:ext cx="3384550" cy="2016125"/>
          </a:xfrm>
        </p:spPr>
      </p:pic>
      <p:pic>
        <p:nvPicPr>
          <p:cNvPr id="7175" name="Picture 8" descr="海口巡警警官解读交通拥堵十大原因(组图)"/>
          <p:cNvPicPr>
            <a:picLocks noChangeAspect="1"/>
          </p:cNvPicPr>
          <p:nvPr/>
        </p:nvPicPr>
        <p:blipFill>
          <a:blip r:embed="rId4"/>
          <a:stretch>
            <a:fillRect/>
          </a:stretch>
        </p:blipFill>
        <p:spPr>
          <a:xfrm>
            <a:off x="4356100" y="4221163"/>
            <a:ext cx="4103688" cy="1965325"/>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43</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checkerboard(across)">
                                      <p:cBhvr>
                                        <p:cTn id="7" dur="500"/>
                                        <p:tgtEl>
                                          <p:spTgt spid="717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7174"/>
                                        </p:tgtEl>
                                        <p:attrNameLst>
                                          <p:attrName>style.visibility</p:attrName>
                                        </p:attrNameLst>
                                      </p:cBhvr>
                                      <p:to>
                                        <p:strVal val="visible"/>
                                      </p:to>
                                    </p:set>
                                    <p:anim calcmode="lin" valueType="num">
                                      <p:cBhvr additive="base">
                                        <p:cTn id="11" dur="500" fill="hold"/>
                                        <p:tgtEl>
                                          <p:spTgt spid="7174"/>
                                        </p:tgtEl>
                                        <p:attrNameLst>
                                          <p:attrName>ppt_x</p:attrName>
                                        </p:attrNameLst>
                                      </p:cBhvr>
                                      <p:tavLst>
                                        <p:tav tm="0">
                                          <p:val>
                                            <p:strVal val="0-#ppt_w/2"/>
                                          </p:val>
                                        </p:tav>
                                        <p:tav tm="100000">
                                          <p:val>
                                            <p:strVal val="#ppt_x"/>
                                          </p:val>
                                        </p:tav>
                                      </p:tavLst>
                                    </p:anim>
                                    <p:anim calcmode="lin" valueType="num">
                                      <p:cBhvr additive="base">
                                        <p:cTn id="12" dur="500" fill="hold"/>
                                        <p:tgtEl>
                                          <p:spTgt spid="717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7175"/>
                                        </p:tgtEl>
                                        <p:attrNameLst>
                                          <p:attrName>style.visibility</p:attrName>
                                        </p:attrNameLst>
                                      </p:cBhvr>
                                      <p:to>
                                        <p:strVal val="visible"/>
                                      </p:to>
                                    </p:set>
                                    <p:anim calcmode="lin" valueType="num">
                                      <p:cBhvr additive="base">
                                        <p:cTn id="16" dur="500" fill="hold"/>
                                        <p:tgtEl>
                                          <p:spTgt spid="7175"/>
                                        </p:tgtEl>
                                        <p:attrNameLst>
                                          <p:attrName>ppt_x</p:attrName>
                                        </p:attrNameLst>
                                      </p:cBhvr>
                                      <p:tavLst>
                                        <p:tav tm="0">
                                          <p:val>
                                            <p:strVal val="1+#ppt_w/2"/>
                                          </p:val>
                                        </p:tav>
                                        <p:tav tm="100000">
                                          <p:val>
                                            <p:strVal val="#ppt_x"/>
                                          </p:val>
                                        </p:tav>
                                      </p:tavLst>
                                    </p:anim>
                                    <p:anim calcmode="lin" valueType="num">
                                      <p:cBhvr additive="base">
                                        <p:cTn id="17" dur="5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endParaRPr lang="zh-CN" altLang="en-US" dirty="0"/>
          </a:p>
        </p:txBody>
      </p:sp>
      <p:pic>
        <p:nvPicPr>
          <p:cNvPr id="7" name="图片 6" descr="北京雾霾a6a5.jpg"/>
          <p:cNvPicPr>
            <a:picLocks noChangeAspect="1"/>
          </p:cNvPicPr>
          <p:nvPr/>
        </p:nvPicPr>
        <p:blipFill>
          <a:blip r:embed="rId2"/>
          <a:stretch>
            <a:fillRect/>
          </a:stretch>
        </p:blipFill>
        <p:spPr>
          <a:xfrm>
            <a:off x="250825" y="2205038"/>
            <a:ext cx="2794000" cy="1892300"/>
          </a:xfrm>
          <a:prstGeom prst="rect">
            <a:avLst/>
          </a:prstGeom>
          <a:noFill/>
          <a:ln w="9525">
            <a:noFill/>
          </a:ln>
        </p:spPr>
      </p:pic>
      <p:pic>
        <p:nvPicPr>
          <p:cNvPr id="9" name="图片 8" descr="北京雾霾d1.jpg"/>
          <p:cNvPicPr>
            <a:picLocks noChangeAspect="1"/>
          </p:cNvPicPr>
          <p:nvPr/>
        </p:nvPicPr>
        <p:blipFill>
          <a:blip r:embed="rId3"/>
          <a:stretch>
            <a:fillRect/>
          </a:stretch>
        </p:blipFill>
        <p:spPr>
          <a:xfrm>
            <a:off x="6170613" y="188913"/>
            <a:ext cx="2794000" cy="1765300"/>
          </a:xfrm>
          <a:prstGeom prst="rect">
            <a:avLst/>
          </a:prstGeom>
          <a:noFill/>
          <a:ln w="9525">
            <a:noFill/>
          </a:ln>
        </p:spPr>
      </p:pic>
      <p:pic>
        <p:nvPicPr>
          <p:cNvPr id="11" name="图片 10" descr="北京雾霾c24d5.jpg"/>
          <p:cNvPicPr>
            <a:picLocks noChangeAspect="1"/>
          </p:cNvPicPr>
          <p:nvPr/>
        </p:nvPicPr>
        <p:blipFill>
          <a:blip r:embed="rId4"/>
          <a:stretch>
            <a:fillRect/>
          </a:stretch>
        </p:blipFill>
        <p:spPr>
          <a:xfrm>
            <a:off x="250825" y="260350"/>
            <a:ext cx="2794000" cy="1854200"/>
          </a:xfrm>
          <a:prstGeom prst="rect">
            <a:avLst/>
          </a:prstGeom>
          <a:noFill/>
          <a:ln w="9525">
            <a:noFill/>
          </a:ln>
        </p:spPr>
      </p:pic>
      <p:pic>
        <p:nvPicPr>
          <p:cNvPr id="13" name="图片 12" descr="北京雾霾5e.jpg"/>
          <p:cNvPicPr>
            <a:picLocks noChangeAspect="1"/>
          </p:cNvPicPr>
          <p:nvPr/>
        </p:nvPicPr>
        <p:blipFill>
          <a:blip r:embed="rId5"/>
          <a:stretch>
            <a:fillRect/>
          </a:stretch>
        </p:blipFill>
        <p:spPr>
          <a:xfrm>
            <a:off x="6099175" y="4292600"/>
            <a:ext cx="2794000" cy="2095500"/>
          </a:xfrm>
          <a:prstGeom prst="rect">
            <a:avLst/>
          </a:prstGeom>
          <a:noFill/>
          <a:ln w="9525">
            <a:noFill/>
          </a:ln>
        </p:spPr>
      </p:pic>
      <p:pic>
        <p:nvPicPr>
          <p:cNvPr id="14" name="图片 13" descr="北京雾霾a15611.jpg"/>
          <p:cNvPicPr>
            <a:picLocks noChangeAspect="1"/>
          </p:cNvPicPr>
          <p:nvPr/>
        </p:nvPicPr>
        <p:blipFill>
          <a:blip r:embed="rId6"/>
          <a:stretch>
            <a:fillRect/>
          </a:stretch>
        </p:blipFill>
        <p:spPr>
          <a:xfrm>
            <a:off x="6170613" y="2060575"/>
            <a:ext cx="2794000" cy="2095500"/>
          </a:xfrm>
          <a:prstGeom prst="rect">
            <a:avLst/>
          </a:prstGeom>
          <a:noFill/>
          <a:ln w="9525">
            <a:noFill/>
          </a:ln>
        </p:spPr>
      </p:pic>
      <p:pic>
        <p:nvPicPr>
          <p:cNvPr id="16" name="图片 15" descr="北京雾霾ea8.jpg"/>
          <p:cNvPicPr>
            <a:picLocks noChangeAspect="1"/>
          </p:cNvPicPr>
          <p:nvPr/>
        </p:nvPicPr>
        <p:blipFill>
          <a:blip r:embed="rId7"/>
          <a:stretch>
            <a:fillRect/>
          </a:stretch>
        </p:blipFill>
        <p:spPr>
          <a:xfrm>
            <a:off x="3276600" y="260350"/>
            <a:ext cx="2794000" cy="1917700"/>
          </a:xfrm>
          <a:prstGeom prst="rect">
            <a:avLst/>
          </a:prstGeom>
          <a:noFill/>
          <a:ln w="9525">
            <a:noFill/>
          </a:ln>
        </p:spPr>
      </p:pic>
      <p:pic>
        <p:nvPicPr>
          <p:cNvPr id="17" name="图片 16" descr="北京雾霾3fb0.jpg"/>
          <p:cNvPicPr>
            <a:picLocks noChangeAspect="1"/>
          </p:cNvPicPr>
          <p:nvPr/>
        </p:nvPicPr>
        <p:blipFill>
          <a:blip r:embed="rId8"/>
          <a:stretch>
            <a:fillRect/>
          </a:stretch>
        </p:blipFill>
        <p:spPr>
          <a:xfrm>
            <a:off x="3203575" y="2205038"/>
            <a:ext cx="2794000" cy="1905000"/>
          </a:xfrm>
          <a:prstGeom prst="rect">
            <a:avLst/>
          </a:prstGeom>
          <a:noFill/>
          <a:ln w="9525">
            <a:noFill/>
          </a:ln>
        </p:spPr>
      </p:pic>
      <p:pic>
        <p:nvPicPr>
          <p:cNvPr id="23" name="内容占位符 5" descr="北京雾霾3.jpg"/>
          <p:cNvPicPr>
            <a:picLocks noChangeAspect="1"/>
          </p:cNvPicPr>
          <p:nvPr/>
        </p:nvPicPr>
        <p:blipFill>
          <a:blip r:embed="rId9"/>
          <a:stretch>
            <a:fillRect/>
          </a:stretch>
        </p:blipFill>
        <p:spPr>
          <a:xfrm>
            <a:off x="250825" y="4149725"/>
            <a:ext cx="2794000" cy="1930400"/>
          </a:xfrm>
          <a:prstGeom prst="rect">
            <a:avLst/>
          </a:prstGeom>
          <a:noFill/>
          <a:ln w="9525">
            <a:noFill/>
          </a:ln>
        </p:spPr>
      </p:pic>
      <p:sp>
        <p:nvSpPr>
          <p:cNvPr id="12300" name="内容占位符 26"/>
          <p:cNvSpPr>
            <a:spLocks noGrp="1"/>
          </p:cNvSpPr>
          <p:nvPr>
            <p:ph idx="1"/>
          </p:nvPr>
        </p:nvSpPr>
        <p:spPr/>
        <p:txBody>
          <a:bodyPr vert="horz" wrap="square" lIns="91440" tIns="45720" rIns="91440" bIns="45720" anchor="t"/>
          <a:lstStyle/>
          <a:p>
            <a:endParaRPr lang="zh-CN" altLang="en-US" dirty="0"/>
          </a:p>
        </p:txBody>
      </p:sp>
      <p:pic>
        <p:nvPicPr>
          <p:cNvPr id="28" name="内容占位符 23" descr="北京雾霾d1cb.jpg"/>
          <p:cNvPicPr>
            <a:picLocks noChangeAspect="1"/>
          </p:cNvPicPr>
          <p:nvPr/>
        </p:nvPicPr>
        <p:blipFill>
          <a:blip r:embed="rId10"/>
          <a:stretch>
            <a:fillRect/>
          </a:stretch>
        </p:blipFill>
        <p:spPr>
          <a:xfrm>
            <a:off x="3276600" y="4149725"/>
            <a:ext cx="2519363" cy="2486025"/>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44</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9"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6"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6"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6"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1"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0-#ppt_h/2"/>
                                          </p:val>
                                        </p:tav>
                                        <p:tav tm="100000">
                                          <p:val>
                                            <p:strVal val="#ppt_y"/>
                                          </p:val>
                                        </p:tav>
                                      </p:tavLst>
                                    </p:anim>
                                  </p:childTnLst>
                                </p:cTn>
                              </p:par>
                            </p:childTnLst>
                          </p:cTn>
                        </p:par>
                        <p:par>
                          <p:cTn id="37" fill="hold">
                            <p:stCondLst>
                              <p:cond delay="2500"/>
                            </p:stCondLst>
                            <p:childTnLst>
                              <p:par>
                                <p:cTn id="38" presetID="2" presetClass="entr" presetSubtype="1"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3" presetClass="entr" presetSubtype="10" fill="hold"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xfrm>
            <a:off x="44450" y="404813"/>
            <a:ext cx="3060700" cy="1223962"/>
          </a:xfrm>
        </p:spPr>
        <p:txBody>
          <a:bodyPr vert="horz" wrap="square" lIns="91440" tIns="45720" rIns="91440" bIns="45720" anchor="ctr"/>
          <a:lstStyle/>
          <a:p>
            <a:pPr algn="l" eaLnBrk="1" hangingPunct="1"/>
            <a:r>
              <a:rPr lang="zh-CN" altLang="en-US" b="1" dirty="0" smtClean="0">
                <a:solidFill>
                  <a:schemeClr val="accent2"/>
                </a:solidFill>
                <a:latin typeface="微软雅黑" panose="020B0503020204020204" pitchFamily="34" charset="-122"/>
                <a:ea typeface="微软雅黑" panose="020B0503020204020204" pitchFamily="34" charset="-122"/>
              </a:rPr>
              <a:t>公交让座</a:t>
            </a:r>
            <a:endParaRPr lang="en-US" altLang="zh-CN" sz="4000" dirty="0">
              <a:solidFill>
                <a:srgbClr val="FF0000"/>
              </a:solidFill>
              <a:latin typeface="微软雅黑" panose="020B0503020204020204" pitchFamily="34" charset="-122"/>
              <a:ea typeface="微软雅黑" panose="020B0503020204020204" pitchFamily="34" charset="-122"/>
            </a:endParaRPr>
          </a:p>
        </p:txBody>
      </p:sp>
      <p:pic>
        <p:nvPicPr>
          <p:cNvPr id="9" name="Picture 5" descr="公交车让座-2"/>
          <p:cNvPicPr>
            <a:picLocks noChangeAspect="1"/>
          </p:cNvPicPr>
          <p:nvPr/>
        </p:nvPicPr>
        <p:blipFill>
          <a:blip r:embed="rId2"/>
          <a:stretch>
            <a:fillRect/>
          </a:stretch>
        </p:blipFill>
        <p:spPr>
          <a:xfrm>
            <a:off x="2563813" y="34925"/>
            <a:ext cx="6494462" cy="4186238"/>
          </a:xfrm>
          <a:prstGeom prst="rect">
            <a:avLst/>
          </a:prstGeom>
          <a:noFill/>
          <a:ln w="28575" cap="flat" cmpd="sng">
            <a:solidFill>
              <a:srgbClr val="FFCC00"/>
            </a:solidFill>
            <a:prstDash val="solid"/>
            <a:miter/>
            <a:headEnd type="none" w="med" len="med"/>
            <a:tailEnd type="none" w="med" len="med"/>
          </a:ln>
        </p:spPr>
      </p:pic>
      <p:pic>
        <p:nvPicPr>
          <p:cNvPr id="10" name="Picture 6" descr="公交让座"/>
          <p:cNvPicPr>
            <a:picLocks noChangeAspect="1"/>
          </p:cNvPicPr>
          <p:nvPr/>
        </p:nvPicPr>
        <p:blipFill>
          <a:blip r:embed="rId3"/>
          <a:stretch>
            <a:fillRect/>
          </a:stretch>
        </p:blipFill>
        <p:spPr>
          <a:xfrm>
            <a:off x="78740" y="2832735"/>
            <a:ext cx="6027420" cy="3973830"/>
          </a:xfrm>
          <a:prstGeom prst="rect">
            <a:avLst/>
          </a:prstGeom>
          <a:noFill/>
          <a:ln w="31750" cap="flat" cmpd="sng">
            <a:solidFill>
              <a:srgbClr val="3366FF"/>
            </a:solidFill>
            <a:prstDash val="solid"/>
            <a:miter/>
            <a:headEnd type="none" w="med" len="med"/>
            <a:tailEnd type="none" w="med" len="med"/>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45</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p:tgtEl>
                                          <p:spTgt spid="96258"/>
                                        </p:tgtEl>
                                      </p:cBhvr>
                                    </p:animEffect>
                                    <p:animScale>
                                      <p:cBhvr>
                                        <p:cTn id="7" dur="250" autoRev="1" fill="hold"/>
                                        <p:tgtEl>
                                          <p:spTgt spid="96258"/>
                                        </p:tgtEl>
                                      </p:cBhvr>
                                      <p:by x="105000" y="105000"/>
                                    </p:animScale>
                                  </p:childTnLst>
                                </p:cTn>
                              </p:par>
                            </p:childTnLst>
                          </p:cTn>
                        </p:par>
                        <p:par>
                          <p:cTn id="8" fill="hold">
                            <p:stCondLst>
                              <p:cond delay="500"/>
                            </p:stCondLst>
                            <p:childTnLst>
                              <p:par>
                                <p:cTn id="9" presetID="2" presetClass="entr" presetSubtype="4" fill="hold" nodeType="afterEffect">
                                  <p:stCondLst>
                                    <p:cond delay="0"/>
                                  </p:stCondLst>
                                  <p:childTnLst>
                                    <p:set>
                                      <p:cBhvr>
                                        <p:cTn id="10" dur="1000"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4"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94335"/>
            <a:ext cx="7772400" cy="1143000"/>
          </a:xfrm>
        </p:spPr>
        <p:txBody>
          <a:bodyPr/>
          <a:lstStyle/>
          <a:p>
            <a:pPr algn="l" eaLnBrk="1" hangingPunct="1"/>
            <a:r>
              <a:rPr lang="zh-CN" altLang="en-US" b="1" dirty="0">
                <a:solidFill>
                  <a:schemeClr val="accent2"/>
                </a:solidFill>
                <a:latin typeface="微软雅黑" panose="020B0503020204020204" pitchFamily="34" charset="-122"/>
                <a:ea typeface="微软雅黑" panose="020B0503020204020204" pitchFamily="34" charset="-122"/>
              </a:rPr>
              <a:t>高铁占座</a:t>
            </a:r>
          </a:p>
        </p:txBody>
      </p:sp>
      <p:pic>
        <p:nvPicPr>
          <p:cNvPr id="4" name="图片 4" descr="高铁占座.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075" y="1651054"/>
            <a:ext cx="7792222" cy="4371246"/>
          </a:xfrm>
          <a:prstGeom prst="rect">
            <a:avLst/>
          </a:prstGeom>
          <a:noFill/>
          <a:ln w="25400">
            <a:solidFill>
              <a:srgbClr val="3366CC"/>
            </a:solidFill>
            <a:miter lim="800000"/>
            <a:headEnd/>
            <a:tailEnd/>
          </a:ln>
          <a:extLst>
            <a:ext uri="{909E8E84-426E-40DD-AFC4-6F175D3DCCD1}">
              <a14:hiddenFill xmlns:a14="http://schemas.microsoft.com/office/drawing/2010/main">
                <a:solidFill>
                  <a:srgbClr val="FFFFFF"/>
                </a:solidFill>
              </a14:hiddenFill>
            </a:ext>
          </a:extLst>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46</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split orient="vert" dir="in"/>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a:xfrm>
            <a:off x="920750" y="476250"/>
            <a:ext cx="3309938" cy="1143000"/>
          </a:xfrm>
        </p:spPr>
        <p:txBody>
          <a:bodyPr vert="horz" wrap="square" lIns="91440" tIns="45720" rIns="91440" bIns="45720" anchor="ctr"/>
          <a:lstStyle/>
          <a:p>
            <a:pPr algn="l" eaLnBrk="1" hangingPunct="1"/>
            <a:r>
              <a:rPr lang="zh-CN" altLang="en-US" sz="4000" b="1" dirty="0">
                <a:solidFill>
                  <a:schemeClr val="accent2"/>
                </a:solidFill>
                <a:latin typeface="微软雅黑" panose="020B0503020204020204" pitchFamily="34" charset="-122"/>
                <a:ea typeface="微软雅黑" panose="020B0503020204020204" pitchFamily="34" charset="-122"/>
              </a:rPr>
              <a:t>“挟尸要价”</a:t>
            </a:r>
          </a:p>
        </p:txBody>
      </p:sp>
      <p:sp>
        <p:nvSpPr>
          <p:cNvPr id="95235" name="Rectangle 3"/>
          <p:cNvSpPr>
            <a:spLocks noGrp="1"/>
          </p:cNvSpPr>
          <p:nvPr>
            <p:ph idx="1"/>
          </p:nvPr>
        </p:nvSpPr>
        <p:spPr>
          <a:xfrm>
            <a:off x="4859338" y="476250"/>
            <a:ext cx="4033837" cy="5483225"/>
          </a:xfrm>
        </p:spPr>
        <p:txBody>
          <a:bodyPr vert="horz" wrap="square" lIns="91440" tIns="45720" rIns="91440" bIns="45720" anchor="t"/>
          <a:lstStyle/>
          <a:p>
            <a:pPr algn="just" eaLnBrk="1" hangingPunct="1">
              <a:lnSpc>
                <a:spcPct val="120000"/>
              </a:lnSpc>
              <a:spcBef>
                <a:spcPct val="40000"/>
              </a:spcBef>
            </a:pPr>
            <a:r>
              <a:rPr lang="en-US" altLang="zh-CN" sz="2400" b="1" dirty="0">
                <a:solidFill>
                  <a:schemeClr val="accent2"/>
                </a:solidFill>
                <a:latin typeface="微软雅黑" panose="020B0503020204020204" pitchFamily="34" charset="-122"/>
                <a:ea typeface="微软雅黑" panose="020B0503020204020204" pitchFamily="34" charset="-122"/>
              </a:rPr>
              <a:t>2009</a:t>
            </a:r>
            <a:r>
              <a:rPr lang="zh-CN" altLang="en-US" sz="2400" b="1" dirty="0">
                <a:solidFill>
                  <a:schemeClr val="accent2"/>
                </a:solidFill>
                <a:latin typeface="微软雅黑" panose="020B0503020204020204" pitchFamily="34" charset="-122"/>
                <a:ea typeface="微软雅黑" panose="020B0503020204020204" pitchFamily="34" charset="-122"/>
              </a:rPr>
              <a:t>年</a:t>
            </a:r>
            <a:r>
              <a:rPr lang="en-US" altLang="zh-CN" sz="2400" b="1" dirty="0">
                <a:solidFill>
                  <a:schemeClr val="accent2"/>
                </a:solidFill>
                <a:latin typeface="微软雅黑" panose="020B0503020204020204" pitchFamily="34" charset="-122"/>
                <a:ea typeface="微软雅黑" panose="020B0503020204020204" pitchFamily="34" charset="-122"/>
              </a:rPr>
              <a:t>10</a:t>
            </a:r>
            <a:r>
              <a:rPr lang="zh-CN" altLang="en-US" sz="2400" b="1" dirty="0">
                <a:solidFill>
                  <a:schemeClr val="accent2"/>
                </a:solidFill>
                <a:latin typeface="微软雅黑" panose="020B0503020204020204" pitchFamily="34" charset="-122"/>
                <a:ea typeface="微软雅黑" panose="020B0503020204020204" pitchFamily="34" charset="-122"/>
              </a:rPr>
              <a:t>月</a:t>
            </a:r>
            <a:r>
              <a:rPr lang="en-US" altLang="zh-CN" sz="2400" b="1" dirty="0">
                <a:solidFill>
                  <a:schemeClr val="accent2"/>
                </a:solidFill>
                <a:latin typeface="微软雅黑" panose="020B0503020204020204" pitchFamily="34" charset="-122"/>
                <a:ea typeface="微软雅黑" panose="020B0503020204020204" pitchFamily="34" charset="-122"/>
              </a:rPr>
              <a:t>24</a:t>
            </a:r>
            <a:r>
              <a:rPr lang="zh-CN" altLang="en-US" sz="2400" b="1" dirty="0">
                <a:solidFill>
                  <a:schemeClr val="accent2"/>
                </a:solidFill>
                <a:latin typeface="微软雅黑" panose="020B0503020204020204" pitchFamily="34" charset="-122"/>
                <a:ea typeface="微软雅黑" panose="020B0503020204020204" pitchFamily="34" charset="-122"/>
              </a:rPr>
              <a:t>日，长江大学</a:t>
            </a:r>
            <a:r>
              <a:rPr lang="en-US" altLang="zh-CN" sz="2400" b="1" dirty="0">
                <a:solidFill>
                  <a:schemeClr val="accent2"/>
                </a:solidFill>
                <a:latin typeface="微软雅黑" panose="020B0503020204020204" pitchFamily="34" charset="-122"/>
                <a:ea typeface="微软雅黑" panose="020B0503020204020204" pitchFamily="34" charset="-122"/>
              </a:rPr>
              <a:t>3</a:t>
            </a:r>
            <a:r>
              <a:rPr lang="zh-CN" altLang="en-US" sz="2400" b="1" dirty="0">
                <a:solidFill>
                  <a:schemeClr val="accent2"/>
                </a:solidFill>
                <a:latin typeface="微软雅黑" panose="020B0503020204020204" pitchFamily="34" charset="-122"/>
                <a:ea typeface="微软雅黑" panose="020B0503020204020204" pitchFamily="34" charset="-122"/>
              </a:rPr>
              <a:t>名大学生因救落水儿童遇难，但打捞尸体的公司却当场索要金钱。一名救人身亡的大学生的尸体被绳子绑住一条胳膊，尸体被挂在船边、泡在水里拖行。</a:t>
            </a:r>
          </a:p>
          <a:p>
            <a:pPr algn="just" eaLnBrk="1" hangingPunct="1">
              <a:lnSpc>
                <a:spcPct val="120000"/>
              </a:lnSpc>
              <a:spcBef>
                <a:spcPct val="40000"/>
              </a:spcBef>
            </a:pPr>
            <a:r>
              <a:rPr lang="zh-CN" altLang="en-US" sz="2400" b="1" dirty="0">
                <a:solidFill>
                  <a:srgbClr val="FF0000"/>
                </a:solidFill>
                <a:latin typeface="微软雅黑" panose="020B0503020204020204" pitchFamily="34" charset="-122"/>
                <a:ea typeface="微软雅黑" panose="020B0503020204020204" pitchFamily="34" charset="-122"/>
              </a:rPr>
              <a:t>一边是舍己救人的高尚品德，一边是见利忘义的卑劣行径，人性当中最光明和最黑暗的两面在照片中同时得到凸显，</a:t>
            </a:r>
          </a:p>
        </p:txBody>
      </p:sp>
      <p:pic>
        <p:nvPicPr>
          <p:cNvPr id="14341" name="Picture 5" descr="11051590050228018950"/>
          <p:cNvPicPr>
            <a:picLocks noChangeAspect="1"/>
          </p:cNvPicPr>
          <p:nvPr/>
        </p:nvPicPr>
        <p:blipFill>
          <a:blip r:embed="rId2"/>
          <a:stretch>
            <a:fillRect/>
          </a:stretch>
        </p:blipFill>
        <p:spPr>
          <a:xfrm>
            <a:off x="323850" y="2420938"/>
            <a:ext cx="4814888" cy="3744912"/>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47</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randombar(horizontal)">
                                      <p:cBhvr>
                                        <p:cTn id="7" dur="600">
                                          <p:stCondLst>
                                            <p:cond delay="0"/>
                                          </p:stCondLst>
                                        </p:cTn>
                                        <p:tgtEl>
                                          <p:spTgt spid="95234"/>
                                        </p:tgtEl>
                                      </p:cBhvr>
                                    </p:animEffect>
                                  </p:childTnLst>
                                </p:cTn>
                              </p:par>
                            </p:childTnLst>
                          </p:cTn>
                        </p:par>
                        <p:par>
                          <p:cTn id="8" fill="hold">
                            <p:stCondLst>
                              <p:cond delay="600"/>
                            </p:stCondLst>
                            <p:childTnLst>
                              <p:par>
                                <p:cTn id="9" presetID="14" presetClass="entr" presetSubtype="10" fill="hold" grpId="0" nodeType="afterEffect">
                                  <p:stCondLst>
                                    <p:cond delay="0"/>
                                  </p:stCondLst>
                                  <p:childTnLst>
                                    <p:set>
                                      <p:cBhvr>
                                        <p:cTn id="10" dur="1" fill="hold">
                                          <p:stCondLst>
                                            <p:cond delay="0"/>
                                          </p:stCondLst>
                                        </p:cTn>
                                        <p:tgtEl>
                                          <p:spTgt spid="95235">
                                            <p:txEl>
                                              <p:pRg st="0" end="0"/>
                                            </p:txEl>
                                          </p:spTgt>
                                        </p:tgtEl>
                                        <p:attrNameLst>
                                          <p:attrName>style.visibility</p:attrName>
                                        </p:attrNameLst>
                                      </p:cBhvr>
                                      <p:to>
                                        <p:strVal val="visible"/>
                                      </p:to>
                                    </p:set>
                                    <p:animEffect transition="in" filter="randombar(horizontal)">
                                      <p:cBhvr>
                                        <p:cTn id="11" dur="500"/>
                                        <p:tgtEl>
                                          <p:spTgt spid="95235">
                                            <p:txEl>
                                              <p:pRg st="0" end="0"/>
                                            </p:txEl>
                                          </p:spTgt>
                                        </p:tgtEl>
                                      </p:cBhvr>
                                    </p:animEffect>
                                  </p:childTnLst>
                                </p:cTn>
                              </p:par>
                            </p:childTnLst>
                          </p:cTn>
                        </p:par>
                        <p:par>
                          <p:cTn id="12" fill="hold">
                            <p:stCondLst>
                              <p:cond delay="1100"/>
                            </p:stCondLst>
                            <p:childTnLst>
                              <p:par>
                                <p:cTn id="13" presetID="14" presetClass="entr" presetSubtype="10" fill="hold" grpId="0" nodeType="afterEffect">
                                  <p:stCondLst>
                                    <p:cond delay="0"/>
                                  </p:stCondLst>
                                  <p:childTnLst>
                                    <p:set>
                                      <p:cBhvr>
                                        <p:cTn id="14" dur="1" fill="hold">
                                          <p:stCondLst>
                                            <p:cond delay="0"/>
                                          </p:stCondLst>
                                        </p:cTn>
                                        <p:tgtEl>
                                          <p:spTgt spid="95235">
                                            <p:txEl>
                                              <p:pRg st="1" end="1"/>
                                            </p:txEl>
                                          </p:spTgt>
                                        </p:tgtEl>
                                        <p:attrNameLst>
                                          <p:attrName>style.visibility</p:attrName>
                                        </p:attrNameLst>
                                      </p:cBhvr>
                                      <p:to>
                                        <p:strVal val="visible"/>
                                      </p:to>
                                    </p:set>
                                    <p:animEffect transition="in" filter="randombar(horizontal)">
                                      <p:cBhvr>
                                        <p:cTn id="15" dur="500"/>
                                        <p:tgtEl>
                                          <p:spTgt spid="952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9523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solidFill>
                  <a:schemeClr val="accent2"/>
                </a:solidFill>
                <a:latin typeface="微软雅黑" panose="020B0503020204020204" pitchFamily="34" charset="-122"/>
                <a:ea typeface="微软雅黑" panose="020B0503020204020204" pitchFamily="34" charset="-122"/>
              </a:rPr>
              <a:t>虐打老人</a:t>
            </a:r>
            <a:endParaRPr lang="zh-CN" altLang="en-US" sz="4800" dirty="0"/>
          </a:p>
        </p:txBody>
      </p:sp>
      <p:pic>
        <p:nvPicPr>
          <p:cNvPr id="4" name="虐打老人">
            <a:hlinkClick r:id="" action="ppaction://media"/>
          </p:cNvPr>
          <p:cNvPicPr>
            <a:picLocks noGrp="1"/>
          </p:cNvPicPr>
          <p:nvPr>
            <p:ph idx="1"/>
            <a:videoFile r:link="rId2"/>
            <p:extLst>
              <p:ext uri="{DAA4B4D4-6D71-4841-9C94-3DE7FCFB9230}">
                <p14:media xmlns:p14="http://schemas.microsoft.com/office/powerpoint/2010/main" r:link="rId1"/>
              </p:ext>
            </p:extLst>
          </p:nvPr>
        </p:nvPicPr>
        <p:blipFill>
          <a:blip r:embed="rId4"/>
          <a:stretch>
            <a:fillRect/>
          </a:stretch>
        </p:blipFill>
        <p:spPr>
          <a:xfrm>
            <a:off x="4303395" y="233045"/>
            <a:ext cx="4114800" cy="6332220"/>
          </a:xfrm>
          <a:prstGeom prst="rect">
            <a:avLst/>
          </a:prstGeom>
        </p:spPr>
      </p:pic>
      <p:sp>
        <p:nvSpPr>
          <p:cNvPr id="5" name="文本框 4"/>
          <p:cNvSpPr txBox="1"/>
          <p:nvPr/>
        </p:nvSpPr>
        <p:spPr>
          <a:xfrm>
            <a:off x="561975" y="1685290"/>
            <a:ext cx="2802255" cy="4154170"/>
          </a:xfrm>
          <a:prstGeom prst="rect">
            <a:avLst/>
          </a:prstGeom>
          <a:noFill/>
        </p:spPr>
        <p:txBody>
          <a:bodyPr wrap="square" rtlCol="0">
            <a:spAutoFit/>
          </a:bodyPr>
          <a:lstStyle/>
          <a:p>
            <a:pPr algn="just"/>
            <a:r>
              <a:rPr kumimoji="1" lang="zh-CN" altLang="zh-CN" b="1" noProof="0" dirty="0">
                <a:solidFill>
                  <a:srgbClr val="C00000"/>
                </a:solidFill>
                <a:latin typeface="微软雅黑" panose="020B0503020204020204" pitchFamily="34" charset="-122"/>
                <a:ea typeface="微软雅黑" panose="020B0503020204020204" pitchFamily="34" charset="-122"/>
              </a:rPr>
              <a:t>青岛市4808厂退休职工老两口，平时帮助儿子儿媳看护孙子。因为孙子淘气，他奶奶打了几下，结果儿子、儿媳就把老人狠狠打了一顿。</a:t>
            </a:r>
          </a:p>
          <a:p>
            <a:pPr algn="just"/>
            <a:r>
              <a:rPr kumimoji="1" lang="zh-CN" altLang="zh-CN" b="1" noProof="0" dirty="0">
                <a:solidFill>
                  <a:srgbClr val="C00000"/>
                </a:solidFill>
                <a:latin typeface="微软雅黑" panose="020B0503020204020204" pitchFamily="34" charset="-122"/>
                <a:ea typeface="微软雅黑" panose="020B0503020204020204" pitchFamily="34" charset="-122"/>
              </a:rPr>
              <a:t>而众多围观者既不劝阻，也不报警，只是拍视频。</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674" name="灯片编号占位符 3"/>
          <p:cNvSpPr>
            <a:spLocks noGrp="1"/>
          </p:cNvSpPr>
          <p:nvPr/>
        </p:nvSpPr>
        <p:spPr>
          <a:xfrm>
            <a:off x="470535"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48</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dissolve/>
  </p:transition>
  <p:timing>
    <p:tnLst>
      <p:par>
        <p:cTn id="1" dur="indefinite" restart="never" nodeType="tmRoot">
          <p:childTnLst>
            <p:video>
              <p:cMediaNode>
                <p:cTn id="2" fill="hold" display="1">
                  <p:stCondLst>
                    <p:cond delay="indefinite"/>
                  </p:stCondLst>
                  <p:endCondLst>
                    <p:cond evt="onNext" delay="0">
                      <p:tgtEl>
                        <p:sldTgt/>
                      </p:tgtEl>
                    </p:cond>
                    <p:cond evt="onPrev" delay="0">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after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685800" y="476250"/>
            <a:ext cx="7772400" cy="936625"/>
          </a:xfrm>
        </p:spPr>
        <p:txBody>
          <a:bodyPr vert="horz" wrap="square" lIns="91440" tIns="45720" rIns="91440" bIns="45720" anchor="ctr"/>
          <a:lstStyle/>
          <a:p>
            <a:pPr algn="l" eaLnBrk="1" hangingPunct="1"/>
            <a:r>
              <a:rPr lang="zh-CN" altLang="en-US" sz="4000" b="1" dirty="0">
                <a:solidFill>
                  <a:schemeClr val="accent2"/>
                </a:solidFill>
                <a:latin typeface="微软雅黑" panose="020B0503020204020204" pitchFamily="34" charset="-122"/>
                <a:ea typeface="微软雅黑" panose="020B0503020204020204" pitchFamily="34" charset="-122"/>
              </a:rPr>
              <a:t>社会诚信下降</a:t>
            </a:r>
          </a:p>
        </p:txBody>
      </p:sp>
      <p:sp>
        <p:nvSpPr>
          <p:cNvPr id="15363" name="内容占位符 2"/>
          <p:cNvSpPr>
            <a:spLocks noGrp="1"/>
          </p:cNvSpPr>
          <p:nvPr>
            <p:ph idx="1"/>
          </p:nvPr>
        </p:nvSpPr>
        <p:spPr>
          <a:xfrm>
            <a:off x="107950" y="1555750"/>
            <a:ext cx="8785225" cy="1657350"/>
          </a:xfrm>
        </p:spPr>
        <p:txBody>
          <a:bodyPr vert="horz" wrap="square" lIns="91440" tIns="45720" rIns="91440" bIns="45720" anchor="t"/>
          <a:lstStyle/>
          <a:p>
            <a:pPr>
              <a:lnSpc>
                <a:spcPct val="120000"/>
              </a:lnSpc>
              <a:spcBef>
                <a:spcPts val="600"/>
              </a:spcBef>
              <a:buNone/>
            </a:pPr>
            <a:r>
              <a:rPr lang="en-US" altLang="zh-CN" sz="2400" b="1" dirty="0">
                <a:solidFill>
                  <a:srgbClr val="C00000"/>
                </a:solidFill>
                <a:latin typeface="微软雅黑" panose="020B0503020204020204" pitchFamily="34" charset="-122"/>
                <a:ea typeface="微软雅黑" panose="020B0503020204020204" pitchFamily="34" charset="-122"/>
              </a:rPr>
              <a:t>   “</a:t>
            </a:r>
            <a:r>
              <a:rPr lang="zh-CN" altLang="zh-CN" sz="2400" b="1" dirty="0">
                <a:solidFill>
                  <a:srgbClr val="C00000"/>
                </a:solidFill>
                <a:latin typeface="微软雅黑" panose="020B0503020204020204" pitchFamily="34" charset="-122"/>
                <a:ea typeface="微软雅黑" panose="020B0503020204020204" pitchFamily="34" charset="-122"/>
              </a:rPr>
              <a:t>目前，中国社会的总体信任进一步下降，已经跌破</a:t>
            </a:r>
            <a:r>
              <a:rPr lang="en-US" altLang="zh-CN" sz="2400" b="1" dirty="0">
                <a:solidFill>
                  <a:srgbClr val="C00000"/>
                </a:solidFill>
                <a:latin typeface="微软雅黑" panose="020B0503020204020204" pitchFamily="34" charset="-122"/>
                <a:ea typeface="微软雅黑" panose="020B0503020204020204" pitchFamily="34" charset="-122"/>
              </a:rPr>
              <a:t>60</a:t>
            </a:r>
            <a:r>
              <a:rPr lang="zh-CN" altLang="zh-CN" sz="2400" b="1" dirty="0">
                <a:solidFill>
                  <a:srgbClr val="C00000"/>
                </a:solidFill>
                <a:latin typeface="微软雅黑" panose="020B0503020204020204" pitchFamily="34" charset="-122"/>
                <a:ea typeface="微软雅黑" panose="020B0503020204020204" pitchFamily="34" charset="-122"/>
              </a:rPr>
              <a:t>分的信任底线。人际不信任进一步扩大，只有不到一半的调查者认为社会上大多数人可信，只有两到三成信任陌生人。</a:t>
            </a:r>
            <a:r>
              <a:rPr lang="en-US" altLang="zh-CN" sz="2400" b="1" dirty="0">
                <a:solidFill>
                  <a:srgbClr val="C00000"/>
                </a:solidFill>
                <a:latin typeface="微软雅黑" panose="020B0503020204020204" pitchFamily="34" charset="-122"/>
                <a:ea typeface="微软雅黑" panose="020B0503020204020204" pitchFamily="34" charset="-122"/>
              </a:rPr>
              <a:t>”</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pic>
        <p:nvPicPr>
          <p:cNvPr id="15365" name="7884190" descr="http://hi.online.sh.cn/images/attachement/jpg/site1/20130218/4487fc9b7161128bd58a14.jpg"/>
          <p:cNvPicPr>
            <a:picLocks noChangeAspect="1"/>
          </p:cNvPicPr>
          <p:nvPr/>
        </p:nvPicPr>
        <p:blipFill>
          <a:blip r:embed="rId2"/>
          <a:stretch>
            <a:fillRect/>
          </a:stretch>
        </p:blipFill>
        <p:spPr>
          <a:xfrm>
            <a:off x="5148263" y="3284538"/>
            <a:ext cx="3810000" cy="2857500"/>
          </a:xfrm>
          <a:prstGeom prst="rect">
            <a:avLst/>
          </a:prstGeom>
          <a:noFill/>
          <a:ln w="9525">
            <a:noFill/>
          </a:ln>
        </p:spPr>
      </p:pic>
      <p:sp>
        <p:nvSpPr>
          <p:cNvPr id="7" name="TextBox 6"/>
          <p:cNvSpPr txBox="1"/>
          <p:nvPr/>
        </p:nvSpPr>
        <p:spPr>
          <a:xfrm>
            <a:off x="107950" y="3552825"/>
            <a:ext cx="5327650" cy="2940050"/>
          </a:xfrm>
          <a:prstGeom prst="rect">
            <a:avLst/>
          </a:prstGeom>
          <a:noFill/>
        </p:spPr>
        <p:txBody>
          <a:bodyPr>
            <a:spAutoFit/>
          </a:bodyPr>
          <a:lstStyle/>
          <a:p>
            <a:pPr marL="342900" marR="0" indent="-342900" algn="just" defTabSz="914400">
              <a:lnSpc>
                <a:spcPct val="130000"/>
              </a:lnSpc>
              <a:spcBef>
                <a:spcPts val="600"/>
              </a:spcBef>
              <a:buClrTx/>
              <a:buSzTx/>
              <a:buFontTx/>
              <a:defRPr/>
            </a:pPr>
            <a:r>
              <a:rPr kumimoji="1" lang="zh-CN" altLang="en-US" sz="2000" b="1" kern="1200" cap="none" spc="0" normalizeH="0" baseline="0" noProof="0" dirty="0">
                <a:solidFill>
                  <a:schemeClr val="accent2"/>
                </a:solidFill>
                <a:latin typeface="幼圆" panose="02010509060101010101" pitchFamily="49" charset="-122"/>
                <a:ea typeface="幼圆" panose="02010509060101010101" pitchFamily="49" charset="-122"/>
                <a:cs typeface="+mn-cs"/>
              </a:rPr>
              <a:t>   </a:t>
            </a:r>
            <a:r>
              <a:rPr kumimoji="1" lang="zh-CN" altLang="zh-CN" b="1" kern="1200" cap="none" spc="0" normalizeH="0" baseline="0" noProof="0" dirty="0">
                <a:solidFill>
                  <a:schemeClr val="accent6">
                    <a:lumMod val="75000"/>
                  </a:schemeClr>
                </a:solidFill>
                <a:latin typeface="微软雅黑" panose="020B0503020204020204" pitchFamily="34" charset="-122"/>
                <a:ea typeface="微软雅黑" panose="020B0503020204020204" pitchFamily="34" charset="-122"/>
                <a:cs typeface="+mn-cs"/>
              </a:rPr>
              <a:t>中国社会科学院社会学研究所的社会心态蓝皮书《中国社会心态研究报告</a:t>
            </a:r>
            <a:r>
              <a:rPr kumimoji="1" lang="en-US" altLang="zh-CN" b="1" kern="1200" cap="none" spc="0" normalizeH="0" baseline="0" noProof="0" dirty="0">
                <a:solidFill>
                  <a:schemeClr val="accent6">
                    <a:lumMod val="75000"/>
                  </a:schemeClr>
                </a:solidFill>
                <a:latin typeface="微软雅黑" panose="020B0503020204020204" pitchFamily="34" charset="-122"/>
                <a:ea typeface="微软雅黑" panose="020B0503020204020204" pitchFamily="34" charset="-122"/>
                <a:cs typeface="+mn-cs"/>
              </a:rPr>
              <a:t>2012-2013</a:t>
            </a:r>
            <a:r>
              <a:rPr kumimoji="1" lang="zh-CN" altLang="zh-CN" b="1" kern="1200" cap="none" spc="0" normalizeH="0" baseline="0" noProof="0" dirty="0">
                <a:solidFill>
                  <a:schemeClr val="accent6">
                    <a:lumMod val="75000"/>
                  </a:schemeClr>
                </a:solidFill>
                <a:latin typeface="微软雅黑" panose="020B0503020204020204" pitchFamily="34" charset="-122"/>
                <a:ea typeface="微软雅黑" panose="020B0503020204020204" pitchFamily="34" charset="-122"/>
                <a:cs typeface="+mn-cs"/>
              </a:rPr>
              <a:t>》发布之后，引起社会各界强烈反响。</a:t>
            </a:r>
            <a:endParaRPr kumimoji="1" lang="en-US" altLang="zh-CN" b="1" kern="1200" cap="none" spc="0" normalizeH="0" baseline="0" noProof="0" dirty="0">
              <a:solidFill>
                <a:schemeClr val="accent6">
                  <a:lumMod val="75000"/>
                </a:schemeClr>
              </a:solidFill>
              <a:latin typeface="微软雅黑" panose="020B0503020204020204" pitchFamily="34" charset="-122"/>
              <a:ea typeface="微软雅黑" panose="020B0503020204020204" pitchFamily="34" charset="-122"/>
              <a:cs typeface="+mn-cs"/>
            </a:endParaRPr>
          </a:p>
          <a:p>
            <a:pPr marL="342900" marR="0" indent="-342900" algn="just" defTabSz="914400">
              <a:lnSpc>
                <a:spcPct val="130000"/>
              </a:lnSpc>
              <a:spcBef>
                <a:spcPts val="600"/>
              </a:spcBef>
              <a:buClrTx/>
              <a:buSzTx/>
              <a:buFontTx/>
              <a:defRPr/>
            </a:pPr>
            <a:r>
              <a:rPr kumimoji="1" lang="zh-CN" altLang="en-US" b="1" kern="1200" cap="none" spc="0" normalizeH="0" baseline="0" noProof="0" dirty="0">
                <a:solidFill>
                  <a:schemeClr val="accent6">
                    <a:lumMod val="75000"/>
                  </a:schemeClr>
                </a:solidFill>
                <a:latin typeface="微软雅黑" panose="020B0503020204020204" pitchFamily="34" charset="-122"/>
                <a:ea typeface="微软雅黑" panose="020B0503020204020204" pitchFamily="34" charset="-122"/>
                <a:cs typeface="+mn-cs"/>
              </a:rPr>
              <a:t>  </a:t>
            </a:r>
            <a:r>
              <a:rPr kumimoji="1" lang="zh-CN" altLang="zh-CN" b="1" kern="1200" cap="none" spc="0" normalizeH="0" baseline="0" noProof="0" dirty="0">
                <a:solidFill>
                  <a:srgbClr val="C00000"/>
                </a:solidFill>
                <a:latin typeface="微软雅黑" panose="020B0503020204020204" pitchFamily="34" charset="-122"/>
                <a:ea typeface="微软雅黑" panose="020B0503020204020204" pitchFamily="34" charset="-122"/>
                <a:cs typeface="+mn-cs"/>
              </a:rPr>
              <a:t>（</a:t>
            </a:r>
            <a:r>
              <a:rPr kumimoji="1" lang="en-US" altLang="zh-CN" b="1" kern="1200" cap="none" spc="0" normalizeH="0" baseline="0" noProof="0" dirty="0">
                <a:solidFill>
                  <a:srgbClr val="C00000"/>
                </a:solidFill>
                <a:latin typeface="微软雅黑" panose="020B0503020204020204" pitchFamily="34" charset="-122"/>
                <a:ea typeface="微软雅黑" panose="020B0503020204020204" pitchFamily="34" charset="-122"/>
                <a:cs typeface="+mn-cs"/>
              </a:rPr>
              <a:t>2013</a:t>
            </a:r>
            <a:r>
              <a:rPr kumimoji="1" lang="zh-CN" altLang="en-US" b="1" kern="1200" cap="none" spc="0" normalizeH="0" baseline="0" noProof="0" dirty="0">
                <a:solidFill>
                  <a:srgbClr val="C00000"/>
                </a:solidFill>
                <a:latin typeface="微软雅黑" panose="020B0503020204020204" pitchFamily="34" charset="-122"/>
                <a:ea typeface="微软雅黑" panose="020B0503020204020204" pitchFamily="34" charset="-122"/>
                <a:cs typeface="+mn-cs"/>
              </a:rPr>
              <a:t>年</a:t>
            </a:r>
            <a:r>
              <a:rPr kumimoji="1" lang="en-US" altLang="zh-CN" b="1" kern="1200" cap="none" spc="0" normalizeH="0" baseline="0" noProof="0" dirty="0">
                <a:solidFill>
                  <a:srgbClr val="C00000"/>
                </a:solidFill>
                <a:latin typeface="微软雅黑" panose="020B0503020204020204" pitchFamily="34" charset="-122"/>
                <a:ea typeface="微软雅黑" panose="020B0503020204020204" pitchFamily="34" charset="-122"/>
                <a:cs typeface="+mn-cs"/>
              </a:rPr>
              <a:t>1</a:t>
            </a:r>
            <a:r>
              <a:rPr kumimoji="1" lang="zh-CN" altLang="zh-CN" b="1" kern="1200" cap="none" spc="0" normalizeH="0" baseline="0" noProof="0" dirty="0">
                <a:solidFill>
                  <a:srgbClr val="C00000"/>
                </a:solidFill>
                <a:latin typeface="微软雅黑" panose="020B0503020204020204" pitchFamily="34" charset="-122"/>
                <a:ea typeface="微软雅黑" panose="020B0503020204020204" pitchFamily="34" charset="-122"/>
                <a:cs typeface="+mn-cs"/>
              </a:rPr>
              <a:t>月</a:t>
            </a:r>
            <a:r>
              <a:rPr kumimoji="1" lang="en-US" altLang="zh-CN" b="1" kern="1200" cap="none" spc="0" normalizeH="0" baseline="0" noProof="0" dirty="0">
                <a:solidFill>
                  <a:srgbClr val="C00000"/>
                </a:solidFill>
                <a:latin typeface="微软雅黑" panose="020B0503020204020204" pitchFamily="34" charset="-122"/>
                <a:ea typeface="微软雅黑" panose="020B0503020204020204" pitchFamily="34" charset="-122"/>
                <a:cs typeface="+mn-cs"/>
              </a:rPr>
              <a:t>27</a:t>
            </a:r>
            <a:r>
              <a:rPr kumimoji="1" lang="zh-CN" altLang="zh-CN" b="1" kern="1200" cap="none" spc="0" normalizeH="0" baseline="0" noProof="0" dirty="0">
                <a:solidFill>
                  <a:srgbClr val="C00000"/>
                </a:solidFill>
                <a:latin typeface="微软雅黑" panose="020B0503020204020204" pitchFamily="34" charset="-122"/>
                <a:ea typeface="微软雅黑" panose="020B0503020204020204" pitchFamily="34" charset="-122"/>
                <a:cs typeface="+mn-cs"/>
              </a:rPr>
              <a:t>日《中国青年报》</a:t>
            </a:r>
            <a:r>
              <a:rPr kumimoji="1" lang="zh-CN" altLang="zh-CN" sz="2000" b="1" kern="1200" cap="none" spc="0" normalizeH="0" baseline="0" noProof="0" dirty="0">
                <a:solidFill>
                  <a:srgbClr val="C00000"/>
                </a:solidFill>
                <a:latin typeface="幼圆" panose="02010509060101010101" pitchFamily="49" charset="-122"/>
                <a:ea typeface="幼圆" panose="02010509060101010101" pitchFamily="49" charset="-122"/>
                <a:cs typeface="+mn-cs"/>
              </a:rPr>
              <a:t>）</a:t>
            </a:r>
            <a:endParaRPr kumimoji="1" lang="zh-CN" altLang="en-US" sz="2000" b="1" kern="1200" cap="none" spc="0" normalizeH="0" baseline="0" noProof="0" dirty="0">
              <a:solidFill>
                <a:srgbClr val="C00000"/>
              </a:solidFill>
              <a:latin typeface="幼圆" panose="02010509060101010101" pitchFamily="49" charset="-122"/>
              <a:ea typeface="幼圆" panose="02010509060101010101" pitchFamily="49" charset="-122"/>
              <a:cs typeface="+mn-cs"/>
            </a:endParaRPr>
          </a:p>
          <a:p>
            <a:pPr marR="0" defTabSz="914400" eaLnBrk="1" hangingPunct="1">
              <a:buClrTx/>
              <a:buSzTx/>
              <a:buFontTx/>
              <a:defRPr/>
            </a:pPr>
            <a:endParaRPr kumimoji="1" lang="zh-CN" altLang="en-US" kern="1200" cap="none" spc="0" normalizeH="0" baseline="0" noProof="0" dirty="0">
              <a:latin typeface="Times New Roman" panose="02020603050405020304" pitchFamily="18" charset="0"/>
              <a:ea typeface="宋体" panose="02010600030101010101" pitchFamily="2" charset="-122"/>
              <a:cs typeface="+mn-cs"/>
            </a:endParaRPr>
          </a:p>
        </p:txBody>
      </p:sp>
      <p:pic>
        <p:nvPicPr>
          <p:cNvPr id="8" name="图片 7" descr="http://www.npopss-cn.gov.cn/NMediaFile/2013/0108/MAIN201301080847000488396585388.jpg"/>
          <p:cNvPicPr>
            <a:picLocks noChangeAspect="1"/>
          </p:cNvPicPr>
          <p:nvPr/>
        </p:nvPicPr>
        <p:blipFill>
          <a:blip r:embed="rId3"/>
          <a:stretch>
            <a:fillRect/>
          </a:stretch>
        </p:blipFill>
        <p:spPr>
          <a:xfrm>
            <a:off x="4638675" y="458788"/>
            <a:ext cx="4286250" cy="5715000"/>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49</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a:xfrm>
            <a:off x="685800" y="1592580"/>
            <a:ext cx="7868920" cy="4586605"/>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ts val="600"/>
              </a:spcBef>
              <a:spcAft>
                <a:spcPct val="0"/>
              </a:spcAft>
              <a:buClrTx/>
              <a:buSzTx/>
              <a:buFontTx/>
              <a:buChar char="–"/>
              <a:defRPr/>
            </a:pPr>
            <a:r>
              <a:rPr kumimoji="1"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我的心理健康吗？</a:t>
            </a:r>
          </a:p>
          <a:p>
            <a:pPr marL="742950" marR="0" lvl="1" indent="-285750" algn="l" defTabSz="914400" rtl="0" eaLnBrk="1" fontAlgn="base" latinLnBrk="0" hangingPunct="1">
              <a:lnSpc>
                <a:spcPct val="100000"/>
              </a:lnSpc>
              <a:spcBef>
                <a:spcPts val="600"/>
              </a:spcBef>
              <a:spcAft>
                <a:spcPct val="0"/>
              </a:spcAft>
              <a:buClrTx/>
              <a:buSzTx/>
              <a:buFontTx/>
              <a:buChar char="–"/>
              <a:defRPr/>
            </a:pPr>
            <a:r>
              <a:rPr kumimoji="1"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大学生为什么还要作弊？</a:t>
            </a:r>
          </a:p>
          <a:p>
            <a:pPr marL="742950" marR="0" lvl="1" indent="-285750" algn="l" defTabSz="914400" rtl="0" eaLnBrk="1" fontAlgn="base" latinLnBrk="0" hangingPunct="1">
              <a:lnSpc>
                <a:spcPct val="100000"/>
              </a:lnSpc>
              <a:spcBef>
                <a:spcPts val="600"/>
              </a:spcBef>
              <a:spcAft>
                <a:spcPct val="0"/>
              </a:spcAft>
              <a:buClrTx/>
              <a:buSzTx/>
              <a:buFontTx/>
              <a:buChar char="–"/>
              <a:defRPr/>
            </a:pPr>
            <a:r>
              <a:rPr kumimoji="1"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网络对我的影响有多大？</a:t>
            </a:r>
          </a:p>
          <a:p>
            <a:pPr marL="742950" marR="0" lvl="1" indent="-285750" algn="l" defTabSz="914400" rtl="0" eaLnBrk="1" fontAlgn="base" latinLnBrk="0" hangingPunct="1">
              <a:lnSpc>
                <a:spcPct val="100000"/>
              </a:lnSpc>
              <a:spcBef>
                <a:spcPts val="600"/>
              </a:spcBef>
              <a:spcAft>
                <a:spcPct val="0"/>
              </a:spcAft>
              <a:buClrTx/>
              <a:buSzTx/>
              <a:buFontTx/>
              <a:buChar char="–"/>
              <a:defRPr/>
            </a:pPr>
            <a:r>
              <a:rPr kumimoji="1"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为什么理想与现实有这么大的差距？</a:t>
            </a:r>
          </a:p>
          <a:p>
            <a:pPr marL="742950" marR="0" lvl="1" indent="-285750" algn="l" defTabSz="914400" rtl="0" eaLnBrk="1" fontAlgn="base" latinLnBrk="0" hangingPunct="1">
              <a:lnSpc>
                <a:spcPct val="100000"/>
              </a:lnSpc>
              <a:spcBef>
                <a:spcPts val="600"/>
              </a:spcBef>
              <a:spcAft>
                <a:spcPct val="0"/>
              </a:spcAft>
              <a:buClrTx/>
              <a:buSzTx/>
              <a:buFontTx/>
              <a:buChar char="–"/>
              <a:defRPr/>
            </a:pPr>
            <a:r>
              <a:rPr kumimoji="1"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我如何与他人相处？</a:t>
            </a:r>
            <a:r>
              <a:rPr kumimoji="1" lang="en-US" altLang="zh-CN"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a:t>
            </a:r>
            <a:endParaRPr kumimoji="1" lang="en-US" altLang="zh-CN" sz="14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50000"/>
              </a:lnSpc>
              <a:spcBef>
                <a:spcPts val="1200"/>
              </a:spcBef>
              <a:spcAft>
                <a:spcPct val="0"/>
              </a:spcAft>
              <a:buClrTx/>
              <a:buSzTx/>
              <a:buFontTx/>
              <a:buBlip>
                <a:blip r:embed="rId3"/>
              </a:buBlip>
              <a:defRPr/>
            </a:pPr>
            <a:r>
              <a:rPr kumimoji="1" lang="zh-CN" altLang="en-US" sz="3600" b="1" i="0" u="none" strike="noStrike" kern="0" cap="none" spc="0" normalizeH="0" baseline="0" noProof="0" dirty="0">
                <a:ln>
                  <a:noFill/>
                </a:ln>
                <a:solidFill>
                  <a:srgbClr val="0066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这些实际上都是社会学所关注的</a:t>
            </a:r>
          </a:p>
          <a:p>
            <a:pPr marL="342900" marR="0" lvl="0" indent="-342900" algn="l" defTabSz="914400" rtl="0" eaLnBrk="1" fontAlgn="base" latinLnBrk="0" hangingPunct="1">
              <a:lnSpc>
                <a:spcPct val="150000"/>
              </a:lnSpc>
              <a:spcBef>
                <a:spcPts val="1200"/>
              </a:spcBef>
              <a:spcAft>
                <a:spcPct val="0"/>
              </a:spcAft>
              <a:buClrTx/>
              <a:buSzTx/>
              <a:buFontTx/>
              <a:buNone/>
              <a:defRPr/>
            </a:pPr>
            <a:r>
              <a:rPr kumimoji="1" lang="zh-CN" altLang="en-US" sz="2800" b="1" i="0" u="none" strike="noStrike" kern="0" cap="none" spc="0" normalizeH="0" baseline="0" noProof="0" dirty="0" smtClean="0">
                <a:ln>
                  <a:noFill/>
                </a:ln>
                <a:solidFill>
                  <a:srgbClr val="FF0000"/>
                </a:solidFill>
                <a:effectLst/>
                <a:uLnTx/>
                <a:uFillTx/>
                <a:latin typeface="+mn-lt"/>
                <a:ea typeface="+mn-ea"/>
                <a:cs typeface="+mn-cs"/>
              </a:rPr>
              <a:t>       </a:t>
            </a:r>
            <a:r>
              <a:rPr kumimoji="1" lang="en-US" altLang="zh-CN" sz="36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1" lang="zh-CN" altLang="en-US" sz="36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社会学与我们的生活密切相关！</a:t>
            </a:r>
          </a:p>
        </p:txBody>
      </p:sp>
      <p:sp>
        <p:nvSpPr>
          <p:cNvPr id="2" name="标题 1"/>
          <p:cNvSpPr>
            <a:spLocks noGrp="1"/>
          </p:cNvSpPr>
          <p:nvPr>
            <p:ph type="title"/>
          </p:nvPr>
        </p:nvSpPr>
        <p:spPr>
          <a:xfrm>
            <a:off x="685800" y="466090"/>
            <a:ext cx="7772400" cy="1143000"/>
          </a:xfrm>
        </p:spPr>
        <p:txBody>
          <a:bodyPr/>
          <a:lstStyle/>
          <a:p>
            <a:pPr algn="l"/>
            <a:r>
              <a:rPr lang="zh-CN" altLang="en-US" b="1" noProof="0" dirty="0" smtClean="0">
                <a:ln>
                  <a:noFill/>
                </a:ln>
                <a:solidFill>
                  <a:srgbClr val="0066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你是否思考过</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5</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wipe(left)">
                                      <p:cBhvr>
                                        <p:cTn id="7" dur="500"/>
                                        <p:tgtEl>
                                          <p:spTgt spid="204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5">
                                            <p:txEl>
                                              <p:pRg st="1" end="1"/>
                                            </p:txEl>
                                          </p:spTgt>
                                        </p:tgtEl>
                                        <p:attrNameLst>
                                          <p:attrName>style.visibility</p:attrName>
                                        </p:attrNameLst>
                                      </p:cBhvr>
                                      <p:to>
                                        <p:strVal val="visible"/>
                                      </p:to>
                                    </p:set>
                                    <p:animEffect transition="in" filter="wipe(left)">
                                      <p:cBhvr>
                                        <p:cTn id="12" dur="500"/>
                                        <p:tgtEl>
                                          <p:spTgt spid="204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5">
                                            <p:txEl>
                                              <p:pRg st="2" end="2"/>
                                            </p:txEl>
                                          </p:spTgt>
                                        </p:tgtEl>
                                        <p:attrNameLst>
                                          <p:attrName>style.visibility</p:attrName>
                                        </p:attrNameLst>
                                      </p:cBhvr>
                                      <p:to>
                                        <p:strVal val="visible"/>
                                      </p:to>
                                    </p:set>
                                    <p:animEffect transition="in" filter="wipe(left)">
                                      <p:cBhvr>
                                        <p:cTn id="17" dur="500"/>
                                        <p:tgtEl>
                                          <p:spTgt spid="204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85">
                                            <p:txEl>
                                              <p:pRg st="3" end="3"/>
                                            </p:txEl>
                                          </p:spTgt>
                                        </p:tgtEl>
                                        <p:attrNameLst>
                                          <p:attrName>style.visibility</p:attrName>
                                        </p:attrNameLst>
                                      </p:cBhvr>
                                      <p:to>
                                        <p:strVal val="visible"/>
                                      </p:to>
                                    </p:set>
                                    <p:animEffect transition="in" filter="wipe(left)">
                                      <p:cBhvr>
                                        <p:cTn id="22" dur="500"/>
                                        <p:tgtEl>
                                          <p:spTgt spid="204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1" nodeType="clickEffect">
                                  <p:stCondLst>
                                    <p:cond delay="0"/>
                                  </p:stCondLst>
                                  <p:childTnLst>
                                    <p:set>
                                      <p:cBhvr>
                                        <p:cTn id="26" dur="1" fill="hold">
                                          <p:stCondLst>
                                            <p:cond delay="0"/>
                                          </p:stCondLst>
                                        </p:cTn>
                                        <p:tgtEl>
                                          <p:spTgt spid="20485">
                                            <p:txEl>
                                              <p:pRg st="4" end="4"/>
                                            </p:txEl>
                                          </p:spTgt>
                                        </p:tgtEl>
                                        <p:attrNameLst>
                                          <p:attrName>style.visibility</p:attrName>
                                        </p:attrNameLst>
                                      </p:cBhvr>
                                      <p:to>
                                        <p:strVal val="visible"/>
                                      </p:to>
                                    </p:set>
                                    <p:animEffect transition="in" filter="wipe(left)">
                                      <p:cBhvr>
                                        <p:cTn id="27" dur="500"/>
                                        <p:tgtEl>
                                          <p:spTgt spid="20485">
                                            <p:txEl>
                                              <p:pRg st="4" end="4"/>
                                            </p:txEl>
                                          </p:spTgt>
                                        </p:tgtEl>
                                      </p:cBhvr>
                                    </p:animEffect>
                                  </p:childTnLst>
                                </p:cTn>
                              </p:par>
                            </p:childTnLst>
                          </p:cTn>
                        </p:par>
                        <p:par>
                          <p:cTn id="28" fill="hold">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20485">
                                            <p:txEl>
                                              <p:pRg st="5" end="5"/>
                                            </p:txEl>
                                          </p:spTgt>
                                        </p:tgtEl>
                                        <p:attrNameLst>
                                          <p:attrName>style.visibility</p:attrName>
                                        </p:attrNameLst>
                                      </p:cBhvr>
                                      <p:to>
                                        <p:strVal val="visible"/>
                                      </p:to>
                                    </p:set>
                                    <p:animEffect transition="in" filter="box(in)">
                                      <p:cBhvr>
                                        <p:cTn id="31" dur="2000"/>
                                        <p:tgtEl>
                                          <p:spTgt spid="2048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0485">
                                            <p:txEl>
                                              <p:pRg st="6" end="6"/>
                                            </p:txEl>
                                          </p:spTgt>
                                        </p:tgtEl>
                                        <p:attrNameLst>
                                          <p:attrName>style.visibility</p:attrName>
                                        </p:attrNameLst>
                                      </p:cBhvr>
                                      <p:to>
                                        <p:strVal val="visible"/>
                                      </p:to>
                                    </p:set>
                                    <p:animEffect transition="in" filter="box(in)">
                                      <p:cBhvr>
                                        <p:cTn id="36" dur="2000"/>
                                        <p:tgtEl>
                                          <p:spTgt spid="204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uiExpand="1" build="p"/>
      <p:bldP spid="20485" grpId="1"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157163"/>
            <a:ext cx="8062913" cy="658813"/>
          </a:xfrm>
        </p:spPr>
        <p:txBody>
          <a:bodyPr vert="horz" wrap="square" lIns="91440" tIns="45720" rIns="91440" bIns="45720" numCol="1" anchor="ctr"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6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跳楼</a:t>
            </a:r>
            <a:r>
              <a:rPr kumimoji="1" lang="en-US" altLang="zh-CN" sz="36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1" lang="zh-CN" altLang="en-US" sz="36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坠楼事件（</a:t>
            </a:r>
            <a:r>
              <a:rPr kumimoji="1" lang="en-US" altLang="zh-CN" sz="36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a:t>
            </a:r>
            <a:r>
              <a:rPr kumimoji="1" lang="zh-CN" altLang="en-US" sz="36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p>
        </p:txBody>
      </p:sp>
      <p:sp>
        <p:nvSpPr>
          <p:cNvPr id="3" name="内容占位符 2"/>
          <p:cNvSpPr>
            <a:spLocks noGrp="1"/>
          </p:cNvSpPr>
          <p:nvPr>
            <p:ph idx="1"/>
          </p:nvPr>
        </p:nvSpPr>
        <p:spPr>
          <a:xfrm>
            <a:off x="323850" y="836295"/>
            <a:ext cx="8569325" cy="5689600"/>
          </a:xfrm>
          <a:ln w="28575">
            <a:solidFill>
              <a:schemeClr val="tx1"/>
            </a:solidFill>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ü"/>
              <a:defRPr/>
            </a:pPr>
            <a:r>
              <a:rPr kumimoji="1" lang="zh-CN"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江西师大教授坠楼身亡</a:t>
            </a:r>
            <a:r>
              <a:rPr kumimoji="1" lang="zh-CN" altLang="en-US"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1" lang="zh-CN"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生前研究生死哲学</a:t>
            </a:r>
            <a:endParaRPr kumimoji="1" lang="en-US" altLang="zh-CN" sz="2400" b="1" i="0" u="none" strike="noStrike" kern="0" cap="none" spc="0" normalizeH="0" baseline="0" noProof="0" dirty="0" smtClean="0">
              <a:ln>
                <a:noFill/>
              </a:ln>
              <a:solidFill>
                <a:schemeClr val="accent6">
                  <a:lumMod val="50000"/>
                </a:schemeClr>
              </a:solidFill>
              <a:effectLst/>
              <a:uLnTx/>
              <a:uFillTx/>
              <a:latin typeface="黑体" panose="02010609060101010101" pitchFamily="49" charset="-122"/>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defRPr/>
            </a:pP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2013</a:t>
            </a:r>
            <a:r>
              <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年</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2</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月</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17</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日，记者从江西师范大学相关部门证实，该校哲学系教授郑晓江</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17</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日早上在其所居住的小区坠楼身亡。</a:t>
            </a:r>
            <a:endPar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defRPr/>
            </a:pPr>
            <a:r>
              <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他曾说过</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“人生包括生命与生活，生命是人生的存在面，生活是人生的感悟面”、“我们拥有生命的权利，但是没有放弃生命的权利，每个人都应珍视生命。”针对轻生现象，他曾提出，要在全社会加强生命教育。</a:t>
            </a:r>
            <a:endPar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ü"/>
              <a:defRPr/>
            </a:pPr>
            <a:r>
              <a:rPr kumimoji="1" lang="zh-CN"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音乐学院海归教授小区坠楼，同事称其曾患抑郁症</a:t>
            </a: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defRPr/>
            </a:pP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2012</a:t>
            </a:r>
            <a:r>
              <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年</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6</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月</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16</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日下午中央音乐学院一教授从家中坠楼身亡，该校证实逝者为声乐指导大师</a:t>
            </a:r>
            <a:r>
              <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钢琴家</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吴龙。据了解，吴龙生前曾被确诊患抑郁症。</a:t>
            </a:r>
            <a:endPar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defRPr/>
            </a:pP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吴龙</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5</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岁开始学习钢琴，</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14</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岁在上海登台演奏全套肖邦练习曲和前奏曲，</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20</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岁时考入总政歌舞团，同年被保送进入中央音乐学院深造。后成为波士顿大学音乐艺术博士。是我国第一位海外归国的歌剧声乐艺术指导大师。</a:t>
            </a:r>
            <a:endPar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buClr>
                <a:srgbClr val="C00000"/>
              </a:buClr>
              <a:buSzTx/>
              <a:buFont typeface="Wingdings" panose="05000000000000000000" pitchFamily="2" charset="2"/>
              <a:buChar char="ü"/>
              <a:defRPr/>
            </a:pPr>
            <a:r>
              <a:rPr kumimoji="1" lang="zh-CN"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人大化学系主任坠亡，多种坠楼原因已排除刑嫌</a:t>
            </a: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defRPr/>
            </a:pP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2012</a:t>
            </a:r>
            <a:r>
              <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年</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3</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月</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19</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日下午，网友“滕怀英小朋友”发微博称，人大一男教授从科研楼</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9</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层男厕所跳楼身亡</a:t>
            </a:r>
            <a:r>
              <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坠亡者是</a:t>
            </a:r>
            <a:r>
              <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人大</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化学系主任，</a:t>
            </a:r>
            <a:r>
              <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博士生导师</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曹廷炳，</a:t>
            </a:r>
            <a:r>
              <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终年</a:t>
            </a: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39</a:t>
            </a:r>
            <a:r>
              <a:rPr kumimoji="1"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岁。</a:t>
            </a:r>
            <a:endPar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defRPr/>
            </a:pP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经警方调查，曹为高空坠亡，已排除他杀可能。“坠亡原因正在了解中。”</a:t>
            </a: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ü"/>
              <a:defRPr/>
            </a:pPr>
            <a:endParaRPr kumimoji="1" lang="zh-CN" altLang="en-US" sz="20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endParaRPr>
          </a:p>
        </p:txBody>
      </p:sp>
      <p:sp>
        <p:nvSpPr>
          <p:cNvPr id="28674" name="灯片编号占位符 3"/>
          <p:cNvSpPr>
            <a:spLocks noGrp="1"/>
          </p:cNvSpPr>
          <p:nvPr/>
        </p:nvSpPr>
        <p:spPr>
          <a:xfrm>
            <a:off x="7143750" y="6607175"/>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50</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1125538"/>
            <a:ext cx="8497888" cy="2159000"/>
          </a:xfrm>
          <a:ln w="31750">
            <a:solidFill>
              <a:schemeClr val="tx1"/>
            </a:solidFill>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ü"/>
              <a:defRPr/>
            </a:pPr>
            <a:r>
              <a:rPr kumimoji="1" lang="zh-CN" altLang="en-US" sz="2400" b="1" i="0" u="none" strike="noStrike" kern="0" cap="none" spc="0" normalizeH="0" baseline="0" noProof="0" dirty="0" smtClean="0">
                <a:ln>
                  <a:noFill/>
                </a:ln>
                <a:solidFill>
                  <a:schemeClr val="accent6">
                    <a:lumMod val="50000"/>
                  </a:schemeClr>
                </a:solidFill>
                <a:effectLst/>
                <a:uLnTx/>
                <a:uFillTx/>
                <a:latin typeface="黑体" panose="02010609060101010101" pitchFamily="49" charset="-122"/>
                <a:ea typeface="黑体" panose="02010609060101010101" pitchFamily="49" charset="-122"/>
                <a:cs typeface="+mn-cs"/>
              </a:rPr>
              <a:t>富士康跳楼事件</a:t>
            </a:r>
            <a:endParaRPr kumimoji="1" lang="en-US" altLang="zh-CN" sz="2400" b="1" i="0" u="none" strike="noStrike" kern="0" cap="none" spc="0" normalizeH="0" baseline="0" noProof="0" dirty="0" smtClean="0">
              <a:ln>
                <a:noFill/>
              </a:ln>
              <a:solidFill>
                <a:schemeClr val="accent6">
                  <a:lumMod val="50000"/>
                </a:schemeClr>
              </a:solidFill>
              <a:effectLst/>
              <a:uLnTx/>
              <a:uFillTx/>
              <a:latin typeface="黑体" panose="02010609060101010101" pitchFamily="49" charset="-122"/>
              <a:ea typeface="黑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defRPr/>
            </a:pPr>
            <a:r>
              <a:rPr kumimoji="1" lang="en-US" altLang="zh-CN" sz="1800" b="1" i="0" u="none" strike="noStrike" kern="0" cap="none" spc="0" normalizeH="0" baseline="0" noProof="0" dirty="0" smtClean="0">
                <a:ln>
                  <a:noFill/>
                </a:ln>
                <a:solidFill>
                  <a:schemeClr val="tx1"/>
                </a:solidFill>
                <a:effectLst/>
                <a:uLnTx/>
                <a:uFillTx/>
                <a:latin typeface="+mn-lt"/>
                <a:ea typeface="+mn-ea"/>
              </a:rPr>
              <a:t>2007</a:t>
            </a:r>
            <a:r>
              <a:rPr kumimoji="1" lang="zh-CN" altLang="en-US" sz="1800" b="1" i="0" u="none" strike="noStrike" kern="0" cap="none" spc="0" normalizeH="0" baseline="0" noProof="0" dirty="0" smtClean="0">
                <a:ln>
                  <a:noFill/>
                </a:ln>
                <a:solidFill>
                  <a:schemeClr val="tx1"/>
                </a:solidFill>
                <a:effectLst/>
                <a:uLnTx/>
                <a:uFillTx/>
                <a:latin typeface="+mn-lt"/>
                <a:ea typeface="+mn-ea"/>
              </a:rPr>
              <a:t>年</a:t>
            </a:r>
            <a:r>
              <a:rPr kumimoji="1" lang="en-US" altLang="zh-CN" sz="1800" b="1" i="0" u="none" strike="noStrike" kern="0" cap="none" spc="0" normalizeH="0" baseline="0" noProof="0" dirty="0" smtClean="0">
                <a:ln>
                  <a:noFill/>
                </a:ln>
                <a:solidFill>
                  <a:schemeClr val="tx1"/>
                </a:solidFill>
                <a:effectLst/>
                <a:uLnTx/>
                <a:uFillTx/>
                <a:latin typeface="+mn-lt"/>
                <a:ea typeface="+mn-ea"/>
              </a:rPr>
              <a:t>6</a:t>
            </a:r>
            <a:r>
              <a:rPr kumimoji="1" lang="zh-CN" altLang="en-US" sz="1800" b="1" i="0" u="none" strike="noStrike" kern="0" cap="none" spc="0" normalizeH="0" baseline="0" noProof="0" dirty="0" smtClean="0">
                <a:ln>
                  <a:noFill/>
                </a:ln>
                <a:solidFill>
                  <a:schemeClr val="tx1"/>
                </a:solidFill>
                <a:effectLst/>
                <a:uLnTx/>
                <a:uFillTx/>
                <a:latin typeface="+mn-lt"/>
                <a:ea typeface="+mn-ea"/>
              </a:rPr>
              <a:t>月</a:t>
            </a:r>
            <a:r>
              <a:rPr kumimoji="1" lang="en-US" altLang="zh-CN" sz="1800" b="1" i="0" u="none" strike="noStrike" kern="0" cap="none" spc="0" normalizeH="0" baseline="0" noProof="0" dirty="0" smtClean="0">
                <a:ln>
                  <a:noFill/>
                </a:ln>
                <a:solidFill>
                  <a:schemeClr val="tx1"/>
                </a:solidFill>
                <a:effectLst/>
                <a:uLnTx/>
                <a:uFillTx/>
                <a:latin typeface="+mn-lt"/>
                <a:ea typeface="+mn-ea"/>
              </a:rPr>
              <a:t>18</a:t>
            </a:r>
            <a:r>
              <a:rPr kumimoji="1" lang="zh-CN" altLang="en-US" sz="1800" b="1" i="0" u="none" strike="noStrike" kern="0" cap="none" spc="0" normalizeH="0" baseline="0" noProof="0" dirty="0" smtClean="0">
                <a:ln>
                  <a:noFill/>
                </a:ln>
                <a:solidFill>
                  <a:schemeClr val="tx1"/>
                </a:solidFill>
                <a:effectLst/>
                <a:uLnTx/>
                <a:uFillTx/>
                <a:latin typeface="+mn-lt"/>
                <a:ea typeface="+mn-ea"/>
              </a:rPr>
              <a:t>日富士康一名侯姓女工在厕所上吊自杀</a:t>
            </a: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defRPr/>
            </a:pPr>
            <a:r>
              <a:rPr kumimoji="1" lang="en-US" altLang="zh-CN" sz="1800" b="1" i="0" u="none" strike="noStrike" kern="0" cap="none" spc="0" normalizeH="0" baseline="0" noProof="0" dirty="0" smtClean="0">
                <a:ln>
                  <a:noFill/>
                </a:ln>
                <a:solidFill>
                  <a:schemeClr val="tx1"/>
                </a:solidFill>
                <a:effectLst/>
                <a:uLnTx/>
                <a:uFillTx/>
                <a:latin typeface="+mn-lt"/>
                <a:ea typeface="+mn-ea"/>
              </a:rPr>
              <a:t>2007</a:t>
            </a:r>
            <a:r>
              <a:rPr kumimoji="1" lang="zh-CN" altLang="en-US" sz="1800" b="1" i="0" u="none" strike="noStrike" kern="0" cap="none" spc="0" normalizeH="0" baseline="0" noProof="0" dirty="0" smtClean="0">
                <a:ln>
                  <a:noFill/>
                </a:ln>
                <a:solidFill>
                  <a:schemeClr val="tx1"/>
                </a:solidFill>
                <a:effectLst/>
                <a:uLnTx/>
                <a:uFillTx/>
                <a:latin typeface="+mn-lt"/>
                <a:ea typeface="+mn-ea"/>
              </a:rPr>
              <a:t>年</a:t>
            </a:r>
            <a:r>
              <a:rPr kumimoji="1" lang="en-US" altLang="zh-CN" sz="1800" b="1" i="0" u="none" strike="noStrike" kern="0" cap="none" spc="0" normalizeH="0" baseline="0" noProof="0" dirty="0" smtClean="0">
                <a:ln>
                  <a:noFill/>
                </a:ln>
                <a:solidFill>
                  <a:schemeClr val="tx1"/>
                </a:solidFill>
                <a:effectLst/>
                <a:uLnTx/>
                <a:uFillTx/>
                <a:latin typeface="+mn-lt"/>
                <a:ea typeface="+mn-ea"/>
              </a:rPr>
              <a:t>9</a:t>
            </a:r>
            <a:r>
              <a:rPr kumimoji="1" lang="zh-CN" altLang="en-US" sz="1800" b="1" i="0" u="none" strike="noStrike" kern="0" cap="none" spc="0" normalizeH="0" baseline="0" noProof="0" dirty="0" smtClean="0">
                <a:ln>
                  <a:noFill/>
                </a:ln>
                <a:solidFill>
                  <a:schemeClr val="tx1"/>
                </a:solidFill>
                <a:effectLst/>
                <a:uLnTx/>
                <a:uFillTx/>
                <a:latin typeface="+mn-lt"/>
                <a:ea typeface="+mn-ea"/>
              </a:rPr>
              <a:t>月</a:t>
            </a:r>
            <a:r>
              <a:rPr kumimoji="1" lang="en-US" altLang="zh-CN" sz="1800" b="1" i="0" u="none" strike="noStrike" kern="0" cap="none" spc="0" normalizeH="0" baseline="0" noProof="0" dirty="0" smtClean="0">
                <a:ln>
                  <a:noFill/>
                </a:ln>
                <a:solidFill>
                  <a:schemeClr val="tx1"/>
                </a:solidFill>
                <a:effectLst/>
                <a:uLnTx/>
                <a:uFillTx/>
                <a:latin typeface="+mn-lt"/>
                <a:ea typeface="+mn-ea"/>
              </a:rPr>
              <a:t>1</a:t>
            </a:r>
            <a:r>
              <a:rPr kumimoji="1" lang="zh-CN" altLang="en-US" sz="1800" b="1" i="0" u="none" strike="noStrike" kern="0" cap="none" spc="0" normalizeH="0" baseline="0" noProof="0" dirty="0" smtClean="0">
                <a:ln>
                  <a:noFill/>
                </a:ln>
                <a:solidFill>
                  <a:schemeClr val="tx1"/>
                </a:solidFill>
                <a:effectLst/>
                <a:uLnTx/>
                <a:uFillTx/>
                <a:latin typeface="+mn-lt"/>
                <a:ea typeface="+mn-ea"/>
              </a:rPr>
              <a:t>日富士康员工</a:t>
            </a:r>
            <a:r>
              <a:rPr kumimoji="1" lang="en-US" altLang="zh-CN" sz="1800" b="1" i="0" u="none" strike="noStrike" kern="0" cap="none" spc="0" normalizeH="0" baseline="0" noProof="0" dirty="0" smtClean="0">
                <a:ln>
                  <a:noFill/>
                </a:ln>
                <a:solidFill>
                  <a:schemeClr val="tx1"/>
                </a:solidFill>
                <a:effectLst/>
                <a:uLnTx/>
                <a:uFillTx/>
                <a:latin typeface="+mn-lt"/>
                <a:ea typeface="+mn-ea"/>
              </a:rPr>
              <a:t>21</a:t>
            </a:r>
            <a:r>
              <a:rPr kumimoji="1" lang="zh-CN" altLang="en-US" sz="1800" b="1" i="0" u="none" strike="noStrike" kern="0" cap="none" spc="0" normalizeH="0" baseline="0" noProof="0" dirty="0" smtClean="0">
                <a:ln>
                  <a:noFill/>
                </a:ln>
                <a:solidFill>
                  <a:schemeClr val="tx1"/>
                </a:solidFill>
                <a:effectLst/>
                <a:uLnTx/>
                <a:uFillTx/>
                <a:latin typeface="+mn-lt"/>
                <a:ea typeface="+mn-ea"/>
              </a:rPr>
              <a:t>岁的刘兵辞工两小时后突然死亡</a:t>
            </a: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defRPr/>
            </a:pPr>
            <a:r>
              <a:rPr kumimoji="1" lang="en-US" altLang="zh-CN" sz="1800" b="1" i="0" u="none" strike="noStrike" kern="0" cap="none" spc="0" normalizeH="0" baseline="0" noProof="0" dirty="0" smtClean="0">
                <a:ln>
                  <a:noFill/>
                </a:ln>
                <a:solidFill>
                  <a:schemeClr val="tx1"/>
                </a:solidFill>
                <a:effectLst/>
                <a:uLnTx/>
                <a:uFillTx/>
                <a:latin typeface="+mn-lt"/>
                <a:ea typeface="+mn-ea"/>
              </a:rPr>
              <a:t>2008</a:t>
            </a:r>
            <a:r>
              <a:rPr kumimoji="1" lang="zh-CN" altLang="en-US" sz="1800" b="1" i="0" u="none" strike="noStrike" kern="0" cap="none" spc="0" normalizeH="0" baseline="0" noProof="0" dirty="0" smtClean="0">
                <a:ln>
                  <a:noFill/>
                </a:ln>
                <a:solidFill>
                  <a:schemeClr val="tx1"/>
                </a:solidFill>
                <a:effectLst/>
                <a:uLnTx/>
                <a:uFillTx/>
                <a:latin typeface="+mn-lt"/>
                <a:ea typeface="+mn-ea"/>
              </a:rPr>
              <a:t>年</a:t>
            </a:r>
            <a:r>
              <a:rPr kumimoji="1" lang="en-US" altLang="zh-CN" sz="1800" b="1" i="0" u="none" strike="noStrike" kern="0" cap="none" spc="0" normalizeH="0" baseline="0" noProof="0" dirty="0" smtClean="0">
                <a:ln>
                  <a:noFill/>
                </a:ln>
                <a:solidFill>
                  <a:schemeClr val="tx1"/>
                </a:solidFill>
                <a:effectLst/>
                <a:uLnTx/>
                <a:uFillTx/>
                <a:latin typeface="+mn-lt"/>
                <a:ea typeface="+mn-ea"/>
              </a:rPr>
              <a:t>3</a:t>
            </a:r>
            <a:r>
              <a:rPr kumimoji="1" lang="zh-CN" altLang="en-US" sz="1800" b="1" i="0" u="none" strike="noStrike" kern="0" cap="none" spc="0" normalizeH="0" baseline="0" noProof="0" dirty="0" smtClean="0">
                <a:ln>
                  <a:noFill/>
                </a:ln>
                <a:solidFill>
                  <a:schemeClr val="tx1"/>
                </a:solidFill>
                <a:effectLst/>
                <a:uLnTx/>
                <a:uFillTx/>
                <a:latin typeface="+mn-lt"/>
                <a:ea typeface="+mn-ea"/>
              </a:rPr>
              <a:t>月</a:t>
            </a:r>
            <a:r>
              <a:rPr kumimoji="1" lang="en-US" altLang="zh-CN" sz="1800" b="1" i="0" u="none" strike="noStrike" kern="0" cap="none" spc="0" normalizeH="0" baseline="0" noProof="0" dirty="0" smtClean="0">
                <a:ln>
                  <a:noFill/>
                </a:ln>
                <a:solidFill>
                  <a:schemeClr val="tx1"/>
                </a:solidFill>
                <a:effectLst/>
                <a:uLnTx/>
                <a:uFillTx/>
                <a:latin typeface="+mn-lt"/>
                <a:ea typeface="+mn-ea"/>
              </a:rPr>
              <a:t>16</a:t>
            </a:r>
            <a:r>
              <a:rPr kumimoji="1" lang="zh-CN" altLang="en-US" sz="1800" b="1" i="0" u="none" strike="noStrike" kern="0" cap="none" spc="0" normalizeH="0" baseline="0" noProof="0" dirty="0" smtClean="0">
                <a:ln>
                  <a:noFill/>
                </a:ln>
                <a:solidFill>
                  <a:schemeClr val="tx1"/>
                </a:solidFill>
                <a:effectLst/>
                <a:uLnTx/>
                <a:uFillTx/>
                <a:latin typeface="+mn-lt"/>
                <a:ea typeface="+mn-ea"/>
              </a:rPr>
              <a:t>日富士康烟台工业园</a:t>
            </a:r>
            <a:r>
              <a:rPr kumimoji="1" lang="en-US" altLang="zh-CN" sz="1800" b="1" i="0" u="none" strike="noStrike" kern="0" cap="none" spc="0" normalizeH="0" baseline="0" noProof="0" dirty="0" smtClean="0">
                <a:ln>
                  <a:noFill/>
                </a:ln>
                <a:solidFill>
                  <a:schemeClr val="tx1"/>
                </a:solidFill>
                <a:effectLst/>
                <a:uLnTx/>
                <a:uFillTx/>
                <a:latin typeface="+mn-lt"/>
                <a:ea typeface="+mn-ea"/>
              </a:rPr>
              <a:t>28</a:t>
            </a:r>
            <a:r>
              <a:rPr kumimoji="1" lang="zh-CN" altLang="en-US" sz="1800" b="1" i="0" u="none" strike="noStrike" kern="0" cap="none" spc="0" normalizeH="0" baseline="0" noProof="0" dirty="0" smtClean="0">
                <a:ln>
                  <a:noFill/>
                </a:ln>
                <a:solidFill>
                  <a:schemeClr val="tx1"/>
                </a:solidFill>
                <a:effectLst/>
                <a:uLnTx/>
                <a:uFillTx/>
                <a:latin typeface="+mn-lt"/>
                <a:ea typeface="+mn-ea"/>
              </a:rPr>
              <a:t>岁员工李某猝死在出租屋内</a:t>
            </a: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defRPr/>
            </a:pPr>
            <a:r>
              <a:rPr kumimoji="1" lang="en-US" altLang="zh-CN" sz="1800" b="1" i="0" u="none" strike="noStrike" kern="0" cap="none" spc="0" normalizeH="0" baseline="0" noProof="0" dirty="0" smtClean="0">
                <a:ln>
                  <a:noFill/>
                </a:ln>
                <a:solidFill>
                  <a:schemeClr val="tx1"/>
                </a:solidFill>
                <a:effectLst/>
                <a:uLnTx/>
                <a:uFillTx/>
                <a:latin typeface="+mn-lt"/>
                <a:ea typeface="+mn-ea"/>
              </a:rPr>
              <a:t>2009</a:t>
            </a:r>
            <a:r>
              <a:rPr kumimoji="1" lang="zh-CN" altLang="en-US" sz="1800" b="1" i="0" u="none" strike="noStrike" kern="0" cap="none" spc="0" normalizeH="0" baseline="0" noProof="0" dirty="0" smtClean="0">
                <a:ln>
                  <a:noFill/>
                </a:ln>
                <a:solidFill>
                  <a:schemeClr val="tx1"/>
                </a:solidFill>
                <a:effectLst/>
                <a:uLnTx/>
                <a:uFillTx/>
                <a:latin typeface="+mn-lt"/>
                <a:ea typeface="+mn-ea"/>
              </a:rPr>
              <a:t>年</a:t>
            </a:r>
            <a:r>
              <a:rPr kumimoji="1" lang="en-US" altLang="zh-CN" sz="1800" b="1" i="0" u="none" strike="noStrike" kern="0" cap="none" spc="0" normalizeH="0" baseline="0" noProof="0" dirty="0" smtClean="0">
                <a:ln>
                  <a:noFill/>
                </a:ln>
                <a:solidFill>
                  <a:schemeClr val="tx1"/>
                </a:solidFill>
                <a:effectLst/>
                <a:uLnTx/>
                <a:uFillTx/>
                <a:latin typeface="+mn-lt"/>
                <a:ea typeface="+mn-ea"/>
              </a:rPr>
              <a:t>7</a:t>
            </a:r>
            <a:r>
              <a:rPr kumimoji="1" lang="zh-CN" altLang="en-US" sz="1800" b="1" i="0" u="none" strike="noStrike" kern="0" cap="none" spc="0" normalizeH="0" baseline="0" noProof="0" dirty="0" smtClean="0">
                <a:ln>
                  <a:noFill/>
                </a:ln>
                <a:solidFill>
                  <a:schemeClr val="tx1"/>
                </a:solidFill>
                <a:effectLst/>
                <a:uLnTx/>
                <a:uFillTx/>
                <a:latin typeface="+mn-lt"/>
                <a:ea typeface="+mn-ea"/>
              </a:rPr>
              <a:t>月</a:t>
            </a:r>
            <a:r>
              <a:rPr kumimoji="1" lang="en-US" altLang="zh-CN" sz="1800" b="1" i="0" u="none" strike="noStrike" kern="0" cap="none" spc="0" normalizeH="0" baseline="0" noProof="0" dirty="0" smtClean="0">
                <a:ln>
                  <a:noFill/>
                </a:ln>
                <a:solidFill>
                  <a:schemeClr val="tx1"/>
                </a:solidFill>
                <a:effectLst/>
                <a:uLnTx/>
                <a:uFillTx/>
                <a:latin typeface="+mn-lt"/>
                <a:ea typeface="+mn-ea"/>
              </a:rPr>
              <a:t>15</a:t>
            </a:r>
            <a:r>
              <a:rPr kumimoji="1" lang="zh-CN" altLang="en-US" sz="1800" b="1" i="0" u="none" strike="noStrike" kern="0" cap="none" spc="0" normalizeH="0" baseline="0" noProof="0" dirty="0" smtClean="0">
                <a:ln>
                  <a:noFill/>
                </a:ln>
                <a:solidFill>
                  <a:schemeClr val="tx1"/>
                </a:solidFill>
                <a:effectLst/>
                <a:uLnTx/>
                <a:uFillTx/>
                <a:latin typeface="+mn-lt"/>
                <a:ea typeface="+mn-ea"/>
              </a:rPr>
              <a:t>日富士康</a:t>
            </a:r>
            <a:r>
              <a:rPr kumimoji="1" lang="en-US" altLang="zh-CN" sz="1800" b="1" i="0" u="none" strike="noStrike" kern="0" cap="none" spc="0" normalizeH="0" baseline="0" noProof="0" dirty="0" smtClean="0">
                <a:ln>
                  <a:noFill/>
                </a:ln>
                <a:solidFill>
                  <a:schemeClr val="tx1"/>
                </a:solidFill>
                <a:effectLst/>
                <a:uLnTx/>
                <a:uFillTx/>
                <a:latin typeface="+mn-lt"/>
                <a:ea typeface="+mn-ea"/>
              </a:rPr>
              <a:t>25</a:t>
            </a:r>
            <a:r>
              <a:rPr kumimoji="1" lang="zh-CN" altLang="en-US" sz="1800" b="1" i="0" u="none" strike="noStrike" kern="0" cap="none" spc="0" normalizeH="0" baseline="0" noProof="0" dirty="0" smtClean="0">
                <a:ln>
                  <a:noFill/>
                </a:ln>
                <a:solidFill>
                  <a:schemeClr val="tx1"/>
                </a:solidFill>
                <a:effectLst/>
                <a:uLnTx/>
                <a:uFillTx/>
                <a:latin typeface="+mn-lt"/>
                <a:ea typeface="+mn-ea"/>
              </a:rPr>
              <a:t>岁员工孙丹勇跳楼自杀</a:t>
            </a:r>
          </a:p>
          <a:p>
            <a:pPr marL="742950" marR="0" lvl="1" indent="-28575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n"/>
              <a:defRPr/>
            </a:pPr>
            <a:r>
              <a:rPr kumimoji="1" lang="en-US" altLang="zh-CN" sz="1800" b="1" i="0" u="none" strike="noStrike" kern="0" cap="none" spc="0" normalizeH="0" baseline="0" noProof="0" dirty="0" smtClean="0">
                <a:ln>
                  <a:noFill/>
                </a:ln>
                <a:solidFill>
                  <a:schemeClr val="tx1"/>
                </a:solidFill>
                <a:effectLst/>
                <a:uLnTx/>
                <a:uFillTx/>
                <a:latin typeface="+mn-lt"/>
                <a:ea typeface="+mn-ea"/>
              </a:rPr>
              <a:t>2009</a:t>
            </a:r>
            <a:r>
              <a:rPr kumimoji="1" lang="zh-CN" altLang="en-US" sz="1800" b="1" i="0" u="none" strike="noStrike" kern="0" cap="none" spc="0" normalizeH="0" baseline="0" noProof="0" dirty="0" smtClean="0">
                <a:ln>
                  <a:noFill/>
                </a:ln>
                <a:solidFill>
                  <a:schemeClr val="tx1"/>
                </a:solidFill>
                <a:effectLst/>
                <a:uLnTx/>
                <a:uFillTx/>
                <a:latin typeface="+mn-lt"/>
                <a:ea typeface="+mn-ea"/>
              </a:rPr>
              <a:t>年</a:t>
            </a:r>
            <a:r>
              <a:rPr kumimoji="1" lang="en-US" altLang="zh-CN" sz="1800" b="1" i="0" u="none" strike="noStrike" kern="0" cap="none" spc="0" normalizeH="0" baseline="0" noProof="0" dirty="0" smtClean="0">
                <a:ln>
                  <a:noFill/>
                </a:ln>
                <a:solidFill>
                  <a:schemeClr val="tx1"/>
                </a:solidFill>
                <a:effectLst/>
                <a:uLnTx/>
                <a:uFillTx/>
                <a:latin typeface="+mn-lt"/>
                <a:ea typeface="+mn-ea"/>
              </a:rPr>
              <a:t>8</a:t>
            </a:r>
            <a:r>
              <a:rPr kumimoji="1" lang="zh-CN" altLang="en-US" sz="1800" b="1" i="0" u="none" strike="noStrike" kern="0" cap="none" spc="0" normalizeH="0" baseline="0" noProof="0" dirty="0" smtClean="0">
                <a:ln>
                  <a:noFill/>
                </a:ln>
                <a:solidFill>
                  <a:schemeClr val="tx1"/>
                </a:solidFill>
                <a:effectLst/>
                <a:uLnTx/>
                <a:uFillTx/>
                <a:latin typeface="+mn-lt"/>
                <a:ea typeface="+mn-ea"/>
              </a:rPr>
              <a:t>月</a:t>
            </a:r>
            <a:r>
              <a:rPr kumimoji="1" lang="en-US" altLang="zh-CN" sz="1800" b="1" i="0" u="none" strike="noStrike" kern="0" cap="none" spc="0" normalizeH="0" baseline="0" noProof="0" dirty="0" smtClean="0">
                <a:ln>
                  <a:noFill/>
                </a:ln>
                <a:solidFill>
                  <a:schemeClr val="tx1"/>
                </a:solidFill>
                <a:effectLst/>
                <a:uLnTx/>
                <a:uFillTx/>
                <a:latin typeface="+mn-lt"/>
                <a:ea typeface="+mn-ea"/>
              </a:rPr>
              <a:t>20</a:t>
            </a:r>
            <a:r>
              <a:rPr kumimoji="1" lang="zh-CN" altLang="en-US" sz="1800" b="1" i="0" u="none" strike="noStrike" kern="0" cap="none" spc="0" normalizeH="0" baseline="0" noProof="0" dirty="0" smtClean="0">
                <a:ln>
                  <a:noFill/>
                </a:ln>
                <a:solidFill>
                  <a:schemeClr val="tx1"/>
                </a:solidFill>
                <a:effectLst/>
                <a:uLnTx/>
                <a:uFillTx/>
                <a:latin typeface="+mn-lt"/>
                <a:ea typeface="+mn-ea"/>
              </a:rPr>
              <a:t>日富士康</a:t>
            </a:r>
            <a:r>
              <a:rPr kumimoji="1" lang="en-US" altLang="zh-CN" sz="1800" b="1" i="0" u="none" strike="noStrike" kern="0" cap="none" spc="0" normalizeH="0" baseline="0" noProof="0" dirty="0" smtClean="0">
                <a:ln>
                  <a:noFill/>
                </a:ln>
                <a:solidFill>
                  <a:schemeClr val="tx1"/>
                </a:solidFill>
                <a:effectLst/>
                <a:uLnTx/>
                <a:uFillTx/>
                <a:latin typeface="+mn-lt"/>
                <a:ea typeface="+mn-ea"/>
              </a:rPr>
              <a:t>23</a:t>
            </a:r>
            <a:r>
              <a:rPr kumimoji="1" lang="zh-CN" altLang="en-US" sz="1800" b="1" i="0" u="none" strike="noStrike" kern="0" cap="none" spc="0" normalizeH="0" baseline="0" noProof="0" dirty="0" smtClean="0">
                <a:ln>
                  <a:noFill/>
                </a:ln>
                <a:solidFill>
                  <a:schemeClr val="tx1"/>
                </a:solidFill>
                <a:effectLst/>
                <a:uLnTx/>
                <a:uFillTx/>
                <a:latin typeface="+mn-lt"/>
                <a:ea typeface="+mn-ea"/>
              </a:rPr>
              <a:t>岁员工郑鑫崧在游泳池溺水身亡</a:t>
            </a:r>
          </a:p>
          <a:p>
            <a:pPr marL="342900" marR="0" lvl="0" indent="-34290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ü"/>
              <a:defRPr/>
            </a:pPr>
            <a:endParaRPr kumimoji="1" lang="zh-CN" altLang="en-US" sz="2400" b="1" i="0" u="none" strike="noStrike" kern="0" cap="none" spc="0" normalizeH="0" baseline="0" noProof="0" dirty="0" smtClean="0">
              <a:ln>
                <a:noFill/>
              </a:ln>
              <a:solidFill>
                <a:schemeClr val="accent6">
                  <a:lumMod val="50000"/>
                </a:schemeClr>
              </a:solidFill>
              <a:effectLst/>
              <a:uLnTx/>
              <a:uFillTx/>
              <a:latin typeface="黑体" panose="02010609060101010101" pitchFamily="49" charset="-122"/>
              <a:ea typeface="黑体" panose="02010609060101010101" pitchFamily="49" charset="-122"/>
              <a:cs typeface="+mn-cs"/>
            </a:endParaRPr>
          </a:p>
        </p:txBody>
      </p:sp>
      <p:sp>
        <p:nvSpPr>
          <p:cNvPr id="7" name="TextBox 6"/>
          <p:cNvSpPr txBox="1"/>
          <p:nvPr/>
        </p:nvSpPr>
        <p:spPr>
          <a:xfrm>
            <a:off x="395288" y="3716338"/>
            <a:ext cx="8497888" cy="2382838"/>
          </a:xfrm>
          <a:prstGeom prst="rect">
            <a:avLst/>
          </a:prstGeom>
          <a:noFill/>
          <a:ln w="25400" cap="rnd" cmpd="thickThin">
            <a:solidFill>
              <a:schemeClr val="accent6">
                <a:lumMod val="75000"/>
              </a:schemeClr>
            </a:solidFill>
          </a:ln>
        </p:spPr>
        <p:txBody>
          <a:bodyPr>
            <a:spAutoFit/>
          </a:bodyPr>
          <a:lstStyle/>
          <a:p>
            <a:pPr marR="0" defTabSz="914400" eaLnBrk="1" hangingPunct="1">
              <a:lnSpc>
                <a:spcPct val="120000"/>
              </a:lnSpc>
              <a:buClrTx/>
              <a:buSzTx/>
              <a:buFontTx/>
              <a:defRPr/>
            </a:pPr>
            <a:r>
              <a:rPr kumimoji="1" lang="zh-CN" altLang="en-US" b="1" kern="1200" cap="none" spc="0" normalizeH="0" baseline="0" noProof="0"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富士康概况：</a:t>
            </a:r>
            <a:endParaRPr kumimoji="1" lang="en-US" altLang="zh-CN" b="1" kern="1200" cap="none" spc="0" normalizeH="0" baseline="0" noProof="0" dirty="0">
              <a:solidFill>
                <a:schemeClr val="accent2">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R="0" defTabSz="914400" eaLnBrk="1" hangingPunct="1">
              <a:lnSpc>
                <a:spcPct val="120000"/>
              </a:lnSpc>
              <a:buClrTx/>
              <a:buSzTx/>
              <a:buFontTx/>
              <a:defRPr/>
            </a:pP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富士康集团创立于</a:t>
            </a:r>
            <a:r>
              <a:rPr kumimoji="1" lang="en-US" altLang="zh-CN"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1974</a:t>
            </a: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年，是专业从事通讯、消费电子、数位内容、汽车零组件、通路等</a:t>
            </a:r>
            <a:r>
              <a:rPr kumimoji="1" lang="en-US" altLang="zh-CN"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6C</a:t>
            </a: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产业的高新科技企业。</a:t>
            </a:r>
            <a:r>
              <a:rPr kumimoji="1" lang="en-US" altLang="zh-CN"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1988</a:t>
            </a: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年在深圳地区建厂以来，富士康发展迅速，拥有</a:t>
            </a:r>
            <a:r>
              <a:rPr kumimoji="1" lang="en-US" altLang="zh-CN"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60</a:t>
            </a: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余万员工及全球顶尖</a:t>
            </a:r>
            <a:r>
              <a:rPr kumimoji="1" lang="en-US" altLang="zh-CN"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IT</a:t>
            </a: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客户群，为全球最大的电子产业专业制造商，为苹果、惠普等知名</a:t>
            </a:r>
            <a:r>
              <a:rPr kumimoji="1" lang="en-US" altLang="zh-CN"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IT</a:t>
            </a: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企业提供代工。</a:t>
            </a:r>
            <a:r>
              <a:rPr kumimoji="1" lang="en-US" altLang="zh-CN"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2009</a:t>
            </a: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年富士康跃居</a:t>
            </a:r>
            <a:r>
              <a:rPr kumimoji="1" lang="en-US" altLang="zh-CN"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a:t>
            </a: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财富</a:t>
            </a:r>
            <a:r>
              <a:rPr kumimoji="1" lang="en-US" altLang="zh-CN"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a:t>
            </a: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全球企业</a:t>
            </a:r>
            <a:r>
              <a:rPr kumimoji="1" lang="en-US" altLang="zh-CN"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500</a:t>
            </a: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强第</a:t>
            </a:r>
            <a:r>
              <a:rPr kumimoji="1" lang="en-US" altLang="zh-CN"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109</a:t>
            </a:r>
            <a:r>
              <a:rPr kumimoji="1" lang="zh-CN" altLang="en-US" sz="2000" b="1" kern="1200" cap="none" spc="0" normalizeH="0" baseline="0" noProof="0" dirty="0">
                <a:solidFill>
                  <a:srgbClr val="008000"/>
                </a:solidFill>
                <a:latin typeface="微软雅黑" panose="020B0503020204020204" pitchFamily="34" charset="-122"/>
                <a:ea typeface="微软雅黑" panose="020B0503020204020204" pitchFamily="34" charset="-122"/>
                <a:cs typeface="+mn-cs"/>
              </a:rPr>
              <a:t>位。</a:t>
            </a:r>
            <a:endParaRPr kumimoji="1" lang="zh-CN" altLang="en-US" sz="2000" kern="1200" cap="none" spc="0" normalizeH="0" baseline="0" noProof="0" dirty="0">
              <a:solidFill>
                <a:srgbClr val="008000"/>
              </a:solidFill>
              <a:latin typeface="微软雅黑" panose="020B0503020204020204" pitchFamily="34" charset="-122"/>
              <a:ea typeface="微软雅黑" panose="020B0503020204020204" pitchFamily="34" charset="-122"/>
              <a:cs typeface="+mn-cs"/>
            </a:endParaRPr>
          </a:p>
        </p:txBody>
      </p:sp>
      <p:sp>
        <p:nvSpPr>
          <p:cNvPr id="2" name="标题 1"/>
          <p:cNvSpPr>
            <a:spLocks noGrp="1"/>
          </p:cNvSpPr>
          <p:nvPr>
            <p:ph type="title"/>
          </p:nvPr>
        </p:nvSpPr>
        <p:spPr>
          <a:xfrm>
            <a:off x="395288" y="333375"/>
            <a:ext cx="7772400" cy="647700"/>
          </a:xfrm>
        </p:spPr>
        <p:txBody>
          <a:bodyPr vert="horz" wrap="square" lIns="91440" tIns="45720" rIns="91440" bIns="45720" numCol="1" anchor="ctr"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跳楼</a:t>
            </a:r>
            <a:r>
              <a:rPr kumimoji="1" lang="en-US" altLang="zh-CN"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坠楼事件（</a:t>
            </a:r>
            <a:r>
              <a:rPr kumimoji="1" lang="en-US" altLang="zh-CN"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r>
              <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p>
        </p:txBody>
      </p:sp>
      <p:pic>
        <p:nvPicPr>
          <p:cNvPr id="22534" name="Picture 4" descr="4a77b2af1fe092f67cd92adc"/>
          <p:cNvPicPr>
            <a:picLocks noChangeAspect="1"/>
          </p:cNvPicPr>
          <p:nvPr/>
        </p:nvPicPr>
        <p:blipFill>
          <a:blip r:embed="rId2"/>
          <a:stretch>
            <a:fillRect/>
          </a:stretch>
        </p:blipFill>
        <p:spPr>
          <a:xfrm>
            <a:off x="6156325" y="0"/>
            <a:ext cx="2987675" cy="1484313"/>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51</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b25d990130e6e9ed277fb58e"/>
          <p:cNvPicPr>
            <a:picLocks noChangeAspect="1"/>
          </p:cNvPicPr>
          <p:nvPr/>
        </p:nvPicPr>
        <p:blipFill>
          <a:blip r:embed="rId2"/>
          <a:stretch>
            <a:fillRect/>
          </a:stretch>
        </p:blipFill>
        <p:spPr>
          <a:xfrm>
            <a:off x="5670550" y="979488"/>
            <a:ext cx="3581400" cy="5257800"/>
          </a:xfrm>
          <a:prstGeom prst="rect">
            <a:avLst/>
          </a:prstGeom>
          <a:noFill/>
          <a:ln w="9525">
            <a:noFill/>
          </a:ln>
        </p:spPr>
      </p:pic>
      <p:graphicFrame>
        <p:nvGraphicFramePr>
          <p:cNvPr id="7" name="内容占位符 6"/>
          <p:cNvGraphicFramePr>
            <a:graphicFrameLocks noGrp="1"/>
          </p:cNvGraphicFramePr>
          <p:nvPr>
            <p:ph idx="1"/>
          </p:nvPr>
        </p:nvGraphicFramePr>
        <p:xfrm>
          <a:off x="34925" y="709613"/>
          <a:ext cx="6192838" cy="5624853"/>
        </p:xfrm>
        <a:graphic>
          <a:graphicData uri="http://schemas.openxmlformats.org/drawingml/2006/table">
            <a:tbl>
              <a:tblPr/>
              <a:tblGrid>
                <a:gridCol w="1436920">
                  <a:extLst>
                    <a:ext uri="{9D8B030D-6E8A-4147-A177-3AD203B41FA5}">
                      <a16:colId xmlns:a16="http://schemas.microsoft.com/office/drawing/2014/main" xmlns="" val="20000"/>
                    </a:ext>
                  </a:extLst>
                </a:gridCol>
                <a:gridCol w="4755918">
                  <a:extLst>
                    <a:ext uri="{9D8B030D-6E8A-4147-A177-3AD203B41FA5}">
                      <a16:colId xmlns:a16="http://schemas.microsoft.com/office/drawing/2014/main" xmlns="" val="20001"/>
                    </a:ext>
                  </a:extLst>
                </a:gridCol>
              </a:tblGrid>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1</a:t>
                      </a:r>
                      <a:r>
                        <a:rPr kumimoji="0" lang="zh-CN" altLang="en-US"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23</a:t>
                      </a:r>
                      <a:r>
                        <a:rPr kumimoji="0" lang="zh-CN" altLang="en-US"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19</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岁的员工马向前在富士康华南培训处宿舍死亡</a:t>
                      </a:r>
                    </a:p>
                  </a:txBody>
                  <a:tcPr marL="91443" marR="91443" marT="45715" marB="45715"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306353">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3</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11</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富士康龙华基地内的生活区，男子从</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5</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楼坠亡，</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20</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3</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17</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富士康龙华园区，新进女员工田玉从三楼宿舍跳下，受伤</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2"/>
                  </a:ext>
                </a:extLst>
              </a:tr>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3</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29</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龙华厂区，一男性员工从宿舍楼上坠下身亡，</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23</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3"/>
                  </a:ext>
                </a:extLst>
              </a:tr>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4</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6</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观澜</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C8</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栋宿舍一名女工坠楼，在医院治疗，</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18</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4"/>
                  </a:ext>
                </a:extLst>
              </a:tr>
              <a:tr h="306353">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4</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7</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观澜厂区外宿舍，宁姓女工坠楼身亡，</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18</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5"/>
                  </a:ext>
                </a:extLst>
              </a:tr>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4</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7</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观澜樟阁村，富士康男员工身亡，</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22</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6"/>
                  </a:ext>
                </a:extLst>
              </a:tr>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5</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6</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龙华厂区男工卢新从阳台跳楼身亡，</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24</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7"/>
                  </a:ext>
                </a:extLst>
              </a:tr>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5</a:t>
                      </a:r>
                      <a:r>
                        <a:rPr kumimoji="0" lang="zh-CN" altLang="en-US"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11</a:t>
                      </a:r>
                      <a:r>
                        <a:rPr kumimoji="0" lang="zh-CN" altLang="en-US"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龙华厂区女工祝晨明从</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9</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楼出租屋跳楼身亡，</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24</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8"/>
                  </a:ext>
                </a:extLst>
              </a:tr>
              <a:tr h="518101">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5</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14</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龙华厂区北大门附近的福华宿舍，晚间一名梁姓员工坠楼身亡</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9"/>
                  </a:ext>
                </a:extLst>
              </a:tr>
              <a:tr h="306353">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5</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21</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凌晨</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5</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时许，龙华员工宿舍一名男子坠楼身亡，</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20</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10"/>
                  </a:ext>
                </a:extLst>
              </a:tr>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5</a:t>
                      </a:r>
                      <a:r>
                        <a:rPr kumimoji="0" lang="zh-CN" altLang="en-US"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26</a:t>
                      </a:r>
                      <a:r>
                        <a:rPr kumimoji="0" lang="zh-CN" altLang="en-US" sz="1200" b="1" i="0" u="none" strike="noStrike" cap="none" normalizeH="0" baseline="0" dirty="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晚</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11</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点富士康深圳龙华厂区</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C2</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宿舍，一名男性坠楼身亡</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11"/>
                  </a:ext>
                </a:extLst>
              </a:tr>
              <a:tr h="530164">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5</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27</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龙华富士康宿舍</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E</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楼有一名男子割脉，</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25</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岁，目前脱离生命危险</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12"/>
                  </a:ext>
                </a:extLst>
              </a:tr>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5</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27</a:t>
                      </a:r>
                      <a:r>
                        <a:rPr kumimoji="0" lang="zh-CN" altLang="en-US" sz="12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日</a:t>
                      </a:r>
                      <a:endParaRPr kumimoji="0" lang="zh-CN" altLang="en-US" sz="12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龙华</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C4</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双人跳</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13"/>
                  </a:ext>
                </a:extLst>
              </a:tr>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2010</a:t>
                      </a:r>
                      <a:r>
                        <a:rPr kumimoji="0"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11</a:t>
                      </a:r>
                      <a:r>
                        <a:rPr kumimoji="0"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5</a:t>
                      </a:r>
                      <a:r>
                        <a:rPr kumimoji="0"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日</a:t>
                      </a: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富士康深圳园区一名</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23</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岁男性工人跳楼自杀</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14"/>
                  </a:ext>
                </a:extLst>
              </a:tr>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2011</a:t>
                      </a:r>
                      <a:r>
                        <a:rPr kumimoji="0"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5</a:t>
                      </a:r>
                      <a:r>
                        <a:rPr kumimoji="0"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26</a:t>
                      </a:r>
                      <a:r>
                        <a:rPr kumimoji="0"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日</a:t>
                      </a: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富士康成都厂，菁英公寓</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5</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楼，</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20</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岁左右男子跳楼自杀</a:t>
                      </a:r>
                    </a:p>
                  </a:txBody>
                  <a:tcPr marL="91443" marR="91443" marT="45715" marB="45715"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15"/>
                  </a:ext>
                </a:extLst>
              </a:tr>
              <a:tr h="304766">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2011</a:t>
                      </a:r>
                      <a:r>
                        <a:rPr kumimoji="0"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年</a:t>
                      </a:r>
                      <a:r>
                        <a:rPr kumimoji="0" lang="en-US" altLang="zh-CN"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7</a:t>
                      </a:r>
                      <a:r>
                        <a:rPr kumimoji="0"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月</a:t>
                      </a:r>
                      <a:r>
                        <a:rPr kumimoji="0" lang="en-US" altLang="zh-CN"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18</a:t>
                      </a:r>
                      <a:r>
                        <a:rPr kumimoji="0" lang="zh-CN" altLang="en-US" sz="12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日</a:t>
                      </a:r>
                    </a:p>
                  </a:txBody>
                  <a:tcPr marL="91443" marR="91443" marT="45715" marB="45715"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宝安区龙华富士康北门，</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21</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岁男子从</a:t>
                      </a:r>
                      <a:r>
                        <a:rPr kumimoji="0" lang="en-US" altLang="zh-CN"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6</a:t>
                      </a:r>
                      <a:r>
                        <a:rPr kumimoji="0" lang="zh-CN" altLang="en-US" sz="1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楼坠楼身亡</a:t>
                      </a:r>
                    </a:p>
                  </a:txBody>
                  <a:tcPr marL="91443" marR="91443" marT="45715" marB="45715"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16"/>
                  </a:ext>
                </a:extLst>
              </a:tr>
            </a:tbl>
          </a:graphicData>
        </a:graphic>
      </p:graphicFrame>
      <p:sp>
        <p:nvSpPr>
          <p:cNvPr id="9" name="矩形 8"/>
          <p:cNvSpPr/>
          <p:nvPr/>
        </p:nvSpPr>
        <p:spPr>
          <a:xfrm>
            <a:off x="323850" y="115888"/>
            <a:ext cx="4752975" cy="523875"/>
          </a:xfrm>
          <a:prstGeom prst="rect">
            <a:avLst/>
          </a:prstGeom>
        </p:spPr>
        <p:txBody>
          <a:bodyPr>
            <a:spAutoFit/>
          </a:bodyPr>
          <a:lstStyle/>
          <a:p>
            <a:pPr marL="342900" marR="0" lvl="0" indent="-34290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ü"/>
              <a:defRPr/>
            </a:pPr>
            <a:r>
              <a:rPr kumimoji="1" lang="zh-CN" altLang="en-US" sz="2800" b="1" i="0" u="none" strike="noStrike" kern="120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cs typeface="+mn-cs"/>
              </a:rPr>
              <a:t>富士康连环跳楼事件回放</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52</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heel spokes="8"/>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a:xfrm>
            <a:off x="468313" y="333375"/>
            <a:ext cx="4464050" cy="1882775"/>
          </a:xfrm>
        </p:spPr>
        <p:txBody>
          <a:bodyPr vert="horz" wrap="square" lIns="91440" tIns="45720" rIns="91440" bIns="45720" anchor="ctr"/>
          <a:lstStyle/>
          <a:p>
            <a:pPr algn="l" eaLnBrk="1" hangingPunct="1"/>
            <a:r>
              <a:rPr lang="zh-CN" altLang="en-US" sz="3600" b="1" dirty="0">
                <a:solidFill>
                  <a:schemeClr val="accent2"/>
                </a:solidFill>
                <a:latin typeface="微软雅黑" panose="020B0503020204020204" pitchFamily="34" charset="-122"/>
                <a:ea typeface="微软雅黑" panose="020B0503020204020204" pitchFamily="34" charset="-122"/>
              </a:rPr>
              <a:t>“茉莉花革命”</a:t>
            </a:r>
            <a:endParaRPr lang="zh-CN" altLang="en-US" dirty="0">
              <a:latin typeface="微软雅黑" panose="020B0503020204020204" pitchFamily="34" charset="-122"/>
              <a:ea typeface="微软雅黑" panose="020B0503020204020204" pitchFamily="34" charset="-122"/>
            </a:endParaRPr>
          </a:p>
        </p:txBody>
      </p:sp>
      <p:sp>
        <p:nvSpPr>
          <p:cNvPr id="16388" name="Rectangle 3"/>
          <p:cNvSpPr>
            <a:spLocks noGrp="1"/>
          </p:cNvSpPr>
          <p:nvPr>
            <p:ph sz="half" idx="1"/>
          </p:nvPr>
        </p:nvSpPr>
        <p:spPr>
          <a:xfrm>
            <a:off x="5003800" y="333058"/>
            <a:ext cx="3960813" cy="6048375"/>
          </a:xfrm>
          <a:solidFill>
            <a:srgbClr val="FFFF99">
              <a:alpha val="76077"/>
            </a:srgbClr>
          </a:solidFill>
        </p:spPr>
        <p:txBody>
          <a:bodyPr vert="horz" wrap="square" lIns="91440" tIns="45720" rIns="91440" bIns="45720" anchor="t"/>
          <a:lstStyle/>
          <a:p>
            <a:pPr algn="just" eaLnBrk="1" hangingPunct="1">
              <a:buClrTx/>
              <a:buSzTx/>
              <a:buFontTx/>
            </a:pPr>
            <a:r>
              <a:rPr kumimoji="1" lang="en-US" altLang="zh-CN" sz="2400" b="1" dirty="0">
                <a:solidFill>
                  <a:schemeClr val="accent2"/>
                </a:solidFill>
                <a:latin typeface="微软雅黑" panose="020B0503020204020204" pitchFamily="34" charset="-122"/>
                <a:ea typeface="微软雅黑" panose="020B0503020204020204" pitchFamily="34" charset="-122"/>
                <a:cs typeface="+mn-cs"/>
              </a:rPr>
              <a:t>2011</a:t>
            </a:r>
            <a:r>
              <a:rPr kumimoji="1" lang="zh-CN" altLang="en-US" sz="2400" b="1" dirty="0">
                <a:latin typeface="微软雅黑" panose="020B0503020204020204" pitchFamily="34" charset="-122"/>
                <a:ea typeface="微软雅黑" panose="020B0503020204020204" pitchFamily="34" charset="-122"/>
                <a:cs typeface="+mn-cs"/>
              </a:rPr>
              <a:t>年初，一股反政府抗议浪潮席卷了中东北非阿拉伯世界。从突尼斯开始，到埃及再到阿尔及利亚、也门、巴林等等，短时间内蔓延到了多个阿拉伯国家。这股浪潮的产生有着复杂的历史、社会、体制原因。在这些骚乱中，有的由年轻人引发，有的因年轻人的参与而声势壮大。这些年轻人多受西方文化影响，又能熟练采用网络工具。对于阿拉伯世界各国来说，要想保持政权稳定，面临巨大挑战</a:t>
            </a:r>
            <a:r>
              <a:rPr kumimoji="1" lang="zh-CN" altLang="en-US" sz="2000" b="1" dirty="0">
                <a:latin typeface="+mn-lt"/>
                <a:ea typeface="+mn-ea"/>
                <a:cs typeface="+mn-cs"/>
              </a:rPr>
              <a:t>。</a:t>
            </a:r>
          </a:p>
        </p:txBody>
      </p:sp>
      <p:pic>
        <p:nvPicPr>
          <p:cNvPr id="16389" name="Picture 5" descr="ori_4d62166c63af5"/>
          <p:cNvPicPr>
            <a:picLocks noGrp="1" noChangeAspect="1"/>
          </p:cNvPicPr>
          <p:nvPr>
            <p:ph sz="half" idx="2"/>
          </p:nvPr>
        </p:nvPicPr>
        <p:blipFill>
          <a:blip r:embed="rId2"/>
          <a:srcRect/>
          <a:stretch>
            <a:fillRect/>
          </a:stretch>
        </p:blipFill>
        <p:spPr>
          <a:xfrm>
            <a:off x="393700" y="2216150"/>
            <a:ext cx="4826000" cy="3157538"/>
          </a:xfrm>
        </p:spPr>
      </p:pic>
      <p:sp>
        <p:nvSpPr>
          <p:cNvPr id="16390" name="Text Box 6"/>
          <p:cNvSpPr txBox="1"/>
          <p:nvPr/>
        </p:nvSpPr>
        <p:spPr>
          <a:xfrm>
            <a:off x="1331913" y="5661025"/>
            <a:ext cx="29527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400" dirty="0"/>
          </a:p>
        </p:txBody>
      </p:sp>
      <p:sp>
        <p:nvSpPr>
          <p:cNvPr id="16391" name="Text Box 8"/>
          <p:cNvSpPr txBox="1"/>
          <p:nvPr/>
        </p:nvSpPr>
        <p:spPr>
          <a:xfrm>
            <a:off x="396875" y="5589588"/>
            <a:ext cx="4751388"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000" b="1" dirty="0">
                <a:solidFill>
                  <a:srgbClr val="669900"/>
                </a:solidFill>
                <a:latin typeface="微软雅黑" panose="020B0503020204020204" pitchFamily="34" charset="-122"/>
                <a:ea typeface="微软雅黑" panose="020B0503020204020204" pitchFamily="34" charset="-122"/>
              </a:rPr>
              <a:t>摩洛哥示威者走上卡萨布兰卡的街头</a:t>
            </a:r>
            <a:r>
              <a:rPr lang="zh-CN" altLang="en-US" sz="2400" dirty="0">
                <a:latin typeface="微软雅黑" panose="020B0503020204020204" pitchFamily="34" charset="-122"/>
                <a:ea typeface="微软雅黑" panose="020B0503020204020204" pitchFamily="34" charset="-122"/>
              </a:rPr>
              <a:t> </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53</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p:tgtEl>
                                          <p:spTgt spid="109570"/>
                                        </p:tgtEl>
                                      </p:cBhvr>
                                    </p:animEffect>
                                    <p:animScale>
                                      <p:cBhvr>
                                        <p:cTn id="7" dur="250" autoRev="1" fill="hold"/>
                                        <p:tgtEl>
                                          <p:spTgt spid="10957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
                                            <p:bg/>
                                          </p:spTgt>
                                        </p:tgtEl>
                                        <p:attrNameLst>
                                          <p:attrName>style.visibility</p:attrName>
                                        </p:attrNameLst>
                                      </p:cBhvr>
                                      <p:to>
                                        <p:strVal val="visible"/>
                                      </p:to>
                                    </p:set>
                                    <p:animEffect transition="in" filter="blinds(horizontal)">
                                      <p:cBhvr>
                                        <p:cTn id="12" dur="500"/>
                                        <p:tgtEl>
                                          <p:spTgt spid="16388">
                                            <p:bg/>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6388">
                                            <p:txEl>
                                              <p:pRg st="0" end="0"/>
                                            </p:txEl>
                                          </p:spTgt>
                                        </p:tgtEl>
                                        <p:attrNameLst>
                                          <p:attrName>style.visibility</p:attrName>
                                        </p:attrNameLst>
                                      </p:cBhvr>
                                      <p:to>
                                        <p:strVal val="visible"/>
                                      </p:to>
                                    </p:set>
                                    <p:animEffect transition="in" filter="blinds(horizontal)">
                                      <p:cBhvr>
                                        <p:cTn id="16" dur="500"/>
                                        <p:tgtEl>
                                          <p:spTgt spid="163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p:bldP spid="16388" grpId="0" uiExpand="1"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6"/>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t>54</a:t>
            </a:fld>
            <a:endParaRPr lang="en-US" altLang="zh-CN" sz="1400" dirty="0"/>
          </a:p>
        </p:txBody>
      </p:sp>
      <p:sp>
        <p:nvSpPr>
          <p:cNvPr id="105481" name="Rectangle 9"/>
          <p:cNvSpPr>
            <a:spLocks noGrp="1" noChangeArrowheads="1"/>
          </p:cNvSpPr>
          <p:nvPr>
            <p:ph type="body" sz="half" idx="1"/>
          </p:nvPr>
        </p:nvSpPr>
        <p:spPr>
          <a:xfrm>
            <a:off x="539750" y="333375"/>
            <a:ext cx="7772400" cy="584200"/>
          </a:xfrm>
        </p:spPr>
        <p:txBody>
          <a:bodyPr vert="horz" wrap="square" lIns="91440" tIns="45720" rIns="91440" bIns="45720" numCol="1" anchor="t" anchorCtr="0" compatLnSpc="1"/>
          <a:lstStyle/>
          <a:p>
            <a:pPr marL="342900" marR="0" lvl="0" indent="-342900" algn="ctr"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北非中东地图</a:t>
            </a:r>
          </a:p>
        </p:txBody>
      </p:sp>
      <p:pic>
        <p:nvPicPr>
          <p:cNvPr id="17412" name="Picture 7" descr="北非中东地图"/>
          <p:cNvPicPr>
            <a:picLocks noGrp="1" noChangeAspect="1"/>
          </p:cNvPicPr>
          <p:nvPr>
            <p:ph sz="half" idx="2"/>
          </p:nvPr>
        </p:nvPicPr>
        <p:blipFill>
          <a:blip r:embed="rId2"/>
          <a:srcRect/>
          <a:stretch>
            <a:fillRect/>
          </a:stretch>
        </p:blipFill>
        <p:spPr>
          <a:xfrm>
            <a:off x="323850" y="1017588"/>
            <a:ext cx="8496300" cy="5548312"/>
          </a:xfrm>
        </p:spPr>
      </p:pic>
    </p:spTree>
  </p:cSld>
  <p:clrMapOvr>
    <a:masterClrMapping/>
  </p:clrMapOvr>
  <p:transition>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p:cNvSpPr>
          <p:nvPr>
            <p:ph idx="1"/>
          </p:nvPr>
        </p:nvSpPr>
        <p:spPr>
          <a:xfrm>
            <a:off x="323850" y="260350"/>
            <a:ext cx="8641080" cy="6183630"/>
          </a:xfrm>
        </p:spPr>
        <p:txBody>
          <a:bodyPr vert="horz" wrap="square" lIns="91440" tIns="45720" rIns="91440" bIns="45720" anchor="t"/>
          <a:lstStyle/>
          <a:p>
            <a:pPr eaLnBrk="1" hangingPunct="1">
              <a:spcBef>
                <a:spcPct val="35000"/>
              </a:spcBef>
              <a:buFont typeface="Wingdings" panose="05000000000000000000" pitchFamily="2" charset="2"/>
              <a:buChar char="ü"/>
            </a:pPr>
            <a:r>
              <a:rPr lang="zh-CN" altLang="en-US" sz="2000" b="1" dirty="0">
                <a:solidFill>
                  <a:srgbClr val="669900"/>
                </a:solidFill>
                <a:latin typeface="微软雅黑" panose="020B0503020204020204" pitchFamily="34" charset="-122"/>
                <a:ea typeface="微软雅黑" panose="020B0503020204020204" pitchFamily="34" charset="-122"/>
              </a:rPr>
              <a:t>突尼斯</a:t>
            </a:r>
            <a:r>
              <a:rPr lang="zh-CN" altLang="en-US" sz="1800" b="1" dirty="0">
                <a:latin typeface="微软雅黑" panose="020B0503020204020204" pitchFamily="34" charset="-122"/>
                <a:ea typeface="微软雅黑" panose="020B0503020204020204" pitchFamily="34" charset="-122"/>
              </a:rPr>
              <a:t>～大学生自焚是导火索。</a:t>
            </a:r>
            <a:r>
              <a:rPr lang="en-US" altLang="zh-CN" sz="1800" b="1" dirty="0">
                <a:latin typeface="微软雅黑" panose="020B0503020204020204" pitchFamily="34" charset="-122"/>
                <a:ea typeface="微软雅黑" panose="020B0503020204020204" pitchFamily="34" charset="-122"/>
              </a:rPr>
              <a:t>2010</a:t>
            </a:r>
            <a:r>
              <a:rPr lang="zh-CN" altLang="en-US" sz="1800" b="1" dirty="0">
                <a:latin typeface="微软雅黑" panose="020B0503020204020204" pitchFamily="34" charset="-122"/>
                <a:ea typeface="微软雅黑" panose="020B0503020204020204" pitchFamily="34" charset="-122"/>
              </a:rPr>
              <a:t>年</a:t>
            </a:r>
            <a:r>
              <a:rPr lang="en-US" altLang="zh-CN" sz="1800" b="1" dirty="0">
                <a:latin typeface="微软雅黑" panose="020B0503020204020204" pitchFamily="34" charset="-122"/>
                <a:ea typeface="微软雅黑" panose="020B0503020204020204" pitchFamily="34" charset="-122"/>
              </a:rPr>
              <a:t>12</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17</a:t>
            </a:r>
            <a:r>
              <a:rPr lang="zh-CN" altLang="en-US" sz="1800" b="1" dirty="0">
                <a:latin typeface="微软雅黑" panose="020B0503020204020204" pitchFamily="34" charset="-122"/>
                <a:ea typeface="微软雅黑" panose="020B0503020204020204" pitchFamily="34" charset="-122"/>
              </a:rPr>
              <a:t>日失业大学生布阿齐兹街头自焚抗议随后全国各地相继爆发大规模社会骚乱，引发流血冲突，</a:t>
            </a:r>
            <a:r>
              <a:rPr lang="en-US" altLang="zh-CN" sz="1800" b="1" dirty="0">
                <a:latin typeface="微软雅黑" panose="020B0503020204020204" pitchFamily="34" charset="-122"/>
                <a:ea typeface="微软雅黑" panose="020B0503020204020204" pitchFamily="34" charset="-122"/>
              </a:rPr>
              <a:t>2011</a:t>
            </a:r>
            <a:r>
              <a:rPr lang="zh-CN" altLang="en-US" sz="1800" b="1" dirty="0">
                <a:latin typeface="微软雅黑" panose="020B0503020204020204" pitchFamily="34" charset="-122"/>
                <a:ea typeface="微软雅黑" panose="020B0503020204020204" pitchFamily="34" charset="-122"/>
              </a:rPr>
              <a:t>年</a:t>
            </a: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14</a:t>
            </a:r>
            <a:r>
              <a:rPr lang="zh-CN" altLang="en-US" sz="1800" b="1" dirty="0">
                <a:latin typeface="微软雅黑" panose="020B0503020204020204" pitchFamily="34" charset="-122"/>
                <a:ea typeface="微软雅黑" panose="020B0503020204020204" pitchFamily="34" charset="-122"/>
              </a:rPr>
              <a:t>日阿里总统解散议会后不辞而别。</a:t>
            </a:r>
            <a:r>
              <a:rPr lang="zh-CN" altLang="en-US" sz="1800" b="1" dirty="0">
                <a:solidFill>
                  <a:srgbClr val="FF0000"/>
                </a:solidFill>
                <a:latin typeface="微软雅黑" panose="020B0503020204020204" pitchFamily="34" charset="-122"/>
                <a:ea typeface="微软雅黑" panose="020B0503020204020204" pitchFamily="34" charset="-122"/>
              </a:rPr>
              <a:t>（被称为“茉莉花革命”）</a:t>
            </a:r>
          </a:p>
          <a:p>
            <a:pPr eaLnBrk="1" hangingPunct="1">
              <a:spcBef>
                <a:spcPct val="35000"/>
              </a:spcBef>
              <a:buFont typeface="Wingdings" panose="05000000000000000000" pitchFamily="2" charset="2"/>
              <a:buChar char="ü"/>
            </a:pPr>
            <a:r>
              <a:rPr lang="zh-CN" altLang="en-US" sz="2000" b="1" dirty="0">
                <a:solidFill>
                  <a:srgbClr val="669900"/>
                </a:solidFill>
                <a:latin typeface="微软雅黑" panose="020B0503020204020204" pitchFamily="34" charset="-122"/>
                <a:ea typeface="微软雅黑" panose="020B0503020204020204" pitchFamily="34" charset="-122"/>
              </a:rPr>
              <a:t>埃及</a:t>
            </a:r>
            <a:r>
              <a:rPr lang="zh-CN" altLang="en-US" sz="1800" b="1" dirty="0">
                <a:latin typeface="微软雅黑" panose="020B0503020204020204" pitchFamily="34" charset="-122"/>
                <a:ea typeface="微软雅黑" panose="020B0503020204020204" pitchFamily="34" charset="-122"/>
              </a:rPr>
              <a:t>～ </a:t>
            </a:r>
            <a:r>
              <a:rPr lang="en-US" altLang="zh-CN" sz="1800" b="1" dirty="0">
                <a:latin typeface="微软雅黑" panose="020B0503020204020204" pitchFamily="34" charset="-122"/>
                <a:ea typeface="微软雅黑" panose="020B0503020204020204" pitchFamily="34" charset="-122"/>
              </a:rPr>
              <a:t>2011</a:t>
            </a:r>
            <a:r>
              <a:rPr lang="zh-CN" altLang="en-US" sz="1800" b="1" dirty="0">
                <a:latin typeface="微软雅黑" panose="020B0503020204020204" pitchFamily="34" charset="-122"/>
                <a:ea typeface="微软雅黑" panose="020B0503020204020204" pitchFamily="34" charset="-122"/>
              </a:rPr>
              <a:t>年</a:t>
            </a: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25</a:t>
            </a:r>
            <a:r>
              <a:rPr lang="zh-CN" altLang="en-US" sz="1800" b="1" dirty="0">
                <a:latin typeface="微软雅黑" panose="020B0503020204020204" pitchFamily="34" charset="-122"/>
                <a:ea typeface="微软雅黑" panose="020B0503020204020204" pitchFamily="34" charset="-122"/>
              </a:rPr>
              <a:t>日反政府游行，</a:t>
            </a:r>
            <a:r>
              <a:rPr lang="en-US" altLang="zh-CN" sz="1800" b="1" dirty="0">
                <a:latin typeface="微软雅黑" panose="020B0503020204020204" pitchFamily="34" charset="-122"/>
                <a:ea typeface="微软雅黑" panose="020B0503020204020204" pitchFamily="34" charset="-122"/>
              </a:rPr>
              <a:t>2</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11</a:t>
            </a:r>
            <a:r>
              <a:rPr lang="zh-CN" altLang="en-US" sz="1800" b="1" dirty="0">
                <a:latin typeface="微软雅黑" panose="020B0503020204020204" pitchFamily="34" charset="-122"/>
                <a:ea typeface="微软雅黑" panose="020B0503020204020204" pitchFamily="34" charset="-122"/>
              </a:rPr>
              <a:t>日执政</a:t>
            </a:r>
            <a:r>
              <a:rPr lang="en-US" altLang="zh-CN" sz="1800" b="1" dirty="0">
                <a:latin typeface="微软雅黑" panose="020B0503020204020204" pitchFamily="34" charset="-122"/>
                <a:ea typeface="微软雅黑" panose="020B0503020204020204" pitchFamily="34" charset="-122"/>
              </a:rPr>
              <a:t>30</a:t>
            </a:r>
            <a:r>
              <a:rPr lang="zh-CN" altLang="en-US" sz="1800" b="1" dirty="0">
                <a:latin typeface="微软雅黑" panose="020B0503020204020204" pitchFamily="34" charset="-122"/>
                <a:ea typeface="微软雅黑" panose="020B0503020204020204" pitchFamily="34" charset="-122"/>
              </a:rPr>
              <a:t>年的穆巴拉卡总统辞职，将权力移交军队。 </a:t>
            </a:r>
            <a:r>
              <a:rPr lang="en-US" altLang="zh-CN" sz="1800" b="1" dirty="0">
                <a:latin typeface="微软雅黑" panose="020B0503020204020204" pitchFamily="34" charset="-122"/>
                <a:ea typeface="微软雅黑" panose="020B0503020204020204" pitchFamily="34" charset="-122"/>
              </a:rPr>
              <a:t>80</a:t>
            </a:r>
            <a:r>
              <a:rPr lang="zh-CN" altLang="en-US" sz="1800" b="1" dirty="0">
                <a:latin typeface="微软雅黑" panose="020B0503020204020204" pitchFamily="34" charset="-122"/>
                <a:ea typeface="微软雅黑" panose="020B0503020204020204" pitchFamily="34" charset="-122"/>
              </a:rPr>
              <a:t>后年轻人成为第三势力（网络推手瓦伊尔</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高尼姆）</a:t>
            </a:r>
          </a:p>
          <a:p>
            <a:pPr eaLnBrk="1" hangingPunct="1">
              <a:spcBef>
                <a:spcPct val="35000"/>
              </a:spcBef>
              <a:buFont typeface="Wingdings" panose="05000000000000000000" pitchFamily="2" charset="2"/>
              <a:buChar char="ü"/>
            </a:pPr>
            <a:r>
              <a:rPr lang="zh-CN" altLang="en-US" sz="2000" b="1" dirty="0">
                <a:solidFill>
                  <a:srgbClr val="669900"/>
                </a:solidFill>
                <a:latin typeface="微软雅黑" panose="020B0503020204020204" pitchFamily="34" charset="-122"/>
                <a:ea typeface="微软雅黑" panose="020B0503020204020204" pitchFamily="34" charset="-122"/>
              </a:rPr>
              <a:t>阿尔及利亚</a:t>
            </a:r>
            <a:r>
              <a:rPr lang="zh-CN" altLang="en-US" sz="1800" b="1" dirty="0">
                <a:latin typeface="微软雅黑" panose="020B0503020204020204" pitchFamily="34" charset="-122"/>
                <a:ea typeface="微软雅黑" panose="020B0503020204020204" pitchFamily="34" charset="-122"/>
              </a:rPr>
              <a:t>～ 同年</a:t>
            </a: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月份数省发生骚乱，发对派鼓动未成年人涌上街头（</a:t>
            </a:r>
            <a:r>
              <a:rPr lang="en-US" altLang="zh-CN" sz="1800" b="1" dirty="0">
                <a:latin typeface="微软雅黑" panose="020B0503020204020204" pitchFamily="34" charset="-122"/>
                <a:ea typeface="微软雅黑" panose="020B0503020204020204" pitchFamily="34" charset="-122"/>
              </a:rPr>
              <a:t>75%</a:t>
            </a:r>
            <a:r>
              <a:rPr lang="zh-CN" altLang="en-US" sz="1800" b="1" dirty="0">
                <a:latin typeface="微软雅黑" panose="020B0503020204020204" pitchFamily="34" charset="-122"/>
                <a:ea typeface="微软雅黑" panose="020B0503020204020204" pitchFamily="34" charset="-122"/>
              </a:rPr>
              <a:t>人口在</a:t>
            </a:r>
            <a:r>
              <a:rPr lang="en-US" altLang="zh-CN" sz="1800" b="1" dirty="0">
                <a:latin typeface="微软雅黑" panose="020B0503020204020204" pitchFamily="34" charset="-122"/>
                <a:ea typeface="微软雅黑" panose="020B0503020204020204" pitchFamily="34" charset="-122"/>
              </a:rPr>
              <a:t>25</a:t>
            </a:r>
            <a:r>
              <a:rPr lang="zh-CN" altLang="en-US" sz="1800" b="1" dirty="0">
                <a:latin typeface="微软雅黑" panose="020B0503020204020204" pitchFamily="34" charset="-122"/>
                <a:ea typeface="微软雅黑" panose="020B0503020204020204" pitchFamily="34" charset="-122"/>
              </a:rPr>
              <a:t>岁以下）举行游行示威，全国各地示威断续进行持续至今。</a:t>
            </a:r>
          </a:p>
          <a:p>
            <a:pPr eaLnBrk="1" hangingPunct="1">
              <a:spcBef>
                <a:spcPct val="35000"/>
              </a:spcBef>
              <a:buFont typeface="Wingdings" panose="05000000000000000000" pitchFamily="2" charset="2"/>
              <a:buChar char="ü"/>
            </a:pPr>
            <a:r>
              <a:rPr lang="zh-CN" altLang="en-US" sz="2000" b="1" dirty="0">
                <a:solidFill>
                  <a:srgbClr val="669900"/>
                </a:solidFill>
                <a:latin typeface="微软雅黑" panose="020B0503020204020204" pitchFamily="34" charset="-122"/>
                <a:ea typeface="微软雅黑" panose="020B0503020204020204" pitchFamily="34" charset="-122"/>
              </a:rPr>
              <a:t>约旦</a:t>
            </a:r>
            <a:r>
              <a:rPr lang="zh-CN" altLang="en-US" sz="1800" b="1" dirty="0">
                <a:latin typeface="微软雅黑" panose="020B0503020204020204" pitchFamily="34" charset="-122"/>
                <a:ea typeface="微软雅黑" panose="020B0503020204020204" pitchFamily="34" charset="-122"/>
              </a:rPr>
              <a:t>～同年</a:t>
            </a: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14</a:t>
            </a:r>
            <a:r>
              <a:rPr lang="zh-CN" altLang="en-US" sz="1800" b="1" dirty="0">
                <a:latin typeface="微软雅黑" panose="020B0503020204020204" pitchFamily="34" charset="-122"/>
                <a:ea typeface="微软雅黑" panose="020B0503020204020204" pitchFamily="34" charset="-122"/>
              </a:rPr>
              <a:t>日起，连续发生抗议示威，发对物价高涨，要求首相辞职并发生暴力冲突。</a:t>
            </a:r>
          </a:p>
          <a:p>
            <a:pPr eaLnBrk="1" hangingPunct="1">
              <a:spcBef>
                <a:spcPct val="35000"/>
              </a:spcBef>
              <a:buFont typeface="Wingdings" panose="05000000000000000000" pitchFamily="2" charset="2"/>
              <a:buChar char="ü"/>
            </a:pPr>
            <a:r>
              <a:rPr lang="zh-CN" altLang="en-US" sz="2000" b="1" dirty="0">
                <a:solidFill>
                  <a:srgbClr val="669900"/>
                </a:solidFill>
                <a:latin typeface="微软雅黑" panose="020B0503020204020204" pitchFamily="34" charset="-122"/>
                <a:ea typeface="微软雅黑" panose="020B0503020204020204" pitchFamily="34" charset="-122"/>
              </a:rPr>
              <a:t>也门</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2</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9</a:t>
            </a:r>
            <a:r>
              <a:rPr lang="zh-CN" altLang="en-US" sz="1800" b="1" dirty="0">
                <a:latin typeface="微软雅黑" panose="020B0503020204020204" pitchFamily="34" charset="-122"/>
                <a:ea typeface="微软雅黑" panose="020B0503020204020204" pitchFamily="34" charset="-122"/>
              </a:rPr>
              <a:t>日起千名大学生举行反政府示威游行，在全国各地持续至今，在首都萨那政府支持者和反对者发生交火，</a:t>
            </a:r>
            <a:r>
              <a:rPr lang="en-US" altLang="zh-CN" sz="1800" dirty="0">
                <a:latin typeface="微软雅黑" panose="020B0503020204020204" pitchFamily="34" charset="-122"/>
                <a:ea typeface="微软雅黑" panose="020B0503020204020204" pitchFamily="34" charset="-122"/>
              </a:rPr>
              <a:t> </a:t>
            </a:r>
            <a:r>
              <a:rPr lang="en-US" altLang="zh-CN" sz="1800" b="1" dirty="0">
                <a:latin typeface="微软雅黑" panose="020B0503020204020204" pitchFamily="34" charset="-122"/>
                <a:ea typeface="微软雅黑" panose="020B0503020204020204" pitchFamily="34" charset="-122"/>
              </a:rPr>
              <a:t>11</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23</a:t>
            </a:r>
            <a:r>
              <a:rPr lang="zh-CN" altLang="en-US" sz="1800" b="1" dirty="0">
                <a:latin typeface="微软雅黑" panose="020B0503020204020204" pitchFamily="34" charset="-122"/>
                <a:ea typeface="微软雅黑" panose="020B0503020204020204" pitchFamily="34" charset="-122"/>
              </a:rPr>
              <a:t>日，也门总统萨利赫签署交权。</a:t>
            </a:r>
          </a:p>
          <a:p>
            <a:pPr eaLnBrk="1" hangingPunct="1">
              <a:spcBef>
                <a:spcPct val="35000"/>
              </a:spcBef>
              <a:buFont typeface="Wingdings" panose="05000000000000000000" pitchFamily="2" charset="2"/>
              <a:buChar char="ü"/>
            </a:pPr>
            <a:r>
              <a:rPr lang="zh-CN" altLang="en-US" sz="2000" b="1" dirty="0">
                <a:solidFill>
                  <a:srgbClr val="669900"/>
                </a:solidFill>
                <a:latin typeface="微软雅黑" panose="020B0503020204020204" pitchFamily="34" charset="-122"/>
                <a:ea typeface="微软雅黑" panose="020B0503020204020204" pitchFamily="34" charset="-122"/>
              </a:rPr>
              <a:t>巴林</a:t>
            </a:r>
            <a:r>
              <a:rPr lang="zh-CN" altLang="en-US" sz="1800" b="1" dirty="0">
                <a:latin typeface="微软雅黑" panose="020B0503020204020204" pitchFamily="34" charset="-122"/>
                <a:ea typeface="微软雅黑" panose="020B0503020204020204" pitchFamily="34" charset="-122"/>
              </a:rPr>
              <a:t>～同年</a:t>
            </a:r>
            <a:r>
              <a:rPr lang="en-US" altLang="zh-CN" sz="1800" b="1" dirty="0">
                <a:latin typeface="微软雅黑" panose="020B0503020204020204" pitchFamily="34" charset="-122"/>
                <a:ea typeface="微软雅黑" panose="020B0503020204020204" pitchFamily="34" charset="-122"/>
              </a:rPr>
              <a:t>2</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14</a:t>
            </a:r>
            <a:r>
              <a:rPr lang="zh-CN" altLang="en-US" sz="1800" b="1" dirty="0">
                <a:latin typeface="微软雅黑" panose="020B0503020204020204" pitchFamily="34" charset="-122"/>
                <a:ea typeface="微软雅黑" panose="020B0503020204020204" pitchFamily="34" charset="-122"/>
              </a:rPr>
              <a:t>日发生抗议活动，政府军队武力驱逐，造成一名男子身亡。示威活动持续不断，</a:t>
            </a:r>
            <a:r>
              <a:rPr lang="en-US" altLang="zh-CN" sz="1800" b="1" dirty="0">
                <a:latin typeface="微软雅黑" panose="020B0503020204020204" pitchFamily="34" charset="-122"/>
                <a:ea typeface="微软雅黑" panose="020B0503020204020204" pitchFamily="34" charset="-122"/>
              </a:rPr>
              <a:t>2</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22</a:t>
            </a:r>
            <a:r>
              <a:rPr lang="zh-CN" altLang="en-US" sz="1800" b="1" dirty="0">
                <a:latin typeface="微软雅黑" panose="020B0503020204020204" pitchFamily="34" charset="-122"/>
                <a:ea typeface="微软雅黑" panose="020B0503020204020204" pitchFamily="34" charset="-122"/>
              </a:rPr>
              <a:t>日</a:t>
            </a:r>
            <a:r>
              <a:rPr lang="zh-CN" altLang="en-US" sz="1800" b="1" dirty="0">
                <a:solidFill>
                  <a:schemeClr val="accent2"/>
                </a:solidFill>
                <a:latin typeface="微软雅黑" panose="020B0503020204020204" pitchFamily="34" charset="-122"/>
                <a:ea typeface="微软雅黑" panose="020B0503020204020204" pitchFamily="34" charset="-122"/>
              </a:rPr>
              <a:t>被迫宣布取消</a:t>
            </a:r>
            <a:r>
              <a:rPr lang="en-US" altLang="zh-CN" sz="1800" b="1" dirty="0">
                <a:solidFill>
                  <a:schemeClr val="accent2"/>
                </a:solidFill>
                <a:latin typeface="微软雅黑" panose="020B0503020204020204" pitchFamily="34" charset="-122"/>
                <a:ea typeface="微软雅黑" panose="020B0503020204020204" pitchFamily="34" charset="-122"/>
              </a:rPr>
              <a:t>F1</a:t>
            </a:r>
            <a:r>
              <a:rPr lang="zh-CN" altLang="en-US" sz="1800" b="1" dirty="0">
                <a:solidFill>
                  <a:schemeClr val="accent2"/>
                </a:solidFill>
                <a:latin typeface="微软雅黑" panose="020B0503020204020204" pitchFamily="34" charset="-122"/>
                <a:ea typeface="微软雅黑" panose="020B0503020204020204" pitchFamily="34" charset="-122"/>
              </a:rPr>
              <a:t>比赛。</a:t>
            </a:r>
            <a:r>
              <a:rPr lang="en-US" altLang="zh-CN" sz="1800" b="1" dirty="0">
                <a:latin typeface="微软雅黑" panose="020B0503020204020204" pitchFamily="34" charset="-122"/>
                <a:ea typeface="微软雅黑" panose="020B0503020204020204" pitchFamily="34" charset="-122"/>
              </a:rPr>
              <a:t> 3</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14</a:t>
            </a:r>
            <a:r>
              <a:rPr lang="zh-CN" altLang="en-US" sz="1800" b="1" dirty="0">
                <a:latin typeface="微软雅黑" panose="020B0503020204020204" pitchFamily="34" charset="-122"/>
                <a:ea typeface="微软雅黑" panose="020B0503020204020204" pitchFamily="34" charset="-122"/>
              </a:rPr>
              <a:t>日，巴林局势动荡，沙特阿拉伯和阿联酋应邀出兵巴林“维稳”。</a:t>
            </a:r>
          </a:p>
          <a:p>
            <a:pPr eaLnBrk="1" hangingPunct="1">
              <a:spcBef>
                <a:spcPct val="35000"/>
              </a:spcBef>
              <a:buFont typeface="Wingdings" panose="05000000000000000000" pitchFamily="2" charset="2"/>
              <a:buChar char="ü"/>
            </a:pPr>
            <a:r>
              <a:rPr lang="zh-CN" altLang="en-US" sz="2000" b="1" dirty="0">
                <a:solidFill>
                  <a:srgbClr val="669900"/>
                </a:solidFill>
                <a:latin typeface="微软雅黑" panose="020B0503020204020204" pitchFamily="34" charset="-122"/>
                <a:ea typeface="微软雅黑" panose="020B0503020204020204" pitchFamily="34" charset="-122"/>
              </a:rPr>
              <a:t>利比亚</a:t>
            </a:r>
            <a:r>
              <a:rPr lang="zh-CN" altLang="en-US" sz="1800" b="1" dirty="0">
                <a:latin typeface="微软雅黑" panose="020B0503020204020204" pitchFamily="34" charset="-122"/>
                <a:ea typeface="微软雅黑" panose="020B0503020204020204" pitchFamily="34" charset="-122"/>
              </a:rPr>
              <a:t>～ 同年</a:t>
            </a:r>
            <a:r>
              <a:rPr lang="en-US" altLang="zh-CN" sz="1800" b="1" dirty="0">
                <a:latin typeface="微软雅黑" panose="020B0503020204020204" pitchFamily="34" charset="-122"/>
                <a:ea typeface="微软雅黑" panose="020B0503020204020204" pitchFamily="34" charset="-122"/>
              </a:rPr>
              <a:t>2</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15</a:t>
            </a:r>
            <a:r>
              <a:rPr lang="zh-CN" altLang="en-US" sz="1800" b="1" dirty="0">
                <a:latin typeface="微软雅黑" panose="020B0503020204020204" pitchFamily="34" charset="-122"/>
                <a:ea typeface="微软雅黑" panose="020B0503020204020204" pitchFamily="34" charset="-122"/>
              </a:rPr>
              <a:t>日第二大城市班加西爆发反政府示威，要求推翻总统卡扎菲；</a:t>
            </a:r>
            <a:r>
              <a:rPr lang="en-US" altLang="zh-CN" sz="1800" b="1" dirty="0">
                <a:latin typeface="微软雅黑" panose="020B0503020204020204" pitchFamily="34" charset="-122"/>
                <a:ea typeface="微软雅黑" panose="020B0503020204020204" pitchFamily="34" charset="-122"/>
              </a:rPr>
              <a:t>3</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19</a:t>
            </a:r>
            <a:r>
              <a:rPr lang="zh-CN" altLang="en-US" sz="1800" b="1" dirty="0">
                <a:latin typeface="微软雅黑" panose="020B0503020204020204" pitchFamily="34" charset="-122"/>
                <a:ea typeface="微软雅黑" panose="020B0503020204020204" pitchFamily="34" charset="-122"/>
              </a:rPr>
              <a:t>日，北约开始空袭利比亚，促使卡扎菲政权倒台，</a:t>
            </a:r>
            <a:r>
              <a:rPr lang="en-US" altLang="zh-CN" sz="1800" b="1" dirty="0">
                <a:latin typeface="微软雅黑" panose="020B0503020204020204" pitchFamily="34" charset="-122"/>
                <a:ea typeface="微软雅黑" panose="020B0503020204020204" pitchFamily="34" charset="-122"/>
              </a:rPr>
              <a:t>10</a:t>
            </a:r>
            <a:r>
              <a:rPr lang="zh-CN" altLang="en-US" sz="1800" b="1" dirty="0">
                <a:latin typeface="微软雅黑" panose="020B0503020204020204" pitchFamily="34" charset="-122"/>
                <a:ea typeface="微软雅黑" panose="020B0503020204020204" pitchFamily="34" charset="-122"/>
              </a:rPr>
              <a:t>月</a:t>
            </a:r>
            <a:r>
              <a:rPr lang="en-US" altLang="zh-CN" sz="1800" b="1" dirty="0">
                <a:latin typeface="微软雅黑" panose="020B0503020204020204" pitchFamily="34" charset="-122"/>
                <a:ea typeface="微软雅黑" panose="020B0503020204020204" pitchFamily="34" charset="-122"/>
              </a:rPr>
              <a:t>20</a:t>
            </a:r>
            <a:r>
              <a:rPr lang="zh-CN" altLang="en-US" sz="1800" b="1" dirty="0">
                <a:latin typeface="微软雅黑" panose="020B0503020204020204" pitchFamily="34" charset="-122"/>
                <a:ea typeface="微软雅黑" panose="020B0503020204020204" pitchFamily="34" charset="-122"/>
              </a:rPr>
              <a:t>日卡扎菲被打死；</a:t>
            </a:r>
          </a:p>
          <a:p>
            <a:pPr eaLnBrk="1" hangingPunct="1">
              <a:spcBef>
                <a:spcPct val="35000"/>
              </a:spcBef>
              <a:buFont typeface="Wingdings" panose="05000000000000000000" pitchFamily="2" charset="2"/>
              <a:buChar char="ü"/>
            </a:pPr>
            <a:r>
              <a:rPr lang="zh-CN" altLang="en-US" sz="2000" b="1" dirty="0">
                <a:solidFill>
                  <a:srgbClr val="669900"/>
                </a:solidFill>
                <a:latin typeface="微软雅黑" panose="020B0503020204020204" pitchFamily="34" charset="-122"/>
                <a:ea typeface="微软雅黑" panose="020B0503020204020204" pitchFamily="34" charset="-122"/>
              </a:rPr>
              <a:t>叙利亚</a:t>
            </a:r>
            <a:r>
              <a:rPr lang="zh-CN" altLang="en-US" sz="1800" b="1" dirty="0">
                <a:latin typeface="微软雅黑" panose="020B0503020204020204" pitchFamily="34" charset="-122"/>
                <a:ea typeface="微软雅黑" panose="020B0503020204020204" pitchFamily="34" charset="-122"/>
              </a:rPr>
              <a:t>～同年年</a:t>
            </a: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月下旬，叙利亚爆发了大规模的反政府示威，巴沙尔</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阿萨德及其政府面临执政危机。自</a:t>
            </a:r>
            <a:r>
              <a:rPr lang="en-US" altLang="zh-CN" sz="1800" b="1" dirty="0">
                <a:latin typeface="微软雅黑" panose="020B0503020204020204" pitchFamily="34" charset="-122"/>
                <a:ea typeface="微软雅黑" panose="020B0503020204020204" pitchFamily="34" charset="-122"/>
              </a:rPr>
              <a:t>3</a:t>
            </a:r>
            <a:r>
              <a:rPr lang="zh-CN" altLang="en-US" sz="1800" b="1" dirty="0">
                <a:latin typeface="微软雅黑" panose="020B0503020204020204" pitchFamily="34" charset="-122"/>
                <a:ea typeface="微软雅黑" panose="020B0503020204020204" pitchFamily="34" charset="-122"/>
              </a:rPr>
              <a:t>月份以来叙利亚政府与反对派发生的多起流血冲突事件，持续至今。</a:t>
            </a:r>
            <a:endParaRPr lang="en-US" altLang="zh-CN" sz="1800" b="1" dirty="0">
              <a:latin typeface="微软雅黑" panose="020B0503020204020204" pitchFamily="34" charset="-122"/>
              <a:ea typeface="微软雅黑" panose="020B0503020204020204" pitchFamily="34" charset="-122"/>
            </a:endParaRP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55</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520" y="237490"/>
            <a:ext cx="7772400" cy="1143000"/>
          </a:xfrm>
        </p:spPr>
        <p:txBody>
          <a:bodyPr/>
          <a:lstStyle/>
          <a:p>
            <a:r>
              <a:rPr lang="zh-CN" altLang="en-US" b="1" dirty="0">
                <a:solidFill>
                  <a:schemeClr val="accent2"/>
                </a:solidFill>
                <a:latin typeface="微软雅黑" panose="020B0503020204020204" pitchFamily="34" charset="-122"/>
                <a:ea typeface="微软雅黑" panose="020B0503020204020204" pitchFamily="34" charset="-122"/>
                <a:sym typeface="+mn-ea"/>
              </a:rPr>
              <a:t>乌克兰危机</a:t>
            </a:r>
          </a:p>
        </p:txBody>
      </p:sp>
      <p:sp>
        <p:nvSpPr>
          <p:cNvPr id="3" name="内容占位符 2"/>
          <p:cNvSpPr>
            <a:spLocks noGrp="1"/>
          </p:cNvSpPr>
          <p:nvPr>
            <p:ph idx="1"/>
          </p:nvPr>
        </p:nvSpPr>
        <p:spPr>
          <a:xfrm>
            <a:off x="495300" y="1140460"/>
            <a:ext cx="7996555" cy="5537835"/>
          </a:xfrm>
        </p:spPr>
        <p:txBody>
          <a:bodyPr/>
          <a:lstStyle/>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2013年底，</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亚努科维奇</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总统拒绝与欧盟签署自由贸易协定，引发乌克兰政治危机，</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反对派发起大规模示威，要求总统下台。</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2014</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年 2月18日，乌克兰反政府示威骤然升级。几千名示威者前往议会大楼附近举行抗议。示威者与警方爆发激烈冲突。造成26人死亡，近800人受伤，包括392名执法人员，其中83名受伤警官“遭受严重枪击”。</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暴乱从首都基辅扩展到了其他城市。</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2月22日，欧盟就乌克兰危机召开特别外长会议。</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亚努科维奇逃离总统府</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乌克兰议会罢黜了总统，修改了宪法，</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前总理季莫申科被释放出狱。季莫申科的副手图奇诺夫被选为议长。</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2014年3月11日，克里米亚议会以81票中78票赞同的结果，</a:t>
            </a:r>
            <a:r>
              <a:rPr lang="zh-CN" altLang="en-US" sz="20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通过了</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克里米亚独立宣言</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。3月17日公投统计结果表明，96.6%的选民赞成克里米亚加入俄罗斯，俄罗斯同意</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克里米亚加入俄罗斯联邦</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5月12日，乌克兰东部</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顿涅茨克州</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000" i="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卢甘斯克州</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的全民公投结果出炉，两州</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宣布成立独立“主权国家”</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p>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25</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日，乌克兰举行总统选举，有</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21</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人参选，</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波罗申科</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的支持率接近45%，</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当选总统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p>
          <a:p>
            <a:r>
              <a:rPr lang="en-US" altLang="zh-CN"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56</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4945" y="108585"/>
            <a:ext cx="3522980" cy="809625"/>
          </a:xfrm>
        </p:spPr>
        <p:txBody>
          <a:bodyPr/>
          <a:lstStyle/>
          <a:p>
            <a:pPr algn="ctr"/>
            <a:r>
              <a:rPr lang="zh-CN" altLang="en-US" sz="3600" b="1" dirty="0">
                <a:solidFill>
                  <a:schemeClr val="accent2"/>
                </a:solidFill>
                <a:latin typeface="微软雅黑" panose="020B0503020204020204" pitchFamily="34" charset="-122"/>
                <a:ea typeface="微软雅黑" panose="020B0503020204020204" pitchFamily="34" charset="-122"/>
              </a:rPr>
              <a:t>乌克兰暴乱</a:t>
            </a:r>
            <a:endParaRPr lang="zh-CN" altLang="en-US"/>
          </a:p>
        </p:txBody>
      </p:sp>
      <p:pic>
        <p:nvPicPr>
          <p:cNvPr id="6" name="图片 5" descr="乌克兰骚乱4"/>
          <p:cNvPicPr>
            <a:picLocks noChangeAspect="1"/>
          </p:cNvPicPr>
          <p:nvPr/>
        </p:nvPicPr>
        <p:blipFill>
          <a:blip r:embed="rId2"/>
          <a:stretch>
            <a:fillRect/>
          </a:stretch>
        </p:blipFill>
        <p:spPr>
          <a:xfrm>
            <a:off x="17145" y="2526665"/>
            <a:ext cx="5659120" cy="4385945"/>
          </a:xfrm>
          <a:prstGeom prst="rect">
            <a:avLst/>
          </a:prstGeom>
        </p:spPr>
      </p:pic>
      <p:pic>
        <p:nvPicPr>
          <p:cNvPr id="8" name="内容占位符 3" descr="乌克兰骚乱1"/>
          <p:cNvPicPr>
            <a:picLocks noGrp="1" noChangeAspect="1"/>
          </p:cNvPicPr>
          <p:nvPr>
            <p:ph idx="1"/>
          </p:nvPr>
        </p:nvPicPr>
        <p:blipFill>
          <a:blip r:embed="rId3"/>
          <a:stretch>
            <a:fillRect/>
          </a:stretch>
        </p:blipFill>
        <p:spPr>
          <a:xfrm>
            <a:off x="4255770" y="3455035"/>
            <a:ext cx="5126355" cy="3409950"/>
          </a:xfrm>
          <a:prstGeom prst="rect">
            <a:avLst/>
          </a:prstGeom>
          <a:noFill/>
          <a:ln w="9525">
            <a:noFill/>
          </a:ln>
        </p:spPr>
      </p:pic>
      <p:pic>
        <p:nvPicPr>
          <p:cNvPr id="9" name="图片 8" descr="乌克兰骚乱2"/>
          <p:cNvPicPr>
            <a:picLocks noChangeAspect="1"/>
          </p:cNvPicPr>
          <p:nvPr/>
        </p:nvPicPr>
        <p:blipFill>
          <a:blip r:embed="rId4"/>
          <a:stretch>
            <a:fillRect/>
          </a:stretch>
        </p:blipFill>
        <p:spPr>
          <a:xfrm>
            <a:off x="55245" y="30480"/>
            <a:ext cx="5024120" cy="3356610"/>
          </a:xfrm>
          <a:prstGeom prst="rect">
            <a:avLst/>
          </a:prstGeom>
        </p:spPr>
      </p:pic>
      <p:pic>
        <p:nvPicPr>
          <p:cNvPr id="10" name="图片 9" descr="乌克兰骚乱3"/>
          <p:cNvPicPr>
            <a:picLocks noChangeAspect="1"/>
          </p:cNvPicPr>
          <p:nvPr/>
        </p:nvPicPr>
        <p:blipFill>
          <a:blip r:embed="rId5"/>
          <a:stretch>
            <a:fillRect/>
          </a:stretch>
        </p:blipFill>
        <p:spPr>
          <a:xfrm>
            <a:off x="4931410" y="918210"/>
            <a:ext cx="4210050" cy="2938780"/>
          </a:xfrm>
          <a:prstGeom prst="rect">
            <a:avLst/>
          </a:prstGeom>
        </p:spPr>
      </p:pic>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57</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290" y="-63500"/>
            <a:ext cx="2617470" cy="1143000"/>
          </a:xfrm>
        </p:spPr>
        <p:txBody>
          <a:bodyPr/>
          <a:lstStyle/>
          <a:p>
            <a:pPr algn="ctr"/>
            <a:r>
              <a:rPr lang="zh-CN" altLang="en-US" sz="3600" b="1" dirty="0">
                <a:solidFill>
                  <a:schemeClr val="accent2"/>
                </a:solidFill>
                <a:latin typeface="微软雅黑" panose="020B0503020204020204" pitchFamily="34" charset="-122"/>
                <a:ea typeface="微软雅黑" panose="020B0503020204020204" pitchFamily="34" charset="-122"/>
              </a:rPr>
              <a:t>香港骚乱</a:t>
            </a:r>
            <a:endParaRPr lang="zh-CN" altLang="en-US"/>
          </a:p>
        </p:txBody>
      </p:sp>
      <p:pic>
        <p:nvPicPr>
          <p:cNvPr id="5" name="图片 4" descr="微信图片_香港骚乱（冲砸立法会）"/>
          <p:cNvPicPr>
            <a:picLocks noChangeAspect="1"/>
          </p:cNvPicPr>
          <p:nvPr/>
        </p:nvPicPr>
        <p:blipFill>
          <a:blip r:embed="rId2"/>
          <a:stretch>
            <a:fillRect/>
          </a:stretch>
        </p:blipFill>
        <p:spPr>
          <a:xfrm>
            <a:off x="51435" y="2608580"/>
            <a:ext cx="5644515" cy="4219575"/>
          </a:xfrm>
          <a:prstGeom prst="rect">
            <a:avLst/>
          </a:prstGeom>
        </p:spPr>
      </p:pic>
      <p:pic>
        <p:nvPicPr>
          <p:cNvPr id="7" name="内容占位符 3" descr="微信图片_香港骚乱（8-31）"/>
          <p:cNvPicPr>
            <a:picLocks noGrp="1" noChangeAspect="1"/>
          </p:cNvPicPr>
          <p:nvPr>
            <p:ph idx="1"/>
          </p:nvPr>
        </p:nvPicPr>
        <p:blipFill>
          <a:blip r:embed="rId3"/>
          <a:stretch>
            <a:fillRect/>
          </a:stretch>
        </p:blipFill>
        <p:spPr>
          <a:xfrm>
            <a:off x="4777105" y="-52705"/>
            <a:ext cx="4382770" cy="4114800"/>
          </a:xfrm>
          <a:prstGeom prst="rect">
            <a:avLst/>
          </a:prstGeom>
          <a:noFill/>
          <a:ln w="9525">
            <a:noFill/>
          </a:ln>
        </p:spPr>
      </p:pic>
      <p:pic>
        <p:nvPicPr>
          <p:cNvPr id="9" name="图片 8" descr="香港暴乱2"/>
          <p:cNvPicPr>
            <a:picLocks noChangeAspect="1"/>
          </p:cNvPicPr>
          <p:nvPr/>
        </p:nvPicPr>
        <p:blipFill>
          <a:blip r:embed="rId4"/>
          <a:stretch>
            <a:fillRect/>
          </a:stretch>
        </p:blipFill>
        <p:spPr>
          <a:xfrm>
            <a:off x="3304540" y="3013710"/>
            <a:ext cx="5727065" cy="3814445"/>
          </a:xfrm>
          <a:prstGeom prst="rect">
            <a:avLst/>
          </a:prstGeom>
        </p:spPr>
      </p:pic>
      <p:sp>
        <p:nvSpPr>
          <p:cNvPr id="10" name="文本框 9"/>
          <p:cNvSpPr txBox="1"/>
          <p:nvPr/>
        </p:nvSpPr>
        <p:spPr>
          <a:xfrm>
            <a:off x="148590" y="845820"/>
            <a:ext cx="4514215" cy="1630045"/>
          </a:xfrm>
          <a:prstGeom prst="rect">
            <a:avLst/>
          </a:prstGeom>
          <a:noFill/>
        </p:spPr>
        <p:txBody>
          <a:bodyPr wrap="square" rtlCol="0">
            <a:spAutoFit/>
          </a:bodyPr>
          <a:lstStyle/>
          <a:p>
            <a:pPr algn="just"/>
            <a:r>
              <a:rPr lang="en-US" altLang="zh-CN" sz="20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2019</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20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日以来，一部分港独分子以反对修例为由，煽动民众上街游行、堵地铁站、占领机场，进而发展到冲砸立法会，扔国旗、污国徽、袭警、放火等暴乱活动</a:t>
            </a:r>
            <a:r>
              <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，已持续四个多月</a:t>
            </a:r>
            <a:r>
              <a:rPr lang="zh-CN" altLang="en-US" sz="20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2430" y="375920"/>
            <a:ext cx="1265555" cy="1143000"/>
          </a:xfrm>
        </p:spPr>
        <p:txBody>
          <a:bodyPr/>
          <a:lstStyle/>
          <a:p>
            <a:pPr algn="l"/>
            <a:r>
              <a:rPr lang="zh-CN" altLang="en-US" sz="3600" b="1" dirty="0">
                <a:solidFill>
                  <a:schemeClr val="accent2"/>
                </a:solidFill>
                <a:latin typeface="微软雅黑" panose="020B0503020204020204" pitchFamily="34" charset="-122"/>
                <a:ea typeface="微软雅黑" panose="020B0503020204020204" pitchFamily="34" charset="-122"/>
                <a:sym typeface="+mn-ea"/>
              </a:rPr>
              <a:t>香港骚乱</a:t>
            </a:r>
            <a:endParaRPr lang="zh-CN" altLang="en-US"/>
          </a:p>
        </p:txBody>
      </p:sp>
      <p:pic>
        <p:nvPicPr>
          <p:cNvPr id="8" name="内容占位符 7" descr="香港暴乱"/>
          <p:cNvPicPr>
            <a:picLocks noGrp="1" noChangeAspect="1"/>
          </p:cNvPicPr>
          <p:nvPr>
            <p:ph idx="1"/>
          </p:nvPr>
        </p:nvPicPr>
        <p:blipFill>
          <a:blip r:embed="rId2"/>
          <a:stretch>
            <a:fillRect/>
          </a:stretch>
        </p:blipFill>
        <p:spPr>
          <a:xfrm>
            <a:off x="2453005" y="-121920"/>
            <a:ext cx="6743065" cy="3372485"/>
          </a:xfrm>
          <a:prstGeom prst="rect">
            <a:avLst/>
          </a:prstGeom>
        </p:spPr>
      </p:pic>
      <p:pic>
        <p:nvPicPr>
          <p:cNvPr id="5" name="图片 4" descr="香港暴乱3"/>
          <p:cNvPicPr>
            <a:picLocks noChangeAspect="1"/>
          </p:cNvPicPr>
          <p:nvPr/>
        </p:nvPicPr>
        <p:blipFill>
          <a:blip r:embed="rId3"/>
          <a:stretch>
            <a:fillRect/>
          </a:stretch>
        </p:blipFill>
        <p:spPr>
          <a:xfrm>
            <a:off x="-19050" y="2978785"/>
            <a:ext cx="5412105" cy="3891915"/>
          </a:xfrm>
          <a:prstGeom prst="rect">
            <a:avLst/>
          </a:prstGeom>
        </p:spPr>
      </p:pic>
      <p:pic>
        <p:nvPicPr>
          <p:cNvPr id="6" name="图片 5" descr="香港暴乱4"/>
          <p:cNvPicPr>
            <a:picLocks noChangeAspect="1"/>
          </p:cNvPicPr>
          <p:nvPr/>
        </p:nvPicPr>
        <p:blipFill>
          <a:blip r:embed="rId4"/>
          <a:stretch>
            <a:fillRect/>
          </a:stretch>
        </p:blipFill>
        <p:spPr>
          <a:xfrm>
            <a:off x="4171315" y="3048635"/>
            <a:ext cx="6478270" cy="3646170"/>
          </a:xfrm>
          <a:prstGeom prst="rect">
            <a:avLst/>
          </a:prstGeom>
        </p:spPr>
      </p:pic>
      <p:pic>
        <p:nvPicPr>
          <p:cNvPr id="7" name="图片 6" descr="香港暴乱5"/>
          <p:cNvPicPr>
            <a:picLocks noChangeAspect="1"/>
          </p:cNvPicPr>
          <p:nvPr/>
        </p:nvPicPr>
        <p:blipFill>
          <a:blip r:embed="rId5"/>
          <a:stretch>
            <a:fillRect/>
          </a:stretch>
        </p:blipFill>
        <p:spPr>
          <a:xfrm>
            <a:off x="-19050" y="1672590"/>
            <a:ext cx="6794500" cy="3810000"/>
          </a:xfrm>
          <a:prstGeom prst="rect">
            <a:avLst/>
          </a:prstGeom>
        </p:spPr>
      </p:pic>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8A14F4-C3C4-4D70-85F8-97D813EA509C}"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ox(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p:cNvSpPr>
          <p:nvPr>
            <p:ph idx="1"/>
          </p:nvPr>
        </p:nvSpPr>
        <p:spPr>
          <a:xfrm>
            <a:off x="755650" y="1630045"/>
            <a:ext cx="7772400" cy="4199890"/>
          </a:xfrm>
          <a:noFill/>
          <a:ln>
            <a:noFill/>
            <a:miter lim="800000"/>
          </a:ln>
          <a:extLst>
            <a:ext uri="{909E8E84-426E-40DD-AFC4-6F175D3DCCD1}">
              <a14:hiddenFill xmlns:a14="http://schemas.microsoft.com/office/drawing/2010/main">
                <a:gradFill rotWithShape="1">
                  <a:gsLst>
                    <a:gs pos="0">
                      <a:srgbClr val="FFFF00">
                        <a:alpha val="100000"/>
                      </a:srgbClr>
                    </a:gs>
                    <a:gs pos="100000">
                      <a:srgbClr val="CCFF66">
                        <a:alpha val="100000"/>
                      </a:srgbClr>
                    </a:gs>
                  </a:gsLst>
                  <a:lin ang="5400000" scaled="1"/>
                  <a:tileRect/>
                </a:gradFill>
              </a14:hiddenFill>
            </a:ext>
          </a:extLst>
        </p:spPr>
        <p:txBody>
          <a:bodyPr vert="horz" wrap="square" lIns="91440" tIns="45720" rIns="91440" bIns="45720" anchor="t"/>
          <a:lstStyle/>
          <a:p>
            <a:pPr eaLnBrk="1" hangingPunct="1">
              <a:lnSpc>
                <a:spcPct val="130000"/>
              </a:lnSpc>
              <a:spcBef>
                <a:spcPct val="35000"/>
              </a:spcBef>
              <a:buSzPct val="80000"/>
              <a:buFont typeface="Wingdings" panose="05000000000000000000" pitchFamily="2" charset="2"/>
              <a:buChar char="Ø"/>
            </a:pPr>
            <a:r>
              <a:rPr lang="zh-CN" altLang="en-US" sz="4000" b="1" dirty="0">
                <a:solidFill>
                  <a:srgbClr val="C00000"/>
                </a:solidFill>
                <a:latin typeface="微软雅黑" panose="020B0503020204020204" pitchFamily="34" charset="-122"/>
                <a:ea typeface="微软雅黑" panose="020B0503020204020204" pitchFamily="34" charset="-122"/>
              </a:rPr>
              <a:t>人类社会是怎么发展的？</a:t>
            </a:r>
          </a:p>
          <a:p>
            <a:pPr eaLnBrk="1" hangingPunct="1">
              <a:lnSpc>
                <a:spcPct val="130000"/>
              </a:lnSpc>
              <a:spcBef>
                <a:spcPct val="35000"/>
              </a:spcBef>
              <a:buSzPct val="80000"/>
              <a:buFont typeface="Wingdings" panose="05000000000000000000" pitchFamily="2" charset="2"/>
              <a:buChar char="Ø"/>
            </a:pPr>
            <a:r>
              <a:rPr lang="zh-CN" altLang="en-US" sz="4000" b="1" dirty="0">
                <a:solidFill>
                  <a:srgbClr val="C00000"/>
                </a:solidFill>
                <a:latin typeface="微软雅黑" panose="020B0503020204020204" pitchFamily="34" charset="-122"/>
                <a:ea typeface="微软雅黑" panose="020B0503020204020204" pitchFamily="34" charset="-122"/>
              </a:rPr>
              <a:t>现代社会的特点是什么？</a:t>
            </a:r>
          </a:p>
          <a:p>
            <a:pPr eaLnBrk="1" hangingPunct="1">
              <a:lnSpc>
                <a:spcPct val="130000"/>
              </a:lnSpc>
              <a:spcBef>
                <a:spcPct val="35000"/>
              </a:spcBef>
              <a:buSzPct val="80000"/>
              <a:buFont typeface="Wingdings" panose="05000000000000000000" pitchFamily="2" charset="2"/>
              <a:buChar char="Ø"/>
            </a:pPr>
            <a:r>
              <a:rPr lang="zh-CN" altLang="en-US" sz="4000" b="1" dirty="0">
                <a:solidFill>
                  <a:srgbClr val="C00000"/>
                </a:solidFill>
                <a:latin typeface="微软雅黑" panose="020B0503020204020204" pitchFamily="34" charset="-122"/>
                <a:ea typeface="微软雅黑" panose="020B0503020204020204" pitchFamily="34" charset="-122"/>
              </a:rPr>
              <a:t>在现代社会我们应该怎样生存？如何生存的更好？</a:t>
            </a:r>
          </a:p>
        </p:txBody>
      </p:sp>
      <p:sp>
        <p:nvSpPr>
          <p:cNvPr id="5" name="TextBox 4"/>
          <p:cNvSpPr txBox="1"/>
          <p:nvPr/>
        </p:nvSpPr>
        <p:spPr>
          <a:xfrm>
            <a:off x="755650" y="549275"/>
            <a:ext cx="7129463" cy="829945"/>
          </a:xfrm>
          <a:prstGeom prst="rect">
            <a:avLst/>
          </a:prstGeom>
          <a:noFill/>
        </p:spPr>
        <p:txBody>
          <a:bodyPr>
            <a:spAutoFit/>
          </a:bodyPr>
          <a:lstStyle/>
          <a:p>
            <a:pPr marR="0" defTabSz="914400" eaLnBrk="1" hangingPunct="1">
              <a:buClrTx/>
              <a:buSzTx/>
              <a:buFontTx/>
              <a:defRPr/>
            </a:pPr>
            <a:r>
              <a:rPr kumimoji="1" lang="zh-CN" altLang="en-US" sz="4800" b="1" kern="1200" cap="none" spc="0" normalizeH="0" baseline="0" noProof="0"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你是否关心：</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6</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4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透过以上现象</a:t>
            </a:r>
            <a:endParaRPr kumimoji="1" lang="zh-CN" altLang="en-US" sz="44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a:spLocks noGrp="1"/>
          </p:cNvSpPr>
          <p:nvPr>
            <p:ph idx="1"/>
          </p:nvPr>
        </p:nvSpPr>
        <p:spPr>
          <a:xfrm>
            <a:off x="684213" y="1844675"/>
            <a:ext cx="7772400" cy="4114800"/>
          </a:xfrm>
        </p:spPr>
        <p:txBody>
          <a:bodyPr vert="horz" wrap="square" lIns="91440" tIns="45720" rIns="91440" bIns="45720" numCol="1" anchor="t" anchorCtr="0" compatLnSpc="1"/>
          <a:lstStyle/>
          <a:p>
            <a:pPr marL="342900" marR="0" lvl="0" indent="-342900" algn="ctr" defTabSz="914400" rtl="0" eaLnBrk="0" fontAlgn="base" latinLnBrk="0" hangingPunct="0">
              <a:lnSpc>
                <a:spcPct val="150000"/>
              </a:lnSpc>
              <a:spcBef>
                <a:spcPts val="1800"/>
              </a:spcBef>
              <a:spcAft>
                <a:spcPct val="0"/>
              </a:spcAft>
              <a:buClrTx/>
              <a:buSzTx/>
              <a:buFontTx/>
              <a:buNone/>
              <a:defRPr/>
            </a:pPr>
            <a:r>
              <a:rPr kumimoji="1" lang="zh-CN" altLang="en-US" sz="3600" b="1" i="0" u="none" strike="noStrike" kern="0" cap="none" spc="0" normalizeH="0" baseline="0" noProof="0" dirty="0" smtClean="0">
                <a:ln>
                  <a:noFill/>
                </a:ln>
                <a:solidFill>
                  <a:schemeClr val="accent2">
                    <a:lumMod val="7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你发现了什么？</a:t>
            </a:r>
            <a:br>
              <a:rPr kumimoji="1" lang="zh-CN" altLang="en-US" sz="3600" b="1" i="0" u="none" strike="noStrike" kern="0" cap="none" spc="0" normalizeH="0" baseline="0" noProof="0" dirty="0" smtClean="0">
                <a:ln>
                  <a:noFill/>
                </a:ln>
                <a:solidFill>
                  <a:schemeClr val="accent2">
                    <a:lumMod val="7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br>
            <a:r>
              <a:rPr kumimoji="1" lang="zh-CN" altLang="en-US" sz="3600" b="1" i="0" u="none" strike="noStrike" kern="0" cap="none" spc="0" normalizeH="0" baseline="0" noProof="0" dirty="0" smtClean="0">
                <a:ln>
                  <a:noFill/>
                </a:ln>
                <a:solidFill>
                  <a:schemeClr val="accent2">
                    <a:lumMod val="7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你认为有什么问题吗？</a:t>
            </a:r>
            <a:br>
              <a:rPr kumimoji="1" lang="zh-CN" altLang="en-US" sz="3600" b="1" i="0" u="none" strike="noStrike" kern="0" cap="none" spc="0" normalizeH="0" baseline="0" noProof="0" dirty="0" smtClean="0">
                <a:ln>
                  <a:noFill/>
                </a:ln>
                <a:solidFill>
                  <a:schemeClr val="accent2">
                    <a:lumMod val="7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br>
            <a:r>
              <a:rPr kumimoji="1" lang="zh-CN" altLang="en-US" sz="3600" b="1" i="0" u="none" strike="noStrike" kern="0" cap="none" spc="0" normalizeH="0" baseline="0" noProof="0" dirty="0" smtClean="0">
                <a:ln>
                  <a:noFill/>
                </a:ln>
                <a:solidFill>
                  <a:schemeClr val="accent2">
                    <a:lumMod val="7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这个</a:t>
            </a:r>
            <a:r>
              <a:rPr kumimoji="1" lang="en-US" altLang="zh-CN" sz="3600" b="1" i="0" u="none" strike="noStrike" kern="0" cap="none" spc="0" normalizeH="0" baseline="0" noProof="0" dirty="0" smtClean="0">
                <a:ln>
                  <a:noFill/>
                </a:ln>
                <a:solidFill>
                  <a:schemeClr val="accent2">
                    <a:lumMod val="7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1" lang="zh-CN" altLang="en-US" sz="3600" b="1" i="0" u="none" strike="noStrike" kern="0" cap="none" spc="0" normalizeH="0" baseline="0" noProof="0" dirty="0" smtClean="0">
                <a:ln>
                  <a:noFill/>
                </a:ln>
                <a:solidFill>
                  <a:schemeClr val="accent2">
                    <a:lumMod val="7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些问题的原因是什么？</a:t>
            </a:r>
            <a:br>
              <a:rPr kumimoji="1" lang="zh-CN" altLang="en-US" sz="3600" b="1" i="0" u="none" strike="noStrike" kern="0" cap="none" spc="0" normalizeH="0" baseline="0" noProof="0" dirty="0" smtClean="0">
                <a:ln>
                  <a:noFill/>
                </a:ln>
                <a:solidFill>
                  <a:schemeClr val="accent2">
                    <a:lumMod val="7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br>
            <a:r>
              <a:rPr kumimoji="1" lang="zh-CN" altLang="en-US" sz="3600" b="1" i="0" u="none" strike="noStrike" kern="0" cap="none" spc="0" normalizeH="0" baseline="0" noProof="0" dirty="0" smtClean="0">
                <a:ln>
                  <a:noFill/>
                </a:ln>
                <a:solidFill>
                  <a:schemeClr val="accent2">
                    <a:lumMod val="7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你的论据是什么？</a:t>
            </a:r>
            <a:br>
              <a:rPr kumimoji="1" lang="zh-CN" altLang="en-US" sz="3600" b="1" i="0" u="none" strike="noStrike" kern="0" cap="none" spc="0" normalizeH="0" baseline="0" noProof="0" dirty="0" smtClean="0">
                <a:ln>
                  <a:noFill/>
                </a:ln>
                <a:solidFill>
                  <a:schemeClr val="accent2">
                    <a:lumMod val="7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br>
            <a:r>
              <a:rPr kumimoji="1" lang="zh-CN" altLang="en-US" sz="3600" b="1" i="0" u="none" strike="noStrike" kern="0" cap="none" spc="0" normalizeH="0" baseline="0" noProof="0" dirty="0" smtClean="0">
                <a:ln>
                  <a:noFill/>
                </a:ln>
                <a:solidFill>
                  <a:schemeClr val="accent2">
                    <a:lumMod val="75000"/>
                  </a:schemeClr>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你有什么结论？</a:t>
            </a:r>
            <a:endParaRPr kumimoji="1" lang="zh-CN" altLang="en-US" sz="3600" b="0"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24581" name="Group 194"/>
          <p:cNvGrpSpPr/>
          <p:nvPr/>
        </p:nvGrpSpPr>
        <p:grpSpPr>
          <a:xfrm>
            <a:off x="6570663" y="333375"/>
            <a:ext cx="2249487" cy="2016125"/>
            <a:chOff x="2864" y="2384"/>
            <a:chExt cx="1009" cy="1009"/>
          </a:xfrm>
        </p:grpSpPr>
        <p:sp>
          <p:nvSpPr>
            <p:cNvPr id="24582" name="Freeform 5"/>
            <p:cNvSpPr/>
            <p:nvPr/>
          </p:nvSpPr>
          <p:spPr>
            <a:xfrm>
              <a:off x="3128" y="2719"/>
              <a:ext cx="84" cy="109"/>
            </a:xfrm>
            <a:custGeom>
              <a:avLst/>
              <a:gdLst>
                <a:gd name="txL" fmla="*/ 0 w 84"/>
                <a:gd name="txT" fmla="*/ 0 h 109"/>
                <a:gd name="txR" fmla="*/ 84 w 84"/>
                <a:gd name="txB" fmla="*/ 109 h 109"/>
              </a:gdLst>
              <a:ahLst/>
              <a:cxnLst>
                <a:cxn ang="0">
                  <a:pos x="83" y="108"/>
                </a:cxn>
                <a:cxn ang="0">
                  <a:pos x="74" y="95"/>
                </a:cxn>
                <a:cxn ang="0">
                  <a:pos x="64" y="86"/>
                </a:cxn>
                <a:cxn ang="0">
                  <a:pos x="55" y="69"/>
                </a:cxn>
                <a:cxn ang="0">
                  <a:pos x="46" y="30"/>
                </a:cxn>
                <a:cxn ang="0">
                  <a:pos x="46" y="21"/>
                </a:cxn>
                <a:cxn ang="0">
                  <a:pos x="13" y="0"/>
                </a:cxn>
                <a:cxn ang="0">
                  <a:pos x="9" y="8"/>
                </a:cxn>
                <a:cxn ang="0">
                  <a:pos x="0" y="17"/>
                </a:cxn>
                <a:cxn ang="0">
                  <a:pos x="0" y="21"/>
                </a:cxn>
                <a:cxn ang="0">
                  <a:pos x="18" y="39"/>
                </a:cxn>
                <a:cxn ang="0">
                  <a:pos x="37" y="60"/>
                </a:cxn>
                <a:cxn ang="0">
                  <a:pos x="41" y="86"/>
                </a:cxn>
                <a:cxn ang="0">
                  <a:pos x="83" y="108"/>
                </a:cxn>
                <a:cxn ang="0">
                  <a:pos x="83" y="108"/>
                </a:cxn>
              </a:cxnLst>
              <a:rect l="txL" t="txT" r="txR" b="txB"/>
              <a:pathLst>
                <a:path w="84" h="109">
                  <a:moveTo>
                    <a:pt x="83" y="108"/>
                  </a:moveTo>
                  <a:lnTo>
                    <a:pt x="74" y="95"/>
                  </a:lnTo>
                  <a:lnTo>
                    <a:pt x="64" y="86"/>
                  </a:lnTo>
                  <a:lnTo>
                    <a:pt x="55" y="69"/>
                  </a:lnTo>
                  <a:lnTo>
                    <a:pt x="46" y="30"/>
                  </a:lnTo>
                  <a:lnTo>
                    <a:pt x="46" y="21"/>
                  </a:lnTo>
                  <a:lnTo>
                    <a:pt x="13" y="0"/>
                  </a:lnTo>
                  <a:lnTo>
                    <a:pt x="9" y="8"/>
                  </a:lnTo>
                  <a:lnTo>
                    <a:pt x="0" y="17"/>
                  </a:lnTo>
                  <a:lnTo>
                    <a:pt x="0" y="21"/>
                  </a:lnTo>
                  <a:lnTo>
                    <a:pt x="18" y="39"/>
                  </a:lnTo>
                  <a:lnTo>
                    <a:pt x="37" y="60"/>
                  </a:lnTo>
                  <a:lnTo>
                    <a:pt x="41" y="86"/>
                  </a:lnTo>
                  <a:lnTo>
                    <a:pt x="83" y="108"/>
                  </a:lnTo>
                  <a:close/>
                </a:path>
              </a:pathLst>
            </a:custGeom>
            <a:solidFill>
              <a:srgbClr val="EEEEEE">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83" name="Freeform 6"/>
            <p:cNvSpPr/>
            <p:nvPr/>
          </p:nvSpPr>
          <p:spPr>
            <a:xfrm>
              <a:off x="3123" y="2714"/>
              <a:ext cx="103" cy="123"/>
            </a:xfrm>
            <a:custGeom>
              <a:avLst/>
              <a:gdLst>
                <a:gd name="txL" fmla="*/ 0 w 103"/>
                <a:gd name="txT" fmla="*/ 0 h 123"/>
                <a:gd name="txR" fmla="*/ 103 w 103"/>
                <a:gd name="txB" fmla="*/ 123 h 123"/>
              </a:gdLst>
              <a:ahLst/>
              <a:cxnLst>
                <a:cxn ang="0">
                  <a:pos x="37" y="87"/>
                </a:cxn>
                <a:cxn ang="0">
                  <a:pos x="46" y="91"/>
                </a:cxn>
                <a:cxn ang="0">
                  <a:pos x="46" y="87"/>
                </a:cxn>
                <a:cxn ang="0">
                  <a:pos x="46" y="74"/>
                </a:cxn>
                <a:cxn ang="0">
                  <a:pos x="28" y="48"/>
                </a:cxn>
                <a:cxn ang="0">
                  <a:pos x="5" y="26"/>
                </a:cxn>
                <a:cxn ang="0">
                  <a:pos x="5" y="22"/>
                </a:cxn>
                <a:cxn ang="0">
                  <a:pos x="14" y="13"/>
                </a:cxn>
                <a:cxn ang="0">
                  <a:pos x="18" y="5"/>
                </a:cxn>
                <a:cxn ang="0">
                  <a:pos x="51" y="26"/>
                </a:cxn>
                <a:cxn ang="0">
                  <a:pos x="51" y="35"/>
                </a:cxn>
                <a:cxn ang="0">
                  <a:pos x="60" y="78"/>
                </a:cxn>
                <a:cxn ang="0">
                  <a:pos x="88" y="113"/>
                </a:cxn>
                <a:cxn ang="0">
                  <a:pos x="102" y="122"/>
                </a:cxn>
                <a:cxn ang="0">
                  <a:pos x="102" y="118"/>
                </a:cxn>
                <a:cxn ang="0">
                  <a:pos x="92" y="100"/>
                </a:cxn>
                <a:cxn ang="0">
                  <a:pos x="69" y="83"/>
                </a:cxn>
                <a:cxn ang="0">
                  <a:pos x="60" y="52"/>
                </a:cxn>
                <a:cxn ang="0">
                  <a:pos x="55" y="22"/>
                </a:cxn>
                <a:cxn ang="0">
                  <a:pos x="46" y="18"/>
                </a:cxn>
                <a:cxn ang="0">
                  <a:pos x="14" y="0"/>
                </a:cxn>
                <a:cxn ang="0">
                  <a:pos x="5" y="9"/>
                </a:cxn>
                <a:cxn ang="0">
                  <a:pos x="0" y="31"/>
                </a:cxn>
                <a:cxn ang="0">
                  <a:pos x="5" y="35"/>
                </a:cxn>
                <a:cxn ang="0">
                  <a:pos x="14" y="52"/>
                </a:cxn>
                <a:cxn ang="0">
                  <a:pos x="28" y="65"/>
                </a:cxn>
                <a:cxn ang="0">
                  <a:pos x="37" y="87"/>
                </a:cxn>
              </a:cxnLst>
              <a:rect l="txL" t="txT" r="txR" b="txB"/>
              <a:pathLst>
                <a:path w="103" h="123">
                  <a:moveTo>
                    <a:pt x="37" y="87"/>
                  </a:moveTo>
                  <a:lnTo>
                    <a:pt x="46" y="91"/>
                  </a:lnTo>
                  <a:lnTo>
                    <a:pt x="46" y="87"/>
                  </a:lnTo>
                  <a:lnTo>
                    <a:pt x="46" y="74"/>
                  </a:lnTo>
                  <a:lnTo>
                    <a:pt x="28" y="48"/>
                  </a:lnTo>
                  <a:lnTo>
                    <a:pt x="5" y="26"/>
                  </a:lnTo>
                  <a:lnTo>
                    <a:pt x="5" y="22"/>
                  </a:lnTo>
                  <a:lnTo>
                    <a:pt x="14" y="13"/>
                  </a:lnTo>
                  <a:lnTo>
                    <a:pt x="18" y="5"/>
                  </a:lnTo>
                  <a:lnTo>
                    <a:pt x="51" y="26"/>
                  </a:lnTo>
                  <a:lnTo>
                    <a:pt x="51" y="35"/>
                  </a:lnTo>
                  <a:lnTo>
                    <a:pt x="60" y="78"/>
                  </a:lnTo>
                  <a:lnTo>
                    <a:pt x="88" y="113"/>
                  </a:lnTo>
                  <a:lnTo>
                    <a:pt x="102" y="122"/>
                  </a:lnTo>
                  <a:lnTo>
                    <a:pt x="102" y="118"/>
                  </a:lnTo>
                  <a:lnTo>
                    <a:pt x="92" y="100"/>
                  </a:lnTo>
                  <a:lnTo>
                    <a:pt x="69" y="83"/>
                  </a:lnTo>
                  <a:lnTo>
                    <a:pt x="60" y="52"/>
                  </a:lnTo>
                  <a:lnTo>
                    <a:pt x="55" y="22"/>
                  </a:lnTo>
                  <a:lnTo>
                    <a:pt x="46" y="18"/>
                  </a:lnTo>
                  <a:lnTo>
                    <a:pt x="14" y="0"/>
                  </a:lnTo>
                  <a:lnTo>
                    <a:pt x="5" y="9"/>
                  </a:lnTo>
                  <a:lnTo>
                    <a:pt x="0" y="31"/>
                  </a:lnTo>
                  <a:lnTo>
                    <a:pt x="5" y="35"/>
                  </a:lnTo>
                  <a:lnTo>
                    <a:pt x="14" y="52"/>
                  </a:lnTo>
                  <a:lnTo>
                    <a:pt x="28" y="65"/>
                  </a:lnTo>
                  <a:lnTo>
                    <a:pt x="37" y="8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84" name="Freeform 7"/>
            <p:cNvSpPr/>
            <p:nvPr/>
          </p:nvSpPr>
          <p:spPr>
            <a:xfrm>
              <a:off x="2878" y="2723"/>
              <a:ext cx="986" cy="518"/>
            </a:xfrm>
            <a:custGeom>
              <a:avLst/>
              <a:gdLst>
                <a:gd name="txL" fmla="*/ 0 w 986"/>
                <a:gd name="txT" fmla="*/ 0 h 518"/>
                <a:gd name="txR" fmla="*/ 986 w 986"/>
                <a:gd name="txB" fmla="*/ 518 h 518"/>
              </a:gdLst>
              <a:ahLst/>
              <a:cxnLst>
                <a:cxn ang="0">
                  <a:pos x="180" y="248"/>
                </a:cxn>
                <a:cxn ang="0">
                  <a:pos x="217" y="269"/>
                </a:cxn>
                <a:cxn ang="0">
                  <a:pos x="222" y="295"/>
                </a:cxn>
                <a:cxn ang="0">
                  <a:pos x="226" y="334"/>
                </a:cxn>
                <a:cxn ang="0">
                  <a:pos x="226" y="356"/>
                </a:cxn>
                <a:cxn ang="0">
                  <a:pos x="490" y="517"/>
                </a:cxn>
                <a:cxn ang="0">
                  <a:pos x="684" y="404"/>
                </a:cxn>
                <a:cxn ang="0">
                  <a:pos x="712" y="352"/>
                </a:cxn>
                <a:cxn ang="0">
                  <a:pos x="740" y="308"/>
                </a:cxn>
                <a:cxn ang="0">
                  <a:pos x="749" y="278"/>
                </a:cxn>
                <a:cxn ang="0">
                  <a:pos x="763" y="248"/>
                </a:cxn>
                <a:cxn ang="0">
                  <a:pos x="804" y="208"/>
                </a:cxn>
                <a:cxn ang="0">
                  <a:pos x="800" y="200"/>
                </a:cxn>
                <a:cxn ang="0">
                  <a:pos x="800" y="174"/>
                </a:cxn>
                <a:cxn ang="0">
                  <a:pos x="647" y="213"/>
                </a:cxn>
                <a:cxn ang="0">
                  <a:pos x="527" y="248"/>
                </a:cxn>
                <a:cxn ang="0">
                  <a:pos x="596" y="221"/>
                </a:cxn>
                <a:cxn ang="0">
                  <a:pos x="800" y="165"/>
                </a:cxn>
                <a:cxn ang="0">
                  <a:pos x="837" y="143"/>
                </a:cxn>
                <a:cxn ang="0">
                  <a:pos x="818" y="117"/>
                </a:cxn>
                <a:cxn ang="0">
                  <a:pos x="851" y="91"/>
                </a:cxn>
                <a:cxn ang="0">
                  <a:pos x="911" y="69"/>
                </a:cxn>
                <a:cxn ang="0">
                  <a:pos x="985" y="0"/>
                </a:cxn>
                <a:cxn ang="0">
                  <a:pos x="703" y="74"/>
                </a:cxn>
                <a:cxn ang="0">
                  <a:pos x="458" y="169"/>
                </a:cxn>
                <a:cxn ang="0">
                  <a:pos x="472" y="287"/>
                </a:cxn>
                <a:cxn ang="0">
                  <a:pos x="472" y="265"/>
                </a:cxn>
                <a:cxn ang="0">
                  <a:pos x="425" y="161"/>
                </a:cxn>
                <a:cxn ang="0">
                  <a:pos x="185" y="56"/>
                </a:cxn>
                <a:cxn ang="0">
                  <a:pos x="0" y="0"/>
                </a:cxn>
                <a:cxn ang="0">
                  <a:pos x="162" y="122"/>
                </a:cxn>
                <a:cxn ang="0">
                  <a:pos x="180" y="148"/>
                </a:cxn>
                <a:cxn ang="0">
                  <a:pos x="166" y="178"/>
                </a:cxn>
                <a:cxn ang="0">
                  <a:pos x="176" y="200"/>
                </a:cxn>
                <a:cxn ang="0">
                  <a:pos x="194" y="230"/>
                </a:cxn>
                <a:cxn ang="0">
                  <a:pos x="185" y="243"/>
                </a:cxn>
              </a:cxnLst>
              <a:rect l="txL" t="txT" r="txR" b="txB"/>
              <a:pathLst>
                <a:path w="986" h="518">
                  <a:moveTo>
                    <a:pt x="185" y="243"/>
                  </a:moveTo>
                  <a:lnTo>
                    <a:pt x="180" y="248"/>
                  </a:lnTo>
                  <a:lnTo>
                    <a:pt x="199" y="256"/>
                  </a:lnTo>
                  <a:lnTo>
                    <a:pt x="217" y="269"/>
                  </a:lnTo>
                  <a:lnTo>
                    <a:pt x="222" y="282"/>
                  </a:lnTo>
                  <a:lnTo>
                    <a:pt x="222" y="295"/>
                  </a:lnTo>
                  <a:lnTo>
                    <a:pt x="213" y="317"/>
                  </a:lnTo>
                  <a:lnTo>
                    <a:pt x="226" y="334"/>
                  </a:lnTo>
                  <a:lnTo>
                    <a:pt x="226" y="343"/>
                  </a:lnTo>
                  <a:lnTo>
                    <a:pt x="226" y="356"/>
                  </a:lnTo>
                  <a:lnTo>
                    <a:pt x="263" y="417"/>
                  </a:lnTo>
                  <a:lnTo>
                    <a:pt x="490" y="517"/>
                  </a:lnTo>
                  <a:lnTo>
                    <a:pt x="582" y="460"/>
                  </a:lnTo>
                  <a:lnTo>
                    <a:pt x="684" y="404"/>
                  </a:lnTo>
                  <a:lnTo>
                    <a:pt x="698" y="378"/>
                  </a:lnTo>
                  <a:lnTo>
                    <a:pt x="712" y="352"/>
                  </a:lnTo>
                  <a:lnTo>
                    <a:pt x="740" y="317"/>
                  </a:lnTo>
                  <a:lnTo>
                    <a:pt x="740" y="308"/>
                  </a:lnTo>
                  <a:lnTo>
                    <a:pt x="740" y="291"/>
                  </a:lnTo>
                  <a:lnTo>
                    <a:pt x="749" y="278"/>
                  </a:lnTo>
                  <a:lnTo>
                    <a:pt x="763" y="269"/>
                  </a:lnTo>
                  <a:lnTo>
                    <a:pt x="763" y="248"/>
                  </a:lnTo>
                  <a:lnTo>
                    <a:pt x="777" y="230"/>
                  </a:lnTo>
                  <a:lnTo>
                    <a:pt x="804" y="208"/>
                  </a:lnTo>
                  <a:lnTo>
                    <a:pt x="804" y="204"/>
                  </a:lnTo>
                  <a:lnTo>
                    <a:pt x="800" y="200"/>
                  </a:lnTo>
                  <a:lnTo>
                    <a:pt x="800" y="195"/>
                  </a:lnTo>
                  <a:lnTo>
                    <a:pt x="800" y="174"/>
                  </a:lnTo>
                  <a:lnTo>
                    <a:pt x="767" y="182"/>
                  </a:lnTo>
                  <a:lnTo>
                    <a:pt x="647" y="213"/>
                  </a:lnTo>
                  <a:lnTo>
                    <a:pt x="532" y="256"/>
                  </a:lnTo>
                  <a:lnTo>
                    <a:pt x="527" y="248"/>
                  </a:lnTo>
                  <a:lnTo>
                    <a:pt x="573" y="235"/>
                  </a:lnTo>
                  <a:lnTo>
                    <a:pt x="596" y="221"/>
                  </a:lnTo>
                  <a:lnTo>
                    <a:pt x="795" y="165"/>
                  </a:lnTo>
                  <a:lnTo>
                    <a:pt x="800" y="165"/>
                  </a:lnTo>
                  <a:lnTo>
                    <a:pt x="809" y="161"/>
                  </a:lnTo>
                  <a:lnTo>
                    <a:pt x="837" y="143"/>
                  </a:lnTo>
                  <a:lnTo>
                    <a:pt x="818" y="130"/>
                  </a:lnTo>
                  <a:lnTo>
                    <a:pt x="818" y="117"/>
                  </a:lnTo>
                  <a:lnTo>
                    <a:pt x="823" y="100"/>
                  </a:lnTo>
                  <a:lnTo>
                    <a:pt x="851" y="91"/>
                  </a:lnTo>
                  <a:lnTo>
                    <a:pt x="911" y="69"/>
                  </a:lnTo>
                  <a:lnTo>
                    <a:pt x="939" y="65"/>
                  </a:lnTo>
                  <a:lnTo>
                    <a:pt x="985" y="0"/>
                  </a:lnTo>
                  <a:lnTo>
                    <a:pt x="957" y="4"/>
                  </a:lnTo>
                  <a:lnTo>
                    <a:pt x="703" y="74"/>
                  </a:lnTo>
                  <a:lnTo>
                    <a:pt x="458" y="165"/>
                  </a:lnTo>
                  <a:lnTo>
                    <a:pt x="458" y="169"/>
                  </a:lnTo>
                  <a:lnTo>
                    <a:pt x="472" y="274"/>
                  </a:lnTo>
                  <a:lnTo>
                    <a:pt x="472" y="287"/>
                  </a:lnTo>
                  <a:lnTo>
                    <a:pt x="472" y="274"/>
                  </a:lnTo>
                  <a:lnTo>
                    <a:pt x="472" y="265"/>
                  </a:lnTo>
                  <a:lnTo>
                    <a:pt x="453" y="169"/>
                  </a:lnTo>
                  <a:lnTo>
                    <a:pt x="425" y="161"/>
                  </a:lnTo>
                  <a:lnTo>
                    <a:pt x="305" y="109"/>
                  </a:lnTo>
                  <a:lnTo>
                    <a:pt x="185" y="56"/>
                  </a:lnTo>
                  <a:lnTo>
                    <a:pt x="92" y="30"/>
                  </a:lnTo>
                  <a:lnTo>
                    <a:pt x="0" y="0"/>
                  </a:lnTo>
                  <a:lnTo>
                    <a:pt x="78" y="95"/>
                  </a:lnTo>
                  <a:lnTo>
                    <a:pt x="162" y="122"/>
                  </a:lnTo>
                  <a:lnTo>
                    <a:pt x="176" y="135"/>
                  </a:lnTo>
                  <a:lnTo>
                    <a:pt x="180" y="148"/>
                  </a:lnTo>
                  <a:lnTo>
                    <a:pt x="180" y="165"/>
                  </a:lnTo>
                  <a:lnTo>
                    <a:pt x="166" y="178"/>
                  </a:lnTo>
                  <a:lnTo>
                    <a:pt x="152" y="187"/>
                  </a:lnTo>
                  <a:lnTo>
                    <a:pt x="176" y="200"/>
                  </a:lnTo>
                  <a:lnTo>
                    <a:pt x="189" y="217"/>
                  </a:lnTo>
                  <a:lnTo>
                    <a:pt x="194" y="230"/>
                  </a:lnTo>
                  <a:lnTo>
                    <a:pt x="185" y="24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85" name="Freeform 8"/>
            <p:cNvSpPr/>
            <p:nvPr/>
          </p:nvSpPr>
          <p:spPr>
            <a:xfrm>
              <a:off x="3331" y="2684"/>
              <a:ext cx="542" cy="205"/>
            </a:xfrm>
            <a:custGeom>
              <a:avLst/>
              <a:gdLst>
                <a:gd name="txL" fmla="*/ 0 w 542"/>
                <a:gd name="txT" fmla="*/ 0 h 205"/>
                <a:gd name="txR" fmla="*/ 542 w 542"/>
                <a:gd name="txB" fmla="*/ 205 h 205"/>
              </a:gdLst>
              <a:ahLst/>
              <a:cxnLst>
                <a:cxn ang="0">
                  <a:pos x="185" y="108"/>
                </a:cxn>
                <a:cxn ang="0">
                  <a:pos x="166" y="117"/>
                </a:cxn>
                <a:cxn ang="0">
                  <a:pos x="143" y="126"/>
                </a:cxn>
                <a:cxn ang="0">
                  <a:pos x="125" y="134"/>
                </a:cxn>
                <a:cxn ang="0">
                  <a:pos x="60" y="169"/>
                </a:cxn>
                <a:cxn ang="0">
                  <a:pos x="0" y="204"/>
                </a:cxn>
                <a:cxn ang="0">
                  <a:pos x="5" y="204"/>
                </a:cxn>
                <a:cxn ang="0">
                  <a:pos x="157" y="148"/>
                </a:cxn>
                <a:cxn ang="0">
                  <a:pos x="338" y="91"/>
                </a:cxn>
                <a:cxn ang="0">
                  <a:pos x="504" y="43"/>
                </a:cxn>
                <a:cxn ang="0">
                  <a:pos x="532" y="39"/>
                </a:cxn>
                <a:cxn ang="0">
                  <a:pos x="486" y="104"/>
                </a:cxn>
                <a:cxn ang="0">
                  <a:pos x="495" y="104"/>
                </a:cxn>
                <a:cxn ang="0">
                  <a:pos x="541" y="35"/>
                </a:cxn>
                <a:cxn ang="0">
                  <a:pos x="523" y="35"/>
                </a:cxn>
                <a:cxn ang="0">
                  <a:pos x="513" y="39"/>
                </a:cxn>
                <a:cxn ang="0">
                  <a:pos x="467" y="48"/>
                </a:cxn>
                <a:cxn ang="0">
                  <a:pos x="425" y="56"/>
                </a:cxn>
                <a:cxn ang="0">
                  <a:pos x="250" y="108"/>
                </a:cxn>
                <a:cxn ang="0">
                  <a:pos x="83" y="169"/>
                </a:cxn>
                <a:cxn ang="0">
                  <a:pos x="176" y="130"/>
                </a:cxn>
                <a:cxn ang="0">
                  <a:pos x="264" y="95"/>
                </a:cxn>
                <a:cxn ang="0">
                  <a:pos x="388" y="56"/>
                </a:cxn>
                <a:cxn ang="0">
                  <a:pos x="509" y="26"/>
                </a:cxn>
                <a:cxn ang="0">
                  <a:pos x="513" y="39"/>
                </a:cxn>
                <a:cxn ang="0">
                  <a:pos x="523" y="35"/>
                </a:cxn>
                <a:cxn ang="0">
                  <a:pos x="523" y="17"/>
                </a:cxn>
                <a:cxn ang="0">
                  <a:pos x="509" y="22"/>
                </a:cxn>
                <a:cxn ang="0">
                  <a:pos x="499" y="22"/>
                </a:cxn>
                <a:cxn ang="0">
                  <a:pos x="439" y="39"/>
                </a:cxn>
                <a:cxn ang="0">
                  <a:pos x="379" y="56"/>
                </a:cxn>
                <a:cxn ang="0">
                  <a:pos x="245" y="100"/>
                </a:cxn>
                <a:cxn ang="0">
                  <a:pos x="116" y="152"/>
                </a:cxn>
                <a:cxn ang="0">
                  <a:pos x="83" y="165"/>
                </a:cxn>
                <a:cxn ang="0">
                  <a:pos x="55" y="178"/>
                </a:cxn>
                <a:cxn ang="0">
                  <a:pos x="51" y="178"/>
                </a:cxn>
                <a:cxn ang="0">
                  <a:pos x="83" y="165"/>
                </a:cxn>
                <a:cxn ang="0">
                  <a:pos x="116" y="152"/>
                </a:cxn>
                <a:cxn ang="0">
                  <a:pos x="213" y="108"/>
                </a:cxn>
                <a:cxn ang="0">
                  <a:pos x="273" y="87"/>
                </a:cxn>
                <a:cxn ang="0">
                  <a:pos x="499" y="13"/>
                </a:cxn>
                <a:cxn ang="0">
                  <a:pos x="499" y="22"/>
                </a:cxn>
                <a:cxn ang="0">
                  <a:pos x="509" y="22"/>
                </a:cxn>
                <a:cxn ang="0">
                  <a:pos x="509" y="4"/>
                </a:cxn>
                <a:cxn ang="0">
                  <a:pos x="467" y="17"/>
                </a:cxn>
                <a:cxn ang="0">
                  <a:pos x="458" y="17"/>
                </a:cxn>
                <a:cxn ang="0">
                  <a:pos x="375" y="48"/>
                </a:cxn>
                <a:cxn ang="0">
                  <a:pos x="301" y="74"/>
                </a:cxn>
                <a:cxn ang="0">
                  <a:pos x="222" y="100"/>
                </a:cxn>
                <a:cxn ang="0">
                  <a:pos x="319" y="61"/>
                </a:cxn>
                <a:cxn ang="0">
                  <a:pos x="388" y="35"/>
                </a:cxn>
                <a:cxn ang="0">
                  <a:pos x="458" y="8"/>
                </a:cxn>
                <a:cxn ang="0">
                  <a:pos x="458" y="17"/>
                </a:cxn>
                <a:cxn ang="0">
                  <a:pos x="467" y="17"/>
                </a:cxn>
                <a:cxn ang="0">
                  <a:pos x="462" y="0"/>
                </a:cxn>
                <a:cxn ang="0">
                  <a:pos x="185" y="108"/>
                </a:cxn>
                <a:cxn ang="0">
                  <a:pos x="185" y="108"/>
                </a:cxn>
              </a:cxnLst>
              <a:rect l="txL" t="txT" r="txR" b="txB"/>
              <a:pathLst>
                <a:path w="542" h="205">
                  <a:moveTo>
                    <a:pt x="185" y="108"/>
                  </a:moveTo>
                  <a:lnTo>
                    <a:pt x="166" y="117"/>
                  </a:lnTo>
                  <a:lnTo>
                    <a:pt x="143" y="126"/>
                  </a:lnTo>
                  <a:lnTo>
                    <a:pt x="125" y="134"/>
                  </a:lnTo>
                  <a:lnTo>
                    <a:pt x="60" y="169"/>
                  </a:lnTo>
                  <a:lnTo>
                    <a:pt x="0" y="204"/>
                  </a:lnTo>
                  <a:lnTo>
                    <a:pt x="5" y="204"/>
                  </a:lnTo>
                  <a:lnTo>
                    <a:pt x="157" y="148"/>
                  </a:lnTo>
                  <a:lnTo>
                    <a:pt x="338" y="91"/>
                  </a:lnTo>
                  <a:lnTo>
                    <a:pt x="504" y="43"/>
                  </a:lnTo>
                  <a:lnTo>
                    <a:pt x="532" y="39"/>
                  </a:lnTo>
                  <a:lnTo>
                    <a:pt x="486" y="104"/>
                  </a:lnTo>
                  <a:lnTo>
                    <a:pt x="495" y="104"/>
                  </a:lnTo>
                  <a:lnTo>
                    <a:pt x="541" y="35"/>
                  </a:lnTo>
                  <a:lnTo>
                    <a:pt x="523" y="35"/>
                  </a:lnTo>
                  <a:lnTo>
                    <a:pt x="513" y="39"/>
                  </a:lnTo>
                  <a:lnTo>
                    <a:pt x="467" y="48"/>
                  </a:lnTo>
                  <a:lnTo>
                    <a:pt x="425" y="56"/>
                  </a:lnTo>
                  <a:lnTo>
                    <a:pt x="250" y="108"/>
                  </a:lnTo>
                  <a:lnTo>
                    <a:pt x="83" y="169"/>
                  </a:lnTo>
                  <a:lnTo>
                    <a:pt x="176" y="130"/>
                  </a:lnTo>
                  <a:lnTo>
                    <a:pt x="264" y="95"/>
                  </a:lnTo>
                  <a:lnTo>
                    <a:pt x="388" y="56"/>
                  </a:lnTo>
                  <a:lnTo>
                    <a:pt x="509" y="26"/>
                  </a:lnTo>
                  <a:lnTo>
                    <a:pt x="513" y="39"/>
                  </a:lnTo>
                  <a:lnTo>
                    <a:pt x="523" y="35"/>
                  </a:lnTo>
                  <a:lnTo>
                    <a:pt x="523" y="17"/>
                  </a:lnTo>
                  <a:lnTo>
                    <a:pt x="509" y="22"/>
                  </a:lnTo>
                  <a:lnTo>
                    <a:pt x="499" y="22"/>
                  </a:lnTo>
                  <a:lnTo>
                    <a:pt x="439" y="39"/>
                  </a:lnTo>
                  <a:lnTo>
                    <a:pt x="379" y="56"/>
                  </a:lnTo>
                  <a:lnTo>
                    <a:pt x="245" y="100"/>
                  </a:lnTo>
                  <a:lnTo>
                    <a:pt x="116" y="152"/>
                  </a:lnTo>
                  <a:lnTo>
                    <a:pt x="83" y="165"/>
                  </a:lnTo>
                  <a:lnTo>
                    <a:pt x="55" y="178"/>
                  </a:lnTo>
                  <a:lnTo>
                    <a:pt x="51" y="178"/>
                  </a:lnTo>
                  <a:lnTo>
                    <a:pt x="83" y="165"/>
                  </a:lnTo>
                  <a:lnTo>
                    <a:pt x="116" y="152"/>
                  </a:lnTo>
                  <a:lnTo>
                    <a:pt x="213" y="108"/>
                  </a:lnTo>
                  <a:lnTo>
                    <a:pt x="273" y="87"/>
                  </a:lnTo>
                  <a:lnTo>
                    <a:pt x="499" y="13"/>
                  </a:lnTo>
                  <a:lnTo>
                    <a:pt x="499" y="22"/>
                  </a:lnTo>
                  <a:lnTo>
                    <a:pt x="509" y="22"/>
                  </a:lnTo>
                  <a:lnTo>
                    <a:pt x="509" y="4"/>
                  </a:lnTo>
                  <a:lnTo>
                    <a:pt x="467" y="17"/>
                  </a:lnTo>
                  <a:lnTo>
                    <a:pt x="458" y="17"/>
                  </a:lnTo>
                  <a:lnTo>
                    <a:pt x="375" y="48"/>
                  </a:lnTo>
                  <a:lnTo>
                    <a:pt x="301" y="74"/>
                  </a:lnTo>
                  <a:lnTo>
                    <a:pt x="222" y="100"/>
                  </a:lnTo>
                  <a:lnTo>
                    <a:pt x="319" y="61"/>
                  </a:lnTo>
                  <a:lnTo>
                    <a:pt x="388" y="35"/>
                  </a:lnTo>
                  <a:lnTo>
                    <a:pt x="458" y="8"/>
                  </a:lnTo>
                  <a:lnTo>
                    <a:pt x="458" y="17"/>
                  </a:lnTo>
                  <a:lnTo>
                    <a:pt x="467" y="17"/>
                  </a:lnTo>
                  <a:lnTo>
                    <a:pt x="462" y="0"/>
                  </a:lnTo>
                  <a:lnTo>
                    <a:pt x="185" y="10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86" name="Freeform 9"/>
            <p:cNvSpPr/>
            <p:nvPr/>
          </p:nvSpPr>
          <p:spPr>
            <a:xfrm>
              <a:off x="3100" y="3040"/>
              <a:ext cx="523" cy="223"/>
            </a:xfrm>
            <a:custGeom>
              <a:avLst/>
              <a:gdLst>
                <a:gd name="txL" fmla="*/ 0 w 523"/>
                <a:gd name="txT" fmla="*/ 0 h 223"/>
                <a:gd name="txR" fmla="*/ 523 w 523"/>
                <a:gd name="txB" fmla="*/ 223 h 223"/>
              </a:gdLst>
              <a:ahLst/>
              <a:cxnLst>
                <a:cxn ang="0">
                  <a:pos x="522" y="9"/>
                </a:cxn>
                <a:cxn ang="0">
                  <a:pos x="518" y="0"/>
                </a:cxn>
                <a:cxn ang="0">
                  <a:pos x="490" y="35"/>
                </a:cxn>
                <a:cxn ang="0">
                  <a:pos x="476" y="61"/>
                </a:cxn>
                <a:cxn ang="0">
                  <a:pos x="462" y="87"/>
                </a:cxn>
                <a:cxn ang="0">
                  <a:pos x="384" y="130"/>
                </a:cxn>
                <a:cxn ang="0">
                  <a:pos x="305" y="174"/>
                </a:cxn>
                <a:cxn ang="0">
                  <a:pos x="268" y="200"/>
                </a:cxn>
                <a:cxn ang="0">
                  <a:pos x="41" y="100"/>
                </a:cxn>
                <a:cxn ang="0">
                  <a:pos x="4" y="39"/>
                </a:cxn>
                <a:cxn ang="0">
                  <a:pos x="0" y="44"/>
                </a:cxn>
                <a:cxn ang="0">
                  <a:pos x="41" y="113"/>
                </a:cxn>
                <a:cxn ang="0">
                  <a:pos x="152" y="170"/>
                </a:cxn>
                <a:cxn ang="0">
                  <a:pos x="268" y="222"/>
                </a:cxn>
                <a:cxn ang="0">
                  <a:pos x="365" y="156"/>
                </a:cxn>
                <a:cxn ang="0">
                  <a:pos x="467" y="96"/>
                </a:cxn>
                <a:cxn ang="0">
                  <a:pos x="490" y="48"/>
                </a:cxn>
                <a:cxn ang="0">
                  <a:pos x="522" y="9"/>
                </a:cxn>
                <a:cxn ang="0">
                  <a:pos x="522" y="9"/>
                </a:cxn>
              </a:cxnLst>
              <a:rect l="txL" t="txT" r="txR" b="txB"/>
              <a:pathLst>
                <a:path w="523" h="223">
                  <a:moveTo>
                    <a:pt x="522" y="9"/>
                  </a:moveTo>
                  <a:lnTo>
                    <a:pt x="518" y="0"/>
                  </a:lnTo>
                  <a:lnTo>
                    <a:pt x="490" y="35"/>
                  </a:lnTo>
                  <a:lnTo>
                    <a:pt x="476" y="61"/>
                  </a:lnTo>
                  <a:lnTo>
                    <a:pt x="462" y="87"/>
                  </a:lnTo>
                  <a:lnTo>
                    <a:pt x="384" y="130"/>
                  </a:lnTo>
                  <a:lnTo>
                    <a:pt x="305" y="174"/>
                  </a:lnTo>
                  <a:lnTo>
                    <a:pt x="268" y="200"/>
                  </a:lnTo>
                  <a:lnTo>
                    <a:pt x="41" y="100"/>
                  </a:lnTo>
                  <a:lnTo>
                    <a:pt x="4" y="39"/>
                  </a:lnTo>
                  <a:lnTo>
                    <a:pt x="0" y="44"/>
                  </a:lnTo>
                  <a:lnTo>
                    <a:pt x="41" y="113"/>
                  </a:lnTo>
                  <a:lnTo>
                    <a:pt x="152" y="170"/>
                  </a:lnTo>
                  <a:lnTo>
                    <a:pt x="268" y="222"/>
                  </a:lnTo>
                  <a:lnTo>
                    <a:pt x="365" y="156"/>
                  </a:lnTo>
                  <a:lnTo>
                    <a:pt x="467" y="96"/>
                  </a:lnTo>
                  <a:lnTo>
                    <a:pt x="490" y="48"/>
                  </a:lnTo>
                  <a:lnTo>
                    <a:pt x="522" y="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87" name="Freeform 10"/>
            <p:cNvSpPr/>
            <p:nvPr/>
          </p:nvSpPr>
          <p:spPr>
            <a:xfrm>
              <a:off x="3100" y="3040"/>
              <a:ext cx="523" cy="223"/>
            </a:xfrm>
            <a:custGeom>
              <a:avLst/>
              <a:gdLst>
                <a:gd name="txL" fmla="*/ 0 w 523"/>
                <a:gd name="txT" fmla="*/ 0 h 223"/>
                <a:gd name="txR" fmla="*/ 523 w 523"/>
                <a:gd name="txB" fmla="*/ 223 h 223"/>
              </a:gdLst>
              <a:ahLst/>
              <a:cxnLst>
                <a:cxn ang="0">
                  <a:pos x="522" y="9"/>
                </a:cxn>
                <a:cxn ang="0">
                  <a:pos x="518" y="0"/>
                </a:cxn>
                <a:cxn ang="0">
                  <a:pos x="490" y="35"/>
                </a:cxn>
                <a:cxn ang="0">
                  <a:pos x="476" y="61"/>
                </a:cxn>
                <a:cxn ang="0">
                  <a:pos x="462" y="87"/>
                </a:cxn>
                <a:cxn ang="0">
                  <a:pos x="384" y="130"/>
                </a:cxn>
                <a:cxn ang="0">
                  <a:pos x="305" y="174"/>
                </a:cxn>
                <a:cxn ang="0">
                  <a:pos x="268" y="200"/>
                </a:cxn>
                <a:cxn ang="0">
                  <a:pos x="41" y="100"/>
                </a:cxn>
                <a:cxn ang="0">
                  <a:pos x="4" y="39"/>
                </a:cxn>
                <a:cxn ang="0">
                  <a:pos x="0" y="44"/>
                </a:cxn>
                <a:cxn ang="0">
                  <a:pos x="41" y="113"/>
                </a:cxn>
                <a:cxn ang="0">
                  <a:pos x="152" y="170"/>
                </a:cxn>
                <a:cxn ang="0">
                  <a:pos x="268" y="222"/>
                </a:cxn>
                <a:cxn ang="0">
                  <a:pos x="365" y="156"/>
                </a:cxn>
                <a:cxn ang="0">
                  <a:pos x="467" y="96"/>
                </a:cxn>
                <a:cxn ang="0">
                  <a:pos x="490" y="48"/>
                </a:cxn>
                <a:cxn ang="0">
                  <a:pos x="522" y="9"/>
                </a:cxn>
              </a:cxnLst>
              <a:rect l="txL" t="txT" r="txR" b="txB"/>
              <a:pathLst>
                <a:path w="523" h="223">
                  <a:moveTo>
                    <a:pt x="522" y="9"/>
                  </a:moveTo>
                  <a:lnTo>
                    <a:pt x="518" y="0"/>
                  </a:lnTo>
                  <a:lnTo>
                    <a:pt x="490" y="35"/>
                  </a:lnTo>
                  <a:lnTo>
                    <a:pt x="476" y="61"/>
                  </a:lnTo>
                  <a:lnTo>
                    <a:pt x="462" y="87"/>
                  </a:lnTo>
                  <a:lnTo>
                    <a:pt x="384" y="130"/>
                  </a:lnTo>
                  <a:lnTo>
                    <a:pt x="305" y="174"/>
                  </a:lnTo>
                  <a:lnTo>
                    <a:pt x="268" y="200"/>
                  </a:lnTo>
                  <a:lnTo>
                    <a:pt x="41" y="100"/>
                  </a:lnTo>
                  <a:lnTo>
                    <a:pt x="4" y="39"/>
                  </a:lnTo>
                  <a:lnTo>
                    <a:pt x="0" y="44"/>
                  </a:lnTo>
                  <a:lnTo>
                    <a:pt x="41" y="113"/>
                  </a:lnTo>
                  <a:lnTo>
                    <a:pt x="152" y="170"/>
                  </a:lnTo>
                  <a:lnTo>
                    <a:pt x="268" y="222"/>
                  </a:lnTo>
                  <a:lnTo>
                    <a:pt x="365" y="156"/>
                  </a:lnTo>
                  <a:lnTo>
                    <a:pt x="467" y="96"/>
                  </a:lnTo>
                  <a:lnTo>
                    <a:pt x="490" y="48"/>
                  </a:lnTo>
                  <a:lnTo>
                    <a:pt x="522" y="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88" name="Freeform 11"/>
            <p:cNvSpPr/>
            <p:nvPr/>
          </p:nvSpPr>
          <p:spPr>
            <a:xfrm>
              <a:off x="2896" y="2679"/>
              <a:ext cx="455" cy="332"/>
            </a:xfrm>
            <a:custGeom>
              <a:avLst/>
              <a:gdLst>
                <a:gd name="txL" fmla="*/ 0 w 455"/>
                <a:gd name="txT" fmla="*/ 0 h 332"/>
                <a:gd name="txR" fmla="*/ 455 w 455"/>
                <a:gd name="txB" fmla="*/ 332 h 332"/>
              </a:gdLst>
              <a:ahLst/>
              <a:cxnLst>
                <a:cxn ang="0">
                  <a:pos x="10" y="27"/>
                </a:cxn>
                <a:cxn ang="0">
                  <a:pos x="14" y="31"/>
                </a:cxn>
                <a:cxn ang="0">
                  <a:pos x="10" y="9"/>
                </a:cxn>
                <a:cxn ang="0">
                  <a:pos x="111" y="57"/>
                </a:cxn>
                <a:cxn ang="0">
                  <a:pos x="208" y="105"/>
                </a:cxn>
                <a:cxn ang="0">
                  <a:pos x="245" y="122"/>
                </a:cxn>
                <a:cxn ang="0">
                  <a:pos x="282" y="139"/>
                </a:cxn>
                <a:cxn ang="0">
                  <a:pos x="245" y="126"/>
                </a:cxn>
                <a:cxn ang="0">
                  <a:pos x="213" y="109"/>
                </a:cxn>
                <a:cxn ang="0">
                  <a:pos x="171" y="92"/>
                </a:cxn>
                <a:cxn ang="0">
                  <a:pos x="171" y="96"/>
                </a:cxn>
                <a:cxn ang="0">
                  <a:pos x="259" y="131"/>
                </a:cxn>
                <a:cxn ang="0">
                  <a:pos x="347" y="170"/>
                </a:cxn>
                <a:cxn ang="0">
                  <a:pos x="167" y="100"/>
                </a:cxn>
                <a:cxn ang="0">
                  <a:pos x="167" y="100"/>
                </a:cxn>
                <a:cxn ang="0">
                  <a:pos x="287" y="153"/>
                </a:cxn>
                <a:cxn ang="0">
                  <a:pos x="407" y="205"/>
                </a:cxn>
                <a:cxn ang="0">
                  <a:pos x="435" y="213"/>
                </a:cxn>
                <a:cxn ang="0">
                  <a:pos x="454" y="331"/>
                </a:cxn>
                <a:cxn ang="0">
                  <a:pos x="449" y="274"/>
                </a:cxn>
                <a:cxn ang="0">
                  <a:pos x="444" y="239"/>
                </a:cxn>
                <a:cxn ang="0">
                  <a:pos x="440" y="213"/>
                </a:cxn>
                <a:cxn ang="0">
                  <a:pos x="440" y="209"/>
                </a:cxn>
                <a:cxn ang="0">
                  <a:pos x="435" y="209"/>
                </a:cxn>
                <a:cxn ang="0">
                  <a:pos x="329" y="157"/>
                </a:cxn>
                <a:cxn ang="0">
                  <a:pos x="315" y="148"/>
                </a:cxn>
                <a:cxn ang="0">
                  <a:pos x="273" y="126"/>
                </a:cxn>
                <a:cxn ang="0">
                  <a:pos x="264" y="122"/>
                </a:cxn>
                <a:cxn ang="0">
                  <a:pos x="176" y="74"/>
                </a:cxn>
                <a:cxn ang="0">
                  <a:pos x="116" y="44"/>
                </a:cxn>
                <a:cxn ang="0">
                  <a:pos x="56" y="13"/>
                </a:cxn>
                <a:cxn ang="0">
                  <a:pos x="28" y="5"/>
                </a:cxn>
                <a:cxn ang="0">
                  <a:pos x="28" y="13"/>
                </a:cxn>
                <a:cxn ang="0">
                  <a:pos x="33" y="18"/>
                </a:cxn>
                <a:cxn ang="0">
                  <a:pos x="33" y="9"/>
                </a:cxn>
                <a:cxn ang="0">
                  <a:pos x="56" y="18"/>
                </a:cxn>
                <a:cxn ang="0">
                  <a:pos x="102" y="40"/>
                </a:cxn>
                <a:cxn ang="0">
                  <a:pos x="185" y="83"/>
                </a:cxn>
                <a:cxn ang="0">
                  <a:pos x="218" y="105"/>
                </a:cxn>
                <a:cxn ang="0">
                  <a:pos x="181" y="87"/>
                </a:cxn>
                <a:cxn ang="0">
                  <a:pos x="148" y="70"/>
                </a:cxn>
                <a:cxn ang="0">
                  <a:pos x="139" y="66"/>
                </a:cxn>
                <a:cxn ang="0">
                  <a:pos x="139" y="66"/>
                </a:cxn>
                <a:cxn ang="0">
                  <a:pos x="79" y="35"/>
                </a:cxn>
                <a:cxn ang="0">
                  <a:pos x="56" y="27"/>
                </a:cxn>
                <a:cxn ang="0">
                  <a:pos x="47" y="22"/>
                </a:cxn>
                <a:cxn ang="0">
                  <a:pos x="37" y="18"/>
                </a:cxn>
                <a:cxn ang="0">
                  <a:pos x="28" y="13"/>
                </a:cxn>
                <a:cxn ang="0">
                  <a:pos x="0" y="0"/>
                </a:cxn>
                <a:cxn ang="0">
                  <a:pos x="10" y="27"/>
                </a:cxn>
                <a:cxn ang="0">
                  <a:pos x="10" y="27"/>
                </a:cxn>
              </a:cxnLst>
              <a:rect l="txL" t="txT" r="txR" b="txB"/>
              <a:pathLst>
                <a:path w="455" h="332">
                  <a:moveTo>
                    <a:pt x="10" y="27"/>
                  </a:moveTo>
                  <a:lnTo>
                    <a:pt x="14" y="31"/>
                  </a:lnTo>
                  <a:lnTo>
                    <a:pt x="10" y="9"/>
                  </a:lnTo>
                  <a:lnTo>
                    <a:pt x="111" y="57"/>
                  </a:lnTo>
                  <a:lnTo>
                    <a:pt x="208" y="105"/>
                  </a:lnTo>
                  <a:lnTo>
                    <a:pt x="245" y="122"/>
                  </a:lnTo>
                  <a:lnTo>
                    <a:pt x="282" y="139"/>
                  </a:lnTo>
                  <a:lnTo>
                    <a:pt x="245" y="126"/>
                  </a:lnTo>
                  <a:lnTo>
                    <a:pt x="213" y="109"/>
                  </a:lnTo>
                  <a:lnTo>
                    <a:pt x="171" y="92"/>
                  </a:lnTo>
                  <a:lnTo>
                    <a:pt x="171" y="96"/>
                  </a:lnTo>
                  <a:lnTo>
                    <a:pt x="259" y="131"/>
                  </a:lnTo>
                  <a:lnTo>
                    <a:pt x="347" y="170"/>
                  </a:lnTo>
                  <a:lnTo>
                    <a:pt x="167" y="100"/>
                  </a:lnTo>
                  <a:lnTo>
                    <a:pt x="287" y="153"/>
                  </a:lnTo>
                  <a:lnTo>
                    <a:pt x="407" y="205"/>
                  </a:lnTo>
                  <a:lnTo>
                    <a:pt x="435" y="213"/>
                  </a:lnTo>
                  <a:lnTo>
                    <a:pt x="454" y="331"/>
                  </a:lnTo>
                  <a:lnTo>
                    <a:pt x="449" y="274"/>
                  </a:lnTo>
                  <a:lnTo>
                    <a:pt x="444" y="239"/>
                  </a:lnTo>
                  <a:lnTo>
                    <a:pt x="440" y="213"/>
                  </a:lnTo>
                  <a:lnTo>
                    <a:pt x="440" y="209"/>
                  </a:lnTo>
                  <a:lnTo>
                    <a:pt x="435" y="209"/>
                  </a:lnTo>
                  <a:lnTo>
                    <a:pt x="329" y="157"/>
                  </a:lnTo>
                  <a:lnTo>
                    <a:pt x="315" y="148"/>
                  </a:lnTo>
                  <a:lnTo>
                    <a:pt x="273" y="126"/>
                  </a:lnTo>
                  <a:lnTo>
                    <a:pt x="264" y="122"/>
                  </a:lnTo>
                  <a:lnTo>
                    <a:pt x="176" y="74"/>
                  </a:lnTo>
                  <a:lnTo>
                    <a:pt x="116" y="44"/>
                  </a:lnTo>
                  <a:lnTo>
                    <a:pt x="56" y="13"/>
                  </a:lnTo>
                  <a:lnTo>
                    <a:pt x="28" y="5"/>
                  </a:lnTo>
                  <a:lnTo>
                    <a:pt x="28" y="13"/>
                  </a:lnTo>
                  <a:lnTo>
                    <a:pt x="33" y="18"/>
                  </a:lnTo>
                  <a:lnTo>
                    <a:pt x="33" y="9"/>
                  </a:lnTo>
                  <a:lnTo>
                    <a:pt x="56" y="18"/>
                  </a:lnTo>
                  <a:lnTo>
                    <a:pt x="102" y="40"/>
                  </a:lnTo>
                  <a:lnTo>
                    <a:pt x="185" y="83"/>
                  </a:lnTo>
                  <a:lnTo>
                    <a:pt x="218" y="105"/>
                  </a:lnTo>
                  <a:lnTo>
                    <a:pt x="181" y="87"/>
                  </a:lnTo>
                  <a:lnTo>
                    <a:pt x="148" y="70"/>
                  </a:lnTo>
                  <a:lnTo>
                    <a:pt x="139" y="66"/>
                  </a:lnTo>
                  <a:lnTo>
                    <a:pt x="79" y="35"/>
                  </a:lnTo>
                  <a:lnTo>
                    <a:pt x="56" y="27"/>
                  </a:lnTo>
                  <a:lnTo>
                    <a:pt x="47" y="22"/>
                  </a:lnTo>
                  <a:lnTo>
                    <a:pt x="37" y="18"/>
                  </a:lnTo>
                  <a:lnTo>
                    <a:pt x="28" y="13"/>
                  </a:lnTo>
                  <a:lnTo>
                    <a:pt x="0" y="0"/>
                  </a:lnTo>
                  <a:lnTo>
                    <a:pt x="10" y="2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89" name="Freeform 12"/>
            <p:cNvSpPr/>
            <p:nvPr/>
          </p:nvSpPr>
          <p:spPr>
            <a:xfrm>
              <a:off x="3382" y="2697"/>
              <a:ext cx="449" cy="166"/>
            </a:xfrm>
            <a:custGeom>
              <a:avLst/>
              <a:gdLst>
                <a:gd name="txL" fmla="*/ 0 w 449"/>
                <a:gd name="txT" fmla="*/ 0 h 166"/>
                <a:gd name="txR" fmla="*/ 449 w 449"/>
                <a:gd name="txB" fmla="*/ 166 h 166"/>
              </a:gdLst>
              <a:ahLst/>
              <a:cxnLst>
                <a:cxn ang="0">
                  <a:pos x="448" y="9"/>
                </a:cxn>
                <a:cxn ang="0">
                  <a:pos x="398" y="22"/>
                </a:cxn>
                <a:cxn ang="0">
                  <a:pos x="319" y="48"/>
                </a:cxn>
                <a:cxn ang="0">
                  <a:pos x="236" y="74"/>
                </a:cxn>
                <a:cxn ang="0">
                  <a:pos x="148" y="104"/>
                </a:cxn>
                <a:cxn ang="0">
                  <a:pos x="65" y="139"/>
                </a:cxn>
                <a:cxn ang="0">
                  <a:pos x="32" y="152"/>
                </a:cxn>
                <a:cxn ang="0">
                  <a:pos x="4" y="165"/>
                </a:cxn>
                <a:cxn ang="0">
                  <a:pos x="0" y="165"/>
                </a:cxn>
                <a:cxn ang="0">
                  <a:pos x="32" y="152"/>
                </a:cxn>
                <a:cxn ang="0">
                  <a:pos x="65" y="139"/>
                </a:cxn>
                <a:cxn ang="0">
                  <a:pos x="162" y="95"/>
                </a:cxn>
                <a:cxn ang="0">
                  <a:pos x="222" y="74"/>
                </a:cxn>
                <a:cxn ang="0">
                  <a:pos x="448" y="0"/>
                </a:cxn>
                <a:cxn ang="0">
                  <a:pos x="448" y="9"/>
                </a:cxn>
                <a:cxn ang="0">
                  <a:pos x="448" y="9"/>
                </a:cxn>
              </a:cxnLst>
              <a:rect l="txL" t="txT" r="txR" b="txB"/>
              <a:pathLst>
                <a:path w="449" h="166">
                  <a:moveTo>
                    <a:pt x="448" y="9"/>
                  </a:moveTo>
                  <a:lnTo>
                    <a:pt x="398" y="22"/>
                  </a:lnTo>
                  <a:lnTo>
                    <a:pt x="319" y="48"/>
                  </a:lnTo>
                  <a:lnTo>
                    <a:pt x="236" y="74"/>
                  </a:lnTo>
                  <a:lnTo>
                    <a:pt x="148" y="104"/>
                  </a:lnTo>
                  <a:lnTo>
                    <a:pt x="65" y="139"/>
                  </a:lnTo>
                  <a:lnTo>
                    <a:pt x="32" y="152"/>
                  </a:lnTo>
                  <a:lnTo>
                    <a:pt x="4" y="165"/>
                  </a:lnTo>
                  <a:lnTo>
                    <a:pt x="0" y="165"/>
                  </a:lnTo>
                  <a:lnTo>
                    <a:pt x="32" y="152"/>
                  </a:lnTo>
                  <a:lnTo>
                    <a:pt x="65" y="139"/>
                  </a:lnTo>
                  <a:lnTo>
                    <a:pt x="162" y="95"/>
                  </a:lnTo>
                  <a:lnTo>
                    <a:pt x="222" y="74"/>
                  </a:lnTo>
                  <a:lnTo>
                    <a:pt x="448" y="0"/>
                  </a:lnTo>
                  <a:lnTo>
                    <a:pt x="448" y="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90" name="Freeform 13"/>
            <p:cNvSpPr/>
            <p:nvPr/>
          </p:nvSpPr>
          <p:spPr>
            <a:xfrm>
              <a:off x="3382" y="2697"/>
              <a:ext cx="449" cy="166"/>
            </a:xfrm>
            <a:custGeom>
              <a:avLst/>
              <a:gdLst>
                <a:gd name="txL" fmla="*/ 0 w 449"/>
                <a:gd name="txT" fmla="*/ 0 h 166"/>
                <a:gd name="txR" fmla="*/ 449 w 449"/>
                <a:gd name="txB" fmla="*/ 166 h 166"/>
              </a:gdLst>
              <a:ahLst/>
              <a:cxnLst>
                <a:cxn ang="0">
                  <a:pos x="448" y="9"/>
                </a:cxn>
                <a:cxn ang="0">
                  <a:pos x="398" y="22"/>
                </a:cxn>
                <a:cxn ang="0">
                  <a:pos x="319" y="48"/>
                </a:cxn>
                <a:cxn ang="0">
                  <a:pos x="236" y="74"/>
                </a:cxn>
                <a:cxn ang="0">
                  <a:pos x="148" y="104"/>
                </a:cxn>
                <a:cxn ang="0">
                  <a:pos x="65" y="139"/>
                </a:cxn>
                <a:cxn ang="0">
                  <a:pos x="32" y="152"/>
                </a:cxn>
                <a:cxn ang="0">
                  <a:pos x="4" y="165"/>
                </a:cxn>
                <a:cxn ang="0">
                  <a:pos x="0" y="165"/>
                </a:cxn>
                <a:cxn ang="0">
                  <a:pos x="32" y="152"/>
                </a:cxn>
                <a:cxn ang="0">
                  <a:pos x="65" y="139"/>
                </a:cxn>
                <a:cxn ang="0">
                  <a:pos x="162" y="95"/>
                </a:cxn>
                <a:cxn ang="0">
                  <a:pos x="222" y="74"/>
                </a:cxn>
                <a:cxn ang="0">
                  <a:pos x="448" y="0"/>
                </a:cxn>
                <a:cxn ang="0">
                  <a:pos x="448" y="9"/>
                </a:cxn>
              </a:cxnLst>
              <a:rect l="txL" t="txT" r="txR" b="txB"/>
              <a:pathLst>
                <a:path w="449" h="166">
                  <a:moveTo>
                    <a:pt x="448" y="9"/>
                  </a:moveTo>
                  <a:lnTo>
                    <a:pt x="398" y="22"/>
                  </a:lnTo>
                  <a:lnTo>
                    <a:pt x="319" y="48"/>
                  </a:lnTo>
                  <a:lnTo>
                    <a:pt x="236" y="74"/>
                  </a:lnTo>
                  <a:lnTo>
                    <a:pt x="148" y="104"/>
                  </a:lnTo>
                  <a:lnTo>
                    <a:pt x="65" y="139"/>
                  </a:lnTo>
                  <a:lnTo>
                    <a:pt x="32" y="152"/>
                  </a:lnTo>
                  <a:lnTo>
                    <a:pt x="4" y="165"/>
                  </a:lnTo>
                  <a:lnTo>
                    <a:pt x="0" y="165"/>
                  </a:lnTo>
                  <a:lnTo>
                    <a:pt x="32" y="152"/>
                  </a:lnTo>
                  <a:lnTo>
                    <a:pt x="65" y="139"/>
                  </a:lnTo>
                  <a:lnTo>
                    <a:pt x="162" y="95"/>
                  </a:lnTo>
                  <a:lnTo>
                    <a:pt x="222" y="74"/>
                  </a:lnTo>
                  <a:lnTo>
                    <a:pt x="448" y="0"/>
                  </a:lnTo>
                  <a:lnTo>
                    <a:pt x="448" y="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91" name="Freeform 14"/>
            <p:cNvSpPr/>
            <p:nvPr/>
          </p:nvSpPr>
          <p:spPr>
            <a:xfrm>
              <a:off x="3414" y="2710"/>
              <a:ext cx="431" cy="144"/>
            </a:xfrm>
            <a:custGeom>
              <a:avLst/>
              <a:gdLst>
                <a:gd name="txL" fmla="*/ 0 w 431"/>
                <a:gd name="txT" fmla="*/ 0 h 144"/>
                <a:gd name="txR" fmla="*/ 431 w 431"/>
                <a:gd name="txB" fmla="*/ 144 h 144"/>
              </a:gdLst>
              <a:ahLst/>
              <a:cxnLst>
                <a:cxn ang="0">
                  <a:pos x="430" y="13"/>
                </a:cxn>
                <a:cxn ang="0">
                  <a:pos x="384" y="22"/>
                </a:cxn>
                <a:cxn ang="0">
                  <a:pos x="324" y="39"/>
                </a:cxn>
                <a:cxn ang="0">
                  <a:pos x="162" y="87"/>
                </a:cxn>
                <a:cxn ang="0">
                  <a:pos x="0" y="143"/>
                </a:cxn>
                <a:cxn ang="0">
                  <a:pos x="93" y="104"/>
                </a:cxn>
                <a:cxn ang="0">
                  <a:pos x="181" y="69"/>
                </a:cxn>
                <a:cxn ang="0">
                  <a:pos x="305" y="30"/>
                </a:cxn>
                <a:cxn ang="0">
                  <a:pos x="426" y="0"/>
                </a:cxn>
                <a:cxn ang="0">
                  <a:pos x="430" y="13"/>
                </a:cxn>
                <a:cxn ang="0">
                  <a:pos x="430" y="13"/>
                </a:cxn>
              </a:cxnLst>
              <a:rect l="txL" t="txT" r="txR" b="txB"/>
              <a:pathLst>
                <a:path w="431" h="144">
                  <a:moveTo>
                    <a:pt x="430" y="13"/>
                  </a:moveTo>
                  <a:lnTo>
                    <a:pt x="384" y="22"/>
                  </a:lnTo>
                  <a:lnTo>
                    <a:pt x="324" y="39"/>
                  </a:lnTo>
                  <a:lnTo>
                    <a:pt x="162" y="87"/>
                  </a:lnTo>
                  <a:lnTo>
                    <a:pt x="0" y="143"/>
                  </a:lnTo>
                  <a:lnTo>
                    <a:pt x="93" y="104"/>
                  </a:lnTo>
                  <a:lnTo>
                    <a:pt x="181" y="69"/>
                  </a:lnTo>
                  <a:lnTo>
                    <a:pt x="305" y="30"/>
                  </a:lnTo>
                  <a:lnTo>
                    <a:pt x="426" y="0"/>
                  </a:lnTo>
                  <a:lnTo>
                    <a:pt x="430"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92" name="Freeform 15"/>
            <p:cNvSpPr/>
            <p:nvPr/>
          </p:nvSpPr>
          <p:spPr>
            <a:xfrm>
              <a:off x="3414" y="2710"/>
              <a:ext cx="431" cy="144"/>
            </a:xfrm>
            <a:custGeom>
              <a:avLst/>
              <a:gdLst>
                <a:gd name="txL" fmla="*/ 0 w 431"/>
                <a:gd name="txT" fmla="*/ 0 h 144"/>
                <a:gd name="txR" fmla="*/ 431 w 431"/>
                <a:gd name="txB" fmla="*/ 144 h 144"/>
              </a:gdLst>
              <a:ahLst/>
              <a:cxnLst>
                <a:cxn ang="0">
                  <a:pos x="430" y="13"/>
                </a:cxn>
                <a:cxn ang="0">
                  <a:pos x="384" y="22"/>
                </a:cxn>
                <a:cxn ang="0">
                  <a:pos x="324" y="39"/>
                </a:cxn>
                <a:cxn ang="0">
                  <a:pos x="162" y="87"/>
                </a:cxn>
                <a:cxn ang="0">
                  <a:pos x="0" y="143"/>
                </a:cxn>
                <a:cxn ang="0">
                  <a:pos x="93" y="104"/>
                </a:cxn>
                <a:cxn ang="0">
                  <a:pos x="181" y="69"/>
                </a:cxn>
                <a:cxn ang="0">
                  <a:pos x="305" y="30"/>
                </a:cxn>
                <a:cxn ang="0">
                  <a:pos x="426" y="0"/>
                </a:cxn>
                <a:cxn ang="0">
                  <a:pos x="430" y="13"/>
                </a:cxn>
              </a:cxnLst>
              <a:rect l="txL" t="txT" r="txR" b="txB"/>
              <a:pathLst>
                <a:path w="431" h="144">
                  <a:moveTo>
                    <a:pt x="430" y="13"/>
                  </a:moveTo>
                  <a:lnTo>
                    <a:pt x="384" y="22"/>
                  </a:lnTo>
                  <a:lnTo>
                    <a:pt x="324" y="39"/>
                  </a:lnTo>
                  <a:lnTo>
                    <a:pt x="162" y="87"/>
                  </a:lnTo>
                  <a:lnTo>
                    <a:pt x="0" y="143"/>
                  </a:lnTo>
                  <a:lnTo>
                    <a:pt x="93" y="104"/>
                  </a:lnTo>
                  <a:lnTo>
                    <a:pt x="181" y="69"/>
                  </a:lnTo>
                  <a:lnTo>
                    <a:pt x="305" y="30"/>
                  </a:lnTo>
                  <a:lnTo>
                    <a:pt x="426" y="0"/>
                  </a:lnTo>
                  <a:lnTo>
                    <a:pt x="430"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93" name="Freeform 16"/>
            <p:cNvSpPr/>
            <p:nvPr/>
          </p:nvSpPr>
          <p:spPr>
            <a:xfrm>
              <a:off x="3447" y="2697"/>
              <a:ext cx="384" cy="140"/>
            </a:xfrm>
            <a:custGeom>
              <a:avLst/>
              <a:gdLst>
                <a:gd name="txL" fmla="*/ 0 w 384"/>
                <a:gd name="txT" fmla="*/ 0 h 140"/>
                <a:gd name="txR" fmla="*/ 384 w 384"/>
                <a:gd name="txB" fmla="*/ 140 h 140"/>
              </a:gdLst>
              <a:ahLst/>
              <a:cxnLst>
                <a:cxn ang="0">
                  <a:pos x="383" y="9"/>
                </a:cxn>
                <a:cxn ang="0">
                  <a:pos x="383" y="0"/>
                </a:cxn>
                <a:cxn ang="0">
                  <a:pos x="157" y="74"/>
                </a:cxn>
                <a:cxn ang="0">
                  <a:pos x="74" y="104"/>
                </a:cxn>
                <a:cxn ang="0">
                  <a:pos x="0" y="139"/>
                </a:cxn>
                <a:cxn ang="0">
                  <a:pos x="189" y="69"/>
                </a:cxn>
                <a:cxn ang="0">
                  <a:pos x="383" y="9"/>
                </a:cxn>
                <a:cxn ang="0">
                  <a:pos x="383" y="9"/>
                </a:cxn>
              </a:cxnLst>
              <a:rect l="txL" t="txT" r="txR" b="txB"/>
              <a:pathLst>
                <a:path w="384" h="140">
                  <a:moveTo>
                    <a:pt x="383" y="9"/>
                  </a:moveTo>
                  <a:lnTo>
                    <a:pt x="383" y="0"/>
                  </a:lnTo>
                  <a:lnTo>
                    <a:pt x="157" y="74"/>
                  </a:lnTo>
                  <a:lnTo>
                    <a:pt x="74" y="104"/>
                  </a:lnTo>
                  <a:lnTo>
                    <a:pt x="0" y="139"/>
                  </a:lnTo>
                  <a:lnTo>
                    <a:pt x="189" y="69"/>
                  </a:lnTo>
                  <a:lnTo>
                    <a:pt x="383" y="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94" name="Freeform 17"/>
            <p:cNvSpPr/>
            <p:nvPr/>
          </p:nvSpPr>
          <p:spPr>
            <a:xfrm>
              <a:off x="3447" y="2697"/>
              <a:ext cx="384" cy="140"/>
            </a:xfrm>
            <a:custGeom>
              <a:avLst/>
              <a:gdLst>
                <a:gd name="txL" fmla="*/ 0 w 384"/>
                <a:gd name="txT" fmla="*/ 0 h 140"/>
                <a:gd name="txR" fmla="*/ 384 w 384"/>
                <a:gd name="txB" fmla="*/ 140 h 140"/>
              </a:gdLst>
              <a:ahLst/>
              <a:cxnLst>
                <a:cxn ang="0">
                  <a:pos x="383" y="9"/>
                </a:cxn>
                <a:cxn ang="0">
                  <a:pos x="383" y="0"/>
                </a:cxn>
                <a:cxn ang="0">
                  <a:pos x="157" y="74"/>
                </a:cxn>
                <a:cxn ang="0">
                  <a:pos x="74" y="104"/>
                </a:cxn>
                <a:cxn ang="0">
                  <a:pos x="0" y="139"/>
                </a:cxn>
                <a:cxn ang="0">
                  <a:pos x="189" y="69"/>
                </a:cxn>
                <a:cxn ang="0">
                  <a:pos x="383" y="9"/>
                </a:cxn>
              </a:cxnLst>
              <a:rect l="txL" t="txT" r="txR" b="txB"/>
              <a:pathLst>
                <a:path w="384" h="140">
                  <a:moveTo>
                    <a:pt x="383" y="9"/>
                  </a:moveTo>
                  <a:lnTo>
                    <a:pt x="383" y="0"/>
                  </a:lnTo>
                  <a:lnTo>
                    <a:pt x="157" y="74"/>
                  </a:lnTo>
                  <a:lnTo>
                    <a:pt x="74" y="104"/>
                  </a:lnTo>
                  <a:lnTo>
                    <a:pt x="0" y="139"/>
                  </a:lnTo>
                  <a:lnTo>
                    <a:pt x="189" y="69"/>
                  </a:lnTo>
                  <a:lnTo>
                    <a:pt x="383" y="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95" name="Freeform 18"/>
            <p:cNvSpPr/>
            <p:nvPr/>
          </p:nvSpPr>
          <p:spPr>
            <a:xfrm>
              <a:off x="3169" y="2540"/>
              <a:ext cx="316" cy="349"/>
            </a:xfrm>
            <a:custGeom>
              <a:avLst/>
              <a:gdLst>
                <a:gd name="txL" fmla="*/ 0 w 316"/>
                <a:gd name="txT" fmla="*/ 0 h 349"/>
                <a:gd name="txR" fmla="*/ 316 w 316"/>
                <a:gd name="txB" fmla="*/ 349 h 349"/>
              </a:gdLst>
              <a:ahLst/>
              <a:cxnLst>
                <a:cxn ang="0">
                  <a:pos x="301" y="87"/>
                </a:cxn>
                <a:cxn ang="0">
                  <a:pos x="301" y="79"/>
                </a:cxn>
                <a:cxn ang="0">
                  <a:pos x="305" y="83"/>
                </a:cxn>
                <a:cxn ang="0">
                  <a:pos x="305" y="74"/>
                </a:cxn>
                <a:cxn ang="0">
                  <a:pos x="301" y="61"/>
                </a:cxn>
                <a:cxn ang="0">
                  <a:pos x="287" y="18"/>
                </a:cxn>
                <a:cxn ang="0">
                  <a:pos x="171" y="61"/>
                </a:cxn>
                <a:cxn ang="0">
                  <a:pos x="190" y="57"/>
                </a:cxn>
                <a:cxn ang="0">
                  <a:pos x="190" y="61"/>
                </a:cxn>
                <a:cxn ang="0">
                  <a:pos x="153" y="66"/>
                </a:cxn>
                <a:cxn ang="0">
                  <a:pos x="134" y="48"/>
                </a:cxn>
                <a:cxn ang="0">
                  <a:pos x="102" y="26"/>
                </a:cxn>
                <a:cxn ang="0">
                  <a:pos x="83" y="18"/>
                </a:cxn>
                <a:cxn ang="0">
                  <a:pos x="65" y="5"/>
                </a:cxn>
                <a:cxn ang="0">
                  <a:pos x="56" y="5"/>
                </a:cxn>
                <a:cxn ang="0">
                  <a:pos x="46" y="0"/>
                </a:cxn>
                <a:cxn ang="0">
                  <a:pos x="5" y="66"/>
                </a:cxn>
                <a:cxn ang="0">
                  <a:pos x="5" y="66"/>
                </a:cxn>
                <a:cxn ang="0">
                  <a:pos x="9" y="70"/>
                </a:cxn>
                <a:cxn ang="0">
                  <a:pos x="0" y="109"/>
                </a:cxn>
                <a:cxn ang="0">
                  <a:pos x="14" y="83"/>
                </a:cxn>
                <a:cxn ang="0">
                  <a:pos x="19" y="83"/>
                </a:cxn>
                <a:cxn ang="0">
                  <a:pos x="23" y="100"/>
                </a:cxn>
                <a:cxn ang="0">
                  <a:pos x="19" y="122"/>
                </a:cxn>
                <a:cxn ang="0">
                  <a:pos x="9" y="196"/>
                </a:cxn>
                <a:cxn ang="0">
                  <a:pos x="23" y="257"/>
                </a:cxn>
                <a:cxn ang="0">
                  <a:pos x="56" y="292"/>
                </a:cxn>
                <a:cxn ang="0">
                  <a:pos x="162" y="348"/>
                </a:cxn>
                <a:cxn ang="0">
                  <a:pos x="287" y="278"/>
                </a:cxn>
                <a:cxn ang="0">
                  <a:pos x="310" y="235"/>
                </a:cxn>
                <a:cxn ang="0">
                  <a:pos x="315" y="170"/>
                </a:cxn>
                <a:cxn ang="0">
                  <a:pos x="310" y="166"/>
                </a:cxn>
                <a:cxn ang="0">
                  <a:pos x="315" y="161"/>
                </a:cxn>
                <a:cxn ang="0">
                  <a:pos x="315" y="148"/>
                </a:cxn>
                <a:cxn ang="0">
                  <a:pos x="305" y="122"/>
                </a:cxn>
                <a:cxn ang="0">
                  <a:pos x="310" y="122"/>
                </a:cxn>
                <a:cxn ang="0">
                  <a:pos x="305" y="96"/>
                </a:cxn>
              </a:cxnLst>
              <a:rect l="txL" t="txT" r="txR" b="txB"/>
              <a:pathLst>
                <a:path w="316" h="349">
                  <a:moveTo>
                    <a:pt x="305" y="96"/>
                  </a:moveTo>
                  <a:lnTo>
                    <a:pt x="301" y="87"/>
                  </a:lnTo>
                  <a:lnTo>
                    <a:pt x="305" y="92"/>
                  </a:lnTo>
                  <a:lnTo>
                    <a:pt x="301" y="79"/>
                  </a:lnTo>
                  <a:lnTo>
                    <a:pt x="305" y="83"/>
                  </a:lnTo>
                  <a:lnTo>
                    <a:pt x="301" y="70"/>
                  </a:lnTo>
                  <a:lnTo>
                    <a:pt x="305" y="74"/>
                  </a:lnTo>
                  <a:lnTo>
                    <a:pt x="305" y="70"/>
                  </a:lnTo>
                  <a:lnTo>
                    <a:pt x="301" y="61"/>
                  </a:lnTo>
                  <a:lnTo>
                    <a:pt x="305" y="66"/>
                  </a:lnTo>
                  <a:lnTo>
                    <a:pt x="287" y="18"/>
                  </a:lnTo>
                  <a:lnTo>
                    <a:pt x="227" y="40"/>
                  </a:lnTo>
                  <a:lnTo>
                    <a:pt x="171" y="61"/>
                  </a:lnTo>
                  <a:lnTo>
                    <a:pt x="171" y="66"/>
                  </a:lnTo>
                  <a:lnTo>
                    <a:pt x="190" y="57"/>
                  </a:lnTo>
                  <a:lnTo>
                    <a:pt x="208" y="53"/>
                  </a:lnTo>
                  <a:lnTo>
                    <a:pt x="190" y="61"/>
                  </a:lnTo>
                  <a:lnTo>
                    <a:pt x="171" y="70"/>
                  </a:lnTo>
                  <a:lnTo>
                    <a:pt x="153" y="66"/>
                  </a:lnTo>
                  <a:lnTo>
                    <a:pt x="139" y="57"/>
                  </a:lnTo>
                  <a:lnTo>
                    <a:pt x="134" y="48"/>
                  </a:lnTo>
                  <a:lnTo>
                    <a:pt x="111" y="40"/>
                  </a:lnTo>
                  <a:lnTo>
                    <a:pt x="102" y="26"/>
                  </a:lnTo>
                  <a:lnTo>
                    <a:pt x="93" y="22"/>
                  </a:lnTo>
                  <a:lnTo>
                    <a:pt x="83" y="18"/>
                  </a:lnTo>
                  <a:lnTo>
                    <a:pt x="83" y="13"/>
                  </a:lnTo>
                  <a:lnTo>
                    <a:pt x="65" y="5"/>
                  </a:lnTo>
                  <a:lnTo>
                    <a:pt x="56" y="9"/>
                  </a:lnTo>
                  <a:lnTo>
                    <a:pt x="56" y="5"/>
                  </a:lnTo>
                  <a:lnTo>
                    <a:pt x="56" y="0"/>
                  </a:lnTo>
                  <a:lnTo>
                    <a:pt x="46" y="0"/>
                  </a:lnTo>
                  <a:lnTo>
                    <a:pt x="0" y="61"/>
                  </a:lnTo>
                  <a:lnTo>
                    <a:pt x="5" y="66"/>
                  </a:lnTo>
                  <a:lnTo>
                    <a:pt x="9" y="70"/>
                  </a:lnTo>
                  <a:lnTo>
                    <a:pt x="5" y="96"/>
                  </a:lnTo>
                  <a:lnTo>
                    <a:pt x="0" y="109"/>
                  </a:lnTo>
                  <a:lnTo>
                    <a:pt x="14" y="79"/>
                  </a:lnTo>
                  <a:lnTo>
                    <a:pt x="14" y="83"/>
                  </a:lnTo>
                  <a:lnTo>
                    <a:pt x="14" y="92"/>
                  </a:lnTo>
                  <a:lnTo>
                    <a:pt x="19" y="83"/>
                  </a:lnTo>
                  <a:lnTo>
                    <a:pt x="23" y="87"/>
                  </a:lnTo>
                  <a:lnTo>
                    <a:pt x="23" y="100"/>
                  </a:lnTo>
                  <a:lnTo>
                    <a:pt x="19" y="122"/>
                  </a:lnTo>
                  <a:lnTo>
                    <a:pt x="23" y="122"/>
                  </a:lnTo>
                  <a:lnTo>
                    <a:pt x="9" y="196"/>
                  </a:lnTo>
                  <a:lnTo>
                    <a:pt x="14" y="231"/>
                  </a:lnTo>
                  <a:lnTo>
                    <a:pt x="23" y="257"/>
                  </a:lnTo>
                  <a:lnTo>
                    <a:pt x="42" y="274"/>
                  </a:lnTo>
                  <a:lnTo>
                    <a:pt x="56" y="292"/>
                  </a:lnTo>
                  <a:lnTo>
                    <a:pt x="56" y="296"/>
                  </a:lnTo>
                  <a:lnTo>
                    <a:pt x="162" y="348"/>
                  </a:lnTo>
                  <a:lnTo>
                    <a:pt x="222" y="313"/>
                  </a:lnTo>
                  <a:lnTo>
                    <a:pt x="287" y="278"/>
                  </a:lnTo>
                  <a:lnTo>
                    <a:pt x="310" y="244"/>
                  </a:lnTo>
                  <a:lnTo>
                    <a:pt x="310" y="235"/>
                  </a:lnTo>
                  <a:lnTo>
                    <a:pt x="315" y="179"/>
                  </a:lnTo>
                  <a:lnTo>
                    <a:pt x="315" y="170"/>
                  </a:lnTo>
                  <a:lnTo>
                    <a:pt x="310" y="170"/>
                  </a:lnTo>
                  <a:lnTo>
                    <a:pt x="310" y="166"/>
                  </a:lnTo>
                  <a:lnTo>
                    <a:pt x="310" y="157"/>
                  </a:lnTo>
                  <a:lnTo>
                    <a:pt x="315" y="161"/>
                  </a:lnTo>
                  <a:lnTo>
                    <a:pt x="305" y="139"/>
                  </a:lnTo>
                  <a:lnTo>
                    <a:pt x="315" y="148"/>
                  </a:lnTo>
                  <a:lnTo>
                    <a:pt x="305" y="122"/>
                  </a:lnTo>
                  <a:lnTo>
                    <a:pt x="305" y="118"/>
                  </a:lnTo>
                  <a:lnTo>
                    <a:pt x="310" y="122"/>
                  </a:lnTo>
                  <a:lnTo>
                    <a:pt x="301" y="100"/>
                  </a:lnTo>
                  <a:lnTo>
                    <a:pt x="305" y="9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96" name="Freeform 19"/>
            <p:cNvSpPr/>
            <p:nvPr/>
          </p:nvSpPr>
          <p:spPr>
            <a:xfrm>
              <a:off x="2882" y="2701"/>
              <a:ext cx="362" cy="149"/>
            </a:xfrm>
            <a:custGeom>
              <a:avLst/>
              <a:gdLst>
                <a:gd name="txL" fmla="*/ 0 w 362"/>
                <a:gd name="txT" fmla="*/ 0 h 149"/>
                <a:gd name="txR" fmla="*/ 362 w 362"/>
                <a:gd name="txB" fmla="*/ 149 h 149"/>
              </a:gdLst>
              <a:ahLst/>
              <a:cxnLst>
                <a:cxn ang="0">
                  <a:pos x="185" y="74"/>
                </a:cxn>
                <a:cxn ang="0">
                  <a:pos x="139" y="52"/>
                </a:cxn>
                <a:cxn ang="0">
                  <a:pos x="93" y="35"/>
                </a:cxn>
                <a:cxn ang="0">
                  <a:pos x="47" y="18"/>
                </a:cxn>
                <a:cxn ang="0">
                  <a:pos x="0" y="0"/>
                </a:cxn>
                <a:cxn ang="0">
                  <a:pos x="0" y="18"/>
                </a:cxn>
                <a:cxn ang="0">
                  <a:pos x="181" y="78"/>
                </a:cxn>
                <a:cxn ang="0">
                  <a:pos x="213" y="91"/>
                </a:cxn>
                <a:cxn ang="0">
                  <a:pos x="255" y="109"/>
                </a:cxn>
                <a:cxn ang="0">
                  <a:pos x="306" y="131"/>
                </a:cxn>
                <a:cxn ang="0">
                  <a:pos x="361" y="148"/>
                </a:cxn>
                <a:cxn ang="0">
                  <a:pos x="273" y="109"/>
                </a:cxn>
                <a:cxn ang="0">
                  <a:pos x="185" y="74"/>
                </a:cxn>
                <a:cxn ang="0">
                  <a:pos x="185" y="74"/>
                </a:cxn>
              </a:cxnLst>
              <a:rect l="txL" t="txT" r="txR" b="txB"/>
              <a:pathLst>
                <a:path w="362" h="149">
                  <a:moveTo>
                    <a:pt x="185" y="74"/>
                  </a:moveTo>
                  <a:lnTo>
                    <a:pt x="139" y="52"/>
                  </a:lnTo>
                  <a:lnTo>
                    <a:pt x="93" y="35"/>
                  </a:lnTo>
                  <a:lnTo>
                    <a:pt x="47" y="18"/>
                  </a:lnTo>
                  <a:lnTo>
                    <a:pt x="0" y="0"/>
                  </a:lnTo>
                  <a:lnTo>
                    <a:pt x="0" y="18"/>
                  </a:lnTo>
                  <a:lnTo>
                    <a:pt x="181" y="78"/>
                  </a:lnTo>
                  <a:lnTo>
                    <a:pt x="213" y="91"/>
                  </a:lnTo>
                  <a:lnTo>
                    <a:pt x="255" y="109"/>
                  </a:lnTo>
                  <a:lnTo>
                    <a:pt x="306" y="131"/>
                  </a:lnTo>
                  <a:lnTo>
                    <a:pt x="361" y="148"/>
                  </a:lnTo>
                  <a:lnTo>
                    <a:pt x="273" y="109"/>
                  </a:lnTo>
                  <a:lnTo>
                    <a:pt x="185" y="74"/>
                  </a:lnTo>
                  <a:close/>
                </a:path>
              </a:pathLst>
            </a:custGeom>
            <a:solidFill>
              <a:srgbClr val="EEEEEE">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97" name="Freeform 20"/>
            <p:cNvSpPr/>
            <p:nvPr/>
          </p:nvSpPr>
          <p:spPr>
            <a:xfrm>
              <a:off x="3215" y="2467"/>
              <a:ext cx="307" cy="153"/>
            </a:xfrm>
            <a:custGeom>
              <a:avLst/>
              <a:gdLst>
                <a:gd name="txL" fmla="*/ 0 w 307"/>
                <a:gd name="txT" fmla="*/ 0 h 153"/>
                <a:gd name="txR" fmla="*/ 307 w 307"/>
                <a:gd name="txB" fmla="*/ 153 h 153"/>
              </a:gdLst>
              <a:ahLst/>
              <a:cxnLst>
                <a:cxn ang="0">
                  <a:pos x="292" y="152"/>
                </a:cxn>
                <a:cxn ang="0">
                  <a:pos x="306" y="82"/>
                </a:cxn>
                <a:cxn ang="0">
                  <a:pos x="306" y="52"/>
                </a:cxn>
                <a:cxn ang="0">
                  <a:pos x="241" y="0"/>
                </a:cxn>
                <a:cxn ang="0">
                  <a:pos x="208" y="8"/>
                </a:cxn>
                <a:cxn ang="0">
                  <a:pos x="37" y="8"/>
                </a:cxn>
                <a:cxn ang="0">
                  <a:pos x="14" y="13"/>
                </a:cxn>
                <a:cxn ang="0">
                  <a:pos x="0" y="73"/>
                </a:cxn>
                <a:cxn ang="0">
                  <a:pos x="0" y="73"/>
                </a:cxn>
                <a:cxn ang="0">
                  <a:pos x="10" y="43"/>
                </a:cxn>
                <a:cxn ang="0">
                  <a:pos x="14" y="13"/>
                </a:cxn>
                <a:cxn ang="0">
                  <a:pos x="37" y="13"/>
                </a:cxn>
                <a:cxn ang="0">
                  <a:pos x="204" y="13"/>
                </a:cxn>
                <a:cxn ang="0">
                  <a:pos x="218" y="8"/>
                </a:cxn>
                <a:cxn ang="0">
                  <a:pos x="232" y="8"/>
                </a:cxn>
                <a:cxn ang="0">
                  <a:pos x="232" y="8"/>
                </a:cxn>
                <a:cxn ang="0">
                  <a:pos x="296" y="56"/>
                </a:cxn>
                <a:cxn ang="0">
                  <a:pos x="296" y="73"/>
                </a:cxn>
                <a:cxn ang="0">
                  <a:pos x="296" y="95"/>
                </a:cxn>
                <a:cxn ang="0">
                  <a:pos x="292" y="113"/>
                </a:cxn>
                <a:cxn ang="0">
                  <a:pos x="287" y="134"/>
                </a:cxn>
                <a:cxn ang="0">
                  <a:pos x="292" y="152"/>
                </a:cxn>
                <a:cxn ang="0">
                  <a:pos x="292" y="152"/>
                </a:cxn>
              </a:cxnLst>
              <a:rect l="txL" t="txT" r="txR" b="txB"/>
              <a:pathLst>
                <a:path w="307" h="153">
                  <a:moveTo>
                    <a:pt x="292" y="152"/>
                  </a:moveTo>
                  <a:lnTo>
                    <a:pt x="306" y="82"/>
                  </a:lnTo>
                  <a:lnTo>
                    <a:pt x="306" y="52"/>
                  </a:lnTo>
                  <a:lnTo>
                    <a:pt x="241" y="0"/>
                  </a:lnTo>
                  <a:lnTo>
                    <a:pt x="208" y="8"/>
                  </a:lnTo>
                  <a:lnTo>
                    <a:pt x="37" y="8"/>
                  </a:lnTo>
                  <a:lnTo>
                    <a:pt x="14" y="13"/>
                  </a:lnTo>
                  <a:lnTo>
                    <a:pt x="0" y="73"/>
                  </a:lnTo>
                  <a:lnTo>
                    <a:pt x="10" y="43"/>
                  </a:lnTo>
                  <a:lnTo>
                    <a:pt x="14" y="13"/>
                  </a:lnTo>
                  <a:lnTo>
                    <a:pt x="37" y="13"/>
                  </a:lnTo>
                  <a:lnTo>
                    <a:pt x="204" y="13"/>
                  </a:lnTo>
                  <a:lnTo>
                    <a:pt x="218" y="8"/>
                  </a:lnTo>
                  <a:lnTo>
                    <a:pt x="232" y="8"/>
                  </a:lnTo>
                  <a:lnTo>
                    <a:pt x="296" y="56"/>
                  </a:lnTo>
                  <a:lnTo>
                    <a:pt x="296" y="73"/>
                  </a:lnTo>
                  <a:lnTo>
                    <a:pt x="296" y="95"/>
                  </a:lnTo>
                  <a:lnTo>
                    <a:pt x="292" y="113"/>
                  </a:lnTo>
                  <a:lnTo>
                    <a:pt x="287" y="134"/>
                  </a:lnTo>
                  <a:lnTo>
                    <a:pt x="292" y="152"/>
                  </a:lnTo>
                  <a:close/>
                </a:path>
              </a:pathLst>
            </a:custGeom>
            <a:solidFill>
              <a:srgbClr val="BBBBBB">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98" name="Freeform 21"/>
            <p:cNvSpPr/>
            <p:nvPr/>
          </p:nvSpPr>
          <p:spPr>
            <a:xfrm>
              <a:off x="2906" y="2805"/>
              <a:ext cx="199" cy="284"/>
            </a:xfrm>
            <a:custGeom>
              <a:avLst/>
              <a:gdLst>
                <a:gd name="txL" fmla="*/ 0 w 199"/>
                <a:gd name="txT" fmla="*/ 0 h 284"/>
                <a:gd name="txR" fmla="*/ 199 w 199"/>
                <a:gd name="txB" fmla="*/ 284 h 284"/>
              </a:gdLst>
              <a:ahLst/>
              <a:cxnLst>
                <a:cxn ang="0">
                  <a:pos x="13" y="9"/>
                </a:cxn>
                <a:cxn ang="0">
                  <a:pos x="0" y="35"/>
                </a:cxn>
                <a:cxn ang="0">
                  <a:pos x="0" y="48"/>
                </a:cxn>
                <a:cxn ang="0">
                  <a:pos x="27" y="79"/>
                </a:cxn>
                <a:cxn ang="0">
                  <a:pos x="50" y="100"/>
                </a:cxn>
                <a:cxn ang="0">
                  <a:pos x="46" y="118"/>
                </a:cxn>
                <a:cxn ang="0">
                  <a:pos x="60" y="148"/>
                </a:cxn>
                <a:cxn ang="0">
                  <a:pos x="74" y="170"/>
                </a:cxn>
                <a:cxn ang="0">
                  <a:pos x="74" y="200"/>
                </a:cxn>
                <a:cxn ang="0">
                  <a:pos x="78" y="209"/>
                </a:cxn>
                <a:cxn ang="0">
                  <a:pos x="97" y="222"/>
                </a:cxn>
                <a:cxn ang="0">
                  <a:pos x="124" y="244"/>
                </a:cxn>
                <a:cxn ang="0">
                  <a:pos x="134" y="270"/>
                </a:cxn>
                <a:cxn ang="0">
                  <a:pos x="166" y="283"/>
                </a:cxn>
                <a:cxn ang="0">
                  <a:pos x="185" y="265"/>
                </a:cxn>
                <a:cxn ang="0">
                  <a:pos x="157" y="270"/>
                </a:cxn>
                <a:cxn ang="0">
                  <a:pos x="138" y="265"/>
                </a:cxn>
                <a:cxn ang="0">
                  <a:pos x="161" y="239"/>
                </a:cxn>
                <a:cxn ang="0">
                  <a:pos x="92" y="209"/>
                </a:cxn>
                <a:cxn ang="0">
                  <a:pos x="78" y="183"/>
                </a:cxn>
                <a:cxn ang="0">
                  <a:pos x="83" y="157"/>
                </a:cxn>
                <a:cxn ang="0">
                  <a:pos x="60" y="135"/>
                </a:cxn>
                <a:cxn ang="0">
                  <a:pos x="50" y="122"/>
                </a:cxn>
                <a:cxn ang="0">
                  <a:pos x="60" y="92"/>
                </a:cxn>
                <a:cxn ang="0">
                  <a:pos x="148" y="131"/>
                </a:cxn>
                <a:cxn ang="0">
                  <a:pos x="148" y="148"/>
                </a:cxn>
                <a:cxn ang="0">
                  <a:pos x="129" y="166"/>
                </a:cxn>
                <a:cxn ang="0">
                  <a:pos x="180" y="192"/>
                </a:cxn>
                <a:cxn ang="0">
                  <a:pos x="180" y="205"/>
                </a:cxn>
                <a:cxn ang="0">
                  <a:pos x="171" y="231"/>
                </a:cxn>
                <a:cxn ang="0">
                  <a:pos x="185" y="244"/>
                </a:cxn>
                <a:cxn ang="0">
                  <a:pos x="185" y="265"/>
                </a:cxn>
                <a:cxn ang="0">
                  <a:pos x="198" y="274"/>
                </a:cxn>
                <a:cxn ang="0">
                  <a:pos x="198" y="252"/>
                </a:cxn>
                <a:cxn ang="0">
                  <a:pos x="194" y="213"/>
                </a:cxn>
                <a:cxn ang="0">
                  <a:pos x="189" y="187"/>
                </a:cxn>
                <a:cxn ang="0">
                  <a:pos x="152" y="166"/>
                </a:cxn>
                <a:cxn ang="0">
                  <a:pos x="166" y="148"/>
                </a:cxn>
                <a:cxn ang="0">
                  <a:pos x="148" y="118"/>
                </a:cxn>
                <a:cxn ang="0">
                  <a:pos x="138" y="96"/>
                </a:cxn>
                <a:cxn ang="0">
                  <a:pos x="152" y="66"/>
                </a:cxn>
                <a:cxn ang="0">
                  <a:pos x="134" y="40"/>
                </a:cxn>
                <a:cxn ang="0">
                  <a:pos x="32" y="5"/>
                </a:cxn>
                <a:cxn ang="0">
                  <a:pos x="50" y="18"/>
                </a:cxn>
                <a:cxn ang="0">
                  <a:pos x="134" y="53"/>
                </a:cxn>
                <a:cxn ang="0">
                  <a:pos x="134" y="70"/>
                </a:cxn>
                <a:cxn ang="0">
                  <a:pos x="115" y="92"/>
                </a:cxn>
                <a:cxn ang="0">
                  <a:pos x="32" y="66"/>
                </a:cxn>
                <a:cxn ang="0">
                  <a:pos x="9" y="40"/>
                </a:cxn>
                <a:cxn ang="0">
                  <a:pos x="18" y="13"/>
                </a:cxn>
                <a:cxn ang="0">
                  <a:pos x="32" y="5"/>
                </a:cxn>
                <a:cxn ang="0">
                  <a:pos x="32" y="0"/>
                </a:cxn>
              </a:cxnLst>
              <a:rect l="txL" t="txT" r="txR" b="txB"/>
              <a:pathLst>
                <a:path w="199" h="284">
                  <a:moveTo>
                    <a:pt x="32" y="0"/>
                  </a:moveTo>
                  <a:lnTo>
                    <a:pt x="13" y="9"/>
                  </a:lnTo>
                  <a:lnTo>
                    <a:pt x="4" y="27"/>
                  </a:lnTo>
                  <a:lnTo>
                    <a:pt x="0" y="35"/>
                  </a:lnTo>
                  <a:lnTo>
                    <a:pt x="0" y="48"/>
                  </a:lnTo>
                  <a:lnTo>
                    <a:pt x="4" y="57"/>
                  </a:lnTo>
                  <a:lnTo>
                    <a:pt x="27" y="79"/>
                  </a:lnTo>
                  <a:lnTo>
                    <a:pt x="50" y="96"/>
                  </a:lnTo>
                  <a:lnTo>
                    <a:pt x="50" y="100"/>
                  </a:lnTo>
                  <a:lnTo>
                    <a:pt x="46" y="109"/>
                  </a:lnTo>
                  <a:lnTo>
                    <a:pt x="46" y="118"/>
                  </a:lnTo>
                  <a:lnTo>
                    <a:pt x="46" y="131"/>
                  </a:lnTo>
                  <a:lnTo>
                    <a:pt x="60" y="148"/>
                  </a:lnTo>
                  <a:lnTo>
                    <a:pt x="74" y="161"/>
                  </a:lnTo>
                  <a:lnTo>
                    <a:pt x="74" y="170"/>
                  </a:lnTo>
                  <a:lnTo>
                    <a:pt x="69" y="187"/>
                  </a:lnTo>
                  <a:lnTo>
                    <a:pt x="74" y="200"/>
                  </a:lnTo>
                  <a:lnTo>
                    <a:pt x="78" y="209"/>
                  </a:lnTo>
                  <a:lnTo>
                    <a:pt x="87" y="213"/>
                  </a:lnTo>
                  <a:lnTo>
                    <a:pt x="97" y="222"/>
                  </a:lnTo>
                  <a:lnTo>
                    <a:pt x="111" y="235"/>
                  </a:lnTo>
                  <a:lnTo>
                    <a:pt x="124" y="244"/>
                  </a:lnTo>
                  <a:lnTo>
                    <a:pt x="124" y="248"/>
                  </a:lnTo>
                  <a:lnTo>
                    <a:pt x="134" y="270"/>
                  </a:lnTo>
                  <a:lnTo>
                    <a:pt x="143" y="279"/>
                  </a:lnTo>
                  <a:lnTo>
                    <a:pt x="166" y="283"/>
                  </a:lnTo>
                  <a:lnTo>
                    <a:pt x="194" y="279"/>
                  </a:lnTo>
                  <a:lnTo>
                    <a:pt x="185" y="265"/>
                  </a:lnTo>
                  <a:lnTo>
                    <a:pt x="171" y="270"/>
                  </a:lnTo>
                  <a:lnTo>
                    <a:pt x="157" y="270"/>
                  </a:lnTo>
                  <a:lnTo>
                    <a:pt x="143" y="270"/>
                  </a:lnTo>
                  <a:lnTo>
                    <a:pt x="138" y="265"/>
                  </a:lnTo>
                  <a:lnTo>
                    <a:pt x="134" y="239"/>
                  </a:lnTo>
                  <a:lnTo>
                    <a:pt x="161" y="239"/>
                  </a:lnTo>
                  <a:lnTo>
                    <a:pt x="124" y="226"/>
                  </a:lnTo>
                  <a:lnTo>
                    <a:pt x="92" y="209"/>
                  </a:lnTo>
                  <a:lnTo>
                    <a:pt x="78" y="196"/>
                  </a:lnTo>
                  <a:lnTo>
                    <a:pt x="78" y="183"/>
                  </a:lnTo>
                  <a:lnTo>
                    <a:pt x="78" y="170"/>
                  </a:lnTo>
                  <a:lnTo>
                    <a:pt x="83" y="157"/>
                  </a:lnTo>
                  <a:lnTo>
                    <a:pt x="106" y="166"/>
                  </a:lnTo>
                  <a:lnTo>
                    <a:pt x="60" y="135"/>
                  </a:lnTo>
                  <a:lnTo>
                    <a:pt x="55" y="131"/>
                  </a:lnTo>
                  <a:lnTo>
                    <a:pt x="50" y="122"/>
                  </a:lnTo>
                  <a:lnTo>
                    <a:pt x="50" y="118"/>
                  </a:lnTo>
                  <a:lnTo>
                    <a:pt x="60" y="92"/>
                  </a:lnTo>
                  <a:lnTo>
                    <a:pt x="148" y="122"/>
                  </a:lnTo>
                  <a:lnTo>
                    <a:pt x="148" y="131"/>
                  </a:lnTo>
                  <a:lnTo>
                    <a:pt x="152" y="139"/>
                  </a:lnTo>
                  <a:lnTo>
                    <a:pt x="148" y="148"/>
                  </a:lnTo>
                  <a:lnTo>
                    <a:pt x="143" y="157"/>
                  </a:lnTo>
                  <a:lnTo>
                    <a:pt x="129" y="166"/>
                  </a:lnTo>
                  <a:lnTo>
                    <a:pt x="175" y="183"/>
                  </a:lnTo>
                  <a:lnTo>
                    <a:pt x="180" y="192"/>
                  </a:lnTo>
                  <a:lnTo>
                    <a:pt x="180" y="196"/>
                  </a:lnTo>
                  <a:lnTo>
                    <a:pt x="180" y="205"/>
                  </a:lnTo>
                  <a:lnTo>
                    <a:pt x="175" y="218"/>
                  </a:lnTo>
                  <a:lnTo>
                    <a:pt x="171" y="231"/>
                  </a:lnTo>
                  <a:lnTo>
                    <a:pt x="175" y="235"/>
                  </a:lnTo>
                  <a:lnTo>
                    <a:pt x="185" y="244"/>
                  </a:lnTo>
                  <a:lnTo>
                    <a:pt x="189" y="257"/>
                  </a:lnTo>
                  <a:lnTo>
                    <a:pt x="185" y="265"/>
                  </a:lnTo>
                  <a:lnTo>
                    <a:pt x="194" y="279"/>
                  </a:lnTo>
                  <a:lnTo>
                    <a:pt x="198" y="274"/>
                  </a:lnTo>
                  <a:lnTo>
                    <a:pt x="198" y="261"/>
                  </a:lnTo>
                  <a:lnTo>
                    <a:pt x="198" y="252"/>
                  </a:lnTo>
                  <a:lnTo>
                    <a:pt x="185" y="235"/>
                  </a:lnTo>
                  <a:lnTo>
                    <a:pt x="194" y="213"/>
                  </a:lnTo>
                  <a:lnTo>
                    <a:pt x="194" y="200"/>
                  </a:lnTo>
                  <a:lnTo>
                    <a:pt x="189" y="187"/>
                  </a:lnTo>
                  <a:lnTo>
                    <a:pt x="171" y="174"/>
                  </a:lnTo>
                  <a:lnTo>
                    <a:pt x="152" y="166"/>
                  </a:lnTo>
                  <a:lnTo>
                    <a:pt x="157" y="157"/>
                  </a:lnTo>
                  <a:lnTo>
                    <a:pt x="166" y="148"/>
                  </a:lnTo>
                  <a:lnTo>
                    <a:pt x="161" y="135"/>
                  </a:lnTo>
                  <a:lnTo>
                    <a:pt x="148" y="118"/>
                  </a:lnTo>
                  <a:lnTo>
                    <a:pt x="124" y="105"/>
                  </a:lnTo>
                  <a:lnTo>
                    <a:pt x="138" y="96"/>
                  </a:lnTo>
                  <a:lnTo>
                    <a:pt x="152" y="83"/>
                  </a:lnTo>
                  <a:lnTo>
                    <a:pt x="152" y="66"/>
                  </a:lnTo>
                  <a:lnTo>
                    <a:pt x="148" y="53"/>
                  </a:lnTo>
                  <a:lnTo>
                    <a:pt x="134" y="40"/>
                  </a:lnTo>
                  <a:lnTo>
                    <a:pt x="50" y="13"/>
                  </a:lnTo>
                  <a:lnTo>
                    <a:pt x="32" y="5"/>
                  </a:lnTo>
                  <a:lnTo>
                    <a:pt x="37" y="9"/>
                  </a:lnTo>
                  <a:lnTo>
                    <a:pt x="50" y="18"/>
                  </a:lnTo>
                  <a:lnTo>
                    <a:pt x="129" y="44"/>
                  </a:lnTo>
                  <a:lnTo>
                    <a:pt x="134" y="53"/>
                  </a:lnTo>
                  <a:lnTo>
                    <a:pt x="138" y="61"/>
                  </a:lnTo>
                  <a:lnTo>
                    <a:pt x="134" y="70"/>
                  </a:lnTo>
                  <a:lnTo>
                    <a:pt x="129" y="83"/>
                  </a:lnTo>
                  <a:lnTo>
                    <a:pt x="115" y="92"/>
                  </a:lnTo>
                  <a:lnTo>
                    <a:pt x="92" y="92"/>
                  </a:lnTo>
                  <a:lnTo>
                    <a:pt x="32" y="66"/>
                  </a:lnTo>
                  <a:lnTo>
                    <a:pt x="13" y="53"/>
                  </a:lnTo>
                  <a:lnTo>
                    <a:pt x="9" y="40"/>
                  </a:lnTo>
                  <a:lnTo>
                    <a:pt x="9" y="27"/>
                  </a:lnTo>
                  <a:lnTo>
                    <a:pt x="18" y="13"/>
                  </a:lnTo>
                  <a:lnTo>
                    <a:pt x="32" y="5"/>
                  </a:lnTo>
                  <a:lnTo>
                    <a:pt x="32"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599" name="Freeform 22"/>
            <p:cNvSpPr/>
            <p:nvPr/>
          </p:nvSpPr>
          <p:spPr>
            <a:xfrm>
              <a:off x="3215" y="2493"/>
              <a:ext cx="293" cy="222"/>
            </a:xfrm>
            <a:custGeom>
              <a:avLst/>
              <a:gdLst>
                <a:gd name="txL" fmla="*/ 0 w 293"/>
                <a:gd name="txT" fmla="*/ 0 h 222"/>
                <a:gd name="txR" fmla="*/ 293 w 293"/>
                <a:gd name="txB" fmla="*/ 222 h 222"/>
              </a:gdLst>
              <a:ahLst/>
              <a:cxnLst>
                <a:cxn ang="0">
                  <a:pos x="287" y="108"/>
                </a:cxn>
                <a:cxn ang="0">
                  <a:pos x="273" y="65"/>
                </a:cxn>
                <a:cxn ang="0">
                  <a:pos x="273" y="73"/>
                </a:cxn>
                <a:cxn ang="0">
                  <a:pos x="269" y="65"/>
                </a:cxn>
                <a:cxn ang="0">
                  <a:pos x="273" y="87"/>
                </a:cxn>
                <a:cxn ang="0">
                  <a:pos x="264" y="73"/>
                </a:cxn>
                <a:cxn ang="0">
                  <a:pos x="264" y="104"/>
                </a:cxn>
                <a:cxn ang="0">
                  <a:pos x="250" y="65"/>
                </a:cxn>
                <a:cxn ang="0">
                  <a:pos x="250" y="60"/>
                </a:cxn>
                <a:cxn ang="0">
                  <a:pos x="167" y="82"/>
                </a:cxn>
                <a:cxn ang="0">
                  <a:pos x="162" y="78"/>
                </a:cxn>
                <a:cxn ang="0">
                  <a:pos x="158" y="69"/>
                </a:cxn>
                <a:cxn ang="0">
                  <a:pos x="158" y="65"/>
                </a:cxn>
                <a:cxn ang="0">
                  <a:pos x="199" y="39"/>
                </a:cxn>
                <a:cxn ang="0">
                  <a:pos x="158" y="47"/>
                </a:cxn>
                <a:cxn ang="0">
                  <a:pos x="102" y="69"/>
                </a:cxn>
                <a:cxn ang="0">
                  <a:pos x="153" y="43"/>
                </a:cxn>
                <a:cxn ang="0">
                  <a:pos x="88" y="69"/>
                </a:cxn>
                <a:cxn ang="0">
                  <a:pos x="144" y="30"/>
                </a:cxn>
                <a:cxn ang="0">
                  <a:pos x="107" y="43"/>
                </a:cxn>
                <a:cxn ang="0">
                  <a:pos x="74" y="60"/>
                </a:cxn>
                <a:cxn ang="0">
                  <a:pos x="102" y="34"/>
                </a:cxn>
                <a:cxn ang="0">
                  <a:pos x="102" y="30"/>
                </a:cxn>
                <a:cxn ang="0">
                  <a:pos x="61" y="52"/>
                </a:cxn>
                <a:cxn ang="0">
                  <a:pos x="84" y="30"/>
                </a:cxn>
                <a:cxn ang="0">
                  <a:pos x="93" y="21"/>
                </a:cxn>
                <a:cxn ang="0">
                  <a:pos x="74" y="26"/>
                </a:cxn>
                <a:cxn ang="0">
                  <a:pos x="79" y="17"/>
                </a:cxn>
                <a:cxn ang="0">
                  <a:pos x="28" y="39"/>
                </a:cxn>
                <a:cxn ang="0">
                  <a:pos x="84" y="0"/>
                </a:cxn>
                <a:cxn ang="0">
                  <a:pos x="61" y="4"/>
                </a:cxn>
                <a:cxn ang="0">
                  <a:pos x="19" y="30"/>
                </a:cxn>
                <a:cxn ang="0">
                  <a:pos x="19" y="8"/>
                </a:cxn>
                <a:cxn ang="0">
                  <a:pos x="10" y="17"/>
                </a:cxn>
                <a:cxn ang="0">
                  <a:pos x="10" y="47"/>
                </a:cxn>
                <a:cxn ang="0">
                  <a:pos x="10" y="56"/>
                </a:cxn>
                <a:cxn ang="0">
                  <a:pos x="37" y="60"/>
                </a:cxn>
                <a:cxn ang="0">
                  <a:pos x="47" y="69"/>
                </a:cxn>
                <a:cxn ang="0">
                  <a:pos x="65" y="87"/>
                </a:cxn>
                <a:cxn ang="0">
                  <a:pos x="93" y="104"/>
                </a:cxn>
                <a:cxn ang="0">
                  <a:pos x="125" y="117"/>
                </a:cxn>
                <a:cxn ang="0">
                  <a:pos x="162" y="100"/>
                </a:cxn>
                <a:cxn ang="0">
                  <a:pos x="125" y="113"/>
                </a:cxn>
                <a:cxn ang="0">
                  <a:pos x="181" y="87"/>
                </a:cxn>
                <a:cxn ang="0">
                  <a:pos x="259" y="113"/>
                </a:cxn>
                <a:cxn ang="0">
                  <a:pos x="259" y="117"/>
                </a:cxn>
                <a:cxn ang="0">
                  <a:pos x="255" y="117"/>
                </a:cxn>
                <a:cxn ang="0">
                  <a:pos x="259" y="130"/>
                </a:cxn>
                <a:cxn ang="0">
                  <a:pos x="259" y="139"/>
                </a:cxn>
                <a:cxn ang="0">
                  <a:pos x="259" y="143"/>
                </a:cxn>
                <a:cxn ang="0">
                  <a:pos x="259" y="143"/>
                </a:cxn>
                <a:cxn ang="0">
                  <a:pos x="264" y="169"/>
                </a:cxn>
                <a:cxn ang="0">
                  <a:pos x="259" y="169"/>
                </a:cxn>
                <a:cxn ang="0">
                  <a:pos x="269" y="195"/>
                </a:cxn>
                <a:cxn ang="0">
                  <a:pos x="269" y="208"/>
                </a:cxn>
                <a:cxn ang="0">
                  <a:pos x="264" y="213"/>
                </a:cxn>
                <a:cxn ang="0">
                  <a:pos x="269" y="217"/>
                </a:cxn>
                <a:cxn ang="0">
                  <a:pos x="278" y="213"/>
                </a:cxn>
                <a:cxn ang="0">
                  <a:pos x="292" y="126"/>
                </a:cxn>
              </a:cxnLst>
              <a:rect l="txL" t="txT" r="txR" b="txB"/>
              <a:pathLst>
                <a:path w="293" h="222">
                  <a:moveTo>
                    <a:pt x="292" y="126"/>
                  </a:moveTo>
                  <a:lnTo>
                    <a:pt x="287" y="108"/>
                  </a:lnTo>
                  <a:lnTo>
                    <a:pt x="278" y="69"/>
                  </a:lnTo>
                  <a:lnTo>
                    <a:pt x="273" y="65"/>
                  </a:lnTo>
                  <a:lnTo>
                    <a:pt x="278" y="87"/>
                  </a:lnTo>
                  <a:lnTo>
                    <a:pt x="273" y="73"/>
                  </a:lnTo>
                  <a:lnTo>
                    <a:pt x="269" y="65"/>
                  </a:lnTo>
                  <a:lnTo>
                    <a:pt x="273" y="87"/>
                  </a:lnTo>
                  <a:lnTo>
                    <a:pt x="264" y="73"/>
                  </a:lnTo>
                  <a:lnTo>
                    <a:pt x="269" y="100"/>
                  </a:lnTo>
                  <a:lnTo>
                    <a:pt x="264" y="104"/>
                  </a:lnTo>
                  <a:lnTo>
                    <a:pt x="255" y="78"/>
                  </a:lnTo>
                  <a:lnTo>
                    <a:pt x="250" y="65"/>
                  </a:lnTo>
                  <a:lnTo>
                    <a:pt x="264" y="60"/>
                  </a:lnTo>
                  <a:lnTo>
                    <a:pt x="250" y="60"/>
                  </a:lnTo>
                  <a:lnTo>
                    <a:pt x="236" y="60"/>
                  </a:lnTo>
                  <a:lnTo>
                    <a:pt x="167" y="82"/>
                  </a:lnTo>
                  <a:lnTo>
                    <a:pt x="199" y="65"/>
                  </a:lnTo>
                  <a:lnTo>
                    <a:pt x="162" y="78"/>
                  </a:lnTo>
                  <a:lnTo>
                    <a:pt x="204" y="56"/>
                  </a:lnTo>
                  <a:lnTo>
                    <a:pt x="158" y="69"/>
                  </a:lnTo>
                  <a:lnTo>
                    <a:pt x="171" y="60"/>
                  </a:lnTo>
                  <a:lnTo>
                    <a:pt x="158" y="65"/>
                  </a:lnTo>
                  <a:lnTo>
                    <a:pt x="208" y="39"/>
                  </a:lnTo>
                  <a:lnTo>
                    <a:pt x="199" y="39"/>
                  </a:lnTo>
                  <a:lnTo>
                    <a:pt x="130" y="65"/>
                  </a:lnTo>
                  <a:lnTo>
                    <a:pt x="158" y="47"/>
                  </a:lnTo>
                  <a:lnTo>
                    <a:pt x="88" y="78"/>
                  </a:lnTo>
                  <a:lnTo>
                    <a:pt x="102" y="69"/>
                  </a:lnTo>
                  <a:lnTo>
                    <a:pt x="148" y="43"/>
                  </a:lnTo>
                  <a:lnTo>
                    <a:pt x="153" y="43"/>
                  </a:lnTo>
                  <a:lnTo>
                    <a:pt x="167" y="34"/>
                  </a:lnTo>
                  <a:lnTo>
                    <a:pt x="88" y="69"/>
                  </a:lnTo>
                  <a:lnTo>
                    <a:pt x="93" y="60"/>
                  </a:lnTo>
                  <a:lnTo>
                    <a:pt x="144" y="30"/>
                  </a:lnTo>
                  <a:lnTo>
                    <a:pt x="135" y="34"/>
                  </a:lnTo>
                  <a:lnTo>
                    <a:pt x="107" y="43"/>
                  </a:lnTo>
                  <a:lnTo>
                    <a:pt x="121" y="34"/>
                  </a:lnTo>
                  <a:lnTo>
                    <a:pt x="74" y="60"/>
                  </a:lnTo>
                  <a:lnTo>
                    <a:pt x="116" y="30"/>
                  </a:lnTo>
                  <a:lnTo>
                    <a:pt x="102" y="34"/>
                  </a:lnTo>
                  <a:lnTo>
                    <a:pt x="74" y="52"/>
                  </a:lnTo>
                  <a:lnTo>
                    <a:pt x="102" y="30"/>
                  </a:lnTo>
                  <a:lnTo>
                    <a:pt x="88" y="39"/>
                  </a:lnTo>
                  <a:lnTo>
                    <a:pt x="61" y="52"/>
                  </a:lnTo>
                  <a:lnTo>
                    <a:pt x="93" y="26"/>
                  </a:lnTo>
                  <a:lnTo>
                    <a:pt x="84" y="30"/>
                  </a:lnTo>
                  <a:lnTo>
                    <a:pt x="107" y="13"/>
                  </a:lnTo>
                  <a:lnTo>
                    <a:pt x="93" y="21"/>
                  </a:lnTo>
                  <a:lnTo>
                    <a:pt x="56" y="39"/>
                  </a:lnTo>
                  <a:lnTo>
                    <a:pt x="74" y="26"/>
                  </a:lnTo>
                  <a:lnTo>
                    <a:pt x="93" y="13"/>
                  </a:lnTo>
                  <a:lnTo>
                    <a:pt x="79" y="17"/>
                  </a:lnTo>
                  <a:lnTo>
                    <a:pt x="93" y="8"/>
                  </a:lnTo>
                  <a:lnTo>
                    <a:pt x="28" y="39"/>
                  </a:lnTo>
                  <a:lnTo>
                    <a:pt x="37" y="30"/>
                  </a:lnTo>
                  <a:lnTo>
                    <a:pt x="84" y="0"/>
                  </a:lnTo>
                  <a:lnTo>
                    <a:pt x="37" y="26"/>
                  </a:lnTo>
                  <a:lnTo>
                    <a:pt x="61" y="4"/>
                  </a:lnTo>
                  <a:lnTo>
                    <a:pt x="56" y="4"/>
                  </a:lnTo>
                  <a:lnTo>
                    <a:pt x="19" y="30"/>
                  </a:lnTo>
                  <a:lnTo>
                    <a:pt x="28" y="8"/>
                  </a:lnTo>
                  <a:lnTo>
                    <a:pt x="19" y="8"/>
                  </a:lnTo>
                  <a:lnTo>
                    <a:pt x="19" y="0"/>
                  </a:lnTo>
                  <a:lnTo>
                    <a:pt x="10" y="17"/>
                  </a:lnTo>
                  <a:lnTo>
                    <a:pt x="0" y="47"/>
                  </a:lnTo>
                  <a:lnTo>
                    <a:pt x="10" y="47"/>
                  </a:lnTo>
                  <a:lnTo>
                    <a:pt x="10" y="52"/>
                  </a:lnTo>
                  <a:lnTo>
                    <a:pt x="10" y="56"/>
                  </a:lnTo>
                  <a:lnTo>
                    <a:pt x="19" y="52"/>
                  </a:lnTo>
                  <a:lnTo>
                    <a:pt x="37" y="60"/>
                  </a:lnTo>
                  <a:lnTo>
                    <a:pt x="37" y="65"/>
                  </a:lnTo>
                  <a:lnTo>
                    <a:pt x="47" y="69"/>
                  </a:lnTo>
                  <a:lnTo>
                    <a:pt x="56" y="73"/>
                  </a:lnTo>
                  <a:lnTo>
                    <a:pt x="65" y="87"/>
                  </a:lnTo>
                  <a:lnTo>
                    <a:pt x="88" y="95"/>
                  </a:lnTo>
                  <a:lnTo>
                    <a:pt x="93" y="104"/>
                  </a:lnTo>
                  <a:lnTo>
                    <a:pt x="107" y="113"/>
                  </a:lnTo>
                  <a:lnTo>
                    <a:pt x="125" y="117"/>
                  </a:lnTo>
                  <a:lnTo>
                    <a:pt x="144" y="108"/>
                  </a:lnTo>
                  <a:lnTo>
                    <a:pt x="162" y="100"/>
                  </a:lnTo>
                  <a:lnTo>
                    <a:pt x="144" y="104"/>
                  </a:lnTo>
                  <a:lnTo>
                    <a:pt x="125" y="113"/>
                  </a:lnTo>
                  <a:lnTo>
                    <a:pt x="125" y="108"/>
                  </a:lnTo>
                  <a:lnTo>
                    <a:pt x="181" y="87"/>
                  </a:lnTo>
                  <a:lnTo>
                    <a:pt x="241" y="65"/>
                  </a:lnTo>
                  <a:lnTo>
                    <a:pt x="259" y="113"/>
                  </a:lnTo>
                  <a:lnTo>
                    <a:pt x="255" y="108"/>
                  </a:lnTo>
                  <a:lnTo>
                    <a:pt x="259" y="117"/>
                  </a:lnTo>
                  <a:lnTo>
                    <a:pt x="259" y="121"/>
                  </a:lnTo>
                  <a:lnTo>
                    <a:pt x="255" y="117"/>
                  </a:lnTo>
                  <a:lnTo>
                    <a:pt x="259" y="130"/>
                  </a:lnTo>
                  <a:lnTo>
                    <a:pt x="255" y="126"/>
                  </a:lnTo>
                  <a:lnTo>
                    <a:pt x="259" y="139"/>
                  </a:lnTo>
                  <a:lnTo>
                    <a:pt x="255" y="134"/>
                  </a:lnTo>
                  <a:lnTo>
                    <a:pt x="259" y="143"/>
                  </a:lnTo>
                  <a:lnTo>
                    <a:pt x="259" y="147"/>
                  </a:lnTo>
                  <a:lnTo>
                    <a:pt x="259" y="143"/>
                  </a:lnTo>
                  <a:lnTo>
                    <a:pt x="255" y="147"/>
                  </a:lnTo>
                  <a:lnTo>
                    <a:pt x="264" y="169"/>
                  </a:lnTo>
                  <a:lnTo>
                    <a:pt x="259" y="165"/>
                  </a:lnTo>
                  <a:lnTo>
                    <a:pt x="259" y="169"/>
                  </a:lnTo>
                  <a:lnTo>
                    <a:pt x="269" y="195"/>
                  </a:lnTo>
                  <a:lnTo>
                    <a:pt x="259" y="186"/>
                  </a:lnTo>
                  <a:lnTo>
                    <a:pt x="269" y="208"/>
                  </a:lnTo>
                  <a:lnTo>
                    <a:pt x="264" y="204"/>
                  </a:lnTo>
                  <a:lnTo>
                    <a:pt x="264" y="213"/>
                  </a:lnTo>
                  <a:lnTo>
                    <a:pt x="264" y="217"/>
                  </a:lnTo>
                  <a:lnTo>
                    <a:pt x="269" y="217"/>
                  </a:lnTo>
                  <a:lnTo>
                    <a:pt x="278" y="221"/>
                  </a:lnTo>
                  <a:lnTo>
                    <a:pt x="278" y="213"/>
                  </a:lnTo>
                  <a:lnTo>
                    <a:pt x="282" y="208"/>
                  </a:lnTo>
                  <a:lnTo>
                    <a:pt x="292" y="126"/>
                  </a:lnTo>
                  <a:close/>
                </a:path>
              </a:pathLst>
            </a:custGeom>
            <a:solidFill>
              <a:srgbClr val="BBBBBB">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00" name="Freeform 23"/>
            <p:cNvSpPr/>
            <p:nvPr/>
          </p:nvSpPr>
          <p:spPr>
            <a:xfrm>
              <a:off x="3225" y="2475"/>
              <a:ext cx="287" cy="127"/>
            </a:xfrm>
            <a:custGeom>
              <a:avLst/>
              <a:gdLst>
                <a:gd name="txL" fmla="*/ 0 w 287"/>
                <a:gd name="txT" fmla="*/ 0 h 127"/>
                <a:gd name="txR" fmla="*/ 287 w 287"/>
                <a:gd name="txB" fmla="*/ 127 h 127"/>
              </a:gdLst>
              <a:ahLst/>
              <a:cxnLst>
                <a:cxn ang="0">
                  <a:pos x="282" y="109"/>
                </a:cxn>
                <a:cxn ang="0">
                  <a:pos x="286" y="48"/>
                </a:cxn>
                <a:cxn ang="0">
                  <a:pos x="222" y="0"/>
                </a:cxn>
                <a:cxn ang="0">
                  <a:pos x="194" y="5"/>
                </a:cxn>
                <a:cxn ang="0">
                  <a:pos x="4" y="5"/>
                </a:cxn>
                <a:cxn ang="0">
                  <a:pos x="9" y="18"/>
                </a:cxn>
                <a:cxn ang="0">
                  <a:pos x="18" y="26"/>
                </a:cxn>
                <a:cxn ang="0">
                  <a:pos x="46" y="22"/>
                </a:cxn>
                <a:cxn ang="0">
                  <a:pos x="27" y="44"/>
                </a:cxn>
                <a:cxn ang="0">
                  <a:pos x="27" y="48"/>
                </a:cxn>
                <a:cxn ang="0">
                  <a:pos x="83" y="26"/>
                </a:cxn>
                <a:cxn ang="0">
                  <a:pos x="83" y="31"/>
                </a:cxn>
                <a:cxn ang="0">
                  <a:pos x="46" y="57"/>
                </a:cxn>
                <a:cxn ang="0">
                  <a:pos x="97" y="31"/>
                </a:cxn>
                <a:cxn ang="0">
                  <a:pos x="83" y="44"/>
                </a:cxn>
                <a:cxn ang="0">
                  <a:pos x="78" y="57"/>
                </a:cxn>
                <a:cxn ang="0">
                  <a:pos x="64" y="70"/>
                </a:cxn>
                <a:cxn ang="0">
                  <a:pos x="106" y="48"/>
                </a:cxn>
                <a:cxn ang="0">
                  <a:pos x="111" y="52"/>
                </a:cxn>
                <a:cxn ang="0">
                  <a:pos x="125" y="52"/>
                </a:cxn>
                <a:cxn ang="0">
                  <a:pos x="83" y="78"/>
                </a:cxn>
                <a:cxn ang="0">
                  <a:pos x="157" y="52"/>
                </a:cxn>
                <a:cxn ang="0">
                  <a:pos x="138" y="61"/>
                </a:cxn>
                <a:cxn ang="0">
                  <a:pos x="78" y="96"/>
                </a:cxn>
                <a:cxn ang="0">
                  <a:pos x="120" y="83"/>
                </a:cxn>
                <a:cxn ang="0">
                  <a:pos x="198" y="57"/>
                </a:cxn>
                <a:cxn ang="0">
                  <a:pos x="161" y="78"/>
                </a:cxn>
                <a:cxn ang="0">
                  <a:pos x="194" y="74"/>
                </a:cxn>
                <a:cxn ang="0">
                  <a:pos x="189" y="83"/>
                </a:cxn>
                <a:cxn ang="0">
                  <a:pos x="226" y="78"/>
                </a:cxn>
                <a:cxn ang="0">
                  <a:pos x="254" y="78"/>
                </a:cxn>
                <a:cxn ang="0">
                  <a:pos x="254" y="122"/>
                </a:cxn>
                <a:cxn ang="0">
                  <a:pos x="254" y="91"/>
                </a:cxn>
                <a:cxn ang="0">
                  <a:pos x="263" y="105"/>
                </a:cxn>
                <a:cxn ang="0">
                  <a:pos x="259" y="83"/>
                </a:cxn>
                <a:cxn ang="0">
                  <a:pos x="263" y="91"/>
                </a:cxn>
                <a:cxn ang="0">
                  <a:pos x="263" y="83"/>
                </a:cxn>
                <a:cxn ang="0">
                  <a:pos x="277" y="126"/>
                </a:cxn>
              </a:cxnLst>
              <a:rect l="txL" t="txT" r="txR" b="txB"/>
              <a:pathLst>
                <a:path w="287" h="127">
                  <a:moveTo>
                    <a:pt x="277" y="126"/>
                  </a:moveTo>
                  <a:lnTo>
                    <a:pt x="282" y="109"/>
                  </a:lnTo>
                  <a:lnTo>
                    <a:pt x="286" y="78"/>
                  </a:lnTo>
                  <a:lnTo>
                    <a:pt x="286" y="48"/>
                  </a:lnTo>
                  <a:lnTo>
                    <a:pt x="222" y="0"/>
                  </a:lnTo>
                  <a:lnTo>
                    <a:pt x="212" y="0"/>
                  </a:lnTo>
                  <a:lnTo>
                    <a:pt x="194" y="5"/>
                  </a:lnTo>
                  <a:lnTo>
                    <a:pt x="27" y="5"/>
                  </a:lnTo>
                  <a:lnTo>
                    <a:pt x="4" y="5"/>
                  </a:lnTo>
                  <a:lnTo>
                    <a:pt x="0" y="35"/>
                  </a:lnTo>
                  <a:lnTo>
                    <a:pt x="9" y="18"/>
                  </a:lnTo>
                  <a:lnTo>
                    <a:pt x="9" y="26"/>
                  </a:lnTo>
                  <a:lnTo>
                    <a:pt x="18" y="26"/>
                  </a:lnTo>
                  <a:lnTo>
                    <a:pt x="9" y="48"/>
                  </a:lnTo>
                  <a:lnTo>
                    <a:pt x="46" y="22"/>
                  </a:lnTo>
                  <a:lnTo>
                    <a:pt x="51" y="22"/>
                  </a:lnTo>
                  <a:lnTo>
                    <a:pt x="27" y="44"/>
                  </a:lnTo>
                  <a:lnTo>
                    <a:pt x="74" y="18"/>
                  </a:lnTo>
                  <a:lnTo>
                    <a:pt x="27" y="48"/>
                  </a:lnTo>
                  <a:lnTo>
                    <a:pt x="18" y="57"/>
                  </a:lnTo>
                  <a:lnTo>
                    <a:pt x="83" y="26"/>
                  </a:lnTo>
                  <a:lnTo>
                    <a:pt x="69" y="35"/>
                  </a:lnTo>
                  <a:lnTo>
                    <a:pt x="83" y="31"/>
                  </a:lnTo>
                  <a:lnTo>
                    <a:pt x="64" y="44"/>
                  </a:lnTo>
                  <a:lnTo>
                    <a:pt x="46" y="57"/>
                  </a:lnTo>
                  <a:lnTo>
                    <a:pt x="83" y="39"/>
                  </a:lnTo>
                  <a:lnTo>
                    <a:pt x="97" y="31"/>
                  </a:lnTo>
                  <a:lnTo>
                    <a:pt x="74" y="48"/>
                  </a:lnTo>
                  <a:lnTo>
                    <a:pt x="83" y="44"/>
                  </a:lnTo>
                  <a:lnTo>
                    <a:pt x="51" y="70"/>
                  </a:lnTo>
                  <a:lnTo>
                    <a:pt x="78" y="57"/>
                  </a:lnTo>
                  <a:lnTo>
                    <a:pt x="92" y="48"/>
                  </a:lnTo>
                  <a:lnTo>
                    <a:pt x="64" y="70"/>
                  </a:lnTo>
                  <a:lnTo>
                    <a:pt x="92" y="52"/>
                  </a:lnTo>
                  <a:lnTo>
                    <a:pt x="106" y="48"/>
                  </a:lnTo>
                  <a:lnTo>
                    <a:pt x="64" y="78"/>
                  </a:lnTo>
                  <a:lnTo>
                    <a:pt x="111" y="52"/>
                  </a:lnTo>
                  <a:lnTo>
                    <a:pt x="97" y="61"/>
                  </a:lnTo>
                  <a:lnTo>
                    <a:pt x="125" y="52"/>
                  </a:lnTo>
                  <a:lnTo>
                    <a:pt x="134" y="48"/>
                  </a:lnTo>
                  <a:lnTo>
                    <a:pt x="83" y="78"/>
                  </a:lnTo>
                  <a:lnTo>
                    <a:pt x="78" y="87"/>
                  </a:lnTo>
                  <a:lnTo>
                    <a:pt x="157" y="52"/>
                  </a:lnTo>
                  <a:lnTo>
                    <a:pt x="143" y="61"/>
                  </a:lnTo>
                  <a:lnTo>
                    <a:pt x="138" y="61"/>
                  </a:lnTo>
                  <a:lnTo>
                    <a:pt x="92" y="87"/>
                  </a:lnTo>
                  <a:lnTo>
                    <a:pt x="78" y="96"/>
                  </a:lnTo>
                  <a:lnTo>
                    <a:pt x="148" y="65"/>
                  </a:lnTo>
                  <a:lnTo>
                    <a:pt x="120" y="83"/>
                  </a:lnTo>
                  <a:lnTo>
                    <a:pt x="189" y="57"/>
                  </a:lnTo>
                  <a:lnTo>
                    <a:pt x="198" y="57"/>
                  </a:lnTo>
                  <a:lnTo>
                    <a:pt x="148" y="83"/>
                  </a:lnTo>
                  <a:lnTo>
                    <a:pt x="161" y="78"/>
                  </a:lnTo>
                  <a:lnTo>
                    <a:pt x="148" y="87"/>
                  </a:lnTo>
                  <a:lnTo>
                    <a:pt x="194" y="74"/>
                  </a:lnTo>
                  <a:lnTo>
                    <a:pt x="152" y="96"/>
                  </a:lnTo>
                  <a:lnTo>
                    <a:pt x="189" y="83"/>
                  </a:lnTo>
                  <a:lnTo>
                    <a:pt x="157" y="100"/>
                  </a:lnTo>
                  <a:lnTo>
                    <a:pt x="226" y="78"/>
                  </a:lnTo>
                  <a:lnTo>
                    <a:pt x="240" y="78"/>
                  </a:lnTo>
                  <a:lnTo>
                    <a:pt x="254" y="78"/>
                  </a:lnTo>
                  <a:lnTo>
                    <a:pt x="240" y="83"/>
                  </a:lnTo>
                  <a:lnTo>
                    <a:pt x="254" y="122"/>
                  </a:lnTo>
                  <a:lnTo>
                    <a:pt x="259" y="118"/>
                  </a:lnTo>
                  <a:lnTo>
                    <a:pt x="254" y="91"/>
                  </a:lnTo>
                  <a:lnTo>
                    <a:pt x="263" y="105"/>
                  </a:lnTo>
                  <a:lnTo>
                    <a:pt x="259" y="83"/>
                  </a:lnTo>
                  <a:lnTo>
                    <a:pt x="263" y="91"/>
                  </a:lnTo>
                  <a:lnTo>
                    <a:pt x="268" y="105"/>
                  </a:lnTo>
                  <a:lnTo>
                    <a:pt x="263" y="83"/>
                  </a:lnTo>
                  <a:lnTo>
                    <a:pt x="268" y="87"/>
                  </a:lnTo>
                  <a:lnTo>
                    <a:pt x="277" y="1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01" name="Freeform 24"/>
            <p:cNvSpPr/>
            <p:nvPr/>
          </p:nvSpPr>
          <p:spPr>
            <a:xfrm>
              <a:off x="3225" y="2475"/>
              <a:ext cx="287" cy="127"/>
            </a:xfrm>
            <a:custGeom>
              <a:avLst/>
              <a:gdLst>
                <a:gd name="txL" fmla="*/ 0 w 287"/>
                <a:gd name="txT" fmla="*/ 0 h 127"/>
                <a:gd name="txR" fmla="*/ 287 w 287"/>
                <a:gd name="txB" fmla="*/ 127 h 127"/>
              </a:gdLst>
              <a:ahLst/>
              <a:cxnLst>
                <a:cxn ang="0">
                  <a:pos x="282" y="109"/>
                </a:cxn>
                <a:cxn ang="0">
                  <a:pos x="286" y="48"/>
                </a:cxn>
                <a:cxn ang="0">
                  <a:pos x="212" y="0"/>
                </a:cxn>
                <a:cxn ang="0">
                  <a:pos x="27" y="5"/>
                </a:cxn>
                <a:cxn ang="0">
                  <a:pos x="0" y="35"/>
                </a:cxn>
                <a:cxn ang="0">
                  <a:pos x="9" y="26"/>
                </a:cxn>
                <a:cxn ang="0">
                  <a:pos x="9" y="48"/>
                </a:cxn>
                <a:cxn ang="0">
                  <a:pos x="51" y="22"/>
                </a:cxn>
                <a:cxn ang="0">
                  <a:pos x="74" y="18"/>
                </a:cxn>
                <a:cxn ang="0">
                  <a:pos x="18" y="57"/>
                </a:cxn>
                <a:cxn ang="0">
                  <a:pos x="69" y="35"/>
                </a:cxn>
                <a:cxn ang="0">
                  <a:pos x="64" y="44"/>
                </a:cxn>
                <a:cxn ang="0">
                  <a:pos x="83" y="39"/>
                </a:cxn>
                <a:cxn ang="0">
                  <a:pos x="74" y="48"/>
                </a:cxn>
                <a:cxn ang="0">
                  <a:pos x="51" y="70"/>
                </a:cxn>
                <a:cxn ang="0">
                  <a:pos x="92" y="48"/>
                </a:cxn>
                <a:cxn ang="0">
                  <a:pos x="92" y="52"/>
                </a:cxn>
                <a:cxn ang="0">
                  <a:pos x="64" y="78"/>
                </a:cxn>
                <a:cxn ang="0">
                  <a:pos x="97" y="61"/>
                </a:cxn>
                <a:cxn ang="0">
                  <a:pos x="134" y="48"/>
                </a:cxn>
                <a:cxn ang="0">
                  <a:pos x="78" y="87"/>
                </a:cxn>
                <a:cxn ang="0">
                  <a:pos x="143" y="61"/>
                </a:cxn>
                <a:cxn ang="0">
                  <a:pos x="92" y="87"/>
                </a:cxn>
                <a:cxn ang="0">
                  <a:pos x="148" y="65"/>
                </a:cxn>
                <a:cxn ang="0">
                  <a:pos x="189" y="57"/>
                </a:cxn>
                <a:cxn ang="0">
                  <a:pos x="148" y="83"/>
                </a:cxn>
                <a:cxn ang="0">
                  <a:pos x="148" y="87"/>
                </a:cxn>
                <a:cxn ang="0">
                  <a:pos x="152" y="96"/>
                </a:cxn>
                <a:cxn ang="0">
                  <a:pos x="157" y="100"/>
                </a:cxn>
                <a:cxn ang="0">
                  <a:pos x="240" y="78"/>
                </a:cxn>
                <a:cxn ang="0">
                  <a:pos x="240" y="83"/>
                </a:cxn>
                <a:cxn ang="0">
                  <a:pos x="259" y="118"/>
                </a:cxn>
                <a:cxn ang="0">
                  <a:pos x="263" y="105"/>
                </a:cxn>
                <a:cxn ang="0">
                  <a:pos x="263" y="91"/>
                </a:cxn>
                <a:cxn ang="0">
                  <a:pos x="263" y="83"/>
                </a:cxn>
                <a:cxn ang="0">
                  <a:pos x="277" y="126"/>
                </a:cxn>
              </a:cxnLst>
              <a:rect l="txL" t="txT" r="txR" b="txB"/>
              <a:pathLst>
                <a:path w="287" h="127">
                  <a:moveTo>
                    <a:pt x="277" y="126"/>
                  </a:moveTo>
                  <a:lnTo>
                    <a:pt x="282" y="109"/>
                  </a:lnTo>
                  <a:lnTo>
                    <a:pt x="286" y="78"/>
                  </a:lnTo>
                  <a:lnTo>
                    <a:pt x="286" y="48"/>
                  </a:lnTo>
                  <a:lnTo>
                    <a:pt x="222" y="0"/>
                  </a:lnTo>
                  <a:lnTo>
                    <a:pt x="212" y="0"/>
                  </a:lnTo>
                  <a:lnTo>
                    <a:pt x="194" y="5"/>
                  </a:lnTo>
                  <a:lnTo>
                    <a:pt x="27" y="5"/>
                  </a:lnTo>
                  <a:lnTo>
                    <a:pt x="4" y="5"/>
                  </a:lnTo>
                  <a:lnTo>
                    <a:pt x="0" y="35"/>
                  </a:lnTo>
                  <a:lnTo>
                    <a:pt x="9" y="18"/>
                  </a:lnTo>
                  <a:lnTo>
                    <a:pt x="9" y="26"/>
                  </a:lnTo>
                  <a:lnTo>
                    <a:pt x="18" y="26"/>
                  </a:lnTo>
                  <a:lnTo>
                    <a:pt x="9" y="48"/>
                  </a:lnTo>
                  <a:lnTo>
                    <a:pt x="46" y="22"/>
                  </a:lnTo>
                  <a:lnTo>
                    <a:pt x="51" y="22"/>
                  </a:lnTo>
                  <a:lnTo>
                    <a:pt x="27" y="44"/>
                  </a:lnTo>
                  <a:lnTo>
                    <a:pt x="74" y="18"/>
                  </a:lnTo>
                  <a:lnTo>
                    <a:pt x="27" y="48"/>
                  </a:lnTo>
                  <a:lnTo>
                    <a:pt x="18" y="57"/>
                  </a:lnTo>
                  <a:lnTo>
                    <a:pt x="83" y="26"/>
                  </a:lnTo>
                  <a:lnTo>
                    <a:pt x="69" y="35"/>
                  </a:lnTo>
                  <a:lnTo>
                    <a:pt x="83" y="31"/>
                  </a:lnTo>
                  <a:lnTo>
                    <a:pt x="64" y="44"/>
                  </a:lnTo>
                  <a:lnTo>
                    <a:pt x="46" y="57"/>
                  </a:lnTo>
                  <a:lnTo>
                    <a:pt x="83" y="39"/>
                  </a:lnTo>
                  <a:lnTo>
                    <a:pt x="97" y="31"/>
                  </a:lnTo>
                  <a:lnTo>
                    <a:pt x="74" y="48"/>
                  </a:lnTo>
                  <a:lnTo>
                    <a:pt x="83" y="44"/>
                  </a:lnTo>
                  <a:lnTo>
                    <a:pt x="51" y="70"/>
                  </a:lnTo>
                  <a:lnTo>
                    <a:pt x="78" y="57"/>
                  </a:lnTo>
                  <a:lnTo>
                    <a:pt x="92" y="48"/>
                  </a:lnTo>
                  <a:lnTo>
                    <a:pt x="64" y="70"/>
                  </a:lnTo>
                  <a:lnTo>
                    <a:pt x="92" y="52"/>
                  </a:lnTo>
                  <a:lnTo>
                    <a:pt x="106" y="48"/>
                  </a:lnTo>
                  <a:lnTo>
                    <a:pt x="64" y="78"/>
                  </a:lnTo>
                  <a:lnTo>
                    <a:pt x="111" y="52"/>
                  </a:lnTo>
                  <a:lnTo>
                    <a:pt x="97" y="61"/>
                  </a:lnTo>
                  <a:lnTo>
                    <a:pt x="125" y="52"/>
                  </a:lnTo>
                  <a:lnTo>
                    <a:pt x="134" y="48"/>
                  </a:lnTo>
                  <a:lnTo>
                    <a:pt x="83" y="78"/>
                  </a:lnTo>
                  <a:lnTo>
                    <a:pt x="78" y="87"/>
                  </a:lnTo>
                  <a:lnTo>
                    <a:pt x="157" y="52"/>
                  </a:lnTo>
                  <a:lnTo>
                    <a:pt x="143" y="61"/>
                  </a:lnTo>
                  <a:lnTo>
                    <a:pt x="138" y="61"/>
                  </a:lnTo>
                  <a:lnTo>
                    <a:pt x="92" y="87"/>
                  </a:lnTo>
                  <a:lnTo>
                    <a:pt x="78" y="96"/>
                  </a:lnTo>
                  <a:lnTo>
                    <a:pt x="148" y="65"/>
                  </a:lnTo>
                  <a:lnTo>
                    <a:pt x="120" y="83"/>
                  </a:lnTo>
                  <a:lnTo>
                    <a:pt x="189" y="57"/>
                  </a:lnTo>
                  <a:lnTo>
                    <a:pt x="198" y="57"/>
                  </a:lnTo>
                  <a:lnTo>
                    <a:pt x="148" y="83"/>
                  </a:lnTo>
                  <a:lnTo>
                    <a:pt x="161" y="78"/>
                  </a:lnTo>
                  <a:lnTo>
                    <a:pt x="148" y="87"/>
                  </a:lnTo>
                  <a:lnTo>
                    <a:pt x="194" y="74"/>
                  </a:lnTo>
                  <a:lnTo>
                    <a:pt x="152" y="96"/>
                  </a:lnTo>
                  <a:lnTo>
                    <a:pt x="189" y="83"/>
                  </a:lnTo>
                  <a:lnTo>
                    <a:pt x="157" y="100"/>
                  </a:lnTo>
                  <a:lnTo>
                    <a:pt x="226" y="78"/>
                  </a:lnTo>
                  <a:lnTo>
                    <a:pt x="240" y="78"/>
                  </a:lnTo>
                  <a:lnTo>
                    <a:pt x="254" y="78"/>
                  </a:lnTo>
                  <a:lnTo>
                    <a:pt x="240" y="83"/>
                  </a:lnTo>
                  <a:lnTo>
                    <a:pt x="254" y="122"/>
                  </a:lnTo>
                  <a:lnTo>
                    <a:pt x="259" y="118"/>
                  </a:lnTo>
                  <a:lnTo>
                    <a:pt x="254" y="91"/>
                  </a:lnTo>
                  <a:lnTo>
                    <a:pt x="263" y="105"/>
                  </a:lnTo>
                  <a:lnTo>
                    <a:pt x="259" y="83"/>
                  </a:lnTo>
                  <a:lnTo>
                    <a:pt x="263" y="91"/>
                  </a:lnTo>
                  <a:lnTo>
                    <a:pt x="268" y="105"/>
                  </a:lnTo>
                  <a:lnTo>
                    <a:pt x="263" y="83"/>
                  </a:lnTo>
                  <a:lnTo>
                    <a:pt x="268" y="87"/>
                  </a:lnTo>
                  <a:lnTo>
                    <a:pt x="277" y="126"/>
                  </a:lnTo>
                  <a:close/>
                </a:path>
              </a:pathLst>
            </a:custGeom>
            <a:solidFill>
              <a:srgbClr val="BBBBBB">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02" name="Freeform 25"/>
            <p:cNvSpPr/>
            <p:nvPr/>
          </p:nvSpPr>
          <p:spPr>
            <a:xfrm>
              <a:off x="3618" y="2788"/>
              <a:ext cx="227" cy="262"/>
            </a:xfrm>
            <a:custGeom>
              <a:avLst/>
              <a:gdLst>
                <a:gd name="txL" fmla="*/ 0 w 227"/>
                <a:gd name="txT" fmla="*/ 0 h 262"/>
                <a:gd name="txR" fmla="*/ 227 w 227"/>
                <a:gd name="txB" fmla="*/ 262 h 262"/>
              </a:gdLst>
              <a:ahLst/>
              <a:cxnLst>
                <a:cxn ang="0">
                  <a:pos x="9" y="261"/>
                </a:cxn>
                <a:cxn ang="0">
                  <a:pos x="69" y="235"/>
                </a:cxn>
                <a:cxn ang="0">
                  <a:pos x="97" y="213"/>
                </a:cxn>
                <a:cxn ang="0">
                  <a:pos x="138" y="178"/>
                </a:cxn>
                <a:cxn ang="0">
                  <a:pos x="162" y="135"/>
                </a:cxn>
                <a:cxn ang="0">
                  <a:pos x="175" y="126"/>
                </a:cxn>
                <a:cxn ang="0">
                  <a:pos x="185" y="109"/>
                </a:cxn>
                <a:cxn ang="0">
                  <a:pos x="203" y="70"/>
                </a:cxn>
                <a:cxn ang="0">
                  <a:pos x="222" y="61"/>
                </a:cxn>
                <a:cxn ang="0">
                  <a:pos x="226" y="26"/>
                </a:cxn>
                <a:cxn ang="0">
                  <a:pos x="217" y="4"/>
                </a:cxn>
                <a:cxn ang="0">
                  <a:pos x="212" y="9"/>
                </a:cxn>
                <a:cxn ang="0">
                  <a:pos x="217" y="26"/>
                </a:cxn>
                <a:cxn ang="0">
                  <a:pos x="203" y="52"/>
                </a:cxn>
                <a:cxn ang="0">
                  <a:pos x="148" y="70"/>
                </a:cxn>
                <a:cxn ang="0">
                  <a:pos x="166" y="78"/>
                </a:cxn>
                <a:cxn ang="0">
                  <a:pos x="171" y="91"/>
                </a:cxn>
                <a:cxn ang="0">
                  <a:pos x="166" y="109"/>
                </a:cxn>
                <a:cxn ang="0">
                  <a:pos x="106" y="135"/>
                </a:cxn>
                <a:cxn ang="0">
                  <a:pos x="129" y="148"/>
                </a:cxn>
                <a:cxn ang="0">
                  <a:pos x="129" y="161"/>
                </a:cxn>
                <a:cxn ang="0">
                  <a:pos x="55" y="204"/>
                </a:cxn>
                <a:cxn ang="0">
                  <a:pos x="64" y="213"/>
                </a:cxn>
                <a:cxn ang="0">
                  <a:pos x="64" y="230"/>
                </a:cxn>
                <a:cxn ang="0">
                  <a:pos x="37" y="248"/>
                </a:cxn>
                <a:cxn ang="0">
                  <a:pos x="9" y="239"/>
                </a:cxn>
                <a:cxn ang="0">
                  <a:pos x="23" y="213"/>
                </a:cxn>
                <a:cxn ang="0">
                  <a:pos x="32" y="191"/>
                </a:cxn>
                <a:cxn ang="0">
                  <a:pos x="37" y="170"/>
                </a:cxn>
                <a:cxn ang="0">
                  <a:pos x="88" y="139"/>
                </a:cxn>
                <a:cxn ang="0">
                  <a:pos x="69" y="117"/>
                </a:cxn>
                <a:cxn ang="0">
                  <a:pos x="78" y="96"/>
                </a:cxn>
                <a:cxn ang="0">
                  <a:pos x="88" y="61"/>
                </a:cxn>
                <a:cxn ang="0">
                  <a:pos x="88" y="39"/>
                </a:cxn>
                <a:cxn ang="0">
                  <a:pos x="199" y="9"/>
                </a:cxn>
                <a:cxn ang="0">
                  <a:pos x="208" y="0"/>
                </a:cxn>
                <a:cxn ang="0">
                  <a:pos x="171" y="4"/>
                </a:cxn>
                <a:cxn ang="0">
                  <a:pos x="101" y="22"/>
                </a:cxn>
                <a:cxn ang="0">
                  <a:pos x="74" y="48"/>
                </a:cxn>
                <a:cxn ang="0">
                  <a:pos x="97" y="78"/>
                </a:cxn>
                <a:cxn ang="0">
                  <a:pos x="60" y="100"/>
                </a:cxn>
                <a:cxn ang="0">
                  <a:pos x="60" y="130"/>
                </a:cxn>
                <a:cxn ang="0">
                  <a:pos x="64" y="139"/>
                </a:cxn>
                <a:cxn ang="0">
                  <a:pos x="46" y="156"/>
                </a:cxn>
                <a:cxn ang="0">
                  <a:pos x="23" y="183"/>
                </a:cxn>
                <a:cxn ang="0">
                  <a:pos x="23" y="204"/>
                </a:cxn>
                <a:cxn ang="0">
                  <a:pos x="0" y="235"/>
                </a:cxn>
                <a:cxn ang="0">
                  <a:pos x="4" y="261"/>
                </a:cxn>
              </a:cxnLst>
              <a:rect l="txL" t="txT" r="txR" b="txB"/>
              <a:pathLst>
                <a:path w="227" h="262">
                  <a:moveTo>
                    <a:pt x="4" y="261"/>
                  </a:moveTo>
                  <a:lnTo>
                    <a:pt x="9" y="261"/>
                  </a:lnTo>
                  <a:lnTo>
                    <a:pt x="46" y="261"/>
                  </a:lnTo>
                  <a:lnTo>
                    <a:pt x="69" y="235"/>
                  </a:lnTo>
                  <a:lnTo>
                    <a:pt x="74" y="222"/>
                  </a:lnTo>
                  <a:lnTo>
                    <a:pt x="97" y="213"/>
                  </a:lnTo>
                  <a:lnTo>
                    <a:pt x="120" y="200"/>
                  </a:lnTo>
                  <a:lnTo>
                    <a:pt x="138" y="178"/>
                  </a:lnTo>
                  <a:lnTo>
                    <a:pt x="138" y="148"/>
                  </a:lnTo>
                  <a:lnTo>
                    <a:pt x="162" y="135"/>
                  </a:lnTo>
                  <a:lnTo>
                    <a:pt x="171" y="135"/>
                  </a:lnTo>
                  <a:lnTo>
                    <a:pt x="175" y="126"/>
                  </a:lnTo>
                  <a:lnTo>
                    <a:pt x="180" y="117"/>
                  </a:lnTo>
                  <a:lnTo>
                    <a:pt x="185" y="109"/>
                  </a:lnTo>
                  <a:lnTo>
                    <a:pt x="185" y="78"/>
                  </a:lnTo>
                  <a:lnTo>
                    <a:pt x="203" y="70"/>
                  </a:lnTo>
                  <a:lnTo>
                    <a:pt x="212" y="65"/>
                  </a:lnTo>
                  <a:lnTo>
                    <a:pt x="222" y="61"/>
                  </a:lnTo>
                  <a:lnTo>
                    <a:pt x="226" y="44"/>
                  </a:lnTo>
                  <a:lnTo>
                    <a:pt x="226" y="26"/>
                  </a:lnTo>
                  <a:lnTo>
                    <a:pt x="226" y="13"/>
                  </a:lnTo>
                  <a:lnTo>
                    <a:pt x="217" y="4"/>
                  </a:lnTo>
                  <a:lnTo>
                    <a:pt x="208" y="0"/>
                  </a:lnTo>
                  <a:lnTo>
                    <a:pt x="212" y="9"/>
                  </a:lnTo>
                  <a:lnTo>
                    <a:pt x="217" y="17"/>
                  </a:lnTo>
                  <a:lnTo>
                    <a:pt x="217" y="26"/>
                  </a:lnTo>
                  <a:lnTo>
                    <a:pt x="217" y="35"/>
                  </a:lnTo>
                  <a:lnTo>
                    <a:pt x="203" y="52"/>
                  </a:lnTo>
                  <a:lnTo>
                    <a:pt x="189" y="65"/>
                  </a:lnTo>
                  <a:lnTo>
                    <a:pt x="148" y="70"/>
                  </a:lnTo>
                  <a:lnTo>
                    <a:pt x="157" y="74"/>
                  </a:lnTo>
                  <a:lnTo>
                    <a:pt x="166" y="78"/>
                  </a:lnTo>
                  <a:lnTo>
                    <a:pt x="171" y="83"/>
                  </a:lnTo>
                  <a:lnTo>
                    <a:pt x="171" y="91"/>
                  </a:lnTo>
                  <a:lnTo>
                    <a:pt x="171" y="100"/>
                  </a:lnTo>
                  <a:lnTo>
                    <a:pt x="166" y="109"/>
                  </a:lnTo>
                  <a:lnTo>
                    <a:pt x="138" y="130"/>
                  </a:lnTo>
                  <a:lnTo>
                    <a:pt x="106" y="135"/>
                  </a:lnTo>
                  <a:lnTo>
                    <a:pt x="125" y="139"/>
                  </a:lnTo>
                  <a:lnTo>
                    <a:pt x="129" y="148"/>
                  </a:lnTo>
                  <a:lnTo>
                    <a:pt x="129" y="156"/>
                  </a:lnTo>
                  <a:lnTo>
                    <a:pt x="129" y="161"/>
                  </a:lnTo>
                  <a:lnTo>
                    <a:pt x="97" y="191"/>
                  </a:lnTo>
                  <a:lnTo>
                    <a:pt x="55" y="204"/>
                  </a:lnTo>
                  <a:lnTo>
                    <a:pt x="64" y="213"/>
                  </a:lnTo>
                  <a:lnTo>
                    <a:pt x="69" y="222"/>
                  </a:lnTo>
                  <a:lnTo>
                    <a:pt x="64" y="230"/>
                  </a:lnTo>
                  <a:lnTo>
                    <a:pt x="51" y="239"/>
                  </a:lnTo>
                  <a:lnTo>
                    <a:pt x="37" y="248"/>
                  </a:lnTo>
                  <a:lnTo>
                    <a:pt x="18" y="248"/>
                  </a:lnTo>
                  <a:lnTo>
                    <a:pt x="9" y="239"/>
                  </a:lnTo>
                  <a:lnTo>
                    <a:pt x="9" y="226"/>
                  </a:lnTo>
                  <a:lnTo>
                    <a:pt x="23" y="213"/>
                  </a:lnTo>
                  <a:lnTo>
                    <a:pt x="37" y="204"/>
                  </a:lnTo>
                  <a:lnTo>
                    <a:pt x="32" y="191"/>
                  </a:lnTo>
                  <a:lnTo>
                    <a:pt x="27" y="183"/>
                  </a:lnTo>
                  <a:lnTo>
                    <a:pt x="37" y="170"/>
                  </a:lnTo>
                  <a:lnTo>
                    <a:pt x="60" y="152"/>
                  </a:lnTo>
                  <a:lnTo>
                    <a:pt x="88" y="139"/>
                  </a:lnTo>
                  <a:lnTo>
                    <a:pt x="74" y="130"/>
                  </a:lnTo>
                  <a:lnTo>
                    <a:pt x="69" y="117"/>
                  </a:lnTo>
                  <a:lnTo>
                    <a:pt x="74" y="100"/>
                  </a:lnTo>
                  <a:lnTo>
                    <a:pt x="78" y="96"/>
                  </a:lnTo>
                  <a:lnTo>
                    <a:pt x="134" y="65"/>
                  </a:lnTo>
                  <a:lnTo>
                    <a:pt x="88" y="61"/>
                  </a:lnTo>
                  <a:lnTo>
                    <a:pt x="83" y="52"/>
                  </a:lnTo>
                  <a:lnTo>
                    <a:pt x="88" y="39"/>
                  </a:lnTo>
                  <a:lnTo>
                    <a:pt x="143" y="17"/>
                  </a:lnTo>
                  <a:lnTo>
                    <a:pt x="199" y="9"/>
                  </a:lnTo>
                  <a:lnTo>
                    <a:pt x="212" y="9"/>
                  </a:lnTo>
                  <a:lnTo>
                    <a:pt x="208" y="0"/>
                  </a:lnTo>
                  <a:lnTo>
                    <a:pt x="189" y="0"/>
                  </a:lnTo>
                  <a:lnTo>
                    <a:pt x="171" y="4"/>
                  </a:lnTo>
                  <a:lnTo>
                    <a:pt x="101" y="22"/>
                  </a:lnTo>
                  <a:lnTo>
                    <a:pt x="83" y="30"/>
                  </a:lnTo>
                  <a:lnTo>
                    <a:pt x="74" y="48"/>
                  </a:lnTo>
                  <a:lnTo>
                    <a:pt x="78" y="65"/>
                  </a:lnTo>
                  <a:lnTo>
                    <a:pt x="97" y="78"/>
                  </a:lnTo>
                  <a:lnTo>
                    <a:pt x="69" y="96"/>
                  </a:lnTo>
                  <a:lnTo>
                    <a:pt x="60" y="100"/>
                  </a:lnTo>
                  <a:lnTo>
                    <a:pt x="60" y="109"/>
                  </a:lnTo>
                  <a:lnTo>
                    <a:pt x="60" y="130"/>
                  </a:lnTo>
                  <a:lnTo>
                    <a:pt x="60" y="135"/>
                  </a:lnTo>
                  <a:lnTo>
                    <a:pt x="64" y="139"/>
                  </a:lnTo>
                  <a:lnTo>
                    <a:pt x="64" y="143"/>
                  </a:lnTo>
                  <a:lnTo>
                    <a:pt x="46" y="156"/>
                  </a:lnTo>
                  <a:lnTo>
                    <a:pt x="27" y="170"/>
                  </a:lnTo>
                  <a:lnTo>
                    <a:pt x="23" y="183"/>
                  </a:lnTo>
                  <a:lnTo>
                    <a:pt x="18" y="191"/>
                  </a:lnTo>
                  <a:lnTo>
                    <a:pt x="23" y="204"/>
                  </a:lnTo>
                  <a:lnTo>
                    <a:pt x="4" y="213"/>
                  </a:lnTo>
                  <a:lnTo>
                    <a:pt x="0" y="235"/>
                  </a:lnTo>
                  <a:lnTo>
                    <a:pt x="0" y="252"/>
                  </a:lnTo>
                  <a:lnTo>
                    <a:pt x="4" y="261"/>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03" name="Freeform 26"/>
            <p:cNvSpPr/>
            <p:nvPr/>
          </p:nvSpPr>
          <p:spPr>
            <a:xfrm>
              <a:off x="3405" y="2888"/>
              <a:ext cx="274" cy="92"/>
            </a:xfrm>
            <a:custGeom>
              <a:avLst/>
              <a:gdLst>
                <a:gd name="txL" fmla="*/ 0 w 274"/>
                <a:gd name="txT" fmla="*/ 0 h 92"/>
                <a:gd name="txR" fmla="*/ 274 w 274"/>
                <a:gd name="txB" fmla="*/ 92 h 92"/>
              </a:gdLst>
              <a:ahLst/>
              <a:cxnLst>
                <a:cxn ang="0">
                  <a:pos x="273" y="0"/>
                </a:cxn>
                <a:cxn ang="0">
                  <a:pos x="268" y="0"/>
                </a:cxn>
                <a:cxn ang="0">
                  <a:pos x="69" y="56"/>
                </a:cxn>
                <a:cxn ang="0">
                  <a:pos x="37" y="70"/>
                </a:cxn>
                <a:cxn ang="0">
                  <a:pos x="0" y="83"/>
                </a:cxn>
                <a:cxn ang="0">
                  <a:pos x="5" y="91"/>
                </a:cxn>
                <a:cxn ang="0">
                  <a:pos x="46" y="74"/>
                </a:cxn>
                <a:cxn ang="0">
                  <a:pos x="143" y="43"/>
                </a:cxn>
                <a:cxn ang="0">
                  <a:pos x="240" y="17"/>
                </a:cxn>
                <a:cxn ang="0">
                  <a:pos x="273" y="9"/>
                </a:cxn>
                <a:cxn ang="0">
                  <a:pos x="273" y="0"/>
                </a:cxn>
                <a:cxn ang="0">
                  <a:pos x="273" y="0"/>
                </a:cxn>
              </a:cxnLst>
              <a:rect l="txL" t="txT" r="txR" b="txB"/>
              <a:pathLst>
                <a:path w="274" h="92">
                  <a:moveTo>
                    <a:pt x="273" y="0"/>
                  </a:moveTo>
                  <a:lnTo>
                    <a:pt x="268" y="0"/>
                  </a:lnTo>
                  <a:lnTo>
                    <a:pt x="69" y="56"/>
                  </a:lnTo>
                  <a:lnTo>
                    <a:pt x="37" y="70"/>
                  </a:lnTo>
                  <a:lnTo>
                    <a:pt x="0" y="83"/>
                  </a:lnTo>
                  <a:lnTo>
                    <a:pt x="5" y="91"/>
                  </a:lnTo>
                  <a:lnTo>
                    <a:pt x="46" y="74"/>
                  </a:lnTo>
                  <a:lnTo>
                    <a:pt x="143" y="43"/>
                  </a:lnTo>
                  <a:lnTo>
                    <a:pt x="240" y="17"/>
                  </a:lnTo>
                  <a:lnTo>
                    <a:pt x="273" y="9"/>
                  </a:lnTo>
                  <a:lnTo>
                    <a:pt x="273"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04" name="Freeform 27"/>
            <p:cNvSpPr/>
            <p:nvPr/>
          </p:nvSpPr>
          <p:spPr>
            <a:xfrm>
              <a:off x="3405" y="2888"/>
              <a:ext cx="274" cy="92"/>
            </a:xfrm>
            <a:custGeom>
              <a:avLst/>
              <a:gdLst>
                <a:gd name="txL" fmla="*/ 0 w 274"/>
                <a:gd name="txT" fmla="*/ 0 h 92"/>
                <a:gd name="txR" fmla="*/ 274 w 274"/>
                <a:gd name="txB" fmla="*/ 92 h 92"/>
              </a:gdLst>
              <a:ahLst/>
              <a:cxnLst>
                <a:cxn ang="0">
                  <a:pos x="273" y="0"/>
                </a:cxn>
                <a:cxn ang="0">
                  <a:pos x="268" y="0"/>
                </a:cxn>
                <a:cxn ang="0">
                  <a:pos x="69" y="56"/>
                </a:cxn>
                <a:cxn ang="0">
                  <a:pos x="37" y="70"/>
                </a:cxn>
                <a:cxn ang="0">
                  <a:pos x="0" y="83"/>
                </a:cxn>
                <a:cxn ang="0">
                  <a:pos x="5" y="91"/>
                </a:cxn>
                <a:cxn ang="0">
                  <a:pos x="46" y="74"/>
                </a:cxn>
                <a:cxn ang="0">
                  <a:pos x="143" y="43"/>
                </a:cxn>
                <a:cxn ang="0">
                  <a:pos x="240" y="17"/>
                </a:cxn>
                <a:cxn ang="0">
                  <a:pos x="273" y="9"/>
                </a:cxn>
                <a:cxn ang="0">
                  <a:pos x="273" y="0"/>
                </a:cxn>
              </a:cxnLst>
              <a:rect l="txL" t="txT" r="txR" b="txB"/>
              <a:pathLst>
                <a:path w="274" h="92">
                  <a:moveTo>
                    <a:pt x="273" y="0"/>
                  </a:moveTo>
                  <a:lnTo>
                    <a:pt x="268" y="0"/>
                  </a:lnTo>
                  <a:lnTo>
                    <a:pt x="69" y="56"/>
                  </a:lnTo>
                  <a:lnTo>
                    <a:pt x="37" y="70"/>
                  </a:lnTo>
                  <a:lnTo>
                    <a:pt x="0" y="83"/>
                  </a:lnTo>
                  <a:lnTo>
                    <a:pt x="5" y="91"/>
                  </a:lnTo>
                  <a:lnTo>
                    <a:pt x="46" y="74"/>
                  </a:lnTo>
                  <a:lnTo>
                    <a:pt x="143" y="43"/>
                  </a:lnTo>
                  <a:lnTo>
                    <a:pt x="240" y="17"/>
                  </a:lnTo>
                  <a:lnTo>
                    <a:pt x="273" y="9"/>
                  </a:lnTo>
                  <a:lnTo>
                    <a:pt x="273"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05" name="Freeform 28"/>
            <p:cNvSpPr/>
            <p:nvPr/>
          </p:nvSpPr>
          <p:spPr>
            <a:xfrm>
              <a:off x="2906" y="2688"/>
              <a:ext cx="273" cy="131"/>
            </a:xfrm>
            <a:custGeom>
              <a:avLst/>
              <a:gdLst>
                <a:gd name="txL" fmla="*/ 0 w 273"/>
                <a:gd name="txT" fmla="*/ 0 h 131"/>
                <a:gd name="txR" fmla="*/ 273 w 273"/>
                <a:gd name="txB" fmla="*/ 131 h 131"/>
              </a:gdLst>
              <a:ahLst/>
              <a:cxnLst>
                <a:cxn ang="0">
                  <a:pos x="161" y="83"/>
                </a:cxn>
                <a:cxn ang="0">
                  <a:pos x="203" y="100"/>
                </a:cxn>
                <a:cxn ang="0">
                  <a:pos x="249" y="122"/>
                </a:cxn>
                <a:cxn ang="0">
                  <a:pos x="272" y="130"/>
                </a:cxn>
                <a:cxn ang="0">
                  <a:pos x="235" y="113"/>
                </a:cxn>
                <a:cxn ang="0">
                  <a:pos x="198" y="96"/>
                </a:cxn>
                <a:cxn ang="0">
                  <a:pos x="148" y="70"/>
                </a:cxn>
                <a:cxn ang="0">
                  <a:pos x="92" y="44"/>
                </a:cxn>
                <a:cxn ang="0">
                  <a:pos x="0" y="0"/>
                </a:cxn>
                <a:cxn ang="0">
                  <a:pos x="4" y="22"/>
                </a:cxn>
                <a:cxn ang="0">
                  <a:pos x="161" y="83"/>
                </a:cxn>
                <a:cxn ang="0">
                  <a:pos x="161" y="83"/>
                </a:cxn>
              </a:cxnLst>
              <a:rect l="txL" t="txT" r="txR" b="txB"/>
              <a:pathLst>
                <a:path w="273" h="131">
                  <a:moveTo>
                    <a:pt x="161" y="83"/>
                  </a:moveTo>
                  <a:lnTo>
                    <a:pt x="203" y="100"/>
                  </a:lnTo>
                  <a:lnTo>
                    <a:pt x="249" y="122"/>
                  </a:lnTo>
                  <a:lnTo>
                    <a:pt x="272" y="130"/>
                  </a:lnTo>
                  <a:lnTo>
                    <a:pt x="235" y="113"/>
                  </a:lnTo>
                  <a:lnTo>
                    <a:pt x="198" y="96"/>
                  </a:lnTo>
                  <a:lnTo>
                    <a:pt x="148" y="70"/>
                  </a:lnTo>
                  <a:lnTo>
                    <a:pt x="92" y="44"/>
                  </a:lnTo>
                  <a:lnTo>
                    <a:pt x="0" y="0"/>
                  </a:lnTo>
                  <a:lnTo>
                    <a:pt x="4" y="22"/>
                  </a:lnTo>
                  <a:lnTo>
                    <a:pt x="161" y="83"/>
                  </a:lnTo>
                  <a:close/>
                </a:path>
              </a:pathLst>
            </a:custGeom>
            <a:solidFill>
              <a:srgbClr val="EEEEEE">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06" name="Freeform 29"/>
            <p:cNvSpPr/>
            <p:nvPr/>
          </p:nvSpPr>
          <p:spPr>
            <a:xfrm>
              <a:off x="3128" y="2497"/>
              <a:ext cx="88" cy="240"/>
            </a:xfrm>
            <a:custGeom>
              <a:avLst/>
              <a:gdLst>
                <a:gd name="txL" fmla="*/ 0 w 88"/>
                <a:gd name="txT" fmla="*/ 0 h 240"/>
                <a:gd name="txR" fmla="*/ 88 w 88"/>
                <a:gd name="txB" fmla="*/ 240 h 240"/>
              </a:gdLst>
              <a:ahLst/>
              <a:cxnLst>
                <a:cxn ang="0">
                  <a:pos x="50" y="239"/>
                </a:cxn>
                <a:cxn ang="0">
                  <a:pos x="60" y="165"/>
                </a:cxn>
                <a:cxn ang="0">
                  <a:pos x="64" y="143"/>
                </a:cxn>
                <a:cxn ang="0">
                  <a:pos x="60" y="126"/>
                </a:cxn>
                <a:cxn ang="0">
                  <a:pos x="55" y="126"/>
                </a:cxn>
                <a:cxn ang="0">
                  <a:pos x="41" y="152"/>
                </a:cxn>
                <a:cxn ang="0">
                  <a:pos x="50" y="113"/>
                </a:cxn>
                <a:cxn ang="0">
                  <a:pos x="46" y="109"/>
                </a:cxn>
                <a:cxn ang="0">
                  <a:pos x="46" y="109"/>
                </a:cxn>
                <a:cxn ang="0">
                  <a:pos x="87" y="43"/>
                </a:cxn>
                <a:cxn ang="0">
                  <a:pos x="50" y="87"/>
                </a:cxn>
                <a:cxn ang="0">
                  <a:pos x="69" y="61"/>
                </a:cxn>
                <a:cxn ang="0">
                  <a:pos x="46" y="83"/>
                </a:cxn>
                <a:cxn ang="0">
                  <a:pos x="64" y="52"/>
                </a:cxn>
                <a:cxn ang="0">
                  <a:pos x="50" y="52"/>
                </a:cxn>
                <a:cxn ang="0">
                  <a:pos x="32" y="69"/>
                </a:cxn>
                <a:cxn ang="0">
                  <a:pos x="27" y="69"/>
                </a:cxn>
                <a:cxn ang="0">
                  <a:pos x="32" y="43"/>
                </a:cxn>
                <a:cxn ang="0">
                  <a:pos x="27" y="48"/>
                </a:cxn>
                <a:cxn ang="0">
                  <a:pos x="18" y="56"/>
                </a:cxn>
                <a:cxn ang="0">
                  <a:pos x="23" y="39"/>
                </a:cxn>
                <a:cxn ang="0">
                  <a:pos x="13" y="48"/>
                </a:cxn>
                <a:cxn ang="0">
                  <a:pos x="50" y="0"/>
                </a:cxn>
                <a:cxn ang="0">
                  <a:pos x="4" y="48"/>
                </a:cxn>
                <a:cxn ang="0">
                  <a:pos x="4" y="61"/>
                </a:cxn>
                <a:cxn ang="0">
                  <a:pos x="4" y="69"/>
                </a:cxn>
                <a:cxn ang="0">
                  <a:pos x="9" y="74"/>
                </a:cxn>
                <a:cxn ang="0">
                  <a:pos x="9" y="96"/>
                </a:cxn>
                <a:cxn ang="0">
                  <a:pos x="13" y="100"/>
                </a:cxn>
                <a:cxn ang="0">
                  <a:pos x="23" y="117"/>
                </a:cxn>
                <a:cxn ang="0">
                  <a:pos x="18" y="130"/>
                </a:cxn>
                <a:cxn ang="0">
                  <a:pos x="23" y="126"/>
                </a:cxn>
                <a:cxn ang="0">
                  <a:pos x="27" y="143"/>
                </a:cxn>
                <a:cxn ang="0">
                  <a:pos x="37" y="182"/>
                </a:cxn>
                <a:cxn ang="0">
                  <a:pos x="37" y="191"/>
                </a:cxn>
                <a:cxn ang="0">
                  <a:pos x="41" y="217"/>
                </a:cxn>
                <a:cxn ang="0">
                  <a:pos x="41" y="222"/>
                </a:cxn>
                <a:cxn ang="0">
                  <a:pos x="41" y="235"/>
                </a:cxn>
              </a:cxnLst>
              <a:rect l="txL" t="txT" r="txR" b="txB"/>
              <a:pathLst>
                <a:path w="88" h="240">
                  <a:moveTo>
                    <a:pt x="41" y="235"/>
                  </a:moveTo>
                  <a:lnTo>
                    <a:pt x="50" y="239"/>
                  </a:lnTo>
                  <a:lnTo>
                    <a:pt x="64" y="165"/>
                  </a:lnTo>
                  <a:lnTo>
                    <a:pt x="60" y="165"/>
                  </a:lnTo>
                  <a:lnTo>
                    <a:pt x="64" y="143"/>
                  </a:lnTo>
                  <a:lnTo>
                    <a:pt x="64" y="130"/>
                  </a:lnTo>
                  <a:lnTo>
                    <a:pt x="60" y="126"/>
                  </a:lnTo>
                  <a:lnTo>
                    <a:pt x="55" y="135"/>
                  </a:lnTo>
                  <a:lnTo>
                    <a:pt x="55" y="126"/>
                  </a:lnTo>
                  <a:lnTo>
                    <a:pt x="55" y="122"/>
                  </a:lnTo>
                  <a:lnTo>
                    <a:pt x="41" y="152"/>
                  </a:lnTo>
                  <a:lnTo>
                    <a:pt x="46" y="139"/>
                  </a:lnTo>
                  <a:lnTo>
                    <a:pt x="50" y="113"/>
                  </a:lnTo>
                  <a:lnTo>
                    <a:pt x="46" y="109"/>
                  </a:lnTo>
                  <a:lnTo>
                    <a:pt x="41" y="104"/>
                  </a:lnTo>
                  <a:lnTo>
                    <a:pt x="87" y="43"/>
                  </a:lnTo>
                  <a:lnTo>
                    <a:pt x="50" y="87"/>
                  </a:lnTo>
                  <a:lnTo>
                    <a:pt x="55" y="78"/>
                  </a:lnTo>
                  <a:lnTo>
                    <a:pt x="69" y="61"/>
                  </a:lnTo>
                  <a:lnTo>
                    <a:pt x="69" y="56"/>
                  </a:lnTo>
                  <a:lnTo>
                    <a:pt x="46" y="83"/>
                  </a:lnTo>
                  <a:lnTo>
                    <a:pt x="64" y="52"/>
                  </a:lnTo>
                  <a:lnTo>
                    <a:pt x="37" y="78"/>
                  </a:lnTo>
                  <a:lnTo>
                    <a:pt x="50" y="52"/>
                  </a:lnTo>
                  <a:lnTo>
                    <a:pt x="32" y="74"/>
                  </a:lnTo>
                  <a:lnTo>
                    <a:pt x="32" y="69"/>
                  </a:lnTo>
                  <a:lnTo>
                    <a:pt x="46" y="48"/>
                  </a:lnTo>
                  <a:lnTo>
                    <a:pt x="27" y="69"/>
                  </a:lnTo>
                  <a:lnTo>
                    <a:pt x="41" y="39"/>
                  </a:lnTo>
                  <a:lnTo>
                    <a:pt x="32" y="43"/>
                  </a:lnTo>
                  <a:lnTo>
                    <a:pt x="37" y="39"/>
                  </a:lnTo>
                  <a:lnTo>
                    <a:pt x="27" y="48"/>
                  </a:lnTo>
                  <a:lnTo>
                    <a:pt x="37" y="30"/>
                  </a:lnTo>
                  <a:lnTo>
                    <a:pt x="18" y="56"/>
                  </a:lnTo>
                  <a:lnTo>
                    <a:pt x="23" y="39"/>
                  </a:lnTo>
                  <a:lnTo>
                    <a:pt x="18" y="39"/>
                  </a:lnTo>
                  <a:lnTo>
                    <a:pt x="13" y="48"/>
                  </a:lnTo>
                  <a:lnTo>
                    <a:pt x="13" y="43"/>
                  </a:lnTo>
                  <a:lnTo>
                    <a:pt x="50" y="0"/>
                  </a:lnTo>
                  <a:lnTo>
                    <a:pt x="46" y="0"/>
                  </a:lnTo>
                  <a:lnTo>
                    <a:pt x="4" y="48"/>
                  </a:lnTo>
                  <a:lnTo>
                    <a:pt x="0" y="56"/>
                  </a:lnTo>
                  <a:lnTo>
                    <a:pt x="4" y="61"/>
                  </a:lnTo>
                  <a:lnTo>
                    <a:pt x="4" y="69"/>
                  </a:lnTo>
                  <a:lnTo>
                    <a:pt x="4" y="74"/>
                  </a:lnTo>
                  <a:lnTo>
                    <a:pt x="9" y="74"/>
                  </a:lnTo>
                  <a:lnTo>
                    <a:pt x="9" y="78"/>
                  </a:lnTo>
                  <a:lnTo>
                    <a:pt x="9" y="96"/>
                  </a:lnTo>
                  <a:lnTo>
                    <a:pt x="13" y="96"/>
                  </a:lnTo>
                  <a:lnTo>
                    <a:pt x="13" y="100"/>
                  </a:lnTo>
                  <a:lnTo>
                    <a:pt x="13" y="96"/>
                  </a:lnTo>
                  <a:lnTo>
                    <a:pt x="23" y="117"/>
                  </a:lnTo>
                  <a:lnTo>
                    <a:pt x="18" y="126"/>
                  </a:lnTo>
                  <a:lnTo>
                    <a:pt x="18" y="130"/>
                  </a:lnTo>
                  <a:lnTo>
                    <a:pt x="23" y="126"/>
                  </a:lnTo>
                  <a:lnTo>
                    <a:pt x="23" y="139"/>
                  </a:lnTo>
                  <a:lnTo>
                    <a:pt x="27" y="143"/>
                  </a:lnTo>
                  <a:lnTo>
                    <a:pt x="32" y="182"/>
                  </a:lnTo>
                  <a:lnTo>
                    <a:pt x="37" y="182"/>
                  </a:lnTo>
                  <a:lnTo>
                    <a:pt x="37" y="191"/>
                  </a:lnTo>
                  <a:lnTo>
                    <a:pt x="37" y="217"/>
                  </a:lnTo>
                  <a:lnTo>
                    <a:pt x="41" y="217"/>
                  </a:lnTo>
                  <a:lnTo>
                    <a:pt x="41" y="222"/>
                  </a:lnTo>
                  <a:lnTo>
                    <a:pt x="41" y="235"/>
                  </a:lnTo>
                  <a:close/>
                </a:path>
              </a:pathLst>
            </a:custGeom>
            <a:solidFill>
              <a:srgbClr val="BBBBBB">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07" name="Freeform 30"/>
            <p:cNvSpPr/>
            <p:nvPr/>
          </p:nvSpPr>
          <p:spPr>
            <a:xfrm>
              <a:off x="3553" y="2692"/>
              <a:ext cx="237" cy="93"/>
            </a:xfrm>
            <a:custGeom>
              <a:avLst/>
              <a:gdLst>
                <a:gd name="txL" fmla="*/ 0 w 237"/>
                <a:gd name="txT" fmla="*/ 0 h 93"/>
                <a:gd name="txR" fmla="*/ 237 w 237"/>
                <a:gd name="txB" fmla="*/ 93 h 93"/>
              </a:gdLst>
              <a:ahLst/>
              <a:cxnLst>
                <a:cxn ang="0">
                  <a:pos x="236" y="9"/>
                </a:cxn>
                <a:cxn ang="0">
                  <a:pos x="106" y="57"/>
                </a:cxn>
                <a:cxn ang="0">
                  <a:pos x="0" y="92"/>
                </a:cxn>
                <a:cxn ang="0">
                  <a:pos x="46" y="70"/>
                </a:cxn>
                <a:cxn ang="0">
                  <a:pos x="97" y="53"/>
                </a:cxn>
                <a:cxn ang="0">
                  <a:pos x="166" y="27"/>
                </a:cxn>
                <a:cxn ang="0">
                  <a:pos x="236" y="0"/>
                </a:cxn>
                <a:cxn ang="0">
                  <a:pos x="236" y="9"/>
                </a:cxn>
              </a:cxnLst>
              <a:rect l="txL" t="txT" r="txR" b="txB"/>
              <a:pathLst>
                <a:path w="237" h="93">
                  <a:moveTo>
                    <a:pt x="236" y="9"/>
                  </a:moveTo>
                  <a:lnTo>
                    <a:pt x="106" y="57"/>
                  </a:lnTo>
                  <a:lnTo>
                    <a:pt x="0" y="92"/>
                  </a:lnTo>
                  <a:lnTo>
                    <a:pt x="46" y="70"/>
                  </a:lnTo>
                  <a:lnTo>
                    <a:pt x="97" y="53"/>
                  </a:lnTo>
                  <a:lnTo>
                    <a:pt x="166" y="27"/>
                  </a:lnTo>
                  <a:lnTo>
                    <a:pt x="236" y="0"/>
                  </a:lnTo>
                  <a:lnTo>
                    <a:pt x="236" y="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08" name="Freeform 31"/>
            <p:cNvSpPr/>
            <p:nvPr/>
          </p:nvSpPr>
          <p:spPr>
            <a:xfrm>
              <a:off x="3553" y="2692"/>
              <a:ext cx="237" cy="93"/>
            </a:xfrm>
            <a:custGeom>
              <a:avLst/>
              <a:gdLst>
                <a:gd name="txL" fmla="*/ 0 w 237"/>
                <a:gd name="txT" fmla="*/ 0 h 93"/>
                <a:gd name="txR" fmla="*/ 237 w 237"/>
                <a:gd name="txB" fmla="*/ 93 h 93"/>
              </a:gdLst>
              <a:ahLst/>
              <a:cxnLst>
                <a:cxn ang="0">
                  <a:pos x="236" y="9"/>
                </a:cxn>
                <a:cxn ang="0">
                  <a:pos x="106" y="57"/>
                </a:cxn>
                <a:cxn ang="0">
                  <a:pos x="0" y="92"/>
                </a:cxn>
                <a:cxn ang="0">
                  <a:pos x="46" y="70"/>
                </a:cxn>
                <a:cxn ang="0">
                  <a:pos x="97" y="53"/>
                </a:cxn>
                <a:cxn ang="0">
                  <a:pos x="166" y="27"/>
                </a:cxn>
                <a:cxn ang="0">
                  <a:pos x="236" y="0"/>
                </a:cxn>
                <a:cxn ang="0">
                  <a:pos x="236" y="9"/>
                </a:cxn>
              </a:cxnLst>
              <a:rect l="txL" t="txT" r="txR" b="txB"/>
              <a:pathLst>
                <a:path w="237" h="93">
                  <a:moveTo>
                    <a:pt x="236" y="9"/>
                  </a:moveTo>
                  <a:lnTo>
                    <a:pt x="106" y="57"/>
                  </a:lnTo>
                  <a:lnTo>
                    <a:pt x="0" y="92"/>
                  </a:lnTo>
                  <a:lnTo>
                    <a:pt x="46" y="70"/>
                  </a:lnTo>
                  <a:lnTo>
                    <a:pt x="97" y="53"/>
                  </a:lnTo>
                  <a:lnTo>
                    <a:pt x="166" y="27"/>
                  </a:lnTo>
                  <a:lnTo>
                    <a:pt x="236" y="0"/>
                  </a:lnTo>
                  <a:lnTo>
                    <a:pt x="236" y="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09" name="Freeform 32"/>
            <p:cNvSpPr/>
            <p:nvPr/>
          </p:nvSpPr>
          <p:spPr>
            <a:xfrm>
              <a:off x="3206" y="2653"/>
              <a:ext cx="200" cy="214"/>
            </a:xfrm>
            <a:custGeom>
              <a:avLst/>
              <a:gdLst>
                <a:gd name="txL" fmla="*/ 0 w 200"/>
                <a:gd name="txT" fmla="*/ 0 h 214"/>
                <a:gd name="txR" fmla="*/ 200 w 200"/>
                <a:gd name="txB" fmla="*/ 214 h 214"/>
              </a:gdLst>
              <a:ahLst/>
              <a:cxnLst>
                <a:cxn ang="0">
                  <a:pos x="83" y="0"/>
                </a:cxn>
                <a:cxn ang="0">
                  <a:pos x="23" y="26"/>
                </a:cxn>
                <a:cxn ang="0">
                  <a:pos x="0" y="100"/>
                </a:cxn>
                <a:cxn ang="0">
                  <a:pos x="28" y="152"/>
                </a:cxn>
                <a:cxn ang="0">
                  <a:pos x="79" y="170"/>
                </a:cxn>
                <a:cxn ang="0">
                  <a:pos x="97" y="148"/>
                </a:cxn>
                <a:cxn ang="0">
                  <a:pos x="88" y="183"/>
                </a:cxn>
                <a:cxn ang="0">
                  <a:pos x="97" y="196"/>
                </a:cxn>
                <a:cxn ang="0">
                  <a:pos x="144" y="213"/>
                </a:cxn>
                <a:cxn ang="0">
                  <a:pos x="180" y="196"/>
                </a:cxn>
                <a:cxn ang="0">
                  <a:pos x="199" y="179"/>
                </a:cxn>
                <a:cxn ang="0">
                  <a:pos x="199" y="157"/>
                </a:cxn>
                <a:cxn ang="0">
                  <a:pos x="180" y="135"/>
                </a:cxn>
                <a:cxn ang="0">
                  <a:pos x="162" y="113"/>
                </a:cxn>
                <a:cxn ang="0">
                  <a:pos x="190" y="152"/>
                </a:cxn>
                <a:cxn ang="0">
                  <a:pos x="190" y="161"/>
                </a:cxn>
                <a:cxn ang="0">
                  <a:pos x="185" y="179"/>
                </a:cxn>
                <a:cxn ang="0">
                  <a:pos x="167" y="192"/>
                </a:cxn>
                <a:cxn ang="0">
                  <a:pos x="144" y="200"/>
                </a:cxn>
                <a:cxn ang="0">
                  <a:pos x="120" y="196"/>
                </a:cxn>
                <a:cxn ang="0">
                  <a:pos x="107" y="187"/>
                </a:cxn>
                <a:cxn ang="0">
                  <a:pos x="97" y="174"/>
                </a:cxn>
                <a:cxn ang="0">
                  <a:pos x="102" y="165"/>
                </a:cxn>
                <a:cxn ang="0">
                  <a:pos x="107" y="139"/>
                </a:cxn>
                <a:cxn ang="0">
                  <a:pos x="116" y="113"/>
                </a:cxn>
                <a:cxn ang="0">
                  <a:pos x="74" y="161"/>
                </a:cxn>
                <a:cxn ang="0">
                  <a:pos x="33" y="148"/>
                </a:cxn>
                <a:cxn ang="0">
                  <a:pos x="5" y="100"/>
                </a:cxn>
                <a:cxn ang="0">
                  <a:pos x="23" y="31"/>
                </a:cxn>
                <a:cxn ang="0">
                  <a:pos x="83" y="0"/>
                </a:cxn>
                <a:cxn ang="0">
                  <a:pos x="83" y="0"/>
                </a:cxn>
              </a:cxnLst>
              <a:rect l="txL" t="txT" r="txR" b="txB"/>
              <a:pathLst>
                <a:path w="200" h="214">
                  <a:moveTo>
                    <a:pt x="83" y="0"/>
                  </a:moveTo>
                  <a:lnTo>
                    <a:pt x="23" y="26"/>
                  </a:lnTo>
                  <a:lnTo>
                    <a:pt x="0" y="100"/>
                  </a:lnTo>
                  <a:lnTo>
                    <a:pt x="28" y="152"/>
                  </a:lnTo>
                  <a:lnTo>
                    <a:pt x="79" y="170"/>
                  </a:lnTo>
                  <a:lnTo>
                    <a:pt x="97" y="148"/>
                  </a:lnTo>
                  <a:lnTo>
                    <a:pt x="88" y="183"/>
                  </a:lnTo>
                  <a:lnTo>
                    <a:pt x="97" y="196"/>
                  </a:lnTo>
                  <a:lnTo>
                    <a:pt x="144" y="213"/>
                  </a:lnTo>
                  <a:lnTo>
                    <a:pt x="180" y="196"/>
                  </a:lnTo>
                  <a:lnTo>
                    <a:pt x="199" y="179"/>
                  </a:lnTo>
                  <a:lnTo>
                    <a:pt x="199" y="157"/>
                  </a:lnTo>
                  <a:lnTo>
                    <a:pt x="180" y="135"/>
                  </a:lnTo>
                  <a:lnTo>
                    <a:pt x="162" y="113"/>
                  </a:lnTo>
                  <a:lnTo>
                    <a:pt x="190" y="152"/>
                  </a:lnTo>
                  <a:lnTo>
                    <a:pt x="190" y="161"/>
                  </a:lnTo>
                  <a:lnTo>
                    <a:pt x="185" y="179"/>
                  </a:lnTo>
                  <a:lnTo>
                    <a:pt x="167" y="192"/>
                  </a:lnTo>
                  <a:lnTo>
                    <a:pt x="144" y="200"/>
                  </a:lnTo>
                  <a:lnTo>
                    <a:pt x="120" y="196"/>
                  </a:lnTo>
                  <a:lnTo>
                    <a:pt x="107" y="187"/>
                  </a:lnTo>
                  <a:lnTo>
                    <a:pt x="97" y="174"/>
                  </a:lnTo>
                  <a:lnTo>
                    <a:pt x="102" y="165"/>
                  </a:lnTo>
                  <a:lnTo>
                    <a:pt x="107" y="139"/>
                  </a:lnTo>
                  <a:lnTo>
                    <a:pt x="116" y="113"/>
                  </a:lnTo>
                  <a:lnTo>
                    <a:pt x="74" y="161"/>
                  </a:lnTo>
                  <a:lnTo>
                    <a:pt x="33" y="148"/>
                  </a:lnTo>
                  <a:lnTo>
                    <a:pt x="5" y="100"/>
                  </a:lnTo>
                  <a:lnTo>
                    <a:pt x="23" y="31"/>
                  </a:lnTo>
                  <a:lnTo>
                    <a:pt x="83" y="0"/>
                  </a:lnTo>
                  <a:close/>
                </a:path>
              </a:pathLst>
            </a:custGeom>
            <a:solidFill>
              <a:srgbClr val="EEEEEE">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10" name="Freeform 33"/>
            <p:cNvSpPr/>
            <p:nvPr/>
          </p:nvSpPr>
          <p:spPr>
            <a:xfrm>
              <a:off x="2864" y="2697"/>
              <a:ext cx="204" cy="122"/>
            </a:xfrm>
            <a:custGeom>
              <a:avLst/>
              <a:gdLst>
                <a:gd name="txL" fmla="*/ 0 w 204"/>
                <a:gd name="txT" fmla="*/ 0 h 122"/>
                <a:gd name="txR" fmla="*/ 204 w 204"/>
                <a:gd name="txB" fmla="*/ 122 h 122"/>
              </a:gdLst>
              <a:ahLst/>
              <a:cxnLst>
                <a:cxn ang="0">
                  <a:pos x="74" y="108"/>
                </a:cxn>
                <a:cxn ang="0">
                  <a:pos x="74" y="113"/>
                </a:cxn>
                <a:cxn ang="0">
                  <a:pos x="92" y="121"/>
                </a:cxn>
                <a:cxn ang="0">
                  <a:pos x="14" y="26"/>
                </a:cxn>
                <a:cxn ang="0">
                  <a:pos x="106" y="56"/>
                </a:cxn>
                <a:cxn ang="0">
                  <a:pos x="199" y="82"/>
                </a:cxn>
                <a:cxn ang="0">
                  <a:pos x="199" y="82"/>
                </a:cxn>
                <a:cxn ang="0">
                  <a:pos x="18" y="22"/>
                </a:cxn>
                <a:cxn ang="0">
                  <a:pos x="18" y="4"/>
                </a:cxn>
                <a:cxn ang="0">
                  <a:pos x="203" y="78"/>
                </a:cxn>
                <a:cxn ang="0">
                  <a:pos x="203" y="74"/>
                </a:cxn>
                <a:cxn ang="0">
                  <a:pos x="46" y="13"/>
                </a:cxn>
                <a:cxn ang="0">
                  <a:pos x="42" y="9"/>
                </a:cxn>
                <a:cxn ang="0">
                  <a:pos x="9" y="0"/>
                </a:cxn>
                <a:cxn ang="0">
                  <a:pos x="14" y="17"/>
                </a:cxn>
                <a:cxn ang="0">
                  <a:pos x="0" y="13"/>
                </a:cxn>
                <a:cxn ang="0">
                  <a:pos x="5" y="22"/>
                </a:cxn>
                <a:cxn ang="0">
                  <a:pos x="74" y="108"/>
                </a:cxn>
                <a:cxn ang="0">
                  <a:pos x="74" y="108"/>
                </a:cxn>
              </a:cxnLst>
              <a:rect l="txL" t="txT" r="txR" b="txB"/>
              <a:pathLst>
                <a:path w="204" h="122">
                  <a:moveTo>
                    <a:pt x="74" y="108"/>
                  </a:moveTo>
                  <a:lnTo>
                    <a:pt x="74" y="113"/>
                  </a:lnTo>
                  <a:lnTo>
                    <a:pt x="92" y="121"/>
                  </a:lnTo>
                  <a:lnTo>
                    <a:pt x="14" y="26"/>
                  </a:lnTo>
                  <a:lnTo>
                    <a:pt x="106" y="56"/>
                  </a:lnTo>
                  <a:lnTo>
                    <a:pt x="199" y="82"/>
                  </a:lnTo>
                  <a:lnTo>
                    <a:pt x="18" y="22"/>
                  </a:lnTo>
                  <a:lnTo>
                    <a:pt x="18" y="4"/>
                  </a:lnTo>
                  <a:lnTo>
                    <a:pt x="203" y="78"/>
                  </a:lnTo>
                  <a:lnTo>
                    <a:pt x="203" y="74"/>
                  </a:lnTo>
                  <a:lnTo>
                    <a:pt x="46" y="13"/>
                  </a:lnTo>
                  <a:lnTo>
                    <a:pt x="42" y="9"/>
                  </a:lnTo>
                  <a:lnTo>
                    <a:pt x="9" y="0"/>
                  </a:lnTo>
                  <a:lnTo>
                    <a:pt x="14" y="17"/>
                  </a:lnTo>
                  <a:lnTo>
                    <a:pt x="0" y="13"/>
                  </a:lnTo>
                  <a:lnTo>
                    <a:pt x="5" y="22"/>
                  </a:lnTo>
                  <a:lnTo>
                    <a:pt x="74" y="108"/>
                  </a:lnTo>
                  <a:close/>
                </a:path>
              </a:pathLst>
            </a:custGeom>
            <a:solidFill>
              <a:srgbClr val="EEEEEE">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11" name="Freeform 34"/>
            <p:cNvSpPr/>
            <p:nvPr/>
          </p:nvSpPr>
          <p:spPr>
            <a:xfrm>
              <a:off x="2956" y="2897"/>
              <a:ext cx="140" cy="179"/>
            </a:xfrm>
            <a:custGeom>
              <a:avLst/>
              <a:gdLst>
                <a:gd name="txL" fmla="*/ 0 w 140"/>
                <a:gd name="txT" fmla="*/ 0 h 179"/>
                <a:gd name="txR" fmla="*/ 140 w 140"/>
                <a:gd name="txB" fmla="*/ 179 h 179"/>
              </a:gdLst>
              <a:ahLst/>
              <a:cxnLst>
                <a:cxn ang="0">
                  <a:pos x="135" y="178"/>
                </a:cxn>
                <a:cxn ang="0">
                  <a:pos x="93" y="178"/>
                </a:cxn>
                <a:cxn ang="0">
                  <a:pos x="88" y="173"/>
                </a:cxn>
                <a:cxn ang="0">
                  <a:pos x="84" y="147"/>
                </a:cxn>
                <a:cxn ang="0">
                  <a:pos x="111" y="147"/>
                </a:cxn>
                <a:cxn ang="0">
                  <a:pos x="74" y="134"/>
                </a:cxn>
                <a:cxn ang="0">
                  <a:pos x="42" y="117"/>
                </a:cxn>
                <a:cxn ang="0">
                  <a:pos x="28" y="104"/>
                </a:cxn>
                <a:cxn ang="0">
                  <a:pos x="24" y="95"/>
                </a:cxn>
                <a:cxn ang="0">
                  <a:pos x="28" y="78"/>
                </a:cxn>
                <a:cxn ang="0">
                  <a:pos x="33" y="65"/>
                </a:cxn>
                <a:cxn ang="0">
                  <a:pos x="56" y="74"/>
                </a:cxn>
                <a:cxn ang="0">
                  <a:pos x="10" y="43"/>
                </a:cxn>
                <a:cxn ang="0">
                  <a:pos x="5" y="39"/>
                </a:cxn>
                <a:cxn ang="0">
                  <a:pos x="0" y="30"/>
                </a:cxn>
                <a:cxn ang="0">
                  <a:pos x="0" y="26"/>
                </a:cxn>
                <a:cxn ang="0">
                  <a:pos x="10" y="0"/>
                </a:cxn>
                <a:cxn ang="0">
                  <a:pos x="98" y="30"/>
                </a:cxn>
                <a:cxn ang="0">
                  <a:pos x="102" y="47"/>
                </a:cxn>
                <a:cxn ang="0">
                  <a:pos x="98" y="56"/>
                </a:cxn>
                <a:cxn ang="0">
                  <a:pos x="93" y="65"/>
                </a:cxn>
                <a:cxn ang="0">
                  <a:pos x="79" y="74"/>
                </a:cxn>
                <a:cxn ang="0">
                  <a:pos x="125" y="91"/>
                </a:cxn>
                <a:cxn ang="0">
                  <a:pos x="130" y="104"/>
                </a:cxn>
                <a:cxn ang="0">
                  <a:pos x="130" y="113"/>
                </a:cxn>
                <a:cxn ang="0">
                  <a:pos x="125" y="126"/>
                </a:cxn>
                <a:cxn ang="0">
                  <a:pos x="121" y="139"/>
                </a:cxn>
                <a:cxn ang="0">
                  <a:pos x="125" y="143"/>
                </a:cxn>
                <a:cxn ang="0">
                  <a:pos x="135" y="152"/>
                </a:cxn>
                <a:cxn ang="0">
                  <a:pos x="139" y="165"/>
                </a:cxn>
                <a:cxn ang="0">
                  <a:pos x="135" y="178"/>
                </a:cxn>
              </a:cxnLst>
              <a:rect l="txL" t="txT" r="txR" b="txB"/>
              <a:pathLst>
                <a:path w="140" h="179">
                  <a:moveTo>
                    <a:pt x="135" y="178"/>
                  </a:moveTo>
                  <a:lnTo>
                    <a:pt x="93" y="178"/>
                  </a:lnTo>
                  <a:lnTo>
                    <a:pt x="88" y="173"/>
                  </a:lnTo>
                  <a:lnTo>
                    <a:pt x="84" y="147"/>
                  </a:lnTo>
                  <a:lnTo>
                    <a:pt x="111" y="147"/>
                  </a:lnTo>
                  <a:lnTo>
                    <a:pt x="74" y="134"/>
                  </a:lnTo>
                  <a:lnTo>
                    <a:pt x="42" y="117"/>
                  </a:lnTo>
                  <a:lnTo>
                    <a:pt x="28" y="104"/>
                  </a:lnTo>
                  <a:lnTo>
                    <a:pt x="24" y="95"/>
                  </a:lnTo>
                  <a:lnTo>
                    <a:pt x="28" y="78"/>
                  </a:lnTo>
                  <a:lnTo>
                    <a:pt x="33" y="65"/>
                  </a:lnTo>
                  <a:lnTo>
                    <a:pt x="56" y="74"/>
                  </a:lnTo>
                  <a:lnTo>
                    <a:pt x="10" y="43"/>
                  </a:lnTo>
                  <a:lnTo>
                    <a:pt x="5" y="39"/>
                  </a:lnTo>
                  <a:lnTo>
                    <a:pt x="0" y="30"/>
                  </a:lnTo>
                  <a:lnTo>
                    <a:pt x="0" y="26"/>
                  </a:lnTo>
                  <a:lnTo>
                    <a:pt x="10" y="0"/>
                  </a:lnTo>
                  <a:lnTo>
                    <a:pt x="98" y="30"/>
                  </a:lnTo>
                  <a:lnTo>
                    <a:pt x="102" y="47"/>
                  </a:lnTo>
                  <a:lnTo>
                    <a:pt x="98" y="56"/>
                  </a:lnTo>
                  <a:lnTo>
                    <a:pt x="93" y="65"/>
                  </a:lnTo>
                  <a:lnTo>
                    <a:pt x="79" y="74"/>
                  </a:lnTo>
                  <a:lnTo>
                    <a:pt x="125" y="91"/>
                  </a:lnTo>
                  <a:lnTo>
                    <a:pt x="130" y="104"/>
                  </a:lnTo>
                  <a:lnTo>
                    <a:pt x="130" y="113"/>
                  </a:lnTo>
                  <a:lnTo>
                    <a:pt x="125" y="126"/>
                  </a:lnTo>
                  <a:lnTo>
                    <a:pt x="121" y="139"/>
                  </a:lnTo>
                  <a:lnTo>
                    <a:pt x="125" y="143"/>
                  </a:lnTo>
                  <a:lnTo>
                    <a:pt x="135" y="152"/>
                  </a:lnTo>
                  <a:lnTo>
                    <a:pt x="139" y="165"/>
                  </a:lnTo>
                  <a:lnTo>
                    <a:pt x="135" y="17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12" name="Freeform 35"/>
            <p:cNvSpPr/>
            <p:nvPr/>
          </p:nvSpPr>
          <p:spPr>
            <a:xfrm>
              <a:off x="2929" y="2688"/>
              <a:ext cx="186" cy="97"/>
            </a:xfrm>
            <a:custGeom>
              <a:avLst/>
              <a:gdLst>
                <a:gd name="txL" fmla="*/ 0 w 186"/>
                <a:gd name="txT" fmla="*/ 0 h 97"/>
                <a:gd name="txR" fmla="*/ 186 w 186"/>
                <a:gd name="txB" fmla="*/ 97 h 97"/>
              </a:gdLst>
              <a:ahLst/>
              <a:cxnLst>
                <a:cxn ang="0">
                  <a:pos x="0" y="9"/>
                </a:cxn>
                <a:cxn ang="0">
                  <a:pos x="0" y="0"/>
                </a:cxn>
                <a:cxn ang="0">
                  <a:pos x="23" y="9"/>
                </a:cxn>
                <a:cxn ang="0">
                  <a:pos x="69" y="31"/>
                </a:cxn>
                <a:cxn ang="0">
                  <a:pos x="152" y="74"/>
                </a:cxn>
                <a:cxn ang="0">
                  <a:pos x="185" y="96"/>
                </a:cxn>
                <a:cxn ang="0">
                  <a:pos x="148" y="78"/>
                </a:cxn>
                <a:cxn ang="0">
                  <a:pos x="106" y="57"/>
                </a:cxn>
                <a:cxn ang="0">
                  <a:pos x="46" y="26"/>
                </a:cxn>
                <a:cxn ang="0">
                  <a:pos x="14" y="13"/>
                </a:cxn>
                <a:cxn ang="0">
                  <a:pos x="0" y="9"/>
                </a:cxn>
                <a:cxn ang="0">
                  <a:pos x="0" y="9"/>
                </a:cxn>
              </a:cxnLst>
              <a:rect l="txL" t="txT" r="txR" b="txB"/>
              <a:pathLst>
                <a:path w="186" h="97">
                  <a:moveTo>
                    <a:pt x="0" y="9"/>
                  </a:moveTo>
                  <a:lnTo>
                    <a:pt x="0" y="0"/>
                  </a:lnTo>
                  <a:lnTo>
                    <a:pt x="23" y="9"/>
                  </a:lnTo>
                  <a:lnTo>
                    <a:pt x="69" y="31"/>
                  </a:lnTo>
                  <a:lnTo>
                    <a:pt x="152" y="74"/>
                  </a:lnTo>
                  <a:lnTo>
                    <a:pt x="185" y="96"/>
                  </a:lnTo>
                  <a:lnTo>
                    <a:pt x="148" y="78"/>
                  </a:lnTo>
                  <a:lnTo>
                    <a:pt x="106" y="57"/>
                  </a:lnTo>
                  <a:lnTo>
                    <a:pt x="46" y="26"/>
                  </a:lnTo>
                  <a:lnTo>
                    <a:pt x="14" y="13"/>
                  </a:lnTo>
                  <a:lnTo>
                    <a:pt x="0" y="9"/>
                  </a:lnTo>
                  <a:close/>
                </a:path>
              </a:pathLst>
            </a:custGeom>
            <a:solidFill>
              <a:srgbClr val="EEEEEE">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13" name="Freeform 36"/>
            <p:cNvSpPr/>
            <p:nvPr/>
          </p:nvSpPr>
          <p:spPr>
            <a:xfrm>
              <a:off x="3377" y="2658"/>
              <a:ext cx="89" cy="153"/>
            </a:xfrm>
            <a:custGeom>
              <a:avLst/>
              <a:gdLst>
                <a:gd name="txL" fmla="*/ 0 w 89"/>
                <a:gd name="txT" fmla="*/ 0 h 153"/>
                <a:gd name="txR" fmla="*/ 89 w 89"/>
                <a:gd name="txB" fmla="*/ 153 h 153"/>
              </a:gdLst>
              <a:ahLst/>
              <a:cxnLst>
                <a:cxn ang="0">
                  <a:pos x="5" y="0"/>
                </a:cxn>
                <a:cxn ang="0">
                  <a:pos x="0" y="0"/>
                </a:cxn>
                <a:cxn ang="0">
                  <a:pos x="70" y="30"/>
                </a:cxn>
                <a:cxn ang="0">
                  <a:pos x="79" y="69"/>
                </a:cxn>
                <a:cxn ang="0">
                  <a:pos x="74" y="113"/>
                </a:cxn>
                <a:cxn ang="0">
                  <a:pos x="65" y="130"/>
                </a:cxn>
                <a:cxn ang="0">
                  <a:pos x="56" y="143"/>
                </a:cxn>
                <a:cxn ang="0">
                  <a:pos x="42" y="147"/>
                </a:cxn>
                <a:cxn ang="0">
                  <a:pos x="42" y="152"/>
                </a:cxn>
                <a:cxn ang="0">
                  <a:pos x="60" y="152"/>
                </a:cxn>
                <a:cxn ang="0">
                  <a:pos x="83" y="108"/>
                </a:cxn>
                <a:cxn ang="0">
                  <a:pos x="88" y="61"/>
                </a:cxn>
                <a:cxn ang="0">
                  <a:pos x="79" y="43"/>
                </a:cxn>
                <a:cxn ang="0">
                  <a:pos x="74" y="30"/>
                </a:cxn>
                <a:cxn ang="0">
                  <a:pos x="5" y="0"/>
                </a:cxn>
                <a:cxn ang="0">
                  <a:pos x="5" y="0"/>
                </a:cxn>
              </a:cxnLst>
              <a:rect l="txL" t="txT" r="txR" b="txB"/>
              <a:pathLst>
                <a:path w="89" h="153">
                  <a:moveTo>
                    <a:pt x="5" y="0"/>
                  </a:moveTo>
                  <a:lnTo>
                    <a:pt x="0" y="0"/>
                  </a:lnTo>
                  <a:lnTo>
                    <a:pt x="70" y="30"/>
                  </a:lnTo>
                  <a:lnTo>
                    <a:pt x="79" y="69"/>
                  </a:lnTo>
                  <a:lnTo>
                    <a:pt x="74" y="113"/>
                  </a:lnTo>
                  <a:lnTo>
                    <a:pt x="65" y="130"/>
                  </a:lnTo>
                  <a:lnTo>
                    <a:pt x="56" y="143"/>
                  </a:lnTo>
                  <a:lnTo>
                    <a:pt x="42" y="147"/>
                  </a:lnTo>
                  <a:lnTo>
                    <a:pt x="42" y="152"/>
                  </a:lnTo>
                  <a:lnTo>
                    <a:pt x="60" y="152"/>
                  </a:lnTo>
                  <a:lnTo>
                    <a:pt x="83" y="108"/>
                  </a:lnTo>
                  <a:lnTo>
                    <a:pt x="88" y="61"/>
                  </a:lnTo>
                  <a:lnTo>
                    <a:pt x="79" y="43"/>
                  </a:lnTo>
                  <a:lnTo>
                    <a:pt x="74" y="30"/>
                  </a:lnTo>
                  <a:lnTo>
                    <a:pt x="5" y="0"/>
                  </a:lnTo>
                  <a:close/>
                </a:path>
              </a:pathLst>
            </a:custGeom>
            <a:solidFill>
              <a:srgbClr val="EEEEEE">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14" name="Freeform 37"/>
            <p:cNvSpPr/>
            <p:nvPr/>
          </p:nvSpPr>
          <p:spPr>
            <a:xfrm>
              <a:off x="3280" y="3327"/>
              <a:ext cx="158" cy="66"/>
            </a:xfrm>
            <a:custGeom>
              <a:avLst/>
              <a:gdLst>
                <a:gd name="txL" fmla="*/ 0 w 158"/>
                <a:gd name="txT" fmla="*/ 0 h 66"/>
                <a:gd name="txR" fmla="*/ 158 w 158"/>
                <a:gd name="txB" fmla="*/ 66 h 66"/>
              </a:gdLst>
              <a:ahLst/>
              <a:cxnLst>
                <a:cxn ang="0">
                  <a:pos x="111" y="0"/>
                </a:cxn>
                <a:cxn ang="0">
                  <a:pos x="93" y="4"/>
                </a:cxn>
                <a:cxn ang="0">
                  <a:pos x="83" y="4"/>
                </a:cxn>
                <a:cxn ang="0">
                  <a:pos x="42" y="4"/>
                </a:cxn>
                <a:cxn ang="0">
                  <a:pos x="37" y="17"/>
                </a:cxn>
                <a:cxn ang="0">
                  <a:pos x="28" y="30"/>
                </a:cxn>
                <a:cxn ang="0">
                  <a:pos x="0" y="48"/>
                </a:cxn>
                <a:cxn ang="0">
                  <a:pos x="0" y="61"/>
                </a:cxn>
                <a:cxn ang="0">
                  <a:pos x="23" y="61"/>
                </a:cxn>
                <a:cxn ang="0">
                  <a:pos x="46" y="61"/>
                </a:cxn>
                <a:cxn ang="0">
                  <a:pos x="56" y="48"/>
                </a:cxn>
                <a:cxn ang="0">
                  <a:pos x="97" y="48"/>
                </a:cxn>
                <a:cxn ang="0">
                  <a:pos x="102" y="56"/>
                </a:cxn>
                <a:cxn ang="0">
                  <a:pos x="111" y="65"/>
                </a:cxn>
                <a:cxn ang="0">
                  <a:pos x="157" y="65"/>
                </a:cxn>
                <a:cxn ang="0">
                  <a:pos x="157" y="56"/>
                </a:cxn>
                <a:cxn ang="0">
                  <a:pos x="153" y="48"/>
                </a:cxn>
                <a:cxn ang="0">
                  <a:pos x="153" y="48"/>
                </a:cxn>
                <a:cxn ang="0">
                  <a:pos x="120" y="30"/>
                </a:cxn>
                <a:cxn ang="0">
                  <a:pos x="111" y="0"/>
                </a:cxn>
                <a:cxn ang="0">
                  <a:pos x="111" y="0"/>
                </a:cxn>
              </a:cxnLst>
              <a:rect l="txL" t="txT" r="txR" b="txB"/>
              <a:pathLst>
                <a:path w="158" h="66">
                  <a:moveTo>
                    <a:pt x="111" y="0"/>
                  </a:moveTo>
                  <a:lnTo>
                    <a:pt x="93" y="4"/>
                  </a:lnTo>
                  <a:lnTo>
                    <a:pt x="83" y="4"/>
                  </a:lnTo>
                  <a:lnTo>
                    <a:pt x="42" y="4"/>
                  </a:lnTo>
                  <a:lnTo>
                    <a:pt x="37" y="17"/>
                  </a:lnTo>
                  <a:lnTo>
                    <a:pt x="28" y="30"/>
                  </a:lnTo>
                  <a:lnTo>
                    <a:pt x="0" y="48"/>
                  </a:lnTo>
                  <a:lnTo>
                    <a:pt x="0" y="61"/>
                  </a:lnTo>
                  <a:lnTo>
                    <a:pt x="23" y="61"/>
                  </a:lnTo>
                  <a:lnTo>
                    <a:pt x="46" y="61"/>
                  </a:lnTo>
                  <a:lnTo>
                    <a:pt x="56" y="48"/>
                  </a:lnTo>
                  <a:lnTo>
                    <a:pt x="97" y="48"/>
                  </a:lnTo>
                  <a:lnTo>
                    <a:pt x="102" y="56"/>
                  </a:lnTo>
                  <a:lnTo>
                    <a:pt x="111" y="65"/>
                  </a:lnTo>
                  <a:lnTo>
                    <a:pt x="157" y="65"/>
                  </a:lnTo>
                  <a:lnTo>
                    <a:pt x="157" y="56"/>
                  </a:lnTo>
                  <a:lnTo>
                    <a:pt x="153" y="48"/>
                  </a:lnTo>
                  <a:lnTo>
                    <a:pt x="120" y="30"/>
                  </a:lnTo>
                  <a:lnTo>
                    <a:pt x="111" y="0"/>
                  </a:lnTo>
                  <a:close/>
                </a:path>
              </a:pathLst>
            </a:custGeom>
            <a:solidFill>
              <a:srgbClr val="555555">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15" name="Freeform 38"/>
            <p:cNvSpPr/>
            <p:nvPr/>
          </p:nvSpPr>
          <p:spPr>
            <a:xfrm>
              <a:off x="2938" y="2766"/>
              <a:ext cx="140" cy="49"/>
            </a:xfrm>
            <a:custGeom>
              <a:avLst/>
              <a:gdLst>
                <a:gd name="txL" fmla="*/ 0 w 140"/>
                <a:gd name="txT" fmla="*/ 0 h 49"/>
                <a:gd name="txR" fmla="*/ 140 w 140"/>
                <a:gd name="txB" fmla="*/ 49 h 49"/>
              </a:gdLst>
              <a:ahLst/>
              <a:cxnLst>
                <a:cxn ang="0">
                  <a:pos x="0" y="0"/>
                </a:cxn>
                <a:cxn ang="0">
                  <a:pos x="139" y="48"/>
                </a:cxn>
                <a:cxn ang="0">
                  <a:pos x="0" y="0"/>
                </a:cxn>
                <a:cxn ang="0">
                  <a:pos x="0" y="0"/>
                </a:cxn>
              </a:cxnLst>
              <a:rect l="txL" t="txT" r="txR" b="txB"/>
              <a:pathLst>
                <a:path w="140" h="49">
                  <a:moveTo>
                    <a:pt x="0" y="0"/>
                  </a:moveTo>
                  <a:lnTo>
                    <a:pt x="139" y="48"/>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16" name="Freeform 39"/>
            <p:cNvSpPr/>
            <p:nvPr/>
          </p:nvSpPr>
          <p:spPr>
            <a:xfrm>
              <a:off x="2938" y="2766"/>
              <a:ext cx="140" cy="49"/>
            </a:xfrm>
            <a:custGeom>
              <a:avLst/>
              <a:gdLst>
                <a:gd name="txL" fmla="*/ 0 w 140"/>
                <a:gd name="txT" fmla="*/ 0 h 49"/>
                <a:gd name="txR" fmla="*/ 140 w 140"/>
                <a:gd name="txB" fmla="*/ 49 h 49"/>
              </a:gdLst>
              <a:ahLst/>
              <a:cxnLst>
                <a:cxn ang="0">
                  <a:pos x="0" y="0"/>
                </a:cxn>
                <a:cxn ang="0">
                  <a:pos x="139" y="48"/>
                </a:cxn>
                <a:cxn ang="0">
                  <a:pos x="0" y="0"/>
                </a:cxn>
              </a:cxnLst>
              <a:rect l="txL" t="txT" r="txR" b="txB"/>
              <a:pathLst>
                <a:path w="140" h="49">
                  <a:moveTo>
                    <a:pt x="0" y="0"/>
                  </a:moveTo>
                  <a:lnTo>
                    <a:pt x="139" y="48"/>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17" name="Freeform 40"/>
            <p:cNvSpPr/>
            <p:nvPr/>
          </p:nvSpPr>
          <p:spPr>
            <a:xfrm>
              <a:off x="3243" y="3018"/>
              <a:ext cx="103" cy="127"/>
            </a:xfrm>
            <a:custGeom>
              <a:avLst/>
              <a:gdLst>
                <a:gd name="txL" fmla="*/ 0 w 103"/>
                <a:gd name="txT" fmla="*/ 0 h 127"/>
                <a:gd name="txR" fmla="*/ 103 w 103"/>
                <a:gd name="txB" fmla="*/ 127 h 127"/>
              </a:gdLst>
              <a:ahLst/>
              <a:cxnLst>
                <a:cxn ang="0">
                  <a:pos x="9" y="61"/>
                </a:cxn>
                <a:cxn ang="0">
                  <a:pos x="19" y="79"/>
                </a:cxn>
                <a:cxn ang="0">
                  <a:pos x="14" y="52"/>
                </a:cxn>
                <a:cxn ang="0">
                  <a:pos x="14" y="44"/>
                </a:cxn>
                <a:cxn ang="0">
                  <a:pos x="9" y="26"/>
                </a:cxn>
                <a:cxn ang="0">
                  <a:pos x="0" y="9"/>
                </a:cxn>
                <a:cxn ang="0">
                  <a:pos x="9" y="96"/>
                </a:cxn>
                <a:cxn ang="0">
                  <a:pos x="97" y="122"/>
                </a:cxn>
                <a:cxn ang="0">
                  <a:pos x="33" y="96"/>
                </a:cxn>
                <a:cxn ang="0">
                  <a:pos x="83" y="109"/>
                </a:cxn>
                <a:cxn ang="0">
                  <a:pos x="74" y="100"/>
                </a:cxn>
                <a:cxn ang="0">
                  <a:pos x="93" y="118"/>
                </a:cxn>
                <a:cxn ang="0">
                  <a:pos x="93" y="44"/>
                </a:cxn>
                <a:cxn ang="0">
                  <a:pos x="0" y="9"/>
                </a:cxn>
                <a:cxn ang="0">
                  <a:pos x="23" y="18"/>
                </a:cxn>
                <a:cxn ang="0">
                  <a:pos x="56" y="31"/>
                </a:cxn>
                <a:cxn ang="0">
                  <a:pos x="79" y="39"/>
                </a:cxn>
                <a:cxn ang="0">
                  <a:pos x="88" y="44"/>
                </a:cxn>
                <a:cxn ang="0">
                  <a:pos x="88" y="61"/>
                </a:cxn>
                <a:cxn ang="0">
                  <a:pos x="83" y="61"/>
                </a:cxn>
                <a:cxn ang="0">
                  <a:pos x="83" y="39"/>
                </a:cxn>
                <a:cxn ang="0">
                  <a:pos x="79" y="44"/>
                </a:cxn>
                <a:cxn ang="0">
                  <a:pos x="70" y="48"/>
                </a:cxn>
                <a:cxn ang="0">
                  <a:pos x="70" y="52"/>
                </a:cxn>
                <a:cxn ang="0">
                  <a:pos x="65" y="74"/>
                </a:cxn>
                <a:cxn ang="0">
                  <a:pos x="56" y="79"/>
                </a:cxn>
                <a:cxn ang="0">
                  <a:pos x="60" y="70"/>
                </a:cxn>
                <a:cxn ang="0">
                  <a:pos x="65" y="66"/>
                </a:cxn>
                <a:cxn ang="0">
                  <a:pos x="70" y="48"/>
                </a:cxn>
                <a:cxn ang="0">
                  <a:pos x="74" y="39"/>
                </a:cxn>
                <a:cxn ang="0">
                  <a:pos x="60" y="39"/>
                </a:cxn>
                <a:cxn ang="0">
                  <a:pos x="56" y="26"/>
                </a:cxn>
                <a:cxn ang="0">
                  <a:pos x="46" y="31"/>
                </a:cxn>
                <a:cxn ang="0">
                  <a:pos x="19" y="13"/>
                </a:cxn>
                <a:cxn ang="0">
                  <a:pos x="5" y="9"/>
                </a:cxn>
                <a:cxn ang="0">
                  <a:pos x="19" y="39"/>
                </a:cxn>
                <a:cxn ang="0">
                  <a:pos x="14" y="52"/>
                </a:cxn>
              </a:cxnLst>
              <a:rect l="txL" t="txT" r="txR" b="txB"/>
              <a:pathLst>
                <a:path w="103" h="127">
                  <a:moveTo>
                    <a:pt x="14" y="52"/>
                  </a:moveTo>
                  <a:lnTo>
                    <a:pt x="9" y="61"/>
                  </a:lnTo>
                  <a:lnTo>
                    <a:pt x="19" y="70"/>
                  </a:lnTo>
                  <a:lnTo>
                    <a:pt x="19" y="79"/>
                  </a:lnTo>
                  <a:lnTo>
                    <a:pt x="9" y="61"/>
                  </a:lnTo>
                  <a:lnTo>
                    <a:pt x="14" y="52"/>
                  </a:lnTo>
                  <a:lnTo>
                    <a:pt x="14" y="44"/>
                  </a:lnTo>
                  <a:lnTo>
                    <a:pt x="19" y="39"/>
                  </a:lnTo>
                  <a:lnTo>
                    <a:pt x="9" y="26"/>
                  </a:lnTo>
                  <a:lnTo>
                    <a:pt x="5" y="31"/>
                  </a:lnTo>
                  <a:lnTo>
                    <a:pt x="0" y="9"/>
                  </a:lnTo>
                  <a:lnTo>
                    <a:pt x="0" y="0"/>
                  </a:lnTo>
                  <a:lnTo>
                    <a:pt x="9" y="96"/>
                  </a:lnTo>
                  <a:lnTo>
                    <a:pt x="102" y="126"/>
                  </a:lnTo>
                  <a:lnTo>
                    <a:pt x="97" y="122"/>
                  </a:lnTo>
                  <a:lnTo>
                    <a:pt x="33" y="100"/>
                  </a:lnTo>
                  <a:lnTo>
                    <a:pt x="33" y="96"/>
                  </a:lnTo>
                  <a:lnTo>
                    <a:pt x="83" y="109"/>
                  </a:lnTo>
                  <a:lnTo>
                    <a:pt x="74" y="100"/>
                  </a:lnTo>
                  <a:lnTo>
                    <a:pt x="88" y="105"/>
                  </a:lnTo>
                  <a:lnTo>
                    <a:pt x="93" y="118"/>
                  </a:lnTo>
                  <a:lnTo>
                    <a:pt x="102" y="126"/>
                  </a:lnTo>
                  <a:lnTo>
                    <a:pt x="93" y="44"/>
                  </a:lnTo>
                  <a:lnTo>
                    <a:pt x="0" y="0"/>
                  </a:lnTo>
                  <a:lnTo>
                    <a:pt x="0" y="9"/>
                  </a:lnTo>
                  <a:lnTo>
                    <a:pt x="5" y="9"/>
                  </a:lnTo>
                  <a:lnTo>
                    <a:pt x="23" y="18"/>
                  </a:lnTo>
                  <a:lnTo>
                    <a:pt x="42" y="22"/>
                  </a:lnTo>
                  <a:lnTo>
                    <a:pt x="56" y="31"/>
                  </a:lnTo>
                  <a:lnTo>
                    <a:pt x="70" y="35"/>
                  </a:lnTo>
                  <a:lnTo>
                    <a:pt x="79" y="39"/>
                  </a:lnTo>
                  <a:lnTo>
                    <a:pt x="83" y="39"/>
                  </a:lnTo>
                  <a:lnTo>
                    <a:pt x="88" y="44"/>
                  </a:lnTo>
                  <a:lnTo>
                    <a:pt x="93" y="61"/>
                  </a:lnTo>
                  <a:lnTo>
                    <a:pt x="88" y="61"/>
                  </a:lnTo>
                  <a:lnTo>
                    <a:pt x="88" y="66"/>
                  </a:lnTo>
                  <a:lnTo>
                    <a:pt x="83" y="61"/>
                  </a:lnTo>
                  <a:lnTo>
                    <a:pt x="88" y="44"/>
                  </a:lnTo>
                  <a:lnTo>
                    <a:pt x="83" y="39"/>
                  </a:lnTo>
                  <a:lnTo>
                    <a:pt x="79" y="44"/>
                  </a:lnTo>
                  <a:lnTo>
                    <a:pt x="74" y="39"/>
                  </a:lnTo>
                  <a:lnTo>
                    <a:pt x="70" y="48"/>
                  </a:lnTo>
                  <a:lnTo>
                    <a:pt x="74" y="52"/>
                  </a:lnTo>
                  <a:lnTo>
                    <a:pt x="70" y="52"/>
                  </a:lnTo>
                  <a:lnTo>
                    <a:pt x="65" y="66"/>
                  </a:lnTo>
                  <a:lnTo>
                    <a:pt x="65" y="74"/>
                  </a:lnTo>
                  <a:lnTo>
                    <a:pt x="60" y="83"/>
                  </a:lnTo>
                  <a:lnTo>
                    <a:pt x="56" y="79"/>
                  </a:lnTo>
                  <a:lnTo>
                    <a:pt x="56" y="74"/>
                  </a:lnTo>
                  <a:lnTo>
                    <a:pt x="60" y="70"/>
                  </a:lnTo>
                  <a:lnTo>
                    <a:pt x="65" y="66"/>
                  </a:lnTo>
                  <a:lnTo>
                    <a:pt x="70" y="52"/>
                  </a:lnTo>
                  <a:lnTo>
                    <a:pt x="70" y="48"/>
                  </a:lnTo>
                  <a:lnTo>
                    <a:pt x="74" y="39"/>
                  </a:lnTo>
                  <a:lnTo>
                    <a:pt x="70" y="35"/>
                  </a:lnTo>
                  <a:lnTo>
                    <a:pt x="60" y="39"/>
                  </a:lnTo>
                  <a:lnTo>
                    <a:pt x="51" y="31"/>
                  </a:lnTo>
                  <a:lnTo>
                    <a:pt x="56" y="26"/>
                  </a:lnTo>
                  <a:lnTo>
                    <a:pt x="42" y="22"/>
                  </a:lnTo>
                  <a:lnTo>
                    <a:pt x="46" y="31"/>
                  </a:lnTo>
                  <a:lnTo>
                    <a:pt x="28" y="31"/>
                  </a:lnTo>
                  <a:lnTo>
                    <a:pt x="19" y="13"/>
                  </a:lnTo>
                  <a:lnTo>
                    <a:pt x="5" y="9"/>
                  </a:lnTo>
                  <a:lnTo>
                    <a:pt x="9" y="22"/>
                  </a:lnTo>
                  <a:lnTo>
                    <a:pt x="19" y="39"/>
                  </a:lnTo>
                  <a:lnTo>
                    <a:pt x="19" y="44"/>
                  </a:lnTo>
                  <a:lnTo>
                    <a:pt x="14" y="52"/>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18" name="Freeform 41"/>
            <p:cNvSpPr/>
            <p:nvPr/>
          </p:nvSpPr>
          <p:spPr>
            <a:xfrm>
              <a:off x="2915" y="2810"/>
              <a:ext cx="130" cy="88"/>
            </a:xfrm>
            <a:custGeom>
              <a:avLst/>
              <a:gdLst>
                <a:gd name="txL" fmla="*/ 0 w 130"/>
                <a:gd name="txT" fmla="*/ 0 h 88"/>
                <a:gd name="txR" fmla="*/ 130 w 130"/>
                <a:gd name="txB" fmla="*/ 88 h 88"/>
              </a:gdLst>
              <a:ahLst/>
              <a:cxnLst>
                <a:cxn ang="0">
                  <a:pos x="23" y="0"/>
                </a:cxn>
                <a:cxn ang="0">
                  <a:pos x="23" y="0"/>
                </a:cxn>
                <a:cxn ang="0">
                  <a:pos x="4" y="8"/>
                </a:cxn>
                <a:cxn ang="0">
                  <a:pos x="0" y="30"/>
                </a:cxn>
                <a:cxn ang="0">
                  <a:pos x="4" y="48"/>
                </a:cxn>
                <a:cxn ang="0">
                  <a:pos x="23" y="61"/>
                </a:cxn>
                <a:cxn ang="0">
                  <a:pos x="83" y="87"/>
                </a:cxn>
                <a:cxn ang="0">
                  <a:pos x="106" y="87"/>
                </a:cxn>
                <a:cxn ang="0">
                  <a:pos x="125" y="78"/>
                </a:cxn>
                <a:cxn ang="0">
                  <a:pos x="129" y="56"/>
                </a:cxn>
                <a:cxn ang="0">
                  <a:pos x="125" y="48"/>
                </a:cxn>
                <a:cxn ang="0">
                  <a:pos x="120" y="39"/>
                </a:cxn>
                <a:cxn ang="0">
                  <a:pos x="41" y="13"/>
                </a:cxn>
                <a:cxn ang="0">
                  <a:pos x="28" y="4"/>
                </a:cxn>
                <a:cxn ang="0">
                  <a:pos x="23" y="0"/>
                </a:cxn>
                <a:cxn ang="0">
                  <a:pos x="23" y="0"/>
                </a:cxn>
              </a:cxnLst>
              <a:rect l="txL" t="txT" r="txR" b="txB"/>
              <a:pathLst>
                <a:path w="130" h="88">
                  <a:moveTo>
                    <a:pt x="23" y="0"/>
                  </a:moveTo>
                  <a:lnTo>
                    <a:pt x="23" y="0"/>
                  </a:lnTo>
                  <a:lnTo>
                    <a:pt x="4" y="8"/>
                  </a:lnTo>
                  <a:lnTo>
                    <a:pt x="0" y="30"/>
                  </a:lnTo>
                  <a:lnTo>
                    <a:pt x="4" y="48"/>
                  </a:lnTo>
                  <a:lnTo>
                    <a:pt x="23" y="61"/>
                  </a:lnTo>
                  <a:lnTo>
                    <a:pt x="83" y="87"/>
                  </a:lnTo>
                  <a:lnTo>
                    <a:pt x="106" y="87"/>
                  </a:lnTo>
                  <a:lnTo>
                    <a:pt x="125" y="78"/>
                  </a:lnTo>
                  <a:lnTo>
                    <a:pt x="129" y="56"/>
                  </a:lnTo>
                  <a:lnTo>
                    <a:pt x="125" y="48"/>
                  </a:lnTo>
                  <a:lnTo>
                    <a:pt x="120" y="39"/>
                  </a:lnTo>
                  <a:lnTo>
                    <a:pt x="41" y="13"/>
                  </a:lnTo>
                  <a:lnTo>
                    <a:pt x="28" y="4"/>
                  </a:lnTo>
                  <a:lnTo>
                    <a:pt x="23"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19" name="Freeform 42"/>
            <p:cNvSpPr/>
            <p:nvPr/>
          </p:nvSpPr>
          <p:spPr>
            <a:xfrm>
              <a:off x="2956" y="2792"/>
              <a:ext cx="131" cy="49"/>
            </a:xfrm>
            <a:custGeom>
              <a:avLst/>
              <a:gdLst>
                <a:gd name="txL" fmla="*/ 0 w 131"/>
                <a:gd name="txT" fmla="*/ 0 h 49"/>
                <a:gd name="txR" fmla="*/ 131 w 131"/>
                <a:gd name="txB" fmla="*/ 49 h 49"/>
              </a:gdLst>
              <a:ahLst/>
              <a:cxnLst>
                <a:cxn ang="0">
                  <a:pos x="130" y="48"/>
                </a:cxn>
                <a:cxn ang="0">
                  <a:pos x="0" y="0"/>
                </a:cxn>
                <a:cxn ang="0">
                  <a:pos x="130" y="48"/>
                </a:cxn>
                <a:cxn ang="0">
                  <a:pos x="130" y="48"/>
                </a:cxn>
              </a:cxnLst>
              <a:rect l="txL" t="txT" r="txR" b="txB"/>
              <a:pathLst>
                <a:path w="131" h="49">
                  <a:moveTo>
                    <a:pt x="130" y="48"/>
                  </a:moveTo>
                  <a:lnTo>
                    <a:pt x="0" y="0"/>
                  </a:lnTo>
                  <a:lnTo>
                    <a:pt x="130" y="4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20" name="Freeform 43"/>
            <p:cNvSpPr/>
            <p:nvPr/>
          </p:nvSpPr>
          <p:spPr>
            <a:xfrm>
              <a:off x="2956" y="2792"/>
              <a:ext cx="131" cy="49"/>
            </a:xfrm>
            <a:custGeom>
              <a:avLst/>
              <a:gdLst>
                <a:gd name="txL" fmla="*/ 0 w 131"/>
                <a:gd name="txT" fmla="*/ 0 h 49"/>
                <a:gd name="txR" fmla="*/ 131 w 131"/>
                <a:gd name="txB" fmla="*/ 49 h 49"/>
              </a:gdLst>
              <a:ahLst/>
              <a:cxnLst>
                <a:cxn ang="0">
                  <a:pos x="130" y="48"/>
                </a:cxn>
                <a:cxn ang="0">
                  <a:pos x="0" y="0"/>
                </a:cxn>
                <a:cxn ang="0">
                  <a:pos x="130" y="48"/>
                </a:cxn>
              </a:cxnLst>
              <a:rect l="txL" t="txT" r="txR" b="txB"/>
              <a:pathLst>
                <a:path w="131" h="49">
                  <a:moveTo>
                    <a:pt x="130" y="48"/>
                  </a:moveTo>
                  <a:lnTo>
                    <a:pt x="0" y="0"/>
                  </a:lnTo>
                  <a:lnTo>
                    <a:pt x="130" y="4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21" name="Freeform 44"/>
            <p:cNvSpPr/>
            <p:nvPr/>
          </p:nvSpPr>
          <p:spPr>
            <a:xfrm>
              <a:off x="3456" y="2701"/>
              <a:ext cx="84" cy="118"/>
            </a:xfrm>
            <a:custGeom>
              <a:avLst/>
              <a:gdLst>
                <a:gd name="txL" fmla="*/ 0 w 84"/>
                <a:gd name="txT" fmla="*/ 0 h 118"/>
                <a:gd name="txR" fmla="*/ 84 w 84"/>
                <a:gd name="txB" fmla="*/ 118 h 118"/>
              </a:gdLst>
              <a:ahLst/>
              <a:cxnLst>
                <a:cxn ang="0">
                  <a:pos x="37" y="13"/>
                </a:cxn>
                <a:cxn ang="0">
                  <a:pos x="28" y="9"/>
                </a:cxn>
                <a:cxn ang="0">
                  <a:pos x="28" y="18"/>
                </a:cxn>
                <a:cxn ang="0">
                  <a:pos x="23" y="74"/>
                </a:cxn>
                <a:cxn ang="0">
                  <a:pos x="23" y="83"/>
                </a:cxn>
                <a:cxn ang="0">
                  <a:pos x="0" y="117"/>
                </a:cxn>
                <a:cxn ang="0">
                  <a:pos x="18" y="109"/>
                </a:cxn>
                <a:cxn ang="0">
                  <a:pos x="32" y="70"/>
                </a:cxn>
                <a:cxn ang="0">
                  <a:pos x="32" y="26"/>
                </a:cxn>
                <a:cxn ang="0">
                  <a:pos x="51" y="9"/>
                </a:cxn>
                <a:cxn ang="0">
                  <a:pos x="69" y="18"/>
                </a:cxn>
                <a:cxn ang="0">
                  <a:pos x="69" y="22"/>
                </a:cxn>
                <a:cxn ang="0">
                  <a:pos x="65" y="26"/>
                </a:cxn>
                <a:cxn ang="0">
                  <a:pos x="55" y="48"/>
                </a:cxn>
                <a:cxn ang="0">
                  <a:pos x="51" y="65"/>
                </a:cxn>
                <a:cxn ang="0">
                  <a:pos x="37" y="104"/>
                </a:cxn>
                <a:cxn ang="0">
                  <a:pos x="60" y="91"/>
                </a:cxn>
                <a:cxn ang="0">
                  <a:pos x="69" y="61"/>
                </a:cxn>
                <a:cxn ang="0">
                  <a:pos x="83" y="31"/>
                </a:cxn>
                <a:cxn ang="0">
                  <a:pos x="83" y="22"/>
                </a:cxn>
                <a:cxn ang="0">
                  <a:pos x="69" y="9"/>
                </a:cxn>
                <a:cxn ang="0">
                  <a:pos x="55" y="0"/>
                </a:cxn>
                <a:cxn ang="0">
                  <a:pos x="51" y="0"/>
                </a:cxn>
                <a:cxn ang="0">
                  <a:pos x="37" y="13"/>
                </a:cxn>
                <a:cxn ang="0">
                  <a:pos x="37" y="13"/>
                </a:cxn>
              </a:cxnLst>
              <a:rect l="txL" t="txT" r="txR" b="txB"/>
              <a:pathLst>
                <a:path w="84" h="118">
                  <a:moveTo>
                    <a:pt x="37" y="13"/>
                  </a:moveTo>
                  <a:lnTo>
                    <a:pt x="28" y="9"/>
                  </a:lnTo>
                  <a:lnTo>
                    <a:pt x="28" y="18"/>
                  </a:lnTo>
                  <a:lnTo>
                    <a:pt x="23" y="74"/>
                  </a:lnTo>
                  <a:lnTo>
                    <a:pt x="23" y="83"/>
                  </a:lnTo>
                  <a:lnTo>
                    <a:pt x="0" y="117"/>
                  </a:lnTo>
                  <a:lnTo>
                    <a:pt x="18" y="109"/>
                  </a:lnTo>
                  <a:lnTo>
                    <a:pt x="32" y="70"/>
                  </a:lnTo>
                  <a:lnTo>
                    <a:pt x="32" y="26"/>
                  </a:lnTo>
                  <a:lnTo>
                    <a:pt x="51" y="9"/>
                  </a:lnTo>
                  <a:lnTo>
                    <a:pt x="69" y="18"/>
                  </a:lnTo>
                  <a:lnTo>
                    <a:pt x="69" y="22"/>
                  </a:lnTo>
                  <a:lnTo>
                    <a:pt x="65" y="26"/>
                  </a:lnTo>
                  <a:lnTo>
                    <a:pt x="55" y="48"/>
                  </a:lnTo>
                  <a:lnTo>
                    <a:pt x="51" y="65"/>
                  </a:lnTo>
                  <a:lnTo>
                    <a:pt x="37" y="104"/>
                  </a:lnTo>
                  <a:lnTo>
                    <a:pt x="60" y="91"/>
                  </a:lnTo>
                  <a:lnTo>
                    <a:pt x="69" y="61"/>
                  </a:lnTo>
                  <a:lnTo>
                    <a:pt x="83" y="31"/>
                  </a:lnTo>
                  <a:lnTo>
                    <a:pt x="83" y="22"/>
                  </a:lnTo>
                  <a:lnTo>
                    <a:pt x="69" y="9"/>
                  </a:lnTo>
                  <a:lnTo>
                    <a:pt x="55" y="0"/>
                  </a:lnTo>
                  <a:lnTo>
                    <a:pt x="51" y="0"/>
                  </a:lnTo>
                  <a:lnTo>
                    <a:pt x="37"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22" name="Freeform 45"/>
            <p:cNvSpPr/>
            <p:nvPr/>
          </p:nvSpPr>
          <p:spPr>
            <a:xfrm>
              <a:off x="3363" y="3214"/>
              <a:ext cx="71" cy="118"/>
            </a:xfrm>
            <a:custGeom>
              <a:avLst/>
              <a:gdLst>
                <a:gd name="txL" fmla="*/ 0 w 71"/>
                <a:gd name="txT" fmla="*/ 0 h 118"/>
                <a:gd name="txR" fmla="*/ 71 w 71"/>
                <a:gd name="txB" fmla="*/ 118 h 118"/>
              </a:gdLst>
              <a:ahLst/>
              <a:cxnLst>
                <a:cxn ang="0">
                  <a:pos x="70" y="0"/>
                </a:cxn>
                <a:cxn ang="0">
                  <a:pos x="5" y="48"/>
                </a:cxn>
                <a:cxn ang="0">
                  <a:pos x="0" y="117"/>
                </a:cxn>
                <a:cxn ang="0">
                  <a:pos x="10" y="117"/>
                </a:cxn>
                <a:cxn ang="0">
                  <a:pos x="28" y="113"/>
                </a:cxn>
                <a:cxn ang="0">
                  <a:pos x="37" y="113"/>
                </a:cxn>
                <a:cxn ang="0">
                  <a:pos x="37" y="100"/>
                </a:cxn>
                <a:cxn ang="0">
                  <a:pos x="47" y="65"/>
                </a:cxn>
                <a:cxn ang="0">
                  <a:pos x="56" y="30"/>
                </a:cxn>
                <a:cxn ang="0">
                  <a:pos x="70" y="0"/>
                </a:cxn>
                <a:cxn ang="0">
                  <a:pos x="70" y="0"/>
                </a:cxn>
              </a:cxnLst>
              <a:rect l="txL" t="txT" r="txR" b="txB"/>
              <a:pathLst>
                <a:path w="71" h="118">
                  <a:moveTo>
                    <a:pt x="70" y="0"/>
                  </a:moveTo>
                  <a:lnTo>
                    <a:pt x="5" y="48"/>
                  </a:lnTo>
                  <a:lnTo>
                    <a:pt x="0" y="117"/>
                  </a:lnTo>
                  <a:lnTo>
                    <a:pt x="10" y="117"/>
                  </a:lnTo>
                  <a:lnTo>
                    <a:pt x="28" y="113"/>
                  </a:lnTo>
                  <a:lnTo>
                    <a:pt x="37" y="113"/>
                  </a:lnTo>
                  <a:lnTo>
                    <a:pt x="37" y="100"/>
                  </a:lnTo>
                  <a:lnTo>
                    <a:pt x="47" y="65"/>
                  </a:lnTo>
                  <a:lnTo>
                    <a:pt x="56" y="30"/>
                  </a:lnTo>
                  <a:lnTo>
                    <a:pt x="70" y="0"/>
                  </a:lnTo>
                  <a:close/>
                </a:path>
              </a:pathLst>
            </a:custGeom>
            <a:solidFill>
              <a:srgbClr val="888888">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23" name="Freeform 46"/>
            <p:cNvSpPr/>
            <p:nvPr/>
          </p:nvSpPr>
          <p:spPr>
            <a:xfrm>
              <a:off x="3373" y="2962"/>
              <a:ext cx="112" cy="40"/>
            </a:xfrm>
            <a:custGeom>
              <a:avLst/>
              <a:gdLst>
                <a:gd name="txL" fmla="*/ 0 w 112"/>
                <a:gd name="txT" fmla="*/ 0 h 40"/>
                <a:gd name="txR" fmla="*/ 112 w 112"/>
                <a:gd name="txB" fmla="*/ 40 h 40"/>
              </a:gdLst>
              <a:ahLst/>
              <a:cxnLst>
                <a:cxn ang="0">
                  <a:pos x="111" y="0"/>
                </a:cxn>
                <a:cxn ang="0">
                  <a:pos x="0" y="39"/>
                </a:cxn>
                <a:cxn ang="0">
                  <a:pos x="111" y="0"/>
                </a:cxn>
                <a:cxn ang="0">
                  <a:pos x="111" y="0"/>
                </a:cxn>
              </a:cxnLst>
              <a:rect l="txL" t="txT" r="txR" b="txB"/>
              <a:pathLst>
                <a:path w="112" h="40">
                  <a:moveTo>
                    <a:pt x="111" y="0"/>
                  </a:moveTo>
                  <a:lnTo>
                    <a:pt x="0" y="39"/>
                  </a:lnTo>
                  <a:lnTo>
                    <a:pt x="111"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24" name="Freeform 47"/>
            <p:cNvSpPr/>
            <p:nvPr/>
          </p:nvSpPr>
          <p:spPr>
            <a:xfrm>
              <a:off x="3373" y="2962"/>
              <a:ext cx="112" cy="40"/>
            </a:xfrm>
            <a:custGeom>
              <a:avLst/>
              <a:gdLst>
                <a:gd name="txL" fmla="*/ 0 w 112"/>
                <a:gd name="txT" fmla="*/ 0 h 40"/>
                <a:gd name="txR" fmla="*/ 112 w 112"/>
                <a:gd name="txB" fmla="*/ 40 h 40"/>
              </a:gdLst>
              <a:ahLst/>
              <a:cxnLst>
                <a:cxn ang="0">
                  <a:pos x="111" y="0"/>
                </a:cxn>
                <a:cxn ang="0">
                  <a:pos x="0" y="39"/>
                </a:cxn>
                <a:cxn ang="0">
                  <a:pos x="111" y="0"/>
                </a:cxn>
              </a:cxnLst>
              <a:rect l="txL" t="txT" r="txR" b="txB"/>
              <a:pathLst>
                <a:path w="112" h="40">
                  <a:moveTo>
                    <a:pt x="111" y="0"/>
                  </a:moveTo>
                  <a:lnTo>
                    <a:pt x="0" y="39"/>
                  </a:lnTo>
                  <a:lnTo>
                    <a:pt x="111"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25" name="Freeform 48"/>
            <p:cNvSpPr/>
            <p:nvPr/>
          </p:nvSpPr>
          <p:spPr>
            <a:xfrm>
              <a:off x="3373" y="2979"/>
              <a:ext cx="112" cy="45"/>
            </a:xfrm>
            <a:custGeom>
              <a:avLst/>
              <a:gdLst>
                <a:gd name="txL" fmla="*/ 0 w 112"/>
                <a:gd name="txT" fmla="*/ 0 h 45"/>
                <a:gd name="txR" fmla="*/ 112 w 112"/>
                <a:gd name="txB" fmla="*/ 45 h 45"/>
              </a:gdLst>
              <a:ahLst/>
              <a:cxnLst>
                <a:cxn ang="0">
                  <a:pos x="0" y="44"/>
                </a:cxn>
                <a:cxn ang="0">
                  <a:pos x="111" y="0"/>
                </a:cxn>
                <a:cxn ang="0">
                  <a:pos x="0" y="44"/>
                </a:cxn>
                <a:cxn ang="0">
                  <a:pos x="0" y="44"/>
                </a:cxn>
              </a:cxnLst>
              <a:rect l="txL" t="txT" r="txR" b="txB"/>
              <a:pathLst>
                <a:path w="112" h="45">
                  <a:moveTo>
                    <a:pt x="0" y="44"/>
                  </a:moveTo>
                  <a:lnTo>
                    <a:pt x="111" y="0"/>
                  </a:lnTo>
                  <a:lnTo>
                    <a:pt x="0" y="4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26" name="Freeform 49"/>
            <p:cNvSpPr/>
            <p:nvPr/>
          </p:nvSpPr>
          <p:spPr>
            <a:xfrm>
              <a:off x="3373" y="2979"/>
              <a:ext cx="112" cy="45"/>
            </a:xfrm>
            <a:custGeom>
              <a:avLst/>
              <a:gdLst>
                <a:gd name="txL" fmla="*/ 0 w 112"/>
                <a:gd name="txT" fmla="*/ 0 h 45"/>
                <a:gd name="txR" fmla="*/ 112 w 112"/>
                <a:gd name="txB" fmla="*/ 45 h 45"/>
              </a:gdLst>
              <a:ahLst/>
              <a:cxnLst>
                <a:cxn ang="0">
                  <a:pos x="0" y="44"/>
                </a:cxn>
                <a:cxn ang="0">
                  <a:pos x="111" y="0"/>
                </a:cxn>
                <a:cxn ang="0">
                  <a:pos x="0" y="44"/>
                </a:cxn>
              </a:cxnLst>
              <a:rect l="txL" t="txT" r="txR" b="txB"/>
              <a:pathLst>
                <a:path w="112" h="45">
                  <a:moveTo>
                    <a:pt x="0" y="44"/>
                  </a:moveTo>
                  <a:lnTo>
                    <a:pt x="111" y="0"/>
                  </a:lnTo>
                  <a:lnTo>
                    <a:pt x="0" y="4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27" name="Freeform 50"/>
            <p:cNvSpPr/>
            <p:nvPr/>
          </p:nvSpPr>
          <p:spPr>
            <a:xfrm>
              <a:off x="3373" y="3001"/>
              <a:ext cx="112" cy="44"/>
            </a:xfrm>
            <a:custGeom>
              <a:avLst/>
              <a:gdLst>
                <a:gd name="txL" fmla="*/ 0 w 112"/>
                <a:gd name="txT" fmla="*/ 0 h 44"/>
                <a:gd name="txR" fmla="*/ 112 w 112"/>
                <a:gd name="txB" fmla="*/ 44 h 44"/>
              </a:gdLst>
              <a:ahLst/>
              <a:cxnLst>
                <a:cxn ang="0">
                  <a:pos x="0" y="43"/>
                </a:cxn>
                <a:cxn ang="0">
                  <a:pos x="111" y="0"/>
                </a:cxn>
                <a:cxn ang="0">
                  <a:pos x="0" y="43"/>
                </a:cxn>
                <a:cxn ang="0">
                  <a:pos x="0" y="43"/>
                </a:cxn>
              </a:cxnLst>
              <a:rect l="txL" t="txT" r="txR" b="txB"/>
              <a:pathLst>
                <a:path w="112" h="44">
                  <a:moveTo>
                    <a:pt x="0" y="43"/>
                  </a:moveTo>
                  <a:lnTo>
                    <a:pt x="111" y="0"/>
                  </a:lnTo>
                  <a:lnTo>
                    <a:pt x="0" y="4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28" name="Freeform 51"/>
            <p:cNvSpPr/>
            <p:nvPr/>
          </p:nvSpPr>
          <p:spPr>
            <a:xfrm>
              <a:off x="3373" y="3001"/>
              <a:ext cx="112" cy="44"/>
            </a:xfrm>
            <a:custGeom>
              <a:avLst/>
              <a:gdLst>
                <a:gd name="txL" fmla="*/ 0 w 112"/>
                <a:gd name="txT" fmla="*/ 0 h 44"/>
                <a:gd name="txR" fmla="*/ 112 w 112"/>
                <a:gd name="txB" fmla="*/ 44 h 44"/>
              </a:gdLst>
              <a:ahLst/>
              <a:cxnLst>
                <a:cxn ang="0">
                  <a:pos x="0" y="43"/>
                </a:cxn>
                <a:cxn ang="0">
                  <a:pos x="111" y="0"/>
                </a:cxn>
                <a:cxn ang="0">
                  <a:pos x="0" y="43"/>
                </a:cxn>
              </a:cxnLst>
              <a:rect l="txL" t="txT" r="txR" b="txB"/>
              <a:pathLst>
                <a:path w="112" h="44">
                  <a:moveTo>
                    <a:pt x="0" y="43"/>
                  </a:moveTo>
                  <a:lnTo>
                    <a:pt x="111" y="0"/>
                  </a:lnTo>
                  <a:lnTo>
                    <a:pt x="0" y="4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29" name="Freeform 52"/>
            <p:cNvSpPr/>
            <p:nvPr/>
          </p:nvSpPr>
          <p:spPr>
            <a:xfrm>
              <a:off x="3280" y="3223"/>
              <a:ext cx="89" cy="109"/>
            </a:xfrm>
            <a:custGeom>
              <a:avLst/>
              <a:gdLst>
                <a:gd name="txL" fmla="*/ 0 w 89"/>
                <a:gd name="txT" fmla="*/ 0 h 109"/>
                <a:gd name="txR" fmla="*/ 89 w 89"/>
                <a:gd name="txB" fmla="*/ 109 h 109"/>
              </a:gdLst>
              <a:ahLst/>
              <a:cxnLst>
                <a:cxn ang="0">
                  <a:pos x="42" y="108"/>
                </a:cxn>
                <a:cxn ang="0">
                  <a:pos x="83" y="108"/>
                </a:cxn>
                <a:cxn ang="0">
                  <a:pos x="88" y="39"/>
                </a:cxn>
                <a:cxn ang="0">
                  <a:pos x="0" y="0"/>
                </a:cxn>
                <a:cxn ang="0">
                  <a:pos x="19" y="52"/>
                </a:cxn>
                <a:cxn ang="0">
                  <a:pos x="33" y="104"/>
                </a:cxn>
                <a:cxn ang="0">
                  <a:pos x="42" y="108"/>
                </a:cxn>
                <a:cxn ang="0">
                  <a:pos x="42" y="108"/>
                </a:cxn>
              </a:cxnLst>
              <a:rect l="txL" t="txT" r="txR" b="txB"/>
              <a:pathLst>
                <a:path w="89" h="109">
                  <a:moveTo>
                    <a:pt x="42" y="108"/>
                  </a:moveTo>
                  <a:lnTo>
                    <a:pt x="83" y="108"/>
                  </a:lnTo>
                  <a:lnTo>
                    <a:pt x="88" y="39"/>
                  </a:lnTo>
                  <a:lnTo>
                    <a:pt x="0" y="0"/>
                  </a:lnTo>
                  <a:lnTo>
                    <a:pt x="19" y="52"/>
                  </a:lnTo>
                  <a:lnTo>
                    <a:pt x="33" y="104"/>
                  </a:lnTo>
                  <a:lnTo>
                    <a:pt x="42" y="108"/>
                  </a:lnTo>
                  <a:close/>
                </a:path>
              </a:pathLst>
            </a:custGeom>
            <a:solidFill>
              <a:srgbClr val="888888">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30" name="Freeform 53"/>
            <p:cNvSpPr/>
            <p:nvPr/>
          </p:nvSpPr>
          <p:spPr>
            <a:xfrm>
              <a:off x="3474" y="2710"/>
              <a:ext cx="52" cy="101"/>
            </a:xfrm>
            <a:custGeom>
              <a:avLst/>
              <a:gdLst>
                <a:gd name="txL" fmla="*/ 0 w 52"/>
                <a:gd name="txT" fmla="*/ 0 h 101"/>
                <a:gd name="txR" fmla="*/ 52 w 52"/>
                <a:gd name="txB" fmla="*/ 101 h 101"/>
              </a:gdLst>
              <a:ahLst/>
              <a:cxnLst>
                <a:cxn ang="0">
                  <a:pos x="19" y="95"/>
                </a:cxn>
                <a:cxn ang="0">
                  <a:pos x="33" y="56"/>
                </a:cxn>
                <a:cxn ang="0">
                  <a:pos x="47" y="17"/>
                </a:cxn>
                <a:cxn ang="0">
                  <a:pos x="51" y="13"/>
                </a:cxn>
                <a:cxn ang="0">
                  <a:pos x="51" y="9"/>
                </a:cxn>
                <a:cxn ang="0">
                  <a:pos x="33" y="0"/>
                </a:cxn>
                <a:cxn ang="0">
                  <a:pos x="14" y="17"/>
                </a:cxn>
                <a:cxn ang="0">
                  <a:pos x="14" y="61"/>
                </a:cxn>
                <a:cxn ang="0">
                  <a:pos x="0" y="100"/>
                </a:cxn>
                <a:cxn ang="0">
                  <a:pos x="19" y="95"/>
                </a:cxn>
                <a:cxn ang="0">
                  <a:pos x="19" y="95"/>
                </a:cxn>
              </a:cxnLst>
              <a:rect l="txL" t="txT" r="txR" b="txB"/>
              <a:pathLst>
                <a:path w="52" h="101">
                  <a:moveTo>
                    <a:pt x="19" y="95"/>
                  </a:moveTo>
                  <a:lnTo>
                    <a:pt x="33" y="56"/>
                  </a:lnTo>
                  <a:lnTo>
                    <a:pt x="47" y="17"/>
                  </a:lnTo>
                  <a:lnTo>
                    <a:pt x="51" y="13"/>
                  </a:lnTo>
                  <a:lnTo>
                    <a:pt x="51" y="9"/>
                  </a:lnTo>
                  <a:lnTo>
                    <a:pt x="33" y="0"/>
                  </a:lnTo>
                  <a:lnTo>
                    <a:pt x="14" y="17"/>
                  </a:lnTo>
                  <a:lnTo>
                    <a:pt x="14" y="61"/>
                  </a:lnTo>
                  <a:lnTo>
                    <a:pt x="0" y="100"/>
                  </a:lnTo>
                  <a:lnTo>
                    <a:pt x="19" y="95"/>
                  </a:lnTo>
                  <a:close/>
                </a:path>
              </a:pathLst>
            </a:custGeom>
            <a:solidFill>
              <a:srgbClr val="EEEEEE">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31" name="Freeform 54"/>
            <p:cNvSpPr/>
            <p:nvPr/>
          </p:nvSpPr>
          <p:spPr>
            <a:xfrm>
              <a:off x="3373" y="3018"/>
              <a:ext cx="107" cy="45"/>
            </a:xfrm>
            <a:custGeom>
              <a:avLst/>
              <a:gdLst>
                <a:gd name="txL" fmla="*/ 0 w 107"/>
                <a:gd name="txT" fmla="*/ 0 h 45"/>
                <a:gd name="txR" fmla="*/ 107 w 107"/>
                <a:gd name="txB" fmla="*/ 45 h 45"/>
              </a:gdLst>
              <a:ahLst/>
              <a:cxnLst>
                <a:cxn ang="0">
                  <a:pos x="0" y="44"/>
                </a:cxn>
                <a:cxn ang="0">
                  <a:pos x="106" y="0"/>
                </a:cxn>
                <a:cxn ang="0">
                  <a:pos x="0" y="44"/>
                </a:cxn>
                <a:cxn ang="0">
                  <a:pos x="0" y="44"/>
                </a:cxn>
              </a:cxnLst>
              <a:rect l="txL" t="txT" r="txR" b="txB"/>
              <a:pathLst>
                <a:path w="107" h="45">
                  <a:moveTo>
                    <a:pt x="0" y="44"/>
                  </a:moveTo>
                  <a:lnTo>
                    <a:pt x="106" y="0"/>
                  </a:lnTo>
                  <a:lnTo>
                    <a:pt x="0" y="4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32" name="Freeform 55"/>
            <p:cNvSpPr/>
            <p:nvPr/>
          </p:nvSpPr>
          <p:spPr>
            <a:xfrm>
              <a:off x="3373" y="3018"/>
              <a:ext cx="107" cy="45"/>
            </a:xfrm>
            <a:custGeom>
              <a:avLst/>
              <a:gdLst>
                <a:gd name="txL" fmla="*/ 0 w 107"/>
                <a:gd name="txT" fmla="*/ 0 h 45"/>
                <a:gd name="txR" fmla="*/ 107 w 107"/>
                <a:gd name="txB" fmla="*/ 45 h 45"/>
              </a:gdLst>
              <a:ahLst/>
              <a:cxnLst>
                <a:cxn ang="0">
                  <a:pos x="0" y="44"/>
                </a:cxn>
                <a:cxn ang="0">
                  <a:pos x="106" y="0"/>
                </a:cxn>
                <a:cxn ang="0">
                  <a:pos x="0" y="44"/>
                </a:cxn>
              </a:cxnLst>
              <a:rect l="txL" t="txT" r="txR" b="txB"/>
              <a:pathLst>
                <a:path w="107" h="45">
                  <a:moveTo>
                    <a:pt x="0" y="44"/>
                  </a:moveTo>
                  <a:lnTo>
                    <a:pt x="106" y="0"/>
                  </a:lnTo>
                  <a:lnTo>
                    <a:pt x="0" y="4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33" name="Freeform 56"/>
            <p:cNvSpPr/>
            <p:nvPr/>
          </p:nvSpPr>
          <p:spPr>
            <a:xfrm>
              <a:off x="3373" y="3040"/>
              <a:ext cx="107" cy="45"/>
            </a:xfrm>
            <a:custGeom>
              <a:avLst/>
              <a:gdLst>
                <a:gd name="txL" fmla="*/ 0 w 107"/>
                <a:gd name="txT" fmla="*/ 0 h 45"/>
                <a:gd name="txR" fmla="*/ 107 w 107"/>
                <a:gd name="txB" fmla="*/ 45 h 45"/>
              </a:gdLst>
              <a:ahLst/>
              <a:cxnLst>
                <a:cxn ang="0">
                  <a:pos x="0" y="44"/>
                </a:cxn>
                <a:cxn ang="0">
                  <a:pos x="106" y="0"/>
                </a:cxn>
                <a:cxn ang="0">
                  <a:pos x="0" y="44"/>
                </a:cxn>
                <a:cxn ang="0">
                  <a:pos x="0" y="44"/>
                </a:cxn>
              </a:cxnLst>
              <a:rect l="txL" t="txT" r="txR" b="txB"/>
              <a:pathLst>
                <a:path w="107" h="45">
                  <a:moveTo>
                    <a:pt x="0" y="44"/>
                  </a:moveTo>
                  <a:lnTo>
                    <a:pt x="106" y="0"/>
                  </a:lnTo>
                  <a:lnTo>
                    <a:pt x="0" y="4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34" name="Freeform 57"/>
            <p:cNvSpPr/>
            <p:nvPr/>
          </p:nvSpPr>
          <p:spPr>
            <a:xfrm>
              <a:off x="3373" y="3040"/>
              <a:ext cx="107" cy="45"/>
            </a:xfrm>
            <a:custGeom>
              <a:avLst/>
              <a:gdLst>
                <a:gd name="txL" fmla="*/ 0 w 107"/>
                <a:gd name="txT" fmla="*/ 0 h 45"/>
                <a:gd name="txR" fmla="*/ 107 w 107"/>
                <a:gd name="txB" fmla="*/ 45 h 45"/>
              </a:gdLst>
              <a:ahLst/>
              <a:cxnLst>
                <a:cxn ang="0">
                  <a:pos x="0" y="44"/>
                </a:cxn>
                <a:cxn ang="0">
                  <a:pos x="106" y="0"/>
                </a:cxn>
                <a:cxn ang="0">
                  <a:pos x="0" y="44"/>
                </a:cxn>
              </a:cxnLst>
              <a:rect l="txL" t="txT" r="txR" b="txB"/>
              <a:pathLst>
                <a:path w="107" h="45">
                  <a:moveTo>
                    <a:pt x="0" y="44"/>
                  </a:moveTo>
                  <a:lnTo>
                    <a:pt x="106" y="0"/>
                  </a:lnTo>
                  <a:lnTo>
                    <a:pt x="0" y="4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35" name="Freeform 58"/>
            <p:cNvSpPr/>
            <p:nvPr/>
          </p:nvSpPr>
          <p:spPr>
            <a:xfrm>
              <a:off x="3373" y="3062"/>
              <a:ext cx="102" cy="44"/>
            </a:xfrm>
            <a:custGeom>
              <a:avLst/>
              <a:gdLst>
                <a:gd name="txL" fmla="*/ 0 w 102"/>
                <a:gd name="txT" fmla="*/ 0 h 44"/>
                <a:gd name="txR" fmla="*/ 102 w 102"/>
                <a:gd name="txB" fmla="*/ 44 h 44"/>
              </a:gdLst>
              <a:ahLst/>
              <a:cxnLst>
                <a:cxn ang="0">
                  <a:pos x="0" y="43"/>
                </a:cxn>
                <a:cxn ang="0">
                  <a:pos x="101" y="0"/>
                </a:cxn>
                <a:cxn ang="0">
                  <a:pos x="0" y="43"/>
                </a:cxn>
                <a:cxn ang="0">
                  <a:pos x="0" y="43"/>
                </a:cxn>
              </a:cxnLst>
              <a:rect l="txL" t="txT" r="txR" b="txB"/>
              <a:pathLst>
                <a:path w="102" h="44">
                  <a:moveTo>
                    <a:pt x="0" y="43"/>
                  </a:moveTo>
                  <a:lnTo>
                    <a:pt x="101" y="0"/>
                  </a:lnTo>
                  <a:lnTo>
                    <a:pt x="0" y="4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36" name="Freeform 59"/>
            <p:cNvSpPr/>
            <p:nvPr/>
          </p:nvSpPr>
          <p:spPr>
            <a:xfrm>
              <a:off x="3373" y="3062"/>
              <a:ext cx="102" cy="44"/>
            </a:xfrm>
            <a:custGeom>
              <a:avLst/>
              <a:gdLst>
                <a:gd name="txL" fmla="*/ 0 w 102"/>
                <a:gd name="txT" fmla="*/ 0 h 44"/>
                <a:gd name="txR" fmla="*/ 102 w 102"/>
                <a:gd name="txB" fmla="*/ 44 h 44"/>
              </a:gdLst>
              <a:ahLst/>
              <a:cxnLst>
                <a:cxn ang="0">
                  <a:pos x="0" y="43"/>
                </a:cxn>
                <a:cxn ang="0">
                  <a:pos x="101" y="0"/>
                </a:cxn>
                <a:cxn ang="0">
                  <a:pos x="0" y="43"/>
                </a:cxn>
              </a:cxnLst>
              <a:rect l="txL" t="txT" r="txR" b="txB"/>
              <a:pathLst>
                <a:path w="102" h="44">
                  <a:moveTo>
                    <a:pt x="0" y="43"/>
                  </a:moveTo>
                  <a:lnTo>
                    <a:pt x="101" y="0"/>
                  </a:lnTo>
                  <a:lnTo>
                    <a:pt x="0" y="4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37" name="Freeform 60"/>
            <p:cNvSpPr/>
            <p:nvPr/>
          </p:nvSpPr>
          <p:spPr>
            <a:xfrm>
              <a:off x="3220" y="2901"/>
              <a:ext cx="103" cy="40"/>
            </a:xfrm>
            <a:custGeom>
              <a:avLst/>
              <a:gdLst>
                <a:gd name="txL" fmla="*/ 0 w 103"/>
                <a:gd name="txT" fmla="*/ 0 h 40"/>
                <a:gd name="txR" fmla="*/ 103 w 103"/>
                <a:gd name="txB" fmla="*/ 40 h 40"/>
              </a:gdLst>
              <a:ahLst/>
              <a:cxnLst>
                <a:cxn ang="0">
                  <a:pos x="102" y="39"/>
                </a:cxn>
                <a:cxn ang="0">
                  <a:pos x="0" y="0"/>
                </a:cxn>
                <a:cxn ang="0">
                  <a:pos x="102" y="39"/>
                </a:cxn>
                <a:cxn ang="0">
                  <a:pos x="102" y="39"/>
                </a:cxn>
              </a:cxnLst>
              <a:rect l="txL" t="txT" r="txR" b="txB"/>
              <a:pathLst>
                <a:path w="103" h="40">
                  <a:moveTo>
                    <a:pt x="102" y="39"/>
                  </a:moveTo>
                  <a:lnTo>
                    <a:pt x="0" y="0"/>
                  </a:lnTo>
                  <a:lnTo>
                    <a:pt x="102" y="3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38" name="Freeform 61"/>
            <p:cNvSpPr/>
            <p:nvPr/>
          </p:nvSpPr>
          <p:spPr>
            <a:xfrm>
              <a:off x="3220" y="2901"/>
              <a:ext cx="103" cy="40"/>
            </a:xfrm>
            <a:custGeom>
              <a:avLst/>
              <a:gdLst>
                <a:gd name="txL" fmla="*/ 0 w 103"/>
                <a:gd name="txT" fmla="*/ 0 h 40"/>
                <a:gd name="txR" fmla="*/ 103 w 103"/>
                <a:gd name="txB" fmla="*/ 40 h 40"/>
              </a:gdLst>
              <a:ahLst/>
              <a:cxnLst>
                <a:cxn ang="0">
                  <a:pos x="102" y="39"/>
                </a:cxn>
                <a:cxn ang="0">
                  <a:pos x="0" y="0"/>
                </a:cxn>
                <a:cxn ang="0">
                  <a:pos x="102" y="39"/>
                </a:cxn>
              </a:cxnLst>
              <a:rect l="txL" t="txT" r="txR" b="txB"/>
              <a:pathLst>
                <a:path w="103" h="40">
                  <a:moveTo>
                    <a:pt x="102" y="39"/>
                  </a:moveTo>
                  <a:lnTo>
                    <a:pt x="0" y="0"/>
                  </a:lnTo>
                  <a:lnTo>
                    <a:pt x="102" y="3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39" name="Freeform 62"/>
            <p:cNvSpPr/>
            <p:nvPr/>
          </p:nvSpPr>
          <p:spPr>
            <a:xfrm>
              <a:off x="3225" y="2940"/>
              <a:ext cx="102" cy="45"/>
            </a:xfrm>
            <a:custGeom>
              <a:avLst/>
              <a:gdLst>
                <a:gd name="txL" fmla="*/ 0 w 102"/>
                <a:gd name="txT" fmla="*/ 0 h 45"/>
                <a:gd name="txR" fmla="*/ 102 w 102"/>
                <a:gd name="txB" fmla="*/ 45 h 45"/>
              </a:gdLst>
              <a:ahLst/>
              <a:cxnLst>
                <a:cxn ang="0">
                  <a:pos x="101" y="44"/>
                </a:cxn>
                <a:cxn ang="0">
                  <a:pos x="0" y="0"/>
                </a:cxn>
                <a:cxn ang="0">
                  <a:pos x="101" y="44"/>
                </a:cxn>
                <a:cxn ang="0">
                  <a:pos x="101" y="44"/>
                </a:cxn>
              </a:cxnLst>
              <a:rect l="txL" t="txT" r="txR" b="txB"/>
              <a:pathLst>
                <a:path w="102" h="45">
                  <a:moveTo>
                    <a:pt x="101" y="44"/>
                  </a:moveTo>
                  <a:lnTo>
                    <a:pt x="0" y="0"/>
                  </a:lnTo>
                  <a:lnTo>
                    <a:pt x="101" y="4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40" name="Freeform 63"/>
            <p:cNvSpPr/>
            <p:nvPr/>
          </p:nvSpPr>
          <p:spPr>
            <a:xfrm>
              <a:off x="3225" y="2940"/>
              <a:ext cx="102" cy="45"/>
            </a:xfrm>
            <a:custGeom>
              <a:avLst/>
              <a:gdLst>
                <a:gd name="txL" fmla="*/ 0 w 102"/>
                <a:gd name="txT" fmla="*/ 0 h 45"/>
                <a:gd name="txR" fmla="*/ 102 w 102"/>
                <a:gd name="txB" fmla="*/ 45 h 45"/>
              </a:gdLst>
              <a:ahLst/>
              <a:cxnLst>
                <a:cxn ang="0">
                  <a:pos x="101" y="44"/>
                </a:cxn>
                <a:cxn ang="0">
                  <a:pos x="0" y="0"/>
                </a:cxn>
                <a:cxn ang="0">
                  <a:pos x="101" y="44"/>
                </a:cxn>
              </a:cxnLst>
              <a:rect l="txL" t="txT" r="txR" b="txB"/>
              <a:pathLst>
                <a:path w="102" h="45">
                  <a:moveTo>
                    <a:pt x="101" y="44"/>
                  </a:moveTo>
                  <a:lnTo>
                    <a:pt x="0" y="0"/>
                  </a:lnTo>
                  <a:lnTo>
                    <a:pt x="101" y="4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41" name="Freeform 64"/>
            <p:cNvSpPr/>
            <p:nvPr/>
          </p:nvSpPr>
          <p:spPr>
            <a:xfrm>
              <a:off x="3215" y="2875"/>
              <a:ext cx="103" cy="44"/>
            </a:xfrm>
            <a:custGeom>
              <a:avLst/>
              <a:gdLst>
                <a:gd name="txL" fmla="*/ 0 w 103"/>
                <a:gd name="txT" fmla="*/ 0 h 44"/>
                <a:gd name="txR" fmla="*/ 103 w 103"/>
                <a:gd name="txB" fmla="*/ 44 h 44"/>
              </a:gdLst>
              <a:ahLst/>
              <a:cxnLst>
                <a:cxn ang="0">
                  <a:pos x="102" y="43"/>
                </a:cxn>
                <a:cxn ang="0">
                  <a:pos x="0" y="0"/>
                </a:cxn>
                <a:cxn ang="0">
                  <a:pos x="102" y="43"/>
                </a:cxn>
                <a:cxn ang="0">
                  <a:pos x="102" y="43"/>
                </a:cxn>
              </a:cxnLst>
              <a:rect l="txL" t="txT" r="txR" b="txB"/>
              <a:pathLst>
                <a:path w="103" h="44">
                  <a:moveTo>
                    <a:pt x="102" y="43"/>
                  </a:moveTo>
                  <a:lnTo>
                    <a:pt x="0" y="0"/>
                  </a:lnTo>
                  <a:lnTo>
                    <a:pt x="102" y="4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42" name="Freeform 65"/>
            <p:cNvSpPr/>
            <p:nvPr/>
          </p:nvSpPr>
          <p:spPr>
            <a:xfrm>
              <a:off x="3215" y="2875"/>
              <a:ext cx="103" cy="44"/>
            </a:xfrm>
            <a:custGeom>
              <a:avLst/>
              <a:gdLst>
                <a:gd name="txL" fmla="*/ 0 w 103"/>
                <a:gd name="txT" fmla="*/ 0 h 44"/>
                <a:gd name="txR" fmla="*/ 103 w 103"/>
                <a:gd name="txB" fmla="*/ 44 h 44"/>
              </a:gdLst>
              <a:ahLst/>
              <a:cxnLst>
                <a:cxn ang="0">
                  <a:pos x="102" y="43"/>
                </a:cxn>
                <a:cxn ang="0">
                  <a:pos x="0" y="0"/>
                </a:cxn>
                <a:cxn ang="0">
                  <a:pos x="102" y="43"/>
                </a:cxn>
              </a:cxnLst>
              <a:rect l="txL" t="txT" r="txR" b="txB"/>
              <a:pathLst>
                <a:path w="103" h="44">
                  <a:moveTo>
                    <a:pt x="102" y="43"/>
                  </a:moveTo>
                  <a:lnTo>
                    <a:pt x="0" y="0"/>
                  </a:lnTo>
                  <a:lnTo>
                    <a:pt x="102" y="4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43" name="Freeform 66"/>
            <p:cNvSpPr/>
            <p:nvPr/>
          </p:nvSpPr>
          <p:spPr>
            <a:xfrm>
              <a:off x="3234" y="2966"/>
              <a:ext cx="98" cy="45"/>
            </a:xfrm>
            <a:custGeom>
              <a:avLst/>
              <a:gdLst>
                <a:gd name="txL" fmla="*/ 0 w 98"/>
                <a:gd name="txT" fmla="*/ 0 h 45"/>
                <a:gd name="txR" fmla="*/ 98 w 98"/>
                <a:gd name="txB" fmla="*/ 45 h 45"/>
              </a:gdLst>
              <a:ahLst/>
              <a:cxnLst>
                <a:cxn ang="0">
                  <a:pos x="97" y="44"/>
                </a:cxn>
                <a:cxn ang="0">
                  <a:pos x="0" y="0"/>
                </a:cxn>
                <a:cxn ang="0">
                  <a:pos x="97" y="44"/>
                </a:cxn>
                <a:cxn ang="0">
                  <a:pos x="97" y="44"/>
                </a:cxn>
              </a:cxnLst>
              <a:rect l="txL" t="txT" r="txR" b="txB"/>
              <a:pathLst>
                <a:path w="98" h="45">
                  <a:moveTo>
                    <a:pt x="97" y="44"/>
                  </a:moveTo>
                  <a:lnTo>
                    <a:pt x="0" y="0"/>
                  </a:lnTo>
                  <a:lnTo>
                    <a:pt x="97" y="4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44" name="Freeform 67"/>
            <p:cNvSpPr/>
            <p:nvPr/>
          </p:nvSpPr>
          <p:spPr>
            <a:xfrm>
              <a:off x="3234" y="2966"/>
              <a:ext cx="98" cy="45"/>
            </a:xfrm>
            <a:custGeom>
              <a:avLst/>
              <a:gdLst>
                <a:gd name="txL" fmla="*/ 0 w 98"/>
                <a:gd name="txT" fmla="*/ 0 h 45"/>
                <a:gd name="txR" fmla="*/ 98 w 98"/>
                <a:gd name="txB" fmla="*/ 45 h 45"/>
              </a:gdLst>
              <a:ahLst/>
              <a:cxnLst>
                <a:cxn ang="0">
                  <a:pos x="97" y="44"/>
                </a:cxn>
                <a:cxn ang="0">
                  <a:pos x="0" y="0"/>
                </a:cxn>
                <a:cxn ang="0">
                  <a:pos x="97" y="44"/>
                </a:cxn>
              </a:cxnLst>
              <a:rect l="txL" t="txT" r="txR" b="txB"/>
              <a:pathLst>
                <a:path w="98" h="45">
                  <a:moveTo>
                    <a:pt x="97" y="44"/>
                  </a:moveTo>
                  <a:lnTo>
                    <a:pt x="0" y="0"/>
                  </a:lnTo>
                  <a:lnTo>
                    <a:pt x="97" y="4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45" name="Freeform 68"/>
            <p:cNvSpPr/>
            <p:nvPr/>
          </p:nvSpPr>
          <p:spPr>
            <a:xfrm>
              <a:off x="3239" y="2988"/>
              <a:ext cx="98" cy="44"/>
            </a:xfrm>
            <a:custGeom>
              <a:avLst/>
              <a:gdLst>
                <a:gd name="txL" fmla="*/ 0 w 98"/>
                <a:gd name="txT" fmla="*/ 0 h 44"/>
                <a:gd name="txR" fmla="*/ 98 w 98"/>
                <a:gd name="txB" fmla="*/ 44 h 44"/>
              </a:gdLst>
              <a:ahLst/>
              <a:cxnLst>
                <a:cxn ang="0">
                  <a:pos x="97" y="43"/>
                </a:cxn>
                <a:cxn ang="0">
                  <a:pos x="0" y="0"/>
                </a:cxn>
                <a:cxn ang="0">
                  <a:pos x="97" y="43"/>
                </a:cxn>
                <a:cxn ang="0">
                  <a:pos x="97" y="43"/>
                </a:cxn>
              </a:cxnLst>
              <a:rect l="txL" t="txT" r="txR" b="txB"/>
              <a:pathLst>
                <a:path w="98" h="44">
                  <a:moveTo>
                    <a:pt x="97" y="43"/>
                  </a:moveTo>
                  <a:lnTo>
                    <a:pt x="0" y="0"/>
                  </a:lnTo>
                  <a:lnTo>
                    <a:pt x="97" y="4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46" name="Freeform 69"/>
            <p:cNvSpPr/>
            <p:nvPr/>
          </p:nvSpPr>
          <p:spPr>
            <a:xfrm>
              <a:off x="3239" y="2988"/>
              <a:ext cx="98" cy="44"/>
            </a:xfrm>
            <a:custGeom>
              <a:avLst/>
              <a:gdLst>
                <a:gd name="txL" fmla="*/ 0 w 98"/>
                <a:gd name="txT" fmla="*/ 0 h 44"/>
                <a:gd name="txR" fmla="*/ 98 w 98"/>
                <a:gd name="txB" fmla="*/ 44 h 44"/>
              </a:gdLst>
              <a:ahLst/>
              <a:cxnLst>
                <a:cxn ang="0">
                  <a:pos x="97" y="43"/>
                </a:cxn>
                <a:cxn ang="0">
                  <a:pos x="0" y="0"/>
                </a:cxn>
                <a:cxn ang="0">
                  <a:pos x="97" y="43"/>
                </a:cxn>
              </a:cxnLst>
              <a:rect l="txL" t="txT" r="txR" b="txB"/>
              <a:pathLst>
                <a:path w="98" h="44">
                  <a:moveTo>
                    <a:pt x="97" y="43"/>
                  </a:moveTo>
                  <a:lnTo>
                    <a:pt x="0" y="0"/>
                  </a:lnTo>
                  <a:lnTo>
                    <a:pt x="97" y="4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47" name="Freeform 70"/>
            <p:cNvSpPr/>
            <p:nvPr/>
          </p:nvSpPr>
          <p:spPr>
            <a:xfrm>
              <a:off x="3373" y="3097"/>
              <a:ext cx="102" cy="44"/>
            </a:xfrm>
            <a:custGeom>
              <a:avLst/>
              <a:gdLst>
                <a:gd name="txL" fmla="*/ 0 w 102"/>
                <a:gd name="txT" fmla="*/ 0 h 44"/>
                <a:gd name="txR" fmla="*/ 102 w 102"/>
                <a:gd name="txB" fmla="*/ 44 h 44"/>
              </a:gdLst>
              <a:ahLst/>
              <a:cxnLst>
                <a:cxn ang="0">
                  <a:pos x="0" y="43"/>
                </a:cxn>
                <a:cxn ang="0">
                  <a:pos x="101" y="0"/>
                </a:cxn>
                <a:cxn ang="0">
                  <a:pos x="0" y="43"/>
                </a:cxn>
                <a:cxn ang="0">
                  <a:pos x="0" y="43"/>
                </a:cxn>
              </a:cxnLst>
              <a:rect l="txL" t="txT" r="txR" b="txB"/>
              <a:pathLst>
                <a:path w="102" h="44">
                  <a:moveTo>
                    <a:pt x="0" y="43"/>
                  </a:moveTo>
                  <a:lnTo>
                    <a:pt x="101" y="0"/>
                  </a:lnTo>
                  <a:lnTo>
                    <a:pt x="0" y="4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48" name="Freeform 71"/>
            <p:cNvSpPr/>
            <p:nvPr/>
          </p:nvSpPr>
          <p:spPr>
            <a:xfrm>
              <a:off x="3373" y="3097"/>
              <a:ext cx="102" cy="44"/>
            </a:xfrm>
            <a:custGeom>
              <a:avLst/>
              <a:gdLst>
                <a:gd name="txL" fmla="*/ 0 w 102"/>
                <a:gd name="txT" fmla="*/ 0 h 44"/>
                <a:gd name="txR" fmla="*/ 102 w 102"/>
                <a:gd name="txB" fmla="*/ 44 h 44"/>
              </a:gdLst>
              <a:ahLst/>
              <a:cxnLst>
                <a:cxn ang="0">
                  <a:pos x="0" y="43"/>
                </a:cxn>
                <a:cxn ang="0">
                  <a:pos x="101" y="0"/>
                </a:cxn>
                <a:cxn ang="0">
                  <a:pos x="0" y="43"/>
                </a:cxn>
              </a:cxnLst>
              <a:rect l="txL" t="txT" r="txR" b="txB"/>
              <a:pathLst>
                <a:path w="102" h="44">
                  <a:moveTo>
                    <a:pt x="0" y="43"/>
                  </a:moveTo>
                  <a:lnTo>
                    <a:pt x="101" y="0"/>
                  </a:lnTo>
                  <a:lnTo>
                    <a:pt x="0" y="4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49" name="Freeform 72"/>
            <p:cNvSpPr/>
            <p:nvPr/>
          </p:nvSpPr>
          <p:spPr>
            <a:xfrm>
              <a:off x="3243" y="3010"/>
              <a:ext cx="94" cy="40"/>
            </a:xfrm>
            <a:custGeom>
              <a:avLst/>
              <a:gdLst>
                <a:gd name="txL" fmla="*/ 0 w 94"/>
                <a:gd name="txT" fmla="*/ 0 h 40"/>
                <a:gd name="txR" fmla="*/ 94 w 94"/>
                <a:gd name="txB" fmla="*/ 40 h 40"/>
              </a:gdLst>
              <a:ahLst/>
              <a:cxnLst>
                <a:cxn ang="0">
                  <a:pos x="93" y="39"/>
                </a:cxn>
                <a:cxn ang="0">
                  <a:pos x="0" y="0"/>
                </a:cxn>
                <a:cxn ang="0">
                  <a:pos x="93" y="39"/>
                </a:cxn>
                <a:cxn ang="0">
                  <a:pos x="93" y="39"/>
                </a:cxn>
              </a:cxnLst>
              <a:rect l="txL" t="txT" r="txR" b="txB"/>
              <a:pathLst>
                <a:path w="94" h="40">
                  <a:moveTo>
                    <a:pt x="93" y="39"/>
                  </a:moveTo>
                  <a:lnTo>
                    <a:pt x="0" y="0"/>
                  </a:lnTo>
                  <a:lnTo>
                    <a:pt x="93" y="3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50" name="Freeform 73"/>
            <p:cNvSpPr/>
            <p:nvPr/>
          </p:nvSpPr>
          <p:spPr>
            <a:xfrm>
              <a:off x="3243" y="3010"/>
              <a:ext cx="94" cy="40"/>
            </a:xfrm>
            <a:custGeom>
              <a:avLst/>
              <a:gdLst>
                <a:gd name="txL" fmla="*/ 0 w 94"/>
                <a:gd name="txT" fmla="*/ 0 h 40"/>
                <a:gd name="txR" fmla="*/ 94 w 94"/>
                <a:gd name="txB" fmla="*/ 40 h 40"/>
              </a:gdLst>
              <a:ahLst/>
              <a:cxnLst>
                <a:cxn ang="0">
                  <a:pos x="93" y="39"/>
                </a:cxn>
                <a:cxn ang="0">
                  <a:pos x="0" y="0"/>
                </a:cxn>
                <a:cxn ang="0">
                  <a:pos x="93" y="39"/>
                </a:cxn>
              </a:cxnLst>
              <a:rect l="txL" t="txT" r="txR" b="txB"/>
              <a:pathLst>
                <a:path w="94" h="40">
                  <a:moveTo>
                    <a:pt x="93" y="39"/>
                  </a:moveTo>
                  <a:lnTo>
                    <a:pt x="0" y="0"/>
                  </a:lnTo>
                  <a:lnTo>
                    <a:pt x="93" y="3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51" name="Freeform 74"/>
            <p:cNvSpPr/>
            <p:nvPr/>
          </p:nvSpPr>
          <p:spPr>
            <a:xfrm>
              <a:off x="3377" y="3123"/>
              <a:ext cx="94" cy="48"/>
            </a:xfrm>
            <a:custGeom>
              <a:avLst/>
              <a:gdLst>
                <a:gd name="txL" fmla="*/ 0 w 94"/>
                <a:gd name="txT" fmla="*/ 0 h 48"/>
                <a:gd name="txR" fmla="*/ 94 w 94"/>
                <a:gd name="txB" fmla="*/ 48 h 48"/>
              </a:gdLst>
              <a:ahLst/>
              <a:cxnLst>
                <a:cxn ang="0">
                  <a:pos x="0" y="47"/>
                </a:cxn>
                <a:cxn ang="0">
                  <a:pos x="93" y="0"/>
                </a:cxn>
                <a:cxn ang="0">
                  <a:pos x="0" y="47"/>
                </a:cxn>
                <a:cxn ang="0">
                  <a:pos x="0" y="47"/>
                </a:cxn>
              </a:cxnLst>
              <a:rect l="txL" t="txT" r="txR" b="txB"/>
              <a:pathLst>
                <a:path w="94" h="48">
                  <a:moveTo>
                    <a:pt x="0" y="47"/>
                  </a:moveTo>
                  <a:lnTo>
                    <a:pt x="93" y="0"/>
                  </a:lnTo>
                  <a:lnTo>
                    <a:pt x="0" y="4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52" name="Freeform 75"/>
            <p:cNvSpPr/>
            <p:nvPr/>
          </p:nvSpPr>
          <p:spPr>
            <a:xfrm>
              <a:off x="3377" y="3123"/>
              <a:ext cx="94" cy="48"/>
            </a:xfrm>
            <a:custGeom>
              <a:avLst/>
              <a:gdLst>
                <a:gd name="txL" fmla="*/ 0 w 94"/>
                <a:gd name="txT" fmla="*/ 0 h 48"/>
                <a:gd name="txR" fmla="*/ 94 w 94"/>
                <a:gd name="txB" fmla="*/ 48 h 48"/>
              </a:gdLst>
              <a:ahLst/>
              <a:cxnLst>
                <a:cxn ang="0">
                  <a:pos x="0" y="47"/>
                </a:cxn>
                <a:cxn ang="0">
                  <a:pos x="93" y="0"/>
                </a:cxn>
                <a:cxn ang="0">
                  <a:pos x="0" y="47"/>
                </a:cxn>
              </a:cxnLst>
              <a:rect l="txL" t="txT" r="txR" b="txB"/>
              <a:pathLst>
                <a:path w="94" h="48">
                  <a:moveTo>
                    <a:pt x="0" y="47"/>
                  </a:moveTo>
                  <a:lnTo>
                    <a:pt x="93" y="0"/>
                  </a:lnTo>
                  <a:lnTo>
                    <a:pt x="0" y="4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53" name="Freeform 76"/>
            <p:cNvSpPr/>
            <p:nvPr/>
          </p:nvSpPr>
          <p:spPr>
            <a:xfrm>
              <a:off x="3100" y="2823"/>
              <a:ext cx="93" cy="40"/>
            </a:xfrm>
            <a:custGeom>
              <a:avLst/>
              <a:gdLst>
                <a:gd name="txL" fmla="*/ 0 w 93"/>
                <a:gd name="txT" fmla="*/ 0 h 40"/>
                <a:gd name="txR" fmla="*/ 93 w 93"/>
                <a:gd name="txB" fmla="*/ 40 h 40"/>
              </a:gdLst>
              <a:ahLst/>
              <a:cxnLst>
                <a:cxn ang="0">
                  <a:pos x="92" y="39"/>
                </a:cxn>
                <a:cxn ang="0">
                  <a:pos x="0" y="0"/>
                </a:cxn>
                <a:cxn ang="0">
                  <a:pos x="92" y="39"/>
                </a:cxn>
                <a:cxn ang="0">
                  <a:pos x="92" y="39"/>
                </a:cxn>
              </a:cxnLst>
              <a:rect l="txL" t="txT" r="txR" b="txB"/>
              <a:pathLst>
                <a:path w="93" h="40">
                  <a:moveTo>
                    <a:pt x="92" y="39"/>
                  </a:moveTo>
                  <a:lnTo>
                    <a:pt x="0" y="0"/>
                  </a:lnTo>
                  <a:lnTo>
                    <a:pt x="92" y="3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54" name="Freeform 77"/>
            <p:cNvSpPr/>
            <p:nvPr/>
          </p:nvSpPr>
          <p:spPr>
            <a:xfrm>
              <a:off x="3100" y="2823"/>
              <a:ext cx="93" cy="40"/>
            </a:xfrm>
            <a:custGeom>
              <a:avLst/>
              <a:gdLst>
                <a:gd name="txL" fmla="*/ 0 w 93"/>
                <a:gd name="txT" fmla="*/ 0 h 40"/>
                <a:gd name="txR" fmla="*/ 93 w 93"/>
                <a:gd name="txB" fmla="*/ 40 h 40"/>
              </a:gdLst>
              <a:ahLst/>
              <a:cxnLst>
                <a:cxn ang="0">
                  <a:pos x="92" y="39"/>
                </a:cxn>
                <a:cxn ang="0">
                  <a:pos x="0" y="0"/>
                </a:cxn>
                <a:cxn ang="0">
                  <a:pos x="92" y="39"/>
                </a:cxn>
              </a:cxnLst>
              <a:rect l="txL" t="txT" r="txR" b="txB"/>
              <a:pathLst>
                <a:path w="93" h="40">
                  <a:moveTo>
                    <a:pt x="92" y="39"/>
                  </a:moveTo>
                  <a:lnTo>
                    <a:pt x="0" y="0"/>
                  </a:lnTo>
                  <a:lnTo>
                    <a:pt x="92" y="3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55" name="Freeform 78"/>
            <p:cNvSpPr/>
            <p:nvPr/>
          </p:nvSpPr>
          <p:spPr>
            <a:xfrm>
              <a:off x="3141" y="2497"/>
              <a:ext cx="75" cy="88"/>
            </a:xfrm>
            <a:custGeom>
              <a:avLst/>
              <a:gdLst>
                <a:gd name="txL" fmla="*/ 0 w 75"/>
                <a:gd name="txT" fmla="*/ 0 h 88"/>
                <a:gd name="txR" fmla="*/ 75 w 75"/>
                <a:gd name="txB" fmla="*/ 88 h 88"/>
              </a:gdLst>
              <a:ahLst/>
              <a:cxnLst>
                <a:cxn ang="0">
                  <a:pos x="65" y="22"/>
                </a:cxn>
                <a:cxn ang="0">
                  <a:pos x="51" y="13"/>
                </a:cxn>
                <a:cxn ang="0">
                  <a:pos x="42" y="4"/>
                </a:cxn>
                <a:cxn ang="0">
                  <a:pos x="37" y="4"/>
                </a:cxn>
                <a:cxn ang="0">
                  <a:pos x="42" y="4"/>
                </a:cxn>
                <a:cxn ang="0">
                  <a:pos x="42" y="0"/>
                </a:cxn>
                <a:cxn ang="0">
                  <a:pos x="42" y="0"/>
                </a:cxn>
                <a:cxn ang="0">
                  <a:pos x="33" y="0"/>
                </a:cxn>
                <a:cxn ang="0">
                  <a:pos x="33" y="0"/>
                </a:cxn>
                <a:cxn ang="0">
                  <a:pos x="37" y="0"/>
                </a:cxn>
                <a:cxn ang="0">
                  <a:pos x="0" y="43"/>
                </a:cxn>
                <a:cxn ang="0">
                  <a:pos x="0" y="48"/>
                </a:cxn>
                <a:cxn ang="0">
                  <a:pos x="5" y="39"/>
                </a:cxn>
                <a:cxn ang="0">
                  <a:pos x="10" y="39"/>
                </a:cxn>
                <a:cxn ang="0">
                  <a:pos x="10" y="39"/>
                </a:cxn>
                <a:cxn ang="0">
                  <a:pos x="5" y="56"/>
                </a:cxn>
                <a:cxn ang="0">
                  <a:pos x="24" y="30"/>
                </a:cxn>
                <a:cxn ang="0">
                  <a:pos x="14" y="48"/>
                </a:cxn>
                <a:cxn ang="0">
                  <a:pos x="24" y="39"/>
                </a:cxn>
                <a:cxn ang="0">
                  <a:pos x="19" y="43"/>
                </a:cxn>
                <a:cxn ang="0">
                  <a:pos x="28" y="39"/>
                </a:cxn>
                <a:cxn ang="0">
                  <a:pos x="14" y="69"/>
                </a:cxn>
                <a:cxn ang="0">
                  <a:pos x="33" y="48"/>
                </a:cxn>
                <a:cxn ang="0">
                  <a:pos x="19" y="69"/>
                </a:cxn>
                <a:cxn ang="0">
                  <a:pos x="19" y="74"/>
                </a:cxn>
                <a:cxn ang="0">
                  <a:pos x="37" y="52"/>
                </a:cxn>
                <a:cxn ang="0">
                  <a:pos x="24" y="78"/>
                </a:cxn>
                <a:cxn ang="0">
                  <a:pos x="51" y="52"/>
                </a:cxn>
                <a:cxn ang="0">
                  <a:pos x="33" y="83"/>
                </a:cxn>
                <a:cxn ang="0">
                  <a:pos x="33" y="83"/>
                </a:cxn>
                <a:cxn ang="0">
                  <a:pos x="56" y="56"/>
                </a:cxn>
                <a:cxn ang="0">
                  <a:pos x="56" y="61"/>
                </a:cxn>
                <a:cxn ang="0">
                  <a:pos x="42" y="78"/>
                </a:cxn>
                <a:cxn ang="0">
                  <a:pos x="37" y="87"/>
                </a:cxn>
                <a:cxn ang="0">
                  <a:pos x="74" y="43"/>
                </a:cxn>
                <a:cxn ang="0">
                  <a:pos x="65" y="22"/>
                </a:cxn>
                <a:cxn ang="0">
                  <a:pos x="65" y="22"/>
                </a:cxn>
              </a:cxnLst>
              <a:rect l="txL" t="txT" r="txR" b="txB"/>
              <a:pathLst>
                <a:path w="75" h="88">
                  <a:moveTo>
                    <a:pt x="65" y="22"/>
                  </a:moveTo>
                  <a:lnTo>
                    <a:pt x="51" y="13"/>
                  </a:lnTo>
                  <a:lnTo>
                    <a:pt x="42" y="4"/>
                  </a:lnTo>
                  <a:lnTo>
                    <a:pt x="37" y="4"/>
                  </a:lnTo>
                  <a:lnTo>
                    <a:pt x="42" y="4"/>
                  </a:lnTo>
                  <a:lnTo>
                    <a:pt x="42" y="0"/>
                  </a:lnTo>
                  <a:lnTo>
                    <a:pt x="33" y="0"/>
                  </a:lnTo>
                  <a:lnTo>
                    <a:pt x="37" y="0"/>
                  </a:lnTo>
                  <a:lnTo>
                    <a:pt x="0" y="43"/>
                  </a:lnTo>
                  <a:lnTo>
                    <a:pt x="0" y="48"/>
                  </a:lnTo>
                  <a:lnTo>
                    <a:pt x="5" y="39"/>
                  </a:lnTo>
                  <a:lnTo>
                    <a:pt x="10" y="39"/>
                  </a:lnTo>
                  <a:lnTo>
                    <a:pt x="5" y="56"/>
                  </a:lnTo>
                  <a:lnTo>
                    <a:pt x="24" y="30"/>
                  </a:lnTo>
                  <a:lnTo>
                    <a:pt x="14" y="48"/>
                  </a:lnTo>
                  <a:lnTo>
                    <a:pt x="24" y="39"/>
                  </a:lnTo>
                  <a:lnTo>
                    <a:pt x="19" y="43"/>
                  </a:lnTo>
                  <a:lnTo>
                    <a:pt x="28" y="39"/>
                  </a:lnTo>
                  <a:lnTo>
                    <a:pt x="14" y="69"/>
                  </a:lnTo>
                  <a:lnTo>
                    <a:pt x="33" y="48"/>
                  </a:lnTo>
                  <a:lnTo>
                    <a:pt x="19" y="69"/>
                  </a:lnTo>
                  <a:lnTo>
                    <a:pt x="19" y="74"/>
                  </a:lnTo>
                  <a:lnTo>
                    <a:pt x="37" y="52"/>
                  </a:lnTo>
                  <a:lnTo>
                    <a:pt x="24" y="78"/>
                  </a:lnTo>
                  <a:lnTo>
                    <a:pt x="51" y="52"/>
                  </a:lnTo>
                  <a:lnTo>
                    <a:pt x="33" y="83"/>
                  </a:lnTo>
                  <a:lnTo>
                    <a:pt x="56" y="56"/>
                  </a:lnTo>
                  <a:lnTo>
                    <a:pt x="56" y="61"/>
                  </a:lnTo>
                  <a:lnTo>
                    <a:pt x="42" y="78"/>
                  </a:lnTo>
                  <a:lnTo>
                    <a:pt x="37" y="87"/>
                  </a:lnTo>
                  <a:lnTo>
                    <a:pt x="74" y="43"/>
                  </a:lnTo>
                  <a:lnTo>
                    <a:pt x="65" y="22"/>
                  </a:lnTo>
                  <a:close/>
                </a:path>
              </a:pathLst>
            </a:custGeom>
            <a:solidFill>
              <a:srgbClr val="BBBBBB">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56" name="Freeform 79"/>
            <p:cNvSpPr/>
            <p:nvPr/>
          </p:nvSpPr>
          <p:spPr>
            <a:xfrm>
              <a:off x="3257" y="3144"/>
              <a:ext cx="94" cy="32"/>
            </a:xfrm>
            <a:custGeom>
              <a:avLst/>
              <a:gdLst>
                <a:gd name="txL" fmla="*/ 0 w 94"/>
                <a:gd name="txT" fmla="*/ 0 h 32"/>
                <a:gd name="txR" fmla="*/ 94 w 94"/>
                <a:gd name="txB" fmla="*/ 32 h 32"/>
              </a:gdLst>
              <a:ahLst/>
              <a:cxnLst>
                <a:cxn ang="0">
                  <a:pos x="93" y="31"/>
                </a:cxn>
                <a:cxn ang="0">
                  <a:pos x="0" y="0"/>
                </a:cxn>
                <a:cxn ang="0">
                  <a:pos x="93" y="31"/>
                </a:cxn>
                <a:cxn ang="0">
                  <a:pos x="93" y="31"/>
                </a:cxn>
              </a:cxnLst>
              <a:rect l="txL" t="txT" r="txR" b="txB"/>
              <a:pathLst>
                <a:path w="94" h="32">
                  <a:moveTo>
                    <a:pt x="93" y="31"/>
                  </a:moveTo>
                  <a:lnTo>
                    <a:pt x="0" y="0"/>
                  </a:lnTo>
                  <a:lnTo>
                    <a:pt x="93" y="31"/>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57" name="Freeform 80"/>
            <p:cNvSpPr/>
            <p:nvPr/>
          </p:nvSpPr>
          <p:spPr>
            <a:xfrm>
              <a:off x="3257" y="3144"/>
              <a:ext cx="94" cy="32"/>
            </a:xfrm>
            <a:custGeom>
              <a:avLst/>
              <a:gdLst>
                <a:gd name="txL" fmla="*/ 0 w 94"/>
                <a:gd name="txT" fmla="*/ 0 h 32"/>
                <a:gd name="txR" fmla="*/ 94 w 94"/>
                <a:gd name="txB" fmla="*/ 32 h 32"/>
              </a:gdLst>
              <a:ahLst/>
              <a:cxnLst>
                <a:cxn ang="0">
                  <a:pos x="93" y="31"/>
                </a:cxn>
                <a:cxn ang="0">
                  <a:pos x="0" y="0"/>
                </a:cxn>
                <a:cxn ang="0">
                  <a:pos x="93" y="31"/>
                </a:cxn>
              </a:cxnLst>
              <a:rect l="txL" t="txT" r="txR" b="txB"/>
              <a:pathLst>
                <a:path w="94" h="32">
                  <a:moveTo>
                    <a:pt x="93" y="31"/>
                  </a:moveTo>
                  <a:lnTo>
                    <a:pt x="0" y="0"/>
                  </a:lnTo>
                  <a:lnTo>
                    <a:pt x="93" y="31"/>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58" name="Freeform 81"/>
            <p:cNvSpPr/>
            <p:nvPr/>
          </p:nvSpPr>
          <p:spPr>
            <a:xfrm>
              <a:off x="3377" y="3149"/>
              <a:ext cx="89" cy="57"/>
            </a:xfrm>
            <a:custGeom>
              <a:avLst/>
              <a:gdLst>
                <a:gd name="txL" fmla="*/ 0 w 89"/>
                <a:gd name="txT" fmla="*/ 0 h 57"/>
                <a:gd name="txR" fmla="*/ 89 w 89"/>
                <a:gd name="txB" fmla="*/ 57 h 57"/>
              </a:gdLst>
              <a:ahLst/>
              <a:cxnLst>
                <a:cxn ang="0">
                  <a:pos x="0" y="56"/>
                </a:cxn>
                <a:cxn ang="0">
                  <a:pos x="88" y="0"/>
                </a:cxn>
                <a:cxn ang="0">
                  <a:pos x="0" y="56"/>
                </a:cxn>
                <a:cxn ang="0">
                  <a:pos x="0" y="56"/>
                </a:cxn>
              </a:cxnLst>
              <a:rect l="txL" t="txT" r="txR" b="txB"/>
              <a:pathLst>
                <a:path w="89" h="57">
                  <a:moveTo>
                    <a:pt x="0" y="56"/>
                  </a:moveTo>
                  <a:lnTo>
                    <a:pt x="88" y="0"/>
                  </a:lnTo>
                  <a:lnTo>
                    <a:pt x="0" y="5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59" name="Freeform 82"/>
            <p:cNvSpPr/>
            <p:nvPr/>
          </p:nvSpPr>
          <p:spPr>
            <a:xfrm>
              <a:off x="3377" y="3149"/>
              <a:ext cx="89" cy="57"/>
            </a:xfrm>
            <a:custGeom>
              <a:avLst/>
              <a:gdLst>
                <a:gd name="txL" fmla="*/ 0 w 89"/>
                <a:gd name="txT" fmla="*/ 0 h 57"/>
                <a:gd name="txR" fmla="*/ 89 w 89"/>
                <a:gd name="txB" fmla="*/ 57 h 57"/>
              </a:gdLst>
              <a:ahLst/>
              <a:cxnLst>
                <a:cxn ang="0">
                  <a:pos x="0" y="56"/>
                </a:cxn>
                <a:cxn ang="0">
                  <a:pos x="88" y="0"/>
                </a:cxn>
                <a:cxn ang="0">
                  <a:pos x="0" y="56"/>
                </a:cxn>
              </a:cxnLst>
              <a:rect l="txL" t="txT" r="txR" b="txB"/>
              <a:pathLst>
                <a:path w="89" h="57">
                  <a:moveTo>
                    <a:pt x="0" y="56"/>
                  </a:moveTo>
                  <a:lnTo>
                    <a:pt x="88" y="0"/>
                  </a:lnTo>
                  <a:lnTo>
                    <a:pt x="0" y="5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60" name="Freeform 83"/>
            <p:cNvSpPr/>
            <p:nvPr/>
          </p:nvSpPr>
          <p:spPr>
            <a:xfrm>
              <a:off x="3451" y="2723"/>
              <a:ext cx="24" cy="83"/>
            </a:xfrm>
            <a:custGeom>
              <a:avLst/>
              <a:gdLst>
                <a:gd name="txL" fmla="*/ 0 w 24"/>
                <a:gd name="txT" fmla="*/ 0 h 83"/>
                <a:gd name="txR" fmla="*/ 24 w 24"/>
                <a:gd name="txB" fmla="*/ 83 h 83"/>
              </a:gdLst>
              <a:ahLst/>
              <a:cxnLst>
                <a:cxn ang="0">
                  <a:pos x="23" y="0"/>
                </a:cxn>
                <a:cxn ang="0">
                  <a:pos x="19" y="0"/>
                </a:cxn>
                <a:cxn ang="0">
                  <a:pos x="19" y="30"/>
                </a:cxn>
                <a:cxn ang="0">
                  <a:pos x="14" y="56"/>
                </a:cxn>
                <a:cxn ang="0">
                  <a:pos x="0" y="82"/>
                </a:cxn>
                <a:cxn ang="0">
                  <a:pos x="9" y="74"/>
                </a:cxn>
                <a:cxn ang="0">
                  <a:pos x="19" y="65"/>
                </a:cxn>
                <a:cxn ang="0">
                  <a:pos x="23" y="61"/>
                </a:cxn>
                <a:cxn ang="0">
                  <a:pos x="23" y="0"/>
                </a:cxn>
                <a:cxn ang="0">
                  <a:pos x="23" y="0"/>
                </a:cxn>
              </a:cxnLst>
              <a:rect l="txL" t="txT" r="txR" b="txB"/>
              <a:pathLst>
                <a:path w="24" h="83">
                  <a:moveTo>
                    <a:pt x="23" y="0"/>
                  </a:moveTo>
                  <a:lnTo>
                    <a:pt x="19" y="0"/>
                  </a:lnTo>
                  <a:lnTo>
                    <a:pt x="19" y="30"/>
                  </a:lnTo>
                  <a:lnTo>
                    <a:pt x="14" y="56"/>
                  </a:lnTo>
                  <a:lnTo>
                    <a:pt x="0" y="82"/>
                  </a:lnTo>
                  <a:lnTo>
                    <a:pt x="9" y="74"/>
                  </a:lnTo>
                  <a:lnTo>
                    <a:pt x="19" y="65"/>
                  </a:lnTo>
                  <a:lnTo>
                    <a:pt x="23" y="61"/>
                  </a:lnTo>
                  <a:lnTo>
                    <a:pt x="23" y="0"/>
                  </a:lnTo>
                  <a:close/>
                </a:path>
              </a:pathLst>
            </a:custGeom>
            <a:solidFill>
              <a:srgbClr val="EEEEEE">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61" name="Freeform 84"/>
            <p:cNvSpPr/>
            <p:nvPr/>
          </p:nvSpPr>
          <p:spPr>
            <a:xfrm>
              <a:off x="3502" y="2931"/>
              <a:ext cx="89" cy="32"/>
            </a:xfrm>
            <a:custGeom>
              <a:avLst/>
              <a:gdLst>
                <a:gd name="txL" fmla="*/ 0 w 89"/>
                <a:gd name="txT" fmla="*/ 0 h 32"/>
                <a:gd name="txR" fmla="*/ 89 w 89"/>
                <a:gd name="txB" fmla="*/ 32 h 32"/>
              </a:gdLst>
              <a:ahLst/>
              <a:cxnLst>
                <a:cxn ang="0">
                  <a:pos x="0" y="31"/>
                </a:cxn>
                <a:cxn ang="0">
                  <a:pos x="88" y="0"/>
                </a:cxn>
                <a:cxn ang="0">
                  <a:pos x="0" y="31"/>
                </a:cxn>
                <a:cxn ang="0">
                  <a:pos x="0" y="31"/>
                </a:cxn>
              </a:cxnLst>
              <a:rect l="txL" t="txT" r="txR" b="txB"/>
              <a:pathLst>
                <a:path w="89" h="32">
                  <a:moveTo>
                    <a:pt x="0" y="31"/>
                  </a:moveTo>
                  <a:lnTo>
                    <a:pt x="88" y="0"/>
                  </a:lnTo>
                  <a:lnTo>
                    <a:pt x="0" y="31"/>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62" name="Freeform 85"/>
            <p:cNvSpPr/>
            <p:nvPr/>
          </p:nvSpPr>
          <p:spPr>
            <a:xfrm>
              <a:off x="3502" y="2931"/>
              <a:ext cx="89" cy="32"/>
            </a:xfrm>
            <a:custGeom>
              <a:avLst/>
              <a:gdLst>
                <a:gd name="txL" fmla="*/ 0 w 89"/>
                <a:gd name="txT" fmla="*/ 0 h 32"/>
                <a:gd name="txR" fmla="*/ 89 w 89"/>
                <a:gd name="txB" fmla="*/ 32 h 32"/>
              </a:gdLst>
              <a:ahLst/>
              <a:cxnLst>
                <a:cxn ang="0">
                  <a:pos x="0" y="31"/>
                </a:cxn>
                <a:cxn ang="0">
                  <a:pos x="88" y="0"/>
                </a:cxn>
                <a:cxn ang="0">
                  <a:pos x="0" y="31"/>
                </a:cxn>
              </a:cxnLst>
              <a:rect l="txL" t="txT" r="txR" b="txB"/>
              <a:pathLst>
                <a:path w="89" h="32">
                  <a:moveTo>
                    <a:pt x="0" y="31"/>
                  </a:moveTo>
                  <a:lnTo>
                    <a:pt x="88" y="0"/>
                  </a:lnTo>
                  <a:lnTo>
                    <a:pt x="0" y="31"/>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63" name="Freeform 86"/>
            <p:cNvSpPr/>
            <p:nvPr/>
          </p:nvSpPr>
          <p:spPr>
            <a:xfrm>
              <a:off x="3257" y="3123"/>
              <a:ext cx="89" cy="31"/>
            </a:xfrm>
            <a:custGeom>
              <a:avLst/>
              <a:gdLst>
                <a:gd name="txL" fmla="*/ 0 w 89"/>
                <a:gd name="txT" fmla="*/ 0 h 31"/>
                <a:gd name="txR" fmla="*/ 89 w 89"/>
                <a:gd name="txB" fmla="*/ 31 h 31"/>
              </a:gdLst>
              <a:ahLst/>
              <a:cxnLst>
                <a:cxn ang="0">
                  <a:pos x="88" y="30"/>
                </a:cxn>
                <a:cxn ang="0">
                  <a:pos x="0" y="0"/>
                </a:cxn>
                <a:cxn ang="0">
                  <a:pos x="88" y="30"/>
                </a:cxn>
                <a:cxn ang="0">
                  <a:pos x="88" y="30"/>
                </a:cxn>
              </a:cxnLst>
              <a:rect l="txL" t="txT" r="txR" b="txB"/>
              <a:pathLst>
                <a:path w="89" h="31">
                  <a:moveTo>
                    <a:pt x="88" y="30"/>
                  </a:moveTo>
                  <a:lnTo>
                    <a:pt x="0" y="0"/>
                  </a:lnTo>
                  <a:lnTo>
                    <a:pt x="88" y="3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64" name="Freeform 87"/>
            <p:cNvSpPr/>
            <p:nvPr/>
          </p:nvSpPr>
          <p:spPr>
            <a:xfrm>
              <a:off x="3257" y="3123"/>
              <a:ext cx="89" cy="31"/>
            </a:xfrm>
            <a:custGeom>
              <a:avLst/>
              <a:gdLst>
                <a:gd name="txL" fmla="*/ 0 w 89"/>
                <a:gd name="txT" fmla="*/ 0 h 31"/>
                <a:gd name="txR" fmla="*/ 89 w 89"/>
                <a:gd name="txB" fmla="*/ 31 h 31"/>
              </a:gdLst>
              <a:ahLst/>
              <a:cxnLst>
                <a:cxn ang="0">
                  <a:pos x="88" y="30"/>
                </a:cxn>
                <a:cxn ang="0">
                  <a:pos x="0" y="0"/>
                </a:cxn>
                <a:cxn ang="0">
                  <a:pos x="88" y="30"/>
                </a:cxn>
              </a:cxnLst>
              <a:rect l="txL" t="txT" r="txR" b="txB"/>
              <a:pathLst>
                <a:path w="89" h="31">
                  <a:moveTo>
                    <a:pt x="88" y="30"/>
                  </a:moveTo>
                  <a:lnTo>
                    <a:pt x="0" y="0"/>
                  </a:lnTo>
                  <a:lnTo>
                    <a:pt x="88" y="3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65" name="Freeform 88"/>
            <p:cNvSpPr/>
            <p:nvPr/>
          </p:nvSpPr>
          <p:spPr>
            <a:xfrm>
              <a:off x="3262" y="3166"/>
              <a:ext cx="89" cy="36"/>
            </a:xfrm>
            <a:custGeom>
              <a:avLst/>
              <a:gdLst>
                <a:gd name="txL" fmla="*/ 0 w 89"/>
                <a:gd name="txT" fmla="*/ 0 h 36"/>
                <a:gd name="txR" fmla="*/ 89 w 89"/>
                <a:gd name="txB" fmla="*/ 36 h 36"/>
              </a:gdLst>
              <a:ahLst/>
              <a:cxnLst>
                <a:cxn ang="0">
                  <a:pos x="88" y="35"/>
                </a:cxn>
                <a:cxn ang="0">
                  <a:pos x="0" y="0"/>
                </a:cxn>
                <a:cxn ang="0">
                  <a:pos x="88" y="35"/>
                </a:cxn>
                <a:cxn ang="0">
                  <a:pos x="88" y="35"/>
                </a:cxn>
              </a:cxnLst>
              <a:rect l="txL" t="txT" r="txR" b="txB"/>
              <a:pathLst>
                <a:path w="89" h="36">
                  <a:moveTo>
                    <a:pt x="88" y="35"/>
                  </a:moveTo>
                  <a:lnTo>
                    <a:pt x="0" y="0"/>
                  </a:lnTo>
                  <a:lnTo>
                    <a:pt x="88" y="35"/>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66" name="Freeform 89"/>
            <p:cNvSpPr/>
            <p:nvPr/>
          </p:nvSpPr>
          <p:spPr>
            <a:xfrm>
              <a:off x="3262" y="3166"/>
              <a:ext cx="89" cy="36"/>
            </a:xfrm>
            <a:custGeom>
              <a:avLst/>
              <a:gdLst>
                <a:gd name="txL" fmla="*/ 0 w 89"/>
                <a:gd name="txT" fmla="*/ 0 h 36"/>
                <a:gd name="txR" fmla="*/ 89 w 89"/>
                <a:gd name="txB" fmla="*/ 36 h 36"/>
              </a:gdLst>
              <a:ahLst/>
              <a:cxnLst>
                <a:cxn ang="0">
                  <a:pos x="88" y="35"/>
                </a:cxn>
                <a:cxn ang="0">
                  <a:pos x="0" y="0"/>
                </a:cxn>
                <a:cxn ang="0">
                  <a:pos x="88" y="35"/>
                </a:cxn>
              </a:cxnLst>
              <a:rect l="txL" t="txT" r="txR" b="txB"/>
              <a:pathLst>
                <a:path w="89" h="36">
                  <a:moveTo>
                    <a:pt x="88" y="35"/>
                  </a:moveTo>
                  <a:lnTo>
                    <a:pt x="0" y="0"/>
                  </a:lnTo>
                  <a:lnTo>
                    <a:pt x="88" y="35"/>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67" name="Freeform 90"/>
            <p:cNvSpPr/>
            <p:nvPr/>
          </p:nvSpPr>
          <p:spPr>
            <a:xfrm>
              <a:off x="3114" y="2866"/>
              <a:ext cx="84" cy="40"/>
            </a:xfrm>
            <a:custGeom>
              <a:avLst/>
              <a:gdLst>
                <a:gd name="txL" fmla="*/ 0 w 84"/>
                <a:gd name="txT" fmla="*/ 0 h 40"/>
                <a:gd name="txR" fmla="*/ 84 w 84"/>
                <a:gd name="txB" fmla="*/ 40 h 40"/>
              </a:gdLst>
              <a:ahLst/>
              <a:cxnLst>
                <a:cxn ang="0">
                  <a:pos x="83" y="39"/>
                </a:cxn>
                <a:cxn ang="0">
                  <a:pos x="0" y="0"/>
                </a:cxn>
                <a:cxn ang="0">
                  <a:pos x="83" y="39"/>
                </a:cxn>
                <a:cxn ang="0">
                  <a:pos x="83" y="39"/>
                </a:cxn>
              </a:cxnLst>
              <a:rect l="txL" t="txT" r="txR" b="txB"/>
              <a:pathLst>
                <a:path w="84" h="40">
                  <a:moveTo>
                    <a:pt x="83" y="39"/>
                  </a:moveTo>
                  <a:lnTo>
                    <a:pt x="0" y="0"/>
                  </a:lnTo>
                  <a:lnTo>
                    <a:pt x="83" y="3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68" name="Freeform 91"/>
            <p:cNvSpPr/>
            <p:nvPr/>
          </p:nvSpPr>
          <p:spPr>
            <a:xfrm>
              <a:off x="3114" y="2866"/>
              <a:ext cx="84" cy="40"/>
            </a:xfrm>
            <a:custGeom>
              <a:avLst/>
              <a:gdLst>
                <a:gd name="txL" fmla="*/ 0 w 84"/>
                <a:gd name="txT" fmla="*/ 0 h 40"/>
                <a:gd name="txR" fmla="*/ 84 w 84"/>
                <a:gd name="txB" fmla="*/ 40 h 40"/>
              </a:gdLst>
              <a:ahLst/>
              <a:cxnLst>
                <a:cxn ang="0">
                  <a:pos x="83" y="39"/>
                </a:cxn>
                <a:cxn ang="0">
                  <a:pos x="0" y="0"/>
                </a:cxn>
                <a:cxn ang="0">
                  <a:pos x="83" y="39"/>
                </a:cxn>
              </a:cxnLst>
              <a:rect l="txL" t="txT" r="txR" b="txB"/>
              <a:pathLst>
                <a:path w="84" h="40">
                  <a:moveTo>
                    <a:pt x="83" y="39"/>
                  </a:moveTo>
                  <a:lnTo>
                    <a:pt x="0" y="0"/>
                  </a:lnTo>
                  <a:lnTo>
                    <a:pt x="83" y="3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69" name="Freeform 92"/>
            <p:cNvSpPr/>
            <p:nvPr/>
          </p:nvSpPr>
          <p:spPr>
            <a:xfrm>
              <a:off x="3497" y="2958"/>
              <a:ext cx="85" cy="27"/>
            </a:xfrm>
            <a:custGeom>
              <a:avLst/>
              <a:gdLst>
                <a:gd name="txL" fmla="*/ 0 w 85"/>
                <a:gd name="txT" fmla="*/ 0 h 27"/>
                <a:gd name="txR" fmla="*/ 85 w 85"/>
                <a:gd name="txB" fmla="*/ 27 h 27"/>
              </a:gdLst>
              <a:ahLst/>
              <a:cxnLst>
                <a:cxn ang="0">
                  <a:pos x="0" y="26"/>
                </a:cxn>
                <a:cxn ang="0">
                  <a:pos x="84" y="0"/>
                </a:cxn>
                <a:cxn ang="0">
                  <a:pos x="0" y="26"/>
                </a:cxn>
                <a:cxn ang="0">
                  <a:pos x="0" y="26"/>
                </a:cxn>
              </a:cxnLst>
              <a:rect l="txL" t="txT" r="txR" b="txB"/>
              <a:pathLst>
                <a:path w="85" h="27">
                  <a:moveTo>
                    <a:pt x="0" y="26"/>
                  </a:moveTo>
                  <a:lnTo>
                    <a:pt x="84"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70" name="Freeform 93"/>
            <p:cNvSpPr/>
            <p:nvPr/>
          </p:nvSpPr>
          <p:spPr>
            <a:xfrm>
              <a:off x="3497" y="2958"/>
              <a:ext cx="85" cy="27"/>
            </a:xfrm>
            <a:custGeom>
              <a:avLst/>
              <a:gdLst>
                <a:gd name="txL" fmla="*/ 0 w 85"/>
                <a:gd name="txT" fmla="*/ 0 h 27"/>
                <a:gd name="txR" fmla="*/ 85 w 85"/>
                <a:gd name="txB" fmla="*/ 27 h 27"/>
              </a:gdLst>
              <a:ahLst/>
              <a:cxnLst>
                <a:cxn ang="0">
                  <a:pos x="0" y="26"/>
                </a:cxn>
                <a:cxn ang="0">
                  <a:pos x="84" y="0"/>
                </a:cxn>
                <a:cxn ang="0">
                  <a:pos x="0" y="26"/>
                </a:cxn>
              </a:cxnLst>
              <a:rect l="txL" t="txT" r="txR" b="txB"/>
              <a:pathLst>
                <a:path w="85" h="27">
                  <a:moveTo>
                    <a:pt x="0" y="26"/>
                  </a:moveTo>
                  <a:lnTo>
                    <a:pt x="84"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71" name="Freeform 94"/>
            <p:cNvSpPr/>
            <p:nvPr/>
          </p:nvSpPr>
          <p:spPr>
            <a:xfrm>
              <a:off x="3123" y="2901"/>
              <a:ext cx="84" cy="31"/>
            </a:xfrm>
            <a:custGeom>
              <a:avLst/>
              <a:gdLst>
                <a:gd name="txL" fmla="*/ 0 w 84"/>
                <a:gd name="txT" fmla="*/ 0 h 31"/>
                <a:gd name="txR" fmla="*/ 84 w 84"/>
                <a:gd name="txB" fmla="*/ 31 h 31"/>
              </a:gdLst>
              <a:ahLst/>
              <a:cxnLst>
                <a:cxn ang="0">
                  <a:pos x="83" y="30"/>
                </a:cxn>
                <a:cxn ang="0">
                  <a:pos x="0" y="0"/>
                </a:cxn>
                <a:cxn ang="0">
                  <a:pos x="83" y="30"/>
                </a:cxn>
                <a:cxn ang="0">
                  <a:pos x="83" y="30"/>
                </a:cxn>
              </a:cxnLst>
              <a:rect l="txL" t="txT" r="txR" b="txB"/>
              <a:pathLst>
                <a:path w="84" h="31">
                  <a:moveTo>
                    <a:pt x="83" y="30"/>
                  </a:moveTo>
                  <a:lnTo>
                    <a:pt x="0" y="0"/>
                  </a:lnTo>
                  <a:lnTo>
                    <a:pt x="83" y="3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72" name="Freeform 95"/>
            <p:cNvSpPr/>
            <p:nvPr/>
          </p:nvSpPr>
          <p:spPr>
            <a:xfrm>
              <a:off x="3123" y="2901"/>
              <a:ext cx="84" cy="31"/>
            </a:xfrm>
            <a:custGeom>
              <a:avLst/>
              <a:gdLst>
                <a:gd name="txL" fmla="*/ 0 w 84"/>
                <a:gd name="txT" fmla="*/ 0 h 31"/>
                <a:gd name="txR" fmla="*/ 84 w 84"/>
                <a:gd name="txB" fmla="*/ 31 h 31"/>
              </a:gdLst>
              <a:ahLst/>
              <a:cxnLst>
                <a:cxn ang="0">
                  <a:pos x="83" y="30"/>
                </a:cxn>
                <a:cxn ang="0">
                  <a:pos x="0" y="0"/>
                </a:cxn>
                <a:cxn ang="0">
                  <a:pos x="83" y="30"/>
                </a:cxn>
              </a:cxnLst>
              <a:rect l="txL" t="txT" r="txR" b="txB"/>
              <a:pathLst>
                <a:path w="84" h="31">
                  <a:moveTo>
                    <a:pt x="83" y="30"/>
                  </a:moveTo>
                  <a:lnTo>
                    <a:pt x="0" y="0"/>
                  </a:lnTo>
                  <a:lnTo>
                    <a:pt x="83" y="3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73" name="Freeform 96"/>
            <p:cNvSpPr/>
            <p:nvPr/>
          </p:nvSpPr>
          <p:spPr>
            <a:xfrm>
              <a:off x="3493" y="2979"/>
              <a:ext cx="84" cy="27"/>
            </a:xfrm>
            <a:custGeom>
              <a:avLst/>
              <a:gdLst>
                <a:gd name="txL" fmla="*/ 0 w 84"/>
                <a:gd name="txT" fmla="*/ 0 h 27"/>
                <a:gd name="txR" fmla="*/ 84 w 84"/>
                <a:gd name="txB" fmla="*/ 27 h 27"/>
              </a:gdLst>
              <a:ahLst/>
              <a:cxnLst>
                <a:cxn ang="0">
                  <a:pos x="0" y="26"/>
                </a:cxn>
                <a:cxn ang="0">
                  <a:pos x="83" y="0"/>
                </a:cxn>
                <a:cxn ang="0">
                  <a:pos x="0" y="26"/>
                </a:cxn>
                <a:cxn ang="0">
                  <a:pos x="0" y="26"/>
                </a:cxn>
              </a:cxnLst>
              <a:rect l="txL" t="txT" r="txR" b="txB"/>
              <a:pathLst>
                <a:path w="84" h="27">
                  <a:moveTo>
                    <a:pt x="0" y="26"/>
                  </a:moveTo>
                  <a:lnTo>
                    <a:pt x="83"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74" name="Freeform 97"/>
            <p:cNvSpPr/>
            <p:nvPr/>
          </p:nvSpPr>
          <p:spPr>
            <a:xfrm>
              <a:off x="3493" y="2979"/>
              <a:ext cx="84" cy="27"/>
            </a:xfrm>
            <a:custGeom>
              <a:avLst/>
              <a:gdLst>
                <a:gd name="txL" fmla="*/ 0 w 84"/>
                <a:gd name="txT" fmla="*/ 0 h 27"/>
                <a:gd name="txR" fmla="*/ 84 w 84"/>
                <a:gd name="txB" fmla="*/ 27 h 27"/>
              </a:gdLst>
              <a:ahLst/>
              <a:cxnLst>
                <a:cxn ang="0">
                  <a:pos x="0" y="26"/>
                </a:cxn>
                <a:cxn ang="0">
                  <a:pos x="83" y="0"/>
                </a:cxn>
                <a:cxn ang="0">
                  <a:pos x="0" y="26"/>
                </a:cxn>
              </a:cxnLst>
              <a:rect l="txL" t="txT" r="txR" b="txB"/>
              <a:pathLst>
                <a:path w="84" h="27">
                  <a:moveTo>
                    <a:pt x="0" y="26"/>
                  </a:moveTo>
                  <a:lnTo>
                    <a:pt x="83"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75" name="Freeform 98"/>
            <p:cNvSpPr/>
            <p:nvPr/>
          </p:nvSpPr>
          <p:spPr>
            <a:xfrm>
              <a:off x="3040" y="2905"/>
              <a:ext cx="75" cy="19"/>
            </a:xfrm>
            <a:custGeom>
              <a:avLst/>
              <a:gdLst>
                <a:gd name="txL" fmla="*/ 0 w 75"/>
                <a:gd name="txT" fmla="*/ 0 h 19"/>
                <a:gd name="txR" fmla="*/ 75 w 75"/>
                <a:gd name="txB" fmla="*/ 19 h 19"/>
              </a:gdLst>
              <a:ahLst/>
              <a:cxnLst>
                <a:cxn ang="0">
                  <a:pos x="0" y="0"/>
                </a:cxn>
                <a:cxn ang="0">
                  <a:pos x="74" y="18"/>
                </a:cxn>
                <a:cxn ang="0">
                  <a:pos x="0" y="0"/>
                </a:cxn>
                <a:cxn ang="0">
                  <a:pos x="0" y="0"/>
                </a:cxn>
              </a:cxnLst>
              <a:rect l="txL" t="txT" r="txR" b="txB"/>
              <a:pathLst>
                <a:path w="75" h="19">
                  <a:moveTo>
                    <a:pt x="0" y="0"/>
                  </a:moveTo>
                  <a:lnTo>
                    <a:pt x="74" y="18"/>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76" name="Freeform 99"/>
            <p:cNvSpPr/>
            <p:nvPr/>
          </p:nvSpPr>
          <p:spPr>
            <a:xfrm>
              <a:off x="3040" y="2905"/>
              <a:ext cx="75" cy="19"/>
            </a:xfrm>
            <a:custGeom>
              <a:avLst/>
              <a:gdLst>
                <a:gd name="txL" fmla="*/ 0 w 75"/>
                <a:gd name="txT" fmla="*/ 0 h 19"/>
                <a:gd name="txR" fmla="*/ 75 w 75"/>
                <a:gd name="txB" fmla="*/ 19 h 19"/>
              </a:gdLst>
              <a:ahLst/>
              <a:cxnLst>
                <a:cxn ang="0">
                  <a:pos x="0" y="0"/>
                </a:cxn>
                <a:cxn ang="0">
                  <a:pos x="74" y="18"/>
                </a:cxn>
                <a:cxn ang="0">
                  <a:pos x="0" y="0"/>
                </a:cxn>
              </a:cxnLst>
              <a:rect l="txL" t="txT" r="txR" b="txB"/>
              <a:pathLst>
                <a:path w="75" h="19">
                  <a:moveTo>
                    <a:pt x="0" y="0"/>
                  </a:moveTo>
                  <a:lnTo>
                    <a:pt x="74" y="18"/>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77" name="Freeform 100"/>
            <p:cNvSpPr/>
            <p:nvPr/>
          </p:nvSpPr>
          <p:spPr>
            <a:xfrm>
              <a:off x="3493" y="3010"/>
              <a:ext cx="75" cy="27"/>
            </a:xfrm>
            <a:custGeom>
              <a:avLst/>
              <a:gdLst>
                <a:gd name="txL" fmla="*/ 0 w 75"/>
                <a:gd name="txT" fmla="*/ 0 h 27"/>
                <a:gd name="txR" fmla="*/ 75 w 75"/>
                <a:gd name="txB" fmla="*/ 27 h 27"/>
              </a:gdLst>
              <a:ahLst/>
              <a:cxnLst>
                <a:cxn ang="0">
                  <a:pos x="0" y="26"/>
                </a:cxn>
                <a:cxn ang="0">
                  <a:pos x="74" y="0"/>
                </a:cxn>
                <a:cxn ang="0">
                  <a:pos x="0" y="26"/>
                </a:cxn>
                <a:cxn ang="0">
                  <a:pos x="0" y="26"/>
                </a:cxn>
              </a:cxnLst>
              <a:rect l="txL" t="txT" r="txR" b="txB"/>
              <a:pathLst>
                <a:path w="75" h="27">
                  <a:moveTo>
                    <a:pt x="0" y="26"/>
                  </a:moveTo>
                  <a:lnTo>
                    <a:pt x="74"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78" name="Freeform 101"/>
            <p:cNvSpPr/>
            <p:nvPr/>
          </p:nvSpPr>
          <p:spPr>
            <a:xfrm>
              <a:off x="3493" y="3010"/>
              <a:ext cx="75" cy="27"/>
            </a:xfrm>
            <a:custGeom>
              <a:avLst/>
              <a:gdLst>
                <a:gd name="txL" fmla="*/ 0 w 75"/>
                <a:gd name="txT" fmla="*/ 0 h 27"/>
                <a:gd name="txR" fmla="*/ 75 w 75"/>
                <a:gd name="txB" fmla="*/ 27 h 27"/>
              </a:gdLst>
              <a:ahLst/>
              <a:cxnLst>
                <a:cxn ang="0">
                  <a:pos x="0" y="26"/>
                </a:cxn>
                <a:cxn ang="0">
                  <a:pos x="74" y="0"/>
                </a:cxn>
                <a:cxn ang="0">
                  <a:pos x="0" y="26"/>
                </a:cxn>
              </a:cxnLst>
              <a:rect l="txL" t="txT" r="txR" b="txB"/>
              <a:pathLst>
                <a:path w="75" h="27">
                  <a:moveTo>
                    <a:pt x="0" y="26"/>
                  </a:moveTo>
                  <a:lnTo>
                    <a:pt x="74"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79" name="Freeform 102"/>
            <p:cNvSpPr/>
            <p:nvPr/>
          </p:nvSpPr>
          <p:spPr>
            <a:xfrm>
              <a:off x="3137" y="2931"/>
              <a:ext cx="75" cy="32"/>
            </a:xfrm>
            <a:custGeom>
              <a:avLst/>
              <a:gdLst>
                <a:gd name="txL" fmla="*/ 0 w 75"/>
                <a:gd name="txT" fmla="*/ 0 h 32"/>
                <a:gd name="txR" fmla="*/ 75 w 75"/>
                <a:gd name="txB" fmla="*/ 32 h 32"/>
              </a:gdLst>
              <a:ahLst/>
              <a:cxnLst>
                <a:cxn ang="0">
                  <a:pos x="74" y="31"/>
                </a:cxn>
                <a:cxn ang="0">
                  <a:pos x="0" y="0"/>
                </a:cxn>
                <a:cxn ang="0">
                  <a:pos x="74" y="31"/>
                </a:cxn>
                <a:cxn ang="0">
                  <a:pos x="74" y="31"/>
                </a:cxn>
              </a:cxnLst>
              <a:rect l="txL" t="txT" r="txR" b="txB"/>
              <a:pathLst>
                <a:path w="75" h="32">
                  <a:moveTo>
                    <a:pt x="74" y="31"/>
                  </a:moveTo>
                  <a:lnTo>
                    <a:pt x="0" y="0"/>
                  </a:lnTo>
                  <a:lnTo>
                    <a:pt x="74" y="31"/>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80" name="Freeform 103"/>
            <p:cNvSpPr/>
            <p:nvPr/>
          </p:nvSpPr>
          <p:spPr>
            <a:xfrm>
              <a:off x="3137" y="2931"/>
              <a:ext cx="75" cy="32"/>
            </a:xfrm>
            <a:custGeom>
              <a:avLst/>
              <a:gdLst>
                <a:gd name="txL" fmla="*/ 0 w 75"/>
                <a:gd name="txT" fmla="*/ 0 h 32"/>
                <a:gd name="txR" fmla="*/ 75 w 75"/>
                <a:gd name="txB" fmla="*/ 32 h 32"/>
              </a:gdLst>
              <a:ahLst/>
              <a:cxnLst>
                <a:cxn ang="0">
                  <a:pos x="74" y="31"/>
                </a:cxn>
                <a:cxn ang="0">
                  <a:pos x="0" y="0"/>
                </a:cxn>
                <a:cxn ang="0">
                  <a:pos x="74" y="31"/>
                </a:cxn>
              </a:cxnLst>
              <a:rect l="txL" t="txT" r="txR" b="txB"/>
              <a:pathLst>
                <a:path w="75" h="32">
                  <a:moveTo>
                    <a:pt x="74" y="31"/>
                  </a:moveTo>
                  <a:lnTo>
                    <a:pt x="0" y="0"/>
                  </a:lnTo>
                  <a:lnTo>
                    <a:pt x="74" y="31"/>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81" name="Freeform 104"/>
            <p:cNvSpPr/>
            <p:nvPr/>
          </p:nvSpPr>
          <p:spPr>
            <a:xfrm>
              <a:off x="3359" y="3084"/>
              <a:ext cx="1" cy="66"/>
            </a:xfrm>
            <a:custGeom>
              <a:avLst/>
              <a:gdLst>
                <a:gd name="txL" fmla="*/ 0 w 1"/>
                <a:gd name="txT" fmla="*/ 0 h 66"/>
                <a:gd name="txR" fmla="*/ 1 w 1"/>
                <a:gd name="txB" fmla="*/ 66 h 66"/>
              </a:gdLst>
              <a:ahLst/>
              <a:cxnLst>
                <a:cxn ang="0">
                  <a:pos x="0" y="65"/>
                </a:cxn>
                <a:cxn ang="0">
                  <a:pos x="0" y="0"/>
                </a:cxn>
                <a:cxn ang="0">
                  <a:pos x="0" y="65"/>
                </a:cxn>
                <a:cxn ang="0">
                  <a:pos x="0" y="65"/>
                </a:cxn>
              </a:cxnLst>
              <a:rect l="txL" t="txT" r="txR" b="txB"/>
              <a:pathLst>
                <a:path w="1" h="66">
                  <a:moveTo>
                    <a:pt x="0" y="65"/>
                  </a:moveTo>
                  <a:lnTo>
                    <a:pt x="0" y="0"/>
                  </a:lnTo>
                  <a:lnTo>
                    <a:pt x="0" y="65"/>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82" name="Freeform 105"/>
            <p:cNvSpPr/>
            <p:nvPr/>
          </p:nvSpPr>
          <p:spPr>
            <a:xfrm>
              <a:off x="3359" y="3084"/>
              <a:ext cx="1" cy="66"/>
            </a:xfrm>
            <a:custGeom>
              <a:avLst/>
              <a:gdLst>
                <a:gd name="txL" fmla="*/ 0 w 1"/>
                <a:gd name="txT" fmla="*/ 0 h 66"/>
                <a:gd name="txR" fmla="*/ 1 w 1"/>
                <a:gd name="txB" fmla="*/ 66 h 66"/>
              </a:gdLst>
              <a:ahLst/>
              <a:cxnLst>
                <a:cxn ang="0">
                  <a:pos x="0" y="65"/>
                </a:cxn>
                <a:cxn ang="0">
                  <a:pos x="0" y="0"/>
                </a:cxn>
                <a:cxn ang="0">
                  <a:pos x="0" y="65"/>
                </a:cxn>
              </a:cxnLst>
              <a:rect l="txL" t="txT" r="txR" b="txB"/>
              <a:pathLst>
                <a:path w="1" h="66">
                  <a:moveTo>
                    <a:pt x="0" y="65"/>
                  </a:moveTo>
                  <a:lnTo>
                    <a:pt x="0" y="0"/>
                  </a:lnTo>
                  <a:lnTo>
                    <a:pt x="0" y="65"/>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83" name="Freeform 106"/>
            <p:cNvSpPr/>
            <p:nvPr/>
          </p:nvSpPr>
          <p:spPr>
            <a:xfrm>
              <a:off x="3146" y="2962"/>
              <a:ext cx="75" cy="27"/>
            </a:xfrm>
            <a:custGeom>
              <a:avLst/>
              <a:gdLst>
                <a:gd name="txL" fmla="*/ 0 w 75"/>
                <a:gd name="txT" fmla="*/ 0 h 27"/>
                <a:gd name="txR" fmla="*/ 75 w 75"/>
                <a:gd name="txB" fmla="*/ 27 h 27"/>
              </a:gdLst>
              <a:ahLst/>
              <a:cxnLst>
                <a:cxn ang="0">
                  <a:pos x="74" y="26"/>
                </a:cxn>
                <a:cxn ang="0">
                  <a:pos x="0" y="0"/>
                </a:cxn>
                <a:cxn ang="0">
                  <a:pos x="74" y="26"/>
                </a:cxn>
                <a:cxn ang="0">
                  <a:pos x="74" y="26"/>
                </a:cxn>
              </a:cxnLst>
              <a:rect l="txL" t="txT" r="txR" b="txB"/>
              <a:pathLst>
                <a:path w="75" h="27">
                  <a:moveTo>
                    <a:pt x="74" y="26"/>
                  </a:moveTo>
                  <a:lnTo>
                    <a:pt x="0" y="0"/>
                  </a:lnTo>
                  <a:lnTo>
                    <a:pt x="74"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84" name="Freeform 107"/>
            <p:cNvSpPr/>
            <p:nvPr/>
          </p:nvSpPr>
          <p:spPr>
            <a:xfrm>
              <a:off x="3146" y="2962"/>
              <a:ext cx="75" cy="27"/>
            </a:xfrm>
            <a:custGeom>
              <a:avLst/>
              <a:gdLst>
                <a:gd name="txL" fmla="*/ 0 w 75"/>
                <a:gd name="txT" fmla="*/ 0 h 27"/>
                <a:gd name="txR" fmla="*/ 75 w 75"/>
                <a:gd name="txB" fmla="*/ 27 h 27"/>
              </a:gdLst>
              <a:ahLst/>
              <a:cxnLst>
                <a:cxn ang="0">
                  <a:pos x="74" y="26"/>
                </a:cxn>
                <a:cxn ang="0">
                  <a:pos x="0" y="0"/>
                </a:cxn>
                <a:cxn ang="0">
                  <a:pos x="74" y="26"/>
                </a:cxn>
              </a:cxnLst>
              <a:rect l="txL" t="txT" r="txR" b="txB"/>
              <a:pathLst>
                <a:path w="75" h="27">
                  <a:moveTo>
                    <a:pt x="74" y="26"/>
                  </a:moveTo>
                  <a:lnTo>
                    <a:pt x="0" y="0"/>
                  </a:lnTo>
                  <a:lnTo>
                    <a:pt x="74"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85" name="Freeform 108"/>
            <p:cNvSpPr/>
            <p:nvPr/>
          </p:nvSpPr>
          <p:spPr>
            <a:xfrm>
              <a:off x="3604" y="2914"/>
              <a:ext cx="70" cy="14"/>
            </a:xfrm>
            <a:custGeom>
              <a:avLst/>
              <a:gdLst>
                <a:gd name="txL" fmla="*/ 0 w 70"/>
                <a:gd name="txT" fmla="*/ 0 h 14"/>
                <a:gd name="txR" fmla="*/ 70 w 70"/>
                <a:gd name="txB" fmla="*/ 14 h 14"/>
              </a:gdLst>
              <a:ahLst/>
              <a:cxnLst>
                <a:cxn ang="0">
                  <a:pos x="69" y="0"/>
                </a:cxn>
                <a:cxn ang="0">
                  <a:pos x="0" y="13"/>
                </a:cxn>
                <a:cxn ang="0">
                  <a:pos x="69" y="0"/>
                </a:cxn>
                <a:cxn ang="0">
                  <a:pos x="69" y="0"/>
                </a:cxn>
              </a:cxnLst>
              <a:rect l="txL" t="txT" r="txR" b="txB"/>
              <a:pathLst>
                <a:path w="70" h="14">
                  <a:moveTo>
                    <a:pt x="69" y="0"/>
                  </a:moveTo>
                  <a:lnTo>
                    <a:pt x="0" y="13"/>
                  </a:lnTo>
                  <a:lnTo>
                    <a:pt x="69"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86" name="Freeform 109"/>
            <p:cNvSpPr/>
            <p:nvPr/>
          </p:nvSpPr>
          <p:spPr>
            <a:xfrm>
              <a:off x="3604" y="2914"/>
              <a:ext cx="70" cy="14"/>
            </a:xfrm>
            <a:custGeom>
              <a:avLst/>
              <a:gdLst>
                <a:gd name="txL" fmla="*/ 0 w 70"/>
                <a:gd name="txT" fmla="*/ 0 h 14"/>
                <a:gd name="txR" fmla="*/ 70 w 70"/>
                <a:gd name="txB" fmla="*/ 14 h 14"/>
              </a:gdLst>
              <a:ahLst/>
              <a:cxnLst>
                <a:cxn ang="0">
                  <a:pos x="69" y="0"/>
                </a:cxn>
                <a:cxn ang="0">
                  <a:pos x="0" y="13"/>
                </a:cxn>
                <a:cxn ang="0">
                  <a:pos x="69" y="0"/>
                </a:cxn>
              </a:cxnLst>
              <a:rect l="txL" t="txT" r="txR" b="txB"/>
              <a:pathLst>
                <a:path w="70" h="14">
                  <a:moveTo>
                    <a:pt x="69" y="0"/>
                  </a:moveTo>
                  <a:lnTo>
                    <a:pt x="0" y="13"/>
                  </a:lnTo>
                  <a:lnTo>
                    <a:pt x="69"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87" name="Freeform 110"/>
            <p:cNvSpPr/>
            <p:nvPr/>
          </p:nvSpPr>
          <p:spPr>
            <a:xfrm>
              <a:off x="3488" y="3040"/>
              <a:ext cx="71" cy="27"/>
            </a:xfrm>
            <a:custGeom>
              <a:avLst/>
              <a:gdLst>
                <a:gd name="txL" fmla="*/ 0 w 71"/>
                <a:gd name="txT" fmla="*/ 0 h 27"/>
                <a:gd name="txR" fmla="*/ 71 w 71"/>
                <a:gd name="txB" fmla="*/ 27 h 27"/>
              </a:gdLst>
              <a:ahLst/>
              <a:cxnLst>
                <a:cxn ang="0">
                  <a:pos x="0" y="26"/>
                </a:cxn>
                <a:cxn ang="0">
                  <a:pos x="70" y="0"/>
                </a:cxn>
                <a:cxn ang="0">
                  <a:pos x="0" y="26"/>
                </a:cxn>
                <a:cxn ang="0">
                  <a:pos x="0" y="26"/>
                </a:cxn>
              </a:cxnLst>
              <a:rect l="txL" t="txT" r="txR" b="txB"/>
              <a:pathLst>
                <a:path w="71" h="27">
                  <a:moveTo>
                    <a:pt x="0" y="26"/>
                  </a:moveTo>
                  <a:lnTo>
                    <a:pt x="70"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88" name="Freeform 111"/>
            <p:cNvSpPr/>
            <p:nvPr/>
          </p:nvSpPr>
          <p:spPr>
            <a:xfrm>
              <a:off x="3488" y="3040"/>
              <a:ext cx="71" cy="27"/>
            </a:xfrm>
            <a:custGeom>
              <a:avLst/>
              <a:gdLst>
                <a:gd name="txL" fmla="*/ 0 w 71"/>
                <a:gd name="txT" fmla="*/ 0 h 27"/>
                <a:gd name="txR" fmla="*/ 71 w 71"/>
                <a:gd name="txB" fmla="*/ 27 h 27"/>
              </a:gdLst>
              <a:ahLst/>
              <a:cxnLst>
                <a:cxn ang="0">
                  <a:pos x="0" y="26"/>
                </a:cxn>
                <a:cxn ang="0">
                  <a:pos x="70" y="0"/>
                </a:cxn>
                <a:cxn ang="0">
                  <a:pos x="0" y="26"/>
                </a:cxn>
              </a:cxnLst>
              <a:rect l="txL" t="txT" r="txR" b="txB"/>
              <a:pathLst>
                <a:path w="71" h="27">
                  <a:moveTo>
                    <a:pt x="0" y="26"/>
                  </a:moveTo>
                  <a:lnTo>
                    <a:pt x="70"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89" name="Freeform 112"/>
            <p:cNvSpPr/>
            <p:nvPr/>
          </p:nvSpPr>
          <p:spPr>
            <a:xfrm>
              <a:off x="3155" y="2988"/>
              <a:ext cx="71" cy="27"/>
            </a:xfrm>
            <a:custGeom>
              <a:avLst/>
              <a:gdLst>
                <a:gd name="txL" fmla="*/ 0 w 71"/>
                <a:gd name="txT" fmla="*/ 0 h 27"/>
                <a:gd name="txR" fmla="*/ 71 w 71"/>
                <a:gd name="txB" fmla="*/ 27 h 27"/>
              </a:gdLst>
              <a:ahLst/>
              <a:cxnLst>
                <a:cxn ang="0">
                  <a:pos x="70" y="26"/>
                </a:cxn>
                <a:cxn ang="0">
                  <a:pos x="0" y="0"/>
                </a:cxn>
                <a:cxn ang="0">
                  <a:pos x="70" y="26"/>
                </a:cxn>
                <a:cxn ang="0">
                  <a:pos x="70" y="26"/>
                </a:cxn>
              </a:cxnLst>
              <a:rect l="txL" t="txT" r="txR" b="txB"/>
              <a:pathLst>
                <a:path w="71" h="27">
                  <a:moveTo>
                    <a:pt x="70" y="26"/>
                  </a:moveTo>
                  <a:lnTo>
                    <a:pt x="0" y="0"/>
                  </a:lnTo>
                  <a:lnTo>
                    <a:pt x="7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90" name="Freeform 113"/>
            <p:cNvSpPr/>
            <p:nvPr/>
          </p:nvSpPr>
          <p:spPr>
            <a:xfrm>
              <a:off x="3155" y="2988"/>
              <a:ext cx="71" cy="27"/>
            </a:xfrm>
            <a:custGeom>
              <a:avLst/>
              <a:gdLst>
                <a:gd name="txL" fmla="*/ 0 w 71"/>
                <a:gd name="txT" fmla="*/ 0 h 27"/>
                <a:gd name="txR" fmla="*/ 71 w 71"/>
                <a:gd name="txB" fmla="*/ 27 h 27"/>
              </a:gdLst>
              <a:ahLst/>
              <a:cxnLst>
                <a:cxn ang="0">
                  <a:pos x="70" y="26"/>
                </a:cxn>
                <a:cxn ang="0">
                  <a:pos x="0" y="0"/>
                </a:cxn>
                <a:cxn ang="0">
                  <a:pos x="70" y="26"/>
                </a:cxn>
              </a:cxnLst>
              <a:rect l="txL" t="txT" r="txR" b="txB"/>
              <a:pathLst>
                <a:path w="71" h="27">
                  <a:moveTo>
                    <a:pt x="70" y="26"/>
                  </a:moveTo>
                  <a:lnTo>
                    <a:pt x="0" y="0"/>
                  </a:lnTo>
                  <a:lnTo>
                    <a:pt x="7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91" name="Freeform 114"/>
            <p:cNvSpPr/>
            <p:nvPr/>
          </p:nvSpPr>
          <p:spPr>
            <a:xfrm>
              <a:off x="3067" y="2953"/>
              <a:ext cx="71" cy="19"/>
            </a:xfrm>
            <a:custGeom>
              <a:avLst/>
              <a:gdLst>
                <a:gd name="txL" fmla="*/ 0 w 71"/>
                <a:gd name="txT" fmla="*/ 0 h 19"/>
                <a:gd name="txR" fmla="*/ 71 w 71"/>
                <a:gd name="txB" fmla="*/ 19 h 19"/>
              </a:gdLst>
              <a:ahLst/>
              <a:cxnLst>
                <a:cxn ang="0">
                  <a:pos x="70" y="18"/>
                </a:cxn>
                <a:cxn ang="0">
                  <a:pos x="0" y="0"/>
                </a:cxn>
                <a:cxn ang="0">
                  <a:pos x="70" y="18"/>
                </a:cxn>
                <a:cxn ang="0">
                  <a:pos x="70" y="18"/>
                </a:cxn>
              </a:cxnLst>
              <a:rect l="txL" t="txT" r="txR" b="txB"/>
              <a:pathLst>
                <a:path w="71" h="19">
                  <a:moveTo>
                    <a:pt x="70" y="18"/>
                  </a:moveTo>
                  <a:lnTo>
                    <a:pt x="0" y="0"/>
                  </a:lnTo>
                  <a:lnTo>
                    <a:pt x="70"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92" name="Freeform 115"/>
            <p:cNvSpPr/>
            <p:nvPr/>
          </p:nvSpPr>
          <p:spPr>
            <a:xfrm>
              <a:off x="3067" y="2953"/>
              <a:ext cx="71" cy="19"/>
            </a:xfrm>
            <a:custGeom>
              <a:avLst/>
              <a:gdLst>
                <a:gd name="txL" fmla="*/ 0 w 71"/>
                <a:gd name="txT" fmla="*/ 0 h 19"/>
                <a:gd name="txR" fmla="*/ 71 w 71"/>
                <a:gd name="txB" fmla="*/ 19 h 19"/>
              </a:gdLst>
              <a:ahLst/>
              <a:cxnLst>
                <a:cxn ang="0">
                  <a:pos x="70" y="18"/>
                </a:cxn>
                <a:cxn ang="0">
                  <a:pos x="0" y="0"/>
                </a:cxn>
                <a:cxn ang="0">
                  <a:pos x="70" y="18"/>
                </a:cxn>
              </a:cxnLst>
              <a:rect l="txL" t="txT" r="txR" b="txB"/>
              <a:pathLst>
                <a:path w="71" h="19">
                  <a:moveTo>
                    <a:pt x="70" y="18"/>
                  </a:moveTo>
                  <a:lnTo>
                    <a:pt x="0" y="0"/>
                  </a:lnTo>
                  <a:lnTo>
                    <a:pt x="70"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93" name="Freeform 116"/>
            <p:cNvSpPr/>
            <p:nvPr/>
          </p:nvSpPr>
          <p:spPr>
            <a:xfrm>
              <a:off x="3595" y="2944"/>
              <a:ext cx="65" cy="15"/>
            </a:xfrm>
            <a:custGeom>
              <a:avLst/>
              <a:gdLst>
                <a:gd name="txL" fmla="*/ 0 w 65"/>
                <a:gd name="txT" fmla="*/ 0 h 15"/>
                <a:gd name="txR" fmla="*/ 65 w 65"/>
                <a:gd name="txB" fmla="*/ 15 h 15"/>
              </a:gdLst>
              <a:ahLst/>
              <a:cxnLst>
                <a:cxn ang="0">
                  <a:pos x="64" y="0"/>
                </a:cxn>
                <a:cxn ang="0">
                  <a:pos x="0" y="14"/>
                </a:cxn>
                <a:cxn ang="0">
                  <a:pos x="64" y="0"/>
                </a:cxn>
                <a:cxn ang="0">
                  <a:pos x="64" y="0"/>
                </a:cxn>
              </a:cxnLst>
              <a:rect l="txL" t="txT" r="txR" b="txB"/>
              <a:pathLst>
                <a:path w="65" h="15">
                  <a:moveTo>
                    <a:pt x="64" y="0"/>
                  </a:moveTo>
                  <a:lnTo>
                    <a:pt x="0" y="14"/>
                  </a:lnTo>
                  <a:lnTo>
                    <a:pt x="64"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94" name="Freeform 117"/>
            <p:cNvSpPr/>
            <p:nvPr/>
          </p:nvSpPr>
          <p:spPr>
            <a:xfrm>
              <a:off x="3595" y="2944"/>
              <a:ext cx="65" cy="15"/>
            </a:xfrm>
            <a:custGeom>
              <a:avLst/>
              <a:gdLst>
                <a:gd name="txL" fmla="*/ 0 w 65"/>
                <a:gd name="txT" fmla="*/ 0 h 15"/>
                <a:gd name="txR" fmla="*/ 65 w 65"/>
                <a:gd name="txB" fmla="*/ 15 h 15"/>
              </a:gdLst>
              <a:ahLst/>
              <a:cxnLst>
                <a:cxn ang="0">
                  <a:pos x="64" y="0"/>
                </a:cxn>
                <a:cxn ang="0">
                  <a:pos x="0" y="14"/>
                </a:cxn>
                <a:cxn ang="0">
                  <a:pos x="64" y="0"/>
                </a:cxn>
              </a:cxnLst>
              <a:rect l="txL" t="txT" r="txR" b="txB"/>
              <a:pathLst>
                <a:path w="65" h="15">
                  <a:moveTo>
                    <a:pt x="64" y="0"/>
                  </a:moveTo>
                  <a:lnTo>
                    <a:pt x="0" y="14"/>
                  </a:lnTo>
                  <a:lnTo>
                    <a:pt x="64"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95" name="Freeform 118"/>
            <p:cNvSpPr/>
            <p:nvPr/>
          </p:nvSpPr>
          <p:spPr>
            <a:xfrm>
              <a:off x="3165" y="3014"/>
              <a:ext cx="65" cy="23"/>
            </a:xfrm>
            <a:custGeom>
              <a:avLst/>
              <a:gdLst>
                <a:gd name="txL" fmla="*/ 0 w 65"/>
                <a:gd name="txT" fmla="*/ 0 h 23"/>
                <a:gd name="txR" fmla="*/ 65 w 65"/>
                <a:gd name="txB" fmla="*/ 23 h 23"/>
              </a:gdLst>
              <a:ahLst/>
              <a:cxnLst>
                <a:cxn ang="0">
                  <a:pos x="0" y="0"/>
                </a:cxn>
                <a:cxn ang="0">
                  <a:pos x="64" y="22"/>
                </a:cxn>
                <a:cxn ang="0">
                  <a:pos x="0" y="0"/>
                </a:cxn>
                <a:cxn ang="0">
                  <a:pos x="0" y="0"/>
                </a:cxn>
              </a:cxnLst>
              <a:rect l="txL" t="txT" r="txR" b="txB"/>
              <a:pathLst>
                <a:path w="65" h="23">
                  <a:moveTo>
                    <a:pt x="0" y="0"/>
                  </a:moveTo>
                  <a:lnTo>
                    <a:pt x="64" y="22"/>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96" name="Freeform 119"/>
            <p:cNvSpPr/>
            <p:nvPr/>
          </p:nvSpPr>
          <p:spPr>
            <a:xfrm>
              <a:off x="3165" y="3014"/>
              <a:ext cx="65" cy="23"/>
            </a:xfrm>
            <a:custGeom>
              <a:avLst/>
              <a:gdLst>
                <a:gd name="txL" fmla="*/ 0 w 65"/>
                <a:gd name="txT" fmla="*/ 0 h 23"/>
                <a:gd name="txR" fmla="*/ 65 w 65"/>
                <a:gd name="txB" fmla="*/ 23 h 23"/>
              </a:gdLst>
              <a:ahLst/>
              <a:cxnLst>
                <a:cxn ang="0">
                  <a:pos x="0" y="0"/>
                </a:cxn>
                <a:cxn ang="0">
                  <a:pos x="64" y="22"/>
                </a:cxn>
                <a:cxn ang="0">
                  <a:pos x="0" y="0"/>
                </a:cxn>
              </a:cxnLst>
              <a:rect l="txL" t="txT" r="txR" b="txB"/>
              <a:pathLst>
                <a:path w="65" h="23">
                  <a:moveTo>
                    <a:pt x="0" y="0"/>
                  </a:moveTo>
                  <a:lnTo>
                    <a:pt x="64" y="22"/>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97" name="Freeform 120"/>
            <p:cNvSpPr/>
            <p:nvPr/>
          </p:nvSpPr>
          <p:spPr>
            <a:xfrm>
              <a:off x="3276" y="3114"/>
              <a:ext cx="65" cy="27"/>
            </a:xfrm>
            <a:custGeom>
              <a:avLst/>
              <a:gdLst>
                <a:gd name="txL" fmla="*/ 0 w 65"/>
                <a:gd name="txT" fmla="*/ 0 h 27"/>
                <a:gd name="txR" fmla="*/ 65 w 65"/>
                <a:gd name="txB" fmla="*/ 27 h 27"/>
              </a:gdLst>
              <a:ahLst/>
              <a:cxnLst>
                <a:cxn ang="0">
                  <a:pos x="64" y="26"/>
                </a:cxn>
                <a:cxn ang="0">
                  <a:pos x="0" y="4"/>
                </a:cxn>
                <a:cxn ang="0">
                  <a:pos x="0" y="0"/>
                </a:cxn>
                <a:cxn ang="0">
                  <a:pos x="50" y="13"/>
                </a:cxn>
                <a:cxn ang="0">
                  <a:pos x="50" y="13"/>
                </a:cxn>
                <a:cxn ang="0">
                  <a:pos x="41" y="4"/>
                </a:cxn>
                <a:cxn ang="0">
                  <a:pos x="41" y="4"/>
                </a:cxn>
                <a:cxn ang="0">
                  <a:pos x="55" y="9"/>
                </a:cxn>
                <a:cxn ang="0">
                  <a:pos x="64" y="26"/>
                </a:cxn>
                <a:cxn ang="0">
                  <a:pos x="64" y="26"/>
                </a:cxn>
              </a:cxnLst>
              <a:rect l="txL" t="txT" r="txR" b="txB"/>
              <a:pathLst>
                <a:path w="65" h="27">
                  <a:moveTo>
                    <a:pt x="64" y="26"/>
                  </a:moveTo>
                  <a:lnTo>
                    <a:pt x="0" y="4"/>
                  </a:lnTo>
                  <a:lnTo>
                    <a:pt x="0" y="0"/>
                  </a:lnTo>
                  <a:lnTo>
                    <a:pt x="50" y="13"/>
                  </a:lnTo>
                  <a:lnTo>
                    <a:pt x="41" y="4"/>
                  </a:lnTo>
                  <a:lnTo>
                    <a:pt x="55" y="9"/>
                  </a:lnTo>
                  <a:lnTo>
                    <a:pt x="64"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98" name="Freeform 121"/>
            <p:cNvSpPr/>
            <p:nvPr/>
          </p:nvSpPr>
          <p:spPr>
            <a:xfrm>
              <a:off x="3488" y="3062"/>
              <a:ext cx="61" cy="27"/>
            </a:xfrm>
            <a:custGeom>
              <a:avLst/>
              <a:gdLst>
                <a:gd name="txL" fmla="*/ 0 w 61"/>
                <a:gd name="txT" fmla="*/ 0 h 27"/>
                <a:gd name="txR" fmla="*/ 61 w 61"/>
                <a:gd name="txB" fmla="*/ 27 h 27"/>
              </a:gdLst>
              <a:ahLst/>
              <a:cxnLst>
                <a:cxn ang="0">
                  <a:pos x="0" y="26"/>
                </a:cxn>
                <a:cxn ang="0">
                  <a:pos x="60" y="0"/>
                </a:cxn>
                <a:cxn ang="0">
                  <a:pos x="0" y="26"/>
                </a:cxn>
                <a:cxn ang="0">
                  <a:pos x="0" y="26"/>
                </a:cxn>
              </a:cxnLst>
              <a:rect l="txL" t="txT" r="txR" b="txB"/>
              <a:pathLst>
                <a:path w="61" h="27">
                  <a:moveTo>
                    <a:pt x="0" y="26"/>
                  </a:moveTo>
                  <a:lnTo>
                    <a:pt x="60"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699" name="Freeform 122"/>
            <p:cNvSpPr/>
            <p:nvPr/>
          </p:nvSpPr>
          <p:spPr>
            <a:xfrm>
              <a:off x="3488" y="3062"/>
              <a:ext cx="61" cy="27"/>
            </a:xfrm>
            <a:custGeom>
              <a:avLst/>
              <a:gdLst>
                <a:gd name="txL" fmla="*/ 0 w 61"/>
                <a:gd name="txT" fmla="*/ 0 h 27"/>
                <a:gd name="txR" fmla="*/ 61 w 61"/>
                <a:gd name="txB" fmla="*/ 27 h 27"/>
              </a:gdLst>
              <a:ahLst/>
              <a:cxnLst>
                <a:cxn ang="0">
                  <a:pos x="0" y="26"/>
                </a:cxn>
                <a:cxn ang="0">
                  <a:pos x="60" y="0"/>
                </a:cxn>
                <a:cxn ang="0">
                  <a:pos x="0" y="26"/>
                </a:cxn>
              </a:cxnLst>
              <a:rect l="txL" t="txT" r="txR" b="txB"/>
              <a:pathLst>
                <a:path w="61" h="27">
                  <a:moveTo>
                    <a:pt x="0" y="26"/>
                  </a:moveTo>
                  <a:lnTo>
                    <a:pt x="60"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00" name="Freeform 123"/>
            <p:cNvSpPr/>
            <p:nvPr/>
          </p:nvSpPr>
          <p:spPr>
            <a:xfrm>
              <a:off x="3063" y="2931"/>
              <a:ext cx="66" cy="19"/>
            </a:xfrm>
            <a:custGeom>
              <a:avLst/>
              <a:gdLst>
                <a:gd name="txL" fmla="*/ 0 w 66"/>
                <a:gd name="txT" fmla="*/ 0 h 19"/>
                <a:gd name="txR" fmla="*/ 66 w 66"/>
                <a:gd name="txB" fmla="*/ 19 h 19"/>
              </a:gdLst>
              <a:ahLst/>
              <a:cxnLst>
                <a:cxn ang="0">
                  <a:pos x="65" y="18"/>
                </a:cxn>
                <a:cxn ang="0">
                  <a:pos x="0" y="0"/>
                </a:cxn>
                <a:cxn ang="0">
                  <a:pos x="65" y="18"/>
                </a:cxn>
                <a:cxn ang="0">
                  <a:pos x="65" y="18"/>
                </a:cxn>
              </a:cxnLst>
              <a:rect l="txL" t="txT" r="txR" b="txB"/>
              <a:pathLst>
                <a:path w="66" h="19">
                  <a:moveTo>
                    <a:pt x="65" y="18"/>
                  </a:moveTo>
                  <a:lnTo>
                    <a:pt x="0" y="0"/>
                  </a:lnTo>
                  <a:lnTo>
                    <a:pt x="65"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01" name="Freeform 124"/>
            <p:cNvSpPr/>
            <p:nvPr/>
          </p:nvSpPr>
          <p:spPr>
            <a:xfrm>
              <a:off x="3063" y="2931"/>
              <a:ext cx="66" cy="19"/>
            </a:xfrm>
            <a:custGeom>
              <a:avLst/>
              <a:gdLst>
                <a:gd name="txL" fmla="*/ 0 w 66"/>
                <a:gd name="txT" fmla="*/ 0 h 19"/>
                <a:gd name="txR" fmla="*/ 66 w 66"/>
                <a:gd name="txB" fmla="*/ 19 h 19"/>
              </a:gdLst>
              <a:ahLst/>
              <a:cxnLst>
                <a:cxn ang="0">
                  <a:pos x="65" y="18"/>
                </a:cxn>
                <a:cxn ang="0">
                  <a:pos x="0" y="0"/>
                </a:cxn>
                <a:cxn ang="0">
                  <a:pos x="65" y="18"/>
                </a:cxn>
              </a:cxnLst>
              <a:rect l="txL" t="txT" r="txR" b="txB"/>
              <a:pathLst>
                <a:path w="66" h="19">
                  <a:moveTo>
                    <a:pt x="65" y="18"/>
                  </a:moveTo>
                  <a:lnTo>
                    <a:pt x="0" y="0"/>
                  </a:lnTo>
                  <a:lnTo>
                    <a:pt x="65"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02" name="Freeform 125"/>
            <p:cNvSpPr/>
            <p:nvPr/>
          </p:nvSpPr>
          <p:spPr>
            <a:xfrm>
              <a:off x="3206" y="2784"/>
              <a:ext cx="61" cy="44"/>
            </a:xfrm>
            <a:custGeom>
              <a:avLst/>
              <a:gdLst>
                <a:gd name="txL" fmla="*/ 0 w 61"/>
                <a:gd name="txT" fmla="*/ 0 h 44"/>
                <a:gd name="txR" fmla="*/ 61 w 61"/>
                <a:gd name="txB" fmla="*/ 44 h 44"/>
              </a:gdLst>
              <a:ahLst/>
              <a:cxnLst>
                <a:cxn ang="0">
                  <a:pos x="5" y="4"/>
                </a:cxn>
                <a:cxn ang="0">
                  <a:pos x="0" y="0"/>
                </a:cxn>
                <a:cxn ang="0">
                  <a:pos x="23" y="39"/>
                </a:cxn>
                <a:cxn ang="0">
                  <a:pos x="60" y="43"/>
                </a:cxn>
                <a:cxn ang="0">
                  <a:pos x="28" y="34"/>
                </a:cxn>
                <a:cxn ang="0">
                  <a:pos x="5" y="4"/>
                </a:cxn>
                <a:cxn ang="0">
                  <a:pos x="5" y="4"/>
                </a:cxn>
              </a:cxnLst>
              <a:rect l="txL" t="txT" r="txR" b="txB"/>
              <a:pathLst>
                <a:path w="61" h="44">
                  <a:moveTo>
                    <a:pt x="5" y="4"/>
                  </a:moveTo>
                  <a:lnTo>
                    <a:pt x="0" y="0"/>
                  </a:lnTo>
                  <a:lnTo>
                    <a:pt x="23" y="39"/>
                  </a:lnTo>
                  <a:lnTo>
                    <a:pt x="60" y="43"/>
                  </a:lnTo>
                  <a:lnTo>
                    <a:pt x="28" y="34"/>
                  </a:lnTo>
                  <a:lnTo>
                    <a:pt x="5" y="4"/>
                  </a:lnTo>
                  <a:close/>
                </a:path>
              </a:pathLst>
            </a:custGeom>
            <a:solidFill>
              <a:srgbClr val="EEEEEE">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03" name="Freeform 126"/>
            <p:cNvSpPr/>
            <p:nvPr/>
          </p:nvSpPr>
          <p:spPr>
            <a:xfrm>
              <a:off x="3100" y="3023"/>
              <a:ext cx="61" cy="18"/>
            </a:xfrm>
            <a:custGeom>
              <a:avLst/>
              <a:gdLst>
                <a:gd name="txL" fmla="*/ 0 w 61"/>
                <a:gd name="txT" fmla="*/ 0 h 18"/>
                <a:gd name="txR" fmla="*/ 61 w 61"/>
                <a:gd name="txB" fmla="*/ 18 h 18"/>
              </a:gdLst>
              <a:ahLst/>
              <a:cxnLst>
                <a:cxn ang="0">
                  <a:pos x="60" y="17"/>
                </a:cxn>
                <a:cxn ang="0">
                  <a:pos x="0" y="0"/>
                </a:cxn>
                <a:cxn ang="0">
                  <a:pos x="60" y="17"/>
                </a:cxn>
                <a:cxn ang="0">
                  <a:pos x="60" y="17"/>
                </a:cxn>
              </a:cxnLst>
              <a:rect l="txL" t="txT" r="txR" b="txB"/>
              <a:pathLst>
                <a:path w="61" h="18">
                  <a:moveTo>
                    <a:pt x="60" y="17"/>
                  </a:moveTo>
                  <a:lnTo>
                    <a:pt x="0" y="0"/>
                  </a:lnTo>
                  <a:lnTo>
                    <a:pt x="60" y="1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04" name="Freeform 127"/>
            <p:cNvSpPr/>
            <p:nvPr/>
          </p:nvSpPr>
          <p:spPr>
            <a:xfrm>
              <a:off x="3100" y="3023"/>
              <a:ext cx="61" cy="18"/>
            </a:xfrm>
            <a:custGeom>
              <a:avLst/>
              <a:gdLst>
                <a:gd name="txL" fmla="*/ 0 w 61"/>
                <a:gd name="txT" fmla="*/ 0 h 18"/>
                <a:gd name="txR" fmla="*/ 61 w 61"/>
                <a:gd name="txB" fmla="*/ 18 h 18"/>
              </a:gdLst>
              <a:ahLst/>
              <a:cxnLst>
                <a:cxn ang="0">
                  <a:pos x="60" y="17"/>
                </a:cxn>
                <a:cxn ang="0">
                  <a:pos x="0" y="0"/>
                </a:cxn>
                <a:cxn ang="0">
                  <a:pos x="60" y="17"/>
                </a:cxn>
              </a:cxnLst>
              <a:rect l="txL" t="txT" r="txR" b="txB"/>
              <a:pathLst>
                <a:path w="61" h="18">
                  <a:moveTo>
                    <a:pt x="60" y="17"/>
                  </a:moveTo>
                  <a:lnTo>
                    <a:pt x="0" y="0"/>
                  </a:lnTo>
                  <a:lnTo>
                    <a:pt x="60" y="1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05" name="Freeform 128"/>
            <p:cNvSpPr/>
            <p:nvPr/>
          </p:nvSpPr>
          <p:spPr>
            <a:xfrm>
              <a:off x="3174" y="3040"/>
              <a:ext cx="56" cy="23"/>
            </a:xfrm>
            <a:custGeom>
              <a:avLst/>
              <a:gdLst>
                <a:gd name="txL" fmla="*/ 0 w 56"/>
                <a:gd name="txT" fmla="*/ 0 h 23"/>
                <a:gd name="txR" fmla="*/ 56 w 56"/>
                <a:gd name="txB" fmla="*/ 23 h 23"/>
              </a:gdLst>
              <a:ahLst/>
              <a:cxnLst>
                <a:cxn ang="0">
                  <a:pos x="55" y="22"/>
                </a:cxn>
                <a:cxn ang="0">
                  <a:pos x="0" y="0"/>
                </a:cxn>
                <a:cxn ang="0">
                  <a:pos x="55" y="22"/>
                </a:cxn>
                <a:cxn ang="0">
                  <a:pos x="55" y="22"/>
                </a:cxn>
              </a:cxnLst>
              <a:rect l="txL" t="txT" r="txR" b="txB"/>
              <a:pathLst>
                <a:path w="56" h="23">
                  <a:moveTo>
                    <a:pt x="55" y="22"/>
                  </a:moveTo>
                  <a:lnTo>
                    <a:pt x="0" y="0"/>
                  </a:lnTo>
                  <a:lnTo>
                    <a:pt x="55" y="22"/>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06" name="Freeform 129"/>
            <p:cNvSpPr/>
            <p:nvPr/>
          </p:nvSpPr>
          <p:spPr>
            <a:xfrm>
              <a:off x="3174" y="3040"/>
              <a:ext cx="56" cy="23"/>
            </a:xfrm>
            <a:custGeom>
              <a:avLst/>
              <a:gdLst>
                <a:gd name="txL" fmla="*/ 0 w 56"/>
                <a:gd name="txT" fmla="*/ 0 h 23"/>
                <a:gd name="txR" fmla="*/ 56 w 56"/>
                <a:gd name="txB" fmla="*/ 23 h 23"/>
              </a:gdLst>
              <a:ahLst/>
              <a:cxnLst>
                <a:cxn ang="0">
                  <a:pos x="55" y="22"/>
                </a:cxn>
                <a:cxn ang="0">
                  <a:pos x="0" y="0"/>
                </a:cxn>
                <a:cxn ang="0">
                  <a:pos x="55" y="22"/>
                </a:cxn>
              </a:cxnLst>
              <a:rect l="txL" t="txT" r="txR" b="txB"/>
              <a:pathLst>
                <a:path w="56" h="23">
                  <a:moveTo>
                    <a:pt x="55" y="22"/>
                  </a:moveTo>
                  <a:lnTo>
                    <a:pt x="0" y="0"/>
                  </a:lnTo>
                  <a:lnTo>
                    <a:pt x="55" y="22"/>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07" name="Freeform 130"/>
            <p:cNvSpPr/>
            <p:nvPr/>
          </p:nvSpPr>
          <p:spPr>
            <a:xfrm>
              <a:off x="3484" y="3084"/>
              <a:ext cx="61" cy="27"/>
            </a:xfrm>
            <a:custGeom>
              <a:avLst/>
              <a:gdLst>
                <a:gd name="txL" fmla="*/ 0 w 61"/>
                <a:gd name="txT" fmla="*/ 0 h 27"/>
                <a:gd name="txR" fmla="*/ 61 w 61"/>
                <a:gd name="txB" fmla="*/ 27 h 27"/>
              </a:gdLst>
              <a:ahLst/>
              <a:cxnLst>
                <a:cxn ang="0">
                  <a:pos x="0" y="26"/>
                </a:cxn>
                <a:cxn ang="0">
                  <a:pos x="60" y="0"/>
                </a:cxn>
                <a:cxn ang="0">
                  <a:pos x="0" y="26"/>
                </a:cxn>
                <a:cxn ang="0">
                  <a:pos x="0" y="26"/>
                </a:cxn>
              </a:cxnLst>
              <a:rect l="txL" t="txT" r="txR" b="txB"/>
              <a:pathLst>
                <a:path w="61" h="27">
                  <a:moveTo>
                    <a:pt x="0" y="26"/>
                  </a:moveTo>
                  <a:lnTo>
                    <a:pt x="60"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08" name="Freeform 131"/>
            <p:cNvSpPr/>
            <p:nvPr/>
          </p:nvSpPr>
          <p:spPr>
            <a:xfrm>
              <a:off x="3484" y="3084"/>
              <a:ext cx="61" cy="27"/>
            </a:xfrm>
            <a:custGeom>
              <a:avLst/>
              <a:gdLst>
                <a:gd name="txL" fmla="*/ 0 w 61"/>
                <a:gd name="txT" fmla="*/ 0 h 27"/>
                <a:gd name="txR" fmla="*/ 61 w 61"/>
                <a:gd name="txB" fmla="*/ 27 h 27"/>
              </a:gdLst>
              <a:ahLst/>
              <a:cxnLst>
                <a:cxn ang="0">
                  <a:pos x="0" y="26"/>
                </a:cxn>
                <a:cxn ang="0">
                  <a:pos x="60" y="0"/>
                </a:cxn>
                <a:cxn ang="0">
                  <a:pos x="0" y="26"/>
                </a:cxn>
              </a:cxnLst>
              <a:rect l="txL" t="txT" r="txR" b="txB"/>
              <a:pathLst>
                <a:path w="61" h="27">
                  <a:moveTo>
                    <a:pt x="0" y="26"/>
                  </a:moveTo>
                  <a:lnTo>
                    <a:pt x="60"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09" name="Freeform 132"/>
            <p:cNvSpPr/>
            <p:nvPr/>
          </p:nvSpPr>
          <p:spPr>
            <a:xfrm>
              <a:off x="3479" y="3101"/>
              <a:ext cx="56" cy="27"/>
            </a:xfrm>
            <a:custGeom>
              <a:avLst/>
              <a:gdLst>
                <a:gd name="txL" fmla="*/ 0 w 56"/>
                <a:gd name="txT" fmla="*/ 0 h 27"/>
                <a:gd name="txR" fmla="*/ 56 w 56"/>
                <a:gd name="txB" fmla="*/ 27 h 27"/>
              </a:gdLst>
              <a:ahLst/>
              <a:cxnLst>
                <a:cxn ang="0">
                  <a:pos x="55" y="0"/>
                </a:cxn>
                <a:cxn ang="0">
                  <a:pos x="0" y="26"/>
                </a:cxn>
                <a:cxn ang="0">
                  <a:pos x="55" y="0"/>
                </a:cxn>
                <a:cxn ang="0">
                  <a:pos x="55" y="0"/>
                </a:cxn>
              </a:cxnLst>
              <a:rect l="txL" t="txT" r="txR" b="txB"/>
              <a:pathLst>
                <a:path w="56" h="27">
                  <a:moveTo>
                    <a:pt x="55" y="0"/>
                  </a:moveTo>
                  <a:lnTo>
                    <a:pt x="0" y="26"/>
                  </a:lnTo>
                  <a:lnTo>
                    <a:pt x="55"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10" name="Freeform 133"/>
            <p:cNvSpPr/>
            <p:nvPr/>
          </p:nvSpPr>
          <p:spPr>
            <a:xfrm>
              <a:off x="3479" y="3101"/>
              <a:ext cx="56" cy="27"/>
            </a:xfrm>
            <a:custGeom>
              <a:avLst/>
              <a:gdLst>
                <a:gd name="txL" fmla="*/ 0 w 56"/>
                <a:gd name="txT" fmla="*/ 0 h 27"/>
                <a:gd name="txR" fmla="*/ 56 w 56"/>
                <a:gd name="txB" fmla="*/ 27 h 27"/>
              </a:gdLst>
              <a:ahLst/>
              <a:cxnLst>
                <a:cxn ang="0">
                  <a:pos x="55" y="0"/>
                </a:cxn>
                <a:cxn ang="0">
                  <a:pos x="0" y="26"/>
                </a:cxn>
                <a:cxn ang="0">
                  <a:pos x="55" y="0"/>
                </a:cxn>
              </a:cxnLst>
              <a:rect l="txL" t="txT" r="txR" b="txB"/>
              <a:pathLst>
                <a:path w="56" h="27">
                  <a:moveTo>
                    <a:pt x="55" y="0"/>
                  </a:moveTo>
                  <a:lnTo>
                    <a:pt x="0" y="26"/>
                  </a:lnTo>
                  <a:lnTo>
                    <a:pt x="55"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11" name="Freeform 134"/>
            <p:cNvSpPr/>
            <p:nvPr/>
          </p:nvSpPr>
          <p:spPr>
            <a:xfrm>
              <a:off x="3581" y="2988"/>
              <a:ext cx="56" cy="14"/>
            </a:xfrm>
            <a:custGeom>
              <a:avLst/>
              <a:gdLst>
                <a:gd name="txL" fmla="*/ 0 w 56"/>
                <a:gd name="txT" fmla="*/ 0 h 14"/>
                <a:gd name="txR" fmla="*/ 56 w 56"/>
                <a:gd name="txB" fmla="*/ 14 h 14"/>
              </a:gdLst>
              <a:ahLst/>
              <a:cxnLst>
                <a:cxn ang="0">
                  <a:pos x="55" y="0"/>
                </a:cxn>
                <a:cxn ang="0">
                  <a:pos x="0" y="13"/>
                </a:cxn>
                <a:cxn ang="0">
                  <a:pos x="55" y="0"/>
                </a:cxn>
                <a:cxn ang="0">
                  <a:pos x="55" y="0"/>
                </a:cxn>
              </a:cxnLst>
              <a:rect l="txL" t="txT" r="txR" b="txB"/>
              <a:pathLst>
                <a:path w="56" h="14">
                  <a:moveTo>
                    <a:pt x="55" y="0"/>
                  </a:moveTo>
                  <a:lnTo>
                    <a:pt x="0" y="13"/>
                  </a:lnTo>
                  <a:lnTo>
                    <a:pt x="55"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12" name="Freeform 135"/>
            <p:cNvSpPr/>
            <p:nvPr/>
          </p:nvSpPr>
          <p:spPr>
            <a:xfrm>
              <a:off x="3581" y="2988"/>
              <a:ext cx="56" cy="14"/>
            </a:xfrm>
            <a:custGeom>
              <a:avLst/>
              <a:gdLst>
                <a:gd name="txL" fmla="*/ 0 w 56"/>
                <a:gd name="txT" fmla="*/ 0 h 14"/>
                <a:gd name="txR" fmla="*/ 56 w 56"/>
                <a:gd name="txB" fmla="*/ 14 h 14"/>
              </a:gdLst>
              <a:ahLst/>
              <a:cxnLst>
                <a:cxn ang="0">
                  <a:pos x="55" y="0"/>
                </a:cxn>
                <a:cxn ang="0">
                  <a:pos x="0" y="13"/>
                </a:cxn>
                <a:cxn ang="0">
                  <a:pos x="55" y="0"/>
                </a:cxn>
              </a:cxnLst>
              <a:rect l="txL" t="txT" r="txR" b="txB"/>
              <a:pathLst>
                <a:path w="56" h="14">
                  <a:moveTo>
                    <a:pt x="55" y="0"/>
                  </a:moveTo>
                  <a:lnTo>
                    <a:pt x="0" y="13"/>
                  </a:lnTo>
                  <a:lnTo>
                    <a:pt x="55"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13" name="Freeform 136"/>
            <p:cNvSpPr/>
            <p:nvPr/>
          </p:nvSpPr>
          <p:spPr>
            <a:xfrm>
              <a:off x="3183" y="3066"/>
              <a:ext cx="57" cy="19"/>
            </a:xfrm>
            <a:custGeom>
              <a:avLst/>
              <a:gdLst>
                <a:gd name="txL" fmla="*/ 0 w 57"/>
                <a:gd name="txT" fmla="*/ 0 h 19"/>
                <a:gd name="txR" fmla="*/ 57 w 57"/>
                <a:gd name="txB" fmla="*/ 19 h 19"/>
              </a:gdLst>
              <a:ahLst/>
              <a:cxnLst>
                <a:cxn ang="0">
                  <a:pos x="56" y="18"/>
                </a:cxn>
                <a:cxn ang="0">
                  <a:pos x="0" y="0"/>
                </a:cxn>
                <a:cxn ang="0">
                  <a:pos x="56" y="18"/>
                </a:cxn>
                <a:cxn ang="0">
                  <a:pos x="56" y="18"/>
                </a:cxn>
              </a:cxnLst>
              <a:rect l="txL" t="txT" r="txR" b="txB"/>
              <a:pathLst>
                <a:path w="57" h="19">
                  <a:moveTo>
                    <a:pt x="56" y="18"/>
                  </a:moveTo>
                  <a:lnTo>
                    <a:pt x="0" y="0"/>
                  </a:lnTo>
                  <a:lnTo>
                    <a:pt x="56"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14" name="Freeform 137"/>
            <p:cNvSpPr/>
            <p:nvPr/>
          </p:nvSpPr>
          <p:spPr>
            <a:xfrm>
              <a:off x="3183" y="3066"/>
              <a:ext cx="57" cy="19"/>
            </a:xfrm>
            <a:custGeom>
              <a:avLst/>
              <a:gdLst>
                <a:gd name="txL" fmla="*/ 0 w 57"/>
                <a:gd name="txT" fmla="*/ 0 h 19"/>
                <a:gd name="txR" fmla="*/ 57 w 57"/>
                <a:gd name="txB" fmla="*/ 19 h 19"/>
              </a:gdLst>
              <a:ahLst/>
              <a:cxnLst>
                <a:cxn ang="0">
                  <a:pos x="56" y="18"/>
                </a:cxn>
                <a:cxn ang="0">
                  <a:pos x="0" y="0"/>
                </a:cxn>
                <a:cxn ang="0">
                  <a:pos x="56" y="18"/>
                </a:cxn>
              </a:cxnLst>
              <a:rect l="txL" t="txT" r="txR" b="txB"/>
              <a:pathLst>
                <a:path w="57" h="19">
                  <a:moveTo>
                    <a:pt x="56" y="18"/>
                  </a:moveTo>
                  <a:lnTo>
                    <a:pt x="0" y="0"/>
                  </a:lnTo>
                  <a:lnTo>
                    <a:pt x="56"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15" name="Freeform 138"/>
            <p:cNvSpPr/>
            <p:nvPr/>
          </p:nvSpPr>
          <p:spPr>
            <a:xfrm>
              <a:off x="3091" y="2992"/>
              <a:ext cx="56" cy="14"/>
            </a:xfrm>
            <a:custGeom>
              <a:avLst/>
              <a:gdLst>
                <a:gd name="txL" fmla="*/ 0 w 56"/>
                <a:gd name="txT" fmla="*/ 0 h 14"/>
                <a:gd name="txR" fmla="*/ 56 w 56"/>
                <a:gd name="txB" fmla="*/ 14 h 14"/>
              </a:gdLst>
              <a:ahLst/>
              <a:cxnLst>
                <a:cxn ang="0">
                  <a:pos x="55" y="13"/>
                </a:cxn>
                <a:cxn ang="0">
                  <a:pos x="0" y="0"/>
                </a:cxn>
                <a:cxn ang="0">
                  <a:pos x="55" y="13"/>
                </a:cxn>
                <a:cxn ang="0">
                  <a:pos x="55" y="13"/>
                </a:cxn>
              </a:cxnLst>
              <a:rect l="txL" t="txT" r="txR" b="txB"/>
              <a:pathLst>
                <a:path w="56" h="14">
                  <a:moveTo>
                    <a:pt x="55" y="13"/>
                  </a:moveTo>
                  <a:lnTo>
                    <a:pt x="0" y="0"/>
                  </a:lnTo>
                  <a:lnTo>
                    <a:pt x="55"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16" name="Freeform 139"/>
            <p:cNvSpPr/>
            <p:nvPr/>
          </p:nvSpPr>
          <p:spPr>
            <a:xfrm>
              <a:off x="3091" y="2992"/>
              <a:ext cx="56" cy="14"/>
            </a:xfrm>
            <a:custGeom>
              <a:avLst/>
              <a:gdLst>
                <a:gd name="txL" fmla="*/ 0 w 56"/>
                <a:gd name="txT" fmla="*/ 0 h 14"/>
                <a:gd name="txR" fmla="*/ 56 w 56"/>
                <a:gd name="txB" fmla="*/ 14 h 14"/>
              </a:gdLst>
              <a:ahLst/>
              <a:cxnLst>
                <a:cxn ang="0">
                  <a:pos x="55" y="13"/>
                </a:cxn>
                <a:cxn ang="0">
                  <a:pos x="0" y="0"/>
                </a:cxn>
                <a:cxn ang="0">
                  <a:pos x="55" y="13"/>
                </a:cxn>
              </a:cxnLst>
              <a:rect l="txL" t="txT" r="txR" b="txB"/>
              <a:pathLst>
                <a:path w="56" h="14">
                  <a:moveTo>
                    <a:pt x="55" y="13"/>
                  </a:moveTo>
                  <a:lnTo>
                    <a:pt x="0" y="0"/>
                  </a:lnTo>
                  <a:lnTo>
                    <a:pt x="55"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17" name="Freeform 140"/>
            <p:cNvSpPr/>
            <p:nvPr/>
          </p:nvSpPr>
          <p:spPr>
            <a:xfrm>
              <a:off x="3188" y="3101"/>
              <a:ext cx="56" cy="18"/>
            </a:xfrm>
            <a:custGeom>
              <a:avLst/>
              <a:gdLst>
                <a:gd name="txL" fmla="*/ 0 w 56"/>
                <a:gd name="txT" fmla="*/ 0 h 18"/>
                <a:gd name="txR" fmla="*/ 56 w 56"/>
                <a:gd name="txB" fmla="*/ 18 h 18"/>
              </a:gdLst>
              <a:ahLst/>
              <a:cxnLst>
                <a:cxn ang="0">
                  <a:pos x="55" y="17"/>
                </a:cxn>
                <a:cxn ang="0">
                  <a:pos x="0" y="0"/>
                </a:cxn>
                <a:cxn ang="0">
                  <a:pos x="55" y="17"/>
                </a:cxn>
                <a:cxn ang="0">
                  <a:pos x="55" y="17"/>
                </a:cxn>
              </a:cxnLst>
              <a:rect l="txL" t="txT" r="txR" b="txB"/>
              <a:pathLst>
                <a:path w="56" h="18">
                  <a:moveTo>
                    <a:pt x="55" y="17"/>
                  </a:moveTo>
                  <a:lnTo>
                    <a:pt x="0" y="0"/>
                  </a:lnTo>
                  <a:lnTo>
                    <a:pt x="55" y="1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18" name="Freeform 141"/>
            <p:cNvSpPr/>
            <p:nvPr/>
          </p:nvSpPr>
          <p:spPr>
            <a:xfrm>
              <a:off x="3188" y="3101"/>
              <a:ext cx="56" cy="18"/>
            </a:xfrm>
            <a:custGeom>
              <a:avLst/>
              <a:gdLst>
                <a:gd name="txL" fmla="*/ 0 w 56"/>
                <a:gd name="txT" fmla="*/ 0 h 18"/>
                <a:gd name="txR" fmla="*/ 56 w 56"/>
                <a:gd name="txB" fmla="*/ 18 h 18"/>
              </a:gdLst>
              <a:ahLst/>
              <a:cxnLst>
                <a:cxn ang="0">
                  <a:pos x="55" y="17"/>
                </a:cxn>
                <a:cxn ang="0">
                  <a:pos x="0" y="0"/>
                </a:cxn>
                <a:cxn ang="0">
                  <a:pos x="55" y="17"/>
                </a:cxn>
              </a:cxnLst>
              <a:rect l="txL" t="txT" r="txR" b="txB"/>
              <a:pathLst>
                <a:path w="56" h="18">
                  <a:moveTo>
                    <a:pt x="55" y="17"/>
                  </a:moveTo>
                  <a:lnTo>
                    <a:pt x="0" y="0"/>
                  </a:lnTo>
                  <a:lnTo>
                    <a:pt x="55" y="1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19" name="Freeform 142"/>
            <p:cNvSpPr/>
            <p:nvPr/>
          </p:nvSpPr>
          <p:spPr>
            <a:xfrm>
              <a:off x="3479" y="3118"/>
              <a:ext cx="56" cy="27"/>
            </a:xfrm>
            <a:custGeom>
              <a:avLst/>
              <a:gdLst>
                <a:gd name="txL" fmla="*/ 0 w 56"/>
                <a:gd name="txT" fmla="*/ 0 h 27"/>
                <a:gd name="txR" fmla="*/ 56 w 56"/>
                <a:gd name="txB" fmla="*/ 27 h 27"/>
              </a:gdLst>
              <a:ahLst/>
              <a:cxnLst>
                <a:cxn ang="0">
                  <a:pos x="0" y="26"/>
                </a:cxn>
                <a:cxn ang="0">
                  <a:pos x="55" y="0"/>
                </a:cxn>
                <a:cxn ang="0">
                  <a:pos x="0" y="26"/>
                </a:cxn>
                <a:cxn ang="0">
                  <a:pos x="0" y="26"/>
                </a:cxn>
              </a:cxnLst>
              <a:rect l="txL" t="txT" r="txR" b="txB"/>
              <a:pathLst>
                <a:path w="56" h="27">
                  <a:moveTo>
                    <a:pt x="0" y="26"/>
                  </a:moveTo>
                  <a:lnTo>
                    <a:pt x="55"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20" name="Freeform 143"/>
            <p:cNvSpPr/>
            <p:nvPr/>
          </p:nvSpPr>
          <p:spPr>
            <a:xfrm>
              <a:off x="3479" y="3118"/>
              <a:ext cx="56" cy="27"/>
            </a:xfrm>
            <a:custGeom>
              <a:avLst/>
              <a:gdLst>
                <a:gd name="txL" fmla="*/ 0 w 56"/>
                <a:gd name="txT" fmla="*/ 0 h 27"/>
                <a:gd name="txR" fmla="*/ 56 w 56"/>
                <a:gd name="txB" fmla="*/ 27 h 27"/>
              </a:gdLst>
              <a:ahLst/>
              <a:cxnLst>
                <a:cxn ang="0">
                  <a:pos x="0" y="26"/>
                </a:cxn>
                <a:cxn ang="0">
                  <a:pos x="55" y="0"/>
                </a:cxn>
                <a:cxn ang="0">
                  <a:pos x="0" y="26"/>
                </a:cxn>
              </a:cxnLst>
              <a:rect l="txL" t="txT" r="txR" b="txB"/>
              <a:pathLst>
                <a:path w="56" h="27">
                  <a:moveTo>
                    <a:pt x="0" y="26"/>
                  </a:moveTo>
                  <a:lnTo>
                    <a:pt x="55" y="0"/>
                  </a:lnTo>
                  <a:lnTo>
                    <a:pt x="0" y="2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21" name="Freeform 144"/>
            <p:cNvSpPr/>
            <p:nvPr/>
          </p:nvSpPr>
          <p:spPr>
            <a:xfrm>
              <a:off x="3562" y="3031"/>
              <a:ext cx="52" cy="19"/>
            </a:xfrm>
            <a:custGeom>
              <a:avLst/>
              <a:gdLst>
                <a:gd name="txL" fmla="*/ 0 w 52"/>
                <a:gd name="txT" fmla="*/ 0 h 19"/>
                <a:gd name="txR" fmla="*/ 52 w 52"/>
                <a:gd name="txB" fmla="*/ 19 h 19"/>
              </a:gdLst>
              <a:ahLst/>
              <a:cxnLst>
                <a:cxn ang="0">
                  <a:pos x="51" y="0"/>
                </a:cxn>
                <a:cxn ang="0">
                  <a:pos x="0" y="18"/>
                </a:cxn>
                <a:cxn ang="0">
                  <a:pos x="51" y="0"/>
                </a:cxn>
                <a:cxn ang="0">
                  <a:pos x="51" y="0"/>
                </a:cxn>
              </a:cxnLst>
              <a:rect l="txL" t="txT" r="txR" b="txB"/>
              <a:pathLst>
                <a:path w="52" h="19">
                  <a:moveTo>
                    <a:pt x="51" y="0"/>
                  </a:moveTo>
                  <a:lnTo>
                    <a:pt x="0" y="18"/>
                  </a:lnTo>
                  <a:lnTo>
                    <a:pt x="51"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22" name="Freeform 145"/>
            <p:cNvSpPr/>
            <p:nvPr/>
          </p:nvSpPr>
          <p:spPr>
            <a:xfrm>
              <a:off x="3562" y="3031"/>
              <a:ext cx="52" cy="19"/>
            </a:xfrm>
            <a:custGeom>
              <a:avLst/>
              <a:gdLst>
                <a:gd name="txL" fmla="*/ 0 w 52"/>
                <a:gd name="txT" fmla="*/ 0 h 19"/>
                <a:gd name="txR" fmla="*/ 52 w 52"/>
                <a:gd name="txB" fmla="*/ 19 h 19"/>
              </a:gdLst>
              <a:ahLst/>
              <a:cxnLst>
                <a:cxn ang="0">
                  <a:pos x="51" y="0"/>
                </a:cxn>
                <a:cxn ang="0">
                  <a:pos x="0" y="18"/>
                </a:cxn>
                <a:cxn ang="0">
                  <a:pos x="51" y="0"/>
                </a:cxn>
              </a:cxnLst>
              <a:rect l="txL" t="txT" r="txR" b="txB"/>
              <a:pathLst>
                <a:path w="52" h="19">
                  <a:moveTo>
                    <a:pt x="51" y="0"/>
                  </a:moveTo>
                  <a:lnTo>
                    <a:pt x="0" y="18"/>
                  </a:lnTo>
                  <a:lnTo>
                    <a:pt x="51"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23" name="Freeform 146"/>
            <p:cNvSpPr/>
            <p:nvPr/>
          </p:nvSpPr>
          <p:spPr>
            <a:xfrm>
              <a:off x="3128" y="3092"/>
              <a:ext cx="51" cy="19"/>
            </a:xfrm>
            <a:custGeom>
              <a:avLst/>
              <a:gdLst>
                <a:gd name="txL" fmla="*/ 0 w 51"/>
                <a:gd name="txT" fmla="*/ 0 h 19"/>
                <a:gd name="txR" fmla="*/ 51 w 51"/>
                <a:gd name="txB" fmla="*/ 19 h 19"/>
              </a:gdLst>
              <a:ahLst/>
              <a:cxnLst>
                <a:cxn ang="0">
                  <a:pos x="50" y="18"/>
                </a:cxn>
                <a:cxn ang="0">
                  <a:pos x="0" y="0"/>
                </a:cxn>
                <a:cxn ang="0">
                  <a:pos x="50" y="18"/>
                </a:cxn>
                <a:cxn ang="0">
                  <a:pos x="50" y="18"/>
                </a:cxn>
              </a:cxnLst>
              <a:rect l="txL" t="txT" r="txR" b="txB"/>
              <a:pathLst>
                <a:path w="51" h="19">
                  <a:moveTo>
                    <a:pt x="50" y="18"/>
                  </a:moveTo>
                  <a:lnTo>
                    <a:pt x="0" y="0"/>
                  </a:lnTo>
                  <a:lnTo>
                    <a:pt x="50"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24" name="Freeform 147"/>
            <p:cNvSpPr/>
            <p:nvPr/>
          </p:nvSpPr>
          <p:spPr>
            <a:xfrm>
              <a:off x="3128" y="3092"/>
              <a:ext cx="51" cy="19"/>
            </a:xfrm>
            <a:custGeom>
              <a:avLst/>
              <a:gdLst>
                <a:gd name="txL" fmla="*/ 0 w 51"/>
                <a:gd name="txT" fmla="*/ 0 h 19"/>
                <a:gd name="txR" fmla="*/ 51 w 51"/>
                <a:gd name="txB" fmla="*/ 19 h 19"/>
              </a:gdLst>
              <a:ahLst/>
              <a:cxnLst>
                <a:cxn ang="0">
                  <a:pos x="50" y="18"/>
                </a:cxn>
                <a:cxn ang="0">
                  <a:pos x="0" y="0"/>
                </a:cxn>
                <a:cxn ang="0">
                  <a:pos x="50" y="18"/>
                </a:cxn>
              </a:cxnLst>
              <a:rect l="txL" t="txT" r="txR" b="txB"/>
              <a:pathLst>
                <a:path w="51" h="19">
                  <a:moveTo>
                    <a:pt x="50" y="18"/>
                  </a:moveTo>
                  <a:lnTo>
                    <a:pt x="0" y="0"/>
                  </a:lnTo>
                  <a:lnTo>
                    <a:pt x="50"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25" name="Freeform 148"/>
            <p:cNvSpPr/>
            <p:nvPr/>
          </p:nvSpPr>
          <p:spPr>
            <a:xfrm>
              <a:off x="3488" y="2527"/>
              <a:ext cx="20" cy="49"/>
            </a:xfrm>
            <a:custGeom>
              <a:avLst/>
              <a:gdLst>
                <a:gd name="txL" fmla="*/ 0 w 20"/>
                <a:gd name="txT" fmla="*/ 0 h 49"/>
                <a:gd name="txR" fmla="*/ 20 w 20"/>
                <a:gd name="txB" fmla="*/ 49 h 49"/>
              </a:gdLst>
              <a:ahLst/>
              <a:cxnLst>
                <a:cxn ang="0">
                  <a:pos x="0" y="0"/>
                </a:cxn>
                <a:cxn ang="0">
                  <a:pos x="0" y="0"/>
                </a:cxn>
                <a:cxn ang="0">
                  <a:pos x="9" y="22"/>
                </a:cxn>
                <a:cxn ang="0">
                  <a:pos x="14" y="48"/>
                </a:cxn>
                <a:cxn ang="0">
                  <a:pos x="19" y="48"/>
                </a:cxn>
                <a:cxn ang="0">
                  <a:pos x="19" y="39"/>
                </a:cxn>
                <a:cxn ang="0">
                  <a:pos x="14" y="31"/>
                </a:cxn>
                <a:cxn ang="0">
                  <a:pos x="9" y="13"/>
                </a:cxn>
                <a:cxn ang="0">
                  <a:pos x="0" y="0"/>
                </a:cxn>
                <a:cxn ang="0">
                  <a:pos x="0" y="0"/>
                </a:cxn>
              </a:cxnLst>
              <a:rect l="txL" t="txT" r="txR" b="txB"/>
              <a:pathLst>
                <a:path w="20" h="49">
                  <a:moveTo>
                    <a:pt x="0" y="0"/>
                  </a:moveTo>
                  <a:lnTo>
                    <a:pt x="0" y="0"/>
                  </a:lnTo>
                  <a:lnTo>
                    <a:pt x="9" y="22"/>
                  </a:lnTo>
                  <a:lnTo>
                    <a:pt x="14" y="48"/>
                  </a:lnTo>
                  <a:lnTo>
                    <a:pt x="19" y="48"/>
                  </a:lnTo>
                  <a:lnTo>
                    <a:pt x="19" y="39"/>
                  </a:lnTo>
                  <a:lnTo>
                    <a:pt x="14" y="31"/>
                  </a:lnTo>
                  <a:lnTo>
                    <a:pt x="9" y="13"/>
                  </a:lnTo>
                  <a:lnTo>
                    <a:pt x="0" y="0"/>
                  </a:lnTo>
                  <a:close/>
                </a:path>
              </a:pathLst>
            </a:custGeom>
            <a:solidFill>
              <a:srgbClr val="BBBBBB">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26" name="Freeform 149"/>
            <p:cNvSpPr/>
            <p:nvPr/>
          </p:nvSpPr>
          <p:spPr>
            <a:xfrm>
              <a:off x="3188" y="3088"/>
              <a:ext cx="56" cy="18"/>
            </a:xfrm>
            <a:custGeom>
              <a:avLst/>
              <a:gdLst>
                <a:gd name="txL" fmla="*/ 0 w 56"/>
                <a:gd name="txT" fmla="*/ 0 h 18"/>
                <a:gd name="txR" fmla="*/ 56 w 56"/>
                <a:gd name="txB" fmla="*/ 18 h 18"/>
              </a:gdLst>
              <a:ahLst/>
              <a:cxnLst>
                <a:cxn ang="0">
                  <a:pos x="55" y="17"/>
                </a:cxn>
                <a:cxn ang="0">
                  <a:pos x="0" y="0"/>
                </a:cxn>
                <a:cxn ang="0">
                  <a:pos x="55" y="17"/>
                </a:cxn>
                <a:cxn ang="0">
                  <a:pos x="55" y="17"/>
                </a:cxn>
              </a:cxnLst>
              <a:rect l="txL" t="txT" r="txR" b="txB"/>
              <a:pathLst>
                <a:path w="56" h="18">
                  <a:moveTo>
                    <a:pt x="55" y="17"/>
                  </a:moveTo>
                  <a:lnTo>
                    <a:pt x="0" y="0"/>
                  </a:lnTo>
                  <a:lnTo>
                    <a:pt x="55" y="1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27" name="Freeform 150"/>
            <p:cNvSpPr/>
            <p:nvPr/>
          </p:nvSpPr>
          <p:spPr>
            <a:xfrm>
              <a:off x="3188" y="3088"/>
              <a:ext cx="56" cy="18"/>
            </a:xfrm>
            <a:custGeom>
              <a:avLst/>
              <a:gdLst>
                <a:gd name="txL" fmla="*/ 0 w 56"/>
                <a:gd name="txT" fmla="*/ 0 h 18"/>
                <a:gd name="txR" fmla="*/ 56 w 56"/>
                <a:gd name="txB" fmla="*/ 18 h 18"/>
              </a:gdLst>
              <a:ahLst/>
              <a:cxnLst>
                <a:cxn ang="0">
                  <a:pos x="55" y="17"/>
                </a:cxn>
                <a:cxn ang="0">
                  <a:pos x="0" y="0"/>
                </a:cxn>
                <a:cxn ang="0">
                  <a:pos x="55" y="17"/>
                </a:cxn>
              </a:cxnLst>
              <a:rect l="txL" t="txT" r="txR" b="txB"/>
              <a:pathLst>
                <a:path w="56" h="18">
                  <a:moveTo>
                    <a:pt x="55" y="17"/>
                  </a:moveTo>
                  <a:lnTo>
                    <a:pt x="0" y="0"/>
                  </a:lnTo>
                  <a:lnTo>
                    <a:pt x="55" y="1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28" name="Freeform 151"/>
            <p:cNvSpPr/>
            <p:nvPr/>
          </p:nvSpPr>
          <p:spPr>
            <a:xfrm>
              <a:off x="3567" y="3014"/>
              <a:ext cx="52" cy="14"/>
            </a:xfrm>
            <a:custGeom>
              <a:avLst/>
              <a:gdLst>
                <a:gd name="txL" fmla="*/ 0 w 52"/>
                <a:gd name="txT" fmla="*/ 0 h 14"/>
                <a:gd name="txR" fmla="*/ 52 w 52"/>
                <a:gd name="txB" fmla="*/ 14 h 14"/>
              </a:gdLst>
              <a:ahLst/>
              <a:cxnLst>
                <a:cxn ang="0">
                  <a:pos x="51" y="0"/>
                </a:cxn>
                <a:cxn ang="0">
                  <a:pos x="0" y="13"/>
                </a:cxn>
                <a:cxn ang="0">
                  <a:pos x="51" y="0"/>
                </a:cxn>
                <a:cxn ang="0">
                  <a:pos x="51" y="0"/>
                </a:cxn>
              </a:cxnLst>
              <a:rect l="txL" t="txT" r="txR" b="txB"/>
              <a:pathLst>
                <a:path w="52" h="14">
                  <a:moveTo>
                    <a:pt x="51" y="0"/>
                  </a:moveTo>
                  <a:lnTo>
                    <a:pt x="0" y="13"/>
                  </a:lnTo>
                  <a:lnTo>
                    <a:pt x="51"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29" name="Freeform 152"/>
            <p:cNvSpPr/>
            <p:nvPr/>
          </p:nvSpPr>
          <p:spPr>
            <a:xfrm>
              <a:off x="3567" y="3014"/>
              <a:ext cx="52" cy="14"/>
            </a:xfrm>
            <a:custGeom>
              <a:avLst/>
              <a:gdLst>
                <a:gd name="txL" fmla="*/ 0 w 52"/>
                <a:gd name="txT" fmla="*/ 0 h 14"/>
                <a:gd name="txR" fmla="*/ 52 w 52"/>
                <a:gd name="txB" fmla="*/ 14 h 14"/>
              </a:gdLst>
              <a:ahLst/>
              <a:cxnLst>
                <a:cxn ang="0">
                  <a:pos x="51" y="0"/>
                </a:cxn>
                <a:cxn ang="0">
                  <a:pos x="0" y="13"/>
                </a:cxn>
                <a:cxn ang="0">
                  <a:pos x="51" y="0"/>
                </a:cxn>
              </a:cxnLst>
              <a:rect l="txL" t="txT" r="txR" b="txB"/>
              <a:pathLst>
                <a:path w="52" h="14">
                  <a:moveTo>
                    <a:pt x="51" y="0"/>
                  </a:moveTo>
                  <a:lnTo>
                    <a:pt x="0" y="13"/>
                  </a:lnTo>
                  <a:lnTo>
                    <a:pt x="51"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30" name="Freeform 153"/>
            <p:cNvSpPr/>
            <p:nvPr/>
          </p:nvSpPr>
          <p:spPr>
            <a:xfrm>
              <a:off x="3585" y="2971"/>
              <a:ext cx="52" cy="9"/>
            </a:xfrm>
            <a:custGeom>
              <a:avLst/>
              <a:gdLst>
                <a:gd name="txL" fmla="*/ 0 w 52"/>
                <a:gd name="txT" fmla="*/ 0 h 9"/>
                <a:gd name="txR" fmla="*/ 52 w 52"/>
                <a:gd name="txB" fmla="*/ 9 h 9"/>
              </a:gdLst>
              <a:ahLst/>
              <a:cxnLst>
                <a:cxn ang="0">
                  <a:pos x="51" y="0"/>
                </a:cxn>
                <a:cxn ang="0">
                  <a:pos x="0" y="8"/>
                </a:cxn>
                <a:cxn ang="0">
                  <a:pos x="51" y="0"/>
                </a:cxn>
                <a:cxn ang="0">
                  <a:pos x="51" y="0"/>
                </a:cxn>
              </a:cxnLst>
              <a:rect l="txL" t="txT" r="txR" b="txB"/>
              <a:pathLst>
                <a:path w="52" h="9">
                  <a:moveTo>
                    <a:pt x="51" y="0"/>
                  </a:moveTo>
                  <a:lnTo>
                    <a:pt x="0" y="8"/>
                  </a:lnTo>
                  <a:lnTo>
                    <a:pt x="51"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31" name="Freeform 154"/>
            <p:cNvSpPr/>
            <p:nvPr/>
          </p:nvSpPr>
          <p:spPr>
            <a:xfrm>
              <a:off x="3585" y="2971"/>
              <a:ext cx="52" cy="9"/>
            </a:xfrm>
            <a:custGeom>
              <a:avLst/>
              <a:gdLst>
                <a:gd name="txL" fmla="*/ 0 w 52"/>
                <a:gd name="txT" fmla="*/ 0 h 9"/>
                <a:gd name="txR" fmla="*/ 52 w 52"/>
                <a:gd name="txB" fmla="*/ 9 h 9"/>
              </a:gdLst>
              <a:ahLst/>
              <a:cxnLst>
                <a:cxn ang="0">
                  <a:pos x="51" y="0"/>
                </a:cxn>
                <a:cxn ang="0">
                  <a:pos x="0" y="8"/>
                </a:cxn>
                <a:cxn ang="0">
                  <a:pos x="51" y="0"/>
                </a:cxn>
              </a:cxnLst>
              <a:rect l="txL" t="txT" r="txR" b="txB"/>
              <a:pathLst>
                <a:path w="52" h="9">
                  <a:moveTo>
                    <a:pt x="51" y="0"/>
                  </a:moveTo>
                  <a:lnTo>
                    <a:pt x="0" y="8"/>
                  </a:lnTo>
                  <a:lnTo>
                    <a:pt x="51"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32" name="Freeform 155"/>
            <p:cNvSpPr/>
            <p:nvPr/>
          </p:nvSpPr>
          <p:spPr>
            <a:xfrm>
              <a:off x="3146" y="3118"/>
              <a:ext cx="47" cy="14"/>
            </a:xfrm>
            <a:custGeom>
              <a:avLst/>
              <a:gdLst>
                <a:gd name="txL" fmla="*/ 0 w 47"/>
                <a:gd name="txT" fmla="*/ 0 h 14"/>
                <a:gd name="txR" fmla="*/ 47 w 47"/>
                <a:gd name="txB" fmla="*/ 14 h 14"/>
              </a:gdLst>
              <a:ahLst/>
              <a:cxnLst>
                <a:cxn ang="0">
                  <a:pos x="46" y="13"/>
                </a:cxn>
                <a:cxn ang="0">
                  <a:pos x="0" y="0"/>
                </a:cxn>
                <a:cxn ang="0">
                  <a:pos x="46" y="13"/>
                </a:cxn>
                <a:cxn ang="0">
                  <a:pos x="46" y="13"/>
                </a:cxn>
              </a:cxnLst>
              <a:rect l="txL" t="txT" r="txR" b="txB"/>
              <a:pathLst>
                <a:path w="47" h="14">
                  <a:moveTo>
                    <a:pt x="46" y="13"/>
                  </a:moveTo>
                  <a:lnTo>
                    <a:pt x="0" y="0"/>
                  </a:lnTo>
                  <a:lnTo>
                    <a:pt x="46"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33" name="Freeform 156"/>
            <p:cNvSpPr/>
            <p:nvPr/>
          </p:nvSpPr>
          <p:spPr>
            <a:xfrm>
              <a:off x="3146" y="3118"/>
              <a:ext cx="47" cy="14"/>
            </a:xfrm>
            <a:custGeom>
              <a:avLst/>
              <a:gdLst>
                <a:gd name="txL" fmla="*/ 0 w 47"/>
                <a:gd name="txT" fmla="*/ 0 h 14"/>
                <a:gd name="txR" fmla="*/ 47 w 47"/>
                <a:gd name="txB" fmla="*/ 14 h 14"/>
              </a:gdLst>
              <a:ahLst/>
              <a:cxnLst>
                <a:cxn ang="0">
                  <a:pos x="46" y="13"/>
                </a:cxn>
                <a:cxn ang="0">
                  <a:pos x="0" y="0"/>
                </a:cxn>
                <a:cxn ang="0">
                  <a:pos x="46" y="13"/>
                </a:cxn>
              </a:cxnLst>
              <a:rect l="txL" t="txT" r="txR" b="txB"/>
              <a:pathLst>
                <a:path w="47" h="14">
                  <a:moveTo>
                    <a:pt x="46" y="13"/>
                  </a:moveTo>
                  <a:lnTo>
                    <a:pt x="0" y="0"/>
                  </a:lnTo>
                  <a:lnTo>
                    <a:pt x="46"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34" name="Freeform 157"/>
            <p:cNvSpPr/>
            <p:nvPr/>
          </p:nvSpPr>
          <p:spPr>
            <a:xfrm>
              <a:off x="3202" y="3149"/>
              <a:ext cx="47" cy="14"/>
            </a:xfrm>
            <a:custGeom>
              <a:avLst/>
              <a:gdLst>
                <a:gd name="txL" fmla="*/ 0 w 47"/>
                <a:gd name="txT" fmla="*/ 0 h 14"/>
                <a:gd name="txR" fmla="*/ 47 w 47"/>
                <a:gd name="txB" fmla="*/ 14 h 14"/>
              </a:gdLst>
              <a:ahLst/>
              <a:cxnLst>
                <a:cxn ang="0">
                  <a:pos x="46" y="13"/>
                </a:cxn>
                <a:cxn ang="0">
                  <a:pos x="0" y="0"/>
                </a:cxn>
                <a:cxn ang="0">
                  <a:pos x="46" y="13"/>
                </a:cxn>
                <a:cxn ang="0">
                  <a:pos x="46" y="13"/>
                </a:cxn>
              </a:cxnLst>
              <a:rect l="txL" t="txT" r="txR" b="txB"/>
              <a:pathLst>
                <a:path w="47" h="14">
                  <a:moveTo>
                    <a:pt x="46" y="13"/>
                  </a:moveTo>
                  <a:lnTo>
                    <a:pt x="0" y="0"/>
                  </a:lnTo>
                  <a:lnTo>
                    <a:pt x="46"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35" name="Freeform 158"/>
            <p:cNvSpPr/>
            <p:nvPr/>
          </p:nvSpPr>
          <p:spPr>
            <a:xfrm>
              <a:off x="3202" y="3149"/>
              <a:ext cx="47" cy="14"/>
            </a:xfrm>
            <a:custGeom>
              <a:avLst/>
              <a:gdLst>
                <a:gd name="txL" fmla="*/ 0 w 47"/>
                <a:gd name="txT" fmla="*/ 0 h 14"/>
                <a:gd name="txR" fmla="*/ 47 w 47"/>
                <a:gd name="txB" fmla="*/ 14 h 14"/>
              </a:gdLst>
              <a:ahLst/>
              <a:cxnLst>
                <a:cxn ang="0">
                  <a:pos x="46" y="13"/>
                </a:cxn>
                <a:cxn ang="0">
                  <a:pos x="0" y="0"/>
                </a:cxn>
                <a:cxn ang="0">
                  <a:pos x="46" y="13"/>
                </a:cxn>
              </a:cxnLst>
              <a:rect l="txL" t="txT" r="txR" b="txB"/>
              <a:pathLst>
                <a:path w="47" h="14">
                  <a:moveTo>
                    <a:pt x="46" y="13"/>
                  </a:moveTo>
                  <a:lnTo>
                    <a:pt x="0" y="0"/>
                  </a:lnTo>
                  <a:lnTo>
                    <a:pt x="46"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36" name="Freeform 159"/>
            <p:cNvSpPr/>
            <p:nvPr/>
          </p:nvSpPr>
          <p:spPr>
            <a:xfrm>
              <a:off x="3382" y="2845"/>
              <a:ext cx="42" cy="18"/>
            </a:xfrm>
            <a:custGeom>
              <a:avLst/>
              <a:gdLst>
                <a:gd name="txL" fmla="*/ 0 w 42"/>
                <a:gd name="txT" fmla="*/ 0 h 18"/>
                <a:gd name="txR" fmla="*/ 42 w 42"/>
                <a:gd name="txB" fmla="*/ 18 h 18"/>
              </a:gdLst>
              <a:ahLst/>
              <a:cxnLst>
                <a:cxn ang="0">
                  <a:pos x="41" y="0"/>
                </a:cxn>
                <a:cxn ang="0">
                  <a:pos x="4" y="17"/>
                </a:cxn>
                <a:cxn ang="0">
                  <a:pos x="0" y="17"/>
                </a:cxn>
                <a:cxn ang="0">
                  <a:pos x="41" y="0"/>
                </a:cxn>
                <a:cxn ang="0">
                  <a:pos x="41" y="0"/>
                </a:cxn>
              </a:cxnLst>
              <a:rect l="txL" t="txT" r="txR" b="txB"/>
              <a:pathLst>
                <a:path w="42" h="18">
                  <a:moveTo>
                    <a:pt x="41" y="0"/>
                  </a:moveTo>
                  <a:lnTo>
                    <a:pt x="4" y="17"/>
                  </a:lnTo>
                  <a:lnTo>
                    <a:pt x="0" y="17"/>
                  </a:lnTo>
                  <a:lnTo>
                    <a:pt x="41"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37" name="Freeform 160"/>
            <p:cNvSpPr/>
            <p:nvPr/>
          </p:nvSpPr>
          <p:spPr>
            <a:xfrm>
              <a:off x="3382" y="2845"/>
              <a:ext cx="42" cy="18"/>
            </a:xfrm>
            <a:custGeom>
              <a:avLst/>
              <a:gdLst>
                <a:gd name="txL" fmla="*/ 0 w 42"/>
                <a:gd name="txT" fmla="*/ 0 h 18"/>
                <a:gd name="txR" fmla="*/ 42 w 42"/>
                <a:gd name="txB" fmla="*/ 18 h 18"/>
              </a:gdLst>
              <a:ahLst/>
              <a:cxnLst>
                <a:cxn ang="0">
                  <a:pos x="41" y="0"/>
                </a:cxn>
                <a:cxn ang="0">
                  <a:pos x="4" y="17"/>
                </a:cxn>
                <a:cxn ang="0">
                  <a:pos x="0" y="17"/>
                </a:cxn>
                <a:cxn ang="0">
                  <a:pos x="41" y="0"/>
                </a:cxn>
              </a:cxnLst>
              <a:rect l="txL" t="txT" r="txR" b="txB"/>
              <a:pathLst>
                <a:path w="42" h="18">
                  <a:moveTo>
                    <a:pt x="41" y="0"/>
                  </a:moveTo>
                  <a:lnTo>
                    <a:pt x="4" y="17"/>
                  </a:lnTo>
                  <a:lnTo>
                    <a:pt x="0" y="17"/>
                  </a:lnTo>
                  <a:lnTo>
                    <a:pt x="41"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38" name="Freeform 161"/>
            <p:cNvSpPr/>
            <p:nvPr/>
          </p:nvSpPr>
          <p:spPr>
            <a:xfrm>
              <a:off x="3202" y="3127"/>
              <a:ext cx="42" cy="14"/>
            </a:xfrm>
            <a:custGeom>
              <a:avLst/>
              <a:gdLst>
                <a:gd name="txL" fmla="*/ 0 w 42"/>
                <a:gd name="txT" fmla="*/ 0 h 14"/>
                <a:gd name="txR" fmla="*/ 42 w 42"/>
                <a:gd name="txB" fmla="*/ 14 h 14"/>
              </a:gdLst>
              <a:ahLst/>
              <a:cxnLst>
                <a:cxn ang="0">
                  <a:pos x="41" y="13"/>
                </a:cxn>
                <a:cxn ang="0">
                  <a:pos x="0" y="0"/>
                </a:cxn>
                <a:cxn ang="0">
                  <a:pos x="41" y="13"/>
                </a:cxn>
                <a:cxn ang="0">
                  <a:pos x="41" y="13"/>
                </a:cxn>
              </a:cxnLst>
              <a:rect l="txL" t="txT" r="txR" b="txB"/>
              <a:pathLst>
                <a:path w="42" h="14">
                  <a:moveTo>
                    <a:pt x="41" y="13"/>
                  </a:moveTo>
                  <a:lnTo>
                    <a:pt x="0" y="0"/>
                  </a:lnTo>
                  <a:lnTo>
                    <a:pt x="41"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39" name="Freeform 162"/>
            <p:cNvSpPr/>
            <p:nvPr/>
          </p:nvSpPr>
          <p:spPr>
            <a:xfrm>
              <a:off x="3202" y="3127"/>
              <a:ext cx="42" cy="14"/>
            </a:xfrm>
            <a:custGeom>
              <a:avLst/>
              <a:gdLst>
                <a:gd name="txL" fmla="*/ 0 w 42"/>
                <a:gd name="txT" fmla="*/ 0 h 14"/>
                <a:gd name="txR" fmla="*/ 42 w 42"/>
                <a:gd name="txB" fmla="*/ 14 h 14"/>
              </a:gdLst>
              <a:ahLst/>
              <a:cxnLst>
                <a:cxn ang="0">
                  <a:pos x="41" y="13"/>
                </a:cxn>
                <a:cxn ang="0">
                  <a:pos x="0" y="0"/>
                </a:cxn>
                <a:cxn ang="0">
                  <a:pos x="41" y="13"/>
                </a:cxn>
              </a:cxnLst>
              <a:rect l="txL" t="txT" r="txR" b="txB"/>
              <a:pathLst>
                <a:path w="42" h="14">
                  <a:moveTo>
                    <a:pt x="41" y="13"/>
                  </a:moveTo>
                  <a:lnTo>
                    <a:pt x="0" y="0"/>
                  </a:lnTo>
                  <a:lnTo>
                    <a:pt x="41"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40" name="Freeform 163"/>
            <p:cNvSpPr/>
            <p:nvPr/>
          </p:nvSpPr>
          <p:spPr>
            <a:xfrm>
              <a:off x="3345" y="2597"/>
              <a:ext cx="38" cy="18"/>
            </a:xfrm>
            <a:custGeom>
              <a:avLst/>
              <a:gdLst>
                <a:gd name="txL" fmla="*/ 0 w 38"/>
                <a:gd name="txT" fmla="*/ 0 h 18"/>
                <a:gd name="txR" fmla="*/ 38 w 38"/>
                <a:gd name="txB" fmla="*/ 18 h 18"/>
              </a:gdLst>
              <a:ahLst/>
              <a:cxnLst>
                <a:cxn ang="0">
                  <a:pos x="37" y="0"/>
                </a:cxn>
                <a:cxn ang="0">
                  <a:pos x="0" y="17"/>
                </a:cxn>
                <a:cxn ang="0">
                  <a:pos x="5" y="17"/>
                </a:cxn>
                <a:cxn ang="0">
                  <a:pos x="37" y="0"/>
                </a:cxn>
                <a:cxn ang="0">
                  <a:pos x="37" y="0"/>
                </a:cxn>
              </a:cxnLst>
              <a:rect l="txL" t="txT" r="txR" b="txB"/>
              <a:pathLst>
                <a:path w="38" h="18">
                  <a:moveTo>
                    <a:pt x="37" y="0"/>
                  </a:moveTo>
                  <a:lnTo>
                    <a:pt x="0" y="17"/>
                  </a:lnTo>
                  <a:lnTo>
                    <a:pt x="5" y="17"/>
                  </a:lnTo>
                  <a:lnTo>
                    <a:pt x="37"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41" name="Freeform 164"/>
            <p:cNvSpPr/>
            <p:nvPr/>
          </p:nvSpPr>
          <p:spPr>
            <a:xfrm>
              <a:off x="3345" y="2597"/>
              <a:ext cx="38" cy="18"/>
            </a:xfrm>
            <a:custGeom>
              <a:avLst/>
              <a:gdLst>
                <a:gd name="txL" fmla="*/ 0 w 38"/>
                <a:gd name="txT" fmla="*/ 0 h 18"/>
                <a:gd name="txR" fmla="*/ 38 w 38"/>
                <a:gd name="txB" fmla="*/ 18 h 18"/>
              </a:gdLst>
              <a:ahLst/>
              <a:cxnLst>
                <a:cxn ang="0">
                  <a:pos x="37" y="0"/>
                </a:cxn>
                <a:cxn ang="0">
                  <a:pos x="0" y="17"/>
                </a:cxn>
                <a:cxn ang="0">
                  <a:pos x="5" y="17"/>
                </a:cxn>
                <a:cxn ang="0">
                  <a:pos x="37" y="0"/>
                </a:cxn>
              </a:cxnLst>
              <a:rect l="txL" t="txT" r="txR" b="txB"/>
              <a:pathLst>
                <a:path w="38" h="18">
                  <a:moveTo>
                    <a:pt x="37" y="0"/>
                  </a:moveTo>
                  <a:lnTo>
                    <a:pt x="0" y="17"/>
                  </a:lnTo>
                  <a:lnTo>
                    <a:pt x="5" y="17"/>
                  </a:lnTo>
                  <a:lnTo>
                    <a:pt x="37"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42" name="Freeform 165"/>
            <p:cNvSpPr/>
            <p:nvPr/>
          </p:nvSpPr>
          <p:spPr>
            <a:xfrm>
              <a:off x="3558" y="3053"/>
              <a:ext cx="38" cy="14"/>
            </a:xfrm>
            <a:custGeom>
              <a:avLst/>
              <a:gdLst>
                <a:gd name="txL" fmla="*/ 0 w 38"/>
                <a:gd name="txT" fmla="*/ 0 h 14"/>
                <a:gd name="txR" fmla="*/ 38 w 38"/>
                <a:gd name="txB" fmla="*/ 14 h 14"/>
              </a:gdLst>
              <a:ahLst/>
              <a:cxnLst>
                <a:cxn ang="0">
                  <a:pos x="0" y="13"/>
                </a:cxn>
                <a:cxn ang="0">
                  <a:pos x="37" y="0"/>
                </a:cxn>
                <a:cxn ang="0">
                  <a:pos x="0" y="13"/>
                </a:cxn>
                <a:cxn ang="0">
                  <a:pos x="0" y="13"/>
                </a:cxn>
              </a:cxnLst>
              <a:rect l="txL" t="txT" r="txR" b="txB"/>
              <a:pathLst>
                <a:path w="38" h="14">
                  <a:moveTo>
                    <a:pt x="0" y="13"/>
                  </a:moveTo>
                  <a:lnTo>
                    <a:pt x="37" y="0"/>
                  </a:lnTo>
                  <a:lnTo>
                    <a:pt x="0"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43" name="Freeform 166"/>
            <p:cNvSpPr/>
            <p:nvPr/>
          </p:nvSpPr>
          <p:spPr>
            <a:xfrm>
              <a:off x="3558" y="3053"/>
              <a:ext cx="38" cy="14"/>
            </a:xfrm>
            <a:custGeom>
              <a:avLst/>
              <a:gdLst>
                <a:gd name="txL" fmla="*/ 0 w 38"/>
                <a:gd name="txT" fmla="*/ 0 h 14"/>
                <a:gd name="txR" fmla="*/ 38 w 38"/>
                <a:gd name="txB" fmla="*/ 14 h 14"/>
              </a:gdLst>
              <a:ahLst/>
              <a:cxnLst>
                <a:cxn ang="0">
                  <a:pos x="0" y="13"/>
                </a:cxn>
                <a:cxn ang="0">
                  <a:pos x="37" y="0"/>
                </a:cxn>
                <a:cxn ang="0">
                  <a:pos x="0" y="13"/>
                </a:cxn>
              </a:cxnLst>
              <a:rect l="txL" t="txT" r="txR" b="txB"/>
              <a:pathLst>
                <a:path w="38" h="14">
                  <a:moveTo>
                    <a:pt x="0" y="13"/>
                  </a:moveTo>
                  <a:lnTo>
                    <a:pt x="37" y="0"/>
                  </a:lnTo>
                  <a:lnTo>
                    <a:pt x="0"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44" name="Freeform 167"/>
            <p:cNvSpPr/>
            <p:nvPr/>
          </p:nvSpPr>
          <p:spPr>
            <a:xfrm>
              <a:off x="3054" y="2858"/>
              <a:ext cx="42" cy="14"/>
            </a:xfrm>
            <a:custGeom>
              <a:avLst/>
              <a:gdLst>
                <a:gd name="txL" fmla="*/ 0 w 42"/>
                <a:gd name="txT" fmla="*/ 0 h 14"/>
                <a:gd name="txR" fmla="*/ 42 w 42"/>
                <a:gd name="txB" fmla="*/ 14 h 14"/>
              </a:gdLst>
              <a:ahLst/>
              <a:cxnLst>
                <a:cxn ang="0">
                  <a:pos x="0" y="0"/>
                </a:cxn>
                <a:cxn ang="0">
                  <a:pos x="41" y="13"/>
                </a:cxn>
                <a:cxn ang="0">
                  <a:pos x="0" y="0"/>
                </a:cxn>
                <a:cxn ang="0">
                  <a:pos x="0" y="0"/>
                </a:cxn>
              </a:cxnLst>
              <a:rect l="txL" t="txT" r="txR" b="txB"/>
              <a:pathLst>
                <a:path w="42" h="14">
                  <a:moveTo>
                    <a:pt x="0" y="0"/>
                  </a:moveTo>
                  <a:lnTo>
                    <a:pt x="41" y="13"/>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45" name="Freeform 168"/>
            <p:cNvSpPr/>
            <p:nvPr/>
          </p:nvSpPr>
          <p:spPr>
            <a:xfrm>
              <a:off x="3054" y="2858"/>
              <a:ext cx="42" cy="14"/>
            </a:xfrm>
            <a:custGeom>
              <a:avLst/>
              <a:gdLst>
                <a:gd name="txL" fmla="*/ 0 w 42"/>
                <a:gd name="txT" fmla="*/ 0 h 14"/>
                <a:gd name="txR" fmla="*/ 42 w 42"/>
                <a:gd name="txB" fmla="*/ 14 h 14"/>
              </a:gdLst>
              <a:ahLst/>
              <a:cxnLst>
                <a:cxn ang="0">
                  <a:pos x="0" y="0"/>
                </a:cxn>
                <a:cxn ang="0">
                  <a:pos x="41" y="13"/>
                </a:cxn>
                <a:cxn ang="0">
                  <a:pos x="0" y="0"/>
                </a:cxn>
              </a:cxnLst>
              <a:rect l="txL" t="txT" r="txR" b="txB"/>
              <a:pathLst>
                <a:path w="42" h="14">
                  <a:moveTo>
                    <a:pt x="0" y="0"/>
                  </a:moveTo>
                  <a:lnTo>
                    <a:pt x="41" y="13"/>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46" name="Freeform 169"/>
            <p:cNvSpPr/>
            <p:nvPr/>
          </p:nvSpPr>
          <p:spPr>
            <a:xfrm>
              <a:off x="3373" y="2723"/>
              <a:ext cx="14" cy="31"/>
            </a:xfrm>
            <a:custGeom>
              <a:avLst/>
              <a:gdLst>
                <a:gd name="txL" fmla="*/ 0 w 14"/>
                <a:gd name="txT" fmla="*/ 0 h 31"/>
                <a:gd name="txR" fmla="*/ 14 w 14"/>
                <a:gd name="txB" fmla="*/ 31 h 31"/>
              </a:gdLst>
              <a:ahLst/>
              <a:cxnLst>
                <a:cxn ang="0">
                  <a:pos x="0" y="0"/>
                </a:cxn>
                <a:cxn ang="0">
                  <a:pos x="0" y="0"/>
                </a:cxn>
                <a:cxn ang="0">
                  <a:pos x="0" y="13"/>
                </a:cxn>
                <a:cxn ang="0">
                  <a:pos x="0" y="30"/>
                </a:cxn>
                <a:cxn ang="0">
                  <a:pos x="9" y="26"/>
                </a:cxn>
                <a:cxn ang="0">
                  <a:pos x="13" y="22"/>
                </a:cxn>
                <a:cxn ang="0">
                  <a:pos x="9" y="9"/>
                </a:cxn>
                <a:cxn ang="0">
                  <a:pos x="4" y="9"/>
                </a:cxn>
                <a:cxn ang="0">
                  <a:pos x="0" y="0"/>
                </a:cxn>
                <a:cxn ang="0">
                  <a:pos x="0" y="13"/>
                </a:cxn>
                <a:cxn ang="0">
                  <a:pos x="0" y="0"/>
                </a:cxn>
                <a:cxn ang="0">
                  <a:pos x="0" y="0"/>
                </a:cxn>
              </a:cxnLst>
              <a:rect l="txL" t="txT" r="txR" b="txB"/>
              <a:pathLst>
                <a:path w="14" h="31">
                  <a:moveTo>
                    <a:pt x="0" y="0"/>
                  </a:moveTo>
                  <a:lnTo>
                    <a:pt x="0" y="0"/>
                  </a:lnTo>
                  <a:lnTo>
                    <a:pt x="0" y="13"/>
                  </a:lnTo>
                  <a:lnTo>
                    <a:pt x="0" y="30"/>
                  </a:lnTo>
                  <a:lnTo>
                    <a:pt x="9" y="26"/>
                  </a:lnTo>
                  <a:lnTo>
                    <a:pt x="13" y="22"/>
                  </a:lnTo>
                  <a:lnTo>
                    <a:pt x="9" y="9"/>
                  </a:lnTo>
                  <a:lnTo>
                    <a:pt x="4" y="9"/>
                  </a:lnTo>
                  <a:lnTo>
                    <a:pt x="0" y="0"/>
                  </a:lnTo>
                  <a:lnTo>
                    <a:pt x="0" y="13"/>
                  </a:lnTo>
                  <a:lnTo>
                    <a:pt x="0" y="0"/>
                  </a:lnTo>
                  <a:close/>
                </a:path>
              </a:pathLst>
            </a:custGeom>
            <a:solidFill>
              <a:srgbClr val="000000">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47" name="Freeform 170"/>
            <p:cNvSpPr/>
            <p:nvPr/>
          </p:nvSpPr>
          <p:spPr>
            <a:xfrm>
              <a:off x="3548" y="3084"/>
              <a:ext cx="29" cy="14"/>
            </a:xfrm>
            <a:custGeom>
              <a:avLst/>
              <a:gdLst>
                <a:gd name="txL" fmla="*/ 0 w 29"/>
                <a:gd name="txT" fmla="*/ 0 h 14"/>
                <a:gd name="txR" fmla="*/ 29 w 29"/>
                <a:gd name="txB" fmla="*/ 14 h 14"/>
              </a:gdLst>
              <a:ahLst/>
              <a:cxnLst>
                <a:cxn ang="0">
                  <a:pos x="0" y="13"/>
                </a:cxn>
                <a:cxn ang="0">
                  <a:pos x="28" y="0"/>
                </a:cxn>
                <a:cxn ang="0">
                  <a:pos x="0" y="13"/>
                </a:cxn>
                <a:cxn ang="0">
                  <a:pos x="0" y="13"/>
                </a:cxn>
              </a:cxnLst>
              <a:rect l="txL" t="txT" r="txR" b="txB"/>
              <a:pathLst>
                <a:path w="29" h="14">
                  <a:moveTo>
                    <a:pt x="0" y="13"/>
                  </a:moveTo>
                  <a:lnTo>
                    <a:pt x="28" y="0"/>
                  </a:lnTo>
                  <a:lnTo>
                    <a:pt x="0"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48" name="Freeform 171"/>
            <p:cNvSpPr/>
            <p:nvPr/>
          </p:nvSpPr>
          <p:spPr>
            <a:xfrm>
              <a:off x="3548" y="3084"/>
              <a:ext cx="29" cy="14"/>
            </a:xfrm>
            <a:custGeom>
              <a:avLst/>
              <a:gdLst>
                <a:gd name="txL" fmla="*/ 0 w 29"/>
                <a:gd name="txT" fmla="*/ 0 h 14"/>
                <a:gd name="txR" fmla="*/ 29 w 29"/>
                <a:gd name="txB" fmla="*/ 14 h 14"/>
              </a:gdLst>
              <a:ahLst/>
              <a:cxnLst>
                <a:cxn ang="0">
                  <a:pos x="0" y="13"/>
                </a:cxn>
                <a:cxn ang="0">
                  <a:pos x="28" y="0"/>
                </a:cxn>
                <a:cxn ang="0">
                  <a:pos x="0" y="13"/>
                </a:cxn>
              </a:cxnLst>
              <a:rect l="txL" t="txT" r="txR" b="txB"/>
              <a:pathLst>
                <a:path w="29" h="14">
                  <a:moveTo>
                    <a:pt x="0" y="13"/>
                  </a:moveTo>
                  <a:lnTo>
                    <a:pt x="28" y="0"/>
                  </a:lnTo>
                  <a:lnTo>
                    <a:pt x="0"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49" name="Freeform 172"/>
            <p:cNvSpPr/>
            <p:nvPr/>
          </p:nvSpPr>
          <p:spPr>
            <a:xfrm>
              <a:off x="3262" y="3031"/>
              <a:ext cx="28" cy="19"/>
            </a:xfrm>
            <a:custGeom>
              <a:avLst/>
              <a:gdLst>
                <a:gd name="txL" fmla="*/ 0 w 28"/>
                <a:gd name="txT" fmla="*/ 0 h 19"/>
                <a:gd name="txR" fmla="*/ 28 w 28"/>
                <a:gd name="txB" fmla="*/ 19 h 19"/>
              </a:gdLst>
              <a:ahLst/>
              <a:cxnLst>
                <a:cxn ang="0">
                  <a:pos x="0" y="0"/>
                </a:cxn>
                <a:cxn ang="0">
                  <a:pos x="0" y="0"/>
                </a:cxn>
                <a:cxn ang="0">
                  <a:pos x="9" y="18"/>
                </a:cxn>
                <a:cxn ang="0">
                  <a:pos x="27" y="18"/>
                </a:cxn>
                <a:cxn ang="0">
                  <a:pos x="23" y="9"/>
                </a:cxn>
                <a:cxn ang="0">
                  <a:pos x="0" y="0"/>
                </a:cxn>
                <a:cxn ang="0">
                  <a:pos x="0" y="0"/>
                </a:cxn>
              </a:cxnLst>
              <a:rect l="txL" t="txT" r="txR" b="txB"/>
              <a:pathLst>
                <a:path w="28" h="19">
                  <a:moveTo>
                    <a:pt x="0" y="0"/>
                  </a:moveTo>
                  <a:lnTo>
                    <a:pt x="0" y="0"/>
                  </a:lnTo>
                  <a:lnTo>
                    <a:pt x="9" y="18"/>
                  </a:lnTo>
                  <a:lnTo>
                    <a:pt x="27" y="18"/>
                  </a:lnTo>
                  <a:lnTo>
                    <a:pt x="23" y="9"/>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50" name="Freeform 173"/>
            <p:cNvSpPr/>
            <p:nvPr/>
          </p:nvSpPr>
          <p:spPr>
            <a:xfrm>
              <a:off x="3289" y="2727"/>
              <a:ext cx="15" cy="27"/>
            </a:xfrm>
            <a:custGeom>
              <a:avLst/>
              <a:gdLst>
                <a:gd name="txL" fmla="*/ 0 w 15"/>
                <a:gd name="txT" fmla="*/ 0 h 27"/>
                <a:gd name="txR" fmla="*/ 15 w 15"/>
                <a:gd name="txB" fmla="*/ 27 h 27"/>
              </a:gdLst>
              <a:ahLst/>
              <a:cxnLst>
                <a:cxn ang="0">
                  <a:pos x="14" y="0"/>
                </a:cxn>
                <a:cxn ang="0">
                  <a:pos x="10" y="5"/>
                </a:cxn>
                <a:cxn ang="0">
                  <a:pos x="5" y="5"/>
                </a:cxn>
                <a:cxn ang="0">
                  <a:pos x="0" y="13"/>
                </a:cxn>
                <a:cxn ang="0">
                  <a:pos x="0" y="13"/>
                </a:cxn>
                <a:cxn ang="0">
                  <a:pos x="5" y="22"/>
                </a:cxn>
                <a:cxn ang="0">
                  <a:pos x="14" y="26"/>
                </a:cxn>
                <a:cxn ang="0">
                  <a:pos x="14" y="0"/>
                </a:cxn>
                <a:cxn ang="0">
                  <a:pos x="14" y="0"/>
                </a:cxn>
                <a:cxn ang="0">
                  <a:pos x="14" y="0"/>
                </a:cxn>
              </a:cxnLst>
              <a:rect l="txL" t="txT" r="txR" b="txB"/>
              <a:pathLst>
                <a:path w="15" h="27">
                  <a:moveTo>
                    <a:pt x="14" y="0"/>
                  </a:moveTo>
                  <a:lnTo>
                    <a:pt x="10" y="5"/>
                  </a:lnTo>
                  <a:lnTo>
                    <a:pt x="5" y="5"/>
                  </a:lnTo>
                  <a:lnTo>
                    <a:pt x="0" y="13"/>
                  </a:lnTo>
                  <a:lnTo>
                    <a:pt x="5" y="22"/>
                  </a:lnTo>
                  <a:lnTo>
                    <a:pt x="14" y="26"/>
                  </a:lnTo>
                  <a:lnTo>
                    <a:pt x="14" y="0"/>
                  </a:lnTo>
                  <a:close/>
                </a:path>
              </a:pathLst>
            </a:custGeom>
            <a:solidFill>
              <a:srgbClr val="000000">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51" name="Freeform 174"/>
            <p:cNvSpPr/>
            <p:nvPr/>
          </p:nvSpPr>
          <p:spPr>
            <a:xfrm>
              <a:off x="3243" y="3027"/>
              <a:ext cx="10" cy="23"/>
            </a:xfrm>
            <a:custGeom>
              <a:avLst/>
              <a:gdLst>
                <a:gd name="txL" fmla="*/ 0 w 10"/>
                <a:gd name="txT" fmla="*/ 0 h 23"/>
                <a:gd name="txR" fmla="*/ 10 w 10"/>
                <a:gd name="txB" fmla="*/ 23 h 23"/>
              </a:gdLst>
              <a:ahLst/>
              <a:cxnLst>
                <a:cxn ang="0">
                  <a:pos x="5" y="0"/>
                </a:cxn>
                <a:cxn ang="0">
                  <a:pos x="0" y="0"/>
                </a:cxn>
                <a:cxn ang="0">
                  <a:pos x="5" y="22"/>
                </a:cxn>
                <a:cxn ang="0">
                  <a:pos x="9" y="17"/>
                </a:cxn>
                <a:cxn ang="0">
                  <a:pos x="5" y="0"/>
                </a:cxn>
                <a:cxn ang="0">
                  <a:pos x="5" y="0"/>
                </a:cxn>
              </a:cxnLst>
              <a:rect l="txL" t="txT" r="txR" b="txB"/>
              <a:pathLst>
                <a:path w="10" h="23">
                  <a:moveTo>
                    <a:pt x="5" y="0"/>
                  </a:moveTo>
                  <a:lnTo>
                    <a:pt x="0" y="0"/>
                  </a:lnTo>
                  <a:lnTo>
                    <a:pt x="5" y="22"/>
                  </a:lnTo>
                  <a:lnTo>
                    <a:pt x="9" y="17"/>
                  </a:lnTo>
                  <a:lnTo>
                    <a:pt x="5"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52" name="Freeform 175"/>
            <p:cNvSpPr/>
            <p:nvPr/>
          </p:nvSpPr>
          <p:spPr>
            <a:xfrm>
              <a:off x="3326" y="3062"/>
              <a:ext cx="11" cy="23"/>
            </a:xfrm>
            <a:custGeom>
              <a:avLst/>
              <a:gdLst>
                <a:gd name="txL" fmla="*/ 0 w 11"/>
                <a:gd name="txT" fmla="*/ 0 h 23"/>
                <a:gd name="txR" fmla="*/ 11 w 11"/>
                <a:gd name="txB" fmla="*/ 23 h 23"/>
              </a:gdLst>
              <a:ahLst/>
              <a:cxnLst>
                <a:cxn ang="0">
                  <a:pos x="5" y="0"/>
                </a:cxn>
                <a:cxn ang="0">
                  <a:pos x="10" y="17"/>
                </a:cxn>
                <a:cxn ang="0">
                  <a:pos x="5" y="17"/>
                </a:cxn>
                <a:cxn ang="0">
                  <a:pos x="5" y="22"/>
                </a:cxn>
                <a:cxn ang="0">
                  <a:pos x="0" y="17"/>
                </a:cxn>
                <a:cxn ang="0">
                  <a:pos x="5" y="0"/>
                </a:cxn>
                <a:cxn ang="0">
                  <a:pos x="5" y="0"/>
                </a:cxn>
              </a:cxnLst>
              <a:rect l="txL" t="txT" r="txR" b="txB"/>
              <a:pathLst>
                <a:path w="11" h="23">
                  <a:moveTo>
                    <a:pt x="5" y="0"/>
                  </a:moveTo>
                  <a:lnTo>
                    <a:pt x="10" y="17"/>
                  </a:lnTo>
                  <a:lnTo>
                    <a:pt x="5" y="17"/>
                  </a:lnTo>
                  <a:lnTo>
                    <a:pt x="5" y="22"/>
                  </a:lnTo>
                  <a:lnTo>
                    <a:pt x="0" y="17"/>
                  </a:lnTo>
                  <a:lnTo>
                    <a:pt x="5"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53" name="Freeform 176"/>
            <p:cNvSpPr/>
            <p:nvPr/>
          </p:nvSpPr>
          <p:spPr>
            <a:xfrm>
              <a:off x="3178" y="2497"/>
              <a:ext cx="29" cy="23"/>
            </a:xfrm>
            <a:custGeom>
              <a:avLst/>
              <a:gdLst>
                <a:gd name="txL" fmla="*/ 0 w 29"/>
                <a:gd name="txT" fmla="*/ 0 h 23"/>
                <a:gd name="txR" fmla="*/ 29 w 29"/>
                <a:gd name="txB" fmla="*/ 23 h 23"/>
              </a:gdLst>
              <a:ahLst/>
              <a:cxnLst>
                <a:cxn ang="0">
                  <a:pos x="14" y="9"/>
                </a:cxn>
                <a:cxn ang="0">
                  <a:pos x="5" y="0"/>
                </a:cxn>
                <a:cxn ang="0">
                  <a:pos x="5" y="4"/>
                </a:cxn>
                <a:cxn ang="0">
                  <a:pos x="0" y="4"/>
                </a:cxn>
                <a:cxn ang="0">
                  <a:pos x="5" y="4"/>
                </a:cxn>
                <a:cxn ang="0">
                  <a:pos x="14" y="13"/>
                </a:cxn>
                <a:cxn ang="0">
                  <a:pos x="28" y="22"/>
                </a:cxn>
                <a:cxn ang="0">
                  <a:pos x="14" y="9"/>
                </a:cxn>
                <a:cxn ang="0">
                  <a:pos x="14" y="9"/>
                </a:cxn>
              </a:cxnLst>
              <a:rect l="txL" t="txT" r="txR" b="txB"/>
              <a:pathLst>
                <a:path w="29" h="23">
                  <a:moveTo>
                    <a:pt x="14" y="9"/>
                  </a:moveTo>
                  <a:lnTo>
                    <a:pt x="5" y="0"/>
                  </a:lnTo>
                  <a:lnTo>
                    <a:pt x="5" y="4"/>
                  </a:lnTo>
                  <a:lnTo>
                    <a:pt x="0" y="4"/>
                  </a:lnTo>
                  <a:lnTo>
                    <a:pt x="5" y="4"/>
                  </a:lnTo>
                  <a:lnTo>
                    <a:pt x="14" y="13"/>
                  </a:lnTo>
                  <a:lnTo>
                    <a:pt x="28" y="22"/>
                  </a:lnTo>
                  <a:lnTo>
                    <a:pt x="14" y="9"/>
                  </a:lnTo>
                  <a:close/>
                </a:path>
              </a:pathLst>
            </a:custGeom>
            <a:solidFill>
              <a:srgbClr val="BBBBBB">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54" name="Freeform 177"/>
            <p:cNvSpPr/>
            <p:nvPr/>
          </p:nvSpPr>
          <p:spPr>
            <a:xfrm>
              <a:off x="3252" y="3079"/>
              <a:ext cx="11" cy="19"/>
            </a:xfrm>
            <a:custGeom>
              <a:avLst/>
              <a:gdLst>
                <a:gd name="txL" fmla="*/ 0 w 11"/>
                <a:gd name="txT" fmla="*/ 0 h 19"/>
                <a:gd name="txR" fmla="*/ 11 w 11"/>
                <a:gd name="txB" fmla="*/ 19 h 19"/>
              </a:gdLst>
              <a:ahLst/>
              <a:cxnLst>
                <a:cxn ang="0">
                  <a:pos x="0" y="0"/>
                </a:cxn>
                <a:cxn ang="0">
                  <a:pos x="10" y="9"/>
                </a:cxn>
                <a:cxn ang="0">
                  <a:pos x="10" y="18"/>
                </a:cxn>
                <a:cxn ang="0">
                  <a:pos x="0" y="0"/>
                </a:cxn>
                <a:cxn ang="0">
                  <a:pos x="0" y="0"/>
                </a:cxn>
              </a:cxnLst>
              <a:rect l="txL" t="txT" r="txR" b="txB"/>
              <a:pathLst>
                <a:path w="11" h="19">
                  <a:moveTo>
                    <a:pt x="0" y="0"/>
                  </a:moveTo>
                  <a:lnTo>
                    <a:pt x="10" y="9"/>
                  </a:lnTo>
                  <a:lnTo>
                    <a:pt x="10" y="18"/>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55" name="Freeform 178"/>
            <p:cNvSpPr/>
            <p:nvPr/>
          </p:nvSpPr>
          <p:spPr>
            <a:xfrm>
              <a:off x="3294" y="3044"/>
              <a:ext cx="20" cy="14"/>
            </a:xfrm>
            <a:custGeom>
              <a:avLst/>
              <a:gdLst>
                <a:gd name="txL" fmla="*/ 0 w 20"/>
                <a:gd name="txT" fmla="*/ 0 h 14"/>
                <a:gd name="txR" fmla="*/ 20 w 20"/>
                <a:gd name="txB" fmla="*/ 14 h 14"/>
              </a:gdLst>
              <a:ahLst/>
              <a:cxnLst>
                <a:cxn ang="0">
                  <a:pos x="5" y="0"/>
                </a:cxn>
                <a:cxn ang="0">
                  <a:pos x="0" y="5"/>
                </a:cxn>
                <a:cxn ang="0">
                  <a:pos x="9" y="13"/>
                </a:cxn>
                <a:cxn ang="0">
                  <a:pos x="19" y="9"/>
                </a:cxn>
                <a:cxn ang="0">
                  <a:pos x="5" y="0"/>
                </a:cxn>
                <a:cxn ang="0">
                  <a:pos x="5" y="0"/>
                </a:cxn>
              </a:cxnLst>
              <a:rect l="txL" t="txT" r="txR" b="txB"/>
              <a:pathLst>
                <a:path w="20" h="14">
                  <a:moveTo>
                    <a:pt x="5" y="0"/>
                  </a:moveTo>
                  <a:lnTo>
                    <a:pt x="0" y="5"/>
                  </a:lnTo>
                  <a:lnTo>
                    <a:pt x="9" y="13"/>
                  </a:lnTo>
                  <a:lnTo>
                    <a:pt x="19" y="9"/>
                  </a:lnTo>
                  <a:lnTo>
                    <a:pt x="5"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56" name="Freeform 179"/>
            <p:cNvSpPr/>
            <p:nvPr/>
          </p:nvSpPr>
          <p:spPr>
            <a:xfrm>
              <a:off x="3299" y="3084"/>
              <a:ext cx="10" cy="18"/>
            </a:xfrm>
            <a:custGeom>
              <a:avLst/>
              <a:gdLst>
                <a:gd name="txL" fmla="*/ 0 w 10"/>
                <a:gd name="txT" fmla="*/ 0 h 18"/>
                <a:gd name="txR" fmla="*/ 10 w 10"/>
                <a:gd name="txB" fmla="*/ 18 h 18"/>
              </a:gdLst>
              <a:ahLst/>
              <a:cxnLst>
                <a:cxn ang="0">
                  <a:pos x="9" y="0"/>
                </a:cxn>
                <a:cxn ang="0">
                  <a:pos x="9" y="8"/>
                </a:cxn>
                <a:cxn ang="0">
                  <a:pos x="4" y="17"/>
                </a:cxn>
                <a:cxn ang="0">
                  <a:pos x="0" y="13"/>
                </a:cxn>
                <a:cxn ang="0">
                  <a:pos x="0" y="8"/>
                </a:cxn>
                <a:cxn ang="0">
                  <a:pos x="4" y="4"/>
                </a:cxn>
                <a:cxn ang="0">
                  <a:pos x="4" y="4"/>
                </a:cxn>
                <a:cxn ang="0">
                  <a:pos x="9" y="0"/>
                </a:cxn>
                <a:cxn ang="0">
                  <a:pos x="9" y="0"/>
                </a:cxn>
              </a:cxnLst>
              <a:rect l="txL" t="txT" r="txR" b="txB"/>
              <a:pathLst>
                <a:path w="10" h="18">
                  <a:moveTo>
                    <a:pt x="9" y="0"/>
                  </a:moveTo>
                  <a:lnTo>
                    <a:pt x="9" y="8"/>
                  </a:lnTo>
                  <a:lnTo>
                    <a:pt x="4" y="17"/>
                  </a:lnTo>
                  <a:lnTo>
                    <a:pt x="0" y="13"/>
                  </a:lnTo>
                  <a:lnTo>
                    <a:pt x="0" y="8"/>
                  </a:lnTo>
                  <a:lnTo>
                    <a:pt x="4" y="4"/>
                  </a:lnTo>
                  <a:lnTo>
                    <a:pt x="9"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57" name="Freeform 180"/>
            <p:cNvSpPr/>
            <p:nvPr/>
          </p:nvSpPr>
          <p:spPr>
            <a:xfrm>
              <a:off x="3257" y="3057"/>
              <a:ext cx="6" cy="14"/>
            </a:xfrm>
            <a:custGeom>
              <a:avLst/>
              <a:gdLst>
                <a:gd name="txL" fmla="*/ 0 w 6"/>
                <a:gd name="txT" fmla="*/ 0 h 14"/>
                <a:gd name="txR" fmla="*/ 6 w 6"/>
                <a:gd name="txB" fmla="*/ 14 h 14"/>
              </a:gdLst>
              <a:ahLst/>
              <a:cxnLst>
                <a:cxn ang="0">
                  <a:pos x="5" y="0"/>
                </a:cxn>
                <a:cxn ang="0">
                  <a:pos x="0" y="5"/>
                </a:cxn>
                <a:cxn ang="0">
                  <a:pos x="0" y="13"/>
                </a:cxn>
                <a:cxn ang="0">
                  <a:pos x="0" y="13"/>
                </a:cxn>
                <a:cxn ang="0">
                  <a:pos x="5" y="5"/>
                </a:cxn>
                <a:cxn ang="0">
                  <a:pos x="5" y="0"/>
                </a:cxn>
                <a:cxn ang="0">
                  <a:pos x="5" y="0"/>
                </a:cxn>
              </a:cxnLst>
              <a:rect l="txL" t="txT" r="txR" b="txB"/>
              <a:pathLst>
                <a:path w="6" h="14">
                  <a:moveTo>
                    <a:pt x="5" y="0"/>
                  </a:moveTo>
                  <a:lnTo>
                    <a:pt x="0" y="5"/>
                  </a:lnTo>
                  <a:lnTo>
                    <a:pt x="0" y="13"/>
                  </a:lnTo>
                  <a:lnTo>
                    <a:pt x="5" y="5"/>
                  </a:lnTo>
                  <a:lnTo>
                    <a:pt x="5"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58" name="Freeform 181"/>
            <p:cNvSpPr/>
            <p:nvPr/>
          </p:nvSpPr>
          <p:spPr>
            <a:xfrm>
              <a:off x="3368" y="3223"/>
              <a:ext cx="1" cy="14"/>
            </a:xfrm>
            <a:custGeom>
              <a:avLst/>
              <a:gdLst>
                <a:gd name="txL" fmla="*/ 0 w 1"/>
                <a:gd name="txT" fmla="*/ 0 h 14"/>
                <a:gd name="txR" fmla="*/ 1 w 1"/>
                <a:gd name="txB" fmla="*/ 14 h 14"/>
              </a:gdLst>
              <a:ahLst/>
              <a:cxnLst>
                <a:cxn ang="0">
                  <a:pos x="0" y="13"/>
                </a:cxn>
                <a:cxn ang="0">
                  <a:pos x="0" y="0"/>
                </a:cxn>
                <a:cxn ang="0">
                  <a:pos x="0" y="13"/>
                </a:cxn>
                <a:cxn ang="0">
                  <a:pos x="0" y="13"/>
                </a:cxn>
              </a:cxnLst>
              <a:rect l="txL" t="txT" r="txR" b="txB"/>
              <a:pathLst>
                <a:path w="1" h="14">
                  <a:moveTo>
                    <a:pt x="0" y="13"/>
                  </a:moveTo>
                  <a:lnTo>
                    <a:pt x="0" y="0"/>
                  </a:lnTo>
                  <a:lnTo>
                    <a:pt x="0"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59" name="Freeform 182"/>
            <p:cNvSpPr/>
            <p:nvPr/>
          </p:nvSpPr>
          <p:spPr>
            <a:xfrm>
              <a:off x="3368" y="3223"/>
              <a:ext cx="1" cy="14"/>
            </a:xfrm>
            <a:custGeom>
              <a:avLst/>
              <a:gdLst>
                <a:gd name="txL" fmla="*/ 0 w 1"/>
                <a:gd name="txT" fmla="*/ 0 h 14"/>
                <a:gd name="txR" fmla="*/ 1 w 1"/>
                <a:gd name="txB" fmla="*/ 14 h 14"/>
              </a:gdLst>
              <a:ahLst/>
              <a:cxnLst>
                <a:cxn ang="0">
                  <a:pos x="0" y="13"/>
                </a:cxn>
                <a:cxn ang="0">
                  <a:pos x="0" y="0"/>
                </a:cxn>
                <a:cxn ang="0">
                  <a:pos x="0" y="13"/>
                </a:cxn>
              </a:cxnLst>
              <a:rect l="txL" t="txT" r="txR" b="txB"/>
              <a:pathLst>
                <a:path w="1" h="14">
                  <a:moveTo>
                    <a:pt x="0" y="13"/>
                  </a:moveTo>
                  <a:lnTo>
                    <a:pt x="0" y="0"/>
                  </a:lnTo>
                  <a:lnTo>
                    <a:pt x="0" y="13"/>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60" name="Freeform 183"/>
            <p:cNvSpPr/>
            <p:nvPr/>
          </p:nvSpPr>
          <p:spPr>
            <a:xfrm>
              <a:off x="3317" y="3057"/>
              <a:ext cx="10" cy="6"/>
            </a:xfrm>
            <a:custGeom>
              <a:avLst/>
              <a:gdLst>
                <a:gd name="txL" fmla="*/ 0 w 10"/>
                <a:gd name="txT" fmla="*/ 0 h 6"/>
                <a:gd name="txR" fmla="*/ 10 w 10"/>
                <a:gd name="txB" fmla="*/ 6 h 6"/>
              </a:gdLst>
              <a:ahLst/>
              <a:cxnLst>
                <a:cxn ang="0">
                  <a:pos x="9" y="0"/>
                </a:cxn>
                <a:cxn ang="0">
                  <a:pos x="0" y="0"/>
                </a:cxn>
                <a:cxn ang="0">
                  <a:pos x="5" y="5"/>
                </a:cxn>
                <a:cxn ang="0">
                  <a:pos x="5" y="5"/>
                </a:cxn>
                <a:cxn ang="0">
                  <a:pos x="9" y="0"/>
                </a:cxn>
                <a:cxn ang="0">
                  <a:pos x="9" y="0"/>
                </a:cxn>
              </a:cxnLst>
              <a:rect l="txL" t="txT" r="txR" b="txB"/>
              <a:pathLst>
                <a:path w="10" h="6">
                  <a:moveTo>
                    <a:pt x="9" y="0"/>
                  </a:moveTo>
                  <a:lnTo>
                    <a:pt x="0" y="0"/>
                  </a:lnTo>
                  <a:lnTo>
                    <a:pt x="5" y="5"/>
                  </a:lnTo>
                  <a:lnTo>
                    <a:pt x="9"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61" name="Freeform 184"/>
            <p:cNvSpPr/>
            <p:nvPr/>
          </p:nvSpPr>
          <p:spPr>
            <a:xfrm>
              <a:off x="3313" y="3066"/>
              <a:ext cx="5" cy="5"/>
            </a:xfrm>
            <a:custGeom>
              <a:avLst/>
              <a:gdLst>
                <a:gd name="txL" fmla="*/ 0 w 5"/>
                <a:gd name="txT" fmla="*/ 0 h 5"/>
                <a:gd name="txR" fmla="*/ 5 w 5"/>
                <a:gd name="txB" fmla="*/ 5 h 5"/>
              </a:gdLst>
              <a:ahLst/>
              <a:cxnLst>
                <a:cxn ang="0">
                  <a:pos x="0" y="4"/>
                </a:cxn>
                <a:cxn ang="0">
                  <a:pos x="4" y="4"/>
                </a:cxn>
                <a:cxn ang="0">
                  <a:pos x="0" y="0"/>
                </a:cxn>
                <a:cxn ang="0">
                  <a:pos x="0" y="0"/>
                </a:cxn>
                <a:cxn ang="0">
                  <a:pos x="0" y="4"/>
                </a:cxn>
                <a:cxn ang="0">
                  <a:pos x="0" y="4"/>
                </a:cxn>
              </a:cxnLst>
              <a:rect l="txL" t="txT" r="txR" b="txB"/>
              <a:pathLst>
                <a:path w="5" h="5">
                  <a:moveTo>
                    <a:pt x="0" y="4"/>
                  </a:moveTo>
                  <a:lnTo>
                    <a:pt x="4" y="4"/>
                  </a:lnTo>
                  <a:lnTo>
                    <a:pt x="0" y="0"/>
                  </a:lnTo>
                  <a:lnTo>
                    <a:pt x="0" y="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24762" name="Line 185"/>
            <p:cNvSpPr/>
            <p:nvPr/>
          </p:nvSpPr>
          <p:spPr>
            <a:xfrm flipH="1" flipV="1">
              <a:off x="3067" y="2449"/>
              <a:ext cx="61" cy="61"/>
            </a:xfrm>
            <a:prstGeom prst="line">
              <a:avLst/>
            </a:prstGeom>
            <a:ln w="3175" cap="flat" cmpd="sng">
              <a:solidFill>
                <a:srgbClr val="000000"/>
              </a:solidFill>
              <a:prstDash val="solid"/>
              <a:headEnd type="none" w="med" len="med"/>
              <a:tailEnd type="none" w="med" len="med"/>
            </a:ln>
          </p:spPr>
        </p:sp>
        <p:sp>
          <p:nvSpPr>
            <p:cNvPr id="24763" name="Line 186"/>
            <p:cNvSpPr/>
            <p:nvPr/>
          </p:nvSpPr>
          <p:spPr>
            <a:xfrm flipH="1" flipV="1">
              <a:off x="3155" y="2406"/>
              <a:ext cx="33" cy="65"/>
            </a:xfrm>
            <a:prstGeom prst="line">
              <a:avLst/>
            </a:prstGeom>
            <a:ln w="3175" cap="flat" cmpd="sng">
              <a:solidFill>
                <a:srgbClr val="000000"/>
              </a:solidFill>
              <a:prstDash val="solid"/>
              <a:headEnd type="none" w="med" len="med"/>
              <a:tailEnd type="none" w="med" len="med"/>
            </a:ln>
          </p:spPr>
        </p:sp>
        <p:sp>
          <p:nvSpPr>
            <p:cNvPr id="24764" name="Line 187"/>
            <p:cNvSpPr/>
            <p:nvPr/>
          </p:nvSpPr>
          <p:spPr>
            <a:xfrm flipH="1" flipV="1">
              <a:off x="3026" y="2549"/>
              <a:ext cx="55" cy="17"/>
            </a:xfrm>
            <a:prstGeom prst="line">
              <a:avLst/>
            </a:prstGeom>
            <a:ln w="3175" cap="flat" cmpd="sng">
              <a:solidFill>
                <a:srgbClr val="000000"/>
              </a:solidFill>
              <a:prstDash val="solid"/>
              <a:headEnd type="none" w="med" len="med"/>
              <a:tailEnd type="none" w="med" len="med"/>
            </a:ln>
          </p:spPr>
        </p:sp>
        <p:sp>
          <p:nvSpPr>
            <p:cNvPr id="24765" name="Line 188"/>
            <p:cNvSpPr/>
            <p:nvPr/>
          </p:nvSpPr>
          <p:spPr>
            <a:xfrm flipV="1">
              <a:off x="3534" y="2427"/>
              <a:ext cx="47" cy="48"/>
            </a:xfrm>
            <a:prstGeom prst="line">
              <a:avLst/>
            </a:prstGeom>
            <a:ln w="3175" cap="flat" cmpd="sng">
              <a:solidFill>
                <a:srgbClr val="000000"/>
              </a:solidFill>
              <a:prstDash val="solid"/>
              <a:headEnd type="none" w="med" len="med"/>
              <a:tailEnd type="none" w="med" len="med"/>
            </a:ln>
          </p:spPr>
        </p:sp>
        <p:sp>
          <p:nvSpPr>
            <p:cNvPr id="24766" name="Line 189"/>
            <p:cNvSpPr/>
            <p:nvPr/>
          </p:nvSpPr>
          <p:spPr>
            <a:xfrm flipV="1">
              <a:off x="3567" y="2475"/>
              <a:ext cx="51" cy="22"/>
            </a:xfrm>
            <a:prstGeom prst="line">
              <a:avLst/>
            </a:prstGeom>
            <a:ln w="3175" cap="flat" cmpd="sng">
              <a:solidFill>
                <a:srgbClr val="000000"/>
              </a:solidFill>
              <a:prstDash val="solid"/>
              <a:headEnd type="none" w="med" len="med"/>
              <a:tailEnd type="none" w="med" len="med"/>
            </a:ln>
          </p:spPr>
        </p:sp>
        <p:sp>
          <p:nvSpPr>
            <p:cNvPr id="24767" name="Line 190"/>
            <p:cNvSpPr/>
            <p:nvPr/>
          </p:nvSpPr>
          <p:spPr>
            <a:xfrm flipV="1">
              <a:off x="3493" y="2384"/>
              <a:ext cx="9" cy="52"/>
            </a:xfrm>
            <a:prstGeom prst="line">
              <a:avLst/>
            </a:prstGeom>
            <a:ln w="3175" cap="flat" cmpd="sng">
              <a:solidFill>
                <a:srgbClr val="000000"/>
              </a:solidFill>
              <a:prstDash val="solid"/>
              <a:headEnd type="none" w="med" len="med"/>
              <a:tailEnd type="none" w="med" len="med"/>
            </a:ln>
          </p:spPr>
        </p:sp>
        <p:sp>
          <p:nvSpPr>
            <p:cNvPr id="24768" name="Line 191"/>
            <p:cNvSpPr/>
            <p:nvPr/>
          </p:nvSpPr>
          <p:spPr>
            <a:xfrm>
              <a:off x="3558" y="2545"/>
              <a:ext cx="60" cy="0"/>
            </a:xfrm>
            <a:prstGeom prst="line">
              <a:avLst/>
            </a:prstGeom>
            <a:ln w="3175" cap="flat" cmpd="sng">
              <a:solidFill>
                <a:srgbClr val="000000"/>
              </a:solidFill>
              <a:prstDash val="solid"/>
              <a:headEnd type="none" w="med" len="med"/>
              <a:tailEnd type="none" w="med" len="med"/>
            </a:ln>
          </p:spPr>
        </p:sp>
        <p:sp>
          <p:nvSpPr>
            <p:cNvPr id="24769" name="Line 192"/>
            <p:cNvSpPr/>
            <p:nvPr/>
          </p:nvSpPr>
          <p:spPr>
            <a:xfrm flipV="1">
              <a:off x="3359" y="3330"/>
              <a:ext cx="4" cy="44"/>
            </a:xfrm>
            <a:prstGeom prst="line">
              <a:avLst/>
            </a:prstGeom>
            <a:ln w="3175" cap="flat" cmpd="sng">
              <a:solidFill>
                <a:srgbClr val="000000"/>
              </a:solidFill>
              <a:prstDash val="solid"/>
              <a:headEnd type="none" w="med" len="med"/>
              <a:tailEnd type="none" w="med" len="med"/>
            </a:ln>
          </p:spPr>
        </p:sp>
        <p:sp>
          <p:nvSpPr>
            <p:cNvPr id="24770" name="Freeform 193"/>
            <p:cNvSpPr/>
            <p:nvPr/>
          </p:nvSpPr>
          <p:spPr>
            <a:xfrm>
              <a:off x="3123" y="2714"/>
              <a:ext cx="103" cy="123"/>
            </a:xfrm>
            <a:custGeom>
              <a:avLst/>
              <a:gdLst>
                <a:gd name="txL" fmla="*/ 0 w 103"/>
                <a:gd name="txT" fmla="*/ 0 h 123"/>
                <a:gd name="txR" fmla="*/ 103 w 103"/>
                <a:gd name="txB" fmla="*/ 123 h 123"/>
              </a:gdLst>
              <a:ahLst/>
              <a:cxnLst>
                <a:cxn ang="0">
                  <a:pos x="37" y="87"/>
                </a:cxn>
                <a:cxn ang="0">
                  <a:pos x="46" y="91"/>
                </a:cxn>
                <a:cxn ang="0">
                  <a:pos x="46" y="87"/>
                </a:cxn>
                <a:cxn ang="0">
                  <a:pos x="46" y="74"/>
                </a:cxn>
                <a:cxn ang="0">
                  <a:pos x="28" y="48"/>
                </a:cxn>
                <a:cxn ang="0">
                  <a:pos x="5" y="26"/>
                </a:cxn>
                <a:cxn ang="0">
                  <a:pos x="5" y="22"/>
                </a:cxn>
                <a:cxn ang="0">
                  <a:pos x="14" y="13"/>
                </a:cxn>
                <a:cxn ang="0">
                  <a:pos x="18" y="5"/>
                </a:cxn>
                <a:cxn ang="0">
                  <a:pos x="51" y="26"/>
                </a:cxn>
                <a:cxn ang="0">
                  <a:pos x="51" y="35"/>
                </a:cxn>
                <a:cxn ang="0">
                  <a:pos x="60" y="78"/>
                </a:cxn>
                <a:cxn ang="0">
                  <a:pos x="88" y="113"/>
                </a:cxn>
                <a:cxn ang="0">
                  <a:pos x="102" y="122"/>
                </a:cxn>
                <a:cxn ang="0">
                  <a:pos x="102" y="118"/>
                </a:cxn>
                <a:cxn ang="0">
                  <a:pos x="92" y="100"/>
                </a:cxn>
                <a:cxn ang="0">
                  <a:pos x="69" y="83"/>
                </a:cxn>
                <a:cxn ang="0">
                  <a:pos x="60" y="52"/>
                </a:cxn>
                <a:cxn ang="0">
                  <a:pos x="55" y="22"/>
                </a:cxn>
                <a:cxn ang="0">
                  <a:pos x="46" y="18"/>
                </a:cxn>
                <a:cxn ang="0">
                  <a:pos x="14" y="0"/>
                </a:cxn>
                <a:cxn ang="0">
                  <a:pos x="5" y="9"/>
                </a:cxn>
                <a:cxn ang="0">
                  <a:pos x="0" y="31"/>
                </a:cxn>
                <a:cxn ang="0">
                  <a:pos x="5" y="35"/>
                </a:cxn>
                <a:cxn ang="0">
                  <a:pos x="14" y="52"/>
                </a:cxn>
                <a:cxn ang="0">
                  <a:pos x="28" y="65"/>
                </a:cxn>
                <a:cxn ang="0">
                  <a:pos x="37" y="87"/>
                </a:cxn>
                <a:cxn ang="0">
                  <a:pos x="37" y="87"/>
                </a:cxn>
              </a:cxnLst>
              <a:rect l="txL" t="txT" r="txR" b="txB"/>
              <a:pathLst>
                <a:path w="103" h="123">
                  <a:moveTo>
                    <a:pt x="37" y="87"/>
                  </a:moveTo>
                  <a:lnTo>
                    <a:pt x="46" y="91"/>
                  </a:lnTo>
                  <a:lnTo>
                    <a:pt x="46" y="87"/>
                  </a:lnTo>
                  <a:lnTo>
                    <a:pt x="46" y="74"/>
                  </a:lnTo>
                  <a:lnTo>
                    <a:pt x="28" y="48"/>
                  </a:lnTo>
                  <a:lnTo>
                    <a:pt x="5" y="26"/>
                  </a:lnTo>
                  <a:lnTo>
                    <a:pt x="5" y="22"/>
                  </a:lnTo>
                  <a:lnTo>
                    <a:pt x="14" y="13"/>
                  </a:lnTo>
                  <a:lnTo>
                    <a:pt x="18" y="5"/>
                  </a:lnTo>
                  <a:lnTo>
                    <a:pt x="51" y="26"/>
                  </a:lnTo>
                  <a:lnTo>
                    <a:pt x="51" y="35"/>
                  </a:lnTo>
                  <a:lnTo>
                    <a:pt x="60" y="78"/>
                  </a:lnTo>
                  <a:lnTo>
                    <a:pt x="88" y="113"/>
                  </a:lnTo>
                  <a:lnTo>
                    <a:pt x="102" y="122"/>
                  </a:lnTo>
                  <a:lnTo>
                    <a:pt x="102" y="118"/>
                  </a:lnTo>
                  <a:lnTo>
                    <a:pt x="92" y="100"/>
                  </a:lnTo>
                  <a:lnTo>
                    <a:pt x="69" y="83"/>
                  </a:lnTo>
                  <a:lnTo>
                    <a:pt x="60" y="52"/>
                  </a:lnTo>
                  <a:lnTo>
                    <a:pt x="55" y="22"/>
                  </a:lnTo>
                  <a:lnTo>
                    <a:pt x="46" y="18"/>
                  </a:lnTo>
                  <a:lnTo>
                    <a:pt x="14" y="0"/>
                  </a:lnTo>
                  <a:lnTo>
                    <a:pt x="5" y="9"/>
                  </a:lnTo>
                  <a:lnTo>
                    <a:pt x="0" y="31"/>
                  </a:lnTo>
                  <a:lnTo>
                    <a:pt x="5" y="35"/>
                  </a:lnTo>
                  <a:lnTo>
                    <a:pt x="14" y="52"/>
                  </a:lnTo>
                  <a:lnTo>
                    <a:pt x="28" y="65"/>
                  </a:lnTo>
                  <a:lnTo>
                    <a:pt x="37" y="8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60</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76</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10"/>
          <p:cNvSpPr>
            <a:spLocks noChangeArrowheads="1"/>
          </p:cNvSpPr>
          <p:nvPr/>
        </p:nvSpPr>
        <p:spPr bwMode="auto">
          <a:xfrm>
            <a:off x="395288" y="188913"/>
            <a:ext cx="8280400" cy="6309360"/>
          </a:xfrm>
          <a:prstGeom prst="rect">
            <a:avLst/>
          </a:prstGeom>
          <a:noFill/>
          <a:ln w="9525">
            <a:noFill/>
            <a:miter lim="800000"/>
          </a:ln>
          <a:effectLst/>
        </p:spPr>
        <p:txBody>
          <a:bodyPr>
            <a:spAutoFit/>
          </a:bodyPr>
          <a:lstStyle/>
          <a:p>
            <a:pPr marL="0" marR="0" lvl="0" indent="0" algn="l" defTabSz="914400" rtl="0" eaLnBrk="1" fontAlgn="base" latinLnBrk="0" hangingPunct="1">
              <a:lnSpc>
                <a:spcPct val="14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以上现象都属于社会学的经典问题 </a:t>
            </a:r>
            <a:endParaRPr kumimoji="1" lang="en-US" altLang="zh-CN" sz="4000" b="1" i="0" u="none" strike="noStrike" kern="120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hangingPunct="1">
              <a:lnSpc>
                <a:spcPct val="130000"/>
              </a:lnSpc>
              <a:spcBef>
                <a:spcPts val="0"/>
              </a:spcBef>
              <a:spcAft>
                <a:spcPts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比如，</a:t>
            </a:r>
            <a:r>
              <a:rPr kumimoji="1" lang="zh-CN" altLang="en-US" sz="2800" b="1"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人为什么会选择自杀？</a:t>
            </a:r>
            <a:endParaRPr kumimoji="1" lang="zh-CN" altLang="en-US" sz="2800" b="1" i="1"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hangingPunct="1">
              <a:lnSpc>
                <a:spcPct val="13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自然原因</a:t>
            </a:r>
            <a:r>
              <a:rPr kumimoji="1" lang="zh-CN" altLang="en-US" sz="2400" b="1" i="0" u="none" strike="noStrike" kern="1200" cap="none" spc="0" normalizeH="0" baseline="0" noProof="0" dirty="0">
                <a:ln>
                  <a:noFill/>
                </a:ln>
                <a:solidFill>
                  <a:schemeClr val="accent2">
                    <a:lumMod val="75000"/>
                  </a:schemeClr>
                </a:solidFill>
                <a:effectLst/>
                <a:uLnTx/>
                <a:uFillTx/>
                <a:latin typeface="黑体" panose="02010609060101010101" pitchFamily="49" charset="-122"/>
                <a:ea typeface="黑体" panose="02010609060101010101" pitchFamily="49" charset="-122"/>
                <a:cs typeface="+mn-cs"/>
              </a:rPr>
              <a:t>（气候，季节</a:t>
            </a:r>
            <a:r>
              <a:rPr kumimoji="1" lang="en-US" altLang="zh-CN" sz="2400" b="1" i="0" u="none" strike="noStrike" kern="1200" cap="none" spc="0" normalizeH="0" baseline="0" noProof="0" dirty="0">
                <a:ln>
                  <a:noFill/>
                </a:ln>
                <a:solidFill>
                  <a:schemeClr val="accent2">
                    <a:lumMod val="75000"/>
                  </a:schemeClr>
                </a:solidFill>
                <a:effectLst/>
                <a:uLnTx/>
                <a:uFillTx/>
                <a:latin typeface="Arial" panose="020B0604020202020204"/>
                <a:ea typeface="黑体" panose="02010609060101010101" pitchFamily="49" charset="-122"/>
                <a:cs typeface="+mn-cs"/>
              </a:rPr>
              <a:t>……</a:t>
            </a:r>
            <a:r>
              <a:rPr kumimoji="1" lang="zh-CN" altLang="en-US" sz="2400" b="1" i="0" u="none" strike="noStrike" kern="1200" cap="none" spc="0" normalizeH="0" baseline="0" noProof="0" dirty="0">
                <a:ln>
                  <a:noFill/>
                </a:ln>
                <a:solidFill>
                  <a:schemeClr val="accent2">
                    <a:lumMod val="75000"/>
                  </a:schemeClr>
                </a:solidFill>
                <a:effectLst/>
                <a:uLnTx/>
                <a:uFillTx/>
                <a:latin typeface="黑体" panose="02010609060101010101" pitchFamily="49" charset="-122"/>
                <a:ea typeface="黑体" panose="02010609060101010101" pitchFamily="49" charset="-122"/>
                <a:cs typeface="+mn-cs"/>
              </a:rPr>
              <a:t>）</a:t>
            </a:r>
          </a:p>
          <a:p>
            <a:pPr marL="457200" marR="0" lvl="1" indent="0" algn="l" defTabSz="914400" rtl="0" eaLnBrk="1" hangingPunct="1">
              <a:lnSpc>
                <a:spcPct val="13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生理原因</a:t>
            </a:r>
            <a:r>
              <a:rPr kumimoji="1" lang="zh-CN" altLang="en-US" sz="2400" b="1" i="0" u="none" strike="noStrike" kern="1200" cap="none" spc="0" normalizeH="0" baseline="0" noProof="0" dirty="0">
                <a:ln>
                  <a:noFill/>
                </a:ln>
                <a:solidFill>
                  <a:schemeClr val="accent2">
                    <a:lumMod val="75000"/>
                  </a:schemeClr>
                </a:solidFill>
                <a:effectLst/>
                <a:uLnTx/>
                <a:uFillTx/>
                <a:latin typeface="黑体" panose="02010609060101010101" pitchFamily="49" charset="-122"/>
                <a:ea typeface="黑体" panose="02010609060101010101" pitchFamily="49" charset="-122"/>
                <a:cs typeface="+mn-cs"/>
              </a:rPr>
              <a:t>（染色体异常，性别，血型</a:t>
            </a:r>
            <a:r>
              <a:rPr kumimoji="1" lang="en-US" altLang="zh-CN" sz="2400" b="1" i="0" u="none" strike="noStrike" kern="1200" cap="none" spc="0" normalizeH="0" baseline="0" noProof="0" dirty="0">
                <a:ln>
                  <a:noFill/>
                </a:ln>
                <a:solidFill>
                  <a:schemeClr val="accent2">
                    <a:lumMod val="75000"/>
                  </a:schemeClr>
                </a:solidFill>
                <a:effectLst/>
                <a:uLnTx/>
                <a:uFillTx/>
                <a:latin typeface="Arial" panose="020B0604020202020204"/>
                <a:ea typeface="黑体" panose="02010609060101010101" pitchFamily="49" charset="-122"/>
                <a:cs typeface="+mn-cs"/>
              </a:rPr>
              <a:t>……</a:t>
            </a:r>
            <a:r>
              <a:rPr kumimoji="1" lang="zh-CN" altLang="en-US" sz="2400" b="1" i="0" u="none" strike="noStrike" kern="1200" cap="none" spc="0" normalizeH="0" baseline="0" noProof="0" dirty="0">
                <a:ln>
                  <a:noFill/>
                </a:ln>
                <a:solidFill>
                  <a:schemeClr val="accent2">
                    <a:lumMod val="75000"/>
                  </a:schemeClr>
                </a:solidFill>
                <a:effectLst/>
                <a:uLnTx/>
                <a:uFillTx/>
                <a:latin typeface="黑体" panose="02010609060101010101" pitchFamily="49" charset="-122"/>
                <a:ea typeface="黑体" panose="02010609060101010101" pitchFamily="49" charset="-122"/>
                <a:cs typeface="+mn-cs"/>
              </a:rPr>
              <a:t>）</a:t>
            </a:r>
          </a:p>
          <a:p>
            <a:pPr marL="457200" marR="0" lvl="1" indent="0" algn="l" defTabSz="914400" rtl="0" eaLnBrk="1" hangingPunct="1">
              <a:lnSpc>
                <a:spcPct val="13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心理原因</a:t>
            </a:r>
            <a:r>
              <a:rPr kumimoji="1" lang="zh-CN" altLang="en-US" sz="2400" b="1" i="0" u="none" strike="noStrike" kern="1200" cap="none" spc="0" normalizeH="0" baseline="0" noProof="0" dirty="0">
                <a:ln>
                  <a:noFill/>
                </a:ln>
                <a:solidFill>
                  <a:schemeClr val="accent2">
                    <a:lumMod val="75000"/>
                  </a:schemeClr>
                </a:solidFill>
                <a:effectLst/>
                <a:uLnTx/>
                <a:uFillTx/>
                <a:latin typeface="黑体" panose="02010609060101010101" pitchFamily="49" charset="-122"/>
                <a:ea typeface="黑体" panose="02010609060101010101" pitchFamily="49" charset="-122"/>
                <a:cs typeface="+mn-cs"/>
              </a:rPr>
              <a:t>（个性，人格</a:t>
            </a:r>
            <a:r>
              <a:rPr kumimoji="1" lang="en-US" altLang="zh-CN" sz="2400" b="1" i="0" u="none" strike="noStrike" kern="1200" cap="none" spc="0" normalizeH="0" baseline="0" noProof="0" dirty="0">
                <a:ln>
                  <a:noFill/>
                </a:ln>
                <a:solidFill>
                  <a:schemeClr val="accent2">
                    <a:lumMod val="75000"/>
                  </a:schemeClr>
                </a:solidFill>
                <a:effectLst/>
                <a:uLnTx/>
                <a:uFillTx/>
                <a:latin typeface="Arial" panose="020B0604020202020204"/>
                <a:ea typeface="黑体" panose="02010609060101010101" pitchFamily="49" charset="-122"/>
                <a:cs typeface="+mn-cs"/>
              </a:rPr>
              <a:t>……</a:t>
            </a:r>
            <a:r>
              <a:rPr kumimoji="1" lang="zh-CN" altLang="en-US" sz="2400" b="1" i="0" u="none" strike="noStrike" kern="1200" cap="none" spc="0" normalizeH="0" baseline="0" noProof="0" dirty="0">
                <a:ln>
                  <a:noFill/>
                </a:ln>
                <a:solidFill>
                  <a:schemeClr val="accent2">
                    <a:lumMod val="75000"/>
                  </a:schemeClr>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hangingPunct="1">
              <a:lnSpc>
                <a:spcPct val="13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社会学：</a:t>
            </a:r>
            <a:r>
              <a:rPr kumimoji="1" lang="zh-CN" altLang="en-US" sz="2400" b="1" i="0" u="none" strike="noStrike" kern="1200" cap="none" spc="0" normalizeH="0" baseline="0" noProof="0" dirty="0">
                <a:ln>
                  <a:noFill/>
                </a:ln>
                <a:solidFill>
                  <a:schemeClr val="accent6">
                    <a:lumMod val="50000"/>
                  </a:schemeClr>
                </a:solidFill>
                <a:effectLst/>
                <a:uLnTx/>
                <a:uFillTx/>
                <a:latin typeface="微软雅黑" panose="020B0503020204020204" pitchFamily="34" charset="-122"/>
                <a:ea typeface="微软雅黑" panose="020B0503020204020204" pitchFamily="34" charset="-122"/>
                <a:cs typeface="+mn-cs"/>
              </a:rPr>
              <a:t>用其社会背景与环境来解释自杀个案；同时，社会学学科作为一个整体主要并不研究诸如为什么某一个人自杀（或犯罪、婚姻失败、被开除学籍或失业），社会学关注的焦点并不是个人的行为，而是该行为所赖以发生的社会环境与氛围。</a:t>
            </a:r>
            <a:r>
              <a:rPr kumimoji="1" lang="zh-CN" altLang="en-US" sz="24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（涂尔甘著</a:t>
            </a:r>
            <a:r>
              <a:rPr kumimoji="1" lang="en-US" altLang="zh-CN" sz="24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a:t>
            </a:r>
            <a:r>
              <a:rPr kumimoji="1" lang="zh-CN" altLang="en-US" sz="24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自杀论</a:t>
            </a:r>
            <a:r>
              <a:rPr kumimoji="1" lang="en-US" altLang="zh-CN" sz="24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a:t>
            </a:r>
            <a:r>
              <a:rPr kumimoji="1" lang="zh-CN" altLang="en-US" sz="24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a:t>
            </a:r>
          </a:p>
          <a:p>
            <a:pPr marL="457200" marR="0" lvl="1" indent="0" algn="l" defTabSz="914400" rtl="0" eaLnBrk="1" hangingPunct="1">
              <a:lnSpc>
                <a:spcPct val="13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低</a:t>
            </a:r>
            <a:r>
              <a:rPr kumimoji="1" lang="en-US" altLang="zh-CN" sz="2400" b="1"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400" b="1"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高自杀率的群体、社区、社会有怎样的特征；</a:t>
            </a:r>
          </a:p>
          <a:p>
            <a:pPr marL="457200" marR="0" lvl="1" indent="0" algn="l" defTabSz="914400" rtl="0" eaLnBrk="1" hangingPunct="1">
              <a:lnSpc>
                <a:spcPct val="13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自杀的分类（利己式；利他式；宿命式；越轨式）</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61</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76</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4346">
                                            <p:txEl>
                                              <p:pRg st="2" end="2"/>
                                            </p:txEl>
                                          </p:spTgt>
                                        </p:tgtEl>
                                        <p:attrNameLst>
                                          <p:attrName>style.visibility</p:attrName>
                                        </p:attrNameLst>
                                      </p:cBhvr>
                                      <p:to>
                                        <p:strVal val="visible"/>
                                      </p:to>
                                    </p:set>
                                    <p:animEffect transition="in" filter="wipe(right)">
                                      <p:cBhvr>
                                        <p:cTn id="7" dur="500"/>
                                        <p:tgtEl>
                                          <p:spTgt spid="14346">
                                            <p:txEl>
                                              <p:pRg st="2" end="2"/>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346">
                                            <p:txEl>
                                              <p:pRg st="3" end="3"/>
                                            </p:txEl>
                                          </p:spTgt>
                                        </p:tgtEl>
                                        <p:attrNameLst>
                                          <p:attrName>style.visibility</p:attrName>
                                        </p:attrNameLst>
                                      </p:cBhvr>
                                      <p:to>
                                        <p:strVal val="visible"/>
                                      </p:to>
                                    </p:set>
                                    <p:animEffect transition="in" filter="wipe(right)">
                                      <p:cBhvr>
                                        <p:cTn id="11" dur="500"/>
                                        <p:tgtEl>
                                          <p:spTgt spid="14346">
                                            <p:txEl>
                                              <p:pRg st="3" end="3"/>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4346">
                                            <p:txEl>
                                              <p:pRg st="4" end="4"/>
                                            </p:txEl>
                                          </p:spTgt>
                                        </p:tgtEl>
                                        <p:attrNameLst>
                                          <p:attrName>style.visibility</p:attrName>
                                        </p:attrNameLst>
                                      </p:cBhvr>
                                      <p:to>
                                        <p:strVal val="visible"/>
                                      </p:to>
                                    </p:set>
                                    <p:animEffect transition="in" filter="wipe(right)">
                                      <p:cBhvr>
                                        <p:cTn id="15" dur="500"/>
                                        <p:tgtEl>
                                          <p:spTgt spid="1434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346">
                                            <p:txEl>
                                              <p:pRg st="5" end="5"/>
                                            </p:txEl>
                                          </p:spTgt>
                                        </p:tgtEl>
                                        <p:attrNameLst>
                                          <p:attrName>style.visibility</p:attrName>
                                        </p:attrNameLst>
                                      </p:cBhvr>
                                      <p:to>
                                        <p:strVal val="visible"/>
                                      </p:to>
                                    </p:set>
                                    <p:animEffect transition="in" filter="wipe(left)">
                                      <p:cBhvr>
                                        <p:cTn id="20" dur="500"/>
                                        <p:tgtEl>
                                          <p:spTgt spid="14346">
                                            <p:txEl>
                                              <p:pRg st="5" end="5"/>
                                            </p:txEl>
                                          </p:spTgt>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4346">
                                            <p:txEl>
                                              <p:pRg st="6" end="6"/>
                                            </p:txEl>
                                          </p:spTgt>
                                        </p:tgtEl>
                                        <p:attrNameLst>
                                          <p:attrName>style.visibility</p:attrName>
                                        </p:attrNameLst>
                                      </p:cBhvr>
                                      <p:to>
                                        <p:strVal val="visible"/>
                                      </p:to>
                                    </p:set>
                                    <p:animEffect transition="in" filter="wipe(right)">
                                      <p:cBhvr>
                                        <p:cTn id="24" dur="500"/>
                                        <p:tgtEl>
                                          <p:spTgt spid="14346">
                                            <p:txEl>
                                              <p:pRg st="6" end="6"/>
                                            </p:txEl>
                                          </p:spTgt>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14346">
                                            <p:txEl>
                                              <p:pRg st="7" end="7"/>
                                            </p:txEl>
                                          </p:spTgt>
                                        </p:tgtEl>
                                        <p:attrNameLst>
                                          <p:attrName>style.visibility</p:attrName>
                                        </p:attrNameLst>
                                      </p:cBhvr>
                                      <p:to>
                                        <p:strVal val="visible"/>
                                      </p:to>
                                    </p:set>
                                    <p:animEffect transition="in" filter="wipe(right)">
                                      <p:cBhvr>
                                        <p:cTn id="28" dur="500"/>
                                        <p:tgtEl>
                                          <p:spTgt spid="143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78701455d47394ffb745ae83"/>
          <p:cNvPicPr>
            <a:picLocks noChangeAspect="1"/>
          </p:cNvPicPr>
          <p:nvPr/>
        </p:nvPicPr>
        <p:blipFill>
          <a:blip r:embed="rId2"/>
          <a:stretch>
            <a:fillRect/>
          </a:stretch>
        </p:blipFill>
        <p:spPr>
          <a:xfrm>
            <a:off x="4552950" y="4178300"/>
            <a:ext cx="4483100" cy="2707005"/>
          </a:xfrm>
          <a:prstGeom prst="rect">
            <a:avLst/>
          </a:prstGeom>
          <a:noFill/>
          <a:ln w="9525">
            <a:noFill/>
          </a:ln>
        </p:spPr>
      </p:pic>
      <p:sp>
        <p:nvSpPr>
          <p:cNvPr id="26627" name="标题 1"/>
          <p:cNvSpPr>
            <a:spLocks noGrp="1"/>
          </p:cNvSpPr>
          <p:nvPr>
            <p:ph type="title"/>
          </p:nvPr>
        </p:nvSpPr>
        <p:spPr>
          <a:xfrm>
            <a:off x="363855" y="405130"/>
            <a:ext cx="8094345" cy="1143000"/>
          </a:xfrm>
        </p:spPr>
        <p:txBody>
          <a:bodyPr vert="horz" wrap="square" lIns="91440" tIns="45720" rIns="91440" bIns="45720" anchor="ctr"/>
          <a:lstStyle/>
          <a:p>
            <a:pPr algn="l"/>
            <a:r>
              <a:rPr lang="en-US" altLang="zh-CN" sz="4200" b="1"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1.4.2富士康非正常死亡原因分析</a:t>
            </a:r>
          </a:p>
        </p:txBody>
      </p:sp>
      <p:sp>
        <p:nvSpPr>
          <p:cNvPr id="3" name="内容占位符 2"/>
          <p:cNvSpPr>
            <a:spLocks noGrp="1"/>
          </p:cNvSpPr>
          <p:nvPr>
            <p:ph idx="1"/>
          </p:nvPr>
        </p:nvSpPr>
        <p:spPr>
          <a:xfrm>
            <a:off x="539750" y="1628775"/>
            <a:ext cx="8204835" cy="3248025"/>
          </a:xfrm>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20000"/>
              </a:spcBef>
              <a:spcAft>
                <a:spcPct val="0"/>
              </a:spcAft>
              <a:buClrTx/>
              <a:buSzTx/>
              <a:buFontTx/>
              <a:buNone/>
              <a:defRPr/>
            </a:pPr>
            <a:r>
              <a:rPr kumimoji="1" lang="zh-CN" altLang="en-US" sz="3200" b="1" i="0" u="none" strike="noStrike" kern="0" cap="none" spc="0" normalizeH="0" baseline="0" noProof="0" dirty="0" smtClean="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所在的群体</a:t>
            </a:r>
            <a:r>
              <a:rPr kumimoji="1" lang="zh-CN" altLang="en-US" sz="3200" b="1" i="0" u="none" strike="noStrike" kern="0" cap="none" spc="0" normalizeH="0" baseline="0" noProof="0" dirty="0" smtClean="0">
                <a:ln>
                  <a:noFill/>
                </a:ln>
                <a:solidFill>
                  <a:schemeClr val="accent2">
                    <a:lumMod val="75000"/>
                  </a:schemeClr>
                </a:solidFill>
                <a:effectLst/>
                <a:uLnTx/>
                <a:uFillTx/>
                <a:latin typeface="+mn-lt"/>
                <a:ea typeface="黑体" panose="02010609060101010101" pitchFamily="49"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贴牌式加工企业，流水线</a:t>
            </a:r>
            <a:endParaRPr kumimoji="1" lang="zh-CN" altLang="en-US" sz="3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1" lang="zh-CN" altLang="en-US" sz="3200" b="1" i="0" u="none" strike="noStrike" kern="0" cap="none" spc="0" normalizeH="0" baseline="0" noProof="0" dirty="0" smtClean="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所在的社区</a:t>
            </a:r>
            <a:r>
              <a:rPr kumimoji="1" lang="zh-CN" altLang="en-US" sz="3200" b="1" i="0" u="none" strike="noStrike" kern="0" cap="none" spc="0" normalizeH="0" baseline="0" noProof="0" dirty="0" smtClean="0">
                <a:ln>
                  <a:noFill/>
                </a:ln>
                <a:solidFill>
                  <a:schemeClr val="accent2">
                    <a:lumMod val="75000"/>
                  </a:schemeClr>
                </a:solidFill>
                <a:effectLst/>
                <a:uLnTx/>
                <a:uFillTx/>
                <a:latin typeface="+mn-lt"/>
                <a:ea typeface="黑体" panose="02010609060101010101" pitchFamily="49"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封闭式，高流动性，三餐与睡觉</a:t>
            </a:r>
            <a:endParaRPr kumimoji="1" lang="zh-CN" altLang="en-US" sz="3200" b="1" i="0" u="none" strike="noStrike" kern="0" cap="none" spc="0" normalizeH="0" baseline="0" noProof="0" dirty="0" smtClean="0">
              <a:ln>
                <a:noFill/>
              </a:ln>
              <a:solidFill>
                <a:schemeClr val="tx1"/>
              </a:solidFill>
              <a:effectLst/>
              <a:uLnTx/>
              <a:uFillTx/>
              <a:latin typeface="+mn-ea"/>
              <a:ea typeface="+mn-ea"/>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1" lang="zh-CN" altLang="en-US" sz="3200" b="1" i="0" u="none" strike="noStrike" kern="0" cap="none" spc="0" normalizeH="0" baseline="0" noProof="0" dirty="0" smtClean="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所在的社会</a:t>
            </a:r>
            <a:r>
              <a:rPr kumimoji="1" lang="zh-CN" altLang="en-US" sz="3200" b="1" i="0" u="none" strike="noStrike" kern="0" cap="none" spc="0" normalizeH="0" baseline="0" noProof="0" dirty="0" smtClean="0">
                <a:ln>
                  <a:noFill/>
                </a:ln>
                <a:solidFill>
                  <a:schemeClr val="accent2">
                    <a:lumMod val="75000"/>
                  </a:schemeClr>
                </a:solidFill>
                <a:effectLst/>
                <a:uLnTx/>
                <a:uFillTx/>
                <a:latin typeface="+mn-lt"/>
                <a:ea typeface="黑体" panose="02010609060101010101" pitchFamily="49"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外地打工者，新生代农民工</a:t>
            </a:r>
          </a:p>
          <a:p>
            <a:pPr marL="609600" marR="0" lvl="0" indent="-609600" algn="l" defTabSz="914400" rtl="0" eaLnBrk="0" fontAlgn="base" latinLnBrk="0" hangingPunct="0">
              <a:lnSpc>
                <a:spcPct val="100000"/>
              </a:lnSpc>
              <a:spcBef>
                <a:spcPct val="20000"/>
              </a:spcBef>
              <a:spcAft>
                <a:spcPct val="0"/>
              </a:spcAft>
              <a:buClrTx/>
              <a:buSzTx/>
              <a:buFontTx/>
              <a:buNone/>
              <a:defRPr/>
            </a:pPr>
            <a:endParaRPr kumimoji="1" lang="zh-CN" altLang="en-US" sz="1600" b="1"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1" lang="zh-CN" altLang="en-US" sz="3600" b="1" i="1"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利己式自杀  沮丧与忧郁，梦想与现实</a:t>
            </a:r>
            <a:endParaRPr kumimoji="1" lang="zh-CN" altLang="en-US" sz="3600" b="1" i="1" u="none" strike="noStrike" kern="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1" lang="zh-CN" altLang="en-US" sz="3600" b="1" i="1" u="none" strike="noStrike" kern="0" cap="none" spc="0" normalizeH="0" baseline="0" noProof="0" dirty="0" smtClean="0">
              <a:ln>
                <a:noFill/>
              </a:ln>
              <a:solidFill>
                <a:schemeClr val="accent2">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629" name="灯片编号占位符 4"/>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t>62</a:t>
            </a:fld>
            <a:endParaRPr lang="en-US" altLang="zh-CN" sz="1400" dirty="0"/>
          </a:p>
        </p:txBody>
      </p:sp>
      <p:sp>
        <p:nvSpPr>
          <p:cNvPr id="28674" name="灯片编号占位符 3"/>
          <p:cNvSpPr>
            <a:spLocks noGrp="1"/>
          </p:cNvSpPr>
          <p:nvPr/>
        </p:nvSpPr>
        <p:spPr>
          <a:xfrm>
            <a:off x="614045" y="6320155"/>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62</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76</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a:solidFill>
                  <a:srgbClr val="C00000"/>
                </a:solidFill>
                <a:latin typeface="微软雅黑" panose="020B0503020204020204" pitchFamily="34" charset="-122"/>
                <a:ea typeface="微软雅黑" panose="020B0503020204020204" pitchFamily="34" charset="-122"/>
              </a:rPr>
              <a:t>本讲内容</a:t>
            </a:r>
          </a:p>
        </p:txBody>
      </p:sp>
      <p:sp>
        <p:nvSpPr>
          <p:cNvPr id="3" name="内容占位符 2"/>
          <p:cNvSpPr>
            <a:spLocks noGrp="1"/>
          </p:cNvSpPr>
          <p:nvPr>
            <p:ph idx="1"/>
          </p:nvPr>
        </p:nvSpPr>
        <p:spPr>
          <a:xfrm>
            <a:off x="1530350" y="1981200"/>
            <a:ext cx="6270625" cy="4114800"/>
          </a:xfrm>
        </p:spPr>
        <p:txBody>
          <a:bodyPr/>
          <a:lstStyle/>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1.1  引言</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1.2  社会学发展简介</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1.3  为什么要学点社会学</a:t>
            </a:r>
          </a:p>
          <a:p>
            <a:pPr marL="0" indent="0" latinLnBrk="0">
              <a:lnSpc>
                <a:spcPct val="130000"/>
              </a:lnSpc>
              <a:spcBef>
                <a:spcPts val="0"/>
              </a:spcBef>
              <a:buNone/>
            </a:pP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1.4  若干</a:t>
            </a:r>
            <a:r>
              <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sym typeface="+mn-ea"/>
              </a:rPr>
              <a:t>社会现象分析</a:t>
            </a:r>
            <a:endParaRPr lang="zh-CN" altLang="en-US" sz="3600" b="1"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a:p>
            <a:pPr marL="0" indent="0" latinLnBrk="0">
              <a:lnSpc>
                <a:spcPct val="130000"/>
              </a:lnSpc>
              <a:spcBef>
                <a:spcPts val="0"/>
              </a:spcBef>
              <a:buNone/>
            </a:pPr>
            <a:r>
              <a:rPr lang="zh-CN" altLang="en-US" sz="3600" b="1"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1.5  本课程介绍</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63</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edg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449580" y="260985"/>
            <a:ext cx="6392545"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8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1.5 </a:t>
            </a:r>
            <a:r>
              <a:rPr kumimoji="1" lang="zh-CN" altLang="en-US" sz="48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本课程介绍</a:t>
            </a:r>
          </a:p>
        </p:txBody>
      </p:sp>
      <p:sp>
        <p:nvSpPr>
          <p:cNvPr id="73732" name="Rectangle 3"/>
          <p:cNvSpPr>
            <a:spLocks noGrp="1"/>
          </p:cNvSpPr>
          <p:nvPr>
            <p:ph idx="1"/>
          </p:nvPr>
        </p:nvSpPr>
        <p:spPr>
          <a:xfrm>
            <a:off x="539750" y="2104390"/>
            <a:ext cx="8209280" cy="4204970"/>
          </a:xfrm>
        </p:spPr>
        <p:txBody>
          <a:bodyPr vert="horz" wrap="square" lIns="91440" tIns="45720" rIns="91440" bIns="45720" anchor="t"/>
          <a:lstStyle/>
          <a:p>
            <a:pPr eaLnBrk="1" hangingPunct="1">
              <a:spcBef>
                <a:spcPct val="35000"/>
              </a:spcBef>
              <a:buClr>
                <a:srgbClr val="FF0000"/>
              </a:buClr>
              <a:buFont typeface="Wingdings" panose="05000000000000000000" pitchFamily="2" charset="2"/>
              <a:buChar char="p"/>
            </a:pPr>
            <a:r>
              <a:rPr lang="zh-CN" altLang="en-US" sz="2800" dirty="0">
                <a:solidFill>
                  <a:schemeClr val="tx1"/>
                </a:solidFill>
                <a:latin typeface="微软雅黑" panose="020B0503020204020204" pitchFamily="34" charset="-122"/>
                <a:ea typeface="微软雅黑" panose="020B0503020204020204" pitchFamily="34" charset="-122"/>
              </a:rPr>
              <a:t>探讨</a:t>
            </a:r>
            <a:r>
              <a:rPr lang="zh-CN" altLang="en-US" sz="2800" dirty="0" smtClean="0">
                <a:solidFill>
                  <a:schemeClr val="tx1"/>
                </a:solidFill>
                <a:latin typeface="微软雅黑" panose="020B0503020204020204" pitchFamily="34" charset="-122"/>
                <a:ea typeface="微软雅黑" panose="020B0503020204020204" pitchFamily="34" charset="-122"/>
              </a:rPr>
              <a:t>工业化时代</a:t>
            </a:r>
            <a:r>
              <a:rPr lang="zh-CN" altLang="en-US" sz="2800" dirty="0">
                <a:solidFill>
                  <a:schemeClr val="tx1"/>
                </a:solidFill>
                <a:latin typeface="微软雅黑" panose="020B0503020204020204" pitchFamily="34" charset="-122"/>
                <a:ea typeface="微软雅黑" panose="020B0503020204020204" pitchFamily="34" charset="-122"/>
              </a:rPr>
              <a:t>的</a:t>
            </a:r>
            <a:r>
              <a:rPr lang="zh-CN" altLang="en-US" sz="2800" b="1" dirty="0" smtClean="0">
                <a:solidFill>
                  <a:schemeClr val="accent2"/>
                </a:solidFill>
                <a:latin typeface="微软雅黑" panose="020B0503020204020204" pitchFamily="34" charset="-122"/>
                <a:ea typeface="微软雅黑" panose="020B0503020204020204" pitchFamily="34" charset="-122"/>
              </a:rPr>
              <a:t>社会问题</a:t>
            </a:r>
            <a:r>
              <a:rPr lang="zh-CN" altLang="en-US" sz="2800" dirty="0" smtClean="0">
                <a:solidFill>
                  <a:srgbClr val="3333CC"/>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寻求相应</a:t>
            </a:r>
            <a:r>
              <a:rPr lang="zh-CN" altLang="en-US" sz="2800" b="1" dirty="0">
                <a:solidFill>
                  <a:srgbClr val="3333CC"/>
                </a:solidFill>
                <a:latin typeface="微软雅黑" panose="020B0503020204020204" pitchFamily="34" charset="-122"/>
                <a:ea typeface="微软雅黑" panose="020B0503020204020204" pitchFamily="34" charset="-122"/>
              </a:rPr>
              <a:t>解决办法</a:t>
            </a:r>
            <a:r>
              <a:rPr lang="zh-CN" altLang="en-US" sz="2800" dirty="0">
                <a:solidFill>
                  <a:srgbClr val="3333CC"/>
                </a:solidFill>
                <a:latin typeface="微软雅黑" panose="020B0503020204020204" pitchFamily="34" charset="-122"/>
                <a:ea typeface="微软雅黑" panose="020B0503020204020204" pitchFamily="34" charset="-122"/>
              </a:rPr>
              <a:t>。</a:t>
            </a:r>
            <a:endParaRPr lang="en-US" altLang="zh-CN" sz="2800" dirty="0">
              <a:solidFill>
                <a:srgbClr val="3333CC"/>
              </a:solidFill>
              <a:latin typeface="微软雅黑" panose="020B0503020204020204" pitchFamily="34" charset="-122"/>
              <a:ea typeface="微软雅黑" panose="020B0503020204020204" pitchFamily="34" charset="-122"/>
            </a:endParaRPr>
          </a:p>
          <a:p>
            <a:pPr eaLnBrk="1" hangingPunct="1">
              <a:lnSpc>
                <a:spcPct val="90000"/>
              </a:lnSpc>
              <a:spcBef>
                <a:spcPct val="35000"/>
              </a:spcBef>
              <a:buClr>
                <a:srgbClr val="FF0000"/>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从世界历史的角度</a:t>
            </a:r>
            <a:r>
              <a:rPr lang="zh-CN" altLang="en-US" sz="2800" b="1" dirty="0">
                <a:solidFill>
                  <a:srgbClr val="3333CC"/>
                </a:solidFill>
                <a:latin typeface="微软雅黑" panose="020B0503020204020204" pitchFamily="34" charset="-122"/>
                <a:ea typeface="微软雅黑" panose="020B0503020204020204" pitchFamily="34" charset="-122"/>
              </a:rPr>
              <a:t>理解</a:t>
            </a:r>
            <a:r>
              <a:rPr lang="zh-CN" altLang="en-US" sz="2800" b="1" dirty="0" smtClean="0">
                <a:solidFill>
                  <a:srgbClr val="3333CC"/>
                </a:solidFill>
                <a:latin typeface="微软雅黑" panose="020B0503020204020204" pitchFamily="34" charset="-122"/>
                <a:ea typeface="微软雅黑" panose="020B0503020204020204" pitchFamily="34" charset="-122"/>
              </a:rPr>
              <a:t>社会发展中的问题</a:t>
            </a:r>
            <a:r>
              <a:rPr lang="zh-CN" altLang="en-US" sz="2800" dirty="0" smtClean="0">
                <a:solidFill>
                  <a:srgbClr val="3333CC"/>
                </a:solidFill>
                <a:latin typeface="微软雅黑" panose="020B0503020204020204" pitchFamily="34" charset="-122"/>
                <a:ea typeface="微软雅黑" panose="020B0503020204020204" pitchFamily="34" charset="-122"/>
              </a:rPr>
              <a:t>。</a:t>
            </a:r>
            <a:endParaRPr lang="zh-CN" altLang="en-US" sz="2800" dirty="0">
              <a:solidFill>
                <a:srgbClr val="3333CC"/>
              </a:solidFill>
              <a:latin typeface="微软雅黑" panose="020B0503020204020204" pitchFamily="34" charset="-122"/>
              <a:ea typeface="微软雅黑" panose="020B0503020204020204" pitchFamily="34" charset="-122"/>
            </a:endParaRPr>
          </a:p>
          <a:p>
            <a:pPr eaLnBrk="1" hangingPunct="1">
              <a:lnSpc>
                <a:spcPct val="90000"/>
              </a:lnSpc>
              <a:spcBef>
                <a:spcPct val="35000"/>
              </a:spcBef>
              <a:buClr>
                <a:srgbClr val="FF0000"/>
              </a:buClr>
              <a:buFont typeface="Wingdings" panose="05000000000000000000" pitchFamily="2" charset="2"/>
              <a:buChar char="p"/>
            </a:pPr>
            <a:r>
              <a:rPr lang="zh-CN" altLang="en-US" sz="2800" b="1" dirty="0">
                <a:solidFill>
                  <a:schemeClr val="accent2"/>
                </a:solidFill>
                <a:latin typeface="微软雅黑" panose="020B0503020204020204" pitchFamily="34" charset="-122"/>
                <a:ea typeface="微软雅黑" panose="020B0503020204020204" pitchFamily="34" charset="-122"/>
              </a:rPr>
              <a:t>面向未来</a:t>
            </a:r>
            <a:r>
              <a:rPr lang="zh-CN" altLang="en-US" sz="2800" dirty="0">
                <a:solidFill>
                  <a:srgbClr val="3333CC"/>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寻找社会、生活、文化可持续发展的方式。</a:t>
            </a:r>
          </a:p>
          <a:p>
            <a:pPr eaLnBrk="1" hangingPunct="1">
              <a:lnSpc>
                <a:spcPct val="90000"/>
              </a:lnSpc>
              <a:spcBef>
                <a:spcPct val="35000"/>
              </a:spcBef>
              <a:buClr>
                <a:srgbClr val="FF0000"/>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建立</a:t>
            </a:r>
            <a:r>
              <a:rPr lang="zh-CN" altLang="en-US" sz="2800" b="1" dirty="0">
                <a:solidFill>
                  <a:srgbClr val="3333CC"/>
                </a:solidFill>
                <a:latin typeface="微软雅黑" panose="020B0503020204020204" pitchFamily="34" charset="-122"/>
                <a:ea typeface="微软雅黑" panose="020B0503020204020204" pitchFamily="34" charset="-122"/>
              </a:rPr>
              <a:t>跨文化的思维意识</a:t>
            </a:r>
            <a:r>
              <a:rPr lang="zh-CN" altLang="en-US" sz="2800" dirty="0">
                <a:solidFill>
                  <a:srgbClr val="3333CC"/>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培养</a:t>
            </a:r>
            <a:r>
              <a:rPr lang="zh-CN" altLang="en-US" sz="2800" b="1" dirty="0">
                <a:solidFill>
                  <a:srgbClr val="3333CC"/>
                </a:solidFill>
                <a:latin typeface="微软雅黑" panose="020B0503020204020204" pitchFamily="34" charset="-122"/>
                <a:ea typeface="微软雅黑" panose="020B0503020204020204" pitchFamily="34" charset="-122"/>
              </a:rPr>
              <a:t>跨文化适应性</a:t>
            </a:r>
            <a:r>
              <a:rPr lang="zh-CN" altLang="en-US" sz="2800" dirty="0">
                <a:solidFill>
                  <a:srgbClr val="3333CC"/>
                </a:solidFill>
                <a:latin typeface="微软雅黑" panose="020B0503020204020204" pitchFamily="34" charset="-122"/>
                <a:ea typeface="微软雅黑" panose="020B0503020204020204" pitchFamily="34" charset="-122"/>
              </a:rPr>
              <a:t>。</a:t>
            </a:r>
          </a:p>
          <a:p>
            <a:pPr eaLnBrk="1" hangingPunct="1">
              <a:lnSpc>
                <a:spcPct val="115000"/>
              </a:lnSpc>
              <a:spcBef>
                <a:spcPct val="35000"/>
              </a:spcBef>
              <a:buClr>
                <a:srgbClr val="FF0000"/>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增强对我国社会工业化过程的</a:t>
            </a:r>
            <a:r>
              <a:rPr lang="zh-CN" altLang="en-US" sz="2800" b="1" dirty="0">
                <a:solidFill>
                  <a:srgbClr val="3333CC"/>
                </a:solidFill>
                <a:latin typeface="微软雅黑" panose="020B0503020204020204" pitchFamily="34" charset="-122"/>
                <a:ea typeface="微软雅黑" panose="020B0503020204020204" pitchFamily="34" charset="-122"/>
              </a:rPr>
              <a:t>理解与探索</a:t>
            </a:r>
            <a:r>
              <a:rPr lang="zh-CN" altLang="en-US" sz="2800" dirty="0">
                <a:solidFill>
                  <a:srgbClr val="3333CC"/>
                </a:solidFill>
                <a:latin typeface="微软雅黑" panose="020B0503020204020204" pitchFamily="34" charset="-122"/>
                <a:ea typeface="微软雅黑" panose="020B0503020204020204" pitchFamily="34" charset="-122"/>
              </a:rPr>
              <a:t>。</a:t>
            </a:r>
          </a:p>
          <a:p>
            <a:pPr eaLnBrk="1" hangingPunct="1">
              <a:lnSpc>
                <a:spcPct val="115000"/>
              </a:lnSpc>
              <a:spcBef>
                <a:spcPct val="35000"/>
              </a:spcBef>
              <a:buClr>
                <a:srgbClr val="FF0000"/>
              </a:buClr>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理解当前社会和时代的特点，</a:t>
            </a:r>
            <a:r>
              <a:rPr lang="zh-CN" altLang="en-US" sz="2800" b="1" dirty="0">
                <a:solidFill>
                  <a:srgbClr val="3333CC"/>
                </a:solidFill>
                <a:latin typeface="微软雅黑" panose="020B0503020204020204" pitchFamily="34" charset="-122"/>
                <a:ea typeface="微软雅黑" panose="020B0503020204020204" pitchFamily="34" charset="-122"/>
              </a:rPr>
              <a:t>增加社会经验</a:t>
            </a:r>
            <a:r>
              <a:rPr lang="zh-CN" altLang="en-US" sz="2800" dirty="0">
                <a:solidFill>
                  <a:srgbClr val="3333CC"/>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在个人的</a:t>
            </a:r>
            <a:r>
              <a:rPr lang="zh-CN" altLang="en-US" sz="2800" b="1" dirty="0">
                <a:solidFill>
                  <a:srgbClr val="3333CC"/>
                </a:solidFill>
                <a:latin typeface="微软雅黑" panose="020B0503020204020204" pitchFamily="34" charset="-122"/>
                <a:ea typeface="微软雅黑" panose="020B0503020204020204" pitchFamily="34" charset="-122"/>
              </a:rPr>
              <a:t>价值观、责任感</a:t>
            </a:r>
            <a:r>
              <a:rPr lang="zh-CN" altLang="en-US" sz="2800" dirty="0">
                <a:solidFill>
                  <a:srgbClr val="3333CC"/>
                </a:solidFill>
                <a:latin typeface="微软雅黑" panose="020B0503020204020204" pitchFamily="34" charset="-122"/>
                <a:ea typeface="微软雅黑" panose="020B0503020204020204" pitchFamily="34" charset="-122"/>
              </a:rPr>
              <a:t>和</a:t>
            </a:r>
            <a:r>
              <a:rPr lang="zh-CN" altLang="en-US" sz="2800" b="1" dirty="0">
                <a:solidFill>
                  <a:srgbClr val="3333CC"/>
                </a:solidFill>
                <a:latin typeface="微软雅黑" panose="020B0503020204020204" pitchFamily="34" charset="-122"/>
                <a:ea typeface="微软雅黑" panose="020B0503020204020204" pitchFamily="34" charset="-122"/>
              </a:rPr>
              <a:t>行为方式</a:t>
            </a:r>
            <a:r>
              <a:rPr lang="zh-CN" altLang="en-US" sz="2800" dirty="0">
                <a:latin typeface="微软雅黑" panose="020B0503020204020204" pitchFamily="34" charset="-122"/>
                <a:ea typeface="微软雅黑" panose="020B0503020204020204" pitchFamily="34" charset="-122"/>
              </a:rPr>
              <a:t>上有所领悟。</a:t>
            </a:r>
            <a:endParaRPr lang="zh-CN" altLang="en-US" sz="2800" dirty="0">
              <a:solidFill>
                <a:srgbClr val="3333CC"/>
              </a:solidFill>
              <a:latin typeface="微软雅黑" panose="020B0503020204020204" pitchFamily="34" charset="-122"/>
              <a:ea typeface="微软雅黑" panose="020B0503020204020204" pitchFamily="34" charset="-122"/>
            </a:endParaRPr>
          </a:p>
        </p:txBody>
      </p:sp>
      <p:pic>
        <p:nvPicPr>
          <p:cNvPr id="73733" name="Picture 2" descr="BS01316_"/>
          <p:cNvPicPr>
            <a:picLocks noChangeAspect="1"/>
          </p:cNvPicPr>
          <p:nvPr/>
        </p:nvPicPr>
        <p:blipFill>
          <a:blip r:embed="rId2"/>
          <a:stretch>
            <a:fillRect/>
          </a:stretch>
        </p:blipFill>
        <p:spPr>
          <a:xfrm>
            <a:off x="6616700" y="69850"/>
            <a:ext cx="2419350" cy="1774825"/>
          </a:xfrm>
          <a:prstGeom prst="rect">
            <a:avLst/>
          </a:prstGeom>
          <a:noFill/>
          <a:ln w="9525">
            <a:noFill/>
          </a:ln>
        </p:spPr>
      </p:pic>
      <p:sp>
        <p:nvSpPr>
          <p:cNvPr id="2" name="文本框 1"/>
          <p:cNvSpPr txBox="1"/>
          <p:nvPr/>
        </p:nvSpPr>
        <p:spPr>
          <a:xfrm>
            <a:off x="482600" y="1303020"/>
            <a:ext cx="5587365" cy="706755"/>
          </a:xfrm>
          <a:prstGeom prst="rect">
            <a:avLst/>
          </a:prstGeom>
          <a:noFill/>
        </p:spPr>
        <p:txBody>
          <a:bodyPr wrap="square" rtlCol="0">
            <a:spAutoFit/>
          </a:bodyPr>
          <a:lstStyle/>
          <a:p>
            <a:r>
              <a:rPr kumimoji="1" lang="en-US" altLang="zh-CN" sz="4000" b="1" kern="0" noProof="0" dirty="0" smtClean="0">
                <a:ln>
                  <a:noFill/>
                </a:ln>
                <a:solidFill>
                  <a:schemeClr val="accent6"/>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sym typeface="+mn-ea"/>
              </a:rPr>
              <a:t>1.5.1 </a:t>
            </a:r>
            <a:r>
              <a:rPr kumimoji="1" lang="zh-CN" altLang="en-US" sz="4000" b="1" kern="0" noProof="0" dirty="0" smtClean="0">
                <a:ln>
                  <a:noFill/>
                </a:ln>
                <a:solidFill>
                  <a:schemeClr val="accent6"/>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sym typeface="+mn-ea"/>
              </a:rPr>
              <a:t>课程主要宗旨</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64</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76</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wipe(left)">
                                      <p:cBhvr>
                                        <p:cTn id="7" dur="500"/>
                                        <p:tgtEl>
                                          <p:spTgt spid="737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3732">
                                            <p:txEl>
                                              <p:pRg st="1" end="1"/>
                                            </p:txEl>
                                          </p:spTgt>
                                        </p:tgtEl>
                                        <p:attrNameLst>
                                          <p:attrName>style.visibility</p:attrName>
                                        </p:attrNameLst>
                                      </p:cBhvr>
                                      <p:to>
                                        <p:strVal val="visible"/>
                                      </p:to>
                                    </p:set>
                                    <p:animEffect transition="in" filter="wipe(right)">
                                      <p:cBhvr>
                                        <p:cTn id="12" dur="500"/>
                                        <p:tgtEl>
                                          <p:spTgt spid="737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2">
                                            <p:txEl>
                                              <p:pRg st="2" end="2"/>
                                            </p:txEl>
                                          </p:spTgt>
                                        </p:tgtEl>
                                        <p:attrNameLst>
                                          <p:attrName>style.visibility</p:attrName>
                                        </p:attrNameLst>
                                      </p:cBhvr>
                                      <p:to>
                                        <p:strVal val="visible"/>
                                      </p:to>
                                    </p:set>
                                    <p:animEffect transition="in" filter="wipe(left)">
                                      <p:cBhvr>
                                        <p:cTn id="17" dur="500"/>
                                        <p:tgtEl>
                                          <p:spTgt spid="737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73732">
                                            <p:txEl>
                                              <p:pRg st="3" end="3"/>
                                            </p:txEl>
                                          </p:spTgt>
                                        </p:tgtEl>
                                        <p:attrNameLst>
                                          <p:attrName>style.visibility</p:attrName>
                                        </p:attrNameLst>
                                      </p:cBhvr>
                                      <p:to>
                                        <p:strVal val="visible"/>
                                      </p:to>
                                    </p:set>
                                    <p:animEffect transition="in" filter="wipe(right)">
                                      <p:cBhvr>
                                        <p:cTn id="22" dur="500"/>
                                        <p:tgtEl>
                                          <p:spTgt spid="737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3732">
                                            <p:txEl>
                                              <p:pRg st="4" end="4"/>
                                            </p:txEl>
                                          </p:spTgt>
                                        </p:tgtEl>
                                        <p:attrNameLst>
                                          <p:attrName>style.visibility</p:attrName>
                                        </p:attrNameLst>
                                      </p:cBhvr>
                                      <p:to>
                                        <p:strVal val="visible"/>
                                      </p:to>
                                    </p:set>
                                    <p:animEffect transition="in" filter="wipe(left)">
                                      <p:cBhvr>
                                        <p:cTn id="27" dur="500"/>
                                        <p:tgtEl>
                                          <p:spTgt spid="737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3732">
                                            <p:txEl>
                                              <p:pRg st="5" end="5"/>
                                            </p:txEl>
                                          </p:spTgt>
                                        </p:tgtEl>
                                        <p:attrNameLst>
                                          <p:attrName>style.visibility</p:attrName>
                                        </p:attrNameLst>
                                      </p:cBhvr>
                                      <p:to>
                                        <p:strVal val="visible"/>
                                      </p:to>
                                    </p:set>
                                    <p:animEffect transition="in" filter="wipe(down)">
                                      <p:cBhvr>
                                        <p:cTn id="32" dur="500"/>
                                        <p:tgtEl>
                                          <p:spTgt spid="737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476250"/>
            <a:ext cx="7772400" cy="9144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i="0" u="none" strike="noStrike" kern="0" cap="none" spc="0" normalizeH="0" baseline="0" noProof="0" dirty="0" smtClean="0">
                <a:ln>
                  <a:noFill/>
                </a:ln>
                <a:solidFill>
                  <a:schemeClr val="accent6"/>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1.5.2 课程主要内容</a:t>
            </a:r>
          </a:p>
        </p:txBody>
      </p:sp>
      <p:sp>
        <p:nvSpPr>
          <p:cNvPr id="74756" name="Rectangle 3"/>
          <p:cNvSpPr>
            <a:spLocks noGrp="1"/>
          </p:cNvSpPr>
          <p:nvPr>
            <p:ph idx="1"/>
          </p:nvPr>
        </p:nvSpPr>
        <p:spPr>
          <a:xfrm>
            <a:off x="609600" y="1484313"/>
            <a:ext cx="8139113" cy="4681537"/>
          </a:xfrm>
        </p:spPr>
        <p:txBody>
          <a:bodyPr vert="horz" wrap="square" lIns="91440" tIns="45720" rIns="91440" bIns="45720" anchor="t"/>
          <a:lstStyle/>
          <a:p>
            <a:pPr eaLnBrk="1" hangingPunct="1">
              <a:lnSpc>
                <a:spcPct val="110000"/>
              </a:lnSpc>
              <a:spcBef>
                <a:spcPts val="1000"/>
              </a:spcBef>
              <a:buClr>
                <a:srgbClr val="C00000"/>
              </a:buClr>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rPr>
              <a:t>与一般社会学课程的体系构架有所不同，不按</a:t>
            </a:r>
            <a:r>
              <a:rPr lang="zh-CN" altLang="en-US" sz="2400" b="1" dirty="0">
                <a:solidFill>
                  <a:schemeClr val="accent2"/>
                </a:solidFill>
                <a:latin typeface="微软雅黑" panose="020B0503020204020204" pitchFamily="34" charset="-122"/>
                <a:ea typeface="微软雅黑" panose="020B0503020204020204" pitchFamily="34" charset="-122"/>
              </a:rPr>
              <a:t>社会结构、社会组织、社会制度</a:t>
            </a:r>
            <a:r>
              <a:rPr lang="zh-CN" altLang="en-US" sz="2400" b="1" dirty="0">
                <a:latin typeface="微软雅黑" panose="020B0503020204020204" pitchFamily="34" charset="-122"/>
                <a:ea typeface="微软雅黑" panose="020B0503020204020204" pitchFamily="34" charset="-122"/>
              </a:rPr>
              <a:t>等内容进行系统讲解。</a:t>
            </a:r>
            <a:endParaRPr lang="en-US" altLang="zh-CN" sz="2400" b="1" dirty="0">
              <a:latin typeface="微软雅黑" panose="020B0503020204020204" pitchFamily="34" charset="-122"/>
              <a:ea typeface="微软雅黑" panose="020B0503020204020204" pitchFamily="34" charset="-122"/>
            </a:endParaRPr>
          </a:p>
          <a:p>
            <a:pPr eaLnBrk="1" hangingPunct="1">
              <a:lnSpc>
                <a:spcPct val="110000"/>
              </a:lnSpc>
              <a:spcBef>
                <a:spcPts val="1000"/>
              </a:spcBef>
              <a:buClr>
                <a:srgbClr val="C00000"/>
              </a:buClr>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rPr>
              <a:t>以李乐山教授在</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工业社会学</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（修订版）</a:t>
            </a:r>
            <a:r>
              <a:rPr lang="zh-CN" altLang="en-US" sz="2400" b="1" dirty="0">
                <a:latin typeface="微软雅黑" panose="020B0503020204020204" pitchFamily="34" charset="-122"/>
                <a:ea typeface="微软雅黑" panose="020B0503020204020204" pitchFamily="34" charset="-122"/>
              </a:rPr>
              <a:t>为教材。</a:t>
            </a:r>
            <a:r>
              <a:rPr lang="zh-CN" altLang="en-US" sz="2400" b="1" dirty="0">
                <a:solidFill>
                  <a:srgbClr val="FF0000"/>
                </a:solidFill>
                <a:latin typeface="微软雅黑" panose="020B0503020204020204" pitchFamily="34" charset="-122"/>
                <a:ea typeface="微软雅黑" panose="020B0503020204020204" pitchFamily="34" charset="-122"/>
              </a:rPr>
              <a:t>主要从西方现代化的历史进程切入，从社会学的视野和角度按专题考察人类社会的工业现代化发展轨迹，</a:t>
            </a:r>
            <a:r>
              <a:rPr lang="zh-CN" altLang="en-US" sz="2400" b="1" dirty="0">
                <a:latin typeface="微软雅黑" panose="020B0503020204020204" pitchFamily="34" charset="-122"/>
                <a:ea typeface="微软雅黑" panose="020B0503020204020204" pitchFamily="34" charset="-122"/>
              </a:rPr>
              <a:t>结合社会学的各种理论观点进行介绍和适当评价。</a:t>
            </a:r>
          </a:p>
          <a:p>
            <a:pPr eaLnBrk="1" hangingPunct="1">
              <a:lnSpc>
                <a:spcPct val="110000"/>
              </a:lnSpc>
              <a:spcBef>
                <a:spcPts val="1000"/>
              </a:spcBef>
              <a:buClr>
                <a:srgbClr val="C00000"/>
              </a:buClr>
              <a:buFont typeface="Wingdings" panose="05000000000000000000" pitchFamily="2" charset="2"/>
              <a:buChar char="p"/>
            </a:pPr>
            <a:r>
              <a:rPr lang="zh-CN" altLang="en-US" sz="2400" b="1" dirty="0">
                <a:solidFill>
                  <a:schemeClr val="accent2"/>
                </a:solidFill>
                <a:latin typeface="微软雅黑" panose="020B0503020204020204" pitchFamily="34" charset="-122"/>
                <a:ea typeface="微软雅黑" panose="020B0503020204020204" pitchFamily="34" charset="-122"/>
              </a:rPr>
              <a:t>综合反映历史学、社会学、技术社会学、社会心理学的一些研究问题。教材中</a:t>
            </a:r>
            <a:r>
              <a:rPr lang="zh-CN" altLang="en-US" sz="2400" b="1" dirty="0">
                <a:latin typeface="微软雅黑" panose="020B0503020204020204" pitchFamily="34" charset="-122"/>
                <a:ea typeface="微软雅黑" panose="020B0503020204020204" pitchFamily="34" charset="-122"/>
              </a:rPr>
              <a:t>给出大量的思考题和讨论题，可以引导大家深入理解核心内容。</a:t>
            </a:r>
            <a:endParaRPr lang="en-US" altLang="zh-CN" sz="2400" b="1" dirty="0">
              <a:latin typeface="微软雅黑" panose="020B0503020204020204" pitchFamily="34" charset="-122"/>
              <a:ea typeface="微软雅黑" panose="020B0503020204020204" pitchFamily="34" charset="-122"/>
            </a:endParaRPr>
          </a:p>
          <a:p>
            <a:pPr eaLnBrk="1" hangingPunct="1">
              <a:lnSpc>
                <a:spcPct val="110000"/>
              </a:lnSpc>
              <a:spcBef>
                <a:spcPts val="1000"/>
              </a:spcBef>
              <a:buClr>
                <a:srgbClr val="C00000"/>
              </a:buClr>
              <a:buFont typeface="Wingdings" panose="05000000000000000000" pitchFamily="2" charset="2"/>
              <a:buChar char="p"/>
            </a:pPr>
            <a:r>
              <a:rPr lang="zh-CN" altLang="en-US" sz="2400" b="1" dirty="0">
                <a:solidFill>
                  <a:schemeClr val="accent2"/>
                </a:solidFill>
                <a:latin typeface="微软雅黑" panose="020B0503020204020204" pitchFamily="34" charset="-122"/>
                <a:ea typeface="微软雅黑" panose="020B0503020204020204" pitchFamily="34" charset="-122"/>
              </a:rPr>
              <a:t>引导和探讨在现代社会中如何保持中华传统文化和美德。</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65</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76</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56">
                                            <p:txEl>
                                              <p:pRg st="0" end="0"/>
                                            </p:txEl>
                                          </p:spTgt>
                                        </p:tgtEl>
                                        <p:attrNameLst>
                                          <p:attrName>style.visibility</p:attrName>
                                        </p:attrNameLst>
                                      </p:cBhvr>
                                      <p:to>
                                        <p:strVal val="visible"/>
                                      </p:to>
                                    </p:set>
                                    <p:animEffect transition="in" filter="fade">
                                      <p:cBhvr>
                                        <p:cTn id="7" dur="500"/>
                                        <p:tgtEl>
                                          <p:spTgt spid="7475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756">
                                            <p:txEl>
                                              <p:pRg st="1" end="1"/>
                                            </p:txEl>
                                          </p:spTgt>
                                        </p:tgtEl>
                                        <p:attrNameLst>
                                          <p:attrName>style.visibility</p:attrName>
                                        </p:attrNameLst>
                                      </p:cBhvr>
                                      <p:to>
                                        <p:strVal val="visible"/>
                                      </p:to>
                                    </p:set>
                                    <p:animEffect transition="in" filter="fade">
                                      <p:cBhvr>
                                        <p:cTn id="11" dur="2000"/>
                                        <p:tgtEl>
                                          <p:spTgt spid="7475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4756">
                                            <p:txEl>
                                              <p:pRg st="2" end="2"/>
                                            </p:txEl>
                                          </p:spTgt>
                                        </p:tgtEl>
                                        <p:attrNameLst>
                                          <p:attrName>style.visibility</p:attrName>
                                        </p:attrNameLst>
                                      </p:cBhvr>
                                      <p:to>
                                        <p:strVal val="visible"/>
                                      </p:to>
                                    </p:set>
                                    <p:animEffect transition="in" filter="fade">
                                      <p:cBhvr>
                                        <p:cTn id="16" dur="2000"/>
                                        <p:tgtEl>
                                          <p:spTgt spid="7475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4756">
                                            <p:txEl>
                                              <p:pRg st="3" end="3"/>
                                            </p:txEl>
                                          </p:spTgt>
                                        </p:tgtEl>
                                        <p:attrNameLst>
                                          <p:attrName>style.visibility</p:attrName>
                                        </p:attrNameLst>
                                      </p:cBhvr>
                                      <p:to>
                                        <p:strVal val="visible"/>
                                      </p:to>
                                    </p:set>
                                    <p:animEffect transition="in" filter="fade">
                                      <p:cBhvr>
                                        <p:cTn id="21" dur="1000"/>
                                        <p:tgtEl>
                                          <p:spTgt spid="747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1258888" y="620688"/>
            <a:ext cx="6553200" cy="935038"/>
          </a:xfrm>
          <a:prstGeom prst="rect">
            <a:avLst/>
          </a:prstGeom>
          <a:solidFill>
            <a:schemeClr val="accent2"/>
          </a:solidFill>
          <a:ln w="31750">
            <a:solidFill>
              <a:srgbClr val="FFCC00"/>
            </a:solidFill>
            <a:miter lim="800000"/>
          </a:ln>
          <a:effectLst>
            <a:outerShdw dist="107763" dir="2700000" algn="ctr" rotWithShape="0">
              <a:schemeClr val="bg2">
                <a:alpha val="50000"/>
              </a:schemeClr>
            </a:outerShdw>
          </a:effectLst>
        </p:spPr>
        <p:txBody>
          <a:bodyPr anchor="ctr" anchorCtr="1"/>
          <a:lstStyle/>
          <a:p>
            <a:pPr>
              <a:lnSpc>
                <a:spcPct val="100000"/>
              </a:lnSpc>
              <a:defRPr/>
            </a:pPr>
            <a:r>
              <a:rPr lang="zh-CN" altLang="en-US" sz="4000" b="1" dirty="0">
                <a:solidFill>
                  <a:schemeClr val="bg1"/>
                </a:solidFill>
                <a:latin typeface="微软雅黑" panose="020B0503020204020204" pitchFamily="34" charset="-122"/>
                <a:ea typeface="微软雅黑" panose="020B0503020204020204" pitchFamily="34" charset="-122"/>
              </a:rPr>
              <a:t>本课程的主要教学内容</a:t>
            </a:r>
          </a:p>
        </p:txBody>
      </p:sp>
      <p:graphicFrame>
        <p:nvGraphicFramePr>
          <p:cNvPr id="112732" name="Group 92"/>
          <p:cNvGraphicFramePr>
            <a:graphicFrameLocks noGrp="1"/>
          </p:cNvGraphicFramePr>
          <p:nvPr>
            <p:ph/>
          </p:nvPr>
        </p:nvGraphicFramePr>
        <p:xfrm>
          <a:off x="539936" y="1916832"/>
          <a:ext cx="7991103" cy="4440152"/>
        </p:xfrm>
        <a:graphic>
          <a:graphicData uri="http://schemas.openxmlformats.org/drawingml/2006/table">
            <a:tbl>
              <a:tblPr/>
              <a:tblGrid>
                <a:gridCol w="863228">
                  <a:extLst>
                    <a:ext uri="{9D8B030D-6E8A-4147-A177-3AD203B41FA5}">
                      <a16:colId xmlns:a16="http://schemas.microsoft.com/office/drawing/2014/main" xmlns="" val="20000"/>
                    </a:ext>
                  </a:extLst>
                </a:gridCol>
                <a:gridCol w="3095625">
                  <a:extLst>
                    <a:ext uri="{9D8B030D-6E8A-4147-A177-3AD203B41FA5}">
                      <a16:colId xmlns:a16="http://schemas.microsoft.com/office/drawing/2014/main" xmlns="" val="20001"/>
                    </a:ext>
                  </a:extLst>
                </a:gridCol>
                <a:gridCol w="1081087">
                  <a:extLst>
                    <a:ext uri="{9D8B030D-6E8A-4147-A177-3AD203B41FA5}">
                      <a16:colId xmlns:a16="http://schemas.microsoft.com/office/drawing/2014/main" xmlns="" val="20002"/>
                    </a:ext>
                  </a:extLst>
                </a:gridCol>
                <a:gridCol w="2951163">
                  <a:extLst>
                    <a:ext uri="{9D8B030D-6E8A-4147-A177-3AD203B41FA5}">
                      <a16:colId xmlns:a16="http://schemas.microsoft.com/office/drawing/2014/main" xmlns="" val="20003"/>
                    </a:ext>
                  </a:extLst>
                </a:gridCol>
              </a:tblGrid>
              <a:tr h="64824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第</a:t>
                      </a:r>
                      <a:r>
                        <a:rPr kumimoji="0" lang="en-US" altLang="zh-CN"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1</a:t>
                      </a: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讲</a:t>
                      </a:r>
                    </a:p>
                  </a:txBody>
                  <a:tcPr marL="18000" marR="18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绪   论</a:t>
                      </a:r>
                    </a:p>
                  </a:txBody>
                  <a:tcPr marL="18000" marR="18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第</a:t>
                      </a:r>
                      <a:r>
                        <a:rPr kumimoji="0" lang="en-US" altLang="zh-CN"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7</a:t>
                      </a: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讲</a:t>
                      </a:r>
                    </a:p>
                  </a:txBody>
                  <a:tcPr marL="18000" marR="18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pPr>
                      <a:r>
                        <a:rPr kumimoji="0" lang="zh-CN" altLang="zh-CN"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mn-cs"/>
                        </a:rPr>
                        <a:t>社会核心价值体系</a:t>
                      </a:r>
                      <a:endParaRPr kumimoji="0" lang="zh-CN" altLang="en-US"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mn-cs"/>
                      </a:endParaRPr>
                    </a:p>
                  </a:txBody>
                  <a:tcPr marL="18000" marR="18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0"/>
                  </a:ext>
                </a:extLst>
              </a:tr>
              <a:tr h="57597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第</a:t>
                      </a:r>
                      <a:r>
                        <a:rPr kumimoji="0" lang="en-US" altLang="zh-CN"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2</a:t>
                      </a: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讲</a:t>
                      </a:r>
                    </a:p>
                  </a:txBody>
                  <a:tcPr marL="18000" marR="18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zh-CN"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社会演化与现代化起源</a:t>
                      </a:r>
                      <a:endParaRPr kumimoji="0" lang="zh-CN" altLang="en-US"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8000" marR="18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第</a:t>
                      </a:r>
                      <a:r>
                        <a:rPr kumimoji="0" lang="en-US" altLang="zh-CN"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8</a:t>
                      </a: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讲</a:t>
                      </a:r>
                    </a:p>
                  </a:txBody>
                  <a:tcPr marL="18000" marR="18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mn-cs"/>
                        </a:rPr>
                        <a:t>社会化与社会角色</a:t>
                      </a:r>
                    </a:p>
                  </a:txBody>
                  <a:tcPr marL="18000" marR="18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1"/>
                  </a:ext>
                </a:extLst>
              </a:tr>
              <a:tr h="57689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第</a:t>
                      </a:r>
                      <a:r>
                        <a:rPr kumimoji="0" lang="en-US" altLang="zh-CN"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3</a:t>
                      </a: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讲</a:t>
                      </a:r>
                    </a:p>
                  </a:txBody>
                  <a:tcPr marL="18000" marR="18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zh-CN"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工业革命与社会变革</a:t>
                      </a:r>
                      <a:endParaRPr kumimoji="0" lang="zh-CN" altLang="en-US"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8000" marR="18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第</a:t>
                      </a:r>
                      <a:r>
                        <a:rPr kumimoji="0" lang="en-US" altLang="zh-CN"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9</a:t>
                      </a: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讲</a:t>
                      </a:r>
                    </a:p>
                  </a:txBody>
                  <a:tcPr marL="18000" marR="18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pPr>
                      <a:r>
                        <a:rPr kumimoji="0" lang="zh-CN" sz="2000" b="1" i="0" u="none" strike="noStrike" kern="1200" cap="none" normalizeH="0" baseline="0" dirty="0">
                          <a:ln>
                            <a:noFill/>
                          </a:ln>
                          <a:solidFill>
                            <a:schemeClr val="accent2"/>
                          </a:solidFill>
                          <a:effectLst/>
                          <a:latin typeface="微软雅黑" panose="020B0503020204020204" pitchFamily="34" charset="-122"/>
                          <a:ea typeface="微软雅黑" panose="020B0503020204020204" pitchFamily="34" charset="-122"/>
                          <a:cs typeface="+mn-cs"/>
                        </a:rPr>
                        <a:t>社会现代化的模式</a:t>
                      </a:r>
                    </a:p>
                  </a:txBody>
                  <a:tcPr marL="36195" marR="36195" marT="36195" marB="361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2"/>
                  </a:ext>
                </a:extLst>
              </a:tr>
              <a:tr h="7564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第</a:t>
                      </a:r>
                      <a:r>
                        <a:rPr kumimoji="0" lang="en-US" altLang="zh-CN"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4</a:t>
                      </a: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讲</a:t>
                      </a:r>
                    </a:p>
                  </a:txBody>
                  <a:tcPr marL="18000" marR="18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zh-CN"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教育改革与社会发展</a:t>
                      </a:r>
                      <a:endParaRPr kumimoji="0" lang="zh-CN" altLang="zh-CN" sz="2000" b="1" i="0" u="none" strike="noStrike" kern="1200" cap="none" normalizeH="0" baseline="0" dirty="0">
                        <a:ln>
                          <a:noFill/>
                        </a:ln>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6195" marR="36195"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第</a:t>
                      </a:r>
                      <a:r>
                        <a:rPr kumimoji="0" lang="en-US" altLang="zh-CN"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10</a:t>
                      </a: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讲</a:t>
                      </a:r>
                    </a:p>
                  </a:txBody>
                  <a:tcPr marL="18000" marR="18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pPr>
                      <a:r>
                        <a:rPr kumimoji="0" lang="zh-CN" sz="2000" b="1" i="0" u="none" strike="noStrike" kern="1200" cap="none" normalizeH="0" baseline="0" dirty="0">
                          <a:ln>
                            <a:noFill/>
                          </a:ln>
                          <a:solidFill>
                            <a:schemeClr val="accent2"/>
                          </a:solidFill>
                          <a:effectLst/>
                          <a:latin typeface="微软雅黑" panose="020B0503020204020204" pitchFamily="34" charset="-122"/>
                          <a:ea typeface="微软雅黑" panose="020B0503020204020204" pitchFamily="34" charset="-122"/>
                          <a:cs typeface="+mn-cs"/>
                        </a:rPr>
                        <a:t>企业文化的历程</a:t>
                      </a:r>
                    </a:p>
                  </a:txBody>
                  <a:tcPr marL="36195" marR="36195" marT="36195" marB="361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3"/>
                  </a:ext>
                </a:extLst>
              </a:tr>
              <a:tr h="733427">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第</a:t>
                      </a:r>
                      <a:r>
                        <a:rPr kumimoji="0" lang="en-US" altLang="zh-CN"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5</a:t>
                      </a: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讲</a:t>
                      </a:r>
                    </a:p>
                  </a:txBody>
                  <a:tcPr marL="18000" marR="18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sz="2000" b="1" i="0" u="none" strike="noStrike" kern="1200" cap="none" normalizeH="0" baseline="0" dirty="0">
                          <a:ln>
                            <a:noFill/>
                          </a:ln>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文化与社会文明</a:t>
                      </a:r>
                    </a:p>
                  </a:txBody>
                  <a:tcPr marL="36195" marR="36195"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第</a:t>
                      </a:r>
                      <a:r>
                        <a:rPr kumimoji="0" lang="en-US" altLang="zh-CN"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11</a:t>
                      </a: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讲</a:t>
                      </a:r>
                    </a:p>
                  </a:txBody>
                  <a:tcPr marL="18000" marR="18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pPr>
                      <a:r>
                        <a:rPr kumimoji="0" lang="zh-CN" sz="2000" b="1" i="0" u="none" strike="noStrike" kern="1200" cap="none" normalizeH="0" baseline="0" dirty="0">
                          <a:ln>
                            <a:noFill/>
                          </a:ln>
                          <a:solidFill>
                            <a:schemeClr val="accent2"/>
                          </a:solidFill>
                          <a:effectLst/>
                          <a:latin typeface="微软雅黑" panose="020B0503020204020204" pitchFamily="34" charset="-122"/>
                          <a:ea typeface="微软雅黑" panose="020B0503020204020204" pitchFamily="34" charset="-122"/>
                          <a:cs typeface="+mn-cs"/>
                        </a:rPr>
                        <a:t>企业文化与社会进步</a:t>
                      </a:r>
                    </a:p>
                  </a:txBody>
                  <a:tcPr marL="36195" marR="36195" marT="36195" marB="3619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4"/>
                  </a:ext>
                </a:extLst>
              </a:tr>
              <a:tr h="114921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第</a:t>
                      </a:r>
                      <a:r>
                        <a:rPr kumimoji="0" lang="en-US" altLang="zh-CN"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6</a:t>
                      </a:r>
                      <a:r>
                        <a:rPr kumimoji="0" lang="zh-CN" altLang="en-US" sz="20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讲</a:t>
                      </a:r>
                    </a:p>
                  </a:txBody>
                  <a:tcPr marL="18000" marR="18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rPr>
                        <a:t>文化差异与互动</a:t>
                      </a:r>
                      <a:endParaRPr kumimoji="0" lang="zh-CN" sz="2000" b="1" i="0" u="none" strike="noStrike" kern="1200" cap="none" normalizeH="0" baseline="0" dirty="0">
                        <a:ln>
                          <a:noFill/>
                        </a:ln>
                        <a:solidFill>
                          <a:schemeClr val="accent2"/>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36195" marR="36195" marT="36195" marB="361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第</a:t>
                      </a:r>
                      <a:r>
                        <a:rPr kumimoji="0" lang="en-US" altLang="zh-CN"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12</a:t>
                      </a:r>
                      <a:r>
                        <a:rPr kumimoji="0" lang="zh-CN" altLang="en-US" sz="2000" b="1" i="0" u="none" strike="noStrike" kern="1200"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mn-cs"/>
                        </a:rPr>
                        <a:t>讲</a:t>
                      </a:r>
                    </a:p>
                  </a:txBody>
                  <a:tcPr marL="18000" marR="18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pPr>
                      <a:r>
                        <a:rPr kumimoji="0" lang="zh-CN" altLang="zh-CN"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mn-cs"/>
                        </a:rPr>
                        <a:t>社会现代化的机遇与挑战</a:t>
                      </a:r>
                      <a:endParaRPr kumimoji="0" lang="en-US" altLang="zh-CN"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mn-cs"/>
                        </a:rPr>
                        <a:t>(</a:t>
                      </a:r>
                      <a:r>
                        <a:rPr kumimoji="0" lang="zh-CN" altLang="en-US"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mn-cs"/>
                        </a:rPr>
                        <a:t>课程总结</a:t>
                      </a:r>
                      <a:r>
                        <a:rPr kumimoji="0" lang="en-US" altLang="zh-CN"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mn-cs"/>
                        </a:rPr>
                        <a:t>)</a:t>
                      </a:r>
                      <a:endParaRPr kumimoji="0" lang="zh-CN" altLang="en-US" sz="2000" b="1" i="0" u="none" strike="noStrike" kern="1200" cap="none" normalizeH="0" baseline="0" dirty="0" smtClean="0">
                        <a:ln>
                          <a:noFill/>
                        </a:ln>
                        <a:solidFill>
                          <a:schemeClr val="accent2"/>
                        </a:solidFill>
                        <a:effectLst/>
                        <a:latin typeface="微软雅黑" panose="020B0503020204020204" pitchFamily="34" charset="-122"/>
                        <a:ea typeface="微软雅黑" panose="020B0503020204020204" pitchFamily="34" charset="-122"/>
                        <a:cs typeface="+mn-cs"/>
                      </a:endParaRPr>
                    </a:p>
                  </a:txBody>
                  <a:tcPr marL="18000" marR="18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5"/>
                  </a:ext>
                </a:extLst>
              </a:tr>
            </a:tbl>
          </a:graphicData>
        </a:graphic>
      </p:graphicFrame>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66</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76</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heel spokes="8"/>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42290" y="479425"/>
            <a:ext cx="7772400"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accent6"/>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1.5.3 学习课程目的要求</a:t>
            </a:r>
            <a:endParaRPr kumimoji="1" lang="zh-CN" altLang="en-US" sz="4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4819" name="Rectangle 3"/>
          <p:cNvSpPr>
            <a:spLocks noGrp="1" noChangeArrowheads="1"/>
          </p:cNvSpPr>
          <p:nvPr>
            <p:ph idx="1"/>
          </p:nvPr>
        </p:nvSpPr>
        <p:spPr>
          <a:xfrm>
            <a:off x="611188" y="1629093"/>
            <a:ext cx="7988300" cy="4176713"/>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40000"/>
              </a:spcBef>
              <a:spcAft>
                <a:spcPct val="0"/>
              </a:spcAft>
              <a:buClrTx/>
              <a:buSzTx/>
              <a:buFontTx/>
              <a:buNone/>
              <a:defRPr/>
            </a:pPr>
            <a:r>
              <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目的</a:t>
            </a:r>
            <a:r>
              <a:rPr kumimoji="1" lang="en-US" altLang="zh-CN"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Ø"/>
              <a:defRPr/>
            </a:pPr>
            <a:r>
              <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促进中华文化意识的复苏。</a:t>
            </a:r>
          </a:p>
          <a:p>
            <a:pPr marL="742950" marR="0" lvl="1" indent="-285750" algn="l" defTabSz="914400" rtl="0" eaLnBrk="1" fontAlgn="base" latinLnBrk="0" hangingPunct="1">
              <a:lnSpc>
                <a:spcPct val="110000"/>
              </a:lnSpc>
              <a:spcBef>
                <a:spcPct val="40000"/>
              </a:spcBef>
              <a:spcAft>
                <a:spcPct val="0"/>
              </a:spcAft>
              <a:buClr>
                <a:srgbClr val="669900"/>
              </a:buClr>
              <a:buSzTx/>
              <a:buFont typeface="Wingdings" panose="05000000000000000000" pitchFamily="2" charset="2"/>
              <a:buChar char="ü"/>
              <a:defRPr/>
            </a:pPr>
            <a:r>
              <a:rPr kumimoji="1" lang="zh-CN" altLang="en-US" sz="2800" b="1" i="0" u="none" strike="noStrike" kern="0" cap="none" spc="0" normalizeH="0" baseline="0" noProof="0" dirty="0" smtClean="0">
                <a:ln>
                  <a:noFill/>
                </a:ln>
                <a:solidFill>
                  <a:srgbClr val="0066CC"/>
                </a:solidFill>
                <a:effectLst/>
                <a:uLnTx/>
                <a:uFillTx/>
                <a:latin typeface="微软雅黑" panose="020B0503020204020204" pitchFamily="34" charset="-122"/>
                <a:ea typeface="微软雅黑" panose="020B0503020204020204" pitchFamily="34" charset="-122"/>
              </a:rPr>
              <a:t>在转型时期，社会核心价值观念正在发生重大变化，出现了许多新问题、新现象，给人们造成了巨大的困惑。</a:t>
            </a:r>
          </a:p>
          <a:p>
            <a:pPr marL="742950" marR="0" lvl="1" indent="-285750" algn="l" defTabSz="914400" rtl="0" eaLnBrk="1" fontAlgn="base" latinLnBrk="0" hangingPunct="1">
              <a:lnSpc>
                <a:spcPct val="110000"/>
              </a:lnSpc>
              <a:spcBef>
                <a:spcPct val="40000"/>
              </a:spcBef>
              <a:spcAft>
                <a:spcPct val="0"/>
              </a:spcAft>
              <a:buClr>
                <a:srgbClr val="669900"/>
              </a:buClr>
              <a:buSzTx/>
              <a:buFont typeface="Wingdings" panose="05000000000000000000" pitchFamily="2" charset="2"/>
              <a:buChar char="ü"/>
              <a:defRPr/>
            </a:pPr>
            <a:r>
              <a:rPr kumimoji="1" lang="zh-CN" altLang="en-US" sz="2800" b="1" i="0" u="none" strike="noStrike" kern="0" cap="none" spc="0" normalizeH="0" baseline="0" noProof="0" dirty="0" smtClean="0">
                <a:ln>
                  <a:noFill/>
                </a:ln>
                <a:solidFill>
                  <a:srgbClr val="0066CC"/>
                </a:solidFill>
                <a:effectLst/>
                <a:uLnTx/>
                <a:uFillTx/>
                <a:latin typeface="微软雅黑" panose="020B0503020204020204" pitchFamily="34" charset="-122"/>
                <a:ea typeface="微软雅黑" panose="020B0503020204020204" pitchFamily="34" charset="-122"/>
              </a:rPr>
              <a:t>我们不能也不可能模仿和重复西方现代化发展的老路，只能探索我们自己的解决办法，应该保留和弘扬我们优秀的传统文化</a:t>
            </a:r>
          </a:p>
        </p:txBody>
      </p:sp>
      <p:pic>
        <p:nvPicPr>
          <p:cNvPr id="75781" name="Picture 12" descr="BD05546_"/>
          <p:cNvPicPr>
            <a:picLocks noChangeAspect="1"/>
          </p:cNvPicPr>
          <p:nvPr/>
        </p:nvPicPr>
        <p:blipFill>
          <a:blip r:embed="rId2"/>
          <a:stretch>
            <a:fillRect/>
          </a:stretch>
        </p:blipFill>
        <p:spPr>
          <a:xfrm>
            <a:off x="6516688" y="1052513"/>
            <a:ext cx="2162175" cy="1944687"/>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67</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76</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t>68</a:t>
            </a:fld>
            <a:endParaRPr lang="en-US" altLang="zh-CN" sz="1400" dirty="0"/>
          </a:p>
        </p:txBody>
      </p:sp>
      <p:pic>
        <p:nvPicPr>
          <p:cNvPr id="76803" name="Picture 4" descr="j0302953"/>
          <p:cNvPicPr>
            <a:picLocks noChangeAspect="1"/>
          </p:cNvPicPr>
          <p:nvPr/>
        </p:nvPicPr>
        <p:blipFill>
          <a:blip r:embed="rId2"/>
          <a:stretch>
            <a:fillRect/>
          </a:stretch>
        </p:blipFill>
        <p:spPr>
          <a:xfrm>
            <a:off x="7197725" y="4451350"/>
            <a:ext cx="1838325" cy="2290763"/>
          </a:xfrm>
          <a:prstGeom prst="rect">
            <a:avLst/>
          </a:prstGeom>
          <a:noFill/>
          <a:ln w="9525">
            <a:noFill/>
          </a:ln>
        </p:spPr>
      </p:pic>
      <p:sp>
        <p:nvSpPr>
          <p:cNvPr id="36869" name="Rectangle 3"/>
          <p:cNvSpPr>
            <a:spLocks noGrp="1" noChangeArrowheads="1"/>
          </p:cNvSpPr>
          <p:nvPr>
            <p:ph idx="1"/>
          </p:nvPr>
        </p:nvSpPr>
        <p:spPr>
          <a:xfrm>
            <a:off x="250825" y="333375"/>
            <a:ext cx="8353425" cy="5734050"/>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ts val="600"/>
              </a:spcBef>
              <a:spcAft>
                <a:spcPts val="600"/>
              </a:spcAft>
              <a:buClrTx/>
              <a:buSzTx/>
              <a:buFontTx/>
              <a:buNone/>
              <a:defRPr/>
            </a:pPr>
            <a:r>
              <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目的２</a:t>
            </a:r>
            <a:r>
              <a:rPr kumimoji="1" lang="en-US" altLang="zh-CN"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1" lang="en-US" altLang="zh-CN" sz="3200" b="1" i="0" u="none" strike="noStrike" kern="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rPr>
              <a:t/>
            </a:r>
            <a:br>
              <a:rPr kumimoji="1" lang="en-US" altLang="zh-CN" sz="3200" b="1" i="0" u="none" strike="noStrike" kern="0" cap="none" spc="0" normalizeH="0" baseline="0" noProof="0" dirty="0" smtClean="0">
                <a:ln>
                  <a:noFill/>
                </a:ln>
                <a:solidFill>
                  <a:schemeClr val="accent2"/>
                </a:solidFill>
                <a:effectLst/>
                <a:uLnTx/>
                <a:uFillTx/>
                <a:latin typeface="黑体" panose="02010609060101010101" pitchFamily="49" charset="-122"/>
                <a:ea typeface="黑体" panose="02010609060101010101" pitchFamily="49" charset="-122"/>
                <a:cs typeface="+mn-cs"/>
              </a:rPr>
            </a:br>
            <a:r>
              <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认识我国当前出现的各种社会现象，汲取工业革命以来的现代化进程的经验教训</a:t>
            </a:r>
            <a:r>
              <a:rPr kumimoji="1"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600"/>
              </a:spcBef>
              <a:spcAft>
                <a:spcPts val="600"/>
              </a:spcAft>
              <a:buClrTx/>
              <a:buSzTx/>
              <a:buFontTx/>
              <a:buNone/>
              <a:defRPr/>
            </a:pPr>
            <a:r>
              <a:rPr kumimoji="1"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1"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rPr>
              <a:t>工业革命以来日益加剧的几大社会问题：</a:t>
            </a:r>
          </a:p>
          <a:p>
            <a:pPr marL="742950" marR="0" lvl="1" indent="-285750" algn="l" defTabSz="914400" rtl="0" eaLnBrk="1" fontAlgn="base" latinLnBrk="0" hangingPunct="1">
              <a:lnSpc>
                <a:spcPct val="110000"/>
              </a:lnSpc>
              <a:spcBef>
                <a:spcPts val="600"/>
              </a:spcBef>
              <a:spcAft>
                <a:spcPts val="600"/>
              </a:spcAft>
              <a:buClr>
                <a:srgbClr val="C00000"/>
              </a:buClr>
              <a:buSzTx/>
              <a:buFont typeface="Wingdings" panose="05000000000000000000" pitchFamily="2" charset="2"/>
              <a:buChar char="p"/>
              <a:defRPr/>
            </a:pPr>
            <a:r>
              <a:rPr kumimoji="1"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社会病态：</a:t>
            </a:r>
            <a:r>
              <a:rPr kumimoji="1"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社会不公，贫富差距，金钱崇拜、文化冲突与阶级斗争</a:t>
            </a:r>
            <a:r>
              <a:rPr kumimoji="1" lang="zh-CN" altLang="en-US" sz="20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（马克思）</a:t>
            </a:r>
            <a:r>
              <a:rPr kumimoji="1"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、高自杀率</a:t>
            </a:r>
            <a:r>
              <a:rPr kumimoji="1" lang="zh-CN" altLang="en-US" sz="20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rPr>
              <a:t>（涂尔干）</a:t>
            </a:r>
            <a:r>
              <a:rPr kumimoji="1"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、家庭破裂、青少年犯罪、毒品、恐怖。</a:t>
            </a:r>
            <a:endParaRPr kumimoji="1"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1" fontAlgn="base" latinLnBrk="0" hangingPunct="1">
              <a:lnSpc>
                <a:spcPct val="110000"/>
              </a:lnSpc>
              <a:spcBef>
                <a:spcPts val="600"/>
              </a:spcBef>
              <a:spcAft>
                <a:spcPts val="600"/>
              </a:spcAft>
              <a:buClr>
                <a:srgbClr val="C00000"/>
              </a:buClr>
              <a:buSzTx/>
              <a:buFont typeface="Wingdings" panose="05000000000000000000" pitchFamily="2" charset="2"/>
              <a:buChar char="p"/>
              <a:defRPr/>
            </a:pPr>
            <a:r>
              <a:rPr kumimoji="1"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心理病态：</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不善、淡漠、懒惰、贪婪、嫉妒、封闭、愤世嫉俗、极端自私等。</a:t>
            </a:r>
          </a:p>
          <a:p>
            <a:pPr marL="742950" marR="0" lvl="1" indent="-285750" algn="l" defTabSz="914400" rtl="0" eaLnBrk="1" fontAlgn="base" latinLnBrk="0" hangingPunct="1">
              <a:lnSpc>
                <a:spcPct val="110000"/>
              </a:lnSpc>
              <a:spcBef>
                <a:spcPts val="600"/>
              </a:spcBef>
              <a:spcAft>
                <a:spcPts val="600"/>
              </a:spcAft>
              <a:buClr>
                <a:srgbClr val="C00000"/>
              </a:buClr>
              <a:buSzTx/>
              <a:buFont typeface="Wingdings" panose="05000000000000000000" pitchFamily="2" charset="2"/>
              <a:buChar char="p"/>
              <a:defRPr/>
            </a:pPr>
            <a:r>
              <a:rPr kumimoji="1"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环境病态</a:t>
            </a:r>
            <a:r>
              <a:rPr kumimoji="1" lang="zh-CN" altLang="en-US" sz="2800" b="1" i="0" u="none" strike="noStrike" kern="0" cap="none" spc="0" normalizeH="0" baseline="0" noProof="0" dirty="0" smtClean="0">
                <a:ln>
                  <a:noFill/>
                </a:ln>
                <a:solidFill>
                  <a:schemeClr val="accent2"/>
                </a:solidFill>
                <a:effectLst/>
                <a:uLnTx/>
                <a:uFillTx/>
                <a:latin typeface="+mn-lt"/>
                <a:ea typeface="+mn-ea"/>
              </a:rPr>
              <a:t>：</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污染加剧、生态恶化、资源耗竭。</a:t>
            </a:r>
          </a:p>
          <a:p>
            <a:pPr marL="742950" marR="0" lvl="1" indent="-285750" algn="l" defTabSz="914400" rtl="0" eaLnBrk="1" fontAlgn="base" latinLnBrk="0" hangingPunct="1">
              <a:lnSpc>
                <a:spcPct val="110000"/>
              </a:lnSpc>
              <a:spcBef>
                <a:spcPts val="600"/>
              </a:spcBef>
              <a:spcAft>
                <a:spcPts val="600"/>
              </a:spcAft>
              <a:buClr>
                <a:srgbClr val="C00000"/>
              </a:buClr>
              <a:buSzTx/>
              <a:buFont typeface="Wingdings" panose="05000000000000000000" pitchFamily="2" charset="2"/>
              <a:buChar char="p"/>
              <a:defRPr/>
            </a:pPr>
            <a:r>
              <a:rPr kumimoji="1"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最新问题</a:t>
            </a:r>
            <a:r>
              <a:rPr kumimoji="1" lang="zh-CN" altLang="en-US" sz="2800" b="1" i="0" u="none" strike="noStrike" kern="0" cap="none" spc="0" normalizeH="0" baseline="0" noProof="0" dirty="0" smtClean="0">
                <a:ln>
                  <a:noFill/>
                </a:ln>
                <a:solidFill>
                  <a:schemeClr val="tx1"/>
                </a:solidFill>
                <a:effectLst/>
                <a:uLnTx/>
                <a:uFillTx/>
                <a:latin typeface="+mn-lt"/>
                <a:ea typeface="+mn-ea"/>
              </a:rPr>
              <a:t>：</a:t>
            </a:r>
            <a:r>
              <a:rPr kumimoji="1"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全球化、网络化、应试教育带来的各种问题。</a:t>
            </a:r>
          </a:p>
        </p:txBody>
      </p:sp>
      <p:sp>
        <p:nvSpPr>
          <p:cNvPr id="28674" name="灯片编号占位符 3"/>
          <p:cNvSpPr>
            <a:spLocks noGrp="1"/>
          </p:cNvSpPr>
          <p:nvPr/>
        </p:nvSpPr>
        <p:spPr>
          <a:xfrm>
            <a:off x="25527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68</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76</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pull/>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p:cNvSpPr>
          <p:nvPr>
            <p:ph type="title"/>
          </p:nvPr>
        </p:nvSpPr>
        <p:spPr>
          <a:xfrm>
            <a:off x="323850" y="260350"/>
            <a:ext cx="7772400" cy="803275"/>
          </a:xfrm>
        </p:spPr>
        <p:txBody>
          <a:bodyPr vert="horz" wrap="square" lIns="91440" tIns="45720" rIns="91440" bIns="45720" anchor="ctr"/>
          <a:lstStyle/>
          <a:p>
            <a:pPr algn="l" eaLnBrk="1" hangingPunct="1"/>
            <a:r>
              <a:rPr lang="zh-CN" altLang="en-US" sz="3200" b="1" dirty="0">
                <a:solidFill>
                  <a:schemeClr val="accent2"/>
                </a:solidFill>
                <a:latin typeface="微软雅黑" panose="020B0503020204020204" pitchFamily="34" charset="-122"/>
                <a:ea typeface="微软雅黑" panose="020B0503020204020204" pitchFamily="34" charset="-122"/>
              </a:rPr>
              <a:t>目的</a:t>
            </a:r>
            <a:r>
              <a:rPr lang="en-US" altLang="zh-CN" sz="3200" b="1" dirty="0">
                <a:solidFill>
                  <a:schemeClr val="accent2"/>
                </a:solidFill>
                <a:latin typeface="微软雅黑" panose="020B0503020204020204" pitchFamily="34" charset="-122"/>
                <a:ea typeface="微软雅黑" panose="020B0503020204020204" pitchFamily="34" charset="-122"/>
              </a:rPr>
              <a:t>3</a:t>
            </a:r>
            <a:r>
              <a:rPr lang="zh-CN" altLang="en-US" sz="3200" b="1" dirty="0">
                <a:solidFill>
                  <a:schemeClr val="accent2"/>
                </a:solidFill>
                <a:latin typeface="微软雅黑" panose="020B0503020204020204" pitchFamily="34" charset="-122"/>
                <a:ea typeface="微软雅黑" panose="020B0503020204020204" pitchFamily="34" charset="-122"/>
              </a:rPr>
              <a:t>：</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37893" name="Rectangle 3"/>
          <p:cNvSpPr>
            <a:spLocks noGrp="1" noChangeArrowheads="1"/>
          </p:cNvSpPr>
          <p:nvPr>
            <p:ph idx="1"/>
          </p:nvPr>
        </p:nvSpPr>
        <p:spPr>
          <a:xfrm>
            <a:off x="323850" y="981074"/>
            <a:ext cx="8351838" cy="5688285"/>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ts val="600"/>
              </a:spcBef>
              <a:spcAft>
                <a:spcPct val="0"/>
              </a:spcAft>
              <a:buClrTx/>
              <a:buSzTx/>
              <a:buFontTx/>
              <a:buNone/>
              <a:defRPr/>
            </a:pPr>
            <a:r>
              <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   从农耕社会转型工业社会，培养适应现代社会发展的人文素质</a:t>
            </a:r>
          </a:p>
          <a:p>
            <a:pPr marL="342900" marR="0" lvl="0" indent="-342900" algn="l" defTabSz="914400" rtl="0" eaLnBrk="1" fontAlgn="base" latinLnBrk="0" hangingPunct="1">
              <a:lnSpc>
                <a:spcPct val="100000"/>
              </a:lnSpc>
              <a:spcBef>
                <a:spcPts val="600"/>
              </a:spcBef>
              <a:spcAft>
                <a:spcPct val="0"/>
              </a:spcAft>
              <a:buClr>
                <a:srgbClr val="C00000"/>
              </a:buClr>
              <a:buSzPct val="80000"/>
              <a:buFont typeface="Wingdings" panose="05000000000000000000" pitchFamily="2" charset="2"/>
              <a:buChar char="p"/>
              <a:defRPr/>
            </a:pPr>
            <a:r>
              <a:rPr kumimoji="1"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rPr>
              <a:t>针对转型时期三大心理问题：</a:t>
            </a:r>
            <a:r>
              <a:rPr kumimoji="1"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自我中心，封闭思维，个体小农意识的负面作用。</a:t>
            </a:r>
            <a:endParaRPr kumimoji="1"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rgbClr val="C00000"/>
              </a:buClr>
              <a:buSzPct val="80000"/>
              <a:buFont typeface="Wingdings" panose="05000000000000000000" pitchFamily="2" charset="2"/>
              <a:buChar char="p"/>
              <a:defRPr/>
            </a:pPr>
            <a:r>
              <a:rPr kumimoji="1"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rPr>
              <a:t>三恶问题：</a:t>
            </a:r>
            <a:r>
              <a:rPr kumimoji="1"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懒惰，贪婪，不善（嫉妒，好斗）。</a:t>
            </a:r>
            <a:endParaRPr kumimoji="1"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rgbClr val="C00000"/>
              </a:buClr>
              <a:buSzPct val="80000"/>
              <a:buFont typeface="Wingdings" panose="05000000000000000000" pitchFamily="2" charset="2"/>
              <a:buChar char="p"/>
              <a:defRPr/>
            </a:pPr>
            <a:r>
              <a:rPr kumimoji="1" lang="zh-CN" altLang="en-US" sz="2800" b="1"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从小农思想到现代人意识从以下方面转变：</a:t>
            </a:r>
          </a:p>
          <a:p>
            <a:pPr marL="342900" marR="0" lvl="0" indent="-342900" algn="l" defTabSz="914400" rtl="0" eaLnBrk="1" fontAlgn="base" latinLnBrk="0" hangingPunct="1">
              <a:lnSpc>
                <a:spcPct val="100000"/>
              </a:lnSpc>
              <a:spcBef>
                <a:spcPts val="600"/>
              </a:spcBef>
              <a:spcAft>
                <a:spcPct val="0"/>
              </a:spcAft>
              <a:buClr>
                <a:srgbClr val="C00000"/>
              </a:buClr>
              <a:buSzPct val="80000"/>
              <a:buFont typeface="Wingdings" panose="05000000000000000000" pitchFamily="2" charset="2"/>
              <a:buChar char="p"/>
              <a:defRPr/>
            </a:pPr>
            <a:r>
              <a:rPr kumimoji="1"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人文</a:t>
            </a:r>
            <a:r>
              <a:rPr kumimoji="1"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价值、道德、行为准则；</a:t>
            </a:r>
            <a:endParaRPr kumimoji="1"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rgbClr val="C00000"/>
              </a:buClr>
              <a:buSzPct val="80000"/>
              <a:buFont typeface="Wingdings" panose="05000000000000000000" pitchFamily="2" charset="2"/>
              <a:buChar char="p"/>
              <a:defRPr/>
            </a:pPr>
            <a:r>
              <a:rPr kumimoji="1"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道德</a:t>
            </a:r>
            <a:r>
              <a:rPr kumimoji="1" lang="zh-CN" altLang="en-US" sz="28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1" lang="en-US" altLang="zh-CN" sz="28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Hume moral</a:t>
            </a:r>
            <a:r>
              <a:rPr kumimoji="1" lang="zh-CN" altLang="en-US" sz="28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1"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自理，自律，自迫，自省。</a:t>
            </a:r>
            <a:endParaRPr kumimoji="1"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00000"/>
              </a:lnSpc>
              <a:spcBef>
                <a:spcPts val="600"/>
              </a:spcBef>
              <a:spcAft>
                <a:spcPct val="0"/>
              </a:spcAft>
              <a:buClr>
                <a:schemeClr val="accent2">
                  <a:lumMod val="75000"/>
                </a:schemeClr>
              </a:buClr>
              <a:buSzPct val="80000"/>
              <a:buFont typeface="Wingdings" panose="05000000000000000000" pitchFamily="2" charset="2"/>
              <a:buChar char="p"/>
              <a:defRPr/>
            </a:pPr>
            <a:r>
              <a:rPr kumimoji="1" lang="zh-CN" altLang="en-US" sz="24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自我责任感、家庭责任感、职业责任感、社会责任感</a:t>
            </a:r>
          </a:p>
          <a:p>
            <a:pPr marL="342900" marR="0" lvl="0" indent="-342900" algn="l" defTabSz="914400" rtl="0" eaLnBrk="1" fontAlgn="base" latinLnBrk="0" hangingPunct="1">
              <a:lnSpc>
                <a:spcPct val="100000"/>
              </a:lnSpc>
              <a:spcBef>
                <a:spcPts val="600"/>
              </a:spcBef>
              <a:spcAft>
                <a:spcPct val="0"/>
              </a:spcAft>
              <a:buClr>
                <a:srgbClr val="C00000"/>
              </a:buClr>
              <a:buSzPct val="80000"/>
              <a:buFont typeface="Wingdings" panose="05000000000000000000" pitchFamily="2" charset="2"/>
              <a:buChar char="p"/>
              <a:defRPr/>
            </a:pPr>
            <a:r>
              <a:rPr kumimoji="1"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人格</a:t>
            </a:r>
            <a:r>
              <a:rPr kumimoji="1"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尊严、意志、心理健康；</a:t>
            </a:r>
            <a:endParaRPr kumimoji="1"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rgbClr val="C00000"/>
              </a:buClr>
              <a:buSzPct val="80000"/>
              <a:buFont typeface="Wingdings" panose="05000000000000000000" pitchFamily="2" charset="2"/>
              <a:buChar char="p"/>
              <a:defRPr/>
            </a:pPr>
            <a:r>
              <a:rPr kumimoji="1"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能力</a:t>
            </a:r>
            <a:r>
              <a:rPr kumimoji="1"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行动能力和认知能力。</a:t>
            </a:r>
            <a:endParaRPr kumimoji="1"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69</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76</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893">
                                            <p:txEl>
                                              <p:pRg st="1" end="1"/>
                                            </p:txEl>
                                          </p:spTgt>
                                        </p:tgtEl>
                                        <p:attrNameLst>
                                          <p:attrName>style.visibility</p:attrName>
                                        </p:attrNameLst>
                                      </p:cBhvr>
                                      <p:to>
                                        <p:strVal val="visible"/>
                                      </p:to>
                                    </p:set>
                                    <p:animEffect transition="in" filter="wipe(down)">
                                      <p:cBhvr>
                                        <p:cTn id="7" dur="500"/>
                                        <p:tgtEl>
                                          <p:spTgt spid="3789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893">
                                            <p:txEl>
                                              <p:pRg st="2" end="2"/>
                                            </p:txEl>
                                          </p:spTgt>
                                        </p:tgtEl>
                                        <p:attrNameLst>
                                          <p:attrName>style.visibility</p:attrName>
                                        </p:attrNameLst>
                                      </p:cBhvr>
                                      <p:to>
                                        <p:strVal val="visible"/>
                                      </p:to>
                                    </p:set>
                                    <p:animEffect transition="in" filter="wipe(down)">
                                      <p:cBhvr>
                                        <p:cTn id="12" dur="500"/>
                                        <p:tgtEl>
                                          <p:spTgt spid="3789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7893">
                                            <p:txEl>
                                              <p:pRg st="3" end="3"/>
                                            </p:txEl>
                                          </p:spTgt>
                                        </p:tgtEl>
                                        <p:attrNameLst>
                                          <p:attrName>style.visibility</p:attrName>
                                        </p:attrNameLst>
                                      </p:cBhvr>
                                      <p:to>
                                        <p:strVal val="visible"/>
                                      </p:to>
                                    </p:set>
                                    <p:animEffect transition="in" filter="wipe(down)">
                                      <p:cBhvr>
                                        <p:cTn id="17" dur="500"/>
                                        <p:tgtEl>
                                          <p:spTgt spid="3789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7893">
                                            <p:txEl>
                                              <p:pRg st="4" end="4"/>
                                            </p:txEl>
                                          </p:spTgt>
                                        </p:tgtEl>
                                        <p:attrNameLst>
                                          <p:attrName>style.visibility</p:attrName>
                                        </p:attrNameLst>
                                      </p:cBhvr>
                                      <p:to>
                                        <p:strVal val="visible"/>
                                      </p:to>
                                    </p:set>
                                    <p:animEffect transition="in" filter="wipe(down)">
                                      <p:cBhvr>
                                        <p:cTn id="22" dur="500"/>
                                        <p:tgtEl>
                                          <p:spTgt spid="37893">
                                            <p:txEl>
                                              <p:pRg st="4" end="4"/>
                                            </p:txEl>
                                          </p:spTgt>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7893">
                                            <p:txEl>
                                              <p:pRg st="5" end="5"/>
                                            </p:txEl>
                                          </p:spTgt>
                                        </p:tgtEl>
                                        <p:attrNameLst>
                                          <p:attrName>style.visibility</p:attrName>
                                        </p:attrNameLst>
                                      </p:cBhvr>
                                      <p:to>
                                        <p:strVal val="visible"/>
                                      </p:to>
                                    </p:set>
                                    <p:animEffect transition="in" filter="wipe(down)">
                                      <p:cBhvr>
                                        <p:cTn id="26" dur="1000"/>
                                        <p:tgtEl>
                                          <p:spTgt spid="37893">
                                            <p:txEl>
                                              <p:pRg st="5" end="5"/>
                                            </p:txEl>
                                          </p:spTgt>
                                        </p:tgtEl>
                                      </p:cBhvr>
                                    </p:animEffect>
                                  </p:childTnLst>
                                </p:cTn>
                              </p:par>
                            </p:childTnLst>
                          </p:cTn>
                        </p:par>
                        <p:par>
                          <p:cTn id="27" fill="hold">
                            <p:stCondLst>
                              <p:cond delay="1500"/>
                            </p:stCondLst>
                            <p:childTnLst>
                              <p:par>
                                <p:cTn id="28" presetID="22" presetClass="entr" presetSubtype="4" fill="hold" nodeType="afterEffect">
                                  <p:stCondLst>
                                    <p:cond delay="0"/>
                                  </p:stCondLst>
                                  <p:childTnLst>
                                    <p:set>
                                      <p:cBhvr>
                                        <p:cTn id="29" dur="1" fill="hold">
                                          <p:stCondLst>
                                            <p:cond delay="0"/>
                                          </p:stCondLst>
                                        </p:cTn>
                                        <p:tgtEl>
                                          <p:spTgt spid="37893">
                                            <p:txEl>
                                              <p:pRg st="6" end="6"/>
                                            </p:txEl>
                                          </p:spTgt>
                                        </p:tgtEl>
                                        <p:attrNameLst>
                                          <p:attrName>style.visibility</p:attrName>
                                        </p:attrNameLst>
                                      </p:cBhvr>
                                      <p:to>
                                        <p:strVal val="visible"/>
                                      </p:to>
                                    </p:set>
                                    <p:animEffect transition="in" filter="wipe(down)">
                                      <p:cBhvr>
                                        <p:cTn id="30" dur="1000"/>
                                        <p:tgtEl>
                                          <p:spTgt spid="37893">
                                            <p:txEl>
                                              <p:pRg st="6" end="6"/>
                                            </p:txEl>
                                          </p:spTgt>
                                        </p:tgtEl>
                                      </p:cBhvr>
                                    </p:animEffect>
                                  </p:childTnLst>
                                </p:cTn>
                              </p:par>
                            </p:childTnLst>
                          </p:cTn>
                        </p:par>
                        <p:par>
                          <p:cTn id="31" fill="hold">
                            <p:stCondLst>
                              <p:cond delay="2500"/>
                            </p:stCondLst>
                            <p:childTnLst>
                              <p:par>
                                <p:cTn id="32" presetID="22" presetClass="entr" presetSubtype="4" fill="hold" nodeType="afterEffect">
                                  <p:stCondLst>
                                    <p:cond delay="0"/>
                                  </p:stCondLst>
                                  <p:childTnLst>
                                    <p:set>
                                      <p:cBhvr>
                                        <p:cTn id="33" dur="1" fill="hold">
                                          <p:stCondLst>
                                            <p:cond delay="0"/>
                                          </p:stCondLst>
                                        </p:cTn>
                                        <p:tgtEl>
                                          <p:spTgt spid="37893">
                                            <p:txEl>
                                              <p:pRg st="7" end="7"/>
                                            </p:txEl>
                                          </p:spTgt>
                                        </p:tgtEl>
                                        <p:attrNameLst>
                                          <p:attrName>style.visibility</p:attrName>
                                        </p:attrNameLst>
                                      </p:cBhvr>
                                      <p:to>
                                        <p:strVal val="visible"/>
                                      </p:to>
                                    </p:set>
                                    <p:animEffect transition="in" filter="wipe(down)">
                                      <p:cBhvr>
                                        <p:cTn id="34" dur="1000"/>
                                        <p:tgtEl>
                                          <p:spTgt spid="37893">
                                            <p:txEl>
                                              <p:pRg st="7" end="7"/>
                                            </p:txEl>
                                          </p:spTgt>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37893">
                                            <p:txEl>
                                              <p:pRg st="8" end="8"/>
                                            </p:txEl>
                                          </p:spTgt>
                                        </p:tgtEl>
                                        <p:attrNameLst>
                                          <p:attrName>style.visibility</p:attrName>
                                        </p:attrNameLst>
                                      </p:cBhvr>
                                      <p:to>
                                        <p:strVal val="visible"/>
                                      </p:to>
                                    </p:set>
                                    <p:animEffect transition="in" filter="wipe(down)">
                                      <p:cBhvr>
                                        <p:cTn id="38" dur="1000"/>
                                        <p:tgtEl>
                                          <p:spTgt spid="3789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68313" y="1557338"/>
            <a:ext cx="8351838" cy="4967288"/>
          </a:xfrm>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p"/>
              <a:defRPr/>
            </a:pPr>
            <a:r>
              <a:rPr kumimoji="1" lang="zh-CN" altLang="en-US" sz="36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社会学</a:t>
            </a:r>
            <a:r>
              <a:rPr kumimoji="1" lang="zh-CN" altLang="en-US" sz="32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a:t>
            </a:r>
            <a:r>
              <a:rPr kumimoji="1" lang="en-US" altLang="zh-CN" sz="32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sociology</a:t>
            </a:r>
            <a:r>
              <a:rPr kumimoji="1" lang="zh-CN" altLang="en-US" sz="32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）就是</a:t>
            </a:r>
            <a:r>
              <a:rPr kumimoji="1"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研究社会行为与人类群体的科学。</a:t>
            </a:r>
            <a:r>
              <a:rPr kumimoji="1" lang="zh-CN" altLang="en-US" sz="32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它主要是</a:t>
            </a:r>
          </a:p>
          <a:p>
            <a:pPr marR="0" lvl="1" algn="l" defTabSz="914400" rtl="0" eaLnBrk="0" fontAlgn="base" latinLnBrk="0" hangingPunct="0">
              <a:lnSpc>
                <a:spcPct val="100000"/>
              </a:lnSpc>
              <a:spcBef>
                <a:spcPct val="20000"/>
              </a:spcBef>
              <a:spcAft>
                <a:spcPct val="0"/>
              </a:spcAft>
              <a:buClr>
                <a:srgbClr val="0066FF"/>
              </a:buClr>
              <a:buSzTx/>
              <a:buFont typeface="Wingdings" panose="05000000000000000000" charset="0"/>
              <a:buChar char="u"/>
              <a:defRPr/>
            </a:pPr>
            <a:r>
              <a:rPr kumimoji="1"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研究社会关系对人们态度和行为的影响</a:t>
            </a:r>
          </a:p>
          <a:p>
            <a:pPr marR="0" lvl="1" algn="l" defTabSz="914400" rtl="0" eaLnBrk="0" fontAlgn="base" latinLnBrk="0" hangingPunct="0">
              <a:lnSpc>
                <a:spcPct val="100000"/>
              </a:lnSpc>
              <a:spcBef>
                <a:spcPct val="20000"/>
              </a:spcBef>
              <a:spcAft>
                <a:spcPct val="0"/>
              </a:spcAft>
              <a:buClr>
                <a:srgbClr val="0066FF"/>
              </a:buClr>
              <a:buSzTx/>
              <a:buFont typeface="Wingdings" panose="05000000000000000000" charset="0"/>
              <a:buChar char="u"/>
              <a:defRPr/>
            </a:pPr>
            <a:r>
              <a:rPr kumimoji="1"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社会是如何建构与变迁的？</a:t>
            </a:r>
            <a:r>
              <a:rPr kumimoji="1" lang="zh-CN" altLang="en-US" sz="32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 </a:t>
            </a:r>
          </a:p>
          <a:p>
            <a:pPr marR="0" lvl="0" algn="l" defTabSz="914400" rtl="0" eaLnBrk="0" fontAlgn="base" latinLnBrk="0" hangingPunct="0">
              <a:lnSpc>
                <a:spcPct val="100000"/>
              </a:lnSpc>
              <a:spcBef>
                <a:spcPct val="20000"/>
              </a:spcBef>
              <a:spcAft>
                <a:spcPct val="0"/>
              </a:spcAft>
              <a:buClr>
                <a:srgbClr val="C00000"/>
              </a:buClr>
              <a:buSzTx/>
              <a:buFont typeface="Wingdings" panose="05000000000000000000" charset="0"/>
              <a:buChar char="u"/>
              <a:defRPr/>
            </a:pPr>
            <a:endParaRPr kumimoji="1" lang="zh-CN" altLang="en-US" sz="1400" b="0"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ct val="20000"/>
              </a:spcBef>
              <a:spcAft>
                <a:spcPct val="0"/>
              </a:spcAft>
              <a:buClr>
                <a:srgbClr val="C00000"/>
              </a:buClr>
              <a:buSzTx/>
              <a:buFont typeface="Wingdings" panose="05000000000000000000" pitchFamily="2" charset="2"/>
              <a:buChar char="p"/>
              <a:defRPr/>
            </a:pPr>
            <a:r>
              <a:rPr kumimoji="1" lang="zh-CN" altLang="en-US" sz="36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 社会学家</a:t>
            </a:r>
            <a:r>
              <a:rPr kumimoji="1" lang="zh-CN" altLang="en-US" sz="32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的发现也许很像常识，那是因为他们研究</a:t>
            </a:r>
            <a:r>
              <a:rPr kumimoji="1" lang="zh-CN" altLang="en-US" sz="3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的就是</a:t>
            </a:r>
            <a:r>
              <a:rPr kumimoji="1" lang="zh-CN" altLang="en-US" sz="32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我们日常生活中各个层面的现象；但差异在于，社会学家的发现都经过了检验。</a:t>
            </a:r>
          </a:p>
          <a:p>
            <a:pPr marL="990600" marR="0" lvl="1" indent="-533400" algn="l" defTabSz="914400" rtl="0" eaLnBrk="0" fontAlgn="base" latinLnBrk="0" hangingPunct="0">
              <a:lnSpc>
                <a:spcPct val="120000"/>
              </a:lnSpc>
              <a:spcBef>
                <a:spcPct val="20000"/>
              </a:spcBef>
              <a:spcAft>
                <a:spcPct val="0"/>
              </a:spcAft>
              <a:buClr>
                <a:srgbClr val="C00000"/>
              </a:buClr>
              <a:buSzTx/>
              <a:buFont typeface="Wingdings" panose="05000000000000000000" pitchFamily="2" charset="2"/>
              <a:buChar char="p"/>
              <a:defRPr/>
            </a:pPr>
            <a:endParaRPr kumimoji="1" lang="en-US" altLang="zh-CN" sz="2800" b="0" i="0" u="none" strike="noStrike" kern="0" cap="none" spc="0" normalizeH="0" baseline="0" noProof="0" dirty="0">
              <a:ln>
                <a:noFill/>
              </a:ln>
              <a:solidFill>
                <a:schemeClr val="bg1"/>
              </a:solidFill>
              <a:effectLst>
                <a:outerShdw blurRad="38100" dist="38100" dir="2700000" algn="tl">
                  <a:srgbClr val="000000"/>
                </a:outerShdw>
              </a:effectLst>
              <a:uLnTx/>
              <a:uFillTx/>
              <a:latin typeface="+mn-lt"/>
              <a:ea typeface="黑体" panose="02010609060101010101" pitchFamily="49" charset="-122"/>
            </a:endParaRPr>
          </a:p>
        </p:txBody>
      </p:sp>
      <p:sp>
        <p:nvSpPr>
          <p:cNvPr id="39939" name="Rectangle 5"/>
          <p:cNvSpPr/>
          <p:nvPr/>
        </p:nvSpPr>
        <p:spPr>
          <a:xfrm>
            <a:off x="395288" y="333375"/>
            <a:ext cx="8135937" cy="9772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800100" lvl="1" indent="-342900" algn="l" eaLnBrk="1" hangingPunct="1">
              <a:lnSpc>
                <a:spcPct val="120000"/>
              </a:lnSpc>
              <a:spcBef>
                <a:spcPct val="0"/>
              </a:spcBef>
              <a:buNone/>
            </a:pPr>
            <a:r>
              <a:rPr lang="en-US" altLang="zh-CN" sz="4800" b="1"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sz="4800" b="1"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何谓社会学？？</a:t>
            </a:r>
            <a:r>
              <a:rPr lang="zh-CN" altLang="en-US" sz="4000" dirty="0">
                <a:solidFill>
                  <a:schemeClr val="bg1"/>
                </a:solidFill>
                <a:ea typeface="黑体" panose="02010609060101010101" pitchFamily="49" charset="-122"/>
              </a:rPr>
              <a:t>？</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animEffect transition="in" filter="wipe(down)">
                                      <p:cBhvr>
                                        <p:cTn id="7"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t>70</a:t>
            </a:fld>
            <a:endParaRPr lang="en-US" altLang="zh-CN" sz="1400" dirty="0"/>
          </a:p>
        </p:txBody>
      </p:sp>
      <p:sp>
        <p:nvSpPr>
          <p:cNvPr id="78851" name="Rectangle 3"/>
          <p:cNvSpPr>
            <a:spLocks noGrp="1"/>
          </p:cNvSpPr>
          <p:nvPr>
            <p:ph idx="1"/>
          </p:nvPr>
        </p:nvSpPr>
        <p:spPr>
          <a:xfrm>
            <a:off x="468313" y="333375"/>
            <a:ext cx="7989887" cy="4970463"/>
          </a:xfrm>
        </p:spPr>
        <p:txBody>
          <a:bodyPr vert="horz" wrap="square" lIns="91440" tIns="45720" rIns="91440" bIns="45720" anchor="t"/>
          <a:lstStyle/>
          <a:p>
            <a:pPr eaLnBrk="1" hangingPunct="1">
              <a:lnSpc>
                <a:spcPct val="110000"/>
              </a:lnSpc>
              <a:spcBef>
                <a:spcPts val="600"/>
              </a:spcBef>
              <a:spcAft>
                <a:spcPts val="600"/>
              </a:spcAft>
              <a:buNone/>
            </a:pPr>
            <a:r>
              <a:rPr lang="zh-CN" altLang="en-US" b="1" dirty="0">
                <a:solidFill>
                  <a:schemeClr val="accent2"/>
                </a:solidFill>
                <a:latin typeface="微软雅黑" panose="020B0503020204020204" pitchFamily="34" charset="-122"/>
                <a:ea typeface="微软雅黑" panose="020B0503020204020204" pitchFamily="34" charset="-122"/>
              </a:rPr>
              <a:t>目的</a:t>
            </a:r>
            <a:r>
              <a:rPr lang="en-US" altLang="zh-CN" b="1" dirty="0">
                <a:solidFill>
                  <a:schemeClr val="accent2"/>
                </a:solidFill>
                <a:latin typeface="微软雅黑" panose="020B0503020204020204" pitchFamily="34" charset="-122"/>
                <a:ea typeface="微软雅黑" panose="020B0503020204020204" pitchFamily="34" charset="-122"/>
              </a:rPr>
              <a:t>4</a:t>
            </a:r>
            <a:r>
              <a:rPr lang="zh-CN" altLang="en-US" b="1" dirty="0">
                <a:solidFill>
                  <a:schemeClr val="accent2"/>
                </a:solidFill>
                <a:latin typeface="微软雅黑" panose="020B0503020204020204" pitchFamily="34" charset="-122"/>
                <a:ea typeface="微软雅黑" panose="020B0503020204020204" pitchFamily="34" charset="-122"/>
              </a:rPr>
              <a:t>：</a:t>
            </a:r>
          </a:p>
          <a:p>
            <a:pPr eaLnBrk="1" hangingPunct="1">
              <a:lnSpc>
                <a:spcPct val="110000"/>
              </a:lnSpc>
              <a:spcBef>
                <a:spcPts val="600"/>
              </a:spcBef>
              <a:spcAft>
                <a:spcPts val="600"/>
              </a:spcAft>
              <a:buNone/>
            </a:pPr>
            <a:r>
              <a:rPr lang="zh-CN" altLang="en-US"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以史为鉴，对比中西文化，研究某一类问题的因素与效果（</a:t>
            </a:r>
            <a:r>
              <a:rPr lang="en-US" altLang="zh-CN" b="1" dirty="0">
                <a:solidFill>
                  <a:srgbClr val="C00000"/>
                </a:solidFill>
                <a:latin typeface="Arial Unicode MS" panose="020B0604020202020204" charset="-122"/>
                <a:ea typeface="Arial Unicode MS" panose="020B0604020202020204" charset="-122"/>
                <a:cs typeface="Arial Unicode MS" panose="020B0604020202020204" charset="-122"/>
              </a:rPr>
              <a:t>factor-effect</a:t>
            </a:r>
            <a:r>
              <a:rPr lang="zh-CN" altLang="en-US" b="1" dirty="0">
                <a:solidFill>
                  <a:srgbClr val="C00000"/>
                </a:solidFill>
                <a:latin typeface="Arial Unicode MS" panose="020B0604020202020204" charset="-122"/>
                <a:ea typeface="Arial Unicode MS" panose="020B0604020202020204" charset="-122"/>
                <a:cs typeface="Arial Unicode MS" panose="020B0604020202020204" charset="-122"/>
              </a:rPr>
              <a:t>，</a:t>
            </a:r>
            <a:r>
              <a:rPr lang="en-US" altLang="zh-CN" b="1" dirty="0">
                <a:solidFill>
                  <a:srgbClr val="C00000"/>
                </a:solidFill>
                <a:latin typeface="Arial Unicode MS" panose="020B0604020202020204" charset="-122"/>
                <a:ea typeface="Arial Unicode MS" panose="020B0604020202020204" charset="-122"/>
                <a:cs typeface="Arial Unicode MS" panose="020B0604020202020204" charset="-122"/>
              </a:rPr>
              <a:t>causality</a:t>
            </a:r>
            <a:r>
              <a:rPr lang="zh-CN" altLang="en-US" b="1" dirty="0">
                <a:solidFill>
                  <a:srgbClr val="C00000"/>
                </a:solidFill>
                <a:latin typeface="微软雅黑" panose="020B0503020204020204" pitchFamily="34" charset="-122"/>
                <a:ea typeface="微软雅黑" panose="020B0503020204020204" pitchFamily="34" charset="-122"/>
              </a:rPr>
              <a:t>）关系。</a:t>
            </a:r>
          </a:p>
          <a:p>
            <a:pPr eaLnBrk="1" hangingPunct="1">
              <a:lnSpc>
                <a:spcPct val="110000"/>
              </a:lnSpc>
              <a:spcBef>
                <a:spcPts val="600"/>
              </a:spcBef>
              <a:spcAft>
                <a:spcPts val="600"/>
              </a:spcAft>
              <a:buClr>
                <a:srgbClr val="C00000"/>
              </a:buClr>
              <a:buSzPct val="80000"/>
              <a:buFont typeface="Wingdings" panose="05000000000000000000" pitchFamily="2" charset="2"/>
              <a:buChar char="p"/>
            </a:pPr>
            <a:r>
              <a:rPr lang="zh-CN" altLang="en-US" b="1" dirty="0">
                <a:solidFill>
                  <a:srgbClr val="3333CC"/>
                </a:solidFill>
                <a:latin typeface="微软雅黑" panose="020B0503020204020204" pitchFamily="34" charset="-122"/>
                <a:ea typeface="微软雅黑" panose="020B0503020204020204" pitchFamily="34" charset="-122"/>
              </a:rPr>
              <a:t>例如：</a:t>
            </a:r>
            <a:r>
              <a:rPr lang="en-US" altLang="zh-CN" b="1" dirty="0">
                <a:solidFill>
                  <a:srgbClr val="3333CC"/>
                </a:solidFill>
                <a:latin typeface="微软雅黑" panose="020B0503020204020204" pitchFamily="34" charset="-122"/>
                <a:ea typeface="微软雅黑" panose="020B0503020204020204" pitchFamily="34" charset="-122"/>
              </a:rPr>
              <a:t>《</a:t>
            </a:r>
            <a:r>
              <a:rPr lang="zh-CN" altLang="en-US" b="1" dirty="0">
                <a:solidFill>
                  <a:srgbClr val="3333CC"/>
                </a:solidFill>
                <a:latin typeface="微软雅黑" panose="020B0503020204020204" pitchFamily="34" charset="-122"/>
                <a:ea typeface="微软雅黑" panose="020B0503020204020204" pitchFamily="34" charset="-122"/>
              </a:rPr>
              <a:t>文化与经济发展的关系</a:t>
            </a:r>
            <a:r>
              <a:rPr lang="en-US" altLang="zh-CN" b="1" dirty="0">
                <a:solidFill>
                  <a:srgbClr val="3333CC"/>
                </a:solidFill>
                <a:latin typeface="微软雅黑" panose="020B0503020204020204" pitchFamily="34" charset="-122"/>
                <a:ea typeface="微软雅黑" panose="020B0503020204020204" pitchFamily="34" charset="-122"/>
              </a:rPr>
              <a:t>》</a:t>
            </a:r>
            <a:r>
              <a:rPr lang="zh-CN" altLang="en-US" b="1" dirty="0">
                <a:solidFill>
                  <a:srgbClr val="3333CC"/>
                </a:solidFill>
                <a:latin typeface="微软雅黑" panose="020B0503020204020204" pitchFamily="34" charset="-122"/>
                <a:ea typeface="微软雅黑" panose="020B0503020204020204" pitchFamily="34" charset="-122"/>
              </a:rPr>
              <a:t>（马克斯</a:t>
            </a:r>
            <a:r>
              <a:rPr lang="en-US" altLang="zh-CN" b="1" dirty="0">
                <a:solidFill>
                  <a:srgbClr val="3333CC"/>
                </a:solidFill>
                <a:latin typeface="微软雅黑" panose="020B0503020204020204" pitchFamily="34" charset="-122"/>
                <a:ea typeface="微软雅黑" panose="020B0503020204020204" pitchFamily="34" charset="-122"/>
              </a:rPr>
              <a:t>·</a:t>
            </a:r>
            <a:r>
              <a:rPr lang="zh-CN" altLang="en-US" b="1" dirty="0">
                <a:solidFill>
                  <a:srgbClr val="3333CC"/>
                </a:solidFill>
                <a:latin typeface="微软雅黑" panose="020B0503020204020204" pitchFamily="34" charset="-122"/>
                <a:ea typeface="微软雅黑" panose="020B0503020204020204" pitchFamily="34" charset="-122"/>
              </a:rPr>
              <a:t>韦伯 </a:t>
            </a:r>
            <a:r>
              <a:rPr lang="en-US" altLang="zh-CN" b="1" dirty="0">
                <a:solidFill>
                  <a:srgbClr val="3333CC"/>
                </a:solidFill>
                <a:latin typeface="Arial Unicode MS" panose="020B0604020202020204" charset="-122"/>
                <a:ea typeface="Arial Unicode MS" panose="020B0604020202020204" charset="-122"/>
                <a:cs typeface="Arial Unicode MS" panose="020B0604020202020204" charset="-122"/>
              </a:rPr>
              <a:t>Max Weber</a:t>
            </a:r>
            <a:r>
              <a:rPr lang="zh-CN" altLang="en-US" b="1" dirty="0">
                <a:solidFill>
                  <a:srgbClr val="3333CC"/>
                </a:solidFill>
                <a:latin typeface="微软雅黑" panose="020B0503020204020204" pitchFamily="34" charset="-122"/>
                <a:ea typeface="微软雅黑" panose="020B0503020204020204" pitchFamily="34" charset="-122"/>
              </a:rPr>
              <a:t>）。</a:t>
            </a:r>
          </a:p>
          <a:p>
            <a:pPr eaLnBrk="1" hangingPunct="1">
              <a:lnSpc>
                <a:spcPct val="110000"/>
              </a:lnSpc>
              <a:spcBef>
                <a:spcPts val="600"/>
              </a:spcBef>
              <a:spcAft>
                <a:spcPts val="600"/>
              </a:spcAft>
              <a:buClr>
                <a:srgbClr val="C00000"/>
              </a:buClr>
              <a:buSzPct val="80000"/>
              <a:buFont typeface="Wingdings" panose="05000000000000000000" pitchFamily="2" charset="2"/>
              <a:buChar char="p"/>
            </a:pPr>
            <a:r>
              <a:rPr lang="zh-CN" altLang="en-US" b="1" dirty="0">
                <a:solidFill>
                  <a:srgbClr val="3333CC"/>
                </a:solidFill>
                <a:latin typeface="微软雅黑" panose="020B0503020204020204" pitchFamily="34" charset="-122"/>
                <a:ea typeface="微软雅黑" panose="020B0503020204020204" pitchFamily="34" charset="-122"/>
              </a:rPr>
              <a:t>参考书：</a:t>
            </a:r>
            <a:r>
              <a:rPr lang="en-US" altLang="zh-CN" b="1" dirty="0">
                <a:solidFill>
                  <a:srgbClr val="3333CC"/>
                </a:solidFill>
                <a:latin typeface="微软雅黑" panose="020B0503020204020204" pitchFamily="34" charset="-122"/>
                <a:ea typeface="微软雅黑" panose="020B0503020204020204" pitchFamily="34" charset="-122"/>
              </a:rPr>
              <a:t>《</a:t>
            </a:r>
            <a:r>
              <a:rPr lang="zh-CN" altLang="en-US" b="1" dirty="0">
                <a:solidFill>
                  <a:srgbClr val="3333CC"/>
                </a:solidFill>
                <a:latin typeface="微软雅黑" panose="020B0503020204020204" pitchFamily="34" charset="-122"/>
                <a:ea typeface="微软雅黑" panose="020B0503020204020204" pitchFamily="34" charset="-122"/>
              </a:rPr>
              <a:t>新教伦理与资本主义精神</a:t>
            </a:r>
            <a:r>
              <a:rPr lang="en-US" altLang="zh-CN" b="1" dirty="0">
                <a:solidFill>
                  <a:srgbClr val="3333CC"/>
                </a:solidFill>
                <a:latin typeface="微软雅黑" panose="020B0503020204020204" pitchFamily="34" charset="-122"/>
                <a:ea typeface="微软雅黑" panose="020B0503020204020204" pitchFamily="34" charset="-122"/>
              </a:rPr>
              <a:t>》</a:t>
            </a:r>
          </a:p>
          <a:p>
            <a:pPr eaLnBrk="1" hangingPunct="1">
              <a:lnSpc>
                <a:spcPct val="110000"/>
              </a:lnSpc>
              <a:spcBef>
                <a:spcPts val="600"/>
              </a:spcBef>
              <a:spcAft>
                <a:spcPts val="600"/>
              </a:spcAft>
              <a:buClr>
                <a:srgbClr val="C00000"/>
              </a:buClr>
              <a:buSzPct val="80000"/>
              <a:buFont typeface="Wingdings" panose="05000000000000000000" pitchFamily="2" charset="2"/>
              <a:buChar char="p"/>
            </a:pPr>
            <a:r>
              <a:rPr lang="en-US" altLang="zh-CN" b="1" dirty="0">
                <a:solidFill>
                  <a:srgbClr val="3333CC"/>
                </a:solidFill>
                <a:latin typeface="Arial Unicode MS" panose="020B0604020202020204" charset="-122"/>
                <a:ea typeface="Arial Unicode MS" panose="020B0604020202020204" charset="-122"/>
                <a:cs typeface="Arial Unicode MS" panose="020B0604020202020204" charset="-122"/>
              </a:rPr>
              <a:t>Durkhelm</a:t>
            </a:r>
            <a:r>
              <a:rPr lang="zh-CN" altLang="en-US" b="1" dirty="0">
                <a:solidFill>
                  <a:srgbClr val="3333CC"/>
                </a:solidFill>
                <a:latin typeface="微软雅黑" panose="020B0503020204020204" pitchFamily="34" charset="-122"/>
                <a:ea typeface="微软雅黑" panose="020B0503020204020204" pitchFamily="34" charset="-122"/>
              </a:rPr>
              <a:t>：</a:t>
            </a:r>
            <a:r>
              <a:rPr lang="en-US" altLang="zh-CN" b="1" dirty="0">
                <a:solidFill>
                  <a:srgbClr val="3333CC"/>
                </a:solidFill>
                <a:latin typeface="微软雅黑" panose="020B0503020204020204" pitchFamily="34" charset="-122"/>
                <a:ea typeface="微软雅黑" panose="020B0503020204020204" pitchFamily="34" charset="-122"/>
              </a:rPr>
              <a:t>《</a:t>
            </a:r>
            <a:r>
              <a:rPr lang="zh-CN" altLang="en-US" b="1" dirty="0">
                <a:solidFill>
                  <a:srgbClr val="3333CC"/>
                </a:solidFill>
                <a:latin typeface="微软雅黑" panose="020B0503020204020204" pitchFamily="34" charset="-122"/>
                <a:ea typeface="微软雅黑" panose="020B0503020204020204" pitchFamily="34" charset="-122"/>
              </a:rPr>
              <a:t>自杀论</a:t>
            </a:r>
            <a:r>
              <a:rPr lang="en-US" altLang="zh-CN" b="1" dirty="0">
                <a:solidFill>
                  <a:srgbClr val="3333CC"/>
                </a:solidFill>
                <a:latin typeface="微软雅黑" panose="020B0503020204020204" pitchFamily="34" charset="-122"/>
                <a:ea typeface="微软雅黑" panose="020B0503020204020204" pitchFamily="34" charset="-122"/>
              </a:rPr>
              <a:t>》</a:t>
            </a:r>
            <a:endParaRPr lang="zh-CN" altLang="en-US" b="1" dirty="0">
              <a:solidFill>
                <a:srgbClr val="3333CC"/>
              </a:solidFill>
              <a:latin typeface="微软雅黑" panose="020B0503020204020204" pitchFamily="34" charset="-122"/>
              <a:ea typeface="微软雅黑" panose="020B0503020204020204" pitchFamily="34" charset="-122"/>
            </a:endParaRPr>
          </a:p>
        </p:txBody>
      </p:sp>
      <p:pic>
        <p:nvPicPr>
          <p:cNvPr id="78852" name="Picture 5" descr="BD04912_"/>
          <p:cNvPicPr>
            <a:picLocks noChangeAspect="1"/>
          </p:cNvPicPr>
          <p:nvPr/>
        </p:nvPicPr>
        <p:blipFill>
          <a:blip r:embed="rId2"/>
          <a:stretch>
            <a:fillRect/>
          </a:stretch>
        </p:blipFill>
        <p:spPr>
          <a:xfrm>
            <a:off x="5867400" y="4581525"/>
            <a:ext cx="3097213" cy="2079625"/>
          </a:xfrm>
          <a:prstGeom prst="rect">
            <a:avLst/>
          </a:prstGeom>
          <a:noFill/>
          <a:ln w="9525">
            <a:noFill/>
          </a:ln>
        </p:spPr>
      </p:pic>
      <p:sp>
        <p:nvSpPr>
          <p:cNvPr id="28674" name="灯片编号占位符 3"/>
          <p:cNvSpPr>
            <a:spLocks noGrp="1"/>
          </p:cNvSpPr>
          <p:nvPr/>
        </p:nvSpPr>
        <p:spPr>
          <a:xfrm>
            <a:off x="327025"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70</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hecke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60400" y="681038"/>
            <a:ext cx="7772400" cy="731838"/>
          </a:xfrm>
        </p:spPr>
        <p:txBody>
          <a:bodyPr vert="horz" wrap="square" lIns="91440" tIns="45720" rIns="91440" bIns="45720" numCol="1" anchor="ctr" anchorCtr="0" compatLnSpc="1"/>
          <a:lstStyle/>
          <a:p>
            <a:pPr marL="342900" marR="0" lvl="0" indent="-342900" algn="l" defTabSz="914400" eaLnBrk="1" latinLnBrk="0" hangingPunct="1">
              <a:lnSpc>
                <a:spcPct val="110000"/>
              </a:lnSpc>
              <a:spcBef>
                <a:spcPts val="600"/>
              </a:spcBef>
              <a:spcAft>
                <a:spcPts val="600"/>
              </a:spcAft>
              <a:buClrTx/>
              <a:buSzTx/>
              <a:defRPr/>
            </a:pPr>
            <a:r>
              <a:rPr lang="zh-CN" altLang="en-US" sz="3600" b="1" dirty="0">
                <a:solidFill>
                  <a:schemeClr val="accent2"/>
                </a:solidFill>
                <a:latin typeface="微软雅黑" panose="020B0503020204020204" pitchFamily="34" charset="-122"/>
                <a:ea typeface="微软雅黑" panose="020B0503020204020204" pitchFamily="34" charset="-122"/>
                <a:cs typeface="+mn-cs"/>
              </a:rPr>
              <a:t>目的</a:t>
            </a:r>
            <a:r>
              <a:rPr lang="en-US" altLang="zh-CN" sz="3600" b="1" dirty="0">
                <a:solidFill>
                  <a:schemeClr val="accent2"/>
                </a:solidFill>
                <a:latin typeface="微软雅黑" panose="020B0503020204020204" pitchFamily="34" charset="-122"/>
                <a:ea typeface="微软雅黑" panose="020B0503020204020204" pitchFamily="34" charset="-122"/>
                <a:cs typeface="+mn-cs"/>
              </a:rPr>
              <a:t>5</a:t>
            </a:r>
            <a:r>
              <a:rPr lang="zh-CN" altLang="en-US" sz="3600" b="1" dirty="0">
                <a:solidFill>
                  <a:schemeClr val="accent2"/>
                </a:solidFill>
                <a:latin typeface="微软雅黑" panose="020B0503020204020204" pitchFamily="34" charset="-122"/>
                <a:ea typeface="微软雅黑" panose="020B0503020204020204" pitchFamily="34" charset="-122"/>
                <a:cs typeface="+mn-cs"/>
              </a:rPr>
              <a:t>：</a:t>
            </a:r>
          </a:p>
        </p:txBody>
      </p:sp>
      <p:sp>
        <p:nvSpPr>
          <p:cNvPr id="79876" name="Rectangle 3"/>
          <p:cNvSpPr>
            <a:spLocks noGrp="1"/>
          </p:cNvSpPr>
          <p:nvPr>
            <p:ph idx="1"/>
          </p:nvPr>
        </p:nvSpPr>
        <p:spPr>
          <a:xfrm>
            <a:off x="250825" y="1844675"/>
            <a:ext cx="8497888" cy="4176713"/>
          </a:xfrm>
        </p:spPr>
        <p:txBody>
          <a:bodyPr vert="horz" wrap="square" lIns="91440" tIns="45720" rIns="91440" bIns="45720" anchor="t"/>
          <a:lstStyle/>
          <a:p>
            <a:pPr eaLnBrk="1" hangingPunct="1">
              <a:lnSpc>
                <a:spcPct val="120000"/>
              </a:lnSpc>
              <a:spcBef>
                <a:spcPts val="1200"/>
              </a:spcBef>
              <a:buNone/>
            </a:pP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面向未来发展，思考、探索和规划我国现代化可持续发展模式。</a:t>
            </a:r>
          </a:p>
          <a:p>
            <a:pPr lvl="1" eaLnBrk="1" hangingPunct="1">
              <a:lnSpc>
                <a:spcPct val="120000"/>
              </a:lnSpc>
              <a:spcBef>
                <a:spcPts val="1200"/>
              </a:spcBef>
              <a:buClr>
                <a:srgbClr val="C00000"/>
              </a:buClr>
              <a:buSzPct val="80000"/>
              <a:buFont typeface="Wingdings" panose="05000000000000000000" pitchFamily="2" charset="2"/>
              <a:buChar char="p"/>
            </a:pPr>
            <a:r>
              <a:rPr lang="zh-CN" altLang="en-US" b="1" dirty="0">
                <a:solidFill>
                  <a:srgbClr val="3333CC"/>
                </a:solidFill>
                <a:latin typeface="微软雅黑" panose="020B0503020204020204" pitchFamily="34" charset="-122"/>
                <a:ea typeface="微软雅黑" panose="020B0503020204020204" pitchFamily="34" charset="-122"/>
              </a:rPr>
              <a:t>建立适应社会发展的新概念、新模式</a:t>
            </a:r>
          </a:p>
          <a:p>
            <a:pPr lvl="1" eaLnBrk="1" hangingPunct="1">
              <a:lnSpc>
                <a:spcPct val="120000"/>
              </a:lnSpc>
              <a:spcBef>
                <a:spcPts val="1200"/>
              </a:spcBef>
              <a:buClr>
                <a:srgbClr val="C00000"/>
              </a:buClr>
              <a:buSzPct val="80000"/>
              <a:buFont typeface="Wingdings" panose="05000000000000000000" pitchFamily="2" charset="2"/>
              <a:buChar char="p"/>
            </a:pPr>
            <a:r>
              <a:rPr lang="zh-CN" altLang="en-US" b="1" dirty="0">
                <a:solidFill>
                  <a:srgbClr val="3333CC"/>
                </a:solidFill>
                <a:latin typeface="微软雅黑" panose="020B0503020204020204" pitchFamily="34" charset="-122"/>
                <a:ea typeface="微软雅黑" panose="020B0503020204020204" pitchFamily="34" charset="-122"/>
              </a:rPr>
              <a:t>用中国传统文化建立现代社会的核心价值体系</a:t>
            </a:r>
          </a:p>
          <a:p>
            <a:pPr lvl="1" eaLnBrk="1" hangingPunct="1">
              <a:lnSpc>
                <a:spcPct val="120000"/>
              </a:lnSpc>
              <a:spcBef>
                <a:spcPts val="1200"/>
              </a:spcBef>
              <a:buClr>
                <a:srgbClr val="C00000"/>
              </a:buClr>
              <a:buSzPct val="80000"/>
              <a:buFont typeface="Wingdings" panose="05000000000000000000" pitchFamily="2" charset="2"/>
              <a:buChar char="p"/>
            </a:pPr>
            <a:r>
              <a:rPr lang="zh-CN" altLang="en-US" b="1" dirty="0">
                <a:solidFill>
                  <a:srgbClr val="3333CC"/>
                </a:solidFill>
                <a:latin typeface="微软雅黑" panose="020B0503020204020204" pitchFamily="34" charset="-122"/>
                <a:ea typeface="微软雅黑" panose="020B0503020204020204" pitchFamily="34" charset="-122"/>
              </a:rPr>
              <a:t>建立中国现代企业的企业文化</a:t>
            </a:r>
          </a:p>
          <a:p>
            <a:pPr lvl="1" eaLnBrk="1" hangingPunct="1">
              <a:lnSpc>
                <a:spcPct val="120000"/>
              </a:lnSpc>
              <a:spcBef>
                <a:spcPts val="1200"/>
              </a:spcBef>
              <a:buClr>
                <a:srgbClr val="C00000"/>
              </a:buClr>
              <a:buSzPct val="80000"/>
              <a:buFont typeface="Wingdings" panose="05000000000000000000" pitchFamily="2" charset="2"/>
              <a:buChar char="p"/>
            </a:pPr>
            <a:r>
              <a:rPr lang="zh-CN" altLang="en-US" b="1" dirty="0">
                <a:solidFill>
                  <a:srgbClr val="3333CC"/>
                </a:solidFill>
                <a:latin typeface="微软雅黑" panose="020B0503020204020204" pitchFamily="34" charset="-122"/>
                <a:ea typeface="微软雅黑" panose="020B0503020204020204" pitchFamily="34" charset="-122"/>
              </a:rPr>
              <a:t>加强现代社会管理与创新，建立可持续发展模式</a:t>
            </a:r>
          </a:p>
        </p:txBody>
      </p:sp>
      <p:pic>
        <p:nvPicPr>
          <p:cNvPr id="79877" name="Picture 7" descr="BS02064_"/>
          <p:cNvPicPr>
            <a:picLocks noChangeAspect="1"/>
          </p:cNvPicPr>
          <p:nvPr/>
        </p:nvPicPr>
        <p:blipFill>
          <a:blip r:embed="rId2"/>
          <a:stretch>
            <a:fillRect/>
          </a:stretch>
        </p:blipFill>
        <p:spPr>
          <a:xfrm>
            <a:off x="6732588" y="76200"/>
            <a:ext cx="2232025" cy="1839913"/>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71</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blinds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p:cNvSpPr>
          <p:nvPr>
            <p:ph type="title"/>
          </p:nvPr>
        </p:nvSpPr>
        <p:spPr/>
        <p:txBody>
          <a:bodyPr vert="horz" wrap="square" lIns="91440" tIns="45720" rIns="91440" bIns="45720" anchor="ctr"/>
          <a:lstStyle/>
          <a:p>
            <a:pPr algn="l" eaLnBrk="1" hangingPunct="1"/>
            <a:r>
              <a:rPr lang="zh-CN" altLang="en-US" sz="3600" b="1" dirty="0">
                <a:solidFill>
                  <a:schemeClr val="accent2"/>
                </a:solidFill>
                <a:latin typeface="微软雅黑" panose="020B0503020204020204" pitchFamily="34" charset="-122"/>
                <a:ea typeface="微软雅黑" panose="020B0503020204020204" pitchFamily="34" charset="-122"/>
              </a:rPr>
              <a:t>目的</a:t>
            </a:r>
            <a:r>
              <a:rPr lang="en-US" altLang="zh-CN" sz="3600" b="1" dirty="0">
                <a:solidFill>
                  <a:schemeClr val="accent2"/>
                </a:solidFill>
                <a:latin typeface="微软雅黑" panose="020B0503020204020204" pitchFamily="34" charset="-122"/>
                <a:ea typeface="微软雅黑" panose="020B0503020204020204" pitchFamily="34" charset="-122"/>
              </a:rPr>
              <a:t>6</a:t>
            </a:r>
            <a:r>
              <a:rPr lang="zh-CN" altLang="en-US" sz="3600" b="1" dirty="0">
                <a:solidFill>
                  <a:schemeClr val="accent2"/>
                </a:solidFill>
                <a:latin typeface="微软雅黑" panose="020B0503020204020204" pitchFamily="34" charset="-122"/>
                <a:ea typeface="微软雅黑" panose="020B0503020204020204" pitchFamily="34" charset="-122"/>
              </a:rPr>
              <a:t>：</a:t>
            </a:r>
          </a:p>
        </p:txBody>
      </p:sp>
      <p:sp>
        <p:nvSpPr>
          <p:cNvPr id="80900" name="Rectangle 3"/>
          <p:cNvSpPr>
            <a:spLocks noGrp="1"/>
          </p:cNvSpPr>
          <p:nvPr>
            <p:ph idx="1"/>
          </p:nvPr>
        </p:nvSpPr>
        <p:spPr>
          <a:xfrm>
            <a:off x="611188" y="1628775"/>
            <a:ext cx="7772400" cy="4114800"/>
          </a:xfrm>
        </p:spPr>
        <p:txBody>
          <a:bodyPr vert="horz" wrap="square" lIns="91440" tIns="45720" rIns="91440" bIns="45720" anchor="t"/>
          <a:lstStyle/>
          <a:p>
            <a:pPr eaLnBrk="1" hangingPunct="1">
              <a:lnSpc>
                <a:spcPct val="120000"/>
              </a:lnSpc>
              <a:buNone/>
            </a:pPr>
            <a:r>
              <a:rPr lang="zh-CN" altLang="en-US"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了解他国社会、文化、经济、历史状况，为本国政治、外交、军事、进出口贸易和文化发展目的服务。</a:t>
            </a:r>
          </a:p>
        </p:txBody>
      </p:sp>
      <p:pic>
        <p:nvPicPr>
          <p:cNvPr id="80901" name="Picture 4" descr="BD06662_"/>
          <p:cNvPicPr>
            <a:picLocks noChangeAspect="1"/>
          </p:cNvPicPr>
          <p:nvPr/>
        </p:nvPicPr>
        <p:blipFill>
          <a:blip r:embed="rId2"/>
          <a:stretch>
            <a:fillRect/>
          </a:stretch>
        </p:blipFill>
        <p:spPr>
          <a:xfrm>
            <a:off x="4859338" y="3386138"/>
            <a:ext cx="3384550" cy="2995612"/>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72</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hecke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1.5.4 </a:t>
            </a:r>
            <a:r>
              <a:rPr kumimoji="1" lang="zh-CN" altLang="en-US" sz="4400" b="1" i="0" u="none" strike="noStrike" kern="0" cap="none" spc="0" normalizeH="0" baseline="0" noProof="0" dirty="0" smtClean="0">
                <a:ln>
                  <a:noFill/>
                </a:ln>
                <a:solidFill>
                  <a:schemeClr val="accent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课程教学方式</a:t>
            </a:r>
          </a:p>
        </p:txBody>
      </p:sp>
      <p:sp>
        <p:nvSpPr>
          <p:cNvPr id="81924" name="Rectangle 3"/>
          <p:cNvSpPr>
            <a:spLocks noGrp="1"/>
          </p:cNvSpPr>
          <p:nvPr>
            <p:ph idx="1"/>
          </p:nvPr>
        </p:nvSpPr>
        <p:spPr>
          <a:xfrm>
            <a:off x="684530" y="1700530"/>
            <a:ext cx="7772400" cy="2916555"/>
          </a:xfrm>
        </p:spPr>
        <p:txBody>
          <a:bodyPr vert="horz" wrap="square" lIns="91440" tIns="45720" rIns="91440" bIns="45720" anchor="t"/>
          <a:lstStyle/>
          <a:p>
            <a:pPr eaLnBrk="1" hangingPunct="1">
              <a:lnSpc>
                <a:spcPct val="120000"/>
              </a:lnSpc>
              <a:spcBef>
                <a:spcPts val="1200"/>
              </a:spcBef>
              <a:buClr>
                <a:srgbClr val="C00000"/>
              </a:buClr>
              <a:buFont typeface="Wingdings" panose="05000000000000000000" pitchFamily="2" charset="2"/>
              <a:buChar char="p"/>
            </a:pPr>
            <a:r>
              <a:rPr lang="en-US" altLang="zh-CN" b="1" dirty="0">
                <a:solidFill>
                  <a:srgbClr val="003399"/>
                </a:solidFill>
                <a:latin typeface="微软雅黑" panose="020B0503020204020204" pitchFamily="34" charset="-122"/>
                <a:ea typeface="微软雅黑" panose="020B0503020204020204" pitchFamily="34" charset="-122"/>
              </a:rPr>
              <a:t> </a:t>
            </a:r>
            <a:r>
              <a:rPr lang="zh-CN" altLang="en-US" b="1" dirty="0">
                <a:solidFill>
                  <a:srgbClr val="003399"/>
                </a:solidFill>
                <a:latin typeface="微软雅黑" panose="020B0503020204020204" pitchFamily="34" charset="-122"/>
                <a:ea typeface="微软雅黑" panose="020B0503020204020204" pitchFamily="34" charset="-122"/>
              </a:rPr>
              <a:t>课堂讲授、讨论相结合，（做好笔记）</a:t>
            </a:r>
          </a:p>
          <a:p>
            <a:pPr eaLnBrk="1" hangingPunct="1">
              <a:lnSpc>
                <a:spcPct val="120000"/>
              </a:lnSpc>
              <a:spcBef>
                <a:spcPts val="1200"/>
              </a:spcBef>
              <a:buClr>
                <a:srgbClr val="C00000"/>
              </a:buClr>
              <a:buFont typeface="Wingdings" panose="05000000000000000000" pitchFamily="2" charset="2"/>
              <a:buChar char="p"/>
            </a:pPr>
            <a:r>
              <a:rPr lang="zh-CN" altLang="en-US" b="1" dirty="0">
                <a:solidFill>
                  <a:srgbClr val="003399"/>
                </a:solidFill>
                <a:latin typeface="微软雅黑" panose="020B0503020204020204" pitchFamily="34" charset="-122"/>
                <a:ea typeface="微软雅黑" panose="020B0503020204020204" pitchFamily="34" charset="-122"/>
              </a:rPr>
              <a:t> 课外阅读、研讨、访谈相结合</a:t>
            </a:r>
          </a:p>
          <a:p>
            <a:pPr eaLnBrk="1" hangingPunct="1">
              <a:lnSpc>
                <a:spcPct val="120000"/>
              </a:lnSpc>
              <a:spcBef>
                <a:spcPts val="1200"/>
              </a:spcBef>
              <a:buClr>
                <a:srgbClr val="C00000"/>
              </a:buClr>
              <a:buFont typeface="Wingdings" panose="05000000000000000000" pitchFamily="2" charset="2"/>
              <a:buChar char="p"/>
            </a:pPr>
            <a:r>
              <a:rPr lang="zh-CN" altLang="en-US" b="1" dirty="0">
                <a:solidFill>
                  <a:srgbClr val="003399"/>
                </a:solidFill>
                <a:latin typeface="微软雅黑" panose="020B0503020204020204" pitchFamily="34" charset="-122"/>
                <a:ea typeface="微软雅黑" panose="020B0503020204020204" pitchFamily="34" charset="-122"/>
              </a:rPr>
              <a:t> 独立完成大作业（书面报告）</a:t>
            </a:r>
          </a:p>
          <a:p>
            <a:pPr eaLnBrk="1" hangingPunct="1">
              <a:lnSpc>
                <a:spcPct val="120000"/>
              </a:lnSpc>
              <a:spcBef>
                <a:spcPts val="1200"/>
              </a:spcBef>
              <a:buClr>
                <a:srgbClr val="C00000"/>
              </a:buClr>
              <a:buFont typeface="Wingdings" panose="05000000000000000000" pitchFamily="2" charset="2"/>
              <a:buChar char="p"/>
            </a:pPr>
            <a:r>
              <a:rPr lang="zh-CN" altLang="en-US" b="1" dirty="0">
                <a:solidFill>
                  <a:srgbClr val="003399"/>
                </a:solidFill>
                <a:latin typeface="微软雅黑" panose="020B0503020204020204" pitchFamily="34" charset="-122"/>
                <a:ea typeface="微软雅黑" panose="020B0503020204020204" pitchFamily="34" charset="-122"/>
              </a:rPr>
              <a:t> 社会调研（自由组合）</a:t>
            </a:r>
          </a:p>
        </p:txBody>
      </p:sp>
      <p:grpSp>
        <p:nvGrpSpPr>
          <p:cNvPr id="81925" name="Group 548"/>
          <p:cNvGrpSpPr/>
          <p:nvPr/>
        </p:nvGrpSpPr>
        <p:grpSpPr>
          <a:xfrm>
            <a:off x="4859338" y="4292600"/>
            <a:ext cx="3535362" cy="1889125"/>
            <a:chOff x="2504" y="2384"/>
            <a:chExt cx="1728" cy="1008"/>
          </a:xfrm>
        </p:grpSpPr>
        <p:sp>
          <p:nvSpPr>
            <p:cNvPr id="81926" name="Rectangle 549" descr="深色下对角线"/>
            <p:cNvSpPr/>
            <p:nvPr/>
          </p:nvSpPr>
          <p:spPr>
            <a:xfrm>
              <a:off x="2507" y="2991"/>
              <a:ext cx="1725" cy="401"/>
            </a:xfrm>
            <a:prstGeom prst="rect">
              <a:avLst/>
            </a:prstGeom>
            <a:solidFill>
              <a:srgbClr val="777777"/>
            </a:solidFill>
            <a:ln w="3175" cap="flat" cmpd="sng">
              <a:solidFill>
                <a:srgbClr val="000000"/>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1927" name="Freeform 550"/>
            <p:cNvSpPr/>
            <p:nvPr/>
          </p:nvSpPr>
          <p:spPr>
            <a:xfrm>
              <a:off x="3819" y="2719"/>
              <a:ext cx="30" cy="73"/>
            </a:xfrm>
            <a:custGeom>
              <a:avLst/>
              <a:gdLst>
                <a:gd name="txL" fmla="*/ 0 w 30"/>
                <a:gd name="txT" fmla="*/ 0 h 73"/>
                <a:gd name="txR" fmla="*/ 30 w 30"/>
                <a:gd name="txB" fmla="*/ 73 h 73"/>
              </a:gdLst>
              <a:ahLst/>
              <a:cxnLst>
                <a:cxn ang="0">
                  <a:pos x="6" y="0"/>
                </a:cxn>
                <a:cxn ang="0">
                  <a:pos x="0" y="12"/>
                </a:cxn>
                <a:cxn ang="0">
                  <a:pos x="6" y="24"/>
                </a:cxn>
                <a:cxn ang="0">
                  <a:pos x="11" y="24"/>
                </a:cxn>
                <a:cxn ang="0">
                  <a:pos x="6" y="30"/>
                </a:cxn>
                <a:cxn ang="0">
                  <a:pos x="6" y="42"/>
                </a:cxn>
                <a:cxn ang="0">
                  <a:pos x="11" y="48"/>
                </a:cxn>
                <a:cxn ang="0">
                  <a:pos x="11" y="54"/>
                </a:cxn>
                <a:cxn ang="0">
                  <a:pos x="17" y="66"/>
                </a:cxn>
                <a:cxn ang="0">
                  <a:pos x="23" y="72"/>
                </a:cxn>
                <a:cxn ang="0">
                  <a:pos x="23" y="48"/>
                </a:cxn>
                <a:cxn ang="0">
                  <a:pos x="29" y="30"/>
                </a:cxn>
                <a:cxn ang="0">
                  <a:pos x="17" y="6"/>
                </a:cxn>
                <a:cxn ang="0">
                  <a:pos x="6" y="0"/>
                </a:cxn>
                <a:cxn ang="0">
                  <a:pos x="6" y="0"/>
                </a:cxn>
                <a:cxn ang="0">
                  <a:pos x="6" y="0"/>
                </a:cxn>
              </a:cxnLst>
              <a:rect l="txL" t="txT" r="txR" b="txB"/>
              <a:pathLst>
                <a:path w="30" h="73">
                  <a:moveTo>
                    <a:pt x="6" y="0"/>
                  </a:moveTo>
                  <a:lnTo>
                    <a:pt x="0" y="12"/>
                  </a:lnTo>
                  <a:lnTo>
                    <a:pt x="6" y="24"/>
                  </a:lnTo>
                  <a:lnTo>
                    <a:pt x="11" y="24"/>
                  </a:lnTo>
                  <a:lnTo>
                    <a:pt x="6" y="30"/>
                  </a:lnTo>
                  <a:lnTo>
                    <a:pt x="6" y="42"/>
                  </a:lnTo>
                  <a:lnTo>
                    <a:pt x="11" y="48"/>
                  </a:lnTo>
                  <a:lnTo>
                    <a:pt x="11" y="54"/>
                  </a:lnTo>
                  <a:lnTo>
                    <a:pt x="17" y="66"/>
                  </a:lnTo>
                  <a:lnTo>
                    <a:pt x="23" y="72"/>
                  </a:lnTo>
                  <a:lnTo>
                    <a:pt x="23" y="48"/>
                  </a:lnTo>
                  <a:lnTo>
                    <a:pt x="29" y="30"/>
                  </a:lnTo>
                  <a:lnTo>
                    <a:pt x="17" y="6"/>
                  </a:lnTo>
                  <a:lnTo>
                    <a:pt x="6"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28" name="Freeform 551"/>
            <p:cNvSpPr/>
            <p:nvPr/>
          </p:nvSpPr>
          <p:spPr>
            <a:xfrm>
              <a:off x="2611" y="2898"/>
              <a:ext cx="471" cy="438"/>
            </a:xfrm>
            <a:custGeom>
              <a:avLst/>
              <a:gdLst>
                <a:gd name="txL" fmla="*/ 0 w 471"/>
                <a:gd name="txT" fmla="*/ 0 h 438"/>
                <a:gd name="txR" fmla="*/ 471 w 471"/>
                <a:gd name="txB" fmla="*/ 438 h 438"/>
              </a:gdLst>
              <a:ahLst/>
              <a:cxnLst>
                <a:cxn ang="0">
                  <a:pos x="149" y="0"/>
                </a:cxn>
                <a:cxn ang="0">
                  <a:pos x="149" y="18"/>
                </a:cxn>
                <a:cxn ang="0">
                  <a:pos x="137" y="42"/>
                </a:cxn>
                <a:cxn ang="0">
                  <a:pos x="113" y="114"/>
                </a:cxn>
                <a:cxn ang="0">
                  <a:pos x="101" y="126"/>
                </a:cxn>
                <a:cxn ang="0">
                  <a:pos x="36" y="144"/>
                </a:cxn>
                <a:cxn ang="0">
                  <a:pos x="18" y="162"/>
                </a:cxn>
                <a:cxn ang="0">
                  <a:pos x="0" y="186"/>
                </a:cxn>
                <a:cxn ang="0">
                  <a:pos x="18" y="210"/>
                </a:cxn>
                <a:cxn ang="0">
                  <a:pos x="18" y="216"/>
                </a:cxn>
                <a:cxn ang="0">
                  <a:pos x="42" y="240"/>
                </a:cxn>
                <a:cxn ang="0">
                  <a:pos x="42" y="246"/>
                </a:cxn>
                <a:cxn ang="0">
                  <a:pos x="48" y="252"/>
                </a:cxn>
                <a:cxn ang="0">
                  <a:pos x="125" y="306"/>
                </a:cxn>
                <a:cxn ang="0">
                  <a:pos x="161" y="359"/>
                </a:cxn>
                <a:cxn ang="0">
                  <a:pos x="184" y="371"/>
                </a:cxn>
                <a:cxn ang="0">
                  <a:pos x="202" y="407"/>
                </a:cxn>
                <a:cxn ang="0">
                  <a:pos x="220" y="407"/>
                </a:cxn>
                <a:cxn ang="0">
                  <a:pos x="232" y="437"/>
                </a:cxn>
                <a:cxn ang="0">
                  <a:pos x="262" y="431"/>
                </a:cxn>
                <a:cxn ang="0">
                  <a:pos x="268" y="425"/>
                </a:cxn>
                <a:cxn ang="0">
                  <a:pos x="297" y="425"/>
                </a:cxn>
                <a:cxn ang="0">
                  <a:pos x="309" y="419"/>
                </a:cxn>
                <a:cxn ang="0">
                  <a:pos x="339" y="407"/>
                </a:cxn>
                <a:cxn ang="0">
                  <a:pos x="363" y="401"/>
                </a:cxn>
                <a:cxn ang="0">
                  <a:pos x="381" y="401"/>
                </a:cxn>
                <a:cxn ang="0">
                  <a:pos x="399" y="395"/>
                </a:cxn>
                <a:cxn ang="0">
                  <a:pos x="411" y="389"/>
                </a:cxn>
                <a:cxn ang="0">
                  <a:pos x="422" y="383"/>
                </a:cxn>
                <a:cxn ang="0">
                  <a:pos x="440" y="377"/>
                </a:cxn>
                <a:cxn ang="0">
                  <a:pos x="446" y="377"/>
                </a:cxn>
                <a:cxn ang="0">
                  <a:pos x="458" y="377"/>
                </a:cxn>
                <a:cxn ang="0">
                  <a:pos x="470" y="359"/>
                </a:cxn>
                <a:cxn ang="0">
                  <a:pos x="470" y="341"/>
                </a:cxn>
                <a:cxn ang="0">
                  <a:pos x="458" y="329"/>
                </a:cxn>
                <a:cxn ang="0">
                  <a:pos x="446" y="306"/>
                </a:cxn>
                <a:cxn ang="0">
                  <a:pos x="434" y="300"/>
                </a:cxn>
                <a:cxn ang="0">
                  <a:pos x="381" y="312"/>
                </a:cxn>
                <a:cxn ang="0">
                  <a:pos x="375" y="306"/>
                </a:cxn>
                <a:cxn ang="0">
                  <a:pos x="339" y="306"/>
                </a:cxn>
                <a:cxn ang="0">
                  <a:pos x="339" y="318"/>
                </a:cxn>
                <a:cxn ang="0">
                  <a:pos x="268" y="312"/>
                </a:cxn>
                <a:cxn ang="0">
                  <a:pos x="268" y="323"/>
                </a:cxn>
                <a:cxn ang="0">
                  <a:pos x="232" y="306"/>
                </a:cxn>
                <a:cxn ang="0">
                  <a:pos x="208" y="276"/>
                </a:cxn>
                <a:cxn ang="0">
                  <a:pos x="208" y="240"/>
                </a:cxn>
                <a:cxn ang="0">
                  <a:pos x="208" y="204"/>
                </a:cxn>
                <a:cxn ang="0">
                  <a:pos x="208" y="168"/>
                </a:cxn>
                <a:cxn ang="0">
                  <a:pos x="208" y="144"/>
                </a:cxn>
                <a:cxn ang="0">
                  <a:pos x="196" y="120"/>
                </a:cxn>
                <a:cxn ang="0">
                  <a:pos x="173" y="60"/>
                </a:cxn>
                <a:cxn ang="0">
                  <a:pos x="149" y="0"/>
                </a:cxn>
                <a:cxn ang="0">
                  <a:pos x="149" y="0"/>
                </a:cxn>
              </a:cxnLst>
              <a:rect l="txL" t="txT" r="txR" b="txB"/>
              <a:pathLst>
                <a:path w="471" h="438">
                  <a:moveTo>
                    <a:pt x="149" y="0"/>
                  </a:moveTo>
                  <a:lnTo>
                    <a:pt x="149" y="18"/>
                  </a:lnTo>
                  <a:lnTo>
                    <a:pt x="137" y="42"/>
                  </a:lnTo>
                  <a:lnTo>
                    <a:pt x="113" y="114"/>
                  </a:lnTo>
                  <a:lnTo>
                    <a:pt x="101" y="126"/>
                  </a:lnTo>
                  <a:lnTo>
                    <a:pt x="36" y="144"/>
                  </a:lnTo>
                  <a:lnTo>
                    <a:pt x="18" y="162"/>
                  </a:lnTo>
                  <a:lnTo>
                    <a:pt x="0" y="186"/>
                  </a:lnTo>
                  <a:lnTo>
                    <a:pt x="18" y="210"/>
                  </a:lnTo>
                  <a:lnTo>
                    <a:pt x="18" y="216"/>
                  </a:lnTo>
                  <a:lnTo>
                    <a:pt x="42" y="240"/>
                  </a:lnTo>
                  <a:lnTo>
                    <a:pt x="42" y="246"/>
                  </a:lnTo>
                  <a:lnTo>
                    <a:pt x="48" y="252"/>
                  </a:lnTo>
                  <a:lnTo>
                    <a:pt x="125" y="306"/>
                  </a:lnTo>
                  <a:lnTo>
                    <a:pt x="161" y="359"/>
                  </a:lnTo>
                  <a:lnTo>
                    <a:pt x="184" y="371"/>
                  </a:lnTo>
                  <a:lnTo>
                    <a:pt x="202" y="407"/>
                  </a:lnTo>
                  <a:lnTo>
                    <a:pt x="220" y="407"/>
                  </a:lnTo>
                  <a:lnTo>
                    <a:pt x="232" y="437"/>
                  </a:lnTo>
                  <a:lnTo>
                    <a:pt x="262" y="431"/>
                  </a:lnTo>
                  <a:lnTo>
                    <a:pt x="268" y="425"/>
                  </a:lnTo>
                  <a:lnTo>
                    <a:pt x="297" y="425"/>
                  </a:lnTo>
                  <a:lnTo>
                    <a:pt x="309" y="419"/>
                  </a:lnTo>
                  <a:lnTo>
                    <a:pt x="339" y="407"/>
                  </a:lnTo>
                  <a:lnTo>
                    <a:pt x="363" y="401"/>
                  </a:lnTo>
                  <a:lnTo>
                    <a:pt x="381" y="401"/>
                  </a:lnTo>
                  <a:lnTo>
                    <a:pt x="399" y="395"/>
                  </a:lnTo>
                  <a:lnTo>
                    <a:pt x="411" y="389"/>
                  </a:lnTo>
                  <a:lnTo>
                    <a:pt x="422" y="383"/>
                  </a:lnTo>
                  <a:lnTo>
                    <a:pt x="440" y="377"/>
                  </a:lnTo>
                  <a:lnTo>
                    <a:pt x="446" y="377"/>
                  </a:lnTo>
                  <a:lnTo>
                    <a:pt x="458" y="377"/>
                  </a:lnTo>
                  <a:lnTo>
                    <a:pt x="470" y="359"/>
                  </a:lnTo>
                  <a:lnTo>
                    <a:pt x="470" y="341"/>
                  </a:lnTo>
                  <a:lnTo>
                    <a:pt x="458" y="329"/>
                  </a:lnTo>
                  <a:lnTo>
                    <a:pt x="446" y="306"/>
                  </a:lnTo>
                  <a:lnTo>
                    <a:pt x="434" y="300"/>
                  </a:lnTo>
                  <a:lnTo>
                    <a:pt x="381" y="312"/>
                  </a:lnTo>
                  <a:lnTo>
                    <a:pt x="375" y="306"/>
                  </a:lnTo>
                  <a:lnTo>
                    <a:pt x="339" y="306"/>
                  </a:lnTo>
                  <a:lnTo>
                    <a:pt x="339" y="318"/>
                  </a:lnTo>
                  <a:lnTo>
                    <a:pt x="268" y="312"/>
                  </a:lnTo>
                  <a:lnTo>
                    <a:pt x="268" y="323"/>
                  </a:lnTo>
                  <a:lnTo>
                    <a:pt x="232" y="306"/>
                  </a:lnTo>
                  <a:lnTo>
                    <a:pt x="208" y="276"/>
                  </a:lnTo>
                  <a:lnTo>
                    <a:pt x="208" y="240"/>
                  </a:lnTo>
                  <a:lnTo>
                    <a:pt x="208" y="204"/>
                  </a:lnTo>
                  <a:lnTo>
                    <a:pt x="208" y="168"/>
                  </a:lnTo>
                  <a:lnTo>
                    <a:pt x="208" y="144"/>
                  </a:lnTo>
                  <a:lnTo>
                    <a:pt x="196" y="120"/>
                  </a:lnTo>
                  <a:lnTo>
                    <a:pt x="173" y="60"/>
                  </a:lnTo>
                  <a:lnTo>
                    <a:pt x="149"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29" name="Freeform 552"/>
            <p:cNvSpPr/>
            <p:nvPr/>
          </p:nvSpPr>
          <p:spPr>
            <a:xfrm>
              <a:off x="2801" y="2749"/>
              <a:ext cx="275" cy="342"/>
            </a:xfrm>
            <a:custGeom>
              <a:avLst/>
              <a:gdLst>
                <a:gd name="txL" fmla="*/ 0 w 275"/>
                <a:gd name="txT" fmla="*/ 0 h 342"/>
                <a:gd name="txR" fmla="*/ 275 w 275"/>
                <a:gd name="txB" fmla="*/ 342 h 342"/>
              </a:gdLst>
              <a:ahLst/>
              <a:cxnLst>
                <a:cxn ang="0">
                  <a:pos x="119" y="18"/>
                </a:cxn>
                <a:cxn ang="0">
                  <a:pos x="119" y="36"/>
                </a:cxn>
                <a:cxn ang="0">
                  <a:pos x="102" y="72"/>
                </a:cxn>
                <a:cxn ang="0">
                  <a:pos x="84" y="120"/>
                </a:cxn>
                <a:cxn ang="0">
                  <a:pos x="72" y="120"/>
                </a:cxn>
                <a:cxn ang="0">
                  <a:pos x="30" y="114"/>
                </a:cxn>
                <a:cxn ang="0">
                  <a:pos x="0" y="143"/>
                </a:cxn>
                <a:cxn ang="0">
                  <a:pos x="12" y="149"/>
                </a:cxn>
                <a:cxn ang="0">
                  <a:pos x="6" y="167"/>
                </a:cxn>
                <a:cxn ang="0">
                  <a:pos x="24" y="203"/>
                </a:cxn>
                <a:cxn ang="0">
                  <a:pos x="36" y="257"/>
                </a:cxn>
                <a:cxn ang="0">
                  <a:pos x="72" y="299"/>
                </a:cxn>
                <a:cxn ang="0">
                  <a:pos x="66" y="311"/>
                </a:cxn>
                <a:cxn ang="0">
                  <a:pos x="84" y="311"/>
                </a:cxn>
                <a:cxn ang="0">
                  <a:pos x="84" y="341"/>
                </a:cxn>
                <a:cxn ang="0">
                  <a:pos x="113" y="311"/>
                </a:cxn>
                <a:cxn ang="0">
                  <a:pos x="137" y="335"/>
                </a:cxn>
                <a:cxn ang="0">
                  <a:pos x="185" y="323"/>
                </a:cxn>
                <a:cxn ang="0">
                  <a:pos x="197" y="323"/>
                </a:cxn>
                <a:cxn ang="0">
                  <a:pos x="262" y="305"/>
                </a:cxn>
                <a:cxn ang="0">
                  <a:pos x="268" y="299"/>
                </a:cxn>
                <a:cxn ang="0">
                  <a:pos x="268" y="293"/>
                </a:cxn>
                <a:cxn ang="0">
                  <a:pos x="274" y="275"/>
                </a:cxn>
                <a:cxn ang="0">
                  <a:pos x="268" y="257"/>
                </a:cxn>
                <a:cxn ang="0">
                  <a:pos x="244" y="245"/>
                </a:cxn>
                <a:cxn ang="0">
                  <a:pos x="226" y="239"/>
                </a:cxn>
                <a:cxn ang="0">
                  <a:pos x="238" y="179"/>
                </a:cxn>
                <a:cxn ang="0">
                  <a:pos x="232" y="114"/>
                </a:cxn>
                <a:cxn ang="0">
                  <a:pos x="215" y="78"/>
                </a:cxn>
                <a:cxn ang="0">
                  <a:pos x="221" y="48"/>
                </a:cxn>
                <a:cxn ang="0">
                  <a:pos x="215" y="48"/>
                </a:cxn>
                <a:cxn ang="0">
                  <a:pos x="167" y="12"/>
                </a:cxn>
                <a:cxn ang="0">
                  <a:pos x="161" y="0"/>
                </a:cxn>
                <a:cxn ang="0">
                  <a:pos x="143" y="0"/>
                </a:cxn>
                <a:cxn ang="0">
                  <a:pos x="137" y="6"/>
                </a:cxn>
                <a:cxn ang="0">
                  <a:pos x="119" y="18"/>
                </a:cxn>
                <a:cxn ang="0">
                  <a:pos x="119" y="18"/>
                </a:cxn>
              </a:cxnLst>
              <a:rect l="txL" t="txT" r="txR" b="txB"/>
              <a:pathLst>
                <a:path w="275" h="342">
                  <a:moveTo>
                    <a:pt x="119" y="18"/>
                  </a:moveTo>
                  <a:lnTo>
                    <a:pt x="119" y="36"/>
                  </a:lnTo>
                  <a:lnTo>
                    <a:pt x="102" y="72"/>
                  </a:lnTo>
                  <a:lnTo>
                    <a:pt x="84" y="120"/>
                  </a:lnTo>
                  <a:lnTo>
                    <a:pt x="72" y="120"/>
                  </a:lnTo>
                  <a:lnTo>
                    <a:pt x="30" y="114"/>
                  </a:lnTo>
                  <a:lnTo>
                    <a:pt x="0" y="143"/>
                  </a:lnTo>
                  <a:lnTo>
                    <a:pt x="12" y="149"/>
                  </a:lnTo>
                  <a:lnTo>
                    <a:pt x="6" y="167"/>
                  </a:lnTo>
                  <a:lnTo>
                    <a:pt x="24" y="203"/>
                  </a:lnTo>
                  <a:lnTo>
                    <a:pt x="36" y="257"/>
                  </a:lnTo>
                  <a:lnTo>
                    <a:pt x="72" y="299"/>
                  </a:lnTo>
                  <a:lnTo>
                    <a:pt x="66" y="311"/>
                  </a:lnTo>
                  <a:lnTo>
                    <a:pt x="84" y="311"/>
                  </a:lnTo>
                  <a:lnTo>
                    <a:pt x="84" y="341"/>
                  </a:lnTo>
                  <a:lnTo>
                    <a:pt x="113" y="311"/>
                  </a:lnTo>
                  <a:lnTo>
                    <a:pt x="137" y="335"/>
                  </a:lnTo>
                  <a:lnTo>
                    <a:pt x="185" y="323"/>
                  </a:lnTo>
                  <a:lnTo>
                    <a:pt x="197" y="323"/>
                  </a:lnTo>
                  <a:lnTo>
                    <a:pt x="262" y="305"/>
                  </a:lnTo>
                  <a:lnTo>
                    <a:pt x="268" y="299"/>
                  </a:lnTo>
                  <a:lnTo>
                    <a:pt x="268" y="293"/>
                  </a:lnTo>
                  <a:lnTo>
                    <a:pt x="274" y="275"/>
                  </a:lnTo>
                  <a:lnTo>
                    <a:pt x="268" y="257"/>
                  </a:lnTo>
                  <a:lnTo>
                    <a:pt x="244" y="245"/>
                  </a:lnTo>
                  <a:lnTo>
                    <a:pt x="226" y="239"/>
                  </a:lnTo>
                  <a:lnTo>
                    <a:pt x="238" y="179"/>
                  </a:lnTo>
                  <a:lnTo>
                    <a:pt x="232" y="114"/>
                  </a:lnTo>
                  <a:lnTo>
                    <a:pt x="215" y="78"/>
                  </a:lnTo>
                  <a:lnTo>
                    <a:pt x="221" y="48"/>
                  </a:lnTo>
                  <a:lnTo>
                    <a:pt x="215" y="48"/>
                  </a:lnTo>
                  <a:lnTo>
                    <a:pt x="167" y="12"/>
                  </a:lnTo>
                  <a:lnTo>
                    <a:pt x="161" y="0"/>
                  </a:lnTo>
                  <a:lnTo>
                    <a:pt x="143" y="0"/>
                  </a:lnTo>
                  <a:lnTo>
                    <a:pt x="137" y="6"/>
                  </a:lnTo>
                  <a:lnTo>
                    <a:pt x="119"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30" name="Freeform 553"/>
            <p:cNvSpPr/>
            <p:nvPr/>
          </p:nvSpPr>
          <p:spPr>
            <a:xfrm>
              <a:off x="3081" y="2970"/>
              <a:ext cx="162" cy="73"/>
            </a:xfrm>
            <a:custGeom>
              <a:avLst/>
              <a:gdLst>
                <a:gd name="txL" fmla="*/ 0 w 162"/>
                <a:gd name="txT" fmla="*/ 0 h 73"/>
                <a:gd name="txR" fmla="*/ 162 w 162"/>
                <a:gd name="txB" fmla="*/ 73 h 73"/>
              </a:gdLst>
              <a:ahLst/>
              <a:cxnLst>
                <a:cxn ang="0">
                  <a:pos x="119" y="36"/>
                </a:cxn>
                <a:cxn ang="0">
                  <a:pos x="119" y="42"/>
                </a:cxn>
                <a:cxn ang="0">
                  <a:pos x="119" y="48"/>
                </a:cxn>
                <a:cxn ang="0">
                  <a:pos x="113" y="48"/>
                </a:cxn>
                <a:cxn ang="0">
                  <a:pos x="113" y="54"/>
                </a:cxn>
                <a:cxn ang="0">
                  <a:pos x="113" y="60"/>
                </a:cxn>
                <a:cxn ang="0">
                  <a:pos x="119" y="66"/>
                </a:cxn>
                <a:cxn ang="0">
                  <a:pos x="131" y="72"/>
                </a:cxn>
                <a:cxn ang="0">
                  <a:pos x="143" y="72"/>
                </a:cxn>
                <a:cxn ang="0">
                  <a:pos x="149" y="66"/>
                </a:cxn>
                <a:cxn ang="0">
                  <a:pos x="155" y="66"/>
                </a:cxn>
                <a:cxn ang="0">
                  <a:pos x="161" y="48"/>
                </a:cxn>
                <a:cxn ang="0">
                  <a:pos x="155" y="30"/>
                </a:cxn>
                <a:cxn ang="0">
                  <a:pos x="149" y="18"/>
                </a:cxn>
                <a:cxn ang="0">
                  <a:pos x="143" y="0"/>
                </a:cxn>
                <a:cxn ang="0">
                  <a:pos x="107" y="0"/>
                </a:cxn>
                <a:cxn ang="0">
                  <a:pos x="95" y="6"/>
                </a:cxn>
                <a:cxn ang="0">
                  <a:pos x="89" y="12"/>
                </a:cxn>
                <a:cxn ang="0">
                  <a:pos x="24" y="6"/>
                </a:cxn>
                <a:cxn ang="0">
                  <a:pos x="0" y="24"/>
                </a:cxn>
                <a:cxn ang="0">
                  <a:pos x="18" y="24"/>
                </a:cxn>
                <a:cxn ang="0">
                  <a:pos x="36" y="18"/>
                </a:cxn>
                <a:cxn ang="0">
                  <a:pos x="42" y="18"/>
                </a:cxn>
                <a:cxn ang="0">
                  <a:pos x="54" y="18"/>
                </a:cxn>
                <a:cxn ang="0">
                  <a:pos x="65" y="18"/>
                </a:cxn>
                <a:cxn ang="0">
                  <a:pos x="77" y="18"/>
                </a:cxn>
                <a:cxn ang="0">
                  <a:pos x="95" y="30"/>
                </a:cxn>
                <a:cxn ang="0">
                  <a:pos x="101" y="24"/>
                </a:cxn>
                <a:cxn ang="0">
                  <a:pos x="113" y="36"/>
                </a:cxn>
                <a:cxn ang="0">
                  <a:pos x="119" y="36"/>
                </a:cxn>
                <a:cxn ang="0">
                  <a:pos x="119" y="36"/>
                </a:cxn>
              </a:cxnLst>
              <a:rect l="txL" t="txT" r="txR" b="txB"/>
              <a:pathLst>
                <a:path w="162" h="73">
                  <a:moveTo>
                    <a:pt x="119" y="36"/>
                  </a:moveTo>
                  <a:lnTo>
                    <a:pt x="119" y="42"/>
                  </a:lnTo>
                  <a:lnTo>
                    <a:pt x="119" y="48"/>
                  </a:lnTo>
                  <a:lnTo>
                    <a:pt x="113" y="48"/>
                  </a:lnTo>
                  <a:lnTo>
                    <a:pt x="113" y="54"/>
                  </a:lnTo>
                  <a:lnTo>
                    <a:pt x="113" y="60"/>
                  </a:lnTo>
                  <a:lnTo>
                    <a:pt x="119" y="66"/>
                  </a:lnTo>
                  <a:lnTo>
                    <a:pt x="131" y="72"/>
                  </a:lnTo>
                  <a:lnTo>
                    <a:pt x="143" y="72"/>
                  </a:lnTo>
                  <a:lnTo>
                    <a:pt x="149" y="66"/>
                  </a:lnTo>
                  <a:lnTo>
                    <a:pt x="155" y="66"/>
                  </a:lnTo>
                  <a:lnTo>
                    <a:pt x="161" y="48"/>
                  </a:lnTo>
                  <a:lnTo>
                    <a:pt x="155" y="30"/>
                  </a:lnTo>
                  <a:lnTo>
                    <a:pt x="149" y="18"/>
                  </a:lnTo>
                  <a:lnTo>
                    <a:pt x="143" y="0"/>
                  </a:lnTo>
                  <a:lnTo>
                    <a:pt x="107" y="0"/>
                  </a:lnTo>
                  <a:lnTo>
                    <a:pt x="95" y="6"/>
                  </a:lnTo>
                  <a:lnTo>
                    <a:pt x="89" y="12"/>
                  </a:lnTo>
                  <a:lnTo>
                    <a:pt x="24" y="6"/>
                  </a:lnTo>
                  <a:lnTo>
                    <a:pt x="0" y="24"/>
                  </a:lnTo>
                  <a:lnTo>
                    <a:pt x="18" y="24"/>
                  </a:lnTo>
                  <a:lnTo>
                    <a:pt x="36" y="18"/>
                  </a:lnTo>
                  <a:lnTo>
                    <a:pt x="42" y="18"/>
                  </a:lnTo>
                  <a:lnTo>
                    <a:pt x="54" y="18"/>
                  </a:lnTo>
                  <a:lnTo>
                    <a:pt x="65" y="18"/>
                  </a:lnTo>
                  <a:lnTo>
                    <a:pt x="77" y="18"/>
                  </a:lnTo>
                  <a:lnTo>
                    <a:pt x="95" y="30"/>
                  </a:lnTo>
                  <a:lnTo>
                    <a:pt x="101" y="24"/>
                  </a:lnTo>
                  <a:lnTo>
                    <a:pt x="113" y="36"/>
                  </a:lnTo>
                  <a:lnTo>
                    <a:pt x="119" y="3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31" name="Freeform 554"/>
            <p:cNvSpPr/>
            <p:nvPr/>
          </p:nvSpPr>
          <p:spPr>
            <a:xfrm>
              <a:off x="2504" y="3012"/>
              <a:ext cx="144" cy="378"/>
            </a:xfrm>
            <a:custGeom>
              <a:avLst/>
              <a:gdLst>
                <a:gd name="txL" fmla="*/ 0 w 144"/>
                <a:gd name="txT" fmla="*/ 0 h 378"/>
                <a:gd name="txR" fmla="*/ 144 w 144"/>
                <a:gd name="txB" fmla="*/ 378 h 378"/>
              </a:gdLst>
              <a:ahLst/>
              <a:cxnLst>
                <a:cxn ang="0">
                  <a:pos x="107" y="72"/>
                </a:cxn>
                <a:cxn ang="0">
                  <a:pos x="42" y="0"/>
                </a:cxn>
                <a:cxn ang="0">
                  <a:pos x="18" y="6"/>
                </a:cxn>
                <a:cxn ang="0">
                  <a:pos x="0" y="6"/>
                </a:cxn>
                <a:cxn ang="0">
                  <a:pos x="0" y="377"/>
                </a:cxn>
                <a:cxn ang="0">
                  <a:pos x="131" y="377"/>
                </a:cxn>
                <a:cxn ang="0">
                  <a:pos x="143" y="263"/>
                </a:cxn>
                <a:cxn ang="0">
                  <a:pos x="137" y="209"/>
                </a:cxn>
                <a:cxn ang="0">
                  <a:pos x="119" y="162"/>
                </a:cxn>
                <a:cxn ang="0">
                  <a:pos x="125" y="102"/>
                </a:cxn>
                <a:cxn ang="0">
                  <a:pos x="125" y="96"/>
                </a:cxn>
                <a:cxn ang="0">
                  <a:pos x="107" y="72"/>
                </a:cxn>
                <a:cxn ang="0">
                  <a:pos x="107" y="72"/>
                </a:cxn>
              </a:cxnLst>
              <a:rect l="txL" t="txT" r="txR" b="txB"/>
              <a:pathLst>
                <a:path w="144" h="378">
                  <a:moveTo>
                    <a:pt x="107" y="72"/>
                  </a:moveTo>
                  <a:lnTo>
                    <a:pt x="42" y="0"/>
                  </a:lnTo>
                  <a:lnTo>
                    <a:pt x="18" y="6"/>
                  </a:lnTo>
                  <a:lnTo>
                    <a:pt x="0" y="6"/>
                  </a:lnTo>
                  <a:lnTo>
                    <a:pt x="0" y="377"/>
                  </a:lnTo>
                  <a:lnTo>
                    <a:pt x="131" y="377"/>
                  </a:lnTo>
                  <a:lnTo>
                    <a:pt x="143" y="263"/>
                  </a:lnTo>
                  <a:lnTo>
                    <a:pt x="137" y="209"/>
                  </a:lnTo>
                  <a:lnTo>
                    <a:pt x="119" y="162"/>
                  </a:lnTo>
                  <a:lnTo>
                    <a:pt x="125" y="102"/>
                  </a:lnTo>
                  <a:lnTo>
                    <a:pt x="125" y="96"/>
                  </a:lnTo>
                  <a:lnTo>
                    <a:pt x="107" y="72"/>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32" name="Freeform 555"/>
            <p:cNvSpPr/>
            <p:nvPr/>
          </p:nvSpPr>
          <p:spPr>
            <a:xfrm>
              <a:off x="2504" y="2689"/>
              <a:ext cx="269" cy="330"/>
            </a:xfrm>
            <a:custGeom>
              <a:avLst/>
              <a:gdLst>
                <a:gd name="txL" fmla="*/ 0 w 269"/>
                <a:gd name="txT" fmla="*/ 0 h 330"/>
                <a:gd name="txR" fmla="*/ 269 w 269"/>
                <a:gd name="txB" fmla="*/ 330 h 330"/>
              </a:gdLst>
              <a:ahLst/>
              <a:cxnLst>
                <a:cxn ang="0">
                  <a:pos x="244" y="90"/>
                </a:cxn>
                <a:cxn ang="0">
                  <a:pos x="262" y="96"/>
                </a:cxn>
                <a:cxn ang="0">
                  <a:pos x="262" y="90"/>
                </a:cxn>
                <a:cxn ang="0">
                  <a:pos x="262" y="84"/>
                </a:cxn>
                <a:cxn ang="0">
                  <a:pos x="268" y="84"/>
                </a:cxn>
                <a:cxn ang="0">
                  <a:pos x="262" y="66"/>
                </a:cxn>
                <a:cxn ang="0">
                  <a:pos x="268" y="66"/>
                </a:cxn>
                <a:cxn ang="0">
                  <a:pos x="256" y="54"/>
                </a:cxn>
                <a:cxn ang="0">
                  <a:pos x="244" y="36"/>
                </a:cxn>
                <a:cxn ang="0">
                  <a:pos x="244" y="30"/>
                </a:cxn>
                <a:cxn ang="0">
                  <a:pos x="208" y="12"/>
                </a:cxn>
                <a:cxn ang="0">
                  <a:pos x="155" y="0"/>
                </a:cxn>
                <a:cxn ang="0">
                  <a:pos x="95" y="0"/>
                </a:cxn>
                <a:cxn ang="0">
                  <a:pos x="36" y="18"/>
                </a:cxn>
                <a:cxn ang="0">
                  <a:pos x="0" y="48"/>
                </a:cxn>
                <a:cxn ang="0">
                  <a:pos x="0" y="60"/>
                </a:cxn>
                <a:cxn ang="0">
                  <a:pos x="0" y="329"/>
                </a:cxn>
                <a:cxn ang="0">
                  <a:pos x="18" y="329"/>
                </a:cxn>
                <a:cxn ang="0">
                  <a:pos x="42" y="323"/>
                </a:cxn>
                <a:cxn ang="0">
                  <a:pos x="89" y="311"/>
                </a:cxn>
                <a:cxn ang="0">
                  <a:pos x="125" y="275"/>
                </a:cxn>
                <a:cxn ang="0">
                  <a:pos x="161" y="257"/>
                </a:cxn>
                <a:cxn ang="0">
                  <a:pos x="167" y="233"/>
                </a:cxn>
                <a:cxn ang="0">
                  <a:pos x="178" y="215"/>
                </a:cxn>
                <a:cxn ang="0">
                  <a:pos x="190" y="203"/>
                </a:cxn>
                <a:cxn ang="0">
                  <a:pos x="196" y="209"/>
                </a:cxn>
                <a:cxn ang="0">
                  <a:pos x="202" y="221"/>
                </a:cxn>
                <a:cxn ang="0">
                  <a:pos x="208" y="227"/>
                </a:cxn>
                <a:cxn ang="0">
                  <a:pos x="226" y="221"/>
                </a:cxn>
                <a:cxn ang="0">
                  <a:pos x="244" y="174"/>
                </a:cxn>
                <a:cxn ang="0">
                  <a:pos x="256" y="156"/>
                </a:cxn>
                <a:cxn ang="0">
                  <a:pos x="244" y="96"/>
                </a:cxn>
                <a:cxn ang="0">
                  <a:pos x="244" y="90"/>
                </a:cxn>
                <a:cxn ang="0">
                  <a:pos x="244" y="90"/>
                </a:cxn>
              </a:cxnLst>
              <a:rect l="txL" t="txT" r="txR" b="txB"/>
              <a:pathLst>
                <a:path w="269" h="330">
                  <a:moveTo>
                    <a:pt x="244" y="90"/>
                  </a:moveTo>
                  <a:lnTo>
                    <a:pt x="262" y="96"/>
                  </a:lnTo>
                  <a:lnTo>
                    <a:pt x="262" y="90"/>
                  </a:lnTo>
                  <a:lnTo>
                    <a:pt x="262" y="84"/>
                  </a:lnTo>
                  <a:lnTo>
                    <a:pt x="268" y="84"/>
                  </a:lnTo>
                  <a:lnTo>
                    <a:pt x="262" y="66"/>
                  </a:lnTo>
                  <a:lnTo>
                    <a:pt x="268" y="66"/>
                  </a:lnTo>
                  <a:lnTo>
                    <a:pt x="256" y="54"/>
                  </a:lnTo>
                  <a:lnTo>
                    <a:pt x="244" y="36"/>
                  </a:lnTo>
                  <a:lnTo>
                    <a:pt x="244" y="30"/>
                  </a:lnTo>
                  <a:lnTo>
                    <a:pt x="208" y="12"/>
                  </a:lnTo>
                  <a:lnTo>
                    <a:pt x="155" y="0"/>
                  </a:lnTo>
                  <a:lnTo>
                    <a:pt x="95" y="0"/>
                  </a:lnTo>
                  <a:lnTo>
                    <a:pt x="36" y="18"/>
                  </a:lnTo>
                  <a:lnTo>
                    <a:pt x="0" y="48"/>
                  </a:lnTo>
                  <a:lnTo>
                    <a:pt x="0" y="60"/>
                  </a:lnTo>
                  <a:lnTo>
                    <a:pt x="0" y="329"/>
                  </a:lnTo>
                  <a:lnTo>
                    <a:pt x="18" y="329"/>
                  </a:lnTo>
                  <a:lnTo>
                    <a:pt x="42" y="323"/>
                  </a:lnTo>
                  <a:lnTo>
                    <a:pt x="89" y="311"/>
                  </a:lnTo>
                  <a:lnTo>
                    <a:pt x="125" y="275"/>
                  </a:lnTo>
                  <a:lnTo>
                    <a:pt x="161" y="257"/>
                  </a:lnTo>
                  <a:lnTo>
                    <a:pt x="167" y="233"/>
                  </a:lnTo>
                  <a:lnTo>
                    <a:pt x="178" y="215"/>
                  </a:lnTo>
                  <a:lnTo>
                    <a:pt x="190" y="203"/>
                  </a:lnTo>
                  <a:lnTo>
                    <a:pt x="196" y="209"/>
                  </a:lnTo>
                  <a:lnTo>
                    <a:pt x="202" y="221"/>
                  </a:lnTo>
                  <a:lnTo>
                    <a:pt x="208" y="227"/>
                  </a:lnTo>
                  <a:lnTo>
                    <a:pt x="226" y="221"/>
                  </a:lnTo>
                  <a:lnTo>
                    <a:pt x="244" y="174"/>
                  </a:lnTo>
                  <a:lnTo>
                    <a:pt x="256" y="156"/>
                  </a:lnTo>
                  <a:lnTo>
                    <a:pt x="244" y="96"/>
                  </a:lnTo>
                  <a:lnTo>
                    <a:pt x="244" y="90"/>
                  </a:lnTo>
                  <a:close/>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33" name="Freeform 556"/>
            <p:cNvSpPr/>
            <p:nvPr/>
          </p:nvSpPr>
          <p:spPr>
            <a:xfrm>
              <a:off x="2641" y="3144"/>
              <a:ext cx="322" cy="246"/>
            </a:xfrm>
            <a:custGeom>
              <a:avLst/>
              <a:gdLst>
                <a:gd name="txL" fmla="*/ 0 w 322"/>
                <a:gd name="txT" fmla="*/ 0 h 246"/>
                <a:gd name="txR" fmla="*/ 322 w 322"/>
                <a:gd name="txB" fmla="*/ 246 h 246"/>
              </a:gdLst>
              <a:ahLst/>
              <a:cxnLst>
                <a:cxn ang="0">
                  <a:pos x="12" y="0"/>
                </a:cxn>
                <a:cxn ang="0">
                  <a:pos x="12" y="36"/>
                </a:cxn>
                <a:cxn ang="0">
                  <a:pos x="0" y="72"/>
                </a:cxn>
                <a:cxn ang="0">
                  <a:pos x="12" y="113"/>
                </a:cxn>
                <a:cxn ang="0">
                  <a:pos x="35" y="245"/>
                </a:cxn>
                <a:cxn ang="0">
                  <a:pos x="321" y="245"/>
                </a:cxn>
                <a:cxn ang="0">
                  <a:pos x="309" y="233"/>
                </a:cxn>
                <a:cxn ang="0">
                  <a:pos x="291" y="227"/>
                </a:cxn>
                <a:cxn ang="0">
                  <a:pos x="279" y="221"/>
                </a:cxn>
                <a:cxn ang="0">
                  <a:pos x="273" y="209"/>
                </a:cxn>
                <a:cxn ang="0">
                  <a:pos x="202" y="191"/>
                </a:cxn>
                <a:cxn ang="0">
                  <a:pos x="190" y="161"/>
                </a:cxn>
                <a:cxn ang="0">
                  <a:pos x="172" y="161"/>
                </a:cxn>
                <a:cxn ang="0">
                  <a:pos x="154" y="125"/>
                </a:cxn>
                <a:cxn ang="0">
                  <a:pos x="131" y="113"/>
                </a:cxn>
                <a:cxn ang="0">
                  <a:pos x="95" y="60"/>
                </a:cxn>
                <a:cxn ang="0">
                  <a:pos x="18" y="6"/>
                </a:cxn>
                <a:cxn ang="0">
                  <a:pos x="12" y="0"/>
                </a:cxn>
                <a:cxn ang="0">
                  <a:pos x="12" y="0"/>
                </a:cxn>
              </a:cxnLst>
              <a:rect l="txL" t="txT" r="txR" b="txB"/>
              <a:pathLst>
                <a:path w="322" h="246">
                  <a:moveTo>
                    <a:pt x="12" y="0"/>
                  </a:moveTo>
                  <a:lnTo>
                    <a:pt x="12" y="36"/>
                  </a:lnTo>
                  <a:lnTo>
                    <a:pt x="0" y="72"/>
                  </a:lnTo>
                  <a:lnTo>
                    <a:pt x="12" y="113"/>
                  </a:lnTo>
                  <a:lnTo>
                    <a:pt x="35" y="245"/>
                  </a:lnTo>
                  <a:lnTo>
                    <a:pt x="321" y="245"/>
                  </a:lnTo>
                  <a:lnTo>
                    <a:pt x="309" y="233"/>
                  </a:lnTo>
                  <a:lnTo>
                    <a:pt x="291" y="227"/>
                  </a:lnTo>
                  <a:lnTo>
                    <a:pt x="279" y="221"/>
                  </a:lnTo>
                  <a:lnTo>
                    <a:pt x="273" y="209"/>
                  </a:lnTo>
                  <a:lnTo>
                    <a:pt x="202" y="191"/>
                  </a:lnTo>
                  <a:lnTo>
                    <a:pt x="190" y="161"/>
                  </a:lnTo>
                  <a:lnTo>
                    <a:pt x="172" y="161"/>
                  </a:lnTo>
                  <a:lnTo>
                    <a:pt x="154" y="125"/>
                  </a:lnTo>
                  <a:lnTo>
                    <a:pt x="131" y="113"/>
                  </a:lnTo>
                  <a:lnTo>
                    <a:pt x="95" y="60"/>
                  </a:lnTo>
                  <a:lnTo>
                    <a:pt x="18" y="6"/>
                  </a:lnTo>
                  <a:lnTo>
                    <a:pt x="12"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34" name="Freeform 557"/>
            <p:cNvSpPr/>
            <p:nvPr/>
          </p:nvSpPr>
          <p:spPr>
            <a:xfrm>
              <a:off x="2546" y="2779"/>
              <a:ext cx="233" cy="306"/>
            </a:xfrm>
            <a:custGeom>
              <a:avLst/>
              <a:gdLst>
                <a:gd name="txL" fmla="*/ 0 w 233"/>
                <a:gd name="txT" fmla="*/ 0 h 306"/>
                <a:gd name="txR" fmla="*/ 233 w 233"/>
                <a:gd name="txB" fmla="*/ 306 h 306"/>
              </a:gdLst>
              <a:ahLst/>
              <a:cxnLst>
                <a:cxn ang="0">
                  <a:pos x="119" y="167"/>
                </a:cxn>
                <a:cxn ang="0">
                  <a:pos x="83" y="185"/>
                </a:cxn>
                <a:cxn ang="0">
                  <a:pos x="47" y="221"/>
                </a:cxn>
                <a:cxn ang="0">
                  <a:pos x="0" y="233"/>
                </a:cxn>
                <a:cxn ang="0">
                  <a:pos x="65" y="305"/>
                </a:cxn>
                <a:cxn ang="0">
                  <a:pos x="83" y="293"/>
                </a:cxn>
                <a:cxn ang="0">
                  <a:pos x="101" y="263"/>
                </a:cxn>
                <a:cxn ang="0">
                  <a:pos x="166" y="245"/>
                </a:cxn>
                <a:cxn ang="0">
                  <a:pos x="178" y="233"/>
                </a:cxn>
                <a:cxn ang="0">
                  <a:pos x="202" y="161"/>
                </a:cxn>
                <a:cxn ang="0">
                  <a:pos x="214" y="137"/>
                </a:cxn>
                <a:cxn ang="0">
                  <a:pos x="214" y="119"/>
                </a:cxn>
                <a:cxn ang="0">
                  <a:pos x="208" y="113"/>
                </a:cxn>
                <a:cxn ang="0">
                  <a:pos x="232" y="84"/>
                </a:cxn>
                <a:cxn ang="0">
                  <a:pos x="226" y="78"/>
                </a:cxn>
                <a:cxn ang="0">
                  <a:pos x="226" y="66"/>
                </a:cxn>
                <a:cxn ang="0">
                  <a:pos x="226" y="18"/>
                </a:cxn>
                <a:cxn ang="0">
                  <a:pos x="208" y="6"/>
                </a:cxn>
                <a:cxn ang="0">
                  <a:pos x="202" y="0"/>
                </a:cxn>
                <a:cxn ang="0">
                  <a:pos x="202" y="6"/>
                </a:cxn>
                <a:cxn ang="0">
                  <a:pos x="214" y="66"/>
                </a:cxn>
                <a:cxn ang="0">
                  <a:pos x="202" y="84"/>
                </a:cxn>
                <a:cxn ang="0">
                  <a:pos x="184" y="131"/>
                </a:cxn>
                <a:cxn ang="0">
                  <a:pos x="166" y="137"/>
                </a:cxn>
                <a:cxn ang="0">
                  <a:pos x="166" y="131"/>
                </a:cxn>
                <a:cxn ang="0">
                  <a:pos x="154" y="119"/>
                </a:cxn>
                <a:cxn ang="0">
                  <a:pos x="148" y="113"/>
                </a:cxn>
                <a:cxn ang="0">
                  <a:pos x="136" y="125"/>
                </a:cxn>
                <a:cxn ang="0">
                  <a:pos x="125" y="143"/>
                </a:cxn>
                <a:cxn ang="0">
                  <a:pos x="119" y="167"/>
                </a:cxn>
                <a:cxn ang="0">
                  <a:pos x="119" y="167"/>
                </a:cxn>
              </a:cxnLst>
              <a:rect l="txL" t="txT" r="txR" b="txB"/>
              <a:pathLst>
                <a:path w="233" h="306">
                  <a:moveTo>
                    <a:pt x="119" y="167"/>
                  </a:moveTo>
                  <a:lnTo>
                    <a:pt x="83" y="185"/>
                  </a:lnTo>
                  <a:lnTo>
                    <a:pt x="47" y="221"/>
                  </a:lnTo>
                  <a:lnTo>
                    <a:pt x="0" y="233"/>
                  </a:lnTo>
                  <a:lnTo>
                    <a:pt x="65" y="305"/>
                  </a:lnTo>
                  <a:lnTo>
                    <a:pt x="83" y="293"/>
                  </a:lnTo>
                  <a:lnTo>
                    <a:pt x="101" y="263"/>
                  </a:lnTo>
                  <a:lnTo>
                    <a:pt x="166" y="245"/>
                  </a:lnTo>
                  <a:lnTo>
                    <a:pt x="178" y="233"/>
                  </a:lnTo>
                  <a:lnTo>
                    <a:pt x="202" y="161"/>
                  </a:lnTo>
                  <a:lnTo>
                    <a:pt x="214" y="137"/>
                  </a:lnTo>
                  <a:lnTo>
                    <a:pt x="214" y="119"/>
                  </a:lnTo>
                  <a:lnTo>
                    <a:pt x="208" y="113"/>
                  </a:lnTo>
                  <a:lnTo>
                    <a:pt x="232" y="84"/>
                  </a:lnTo>
                  <a:lnTo>
                    <a:pt x="226" y="78"/>
                  </a:lnTo>
                  <a:lnTo>
                    <a:pt x="226" y="66"/>
                  </a:lnTo>
                  <a:lnTo>
                    <a:pt x="226" y="18"/>
                  </a:lnTo>
                  <a:lnTo>
                    <a:pt x="208" y="6"/>
                  </a:lnTo>
                  <a:lnTo>
                    <a:pt x="202" y="0"/>
                  </a:lnTo>
                  <a:lnTo>
                    <a:pt x="202" y="6"/>
                  </a:lnTo>
                  <a:lnTo>
                    <a:pt x="214" y="66"/>
                  </a:lnTo>
                  <a:lnTo>
                    <a:pt x="202" y="84"/>
                  </a:lnTo>
                  <a:lnTo>
                    <a:pt x="184" y="131"/>
                  </a:lnTo>
                  <a:lnTo>
                    <a:pt x="166" y="137"/>
                  </a:lnTo>
                  <a:lnTo>
                    <a:pt x="166" y="131"/>
                  </a:lnTo>
                  <a:lnTo>
                    <a:pt x="154" y="119"/>
                  </a:lnTo>
                  <a:lnTo>
                    <a:pt x="148" y="113"/>
                  </a:lnTo>
                  <a:lnTo>
                    <a:pt x="136" y="125"/>
                  </a:lnTo>
                  <a:lnTo>
                    <a:pt x="125" y="143"/>
                  </a:lnTo>
                  <a:lnTo>
                    <a:pt x="119" y="16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35" name="Freeform 558"/>
            <p:cNvSpPr/>
            <p:nvPr/>
          </p:nvSpPr>
          <p:spPr>
            <a:xfrm>
              <a:off x="2623" y="3114"/>
              <a:ext cx="54" cy="276"/>
            </a:xfrm>
            <a:custGeom>
              <a:avLst/>
              <a:gdLst>
                <a:gd name="txL" fmla="*/ 0 w 54"/>
                <a:gd name="txT" fmla="*/ 0 h 276"/>
                <a:gd name="txR" fmla="*/ 54 w 54"/>
                <a:gd name="txB" fmla="*/ 276 h 276"/>
              </a:gdLst>
              <a:ahLst/>
              <a:cxnLst>
                <a:cxn ang="0">
                  <a:pos x="6" y="0"/>
                </a:cxn>
                <a:cxn ang="0">
                  <a:pos x="0" y="60"/>
                </a:cxn>
                <a:cxn ang="0">
                  <a:pos x="6" y="72"/>
                </a:cxn>
                <a:cxn ang="0">
                  <a:pos x="12" y="107"/>
                </a:cxn>
                <a:cxn ang="0">
                  <a:pos x="18" y="137"/>
                </a:cxn>
                <a:cxn ang="0">
                  <a:pos x="18" y="185"/>
                </a:cxn>
                <a:cxn ang="0">
                  <a:pos x="18" y="215"/>
                </a:cxn>
                <a:cxn ang="0">
                  <a:pos x="12" y="275"/>
                </a:cxn>
                <a:cxn ang="0">
                  <a:pos x="53" y="275"/>
                </a:cxn>
                <a:cxn ang="0">
                  <a:pos x="30" y="143"/>
                </a:cxn>
                <a:cxn ang="0">
                  <a:pos x="18" y="102"/>
                </a:cxn>
                <a:cxn ang="0">
                  <a:pos x="30" y="66"/>
                </a:cxn>
                <a:cxn ang="0">
                  <a:pos x="30" y="30"/>
                </a:cxn>
                <a:cxn ang="0">
                  <a:pos x="30" y="24"/>
                </a:cxn>
                <a:cxn ang="0">
                  <a:pos x="6" y="0"/>
                </a:cxn>
                <a:cxn ang="0">
                  <a:pos x="6" y="0"/>
                </a:cxn>
              </a:cxnLst>
              <a:rect l="txL" t="txT" r="txR" b="txB"/>
              <a:pathLst>
                <a:path w="54" h="276">
                  <a:moveTo>
                    <a:pt x="6" y="0"/>
                  </a:moveTo>
                  <a:lnTo>
                    <a:pt x="0" y="60"/>
                  </a:lnTo>
                  <a:lnTo>
                    <a:pt x="6" y="72"/>
                  </a:lnTo>
                  <a:lnTo>
                    <a:pt x="12" y="107"/>
                  </a:lnTo>
                  <a:lnTo>
                    <a:pt x="18" y="137"/>
                  </a:lnTo>
                  <a:lnTo>
                    <a:pt x="18" y="185"/>
                  </a:lnTo>
                  <a:lnTo>
                    <a:pt x="18" y="215"/>
                  </a:lnTo>
                  <a:lnTo>
                    <a:pt x="12" y="275"/>
                  </a:lnTo>
                  <a:lnTo>
                    <a:pt x="53" y="275"/>
                  </a:lnTo>
                  <a:lnTo>
                    <a:pt x="30" y="143"/>
                  </a:lnTo>
                  <a:lnTo>
                    <a:pt x="18" y="102"/>
                  </a:lnTo>
                  <a:lnTo>
                    <a:pt x="30" y="66"/>
                  </a:lnTo>
                  <a:lnTo>
                    <a:pt x="30" y="30"/>
                  </a:lnTo>
                  <a:lnTo>
                    <a:pt x="30" y="24"/>
                  </a:lnTo>
                  <a:lnTo>
                    <a:pt x="6" y="0"/>
                  </a:lnTo>
                  <a:close/>
                </a:path>
              </a:pathLst>
            </a:custGeom>
            <a:solidFill>
              <a:srgbClr val="000000">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36" name="Freeform 559"/>
            <p:cNvSpPr/>
            <p:nvPr/>
          </p:nvSpPr>
          <p:spPr>
            <a:xfrm>
              <a:off x="2712" y="2599"/>
              <a:ext cx="239" cy="247"/>
            </a:xfrm>
            <a:custGeom>
              <a:avLst/>
              <a:gdLst>
                <a:gd name="txL" fmla="*/ 0 w 239"/>
                <a:gd name="txT" fmla="*/ 0 h 247"/>
                <a:gd name="txR" fmla="*/ 239 w 239"/>
                <a:gd name="txB" fmla="*/ 247 h 247"/>
              </a:gdLst>
              <a:ahLst/>
              <a:cxnLst>
                <a:cxn ang="0">
                  <a:pos x="24" y="114"/>
                </a:cxn>
                <a:cxn ang="0">
                  <a:pos x="36" y="120"/>
                </a:cxn>
                <a:cxn ang="0">
                  <a:pos x="36" y="126"/>
                </a:cxn>
                <a:cxn ang="0">
                  <a:pos x="48" y="144"/>
                </a:cxn>
                <a:cxn ang="0">
                  <a:pos x="60" y="156"/>
                </a:cxn>
                <a:cxn ang="0">
                  <a:pos x="54" y="156"/>
                </a:cxn>
                <a:cxn ang="0">
                  <a:pos x="60" y="174"/>
                </a:cxn>
                <a:cxn ang="0">
                  <a:pos x="54" y="174"/>
                </a:cxn>
                <a:cxn ang="0">
                  <a:pos x="54" y="180"/>
                </a:cxn>
                <a:cxn ang="0">
                  <a:pos x="54" y="186"/>
                </a:cxn>
                <a:cxn ang="0">
                  <a:pos x="36" y="180"/>
                </a:cxn>
                <a:cxn ang="0">
                  <a:pos x="42" y="186"/>
                </a:cxn>
                <a:cxn ang="0">
                  <a:pos x="60" y="198"/>
                </a:cxn>
                <a:cxn ang="0">
                  <a:pos x="60" y="246"/>
                </a:cxn>
                <a:cxn ang="0">
                  <a:pos x="113" y="246"/>
                </a:cxn>
                <a:cxn ang="0">
                  <a:pos x="125" y="234"/>
                </a:cxn>
                <a:cxn ang="0">
                  <a:pos x="155" y="198"/>
                </a:cxn>
                <a:cxn ang="0">
                  <a:pos x="167" y="162"/>
                </a:cxn>
                <a:cxn ang="0">
                  <a:pos x="179" y="150"/>
                </a:cxn>
                <a:cxn ang="0">
                  <a:pos x="179" y="168"/>
                </a:cxn>
                <a:cxn ang="0">
                  <a:pos x="179" y="186"/>
                </a:cxn>
                <a:cxn ang="0">
                  <a:pos x="191" y="180"/>
                </a:cxn>
                <a:cxn ang="0">
                  <a:pos x="196" y="156"/>
                </a:cxn>
                <a:cxn ang="0">
                  <a:pos x="208" y="138"/>
                </a:cxn>
                <a:cxn ang="0">
                  <a:pos x="220" y="108"/>
                </a:cxn>
                <a:cxn ang="0">
                  <a:pos x="226" y="90"/>
                </a:cxn>
                <a:cxn ang="0">
                  <a:pos x="226" y="84"/>
                </a:cxn>
                <a:cxn ang="0">
                  <a:pos x="238" y="54"/>
                </a:cxn>
                <a:cxn ang="0">
                  <a:pos x="226" y="30"/>
                </a:cxn>
                <a:cxn ang="0">
                  <a:pos x="220" y="30"/>
                </a:cxn>
                <a:cxn ang="0">
                  <a:pos x="202" y="30"/>
                </a:cxn>
                <a:cxn ang="0">
                  <a:pos x="191" y="6"/>
                </a:cxn>
                <a:cxn ang="0">
                  <a:pos x="143" y="0"/>
                </a:cxn>
                <a:cxn ang="0">
                  <a:pos x="95" y="6"/>
                </a:cxn>
                <a:cxn ang="0">
                  <a:pos x="48" y="30"/>
                </a:cxn>
                <a:cxn ang="0">
                  <a:pos x="12" y="72"/>
                </a:cxn>
                <a:cxn ang="0">
                  <a:pos x="0" y="102"/>
                </a:cxn>
                <a:cxn ang="0">
                  <a:pos x="12" y="102"/>
                </a:cxn>
                <a:cxn ang="0">
                  <a:pos x="24" y="114"/>
                </a:cxn>
                <a:cxn ang="0">
                  <a:pos x="24" y="114"/>
                </a:cxn>
              </a:cxnLst>
              <a:rect l="txL" t="txT" r="txR" b="txB"/>
              <a:pathLst>
                <a:path w="239" h="247">
                  <a:moveTo>
                    <a:pt x="24" y="114"/>
                  </a:moveTo>
                  <a:lnTo>
                    <a:pt x="36" y="120"/>
                  </a:lnTo>
                  <a:lnTo>
                    <a:pt x="36" y="126"/>
                  </a:lnTo>
                  <a:lnTo>
                    <a:pt x="48" y="144"/>
                  </a:lnTo>
                  <a:lnTo>
                    <a:pt x="60" y="156"/>
                  </a:lnTo>
                  <a:lnTo>
                    <a:pt x="54" y="156"/>
                  </a:lnTo>
                  <a:lnTo>
                    <a:pt x="60" y="174"/>
                  </a:lnTo>
                  <a:lnTo>
                    <a:pt x="54" y="174"/>
                  </a:lnTo>
                  <a:lnTo>
                    <a:pt x="54" y="180"/>
                  </a:lnTo>
                  <a:lnTo>
                    <a:pt x="54" y="186"/>
                  </a:lnTo>
                  <a:lnTo>
                    <a:pt x="36" y="180"/>
                  </a:lnTo>
                  <a:lnTo>
                    <a:pt x="42" y="186"/>
                  </a:lnTo>
                  <a:lnTo>
                    <a:pt x="60" y="198"/>
                  </a:lnTo>
                  <a:lnTo>
                    <a:pt x="60" y="246"/>
                  </a:lnTo>
                  <a:lnTo>
                    <a:pt x="113" y="246"/>
                  </a:lnTo>
                  <a:lnTo>
                    <a:pt x="125" y="234"/>
                  </a:lnTo>
                  <a:lnTo>
                    <a:pt x="155" y="198"/>
                  </a:lnTo>
                  <a:lnTo>
                    <a:pt x="167" y="162"/>
                  </a:lnTo>
                  <a:lnTo>
                    <a:pt x="179" y="150"/>
                  </a:lnTo>
                  <a:lnTo>
                    <a:pt x="179" y="168"/>
                  </a:lnTo>
                  <a:lnTo>
                    <a:pt x="179" y="186"/>
                  </a:lnTo>
                  <a:lnTo>
                    <a:pt x="191" y="180"/>
                  </a:lnTo>
                  <a:lnTo>
                    <a:pt x="196" y="156"/>
                  </a:lnTo>
                  <a:lnTo>
                    <a:pt x="208" y="138"/>
                  </a:lnTo>
                  <a:lnTo>
                    <a:pt x="220" y="108"/>
                  </a:lnTo>
                  <a:lnTo>
                    <a:pt x="226" y="90"/>
                  </a:lnTo>
                  <a:lnTo>
                    <a:pt x="226" y="84"/>
                  </a:lnTo>
                  <a:lnTo>
                    <a:pt x="238" y="54"/>
                  </a:lnTo>
                  <a:lnTo>
                    <a:pt x="226" y="30"/>
                  </a:lnTo>
                  <a:lnTo>
                    <a:pt x="220" y="30"/>
                  </a:lnTo>
                  <a:lnTo>
                    <a:pt x="202" y="30"/>
                  </a:lnTo>
                  <a:lnTo>
                    <a:pt x="191" y="6"/>
                  </a:lnTo>
                  <a:lnTo>
                    <a:pt x="143" y="0"/>
                  </a:lnTo>
                  <a:lnTo>
                    <a:pt x="95" y="6"/>
                  </a:lnTo>
                  <a:lnTo>
                    <a:pt x="48" y="30"/>
                  </a:lnTo>
                  <a:lnTo>
                    <a:pt x="12" y="72"/>
                  </a:lnTo>
                  <a:lnTo>
                    <a:pt x="0" y="102"/>
                  </a:lnTo>
                  <a:lnTo>
                    <a:pt x="12" y="102"/>
                  </a:lnTo>
                  <a:lnTo>
                    <a:pt x="24" y="114"/>
                  </a:lnTo>
                  <a:close/>
                </a:path>
              </a:pathLst>
            </a:custGeom>
            <a:solidFill>
              <a:srgbClr val="888888">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37" name="Freeform 560"/>
            <p:cNvSpPr/>
            <p:nvPr/>
          </p:nvSpPr>
          <p:spPr>
            <a:xfrm>
              <a:off x="2772" y="2689"/>
              <a:ext cx="167" cy="204"/>
            </a:xfrm>
            <a:custGeom>
              <a:avLst/>
              <a:gdLst>
                <a:gd name="txL" fmla="*/ 0 w 167"/>
                <a:gd name="txT" fmla="*/ 0 h 204"/>
                <a:gd name="txR" fmla="*/ 167 w 167"/>
                <a:gd name="txB" fmla="*/ 204 h 204"/>
              </a:gdLst>
              <a:ahLst/>
              <a:cxnLst>
                <a:cxn ang="0">
                  <a:pos x="0" y="156"/>
                </a:cxn>
                <a:cxn ang="0">
                  <a:pos x="0" y="168"/>
                </a:cxn>
                <a:cxn ang="0">
                  <a:pos x="29" y="203"/>
                </a:cxn>
                <a:cxn ang="0">
                  <a:pos x="59" y="174"/>
                </a:cxn>
                <a:cxn ang="0">
                  <a:pos x="101" y="180"/>
                </a:cxn>
                <a:cxn ang="0">
                  <a:pos x="113" y="180"/>
                </a:cxn>
                <a:cxn ang="0">
                  <a:pos x="131" y="132"/>
                </a:cxn>
                <a:cxn ang="0">
                  <a:pos x="148" y="96"/>
                </a:cxn>
                <a:cxn ang="0">
                  <a:pos x="148" y="78"/>
                </a:cxn>
                <a:cxn ang="0">
                  <a:pos x="166" y="66"/>
                </a:cxn>
                <a:cxn ang="0">
                  <a:pos x="166" y="12"/>
                </a:cxn>
                <a:cxn ang="0">
                  <a:pos x="166" y="0"/>
                </a:cxn>
                <a:cxn ang="0">
                  <a:pos x="160" y="18"/>
                </a:cxn>
                <a:cxn ang="0">
                  <a:pos x="148" y="48"/>
                </a:cxn>
                <a:cxn ang="0">
                  <a:pos x="136" y="66"/>
                </a:cxn>
                <a:cxn ang="0">
                  <a:pos x="131" y="90"/>
                </a:cxn>
                <a:cxn ang="0">
                  <a:pos x="119" y="96"/>
                </a:cxn>
                <a:cxn ang="0">
                  <a:pos x="119" y="78"/>
                </a:cxn>
                <a:cxn ang="0">
                  <a:pos x="119" y="60"/>
                </a:cxn>
                <a:cxn ang="0">
                  <a:pos x="107" y="72"/>
                </a:cxn>
                <a:cxn ang="0">
                  <a:pos x="95" y="108"/>
                </a:cxn>
                <a:cxn ang="0">
                  <a:pos x="65" y="144"/>
                </a:cxn>
                <a:cxn ang="0">
                  <a:pos x="53" y="156"/>
                </a:cxn>
                <a:cxn ang="0">
                  <a:pos x="0" y="156"/>
                </a:cxn>
                <a:cxn ang="0">
                  <a:pos x="0" y="156"/>
                </a:cxn>
              </a:cxnLst>
              <a:rect l="txL" t="txT" r="txR" b="txB"/>
              <a:pathLst>
                <a:path w="167" h="204">
                  <a:moveTo>
                    <a:pt x="0" y="156"/>
                  </a:moveTo>
                  <a:lnTo>
                    <a:pt x="0" y="168"/>
                  </a:lnTo>
                  <a:lnTo>
                    <a:pt x="29" y="203"/>
                  </a:lnTo>
                  <a:lnTo>
                    <a:pt x="59" y="174"/>
                  </a:lnTo>
                  <a:lnTo>
                    <a:pt x="101" y="180"/>
                  </a:lnTo>
                  <a:lnTo>
                    <a:pt x="113" y="180"/>
                  </a:lnTo>
                  <a:lnTo>
                    <a:pt x="131" y="132"/>
                  </a:lnTo>
                  <a:lnTo>
                    <a:pt x="148" y="96"/>
                  </a:lnTo>
                  <a:lnTo>
                    <a:pt x="148" y="78"/>
                  </a:lnTo>
                  <a:lnTo>
                    <a:pt x="166" y="66"/>
                  </a:lnTo>
                  <a:lnTo>
                    <a:pt x="166" y="12"/>
                  </a:lnTo>
                  <a:lnTo>
                    <a:pt x="166" y="0"/>
                  </a:lnTo>
                  <a:lnTo>
                    <a:pt x="160" y="18"/>
                  </a:lnTo>
                  <a:lnTo>
                    <a:pt x="148" y="48"/>
                  </a:lnTo>
                  <a:lnTo>
                    <a:pt x="136" y="66"/>
                  </a:lnTo>
                  <a:lnTo>
                    <a:pt x="131" y="90"/>
                  </a:lnTo>
                  <a:lnTo>
                    <a:pt x="119" y="96"/>
                  </a:lnTo>
                  <a:lnTo>
                    <a:pt x="119" y="78"/>
                  </a:lnTo>
                  <a:lnTo>
                    <a:pt x="119" y="60"/>
                  </a:lnTo>
                  <a:lnTo>
                    <a:pt x="107" y="72"/>
                  </a:lnTo>
                  <a:lnTo>
                    <a:pt x="95" y="108"/>
                  </a:lnTo>
                  <a:lnTo>
                    <a:pt x="65" y="144"/>
                  </a:lnTo>
                  <a:lnTo>
                    <a:pt x="53" y="156"/>
                  </a:lnTo>
                  <a:lnTo>
                    <a:pt x="0" y="15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38" name="Freeform 561"/>
            <p:cNvSpPr/>
            <p:nvPr/>
          </p:nvSpPr>
          <p:spPr>
            <a:xfrm>
              <a:off x="2807" y="3018"/>
              <a:ext cx="37" cy="187"/>
            </a:xfrm>
            <a:custGeom>
              <a:avLst/>
              <a:gdLst>
                <a:gd name="txL" fmla="*/ 0 w 37"/>
                <a:gd name="txT" fmla="*/ 0 h 187"/>
                <a:gd name="txR" fmla="*/ 37 w 37"/>
                <a:gd name="txB" fmla="*/ 187 h 187"/>
              </a:gdLst>
              <a:ahLst/>
              <a:cxnLst>
                <a:cxn ang="0">
                  <a:pos x="36" y="162"/>
                </a:cxn>
                <a:cxn ang="0">
                  <a:pos x="36" y="126"/>
                </a:cxn>
                <a:cxn ang="0">
                  <a:pos x="36" y="90"/>
                </a:cxn>
                <a:cxn ang="0">
                  <a:pos x="30" y="66"/>
                </a:cxn>
                <a:cxn ang="0">
                  <a:pos x="30" y="54"/>
                </a:cxn>
                <a:cxn ang="0">
                  <a:pos x="18" y="30"/>
                </a:cxn>
                <a:cxn ang="0">
                  <a:pos x="0" y="0"/>
                </a:cxn>
                <a:cxn ang="0">
                  <a:pos x="12" y="78"/>
                </a:cxn>
                <a:cxn ang="0">
                  <a:pos x="12" y="156"/>
                </a:cxn>
                <a:cxn ang="0">
                  <a:pos x="36" y="186"/>
                </a:cxn>
                <a:cxn ang="0">
                  <a:pos x="36" y="162"/>
                </a:cxn>
                <a:cxn ang="0">
                  <a:pos x="36" y="162"/>
                </a:cxn>
              </a:cxnLst>
              <a:rect l="txL" t="txT" r="txR" b="txB"/>
              <a:pathLst>
                <a:path w="37" h="187">
                  <a:moveTo>
                    <a:pt x="36" y="162"/>
                  </a:moveTo>
                  <a:lnTo>
                    <a:pt x="36" y="126"/>
                  </a:lnTo>
                  <a:lnTo>
                    <a:pt x="36" y="90"/>
                  </a:lnTo>
                  <a:lnTo>
                    <a:pt x="30" y="66"/>
                  </a:lnTo>
                  <a:lnTo>
                    <a:pt x="30" y="54"/>
                  </a:lnTo>
                  <a:lnTo>
                    <a:pt x="18" y="30"/>
                  </a:lnTo>
                  <a:lnTo>
                    <a:pt x="0" y="0"/>
                  </a:lnTo>
                  <a:lnTo>
                    <a:pt x="12" y="78"/>
                  </a:lnTo>
                  <a:lnTo>
                    <a:pt x="12" y="156"/>
                  </a:lnTo>
                  <a:lnTo>
                    <a:pt x="36" y="186"/>
                  </a:lnTo>
                  <a:lnTo>
                    <a:pt x="36" y="162"/>
                  </a:lnTo>
                  <a:close/>
                </a:path>
              </a:pathLst>
            </a:custGeom>
            <a:solidFill>
              <a:srgbClr val="777777">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39" name="Freeform 562"/>
            <p:cNvSpPr/>
            <p:nvPr/>
          </p:nvSpPr>
          <p:spPr>
            <a:xfrm>
              <a:off x="2778" y="2916"/>
              <a:ext cx="30" cy="79"/>
            </a:xfrm>
            <a:custGeom>
              <a:avLst/>
              <a:gdLst>
                <a:gd name="txL" fmla="*/ 0 w 30"/>
                <a:gd name="txT" fmla="*/ 0 h 79"/>
                <a:gd name="txR" fmla="*/ 30 w 30"/>
                <a:gd name="txB" fmla="*/ 79 h 79"/>
              </a:gdLst>
              <a:ahLst/>
              <a:cxnLst>
                <a:cxn ang="0">
                  <a:pos x="0" y="36"/>
                </a:cxn>
                <a:cxn ang="0">
                  <a:pos x="17" y="78"/>
                </a:cxn>
                <a:cxn ang="0">
                  <a:pos x="23" y="36"/>
                </a:cxn>
                <a:cxn ang="0">
                  <a:pos x="23" y="0"/>
                </a:cxn>
                <a:cxn ang="0">
                  <a:pos x="29" y="0"/>
                </a:cxn>
                <a:cxn ang="0">
                  <a:pos x="0" y="36"/>
                </a:cxn>
                <a:cxn ang="0">
                  <a:pos x="0" y="36"/>
                </a:cxn>
              </a:cxnLst>
              <a:rect l="txL" t="txT" r="txR" b="txB"/>
              <a:pathLst>
                <a:path w="30" h="79">
                  <a:moveTo>
                    <a:pt x="0" y="36"/>
                  </a:moveTo>
                  <a:lnTo>
                    <a:pt x="17" y="78"/>
                  </a:lnTo>
                  <a:lnTo>
                    <a:pt x="23" y="36"/>
                  </a:lnTo>
                  <a:lnTo>
                    <a:pt x="23" y="0"/>
                  </a:lnTo>
                  <a:lnTo>
                    <a:pt x="29" y="0"/>
                  </a:lnTo>
                  <a:lnTo>
                    <a:pt x="0" y="36"/>
                  </a:lnTo>
                  <a:close/>
                </a:path>
              </a:pathLst>
            </a:custGeom>
            <a:solidFill>
              <a:srgbClr val="777777">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40" name="Freeform 563"/>
            <p:cNvSpPr/>
            <p:nvPr/>
          </p:nvSpPr>
          <p:spPr>
            <a:xfrm>
              <a:off x="2682" y="2916"/>
              <a:ext cx="19" cy="31"/>
            </a:xfrm>
            <a:custGeom>
              <a:avLst/>
              <a:gdLst>
                <a:gd name="txL" fmla="*/ 0 w 19"/>
                <a:gd name="txT" fmla="*/ 0 h 31"/>
                <a:gd name="txR" fmla="*/ 19 w 19"/>
                <a:gd name="txB" fmla="*/ 31 h 31"/>
              </a:gdLst>
              <a:ahLst/>
              <a:cxnLst>
                <a:cxn ang="0">
                  <a:pos x="18" y="0"/>
                </a:cxn>
                <a:cxn ang="0">
                  <a:pos x="12" y="0"/>
                </a:cxn>
                <a:cxn ang="0">
                  <a:pos x="0" y="24"/>
                </a:cxn>
                <a:cxn ang="0">
                  <a:pos x="12" y="30"/>
                </a:cxn>
                <a:cxn ang="0">
                  <a:pos x="12" y="30"/>
                </a:cxn>
                <a:cxn ang="0">
                  <a:pos x="12" y="24"/>
                </a:cxn>
                <a:cxn ang="0">
                  <a:pos x="18" y="6"/>
                </a:cxn>
                <a:cxn ang="0">
                  <a:pos x="18" y="0"/>
                </a:cxn>
                <a:cxn ang="0">
                  <a:pos x="18" y="0"/>
                </a:cxn>
              </a:cxnLst>
              <a:rect l="txL" t="txT" r="txR" b="txB"/>
              <a:pathLst>
                <a:path w="19" h="31">
                  <a:moveTo>
                    <a:pt x="18" y="0"/>
                  </a:moveTo>
                  <a:lnTo>
                    <a:pt x="12" y="0"/>
                  </a:lnTo>
                  <a:lnTo>
                    <a:pt x="0" y="24"/>
                  </a:lnTo>
                  <a:lnTo>
                    <a:pt x="12" y="30"/>
                  </a:lnTo>
                  <a:lnTo>
                    <a:pt x="12" y="24"/>
                  </a:lnTo>
                  <a:lnTo>
                    <a:pt x="18" y="6"/>
                  </a:lnTo>
                  <a:lnTo>
                    <a:pt x="18"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41" name="Freeform 564"/>
            <p:cNvSpPr/>
            <p:nvPr/>
          </p:nvSpPr>
          <p:spPr>
            <a:xfrm>
              <a:off x="3057" y="3138"/>
              <a:ext cx="156" cy="120"/>
            </a:xfrm>
            <a:custGeom>
              <a:avLst/>
              <a:gdLst>
                <a:gd name="txL" fmla="*/ 0 w 156"/>
                <a:gd name="txT" fmla="*/ 0 h 120"/>
                <a:gd name="txR" fmla="*/ 156 w 156"/>
                <a:gd name="txB" fmla="*/ 120 h 120"/>
              </a:gdLst>
              <a:ahLst/>
              <a:cxnLst>
                <a:cxn ang="0">
                  <a:pos x="143" y="24"/>
                </a:cxn>
                <a:cxn ang="0">
                  <a:pos x="143" y="18"/>
                </a:cxn>
                <a:cxn ang="0">
                  <a:pos x="143" y="6"/>
                </a:cxn>
                <a:cxn ang="0">
                  <a:pos x="137" y="0"/>
                </a:cxn>
                <a:cxn ang="0">
                  <a:pos x="119" y="0"/>
                </a:cxn>
                <a:cxn ang="0">
                  <a:pos x="113" y="0"/>
                </a:cxn>
                <a:cxn ang="0">
                  <a:pos x="89" y="6"/>
                </a:cxn>
                <a:cxn ang="0">
                  <a:pos x="66" y="18"/>
                </a:cxn>
                <a:cxn ang="0">
                  <a:pos x="48" y="30"/>
                </a:cxn>
                <a:cxn ang="0">
                  <a:pos x="6" y="66"/>
                </a:cxn>
                <a:cxn ang="0">
                  <a:pos x="0" y="66"/>
                </a:cxn>
                <a:cxn ang="0">
                  <a:pos x="12" y="95"/>
                </a:cxn>
                <a:cxn ang="0">
                  <a:pos x="24" y="101"/>
                </a:cxn>
                <a:cxn ang="0">
                  <a:pos x="24" y="119"/>
                </a:cxn>
                <a:cxn ang="0">
                  <a:pos x="42" y="113"/>
                </a:cxn>
                <a:cxn ang="0">
                  <a:pos x="60" y="113"/>
                </a:cxn>
                <a:cxn ang="0">
                  <a:pos x="78" y="119"/>
                </a:cxn>
                <a:cxn ang="0">
                  <a:pos x="137" y="101"/>
                </a:cxn>
                <a:cxn ang="0">
                  <a:pos x="143" y="101"/>
                </a:cxn>
                <a:cxn ang="0">
                  <a:pos x="155" y="89"/>
                </a:cxn>
                <a:cxn ang="0">
                  <a:pos x="149" y="89"/>
                </a:cxn>
                <a:cxn ang="0">
                  <a:pos x="143" y="83"/>
                </a:cxn>
                <a:cxn ang="0">
                  <a:pos x="137" y="78"/>
                </a:cxn>
                <a:cxn ang="0">
                  <a:pos x="149" y="78"/>
                </a:cxn>
                <a:cxn ang="0">
                  <a:pos x="143" y="83"/>
                </a:cxn>
                <a:cxn ang="0">
                  <a:pos x="155" y="72"/>
                </a:cxn>
                <a:cxn ang="0">
                  <a:pos x="155" y="60"/>
                </a:cxn>
                <a:cxn ang="0">
                  <a:pos x="143" y="54"/>
                </a:cxn>
                <a:cxn ang="0">
                  <a:pos x="131" y="54"/>
                </a:cxn>
                <a:cxn ang="0">
                  <a:pos x="149" y="48"/>
                </a:cxn>
                <a:cxn ang="0">
                  <a:pos x="155" y="42"/>
                </a:cxn>
                <a:cxn ang="0">
                  <a:pos x="149" y="30"/>
                </a:cxn>
                <a:cxn ang="0">
                  <a:pos x="143" y="24"/>
                </a:cxn>
                <a:cxn ang="0">
                  <a:pos x="143" y="24"/>
                </a:cxn>
              </a:cxnLst>
              <a:rect l="txL" t="txT" r="txR" b="txB"/>
              <a:pathLst>
                <a:path w="156" h="120">
                  <a:moveTo>
                    <a:pt x="143" y="24"/>
                  </a:moveTo>
                  <a:lnTo>
                    <a:pt x="143" y="18"/>
                  </a:lnTo>
                  <a:lnTo>
                    <a:pt x="143" y="6"/>
                  </a:lnTo>
                  <a:lnTo>
                    <a:pt x="137" y="0"/>
                  </a:lnTo>
                  <a:lnTo>
                    <a:pt x="119" y="0"/>
                  </a:lnTo>
                  <a:lnTo>
                    <a:pt x="113" y="0"/>
                  </a:lnTo>
                  <a:lnTo>
                    <a:pt x="89" y="6"/>
                  </a:lnTo>
                  <a:lnTo>
                    <a:pt x="66" y="18"/>
                  </a:lnTo>
                  <a:lnTo>
                    <a:pt x="48" y="30"/>
                  </a:lnTo>
                  <a:lnTo>
                    <a:pt x="6" y="66"/>
                  </a:lnTo>
                  <a:lnTo>
                    <a:pt x="0" y="66"/>
                  </a:lnTo>
                  <a:lnTo>
                    <a:pt x="12" y="95"/>
                  </a:lnTo>
                  <a:lnTo>
                    <a:pt x="24" y="101"/>
                  </a:lnTo>
                  <a:lnTo>
                    <a:pt x="24" y="119"/>
                  </a:lnTo>
                  <a:lnTo>
                    <a:pt x="42" y="113"/>
                  </a:lnTo>
                  <a:lnTo>
                    <a:pt x="60" y="113"/>
                  </a:lnTo>
                  <a:lnTo>
                    <a:pt x="78" y="119"/>
                  </a:lnTo>
                  <a:lnTo>
                    <a:pt x="137" y="101"/>
                  </a:lnTo>
                  <a:lnTo>
                    <a:pt x="143" y="101"/>
                  </a:lnTo>
                  <a:lnTo>
                    <a:pt x="155" y="89"/>
                  </a:lnTo>
                  <a:lnTo>
                    <a:pt x="149" y="89"/>
                  </a:lnTo>
                  <a:lnTo>
                    <a:pt x="143" y="83"/>
                  </a:lnTo>
                  <a:lnTo>
                    <a:pt x="137" y="78"/>
                  </a:lnTo>
                  <a:lnTo>
                    <a:pt x="149" y="78"/>
                  </a:lnTo>
                  <a:lnTo>
                    <a:pt x="143" y="83"/>
                  </a:lnTo>
                  <a:lnTo>
                    <a:pt x="155" y="72"/>
                  </a:lnTo>
                  <a:lnTo>
                    <a:pt x="155" y="60"/>
                  </a:lnTo>
                  <a:lnTo>
                    <a:pt x="143" y="54"/>
                  </a:lnTo>
                  <a:lnTo>
                    <a:pt x="131" y="54"/>
                  </a:lnTo>
                  <a:lnTo>
                    <a:pt x="149" y="48"/>
                  </a:lnTo>
                  <a:lnTo>
                    <a:pt x="155" y="42"/>
                  </a:lnTo>
                  <a:lnTo>
                    <a:pt x="149" y="30"/>
                  </a:lnTo>
                  <a:lnTo>
                    <a:pt x="143" y="2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42" name="Freeform 565"/>
            <p:cNvSpPr/>
            <p:nvPr/>
          </p:nvSpPr>
          <p:spPr>
            <a:xfrm>
              <a:off x="3057" y="3078"/>
              <a:ext cx="132" cy="91"/>
            </a:xfrm>
            <a:custGeom>
              <a:avLst/>
              <a:gdLst>
                <a:gd name="txL" fmla="*/ 0 w 132"/>
                <a:gd name="txT" fmla="*/ 0 h 91"/>
                <a:gd name="txR" fmla="*/ 132 w 132"/>
                <a:gd name="txB" fmla="*/ 91 h 91"/>
              </a:gdLst>
              <a:ahLst/>
              <a:cxnLst>
                <a:cxn ang="0">
                  <a:pos x="18" y="30"/>
                </a:cxn>
                <a:cxn ang="0">
                  <a:pos x="12" y="30"/>
                </a:cxn>
                <a:cxn ang="0">
                  <a:pos x="0" y="48"/>
                </a:cxn>
                <a:cxn ang="0">
                  <a:pos x="0" y="66"/>
                </a:cxn>
                <a:cxn ang="0">
                  <a:pos x="12" y="78"/>
                </a:cxn>
                <a:cxn ang="0">
                  <a:pos x="30" y="78"/>
                </a:cxn>
                <a:cxn ang="0">
                  <a:pos x="48" y="90"/>
                </a:cxn>
                <a:cxn ang="0">
                  <a:pos x="66" y="78"/>
                </a:cxn>
                <a:cxn ang="0">
                  <a:pos x="78" y="72"/>
                </a:cxn>
                <a:cxn ang="0">
                  <a:pos x="95" y="66"/>
                </a:cxn>
                <a:cxn ang="0">
                  <a:pos x="107" y="60"/>
                </a:cxn>
                <a:cxn ang="0">
                  <a:pos x="125" y="60"/>
                </a:cxn>
                <a:cxn ang="0">
                  <a:pos x="125" y="54"/>
                </a:cxn>
                <a:cxn ang="0">
                  <a:pos x="107" y="48"/>
                </a:cxn>
                <a:cxn ang="0">
                  <a:pos x="107" y="36"/>
                </a:cxn>
                <a:cxn ang="0">
                  <a:pos x="95" y="42"/>
                </a:cxn>
                <a:cxn ang="0">
                  <a:pos x="89" y="30"/>
                </a:cxn>
                <a:cxn ang="0">
                  <a:pos x="95" y="30"/>
                </a:cxn>
                <a:cxn ang="0">
                  <a:pos x="113" y="36"/>
                </a:cxn>
                <a:cxn ang="0">
                  <a:pos x="125" y="30"/>
                </a:cxn>
                <a:cxn ang="0">
                  <a:pos x="131" y="24"/>
                </a:cxn>
                <a:cxn ang="0">
                  <a:pos x="125" y="12"/>
                </a:cxn>
                <a:cxn ang="0">
                  <a:pos x="119" y="18"/>
                </a:cxn>
                <a:cxn ang="0">
                  <a:pos x="113" y="12"/>
                </a:cxn>
                <a:cxn ang="0">
                  <a:pos x="101" y="12"/>
                </a:cxn>
                <a:cxn ang="0">
                  <a:pos x="72" y="0"/>
                </a:cxn>
                <a:cxn ang="0">
                  <a:pos x="18" y="30"/>
                </a:cxn>
                <a:cxn ang="0">
                  <a:pos x="18" y="30"/>
                </a:cxn>
              </a:cxnLst>
              <a:rect l="txL" t="txT" r="txR" b="txB"/>
              <a:pathLst>
                <a:path w="132" h="91">
                  <a:moveTo>
                    <a:pt x="18" y="30"/>
                  </a:moveTo>
                  <a:lnTo>
                    <a:pt x="12" y="30"/>
                  </a:lnTo>
                  <a:lnTo>
                    <a:pt x="0" y="48"/>
                  </a:lnTo>
                  <a:lnTo>
                    <a:pt x="0" y="66"/>
                  </a:lnTo>
                  <a:lnTo>
                    <a:pt x="12" y="78"/>
                  </a:lnTo>
                  <a:lnTo>
                    <a:pt x="30" y="78"/>
                  </a:lnTo>
                  <a:lnTo>
                    <a:pt x="48" y="90"/>
                  </a:lnTo>
                  <a:lnTo>
                    <a:pt x="66" y="78"/>
                  </a:lnTo>
                  <a:lnTo>
                    <a:pt x="78" y="72"/>
                  </a:lnTo>
                  <a:lnTo>
                    <a:pt x="95" y="66"/>
                  </a:lnTo>
                  <a:lnTo>
                    <a:pt x="107" y="60"/>
                  </a:lnTo>
                  <a:lnTo>
                    <a:pt x="125" y="60"/>
                  </a:lnTo>
                  <a:lnTo>
                    <a:pt x="125" y="54"/>
                  </a:lnTo>
                  <a:lnTo>
                    <a:pt x="107" y="48"/>
                  </a:lnTo>
                  <a:lnTo>
                    <a:pt x="107" y="36"/>
                  </a:lnTo>
                  <a:lnTo>
                    <a:pt x="95" y="42"/>
                  </a:lnTo>
                  <a:lnTo>
                    <a:pt x="89" y="30"/>
                  </a:lnTo>
                  <a:lnTo>
                    <a:pt x="95" y="30"/>
                  </a:lnTo>
                  <a:lnTo>
                    <a:pt x="113" y="36"/>
                  </a:lnTo>
                  <a:lnTo>
                    <a:pt x="125" y="30"/>
                  </a:lnTo>
                  <a:lnTo>
                    <a:pt x="131" y="24"/>
                  </a:lnTo>
                  <a:lnTo>
                    <a:pt x="125" y="12"/>
                  </a:lnTo>
                  <a:lnTo>
                    <a:pt x="119" y="18"/>
                  </a:lnTo>
                  <a:lnTo>
                    <a:pt x="113" y="12"/>
                  </a:lnTo>
                  <a:lnTo>
                    <a:pt x="101" y="12"/>
                  </a:lnTo>
                  <a:lnTo>
                    <a:pt x="72" y="0"/>
                  </a:lnTo>
                  <a:lnTo>
                    <a:pt x="18" y="3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43" name="Freeform 566"/>
            <p:cNvSpPr/>
            <p:nvPr/>
          </p:nvSpPr>
          <p:spPr>
            <a:xfrm>
              <a:off x="3182" y="3084"/>
              <a:ext cx="19" cy="55"/>
            </a:xfrm>
            <a:custGeom>
              <a:avLst/>
              <a:gdLst>
                <a:gd name="txL" fmla="*/ 0 w 19"/>
                <a:gd name="txT" fmla="*/ 0 h 55"/>
                <a:gd name="txR" fmla="*/ 19 w 19"/>
                <a:gd name="txB" fmla="*/ 55 h 55"/>
              </a:gdLst>
              <a:ahLst/>
              <a:cxnLst>
                <a:cxn ang="0">
                  <a:pos x="0" y="24"/>
                </a:cxn>
                <a:cxn ang="0">
                  <a:pos x="0" y="48"/>
                </a:cxn>
                <a:cxn ang="0">
                  <a:pos x="0" y="54"/>
                </a:cxn>
                <a:cxn ang="0">
                  <a:pos x="12" y="54"/>
                </a:cxn>
                <a:cxn ang="0">
                  <a:pos x="12" y="30"/>
                </a:cxn>
                <a:cxn ang="0">
                  <a:pos x="6" y="24"/>
                </a:cxn>
                <a:cxn ang="0">
                  <a:pos x="18" y="12"/>
                </a:cxn>
                <a:cxn ang="0">
                  <a:pos x="18" y="0"/>
                </a:cxn>
                <a:cxn ang="0">
                  <a:pos x="12" y="0"/>
                </a:cxn>
                <a:cxn ang="0">
                  <a:pos x="0" y="0"/>
                </a:cxn>
                <a:cxn ang="0">
                  <a:pos x="0" y="6"/>
                </a:cxn>
                <a:cxn ang="0">
                  <a:pos x="6" y="18"/>
                </a:cxn>
                <a:cxn ang="0">
                  <a:pos x="0" y="24"/>
                </a:cxn>
                <a:cxn ang="0">
                  <a:pos x="0" y="24"/>
                </a:cxn>
              </a:cxnLst>
              <a:rect l="txL" t="txT" r="txR" b="txB"/>
              <a:pathLst>
                <a:path w="19" h="55">
                  <a:moveTo>
                    <a:pt x="0" y="24"/>
                  </a:moveTo>
                  <a:lnTo>
                    <a:pt x="0" y="48"/>
                  </a:lnTo>
                  <a:lnTo>
                    <a:pt x="0" y="54"/>
                  </a:lnTo>
                  <a:lnTo>
                    <a:pt x="12" y="54"/>
                  </a:lnTo>
                  <a:lnTo>
                    <a:pt x="12" y="30"/>
                  </a:lnTo>
                  <a:lnTo>
                    <a:pt x="6" y="24"/>
                  </a:lnTo>
                  <a:lnTo>
                    <a:pt x="18" y="12"/>
                  </a:lnTo>
                  <a:lnTo>
                    <a:pt x="18" y="0"/>
                  </a:lnTo>
                  <a:lnTo>
                    <a:pt x="12" y="0"/>
                  </a:lnTo>
                  <a:lnTo>
                    <a:pt x="0" y="0"/>
                  </a:lnTo>
                  <a:lnTo>
                    <a:pt x="0" y="6"/>
                  </a:lnTo>
                  <a:lnTo>
                    <a:pt x="6" y="18"/>
                  </a:lnTo>
                  <a:lnTo>
                    <a:pt x="0" y="24"/>
                  </a:lnTo>
                  <a:close/>
                </a:path>
              </a:pathLst>
            </a:custGeom>
            <a:solidFill>
              <a:srgbClr val="000000">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44" name="Freeform 567"/>
            <p:cNvSpPr/>
            <p:nvPr/>
          </p:nvSpPr>
          <p:spPr>
            <a:xfrm>
              <a:off x="3146" y="3108"/>
              <a:ext cx="37" cy="25"/>
            </a:xfrm>
            <a:custGeom>
              <a:avLst/>
              <a:gdLst>
                <a:gd name="txL" fmla="*/ 0 w 37"/>
                <a:gd name="txT" fmla="*/ 0 h 25"/>
                <a:gd name="txR" fmla="*/ 37 w 37"/>
                <a:gd name="txB" fmla="*/ 25 h 25"/>
              </a:gdLst>
              <a:ahLst/>
              <a:cxnLst>
                <a:cxn ang="0">
                  <a:pos x="36" y="0"/>
                </a:cxn>
                <a:cxn ang="0">
                  <a:pos x="24" y="6"/>
                </a:cxn>
                <a:cxn ang="0">
                  <a:pos x="6" y="0"/>
                </a:cxn>
                <a:cxn ang="0">
                  <a:pos x="0" y="0"/>
                </a:cxn>
                <a:cxn ang="0">
                  <a:pos x="6" y="12"/>
                </a:cxn>
                <a:cxn ang="0">
                  <a:pos x="18" y="6"/>
                </a:cxn>
                <a:cxn ang="0">
                  <a:pos x="18" y="18"/>
                </a:cxn>
                <a:cxn ang="0">
                  <a:pos x="36" y="24"/>
                </a:cxn>
                <a:cxn ang="0">
                  <a:pos x="36" y="0"/>
                </a:cxn>
                <a:cxn ang="0">
                  <a:pos x="36" y="0"/>
                </a:cxn>
              </a:cxnLst>
              <a:rect l="txL" t="txT" r="txR" b="txB"/>
              <a:pathLst>
                <a:path w="37" h="25">
                  <a:moveTo>
                    <a:pt x="36" y="0"/>
                  </a:moveTo>
                  <a:lnTo>
                    <a:pt x="24" y="6"/>
                  </a:lnTo>
                  <a:lnTo>
                    <a:pt x="6" y="0"/>
                  </a:lnTo>
                  <a:lnTo>
                    <a:pt x="0" y="0"/>
                  </a:lnTo>
                  <a:lnTo>
                    <a:pt x="6" y="12"/>
                  </a:lnTo>
                  <a:lnTo>
                    <a:pt x="18" y="6"/>
                  </a:lnTo>
                  <a:lnTo>
                    <a:pt x="18" y="18"/>
                  </a:lnTo>
                  <a:lnTo>
                    <a:pt x="36" y="24"/>
                  </a:lnTo>
                  <a:lnTo>
                    <a:pt x="36"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45" name="Freeform 568"/>
            <p:cNvSpPr/>
            <p:nvPr/>
          </p:nvSpPr>
          <p:spPr>
            <a:xfrm>
              <a:off x="3188" y="3096"/>
              <a:ext cx="37" cy="31"/>
            </a:xfrm>
            <a:custGeom>
              <a:avLst/>
              <a:gdLst>
                <a:gd name="txL" fmla="*/ 0 w 37"/>
                <a:gd name="txT" fmla="*/ 0 h 31"/>
                <a:gd name="txR" fmla="*/ 37 w 37"/>
                <a:gd name="txB" fmla="*/ 31 h 31"/>
              </a:gdLst>
              <a:ahLst/>
              <a:cxnLst>
                <a:cxn ang="0">
                  <a:pos x="6" y="18"/>
                </a:cxn>
                <a:cxn ang="0">
                  <a:pos x="18" y="30"/>
                </a:cxn>
                <a:cxn ang="0">
                  <a:pos x="30" y="30"/>
                </a:cxn>
                <a:cxn ang="0">
                  <a:pos x="36" y="12"/>
                </a:cxn>
                <a:cxn ang="0">
                  <a:pos x="24" y="12"/>
                </a:cxn>
                <a:cxn ang="0">
                  <a:pos x="12" y="0"/>
                </a:cxn>
                <a:cxn ang="0">
                  <a:pos x="0" y="12"/>
                </a:cxn>
                <a:cxn ang="0">
                  <a:pos x="6" y="18"/>
                </a:cxn>
                <a:cxn ang="0">
                  <a:pos x="6" y="18"/>
                </a:cxn>
              </a:cxnLst>
              <a:rect l="txL" t="txT" r="txR" b="txB"/>
              <a:pathLst>
                <a:path w="37" h="31">
                  <a:moveTo>
                    <a:pt x="6" y="18"/>
                  </a:moveTo>
                  <a:lnTo>
                    <a:pt x="18" y="30"/>
                  </a:lnTo>
                  <a:lnTo>
                    <a:pt x="30" y="30"/>
                  </a:lnTo>
                  <a:lnTo>
                    <a:pt x="36" y="12"/>
                  </a:lnTo>
                  <a:lnTo>
                    <a:pt x="24" y="12"/>
                  </a:lnTo>
                  <a:lnTo>
                    <a:pt x="12" y="0"/>
                  </a:lnTo>
                  <a:lnTo>
                    <a:pt x="0" y="12"/>
                  </a:lnTo>
                  <a:lnTo>
                    <a:pt x="6"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46" name="Freeform 569"/>
            <p:cNvSpPr/>
            <p:nvPr/>
          </p:nvSpPr>
          <p:spPr>
            <a:xfrm>
              <a:off x="3194" y="3114"/>
              <a:ext cx="13" cy="31"/>
            </a:xfrm>
            <a:custGeom>
              <a:avLst/>
              <a:gdLst>
                <a:gd name="txL" fmla="*/ 0 w 13"/>
                <a:gd name="txT" fmla="*/ 0 h 31"/>
                <a:gd name="txR" fmla="*/ 13 w 13"/>
                <a:gd name="txB" fmla="*/ 31 h 31"/>
              </a:gdLst>
              <a:ahLst/>
              <a:cxnLst>
                <a:cxn ang="0">
                  <a:pos x="0" y="24"/>
                </a:cxn>
                <a:cxn ang="0">
                  <a:pos x="6" y="30"/>
                </a:cxn>
                <a:cxn ang="0">
                  <a:pos x="12" y="18"/>
                </a:cxn>
                <a:cxn ang="0">
                  <a:pos x="12" y="12"/>
                </a:cxn>
                <a:cxn ang="0">
                  <a:pos x="0" y="0"/>
                </a:cxn>
                <a:cxn ang="0">
                  <a:pos x="0" y="24"/>
                </a:cxn>
                <a:cxn ang="0">
                  <a:pos x="0" y="24"/>
                </a:cxn>
              </a:cxnLst>
              <a:rect l="txL" t="txT" r="txR" b="txB"/>
              <a:pathLst>
                <a:path w="13" h="31">
                  <a:moveTo>
                    <a:pt x="0" y="24"/>
                  </a:moveTo>
                  <a:lnTo>
                    <a:pt x="6" y="30"/>
                  </a:lnTo>
                  <a:lnTo>
                    <a:pt x="12" y="18"/>
                  </a:lnTo>
                  <a:lnTo>
                    <a:pt x="12" y="12"/>
                  </a:lnTo>
                  <a:lnTo>
                    <a:pt x="0" y="0"/>
                  </a:lnTo>
                  <a:lnTo>
                    <a:pt x="0" y="2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47" name="Freeform 570"/>
            <p:cNvSpPr/>
            <p:nvPr/>
          </p:nvSpPr>
          <p:spPr>
            <a:xfrm>
              <a:off x="3176" y="3156"/>
              <a:ext cx="25" cy="13"/>
            </a:xfrm>
            <a:custGeom>
              <a:avLst/>
              <a:gdLst>
                <a:gd name="txL" fmla="*/ 0 w 25"/>
                <a:gd name="txT" fmla="*/ 0 h 13"/>
                <a:gd name="txR" fmla="*/ 25 w 25"/>
                <a:gd name="txB" fmla="*/ 13 h 13"/>
              </a:gdLst>
              <a:ahLst/>
              <a:cxnLst>
                <a:cxn ang="0">
                  <a:pos x="24" y="6"/>
                </a:cxn>
                <a:cxn ang="0">
                  <a:pos x="24" y="0"/>
                </a:cxn>
                <a:cxn ang="0">
                  <a:pos x="12" y="0"/>
                </a:cxn>
                <a:cxn ang="0">
                  <a:pos x="0" y="12"/>
                </a:cxn>
                <a:cxn ang="0">
                  <a:pos x="24" y="6"/>
                </a:cxn>
                <a:cxn ang="0">
                  <a:pos x="24" y="6"/>
                </a:cxn>
              </a:cxnLst>
              <a:rect l="txL" t="txT" r="txR" b="txB"/>
              <a:pathLst>
                <a:path w="25" h="13">
                  <a:moveTo>
                    <a:pt x="24" y="6"/>
                  </a:moveTo>
                  <a:lnTo>
                    <a:pt x="24" y="0"/>
                  </a:lnTo>
                  <a:lnTo>
                    <a:pt x="12" y="0"/>
                  </a:lnTo>
                  <a:lnTo>
                    <a:pt x="0" y="12"/>
                  </a:lnTo>
                  <a:lnTo>
                    <a:pt x="24" y="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48" name="Freeform 571"/>
            <p:cNvSpPr/>
            <p:nvPr/>
          </p:nvSpPr>
          <p:spPr>
            <a:xfrm>
              <a:off x="3188" y="3186"/>
              <a:ext cx="19" cy="13"/>
            </a:xfrm>
            <a:custGeom>
              <a:avLst/>
              <a:gdLst>
                <a:gd name="txL" fmla="*/ 0 w 19"/>
                <a:gd name="txT" fmla="*/ 0 h 13"/>
                <a:gd name="txR" fmla="*/ 19 w 19"/>
                <a:gd name="txB" fmla="*/ 13 h 13"/>
              </a:gdLst>
              <a:ahLst/>
              <a:cxnLst>
                <a:cxn ang="0">
                  <a:pos x="12" y="12"/>
                </a:cxn>
                <a:cxn ang="0">
                  <a:pos x="18" y="0"/>
                </a:cxn>
                <a:cxn ang="0">
                  <a:pos x="0" y="6"/>
                </a:cxn>
                <a:cxn ang="0">
                  <a:pos x="12" y="12"/>
                </a:cxn>
                <a:cxn ang="0">
                  <a:pos x="12" y="12"/>
                </a:cxn>
              </a:cxnLst>
              <a:rect l="txL" t="txT" r="txR" b="txB"/>
              <a:pathLst>
                <a:path w="19" h="13">
                  <a:moveTo>
                    <a:pt x="12" y="12"/>
                  </a:moveTo>
                  <a:lnTo>
                    <a:pt x="18" y="0"/>
                  </a:lnTo>
                  <a:lnTo>
                    <a:pt x="0" y="6"/>
                  </a:lnTo>
                  <a:lnTo>
                    <a:pt x="12" y="12"/>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49" name="Freeform 572"/>
            <p:cNvSpPr/>
            <p:nvPr/>
          </p:nvSpPr>
          <p:spPr>
            <a:xfrm>
              <a:off x="3194" y="3216"/>
              <a:ext cx="13" cy="6"/>
            </a:xfrm>
            <a:custGeom>
              <a:avLst/>
              <a:gdLst>
                <a:gd name="txL" fmla="*/ 0 w 13"/>
                <a:gd name="txT" fmla="*/ 0 h 6"/>
                <a:gd name="txR" fmla="*/ 13 w 13"/>
                <a:gd name="txB" fmla="*/ 6 h 6"/>
              </a:gdLst>
              <a:ahLst/>
              <a:cxnLst>
                <a:cxn ang="0">
                  <a:pos x="6" y="5"/>
                </a:cxn>
                <a:cxn ang="0">
                  <a:pos x="12" y="0"/>
                </a:cxn>
                <a:cxn ang="0">
                  <a:pos x="0" y="0"/>
                </a:cxn>
                <a:cxn ang="0">
                  <a:pos x="6" y="5"/>
                </a:cxn>
                <a:cxn ang="0">
                  <a:pos x="6" y="5"/>
                </a:cxn>
              </a:cxnLst>
              <a:rect l="txL" t="txT" r="txR" b="txB"/>
              <a:pathLst>
                <a:path w="13" h="6">
                  <a:moveTo>
                    <a:pt x="6" y="5"/>
                  </a:moveTo>
                  <a:lnTo>
                    <a:pt x="12" y="0"/>
                  </a:lnTo>
                  <a:lnTo>
                    <a:pt x="0" y="0"/>
                  </a:lnTo>
                  <a:lnTo>
                    <a:pt x="6" y="5"/>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50" name="Freeform 573"/>
            <p:cNvSpPr/>
            <p:nvPr/>
          </p:nvSpPr>
          <p:spPr>
            <a:xfrm>
              <a:off x="3016" y="2797"/>
              <a:ext cx="30" cy="198"/>
            </a:xfrm>
            <a:custGeom>
              <a:avLst/>
              <a:gdLst>
                <a:gd name="txL" fmla="*/ 0 w 30"/>
                <a:gd name="txT" fmla="*/ 0 h 198"/>
                <a:gd name="txR" fmla="*/ 30 w 30"/>
                <a:gd name="txB" fmla="*/ 198 h 198"/>
              </a:gdLst>
              <a:ahLst/>
              <a:cxnLst>
                <a:cxn ang="0">
                  <a:pos x="6" y="0"/>
                </a:cxn>
                <a:cxn ang="0">
                  <a:pos x="0" y="30"/>
                </a:cxn>
                <a:cxn ang="0">
                  <a:pos x="17" y="66"/>
                </a:cxn>
                <a:cxn ang="0">
                  <a:pos x="17" y="125"/>
                </a:cxn>
                <a:cxn ang="0">
                  <a:pos x="11" y="191"/>
                </a:cxn>
                <a:cxn ang="0">
                  <a:pos x="17" y="191"/>
                </a:cxn>
                <a:cxn ang="0">
                  <a:pos x="29" y="197"/>
                </a:cxn>
                <a:cxn ang="0">
                  <a:pos x="29" y="143"/>
                </a:cxn>
                <a:cxn ang="0">
                  <a:pos x="29" y="95"/>
                </a:cxn>
                <a:cxn ang="0">
                  <a:pos x="17" y="42"/>
                </a:cxn>
                <a:cxn ang="0">
                  <a:pos x="23" y="36"/>
                </a:cxn>
                <a:cxn ang="0">
                  <a:pos x="11" y="6"/>
                </a:cxn>
                <a:cxn ang="0">
                  <a:pos x="6" y="0"/>
                </a:cxn>
                <a:cxn ang="0">
                  <a:pos x="6" y="0"/>
                </a:cxn>
              </a:cxnLst>
              <a:rect l="txL" t="txT" r="txR" b="txB"/>
              <a:pathLst>
                <a:path w="30" h="198">
                  <a:moveTo>
                    <a:pt x="6" y="0"/>
                  </a:moveTo>
                  <a:lnTo>
                    <a:pt x="0" y="30"/>
                  </a:lnTo>
                  <a:lnTo>
                    <a:pt x="17" y="66"/>
                  </a:lnTo>
                  <a:lnTo>
                    <a:pt x="17" y="125"/>
                  </a:lnTo>
                  <a:lnTo>
                    <a:pt x="11" y="191"/>
                  </a:lnTo>
                  <a:lnTo>
                    <a:pt x="17" y="191"/>
                  </a:lnTo>
                  <a:lnTo>
                    <a:pt x="29" y="197"/>
                  </a:lnTo>
                  <a:lnTo>
                    <a:pt x="29" y="143"/>
                  </a:lnTo>
                  <a:lnTo>
                    <a:pt x="29" y="95"/>
                  </a:lnTo>
                  <a:lnTo>
                    <a:pt x="17" y="42"/>
                  </a:lnTo>
                  <a:lnTo>
                    <a:pt x="23" y="36"/>
                  </a:lnTo>
                  <a:lnTo>
                    <a:pt x="11" y="6"/>
                  </a:lnTo>
                  <a:lnTo>
                    <a:pt x="6" y="0"/>
                  </a:lnTo>
                  <a:close/>
                </a:path>
              </a:pathLst>
            </a:custGeom>
            <a:solidFill>
              <a:srgbClr val="111111">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51" name="Freeform 574"/>
            <p:cNvSpPr/>
            <p:nvPr/>
          </p:nvSpPr>
          <p:spPr>
            <a:xfrm>
              <a:off x="2962" y="2629"/>
              <a:ext cx="108" cy="169"/>
            </a:xfrm>
            <a:custGeom>
              <a:avLst/>
              <a:gdLst>
                <a:gd name="txL" fmla="*/ 0 w 108"/>
                <a:gd name="txT" fmla="*/ 0 h 169"/>
                <a:gd name="txR" fmla="*/ 108 w 108"/>
                <a:gd name="txB" fmla="*/ 169 h 169"/>
              </a:gdLst>
              <a:ahLst/>
              <a:cxnLst>
                <a:cxn ang="0">
                  <a:pos x="101" y="54"/>
                </a:cxn>
                <a:cxn ang="0">
                  <a:pos x="107" y="48"/>
                </a:cxn>
                <a:cxn ang="0">
                  <a:pos x="107" y="36"/>
                </a:cxn>
                <a:cxn ang="0">
                  <a:pos x="107" y="24"/>
                </a:cxn>
                <a:cxn ang="0">
                  <a:pos x="95" y="0"/>
                </a:cxn>
                <a:cxn ang="0">
                  <a:pos x="89" y="6"/>
                </a:cxn>
                <a:cxn ang="0">
                  <a:pos x="95" y="24"/>
                </a:cxn>
                <a:cxn ang="0">
                  <a:pos x="95" y="36"/>
                </a:cxn>
                <a:cxn ang="0">
                  <a:pos x="89" y="48"/>
                </a:cxn>
                <a:cxn ang="0">
                  <a:pos x="83" y="66"/>
                </a:cxn>
                <a:cxn ang="0">
                  <a:pos x="71" y="72"/>
                </a:cxn>
                <a:cxn ang="0">
                  <a:pos x="71" y="60"/>
                </a:cxn>
                <a:cxn ang="0">
                  <a:pos x="65" y="60"/>
                </a:cxn>
                <a:cxn ang="0">
                  <a:pos x="60" y="66"/>
                </a:cxn>
                <a:cxn ang="0">
                  <a:pos x="65" y="78"/>
                </a:cxn>
                <a:cxn ang="0">
                  <a:pos x="48" y="90"/>
                </a:cxn>
                <a:cxn ang="0">
                  <a:pos x="24" y="120"/>
                </a:cxn>
                <a:cxn ang="0">
                  <a:pos x="6" y="126"/>
                </a:cxn>
                <a:cxn ang="0">
                  <a:pos x="0" y="120"/>
                </a:cxn>
                <a:cxn ang="0">
                  <a:pos x="6" y="132"/>
                </a:cxn>
                <a:cxn ang="0">
                  <a:pos x="54" y="168"/>
                </a:cxn>
                <a:cxn ang="0">
                  <a:pos x="60" y="168"/>
                </a:cxn>
                <a:cxn ang="0">
                  <a:pos x="60" y="168"/>
                </a:cxn>
                <a:cxn ang="0">
                  <a:pos x="60" y="162"/>
                </a:cxn>
                <a:cxn ang="0">
                  <a:pos x="71" y="150"/>
                </a:cxn>
                <a:cxn ang="0">
                  <a:pos x="95" y="144"/>
                </a:cxn>
                <a:cxn ang="0">
                  <a:pos x="101" y="96"/>
                </a:cxn>
                <a:cxn ang="0">
                  <a:pos x="107" y="84"/>
                </a:cxn>
                <a:cxn ang="0">
                  <a:pos x="101" y="54"/>
                </a:cxn>
                <a:cxn ang="0">
                  <a:pos x="101" y="54"/>
                </a:cxn>
                <a:cxn ang="0">
                  <a:pos x="101" y="54"/>
                </a:cxn>
              </a:cxnLst>
              <a:rect l="txL" t="txT" r="txR" b="txB"/>
              <a:pathLst>
                <a:path w="108" h="169">
                  <a:moveTo>
                    <a:pt x="101" y="54"/>
                  </a:moveTo>
                  <a:lnTo>
                    <a:pt x="107" y="48"/>
                  </a:lnTo>
                  <a:lnTo>
                    <a:pt x="107" y="36"/>
                  </a:lnTo>
                  <a:lnTo>
                    <a:pt x="107" y="24"/>
                  </a:lnTo>
                  <a:lnTo>
                    <a:pt x="95" y="0"/>
                  </a:lnTo>
                  <a:lnTo>
                    <a:pt x="89" y="6"/>
                  </a:lnTo>
                  <a:lnTo>
                    <a:pt x="95" y="24"/>
                  </a:lnTo>
                  <a:lnTo>
                    <a:pt x="95" y="36"/>
                  </a:lnTo>
                  <a:lnTo>
                    <a:pt x="89" y="48"/>
                  </a:lnTo>
                  <a:lnTo>
                    <a:pt x="83" y="66"/>
                  </a:lnTo>
                  <a:lnTo>
                    <a:pt x="71" y="72"/>
                  </a:lnTo>
                  <a:lnTo>
                    <a:pt x="71" y="60"/>
                  </a:lnTo>
                  <a:lnTo>
                    <a:pt x="65" y="60"/>
                  </a:lnTo>
                  <a:lnTo>
                    <a:pt x="60" y="66"/>
                  </a:lnTo>
                  <a:lnTo>
                    <a:pt x="65" y="78"/>
                  </a:lnTo>
                  <a:lnTo>
                    <a:pt x="48" y="90"/>
                  </a:lnTo>
                  <a:lnTo>
                    <a:pt x="24" y="120"/>
                  </a:lnTo>
                  <a:lnTo>
                    <a:pt x="6" y="126"/>
                  </a:lnTo>
                  <a:lnTo>
                    <a:pt x="0" y="120"/>
                  </a:lnTo>
                  <a:lnTo>
                    <a:pt x="6" y="132"/>
                  </a:lnTo>
                  <a:lnTo>
                    <a:pt x="54" y="168"/>
                  </a:lnTo>
                  <a:lnTo>
                    <a:pt x="60" y="168"/>
                  </a:lnTo>
                  <a:lnTo>
                    <a:pt x="60" y="162"/>
                  </a:lnTo>
                  <a:lnTo>
                    <a:pt x="71" y="150"/>
                  </a:lnTo>
                  <a:lnTo>
                    <a:pt x="95" y="144"/>
                  </a:lnTo>
                  <a:lnTo>
                    <a:pt x="101" y="96"/>
                  </a:lnTo>
                  <a:lnTo>
                    <a:pt x="107" y="84"/>
                  </a:lnTo>
                  <a:lnTo>
                    <a:pt x="101" y="5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52" name="Freeform 575"/>
            <p:cNvSpPr/>
            <p:nvPr/>
          </p:nvSpPr>
          <p:spPr>
            <a:xfrm>
              <a:off x="2932" y="2593"/>
              <a:ext cx="150" cy="163"/>
            </a:xfrm>
            <a:custGeom>
              <a:avLst/>
              <a:gdLst>
                <a:gd name="txL" fmla="*/ 0 w 150"/>
                <a:gd name="txT" fmla="*/ 0 h 163"/>
                <a:gd name="txR" fmla="*/ 150 w 150"/>
                <a:gd name="txB" fmla="*/ 163 h 163"/>
              </a:gdLst>
              <a:ahLst/>
              <a:cxnLst>
                <a:cxn ang="0">
                  <a:pos x="6" y="96"/>
                </a:cxn>
                <a:cxn ang="0">
                  <a:pos x="6" y="108"/>
                </a:cxn>
                <a:cxn ang="0">
                  <a:pos x="6" y="162"/>
                </a:cxn>
                <a:cxn ang="0">
                  <a:pos x="12" y="156"/>
                </a:cxn>
                <a:cxn ang="0">
                  <a:pos x="30" y="156"/>
                </a:cxn>
                <a:cxn ang="0">
                  <a:pos x="36" y="162"/>
                </a:cxn>
                <a:cxn ang="0">
                  <a:pos x="54" y="156"/>
                </a:cxn>
                <a:cxn ang="0">
                  <a:pos x="78" y="126"/>
                </a:cxn>
                <a:cxn ang="0">
                  <a:pos x="95" y="114"/>
                </a:cxn>
                <a:cxn ang="0">
                  <a:pos x="90" y="102"/>
                </a:cxn>
                <a:cxn ang="0">
                  <a:pos x="95" y="96"/>
                </a:cxn>
                <a:cxn ang="0">
                  <a:pos x="101" y="96"/>
                </a:cxn>
                <a:cxn ang="0">
                  <a:pos x="101" y="108"/>
                </a:cxn>
                <a:cxn ang="0">
                  <a:pos x="113" y="102"/>
                </a:cxn>
                <a:cxn ang="0">
                  <a:pos x="119" y="84"/>
                </a:cxn>
                <a:cxn ang="0">
                  <a:pos x="125" y="72"/>
                </a:cxn>
                <a:cxn ang="0">
                  <a:pos x="125" y="60"/>
                </a:cxn>
                <a:cxn ang="0">
                  <a:pos x="119" y="42"/>
                </a:cxn>
                <a:cxn ang="0">
                  <a:pos x="125" y="36"/>
                </a:cxn>
                <a:cxn ang="0">
                  <a:pos x="137" y="60"/>
                </a:cxn>
                <a:cxn ang="0">
                  <a:pos x="137" y="60"/>
                </a:cxn>
                <a:cxn ang="0">
                  <a:pos x="149" y="42"/>
                </a:cxn>
                <a:cxn ang="0">
                  <a:pos x="149" y="42"/>
                </a:cxn>
                <a:cxn ang="0">
                  <a:pos x="149" y="48"/>
                </a:cxn>
                <a:cxn ang="0">
                  <a:pos x="149" y="36"/>
                </a:cxn>
                <a:cxn ang="0">
                  <a:pos x="149" y="36"/>
                </a:cxn>
                <a:cxn ang="0">
                  <a:pos x="149" y="18"/>
                </a:cxn>
                <a:cxn ang="0">
                  <a:pos x="149" y="24"/>
                </a:cxn>
                <a:cxn ang="0">
                  <a:pos x="137" y="12"/>
                </a:cxn>
                <a:cxn ang="0">
                  <a:pos x="149" y="18"/>
                </a:cxn>
                <a:cxn ang="0">
                  <a:pos x="137" y="12"/>
                </a:cxn>
                <a:cxn ang="0">
                  <a:pos x="107" y="6"/>
                </a:cxn>
                <a:cxn ang="0">
                  <a:pos x="78" y="0"/>
                </a:cxn>
                <a:cxn ang="0">
                  <a:pos x="54" y="6"/>
                </a:cxn>
                <a:cxn ang="0">
                  <a:pos x="18" y="12"/>
                </a:cxn>
                <a:cxn ang="0">
                  <a:pos x="18" y="24"/>
                </a:cxn>
                <a:cxn ang="0">
                  <a:pos x="6" y="24"/>
                </a:cxn>
                <a:cxn ang="0">
                  <a:pos x="0" y="36"/>
                </a:cxn>
                <a:cxn ang="0">
                  <a:pos x="6" y="36"/>
                </a:cxn>
                <a:cxn ang="0">
                  <a:pos x="18" y="60"/>
                </a:cxn>
                <a:cxn ang="0">
                  <a:pos x="6" y="90"/>
                </a:cxn>
                <a:cxn ang="0">
                  <a:pos x="6" y="96"/>
                </a:cxn>
                <a:cxn ang="0">
                  <a:pos x="6" y="96"/>
                </a:cxn>
              </a:cxnLst>
              <a:rect l="txL" t="txT" r="txR" b="txB"/>
              <a:pathLst>
                <a:path w="150" h="163">
                  <a:moveTo>
                    <a:pt x="6" y="96"/>
                  </a:moveTo>
                  <a:lnTo>
                    <a:pt x="6" y="108"/>
                  </a:lnTo>
                  <a:lnTo>
                    <a:pt x="6" y="162"/>
                  </a:lnTo>
                  <a:lnTo>
                    <a:pt x="12" y="156"/>
                  </a:lnTo>
                  <a:lnTo>
                    <a:pt x="30" y="156"/>
                  </a:lnTo>
                  <a:lnTo>
                    <a:pt x="36" y="162"/>
                  </a:lnTo>
                  <a:lnTo>
                    <a:pt x="54" y="156"/>
                  </a:lnTo>
                  <a:lnTo>
                    <a:pt x="78" y="126"/>
                  </a:lnTo>
                  <a:lnTo>
                    <a:pt x="95" y="114"/>
                  </a:lnTo>
                  <a:lnTo>
                    <a:pt x="90" y="102"/>
                  </a:lnTo>
                  <a:lnTo>
                    <a:pt x="95" y="96"/>
                  </a:lnTo>
                  <a:lnTo>
                    <a:pt x="101" y="96"/>
                  </a:lnTo>
                  <a:lnTo>
                    <a:pt x="101" y="108"/>
                  </a:lnTo>
                  <a:lnTo>
                    <a:pt x="113" y="102"/>
                  </a:lnTo>
                  <a:lnTo>
                    <a:pt x="119" y="84"/>
                  </a:lnTo>
                  <a:lnTo>
                    <a:pt x="125" y="72"/>
                  </a:lnTo>
                  <a:lnTo>
                    <a:pt x="125" y="60"/>
                  </a:lnTo>
                  <a:lnTo>
                    <a:pt x="119" y="42"/>
                  </a:lnTo>
                  <a:lnTo>
                    <a:pt x="125" y="36"/>
                  </a:lnTo>
                  <a:lnTo>
                    <a:pt x="137" y="60"/>
                  </a:lnTo>
                  <a:lnTo>
                    <a:pt x="149" y="42"/>
                  </a:lnTo>
                  <a:lnTo>
                    <a:pt x="149" y="48"/>
                  </a:lnTo>
                  <a:lnTo>
                    <a:pt x="149" y="36"/>
                  </a:lnTo>
                  <a:lnTo>
                    <a:pt x="149" y="18"/>
                  </a:lnTo>
                  <a:lnTo>
                    <a:pt x="149" y="24"/>
                  </a:lnTo>
                  <a:lnTo>
                    <a:pt x="137" y="12"/>
                  </a:lnTo>
                  <a:lnTo>
                    <a:pt x="149" y="18"/>
                  </a:lnTo>
                  <a:lnTo>
                    <a:pt x="137" y="12"/>
                  </a:lnTo>
                  <a:lnTo>
                    <a:pt x="107" y="6"/>
                  </a:lnTo>
                  <a:lnTo>
                    <a:pt x="78" y="0"/>
                  </a:lnTo>
                  <a:lnTo>
                    <a:pt x="54" y="6"/>
                  </a:lnTo>
                  <a:lnTo>
                    <a:pt x="18" y="12"/>
                  </a:lnTo>
                  <a:lnTo>
                    <a:pt x="18" y="24"/>
                  </a:lnTo>
                  <a:lnTo>
                    <a:pt x="6" y="24"/>
                  </a:lnTo>
                  <a:lnTo>
                    <a:pt x="0" y="36"/>
                  </a:lnTo>
                  <a:lnTo>
                    <a:pt x="6" y="36"/>
                  </a:lnTo>
                  <a:lnTo>
                    <a:pt x="18" y="60"/>
                  </a:lnTo>
                  <a:lnTo>
                    <a:pt x="6" y="90"/>
                  </a:lnTo>
                  <a:lnTo>
                    <a:pt x="6" y="96"/>
                  </a:lnTo>
                  <a:close/>
                </a:path>
              </a:pathLst>
            </a:custGeom>
            <a:solidFill>
              <a:srgbClr val="777777">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53" name="Freeform 576"/>
            <p:cNvSpPr/>
            <p:nvPr/>
          </p:nvSpPr>
          <p:spPr>
            <a:xfrm>
              <a:off x="3057" y="2988"/>
              <a:ext cx="73" cy="61"/>
            </a:xfrm>
            <a:custGeom>
              <a:avLst/>
              <a:gdLst>
                <a:gd name="txL" fmla="*/ 0 w 73"/>
                <a:gd name="txT" fmla="*/ 0 h 61"/>
                <a:gd name="txR" fmla="*/ 73 w 73"/>
                <a:gd name="txB" fmla="*/ 61 h 61"/>
              </a:gdLst>
              <a:ahLst/>
              <a:cxnLst>
                <a:cxn ang="0">
                  <a:pos x="54" y="48"/>
                </a:cxn>
                <a:cxn ang="0">
                  <a:pos x="60" y="48"/>
                </a:cxn>
                <a:cxn ang="0">
                  <a:pos x="66" y="42"/>
                </a:cxn>
                <a:cxn ang="0">
                  <a:pos x="72" y="30"/>
                </a:cxn>
                <a:cxn ang="0">
                  <a:pos x="72" y="12"/>
                </a:cxn>
                <a:cxn ang="0">
                  <a:pos x="66" y="0"/>
                </a:cxn>
                <a:cxn ang="0">
                  <a:pos x="60" y="0"/>
                </a:cxn>
                <a:cxn ang="0">
                  <a:pos x="42" y="6"/>
                </a:cxn>
                <a:cxn ang="0">
                  <a:pos x="24" y="6"/>
                </a:cxn>
                <a:cxn ang="0">
                  <a:pos x="0" y="6"/>
                </a:cxn>
                <a:cxn ang="0">
                  <a:pos x="12" y="18"/>
                </a:cxn>
                <a:cxn ang="0">
                  <a:pos x="18" y="36"/>
                </a:cxn>
                <a:cxn ang="0">
                  <a:pos x="12" y="54"/>
                </a:cxn>
                <a:cxn ang="0">
                  <a:pos x="12" y="60"/>
                </a:cxn>
                <a:cxn ang="0">
                  <a:pos x="54" y="48"/>
                </a:cxn>
                <a:cxn ang="0">
                  <a:pos x="54" y="48"/>
                </a:cxn>
                <a:cxn ang="0">
                  <a:pos x="54" y="48"/>
                </a:cxn>
              </a:cxnLst>
              <a:rect l="txL" t="txT" r="txR" b="txB"/>
              <a:pathLst>
                <a:path w="73" h="61">
                  <a:moveTo>
                    <a:pt x="54" y="48"/>
                  </a:moveTo>
                  <a:lnTo>
                    <a:pt x="60" y="48"/>
                  </a:lnTo>
                  <a:lnTo>
                    <a:pt x="66" y="42"/>
                  </a:lnTo>
                  <a:lnTo>
                    <a:pt x="72" y="30"/>
                  </a:lnTo>
                  <a:lnTo>
                    <a:pt x="72" y="12"/>
                  </a:lnTo>
                  <a:lnTo>
                    <a:pt x="66" y="0"/>
                  </a:lnTo>
                  <a:lnTo>
                    <a:pt x="60" y="0"/>
                  </a:lnTo>
                  <a:lnTo>
                    <a:pt x="42" y="6"/>
                  </a:lnTo>
                  <a:lnTo>
                    <a:pt x="24" y="6"/>
                  </a:lnTo>
                  <a:lnTo>
                    <a:pt x="0" y="6"/>
                  </a:lnTo>
                  <a:lnTo>
                    <a:pt x="12" y="18"/>
                  </a:lnTo>
                  <a:lnTo>
                    <a:pt x="18" y="36"/>
                  </a:lnTo>
                  <a:lnTo>
                    <a:pt x="12" y="54"/>
                  </a:lnTo>
                  <a:lnTo>
                    <a:pt x="12" y="60"/>
                  </a:lnTo>
                  <a:lnTo>
                    <a:pt x="54" y="4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54" name="Freeform 577"/>
            <p:cNvSpPr/>
            <p:nvPr/>
          </p:nvSpPr>
          <p:spPr>
            <a:xfrm>
              <a:off x="3045" y="2940"/>
              <a:ext cx="61" cy="55"/>
            </a:xfrm>
            <a:custGeom>
              <a:avLst/>
              <a:gdLst>
                <a:gd name="txL" fmla="*/ 0 w 61"/>
                <a:gd name="txT" fmla="*/ 0 h 55"/>
                <a:gd name="txR" fmla="*/ 61 w 61"/>
                <a:gd name="txB" fmla="*/ 55 h 55"/>
              </a:gdLst>
              <a:ahLst/>
              <a:cxnLst>
                <a:cxn ang="0">
                  <a:pos x="0" y="0"/>
                </a:cxn>
                <a:cxn ang="0">
                  <a:pos x="0" y="54"/>
                </a:cxn>
                <a:cxn ang="0">
                  <a:pos x="12" y="54"/>
                </a:cxn>
                <a:cxn ang="0">
                  <a:pos x="36" y="54"/>
                </a:cxn>
                <a:cxn ang="0">
                  <a:pos x="60" y="36"/>
                </a:cxn>
                <a:cxn ang="0">
                  <a:pos x="60" y="30"/>
                </a:cxn>
                <a:cxn ang="0">
                  <a:pos x="36" y="24"/>
                </a:cxn>
                <a:cxn ang="0">
                  <a:pos x="24" y="24"/>
                </a:cxn>
                <a:cxn ang="0">
                  <a:pos x="12" y="24"/>
                </a:cxn>
                <a:cxn ang="0">
                  <a:pos x="12" y="18"/>
                </a:cxn>
                <a:cxn ang="0">
                  <a:pos x="6" y="12"/>
                </a:cxn>
                <a:cxn ang="0">
                  <a:pos x="6" y="0"/>
                </a:cxn>
                <a:cxn ang="0">
                  <a:pos x="0" y="0"/>
                </a:cxn>
                <a:cxn ang="0">
                  <a:pos x="0" y="0"/>
                </a:cxn>
              </a:cxnLst>
              <a:rect l="txL" t="txT" r="txR" b="txB"/>
              <a:pathLst>
                <a:path w="61" h="55">
                  <a:moveTo>
                    <a:pt x="0" y="0"/>
                  </a:moveTo>
                  <a:lnTo>
                    <a:pt x="0" y="54"/>
                  </a:lnTo>
                  <a:lnTo>
                    <a:pt x="12" y="54"/>
                  </a:lnTo>
                  <a:lnTo>
                    <a:pt x="36" y="54"/>
                  </a:lnTo>
                  <a:lnTo>
                    <a:pt x="60" y="36"/>
                  </a:lnTo>
                  <a:lnTo>
                    <a:pt x="60" y="30"/>
                  </a:lnTo>
                  <a:lnTo>
                    <a:pt x="36" y="24"/>
                  </a:lnTo>
                  <a:lnTo>
                    <a:pt x="24" y="24"/>
                  </a:lnTo>
                  <a:lnTo>
                    <a:pt x="12" y="24"/>
                  </a:lnTo>
                  <a:lnTo>
                    <a:pt x="12" y="18"/>
                  </a:lnTo>
                  <a:lnTo>
                    <a:pt x="6" y="12"/>
                  </a:lnTo>
                  <a:lnTo>
                    <a:pt x="6" y="0"/>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55" name="Freeform 578"/>
            <p:cNvSpPr/>
            <p:nvPr/>
          </p:nvSpPr>
          <p:spPr>
            <a:xfrm>
              <a:off x="3123" y="2988"/>
              <a:ext cx="78" cy="49"/>
            </a:xfrm>
            <a:custGeom>
              <a:avLst/>
              <a:gdLst>
                <a:gd name="txL" fmla="*/ 0 w 78"/>
                <a:gd name="txT" fmla="*/ 0 h 49"/>
                <a:gd name="txR" fmla="*/ 78 w 78"/>
                <a:gd name="txB" fmla="*/ 49 h 49"/>
              </a:gdLst>
              <a:ahLst/>
              <a:cxnLst>
                <a:cxn ang="0">
                  <a:pos x="71" y="30"/>
                </a:cxn>
                <a:cxn ang="0">
                  <a:pos x="77" y="30"/>
                </a:cxn>
                <a:cxn ang="0">
                  <a:pos x="77" y="24"/>
                </a:cxn>
                <a:cxn ang="0">
                  <a:pos x="77" y="18"/>
                </a:cxn>
                <a:cxn ang="0">
                  <a:pos x="65" y="18"/>
                </a:cxn>
                <a:cxn ang="0">
                  <a:pos x="53" y="12"/>
                </a:cxn>
                <a:cxn ang="0">
                  <a:pos x="53" y="12"/>
                </a:cxn>
                <a:cxn ang="0">
                  <a:pos x="35" y="0"/>
                </a:cxn>
                <a:cxn ang="0">
                  <a:pos x="23" y="0"/>
                </a:cxn>
                <a:cxn ang="0">
                  <a:pos x="0" y="0"/>
                </a:cxn>
                <a:cxn ang="0">
                  <a:pos x="12" y="24"/>
                </a:cxn>
                <a:cxn ang="0">
                  <a:pos x="6" y="42"/>
                </a:cxn>
                <a:cxn ang="0">
                  <a:pos x="6" y="42"/>
                </a:cxn>
                <a:cxn ang="0">
                  <a:pos x="35" y="48"/>
                </a:cxn>
                <a:cxn ang="0">
                  <a:pos x="71" y="48"/>
                </a:cxn>
                <a:cxn ang="0">
                  <a:pos x="77" y="48"/>
                </a:cxn>
                <a:cxn ang="0">
                  <a:pos x="71" y="42"/>
                </a:cxn>
                <a:cxn ang="0">
                  <a:pos x="71" y="36"/>
                </a:cxn>
                <a:cxn ang="0">
                  <a:pos x="71" y="30"/>
                </a:cxn>
                <a:cxn ang="0">
                  <a:pos x="71" y="30"/>
                </a:cxn>
              </a:cxnLst>
              <a:rect l="txL" t="txT" r="txR" b="txB"/>
              <a:pathLst>
                <a:path w="78" h="49">
                  <a:moveTo>
                    <a:pt x="71" y="30"/>
                  </a:moveTo>
                  <a:lnTo>
                    <a:pt x="77" y="30"/>
                  </a:lnTo>
                  <a:lnTo>
                    <a:pt x="77" y="24"/>
                  </a:lnTo>
                  <a:lnTo>
                    <a:pt x="77" y="18"/>
                  </a:lnTo>
                  <a:lnTo>
                    <a:pt x="65" y="18"/>
                  </a:lnTo>
                  <a:lnTo>
                    <a:pt x="53" y="12"/>
                  </a:lnTo>
                  <a:lnTo>
                    <a:pt x="35" y="0"/>
                  </a:lnTo>
                  <a:lnTo>
                    <a:pt x="23" y="0"/>
                  </a:lnTo>
                  <a:lnTo>
                    <a:pt x="0" y="0"/>
                  </a:lnTo>
                  <a:lnTo>
                    <a:pt x="12" y="24"/>
                  </a:lnTo>
                  <a:lnTo>
                    <a:pt x="6" y="42"/>
                  </a:lnTo>
                  <a:lnTo>
                    <a:pt x="35" y="48"/>
                  </a:lnTo>
                  <a:lnTo>
                    <a:pt x="71" y="48"/>
                  </a:lnTo>
                  <a:lnTo>
                    <a:pt x="77" y="48"/>
                  </a:lnTo>
                  <a:lnTo>
                    <a:pt x="71" y="42"/>
                  </a:lnTo>
                  <a:lnTo>
                    <a:pt x="71" y="36"/>
                  </a:lnTo>
                  <a:lnTo>
                    <a:pt x="71" y="3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56" name="Freeform 579"/>
            <p:cNvSpPr/>
            <p:nvPr/>
          </p:nvSpPr>
          <p:spPr>
            <a:xfrm>
              <a:off x="3111" y="2988"/>
              <a:ext cx="25" cy="49"/>
            </a:xfrm>
            <a:custGeom>
              <a:avLst/>
              <a:gdLst>
                <a:gd name="txL" fmla="*/ 0 w 25"/>
                <a:gd name="txT" fmla="*/ 0 h 49"/>
                <a:gd name="txR" fmla="*/ 25 w 25"/>
                <a:gd name="txB" fmla="*/ 49 h 49"/>
              </a:gdLst>
              <a:ahLst/>
              <a:cxnLst>
                <a:cxn ang="0">
                  <a:pos x="18" y="0"/>
                </a:cxn>
                <a:cxn ang="0">
                  <a:pos x="12" y="0"/>
                </a:cxn>
                <a:cxn ang="0">
                  <a:pos x="6" y="0"/>
                </a:cxn>
                <a:cxn ang="0">
                  <a:pos x="12" y="0"/>
                </a:cxn>
                <a:cxn ang="0">
                  <a:pos x="18" y="12"/>
                </a:cxn>
                <a:cxn ang="0">
                  <a:pos x="18" y="30"/>
                </a:cxn>
                <a:cxn ang="0">
                  <a:pos x="12" y="42"/>
                </a:cxn>
                <a:cxn ang="0">
                  <a:pos x="6" y="48"/>
                </a:cxn>
                <a:cxn ang="0">
                  <a:pos x="0" y="48"/>
                </a:cxn>
                <a:cxn ang="0">
                  <a:pos x="12" y="48"/>
                </a:cxn>
                <a:cxn ang="0">
                  <a:pos x="18" y="42"/>
                </a:cxn>
                <a:cxn ang="0">
                  <a:pos x="18" y="42"/>
                </a:cxn>
                <a:cxn ang="0">
                  <a:pos x="24" y="24"/>
                </a:cxn>
                <a:cxn ang="0">
                  <a:pos x="18" y="0"/>
                </a:cxn>
                <a:cxn ang="0">
                  <a:pos x="18" y="0"/>
                </a:cxn>
              </a:cxnLst>
              <a:rect l="txL" t="txT" r="txR" b="txB"/>
              <a:pathLst>
                <a:path w="25" h="49">
                  <a:moveTo>
                    <a:pt x="18" y="0"/>
                  </a:moveTo>
                  <a:lnTo>
                    <a:pt x="12" y="0"/>
                  </a:lnTo>
                  <a:lnTo>
                    <a:pt x="6" y="0"/>
                  </a:lnTo>
                  <a:lnTo>
                    <a:pt x="12" y="0"/>
                  </a:lnTo>
                  <a:lnTo>
                    <a:pt x="18" y="12"/>
                  </a:lnTo>
                  <a:lnTo>
                    <a:pt x="18" y="30"/>
                  </a:lnTo>
                  <a:lnTo>
                    <a:pt x="12" y="42"/>
                  </a:lnTo>
                  <a:lnTo>
                    <a:pt x="6" y="48"/>
                  </a:lnTo>
                  <a:lnTo>
                    <a:pt x="0" y="48"/>
                  </a:lnTo>
                  <a:lnTo>
                    <a:pt x="12" y="48"/>
                  </a:lnTo>
                  <a:lnTo>
                    <a:pt x="18" y="42"/>
                  </a:lnTo>
                  <a:lnTo>
                    <a:pt x="24" y="24"/>
                  </a:lnTo>
                  <a:lnTo>
                    <a:pt x="18"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57" name="Freeform 580"/>
            <p:cNvSpPr/>
            <p:nvPr/>
          </p:nvSpPr>
          <p:spPr>
            <a:xfrm>
              <a:off x="3212" y="2581"/>
              <a:ext cx="84" cy="97"/>
            </a:xfrm>
            <a:custGeom>
              <a:avLst/>
              <a:gdLst>
                <a:gd name="txL" fmla="*/ 0 w 84"/>
                <a:gd name="txT" fmla="*/ 0 h 97"/>
                <a:gd name="txR" fmla="*/ 84 w 84"/>
                <a:gd name="txB" fmla="*/ 97 h 97"/>
              </a:gdLst>
              <a:ahLst/>
              <a:cxnLst>
                <a:cxn ang="0">
                  <a:pos x="0" y="48"/>
                </a:cxn>
                <a:cxn ang="0">
                  <a:pos x="77" y="96"/>
                </a:cxn>
                <a:cxn ang="0">
                  <a:pos x="83" y="84"/>
                </a:cxn>
                <a:cxn ang="0">
                  <a:pos x="65" y="78"/>
                </a:cxn>
                <a:cxn ang="0">
                  <a:pos x="47" y="60"/>
                </a:cxn>
                <a:cxn ang="0">
                  <a:pos x="41" y="60"/>
                </a:cxn>
                <a:cxn ang="0">
                  <a:pos x="36" y="60"/>
                </a:cxn>
                <a:cxn ang="0">
                  <a:pos x="36" y="48"/>
                </a:cxn>
                <a:cxn ang="0">
                  <a:pos x="36" y="42"/>
                </a:cxn>
                <a:cxn ang="0">
                  <a:pos x="41" y="36"/>
                </a:cxn>
                <a:cxn ang="0">
                  <a:pos x="36" y="24"/>
                </a:cxn>
                <a:cxn ang="0">
                  <a:pos x="36" y="24"/>
                </a:cxn>
                <a:cxn ang="0">
                  <a:pos x="47" y="24"/>
                </a:cxn>
                <a:cxn ang="0">
                  <a:pos x="53" y="18"/>
                </a:cxn>
                <a:cxn ang="0">
                  <a:pos x="53" y="12"/>
                </a:cxn>
                <a:cxn ang="0">
                  <a:pos x="59" y="6"/>
                </a:cxn>
                <a:cxn ang="0">
                  <a:pos x="59" y="0"/>
                </a:cxn>
                <a:cxn ang="0">
                  <a:pos x="65" y="0"/>
                </a:cxn>
                <a:cxn ang="0">
                  <a:pos x="12" y="30"/>
                </a:cxn>
                <a:cxn ang="0">
                  <a:pos x="0" y="48"/>
                </a:cxn>
                <a:cxn ang="0">
                  <a:pos x="0" y="48"/>
                </a:cxn>
              </a:cxnLst>
              <a:rect l="txL" t="txT" r="txR" b="txB"/>
              <a:pathLst>
                <a:path w="84" h="97">
                  <a:moveTo>
                    <a:pt x="0" y="48"/>
                  </a:moveTo>
                  <a:lnTo>
                    <a:pt x="77" y="96"/>
                  </a:lnTo>
                  <a:lnTo>
                    <a:pt x="83" y="84"/>
                  </a:lnTo>
                  <a:lnTo>
                    <a:pt x="65" y="78"/>
                  </a:lnTo>
                  <a:lnTo>
                    <a:pt x="47" y="60"/>
                  </a:lnTo>
                  <a:lnTo>
                    <a:pt x="41" y="60"/>
                  </a:lnTo>
                  <a:lnTo>
                    <a:pt x="36" y="60"/>
                  </a:lnTo>
                  <a:lnTo>
                    <a:pt x="36" y="48"/>
                  </a:lnTo>
                  <a:lnTo>
                    <a:pt x="36" y="42"/>
                  </a:lnTo>
                  <a:lnTo>
                    <a:pt x="41" y="36"/>
                  </a:lnTo>
                  <a:lnTo>
                    <a:pt x="36" y="24"/>
                  </a:lnTo>
                  <a:lnTo>
                    <a:pt x="47" y="24"/>
                  </a:lnTo>
                  <a:lnTo>
                    <a:pt x="53" y="18"/>
                  </a:lnTo>
                  <a:lnTo>
                    <a:pt x="53" y="12"/>
                  </a:lnTo>
                  <a:lnTo>
                    <a:pt x="59" y="6"/>
                  </a:lnTo>
                  <a:lnTo>
                    <a:pt x="59" y="0"/>
                  </a:lnTo>
                  <a:lnTo>
                    <a:pt x="65" y="0"/>
                  </a:lnTo>
                  <a:lnTo>
                    <a:pt x="12" y="30"/>
                  </a:lnTo>
                  <a:lnTo>
                    <a:pt x="0" y="48"/>
                  </a:lnTo>
                  <a:close/>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58" name="Freeform 581"/>
            <p:cNvSpPr/>
            <p:nvPr/>
          </p:nvSpPr>
          <p:spPr>
            <a:xfrm>
              <a:off x="3105" y="2557"/>
              <a:ext cx="399" cy="444"/>
            </a:xfrm>
            <a:custGeom>
              <a:avLst/>
              <a:gdLst>
                <a:gd name="txL" fmla="*/ 0 w 399"/>
                <a:gd name="txT" fmla="*/ 0 h 444"/>
                <a:gd name="txR" fmla="*/ 399 w 399"/>
                <a:gd name="txB" fmla="*/ 444 h 444"/>
              </a:gdLst>
              <a:ahLst/>
              <a:cxnLst>
                <a:cxn ang="0">
                  <a:pos x="83" y="413"/>
                </a:cxn>
                <a:cxn ang="0">
                  <a:pos x="119" y="413"/>
                </a:cxn>
                <a:cxn ang="0">
                  <a:pos x="125" y="425"/>
                </a:cxn>
                <a:cxn ang="0">
                  <a:pos x="131" y="431"/>
                </a:cxn>
                <a:cxn ang="0">
                  <a:pos x="131" y="443"/>
                </a:cxn>
                <a:cxn ang="0">
                  <a:pos x="285" y="443"/>
                </a:cxn>
                <a:cxn ang="0">
                  <a:pos x="309" y="419"/>
                </a:cxn>
                <a:cxn ang="0">
                  <a:pos x="333" y="431"/>
                </a:cxn>
                <a:cxn ang="0">
                  <a:pos x="351" y="413"/>
                </a:cxn>
                <a:cxn ang="0">
                  <a:pos x="327" y="282"/>
                </a:cxn>
                <a:cxn ang="0">
                  <a:pos x="339" y="264"/>
                </a:cxn>
                <a:cxn ang="0">
                  <a:pos x="380" y="174"/>
                </a:cxn>
                <a:cxn ang="0">
                  <a:pos x="398" y="84"/>
                </a:cxn>
                <a:cxn ang="0">
                  <a:pos x="386" y="60"/>
                </a:cxn>
                <a:cxn ang="0">
                  <a:pos x="369" y="12"/>
                </a:cxn>
                <a:cxn ang="0">
                  <a:pos x="363" y="0"/>
                </a:cxn>
                <a:cxn ang="0">
                  <a:pos x="333" y="0"/>
                </a:cxn>
                <a:cxn ang="0">
                  <a:pos x="297" y="0"/>
                </a:cxn>
                <a:cxn ang="0">
                  <a:pos x="291" y="12"/>
                </a:cxn>
                <a:cxn ang="0">
                  <a:pos x="285" y="72"/>
                </a:cxn>
                <a:cxn ang="0">
                  <a:pos x="238" y="72"/>
                </a:cxn>
                <a:cxn ang="0">
                  <a:pos x="244" y="108"/>
                </a:cxn>
                <a:cxn ang="0">
                  <a:pos x="214" y="84"/>
                </a:cxn>
                <a:cxn ang="0">
                  <a:pos x="202" y="96"/>
                </a:cxn>
                <a:cxn ang="0">
                  <a:pos x="190" y="108"/>
                </a:cxn>
                <a:cxn ang="0">
                  <a:pos x="184" y="120"/>
                </a:cxn>
                <a:cxn ang="0">
                  <a:pos x="214" y="144"/>
                </a:cxn>
                <a:cxn ang="0">
                  <a:pos x="202" y="162"/>
                </a:cxn>
                <a:cxn ang="0">
                  <a:pos x="101" y="264"/>
                </a:cxn>
                <a:cxn ang="0">
                  <a:pos x="89" y="258"/>
                </a:cxn>
                <a:cxn ang="0">
                  <a:pos x="47" y="228"/>
                </a:cxn>
                <a:cxn ang="0">
                  <a:pos x="47" y="240"/>
                </a:cxn>
                <a:cxn ang="0">
                  <a:pos x="41" y="264"/>
                </a:cxn>
                <a:cxn ang="0">
                  <a:pos x="35" y="270"/>
                </a:cxn>
                <a:cxn ang="0">
                  <a:pos x="24" y="276"/>
                </a:cxn>
                <a:cxn ang="0">
                  <a:pos x="18" y="270"/>
                </a:cxn>
                <a:cxn ang="0">
                  <a:pos x="0" y="240"/>
                </a:cxn>
                <a:cxn ang="0">
                  <a:pos x="0" y="240"/>
                </a:cxn>
                <a:cxn ang="0">
                  <a:pos x="0" y="264"/>
                </a:cxn>
                <a:cxn ang="0">
                  <a:pos x="24" y="294"/>
                </a:cxn>
                <a:cxn ang="0">
                  <a:pos x="89" y="312"/>
                </a:cxn>
                <a:cxn ang="0">
                  <a:pos x="119" y="306"/>
                </a:cxn>
                <a:cxn ang="0">
                  <a:pos x="71" y="401"/>
                </a:cxn>
                <a:cxn ang="0">
                  <a:pos x="83" y="413"/>
                </a:cxn>
                <a:cxn ang="0">
                  <a:pos x="83" y="413"/>
                </a:cxn>
              </a:cxnLst>
              <a:rect l="txL" t="txT" r="txR" b="txB"/>
              <a:pathLst>
                <a:path w="399" h="444">
                  <a:moveTo>
                    <a:pt x="83" y="413"/>
                  </a:moveTo>
                  <a:lnTo>
                    <a:pt x="119" y="413"/>
                  </a:lnTo>
                  <a:lnTo>
                    <a:pt x="125" y="425"/>
                  </a:lnTo>
                  <a:lnTo>
                    <a:pt x="131" y="431"/>
                  </a:lnTo>
                  <a:lnTo>
                    <a:pt x="131" y="443"/>
                  </a:lnTo>
                  <a:lnTo>
                    <a:pt x="285" y="443"/>
                  </a:lnTo>
                  <a:lnTo>
                    <a:pt x="309" y="419"/>
                  </a:lnTo>
                  <a:lnTo>
                    <a:pt x="333" y="431"/>
                  </a:lnTo>
                  <a:lnTo>
                    <a:pt x="351" y="413"/>
                  </a:lnTo>
                  <a:lnTo>
                    <a:pt x="327" y="282"/>
                  </a:lnTo>
                  <a:lnTo>
                    <a:pt x="339" y="264"/>
                  </a:lnTo>
                  <a:lnTo>
                    <a:pt x="380" y="174"/>
                  </a:lnTo>
                  <a:lnTo>
                    <a:pt x="398" y="84"/>
                  </a:lnTo>
                  <a:lnTo>
                    <a:pt x="386" y="60"/>
                  </a:lnTo>
                  <a:lnTo>
                    <a:pt x="369" y="12"/>
                  </a:lnTo>
                  <a:lnTo>
                    <a:pt x="363" y="0"/>
                  </a:lnTo>
                  <a:lnTo>
                    <a:pt x="333" y="0"/>
                  </a:lnTo>
                  <a:lnTo>
                    <a:pt x="297" y="0"/>
                  </a:lnTo>
                  <a:lnTo>
                    <a:pt x="291" y="12"/>
                  </a:lnTo>
                  <a:lnTo>
                    <a:pt x="285" y="72"/>
                  </a:lnTo>
                  <a:lnTo>
                    <a:pt x="238" y="72"/>
                  </a:lnTo>
                  <a:lnTo>
                    <a:pt x="244" y="108"/>
                  </a:lnTo>
                  <a:lnTo>
                    <a:pt x="214" y="84"/>
                  </a:lnTo>
                  <a:lnTo>
                    <a:pt x="202" y="96"/>
                  </a:lnTo>
                  <a:lnTo>
                    <a:pt x="190" y="108"/>
                  </a:lnTo>
                  <a:lnTo>
                    <a:pt x="184" y="120"/>
                  </a:lnTo>
                  <a:lnTo>
                    <a:pt x="214" y="144"/>
                  </a:lnTo>
                  <a:lnTo>
                    <a:pt x="202" y="162"/>
                  </a:lnTo>
                  <a:lnTo>
                    <a:pt x="101" y="264"/>
                  </a:lnTo>
                  <a:lnTo>
                    <a:pt x="89" y="258"/>
                  </a:lnTo>
                  <a:lnTo>
                    <a:pt x="47" y="228"/>
                  </a:lnTo>
                  <a:lnTo>
                    <a:pt x="47" y="240"/>
                  </a:lnTo>
                  <a:lnTo>
                    <a:pt x="41" y="264"/>
                  </a:lnTo>
                  <a:lnTo>
                    <a:pt x="35" y="270"/>
                  </a:lnTo>
                  <a:lnTo>
                    <a:pt x="24" y="276"/>
                  </a:lnTo>
                  <a:lnTo>
                    <a:pt x="18" y="270"/>
                  </a:lnTo>
                  <a:lnTo>
                    <a:pt x="0" y="240"/>
                  </a:lnTo>
                  <a:lnTo>
                    <a:pt x="0" y="264"/>
                  </a:lnTo>
                  <a:lnTo>
                    <a:pt x="24" y="294"/>
                  </a:lnTo>
                  <a:lnTo>
                    <a:pt x="89" y="312"/>
                  </a:lnTo>
                  <a:lnTo>
                    <a:pt x="119" y="306"/>
                  </a:lnTo>
                  <a:lnTo>
                    <a:pt x="71" y="401"/>
                  </a:lnTo>
                  <a:lnTo>
                    <a:pt x="83" y="413"/>
                  </a:lnTo>
                  <a:close/>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59" name="Freeform 582"/>
            <p:cNvSpPr/>
            <p:nvPr/>
          </p:nvSpPr>
          <p:spPr>
            <a:xfrm>
              <a:off x="3063" y="2575"/>
              <a:ext cx="257" cy="247"/>
            </a:xfrm>
            <a:custGeom>
              <a:avLst/>
              <a:gdLst>
                <a:gd name="txL" fmla="*/ 0 w 257"/>
                <a:gd name="txT" fmla="*/ 0 h 247"/>
                <a:gd name="txR" fmla="*/ 257 w 257"/>
                <a:gd name="txB" fmla="*/ 247 h 247"/>
              </a:gdLst>
              <a:ahLst/>
              <a:cxnLst>
                <a:cxn ang="0">
                  <a:pos x="18" y="36"/>
                </a:cxn>
                <a:cxn ang="0">
                  <a:pos x="6" y="30"/>
                </a:cxn>
                <a:cxn ang="0">
                  <a:pos x="18" y="42"/>
                </a:cxn>
                <a:cxn ang="0">
                  <a:pos x="18" y="36"/>
                </a:cxn>
                <a:cxn ang="0">
                  <a:pos x="18" y="54"/>
                </a:cxn>
                <a:cxn ang="0">
                  <a:pos x="18" y="54"/>
                </a:cxn>
                <a:cxn ang="0">
                  <a:pos x="18" y="66"/>
                </a:cxn>
                <a:cxn ang="0">
                  <a:pos x="18" y="60"/>
                </a:cxn>
                <a:cxn ang="0">
                  <a:pos x="18" y="60"/>
                </a:cxn>
                <a:cxn ang="0">
                  <a:pos x="6" y="78"/>
                </a:cxn>
                <a:cxn ang="0">
                  <a:pos x="6" y="78"/>
                </a:cxn>
                <a:cxn ang="0">
                  <a:pos x="6" y="84"/>
                </a:cxn>
                <a:cxn ang="0">
                  <a:pos x="6" y="102"/>
                </a:cxn>
                <a:cxn ang="0">
                  <a:pos x="6" y="102"/>
                </a:cxn>
                <a:cxn ang="0">
                  <a:pos x="0" y="108"/>
                </a:cxn>
                <a:cxn ang="0">
                  <a:pos x="12" y="126"/>
                </a:cxn>
                <a:cxn ang="0">
                  <a:pos x="6" y="132"/>
                </a:cxn>
                <a:cxn ang="0">
                  <a:pos x="0" y="156"/>
                </a:cxn>
                <a:cxn ang="0">
                  <a:pos x="89" y="210"/>
                </a:cxn>
                <a:cxn ang="0">
                  <a:pos x="131" y="240"/>
                </a:cxn>
                <a:cxn ang="0">
                  <a:pos x="143" y="246"/>
                </a:cxn>
                <a:cxn ang="0">
                  <a:pos x="244" y="144"/>
                </a:cxn>
                <a:cxn ang="0">
                  <a:pos x="256" y="126"/>
                </a:cxn>
                <a:cxn ang="0">
                  <a:pos x="161" y="60"/>
                </a:cxn>
                <a:cxn ang="0">
                  <a:pos x="60" y="0"/>
                </a:cxn>
                <a:cxn ang="0">
                  <a:pos x="18" y="36"/>
                </a:cxn>
                <a:cxn ang="0">
                  <a:pos x="18" y="36"/>
                </a:cxn>
              </a:cxnLst>
              <a:rect l="txL" t="txT" r="txR" b="txB"/>
              <a:pathLst>
                <a:path w="257" h="247">
                  <a:moveTo>
                    <a:pt x="18" y="36"/>
                  </a:moveTo>
                  <a:lnTo>
                    <a:pt x="6" y="30"/>
                  </a:lnTo>
                  <a:lnTo>
                    <a:pt x="18" y="42"/>
                  </a:lnTo>
                  <a:lnTo>
                    <a:pt x="18" y="36"/>
                  </a:lnTo>
                  <a:lnTo>
                    <a:pt x="18" y="54"/>
                  </a:lnTo>
                  <a:lnTo>
                    <a:pt x="18" y="66"/>
                  </a:lnTo>
                  <a:lnTo>
                    <a:pt x="18" y="60"/>
                  </a:lnTo>
                  <a:lnTo>
                    <a:pt x="6" y="78"/>
                  </a:lnTo>
                  <a:lnTo>
                    <a:pt x="6" y="84"/>
                  </a:lnTo>
                  <a:lnTo>
                    <a:pt x="6" y="102"/>
                  </a:lnTo>
                  <a:lnTo>
                    <a:pt x="0" y="108"/>
                  </a:lnTo>
                  <a:lnTo>
                    <a:pt x="12" y="126"/>
                  </a:lnTo>
                  <a:lnTo>
                    <a:pt x="6" y="132"/>
                  </a:lnTo>
                  <a:lnTo>
                    <a:pt x="0" y="156"/>
                  </a:lnTo>
                  <a:lnTo>
                    <a:pt x="89" y="210"/>
                  </a:lnTo>
                  <a:lnTo>
                    <a:pt x="131" y="240"/>
                  </a:lnTo>
                  <a:lnTo>
                    <a:pt x="143" y="246"/>
                  </a:lnTo>
                  <a:lnTo>
                    <a:pt x="244" y="144"/>
                  </a:lnTo>
                  <a:lnTo>
                    <a:pt x="256" y="126"/>
                  </a:lnTo>
                  <a:lnTo>
                    <a:pt x="161" y="60"/>
                  </a:lnTo>
                  <a:lnTo>
                    <a:pt x="60" y="0"/>
                  </a:lnTo>
                  <a:lnTo>
                    <a:pt x="18" y="3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60" name="Freeform 583"/>
            <p:cNvSpPr/>
            <p:nvPr/>
          </p:nvSpPr>
          <p:spPr>
            <a:xfrm>
              <a:off x="3087" y="2725"/>
              <a:ext cx="90" cy="109"/>
            </a:xfrm>
            <a:custGeom>
              <a:avLst/>
              <a:gdLst>
                <a:gd name="txL" fmla="*/ 0 w 90"/>
                <a:gd name="txT" fmla="*/ 0 h 109"/>
                <a:gd name="txR" fmla="*/ 90 w 90"/>
                <a:gd name="txB" fmla="*/ 109 h 109"/>
              </a:gdLst>
              <a:ahLst/>
              <a:cxnLst>
                <a:cxn ang="0">
                  <a:pos x="0" y="24"/>
                </a:cxn>
                <a:cxn ang="0">
                  <a:pos x="6" y="36"/>
                </a:cxn>
                <a:cxn ang="0">
                  <a:pos x="18" y="48"/>
                </a:cxn>
                <a:cxn ang="0">
                  <a:pos x="18" y="60"/>
                </a:cxn>
                <a:cxn ang="0">
                  <a:pos x="18" y="72"/>
                </a:cxn>
                <a:cxn ang="0">
                  <a:pos x="36" y="102"/>
                </a:cxn>
                <a:cxn ang="0">
                  <a:pos x="42" y="108"/>
                </a:cxn>
                <a:cxn ang="0">
                  <a:pos x="53" y="102"/>
                </a:cxn>
                <a:cxn ang="0">
                  <a:pos x="59" y="96"/>
                </a:cxn>
                <a:cxn ang="0">
                  <a:pos x="65" y="78"/>
                </a:cxn>
                <a:cxn ang="0">
                  <a:pos x="65" y="66"/>
                </a:cxn>
                <a:cxn ang="0">
                  <a:pos x="83" y="48"/>
                </a:cxn>
                <a:cxn ang="0">
                  <a:pos x="89" y="30"/>
                </a:cxn>
                <a:cxn ang="0">
                  <a:pos x="83" y="30"/>
                </a:cxn>
                <a:cxn ang="0">
                  <a:pos x="83" y="30"/>
                </a:cxn>
                <a:cxn ang="0">
                  <a:pos x="77" y="42"/>
                </a:cxn>
                <a:cxn ang="0">
                  <a:pos x="59" y="54"/>
                </a:cxn>
                <a:cxn ang="0">
                  <a:pos x="65" y="36"/>
                </a:cxn>
                <a:cxn ang="0">
                  <a:pos x="71" y="18"/>
                </a:cxn>
                <a:cxn ang="0">
                  <a:pos x="65" y="12"/>
                </a:cxn>
                <a:cxn ang="0">
                  <a:pos x="65" y="12"/>
                </a:cxn>
                <a:cxn ang="0">
                  <a:pos x="53" y="30"/>
                </a:cxn>
                <a:cxn ang="0">
                  <a:pos x="42" y="48"/>
                </a:cxn>
                <a:cxn ang="0">
                  <a:pos x="48" y="24"/>
                </a:cxn>
                <a:cxn ang="0">
                  <a:pos x="59" y="6"/>
                </a:cxn>
                <a:cxn ang="0">
                  <a:pos x="53" y="0"/>
                </a:cxn>
                <a:cxn ang="0">
                  <a:pos x="48" y="0"/>
                </a:cxn>
                <a:cxn ang="0">
                  <a:pos x="36" y="24"/>
                </a:cxn>
                <a:cxn ang="0">
                  <a:pos x="30" y="48"/>
                </a:cxn>
                <a:cxn ang="0">
                  <a:pos x="24" y="42"/>
                </a:cxn>
                <a:cxn ang="0">
                  <a:pos x="12" y="24"/>
                </a:cxn>
                <a:cxn ang="0">
                  <a:pos x="6" y="12"/>
                </a:cxn>
                <a:cxn ang="0">
                  <a:pos x="0" y="12"/>
                </a:cxn>
                <a:cxn ang="0">
                  <a:pos x="0" y="24"/>
                </a:cxn>
                <a:cxn ang="0">
                  <a:pos x="0" y="24"/>
                </a:cxn>
              </a:cxnLst>
              <a:rect l="txL" t="txT" r="txR" b="txB"/>
              <a:pathLst>
                <a:path w="90" h="109">
                  <a:moveTo>
                    <a:pt x="0" y="24"/>
                  </a:moveTo>
                  <a:lnTo>
                    <a:pt x="6" y="36"/>
                  </a:lnTo>
                  <a:lnTo>
                    <a:pt x="18" y="48"/>
                  </a:lnTo>
                  <a:lnTo>
                    <a:pt x="18" y="60"/>
                  </a:lnTo>
                  <a:lnTo>
                    <a:pt x="18" y="72"/>
                  </a:lnTo>
                  <a:lnTo>
                    <a:pt x="36" y="102"/>
                  </a:lnTo>
                  <a:lnTo>
                    <a:pt x="42" y="108"/>
                  </a:lnTo>
                  <a:lnTo>
                    <a:pt x="53" y="102"/>
                  </a:lnTo>
                  <a:lnTo>
                    <a:pt x="59" y="96"/>
                  </a:lnTo>
                  <a:lnTo>
                    <a:pt x="65" y="78"/>
                  </a:lnTo>
                  <a:lnTo>
                    <a:pt x="65" y="66"/>
                  </a:lnTo>
                  <a:lnTo>
                    <a:pt x="83" y="48"/>
                  </a:lnTo>
                  <a:lnTo>
                    <a:pt x="89" y="30"/>
                  </a:lnTo>
                  <a:lnTo>
                    <a:pt x="83" y="30"/>
                  </a:lnTo>
                  <a:lnTo>
                    <a:pt x="77" y="42"/>
                  </a:lnTo>
                  <a:lnTo>
                    <a:pt x="59" y="54"/>
                  </a:lnTo>
                  <a:lnTo>
                    <a:pt x="65" y="36"/>
                  </a:lnTo>
                  <a:lnTo>
                    <a:pt x="71" y="18"/>
                  </a:lnTo>
                  <a:lnTo>
                    <a:pt x="65" y="12"/>
                  </a:lnTo>
                  <a:lnTo>
                    <a:pt x="53" y="30"/>
                  </a:lnTo>
                  <a:lnTo>
                    <a:pt x="42" y="48"/>
                  </a:lnTo>
                  <a:lnTo>
                    <a:pt x="48" y="24"/>
                  </a:lnTo>
                  <a:lnTo>
                    <a:pt x="59" y="6"/>
                  </a:lnTo>
                  <a:lnTo>
                    <a:pt x="53" y="0"/>
                  </a:lnTo>
                  <a:lnTo>
                    <a:pt x="48" y="0"/>
                  </a:lnTo>
                  <a:lnTo>
                    <a:pt x="36" y="24"/>
                  </a:lnTo>
                  <a:lnTo>
                    <a:pt x="30" y="48"/>
                  </a:lnTo>
                  <a:lnTo>
                    <a:pt x="24" y="42"/>
                  </a:lnTo>
                  <a:lnTo>
                    <a:pt x="12" y="24"/>
                  </a:lnTo>
                  <a:lnTo>
                    <a:pt x="6" y="12"/>
                  </a:lnTo>
                  <a:lnTo>
                    <a:pt x="0" y="12"/>
                  </a:lnTo>
                  <a:lnTo>
                    <a:pt x="0" y="2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61" name="Freeform 584"/>
            <p:cNvSpPr/>
            <p:nvPr/>
          </p:nvSpPr>
          <p:spPr>
            <a:xfrm>
              <a:off x="3248" y="2581"/>
              <a:ext cx="72" cy="85"/>
            </a:xfrm>
            <a:custGeom>
              <a:avLst/>
              <a:gdLst>
                <a:gd name="txL" fmla="*/ 0 w 72"/>
                <a:gd name="txT" fmla="*/ 0 h 85"/>
                <a:gd name="txR" fmla="*/ 72 w 72"/>
                <a:gd name="txB" fmla="*/ 85 h 85"/>
              </a:gdLst>
              <a:ahLst/>
              <a:cxnLst>
                <a:cxn ang="0">
                  <a:pos x="47" y="18"/>
                </a:cxn>
                <a:cxn ang="0">
                  <a:pos x="35" y="0"/>
                </a:cxn>
                <a:cxn ang="0">
                  <a:pos x="29" y="0"/>
                </a:cxn>
                <a:cxn ang="0">
                  <a:pos x="29" y="0"/>
                </a:cxn>
                <a:cxn ang="0">
                  <a:pos x="23" y="6"/>
                </a:cxn>
                <a:cxn ang="0">
                  <a:pos x="29" y="12"/>
                </a:cxn>
                <a:cxn ang="0">
                  <a:pos x="29" y="18"/>
                </a:cxn>
                <a:cxn ang="0">
                  <a:pos x="23" y="12"/>
                </a:cxn>
                <a:cxn ang="0">
                  <a:pos x="23" y="12"/>
                </a:cxn>
                <a:cxn ang="0">
                  <a:pos x="23" y="12"/>
                </a:cxn>
                <a:cxn ang="0">
                  <a:pos x="11" y="12"/>
                </a:cxn>
                <a:cxn ang="0">
                  <a:pos x="11" y="24"/>
                </a:cxn>
                <a:cxn ang="0">
                  <a:pos x="0" y="24"/>
                </a:cxn>
                <a:cxn ang="0">
                  <a:pos x="0" y="24"/>
                </a:cxn>
                <a:cxn ang="0">
                  <a:pos x="5" y="36"/>
                </a:cxn>
                <a:cxn ang="0">
                  <a:pos x="11" y="42"/>
                </a:cxn>
                <a:cxn ang="0">
                  <a:pos x="17" y="48"/>
                </a:cxn>
                <a:cxn ang="0">
                  <a:pos x="11" y="48"/>
                </a:cxn>
                <a:cxn ang="0">
                  <a:pos x="0" y="48"/>
                </a:cxn>
                <a:cxn ang="0">
                  <a:pos x="0" y="48"/>
                </a:cxn>
                <a:cxn ang="0">
                  <a:pos x="11" y="60"/>
                </a:cxn>
                <a:cxn ang="0">
                  <a:pos x="29" y="78"/>
                </a:cxn>
                <a:cxn ang="0">
                  <a:pos x="47" y="84"/>
                </a:cxn>
                <a:cxn ang="0">
                  <a:pos x="59" y="72"/>
                </a:cxn>
                <a:cxn ang="0">
                  <a:pos x="71" y="60"/>
                </a:cxn>
                <a:cxn ang="0">
                  <a:pos x="71" y="54"/>
                </a:cxn>
                <a:cxn ang="0">
                  <a:pos x="71" y="42"/>
                </a:cxn>
                <a:cxn ang="0">
                  <a:pos x="65" y="36"/>
                </a:cxn>
                <a:cxn ang="0">
                  <a:pos x="47" y="18"/>
                </a:cxn>
                <a:cxn ang="0">
                  <a:pos x="47" y="18"/>
                </a:cxn>
              </a:cxnLst>
              <a:rect l="txL" t="txT" r="txR" b="txB"/>
              <a:pathLst>
                <a:path w="72" h="85">
                  <a:moveTo>
                    <a:pt x="47" y="18"/>
                  </a:moveTo>
                  <a:lnTo>
                    <a:pt x="35" y="0"/>
                  </a:lnTo>
                  <a:lnTo>
                    <a:pt x="29" y="0"/>
                  </a:lnTo>
                  <a:lnTo>
                    <a:pt x="23" y="6"/>
                  </a:lnTo>
                  <a:lnTo>
                    <a:pt x="29" y="12"/>
                  </a:lnTo>
                  <a:lnTo>
                    <a:pt x="29" y="18"/>
                  </a:lnTo>
                  <a:lnTo>
                    <a:pt x="23" y="12"/>
                  </a:lnTo>
                  <a:lnTo>
                    <a:pt x="11" y="12"/>
                  </a:lnTo>
                  <a:lnTo>
                    <a:pt x="11" y="24"/>
                  </a:lnTo>
                  <a:lnTo>
                    <a:pt x="0" y="24"/>
                  </a:lnTo>
                  <a:lnTo>
                    <a:pt x="5" y="36"/>
                  </a:lnTo>
                  <a:lnTo>
                    <a:pt x="11" y="42"/>
                  </a:lnTo>
                  <a:lnTo>
                    <a:pt x="17" y="48"/>
                  </a:lnTo>
                  <a:lnTo>
                    <a:pt x="11" y="48"/>
                  </a:lnTo>
                  <a:lnTo>
                    <a:pt x="0" y="48"/>
                  </a:lnTo>
                  <a:lnTo>
                    <a:pt x="11" y="60"/>
                  </a:lnTo>
                  <a:lnTo>
                    <a:pt x="29" y="78"/>
                  </a:lnTo>
                  <a:lnTo>
                    <a:pt x="47" y="84"/>
                  </a:lnTo>
                  <a:lnTo>
                    <a:pt x="59" y="72"/>
                  </a:lnTo>
                  <a:lnTo>
                    <a:pt x="71" y="60"/>
                  </a:lnTo>
                  <a:lnTo>
                    <a:pt x="71" y="54"/>
                  </a:lnTo>
                  <a:lnTo>
                    <a:pt x="71" y="42"/>
                  </a:lnTo>
                  <a:lnTo>
                    <a:pt x="65" y="36"/>
                  </a:lnTo>
                  <a:lnTo>
                    <a:pt x="47"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62" name="Freeform 585"/>
            <p:cNvSpPr/>
            <p:nvPr/>
          </p:nvSpPr>
          <p:spPr>
            <a:xfrm>
              <a:off x="3277" y="2563"/>
              <a:ext cx="31" cy="37"/>
            </a:xfrm>
            <a:custGeom>
              <a:avLst/>
              <a:gdLst>
                <a:gd name="txL" fmla="*/ 0 w 31"/>
                <a:gd name="txT" fmla="*/ 0 h 37"/>
                <a:gd name="txR" fmla="*/ 31 w 31"/>
                <a:gd name="txB" fmla="*/ 37 h 37"/>
              </a:gdLst>
              <a:ahLst/>
              <a:cxnLst>
                <a:cxn ang="0">
                  <a:pos x="24" y="0"/>
                </a:cxn>
                <a:cxn ang="0">
                  <a:pos x="0" y="18"/>
                </a:cxn>
                <a:cxn ang="0">
                  <a:pos x="6" y="18"/>
                </a:cxn>
                <a:cxn ang="0">
                  <a:pos x="18" y="36"/>
                </a:cxn>
                <a:cxn ang="0">
                  <a:pos x="30" y="18"/>
                </a:cxn>
                <a:cxn ang="0">
                  <a:pos x="24" y="0"/>
                </a:cxn>
                <a:cxn ang="0">
                  <a:pos x="24" y="0"/>
                </a:cxn>
              </a:cxnLst>
              <a:rect l="txL" t="txT" r="txR" b="txB"/>
              <a:pathLst>
                <a:path w="31" h="37">
                  <a:moveTo>
                    <a:pt x="24" y="0"/>
                  </a:moveTo>
                  <a:lnTo>
                    <a:pt x="0" y="18"/>
                  </a:lnTo>
                  <a:lnTo>
                    <a:pt x="6" y="18"/>
                  </a:lnTo>
                  <a:lnTo>
                    <a:pt x="18" y="36"/>
                  </a:lnTo>
                  <a:lnTo>
                    <a:pt x="30" y="18"/>
                  </a:lnTo>
                  <a:lnTo>
                    <a:pt x="24" y="0"/>
                  </a:lnTo>
                  <a:close/>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63" name="Freeform 586"/>
            <p:cNvSpPr/>
            <p:nvPr/>
          </p:nvSpPr>
          <p:spPr>
            <a:xfrm>
              <a:off x="3248" y="2617"/>
              <a:ext cx="18" cy="25"/>
            </a:xfrm>
            <a:custGeom>
              <a:avLst/>
              <a:gdLst>
                <a:gd name="txL" fmla="*/ 0 w 18"/>
                <a:gd name="txT" fmla="*/ 0 h 25"/>
                <a:gd name="txR" fmla="*/ 18 w 18"/>
                <a:gd name="txB" fmla="*/ 25 h 25"/>
              </a:gdLst>
              <a:ahLst/>
              <a:cxnLst>
                <a:cxn ang="0">
                  <a:pos x="5" y="0"/>
                </a:cxn>
                <a:cxn ang="0">
                  <a:pos x="0" y="6"/>
                </a:cxn>
                <a:cxn ang="0">
                  <a:pos x="0" y="12"/>
                </a:cxn>
                <a:cxn ang="0">
                  <a:pos x="0" y="24"/>
                </a:cxn>
                <a:cxn ang="0">
                  <a:pos x="5" y="24"/>
                </a:cxn>
                <a:cxn ang="0">
                  <a:pos x="11" y="24"/>
                </a:cxn>
                <a:cxn ang="0">
                  <a:pos x="0" y="12"/>
                </a:cxn>
                <a:cxn ang="0">
                  <a:pos x="0" y="12"/>
                </a:cxn>
                <a:cxn ang="0">
                  <a:pos x="11" y="12"/>
                </a:cxn>
                <a:cxn ang="0">
                  <a:pos x="17" y="12"/>
                </a:cxn>
                <a:cxn ang="0">
                  <a:pos x="11" y="6"/>
                </a:cxn>
                <a:cxn ang="0">
                  <a:pos x="5" y="0"/>
                </a:cxn>
                <a:cxn ang="0">
                  <a:pos x="5" y="0"/>
                </a:cxn>
              </a:cxnLst>
              <a:rect l="txL" t="txT" r="txR" b="txB"/>
              <a:pathLst>
                <a:path w="18" h="25">
                  <a:moveTo>
                    <a:pt x="5" y="0"/>
                  </a:moveTo>
                  <a:lnTo>
                    <a:pt x="0" y="6"/>
                  </a:lnTo>
                  <a:lnTo>
                    <a:pt x="0" y="12"/>
                  </a:lnTo>
                  <a:lnTo>
                    <a:pt x="0" y="24"/>
                  </a:lnTo>
                  <a:lnTo>
                    <a:pt x="5" y="24"/>
                  </a:lnTo>
                  <a:lnTo>
                    <a:pt x="11" y="24"/>
                  </a:lnTo>
                  <a:lnTo>
                    <a:pt x="0" y="12"/>
                  </a:lnTo>
                  <a:lnTo>
                    <a:pt x="11" y="12"/>
                  </a:lnTo>
                  <a:lnTo>
                    <a:pt x="17" y="12"/>
                  </a:lnTo>
                  <a:lnTo>
                    <a:pt x="11" y="6"/>
                  </a:lnTo>
                  <a:lnTo>
                    <a:pt x="5" y="0"/>
                  </a:lnTo>
                  <a:close/>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64" name="Freeform 587"/>
            <p:cNvSpPr/>
            <p:nvPr/>
          </p:nvSpPr>
          <p:spPr>
            <a:xfrm>
              <a:off x="3265" y="2581"/>
              <a:ext cx="13" cy="19"/>
            </a:xfrm>
            <a:custGeom>
              <a:avLst/>
              <a:gdLst>
                <a:gd name="txL" fmla="*/ 0 w 13"/>
                <a:gd name="txT" fmla="*/ 0 h 19"/>
                <a:gd name="txR" fmla="*/ 13 w 13"/>
                <a:gd name="txB" fmla="*/ 19 h 19"/>
              </a:gdLst>
              <a:ahLst/>
              <a:cxnLst>
                <a:cxn ang="0">
                  <a:pos x="6" y="0"/>
                </a:cxn>
                <a:cxn ang="0">
                  <a:pos x="6" y="6"/>
                </a:cxn>
                <a:cxn ang="0">
                  <a:pos x="0" y="12"/>
                </a:cxn>
                <a:cxn ang="0">
                  <a:pos x="6" y="12"/>
                </a:cxn>
                <a:cxn ang="0">
                  <a:pos x="12" y="18"/>
                </a:cxn>
                <a:cxn ang="0">
                  <a:pos x="12" y="12"/>
                </a:cxn>
                <a:cxn ang="0">
                  <a:pos x="6" y="0"/>
                </a:cxn>
                <a:cxn ang="0">
                  <a:pos x="6" y="0"/>
                </a:cxn>
              </a:cxnLst>
              <a:rect l="txL" t="txT" r="txR" b="txB"/>
              <a:pathLst>
                <a:path w="13" h="19">
                  <a:moveTo>
                    <a:pt x="6" y="0"/>
                  </a:moveTo>
                  <a:lnTo>
                    <a:pt x="6" y="6"/>
                  </a:lnTo>
                  <a:lnTo>
                    <a:pt x="0" y="12"/>
                  </a:lnTo>
                  <a:lnTo>
                    <a:pt x="6" y="12"/>
                  </a:lnTo>
                  <a:lnTo>
                    <a:pt x="12" y="18"/>
                  </a:lnTo>
                  <a:lnTo>
                    <a:pt x="12" y="12"/>
                  </a:lnTo>
                  <a:lnTo>
                    <a:pt x="6" y="0"/>
                  </a:lnTo>
                  <a:close/>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65" name="Freeform 588"/>
            <p:cNvSpPr/>
            <p:nvPr/>
          </p:nvSpPr>
          <p:spPr>
            <a:xfrm>
              <a:off x="3319" y="2540"/>
              <a:ext cx="90" cy="126"/>
            </a:xfrm>
            <a:custGeom>
              <a:avLst/>
              <a:gdLst>
                <a:gd name="txL" fmla="*/ 0 w 90"/>
                <a:gd name="txT" fmla="*/ 0 h 126"/>
                <a:gd name="txR" fmla="*/ 90 w 90"/>
                <a:gd name="txB" fmla="*/ 126 h 126"/>
              </a:gdLst>
              <a:ahLst/>
              <a:cxnLst>
                <a:cxn ang="0">
                  <a:pos x="0" y="95"/>
                </a:cxn>
                <a:cxn ang="0">
                  <a:pos x="0" y="101"/>
                </a:cxn>
                <a:cxn ang="0">
                  <a:pos x="30" y="125"/>
                </a:cxn>
                <a:cxn ang="0">
                  <a:pos x="24" y="89"/>
                </a:cxn>
                <a:cxn ang="0">
                  <a:pos x="71" y="89"/>
                </a:cxn>
                <a:cxn ang="0">
                  <a:pos x="77" y="29"/>
                </a:cxn>
                <a:cxn ang="0">
                  <a:pos x="83" y="17"/>
                </a:cxn>
                <a:cxn ang="0">
                  <a:pos x="89" y="11"/>
                </a:cxn>
                <a:cxn ang="0">
                  <a:pos x="71" y="0"/>
                </a:cxn>
                <a:cxn ang="0">
                  <a:pos x="48" y="0"/>
                </a:cxn>
                <a:cxn ang="0">
                  <a:pos x="59" y="11"/>
                </a:cxn>
                <a:cxn ang="0">
                  <a:pos x="71" y="11"/>
                </a:cxn>
                <a:cxn ang="0">
                  <a:pos x="59" y="11"/>
                </a:cxn>
                <a:cxn ang="0">
                  <a:pos x="30" y="53"/>
                </a:cxn>
                <a:cxn ang="0">
                  <a:pos x="0" y="95"/>
                </a:cxn>
                <a:cxn ang="0">
                  <a:pos x="0" y="95"/>
                </a:cxn>
              </a:cxnLst>
              <a:rect l="txL" t="txT" r="txR" b="txB"/>
              <a:pathLst>
                <a:path w="90" h="126">
                  <a:moveTo>
                    <a:pt x="0" y="95"/>
                  </a:moveTo>
                  <a:lnTo>
                    <a:pt x="0" y="101"/>
                  </a:lnTo>
                  <a:lnTo>
                    <a:pt x="30" y="125"/>
                  </a:lnTo>
                  <a:lnTo>
                    <a:pt x="24" y="89"/>
                  </a:lnTo>
                  <a:lnTo>
                    <a:pt x="71" y="89"/>
                  </a:lnTo>
                  <a:lnTo>
                    <a:pt x="77" y="29"/>
                  </a:lnTo>
                  <a:lnTo>
                    <a:pt x="83" y="17"/>
                  </a:lnTo>
                  <a:lnTo>
                    <a:pt x="89" y="11"/>
                  </a:lnTo>
                  <a:lnTo>
                    <a:pt x="71" y="0"/>
                  </a:lnTo>
                  <a:lnTo>
                    <a:pt x="48" y="0"/>
                  </a:lnTo>
                  <a:lnTo>
                    <a:pt x="59" y="11"/>
                  </a:lnTo>
                  <a:lnTo>
                    <a:pt x="71" y="11"/>
                  </a:lnTo>
                  <a:lnTo>
                    <a:pt x="59" y="11"/>
                  </a:lnTo>
                  <a:lnTo>
                    <a:pt x="30" y="53"/>
                  </a:lnTo>
                  <a:lnTo>
                    <a:pt x="0" y="95"/>
                  </a:lnTo>
                  <a:close/>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66" name="Freeform 589"/>
            <p:cNvSpPr/>
            <p:nvPr/>
          </p:nvSpPr>
          <p:spPr>
            <a:xfrm>
              <a:off x="3248" y="2414"/>
              <a:ext cx="131" cy="222"/>
            </a:xfrm>
            <a:custGeom>
              <a:avLst/>
              <a:gdLst>
                <a:gd name="txL" fmla="*/ 0 w 131"/>
                <a:gd name="txT" fmla="*/ 0 h 222"/>
                <a:gd name="txR" fmla="*/ 131 w 131"/>
                <a:gd name="txB" fmla="*/ 222 h 222"/>
              </a:gdLst>
              <a:ahLst/>
              <a:cxnLst>
                <a:cxn ang="0">
                  <a:pos x="107" y="90"/>
                </a:cxn>
                <a:cxn ang="0">
                  <a:pos x="113" y="72"/>
                </a:cxn>
                <a:cxn ang="0">
                  <a:pos x="101" y="60"/>
                </a:cxn>
                <a:cxn ang="0">
                  <a:pos x="95" y="66"/>
                </a:cxn>
                <a:cxn ang="0">
                  <a:pos x="95" y="72"/>
                </a:cxn>
                <a:cxn ang="0">
                  <a:pos x="71" y="66"/>
                </a:cxn>
                <a:cxn ang="0">
                  <a:pos x="71" y="60"/>
                </a:cxn>
                <a:cxn ang="0">
                  <a:pos x="71" y="54"/>
                </a:cxn>
                <a:cxn ang="0">
                  <a:pos x="83" y="54"/>
                </a:cxn>
                <a:cxn ang="0">
                  <a:pos x="65" y="48"/>
                </a:cxn>
                <a:cxn ang="0">
                  <a:pos x="71" y="48"/>
                </a:cxn>
                <a:cxn ang="0">
                  <a:pos x="83" y="48"/>
                </a:cxn>
                <a:cxn ang="0">
                  <a:pos x="71" y="48"/>
                </a:cxn>
                <a:cxn ang="0">
                  <a:pos x="53" y="42"/>
                </a:cxn>
                <a:cxn ang="0">
                  <a:pos x="71" y="42"/>
                </a:cxn>
                <a:cxn ang="0">
                  <a:pos x="53" y="36"/>
                </a:cxn>
                <a:cxn ang="0">
                  <a:pos x="71" y="36"/>
                </a:cxn>
                <a:cxn ang="0">
                  <a:pos x="47" y="30"/>
                </a:cxn>
                <a:cxn ang="0">
                  <a:pos x="29" y="24"/>
                </a:cxn>
                <a:cxn ang="0">
                  <a:pos x="23" y="24"/>
                </a:cxn>
                <a:cxn ang="0">
                  <a:pos x="23" y="12"/>
                </a:cxn>
                <a:cxn ang="0">
                  <a:pos x="23" y="0"/>
                </a:cxn>
                <a:cxn ang="0">
                  <a:pos x="23" y="12"/>
                </a:cxn>
                <a:cxn ang="0">
                  <a:pos x="17" y="24"/>
                </a:cxn>
                <a:cxn ang="0">
                  <a:pos x="11" y="18"/>
                </a:cxn>
                <a:cxn ang="0">
                  <a:pos x="11" y="6"/>
                </a:cxn>
                <a:cxn ang="0">
                  <a:pos x="5" y="24"/>
                </a:cxn>
                <a:cxn ang="0">
                  <a:pos x="0" y="30"/>
                </a:cxn>
                <a:cxn ang="0">
                  <a:pos x="0" y="42"/>
                </a:cxn>
                <a:cxn ang="0">
                  <a:pos x="0" y="66"/>
                </a:cxn>
                <a:cxn ang="0">
                  <a:pos x="5" y="78"/>
                </a:cxn>
                <a:cxn ang="0">
                  <a:pos x="0" y="108"/>
                </a:cxn>
                <a:cxn ang="0">
                  <a:pos x="0" y="108"/>
                </a:cxn>
                <a:cxn ang="0">
                  <a:pos x="11" y="114"/>
                </a:cxn>
                <a:cxn ang="0">
                  <a:pos x="11" y="114"/>
                </a:cxn>
                <a:cxn ang="0">
                  <a:pos x="11" y="120"/>
                </a:cxn>
                <a:cxn ang="0">
                  <a:pos x="17" y="120"/>
                </a:cxn>
                <a:cxn ang="0">
                  <a:pos x="23" y="120"/>
                </a:cxn>
                <a:cxn ang="0">
                  <a:pos x="29" y="120"/>
                </a:cxn>
                <a:cxn ang="0">
                  <a:pos x="41" y="120"/>
                </a:cxn>
                <a:cxn ang="0">
                  <a:pos x="29" y="126"/>
                </a:cxn>
                <a:cxn ang="0">
                  <a:pos x="23" y="132"/>
                </a:cxn>
                <a:cxn ang="0">
                  <a:pos x="23" y="137"/>
                </a:cxn>
                <a:cxn ang="0">
                  <a:pos x="23" y="137"/>
                </a:cxn>
                <a:cxn ang="0">
                  <a:pos x="29" y="143"/>
                </a:cxn>
                <a:cxn ang="0">
                  <a:pos x="35" y="149"/>
                </a:cxn>
                <a:cxn ang="0">
                  <a:pos x="47" y="149"/>
                </a:cxn>
                <a:cxn ang="0">
                  <a:pos x="53" y="143"/>
                </a:cxn>
                <a:cxn ang="0">
                  <a:pos x="53" y="149"/>
                </a:cxn>
                <a:cxn ang="0">
                  <a:pos x="59" y="167"/>
                </a:cxn>
                <a:cxn ang="0">
                  <a:pos x="47" y="185"/>
                </a:cxn>
                <a:cxn ang="0">
                  <a:pos x="65" y="203"/>
                </a:cxn>
                <a:cxn ang="0">
                  <a:pos x="71" y="209"/>
                </a:cxn>
                <a:cxn ang="0">
                  <a:pos x="71" y="221"/>
                </a:cxn>
                <a:cxn ang="0">
                  <a:pos x="95" y="191"/>
                </a:cxn>
                <a:cxn ang="0">
                  <a:pos x="130" y="137"/>
                </a:cxn>
                <a:cxn ang="0">
                  <a:pos x="119" y="126"/>
                </a:cxn>
                <a:cxn ang="0">
                  <a:pos x="113" y="96"/>
                </a:cxn>
                <a:cxn ang="0">
                  <a:pos x="107" y="90"/>
                </a:cxn>
                <a:cxn ang="0">
                  <a:pos x="107" y="90"/>
                </a:cxn>
              </a:cxnLst>
              <a:rect l="txL" t="txT" r="txR" b="txB"/>
              <a:pathLst>
                <a:path w="131" h="222">
                  <a:moveTo>
                    <a:pt x="107" y="90"/>
                  </a:moveTo>
                  <a:lnTo>
                    <a:pt x="113" y="72"/>
                  </a:lnTo>
                  <a:lnTo>
                    <a:pt x="101" y="60"/>
                  </a:lnTo>
                  <a:lnTo>
                    <a:pt x="95" y="66"/>
                  </a:lnTo>
                  <a:lnTo>
                    <a:pt x="95" y="72"/>
                  </a:lnTo>
                  <a:lnTo>
                    <a:pt x="71" y="66"/>
                  </a:lnTo>
                  <a:lnTo>
                    <a:pt x="71" y="60"/>
                  </a:lnTo>
                  <a:lnTo>
                    <a:pt x="71" y="54"/>
                  </a:lnTo>
                  <a:lnTo>
                    <a:pt x="83" y="54"/>
                  </a:lnTo>
                  <a:lnTo>
                    <a:pt x="65" y="48"/>
                  </a:lnTo>
                  <a:lnTo>
                    <a:pt x="71" y="48"/>
                  </a:lnTo>
                  <a:lnTo>
                    <a:pt x="83" y="48"/>
                  </a:lnTo>
                  <a:lnTo>
                    <a:pt x="71" y="48"/>
                  </a:lnTo>
                  <a:lnTo>
                    <a:pt x="53" y="42"/>
                  </a:lnTo>
                  <a:lnTo>
                    <a:pt x="71" y="42"/>
                  </a:lnTo>
                  <a:lnTo>
                    <a:pt x="53" y="36"/>
                  </a:lnTo>
                  <a:lnTo>
                    <a:pt x="71" y="36"/>
                  </a:lnTo>
                  <a:lnTo>
                    <a:pt x="47" y="30"/>
                  </a:lnTo>
                  <a:lnTo>
                    <a:pt x="29" y="24"/>
                  </a:lnTo>
                  <a:lnTo>
                    <a:pt x="23" y="24"/>
                  </a:lnTo>
                  <a:lnTo>
                    <a:pt x="23" y="12"/>
                  </a:lnTo>
                  <a:lnTo>
                    <a:pt x="23" y="0"/>
                  </a:lnTo>
                  <a:lnTo>
                    <a:pt x="23" y="12"/>
                  </a:lnTo>
                  <a:lnTo>
                    <a:pt x="17" y="24"/>
                  </a:lnTo>
                  <a:lnTo>
                    <a:pt x="11" y="18"/>
                  </a:lnTo>
                  <a:lnTo>
                    <a:pt x="11" y="6"/>
                  </a:lnTo>
                  <a:lnTo>
                    <a:pt x="5" y="24"/>
                  </a:lnTo>
                  <a:lnTo>
                    <a:pt x="0" y="30"/>
                  </a:lnTo>
                  <a:lnTo>
                    <a:pt x="0" y="42"/>
                  </a:lnTo>
                  <a:lnTo>
                    <a:pt x="0" y="66"/>
                  </a:lnTo>
                  <a:lnTo>
                    <a:pt x="5" y="78"/>
                  </a:lnTo>
                  <a:lnTo>
                    <a:pt x="0" y="108"/>
                  </a:lnTo>
                  <a:lnTo>
                    <a:pt x="11" y="114"/>
                  </a:lnTo>
                  <a:lnTo>
                    <a:pt x="11" y="120"/>
                  </a:lnTo>
                  <a:lnTo>
                    <a:pt x="17" y="120"/>
                  </a:lnTo>
                  <a:lnTo>
                    <a:pt x="23" y="120"/>
                  </a:lnTo>
                  <a:lnTo>
                    <a:pt x="29" y="120"/>
                  </a:lnTo>
                  <a:lnTo>
                    <a:pt x="41" y="120"/>
                  </a:lnTo>
                  <a:lnTo>
                    <a:pt x="29" y="126"/>
                  </a:lnTo>
                  <a:lnTo>
                    <a:pt x="23" y="132"/>
                  </a:lnTo>
                  <a:lnTo>
                    <a:pt x="23" y="137"/>
                  </a:lnTo>
                  <a:lnTo>
                    <a:pt x="29" y="143"/>
                  </a:lnTo>
                  <a:lnTo>
                    <a:pt x="35" y="149"/>
                  </a:lnTo>
                  <a:lnTo>
                    <a:pt x="47" y="149"/>
                  </a:lnTo>
                  <a:lnTo>
                    <a:pt x="53" y="143"/>
                  </a:lnTo>
                  <a:lnTo>
                    <a:pt x="53" y="149"/>
                  </a:lnTo>
                  <a:lnTo>
                    <a:pt x="59" y="167"/>
                  </a:lnTo>
                  <a:lnTo>
                    <a:pt x="47" y="185"/>
                  </a:lnTo>
                  <a:lnTo>
                    <a:pt x="65" y="203"/>
                  </a:lnTo>
                  <a:lnTo>
                    <a:pt x="71" y="209"/>
                  </a:lnTo>
                  <a:lnTo>
                    <a:pt x="71" y="221"/>
                  </a:lnTo>
                  <a:lnTo>
                    <a:pt x="95" y="191"/>
                  </a:lnTo>
                  <a:lnTo>
                    <a:pt x="130" y="137"/>
                  </a:lnTo>
                  <a:lnTo>
                    <a:pt x="119" y="126"/>
                  </a:lnTo>
                  <a:lnTo>
                    <a:pt x="113" y="96"/>
                  </a:lnTo>
                  <a:lnTo>
                    <a:pt x="107" y="9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67" name="Freeform 590"/>
            <p:cNvSpPr/>
            <p:nvPr/>
          </p:nvSpPr>
          <p:spPr>
            <a:xfrm>
              <a:off x="3230" y="2384"/>
              <a:ext cx="161" cy="157"/>
            </a:xfrm>
            <a:custGeom>
              <a:avLst/>
              <a:gdLst>
                <a:gd name="txL" fmla="*/ 0 w 161"/>
                <a:gd name="txT" fmla="*/ 0 h 157"/>
                <a:gd name="txR" fmla="*/ 161 w 161"/>
                <a:gd name="txB" fmla="*/ 157 h 157"/>
              </a:gdLst>
              <a:ahLst/>
              <a:cxnLst>
                <a:cxn ang="0">
                  <a:pos x="18" y="60"/>
                </a:cxn>
                <a:cxn ang="0">
                  <a:pos x="23" y="54"/>
                </a:cxn>
                <a:cxn ang="0">
                  <a:pos x="29" y="36"/>
                </a:cxn>
                <a:cxn ang="0">
                  <a:pos x="29" y="48"/>
                </a:cxn>
                <a:cxn ang="0">
                  <a:pos x="35" y="54"/>
                </a:cxn>
                <a:cxn ang="0">
                  <a:pos x="35" y="48"/>
                </a:cxn>
                <a:cxn ang="0">
                  <a:pos x="41" y="30"/>
                </a:cxn>
                <a:cxn ang="0">
                  <a:pos x="41" y="42"/>
                </a:cxn>
                <a:cxn ang="0">
                  <a:pos x="41" y="54"/>
                </a:cxn>
                <a:cxn ang="0">
                  <a:pos x="47" y="54"/>
                </a:cxn>
                <a:cxn ang="0">
                  <a:pos x="65" y="60"/>
                </a:cxn>
                <a:cxn ang="0">
                  <a:pos x="89" y="66"/>
                </a:cxn>
                <a:cxn ang="0">
                  <a:pos x="71" y="66"/>
                </a:cxn>
                <a:cxn ang="0">
                  <a:pos x="89" y="72"/>
                </a:cxn>
                <a:cxn ang="0">
                  <a:pos x="71" y="72"/>
                </a:cxn>
                <a:cxn ang="0">
                  <a:pos x="89" y="78"/>
                </a:cxn>
                <a:cxn ang="0">
                  <a:pos x="101" y="78"/>
                </a:cxn>
                <a:cxn ang="0">
                  <a:pos x="89" y="78"/>
                </a:cxn>
                <a:cxn ang="0">
                  <a:pos x="83" y="78"/>
                </a:cxn>
                <a:cxn ang="0">
                  <a:pos x="101" y="84"/>
                </a:cxn>
                <a:cxn ang="0">
                  <a:pos x="89" y="84"/>
                </a:cxn>
                <a:cxn ang="0">
                  <a:pos x="89" y="90"/>
                </a:cxn>
                <a:cxn ang="0">
                  <a:pos x="89" y="96"/>
                </a:cxn>
                <a:cxn ang="0">
                  <a:pos x="113" y="102"/>
                </a:cxn>
                <a:cxn ang="0">
                  <a:pos x="113" y="96"/>
                </a:cxn>
                <a:cxn ang="0">
                  <a:pos x="119" y="90"/>
                </a:cxn>
                <a:cxn ang="0">
                  <a:pos x="131" y="102"/>
                </a:cxn>
                <a:cxn ang="0">
                  <a:pos x="125" y="120"/>
                </a:cxn>
                <a:cxn ang="0">
                  <a:pos x="131" y="126"/>
                </a:cxn>
                <a:cxn ang="0">
                  <a:pos x="137" y="156"/>
                </a:cxn>
                <a:cxn ang="0">
                  <a:pos x="160" y="156"/>
                </a:cxn>
                <a:cxn ang="0">
                  <a:pos x="160" y="144"/>
                </a:cxn>
                <a:cxn ang="0">
                  <a:pos x="160" y="132"/>
                </a:cxn>
                <a:cxn ang="0">
                  <a:pos x="160" y="126"/>
                </a:cxn>
                <a:cxn ang="0">
                  <a:pos x="160" y="102"/>
                </a:cxn>
                <a:cxn ang="0">
                  <a:pos x="160" y="78"/>
                </a:cxn>
                <a:cxn ang="0">
                  <a:pos x="160" y="66"/>
                </a:cxn>
                <a:cxn ang="0">
                  <a:pos x="160" y="60"/>
                </a:cxn>
                <a:cxn ang="0">
                  <a:pos x="148" y="36"/>
                </a:cxn>
                <a:cxn ang="0">
                  <a:pos x="137" y="12"/>
                </a:cxn>
                <a:cxn ang="0">
                  <a:pos x="113" y="0"/>
                </a:cxn>
                <a:cxn ang="0">
                  <a:pos x="95" y="0"/>
                </a:cxn>
                <a:cxn ang="0">
                  <a:pos x="41" y="6"/>
                </a:cxn>
                <a:cxn ang="0">
                  <a:pos x="23" y="12"/>
                </a:cxn>
                <a:cxn ang="0">
                  <a:pos x="23" y="12"/>
                </a:cxn>
                <a:cxn ang="0">
                  <a:pos x="6" y="30"/>
                </a:cxn>
                <a:cxn ang="0">
                  <a:pos x="6" y="36"/>
                </a:cxn>
                <a:cxn ang="0">
                  <a:pos x="0" y="30"/>
                </a:cxn>
                <a:cxn ang="0">
                  <a:pos x="0" y="36"/>
                </a:cxn>
                <a:cxn ang="0">
                  <a:pos x="6" y="54"/>
                </a:cxn>
                <a:cxn ang="0">
                  <a:pos x="18" y="60"/>
                </a:cxn>
                <a:cxn ang="0">
                  <a:pos x="18" y="60"/>
                </a:cxn>
              </a:cxnLst>
              <a:rect l="txL" t="txT" r="txR" b="txB"/>
              <a:pathLst>
                <a:path w="161" h="157">
                  <a:moveTo>
                    <a:pt x="18" y="60"/>
                  </a:moveTo>
                  <a:lnTo>
                    <a:pt x="23" y="54"/>
                  </a:lnTo>
                  <a:lnTo>
                    <a:pt x="29" y="36"/>
                  </a:lnTo>
                  <a:lnTo>
                    <a:pt x="29" y="48"/>
                  </a:lnTo>
                  <a:lnTo>
                    <a:pt x="35" y="54"/>
                  </a:lnTo>
                  <a:lnTo>
                    <a:pt x="35" y="48"/>
                  </a:lnTo>
                  <a:lnTo>
                    <a:pt x="41" y="30"/>
                  </a:lnTo>
                  <a:lnTo>
                    <a:pt x="41" y="42"/>
                  </a:lnTo>
                  <a:lnTo>
                    <a:pt x="41" y="54"/>
                  </a:lnTo>
                  <a:lnTo>
                    <a:pt x="47" y="54"/>
                  </a:lnTo>
                  <a:lnTo>
                    <a:pt x="65" y="60"/>
                  </a:lnTo>
                  <a:lnTo>
                    <a:pt x="89" y="66"/>
                  </a:lnTo>
                  <a:lnTo>
                    <a:pt x="71" y="66"/>
                  </a:lnTo>
                  <a:lnTo>
                    <a:pt x="89" y="72"/>
                  </a:lnTo>
                  <a:lnTo>
                    <a:pt x="71" y="72"/>
                  </a:lnTo>
                  <a:lnTo>
                    <a:pt x="89" y="78"/>
                  </a:lnTo>
                  <a:lnTo>
                    <a:pt x="101" y="78"/>
                  </a:lnTo>
                  <a:lnTo>
                    <a:pt x="89" y="78"/>
                  </a:lnTo>
                  <a:lnTo>
                    <a:pt x="83" y="78"/>
                  </a:lnTo>
                  <a:lnTo>
                    <a:pt x="101" y="84"/>
                  </a:lnTo>
                  <a:lnTo>
                    <a:pt x="89" y="84"/>
                  </a:lnTo>
                  <a:lnTo>
                    <a:pt x="89" y="90"/>
                  </a:lnTo>
                  <a:lnTo>
                    <a:pt x="89" y="96"/>
                  </a:lnTo>
                  <a:lnTo>
                    <a:pt x="113" y="102"/>
                  </a:lnTo>
                  <a:lnTo>
                    <a:pt x="113" y="96"/>
                  </a:lnTo>
                  <a:lnTo>
                    <a:pt x="119" y="90"/>
                  </a:lnTo>
                  <a:lnTo>
                    <a:pt x="131" y="102"/>
                  </a:lnTo>
                  <a:lnTo>
                    <a:pt x="125" y="120"/>
                  </a:lnTo>
                  <a:lnTo>
                    <a:pt x="131" y="126"/>
                  </a:lnTo>
                  <a:lnTo>
                    <a:pt x="137" y="156"/>
                  </a:lnTo>
                  <a:lnTo>
                    <a:pt x="160" y="156"/>
                  </a:lnTo>
                  <a:lnTo>
                    <a:pt x="160" y="144"/>
                  </a:lnTo>
                  <a:lnTo>
                    <a:pt x="160" y="132"/>
                  </a:lnTo>
                  <a:lnTo>
                    <a:pt x="160" y="126"/>
                  </a:lnTo>
                  <a:lnTo>
                    <a:pt x="160" y="102"/>
                  </a:lnTo>
                  <a:lnTo>
                    <a:pt x="160" y="78"/>
                  </a:lnTo>
                  <a:lnTo>
                    <a:pt x="160" y="66"/>
                  </a:lnTo>
                  <a:lnTo>
                    <a:pt x="160" y="60"/>
                  </a:lnTo>
                  <a:lnTo>
                    <a:pt x="148" y="36"/>
                  </a:lnTo>
                  <a:lnTo>
                    <a:pt x="137" y="12"/>
                  </a:lnTo>
                  <a:lnTo>
                    <a:pt x="113" y="0"/>
                  </a:lnTo>
                  <a:lnTo>
                    <a:pt x="95" y="0"/>
                  </a:lnTo>
                  <a:lnTo>
                    <a:pt x="41" y="6"/>
                  </a:lnTo>
                  <a:lnTo>
                    <a:pt x="23" y="12"/>
                  </a:lnTo>
                  <a:lnTo>
                    <a:pt x="6" y="30"/>
                  </a:lnTo>
                  <a:lnTo>
                    <a:pt x="6" y="36"/>
                  </a:lnTo>
                  <a:lnTo>
                    <a:pt x="0" y="30"/>
                  </a:lnTo>
                  <a:lnTo>
                    <a:pt x="0" y="36"/>
                  </a:lnTo>
                  <a:lnTo>
                    <a:pt x="6" y="54"/>
                  </a:lnTo>
                  <a:lnTo>
                    <a:pt x="18" y="60"/>
                  </a:lnTo>
                  <a:close/>
                </a:path>
              </a:pathLst>
            </a:custGeom>
            <a:solidFill>
              <a:srgbClr val="BBBBBB">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68" name="Freeform 591"/>
            <p:cNvSpPr/>
            <p:nvPr/>
          </p:nvSpPr>
          <p:spPr>
            <a:xfrm>
              <a:off x="3265" y="2492"/>
              <a:ext cx="13" cy="7"/>
            </a:xfrm>
            <a:custGeom>
              <a:avLst/>
              <a:gdLst>
                <a:gd name="txL" fmla="*/ 0 w 13"/>
                <a:gd name="txT" fmla="*/ 0 h 7"/>
                <a:gd name="txR" fmla="*/ 13 w 13"/>
                <a:gd name="txB" fmla="*/ 7 h 7"/>
              </a:gdLst>
              <a:ahLst/>
              <a:cxnLst>
                <a:cxn ang="0">
                  <a:pos x="6" y="6"/>
                </a:cxn>
                <a:cxn ang="0">
                  <a:pos x="0" y="0"/>
                </a:cxn>
                <a:cxn ang="0">
                  <a:pos x="6" y="0"/>
                </a:cxn>
                <a:cxn ang="0">
                  <a:pos x="6" y="0"/>
                </a:cxn>
                <a:cxn ang="0">
                  <a:pos x="12" y="0"/>
                </a:cxn>
                <a:cxn ang="0">
                  <a:pos x="6" y="0"/>
                </a:cxn>
                <a:cxn ang="0">
                  <a:pos x="6" y="6"/>
                </a:cxn>
                <a:cxn ang="0">
                  <a:pos x="6" y="6"/>
                </a:cxn>
                <a:cxn ang="0">
                  <a:pos x="6" y="6"/>
                </a:cxn>
              </a:cxnLst>
              <a:rect l="txL" t="txT" r="txR" b="txB"/>
              <a:pathLst>
                <a:path w="13" h="7">
                  <a:moveTo>
                    <a:pt x="6" y="6"/>
                  </a:moveTo>
                  <a:lnTo>
                    <a:pt x="0" y="0"/>
                  </a:lnTo>
                  <a:lnTo>
                    <a:pt x="6" y="0"/>
                  </a:lnTo>
                  <a:lnTo>
                    <a:pt x="12" y="0"/>
                  </a:lnTo>
                  <a:lnTo>
                    <a:pt x="6" y="0"/>
                  </a:lnTo>
                  <a:lnTo>
                    <a:pt x="6" y="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69" name="Freeform 592"/>
            <p:cNvSpPr/>
            <p:nvPr/>
          </p:nvSpPr>
          <p:spPr>
            <a:xfrm>
              <a:off x="3271" y="2540"/>
              <a:ext cx="1" cy="1"/>
            </a:xfrm>
            <a:custGeom>
              <a:avLst/>
              <a:gdLst>
                <a:gd name="txL" fmla="*/ 0 w 1"/>
                <a:gd name="txT" fmla="*/ 0 h 1"/>
                <a:gd name="txR" fmla="*/ 1 w 1"/>
                <a:gd name="txB" fmla="*/ 1 h 1"/>
              </a:gdLst>
              <a:ahLst/>
              <a:cxnLst>
                <a:cxn ang="0">
                  <a:pos x="0" y="0"/>
                </a:cxn>
                <a:cxn ang="0">
                  <a:pos x="0" y="0"/>
                </a:cxn>
                <a:cxn ang="0">
                  <a:pos x="0" y="0"/>
                </a:cxn>
                <a:cxn ang="0">
                  <a:pos x="0" y="0"/>
                </a:cxn>
                <a:cxn ang="0">
                  <a:pos x="0" y="0"/>
                </a:cxn>
              </a:cxnLst>
              <a:rect l="txL" t="txT" r="txR" b="txB"/>
              <a:pathLst>
                <a:path w="1" h="1">
                  <a:moveTo>
                    <a:pt x="0" y="0"/>
                  </a:move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70" name="Freeform 593"/>
            <p:cNvSpPr/>
            <p:nvPr/>
          </p:nvSpPr>
          <p:spPr>
            <a:xfrm>
              <a:off x="3337" y="2510"/>
              <a:ext cx="7" cy="13"/>
            </a:xfrm>
            <a:custGeom>
              <a:avLst/>
              <a:gdLst>
                <a:gd name="txL" fmla="*/ 0 w 7"/>
                <a:gd name="txT" fmla="*/ 0 h 13"/>
                <a:gd name="txR" fmla="*/ 7 w 7"/>
                <a:gd name="txB" fmla="*/ 13 h 13"/>
              </a:gdLst>
              <a:ahLst/>
              <a:cxnLst>
                <a:cxn ang="0">
                  <a:pos x="6" y="0"/>
                </a:cxn>
                <a:cxn ang="0">
                  <a:pos x="6" y="6"/>
                </a:cxn>
                <a:cxn ang="0">
                  <a:pos x="6" y="12"/>
                </a:cxn>
                <a:cxn ang="0">
                  <a:pos x="6" y="12"/>
                </a:cxn>
                <a:cxn ang="0">
                  <a:pos x="0" y="12"/>
                </a:cxn>
                <a:cxn ang="0">
                  <a:pos x="0" y="6"/>
                </a:cxn>
                <a:cxn ang="0">
                  <a:pos x="0" y="0"/>
                </a:cxn>
                <a:cxn ang="0">
                  <a:pos x="0" y="0"/>
                </a:cxn>
                <a:cxn ang="0">
                  <a:pos x="6" y="0"/>
                </a:cxn>
                <a:cxn ang="0">
                  <a:pos x="6" y="0"/>
                </a:cxn>
                <a:cxn ang="0">
                  <a:pos x="6" y="0"/>
                </a:cxn>
                <a:cxn ang="0">
                  <a:pos x="6" y="0"/>
                </a:cxn>
                <a:cxn ang="0">
                  <a:pos x="6" y="0"/>
                </a:cxn>
              </a:cxnLst>
              <a:rect l="txL" t="txT" r="txR" b="txB"/>
              <a:pathLst>
                <a:path w="7" h="13">
                  <a:moveTo>
                    <a:pt x="6" y="0"/>
                  </a:moveTo>
                  <a:lnTo>
                    <a:pt x="6" y="6"/>
                  </a:lnTo>
                  <a:lnTo>
                    <a:pt x="6" y="12"/>
                  </a:lnTo>
                  <a:lnTo>
                    <a:pt x="0" y="12"/>
                  </a:lnTo>
                  <a:lnTo>
                    <a:pt x="0" y="6"/>
                  </a:lnTo>
                  <a:lnTo>
                    <a:pt x="0" y="0"/>
                  </a:lnTo>
                  <a:lnTo>
                    <a:pt x="6"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71" name="Freeform 594"/>
            <p:cNvSpPr/>
            <p:nvPr/>
          </p:nvSpPr>
          <p:spPr>
            <a:xfrm>
              <a:off x="3063" y="2683"/>
              <a:ext cx="13" cy="25"/>
            </a:xfrm>
            <a:custGeom>
              <a:avLst/>
              <a:gdLst>
                <a:gd name="txL" fmla="*/ 0 w 13"/>
                <a:gd name="txT" fmla="*/ 0 h 25"/>
                <a:gd name="txR" fmla="*/ 13 w 13"/>
                <a:gd name="txB" fmla="*/ 25 h 25"/>
              </a:gdLst>
              <a:ahLst/>
              <a:cxnLst>
                <a:cxn ang="0">
                  <a:pos x="6" y="24"/>
                </a:cxn>
                <a:cxn ang="0">
                  <a:pos x="12" y="18"/>
                </a:cxn>
                <a:cxn ang="0">
                  <a:pos x="0" y="0"/>
                </a:cxn>
                <a:cxn ang="0">
                  <a:pos x="6" y="24"/>
                </a:cxn>
                <a:cxn ang="0">
                  <a:pos x="6" y="24"/>
                </a:cxn>
              </a:cxnLst>
              <a:rect l="txL" t="txT" r="txR" b="txB"/>
              <a:pathLst>
                <a:path w="13" h="25">
                  <a:moveTo>
                    <a:pt x="6" y="24"/>
                  </a:moveTo>
                  <a:lnTo>
                    <a:pt x="12" y="18"/>
                  </a:lnTo>
                  <a:lnTo>
                    <a:pt x="0" y="0"/>
                  </a:lnTo>
                  <a:lnTo>
                    <a:pt x="6" y="2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72" name="Freeform 595"/>
            <p:cNvSpPr/>
            <p:nvPr/>
          </p:nvSpPr>
          <p:spPr>
            <a:xfrm>
              <a:off x="3200" y="2982"/>
              <a:ext cx="25" cy="25"/>
            </a:xfrm>
            <a:custGeom>
              <a:avLst/>
              <a:gdLst>
                <a:gd name="txL" fmla="*/ 0 w 25"/>
                <a:gd name="txT" fmla="*/ 0 h 25"/>
                <a:gd name="txR" fmla="*/ 25 w 25"/>
                <a:gd name="txB" fmla="*/ 25 h 25"/>
              </a:gdLst>
              <a:ahLst/>
              <a:cxnLst>
                <a:cxn ang="0">
                  <a:pos x="0" y="24"/>
                </a:cxn>
                <a:cxn ang="0">
                  <a:pos x="6" y="18"/>
                </a:cxn>
                <a:cxn ang="0">
                  <a:pos x="6" y="12"/>
                </a:cxn>
                <a:cxn ang="0">
                  <a:pos x="0" y="6"/>
                </a:cxn>
                <a:cxn ang="0">
                  <a:pos x="12" y="12"/>
                </a:cxn>
                <a:cxn ang="0">
                  <a:pos x="12" y="0"/>
                </a:cxn>
                <a:cxn ang="0">
                  <a:pos x="12" y="6"/>
                </a:cxn>
                <a:cxn ang="0">
                  <a:pos x="24" y="6"/>
                </a:cxn>
                <a:cxn ang="0">
                  <a:pos x="18" y="12"/>
                </a:cxn>
                <a:cxn ang="0">
                  <a:pos x="18" y="12"/>
                </a:cxn>
                <a:cxn ang="0">
                  <a:pos x="6" y="24"/>
                </a:cxn>
                <a:cxn ang="0">
                  <a:pos x="0" y="24"/>
                </a:cxn>
                <a:cxn ang="0">
                  <a:pos x="0" y="24"/>
                </a:cxn>
              </a:cxnLst>
              <a:rect l="txL" t="txT" r="txR" b="txB"/>
              <a:pathLst>
                <a:path w="25" h="25">
                  <a:moveTo>
                    <a:pt x="0" y="24"/>
                  </a:moveTo>
                  <a:lnTo>
                    <a:pt x="6" y="18"/>
                  </a:lnTo>
                  <a:lnTo>
                    <a:pt x="6" y="12"/>
                  </a:lnTo>
                  <a:lnTo>
                    <a:pt x="0" y="6"/>
                  </a:lnTo>
                  <a:lnTo>
                    <a:pt x="12" y="12"/>
                  </a:lnTo>
                  <a:lnTo>
                    <a:pt x="12" y="0"/>
                  </a:lnTo>
                  <a:lnTo>
                    <a:pt x="12" y="6"/>
                  </a:lnTo>
                  <a:lnTo>
                    <a:pt x="24" y="6"/>
                  </a:lnTo>
                  <a:lnTo>
                    <a:pt x="18" y="12"/>
                  </a:lnTo>
                  <a:lnTo>
                    <a:pt x="6" y="24"/>
                  </a:lnTo>
                  <a:lnTo>
                    <a:pt x="0" y="2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73" name="Freeform 596"/>
            <p:cNvSpPr/>
            <p:nvPr/>
          </p:nvSpPr>
          <p:spPr>
            <a:xfrm>
              <a:off x="3176" y="2994"/>
              <a:ext cx="19" cy="13"/>
            </a:xfrm>
            <a:custGeom>
              <a:avLst/>
              <a:gdLst>
                <a:gd name="txL" fmla="*/ 0 w 19"/>
                <a:gd name="txT" fmla="*/ 0 h 13"/>
                <a:gd name="txR" fmla="*/ 19 w 19"/>
                <a:gd name="txB" fmla="*/ 13 h 13"/>
              </a:gdLst>
              <a:ahLst/>
              <a:cxnLst>
                <a:cxn ang="0">
                  <a:pos x="0" y="6"/>
                </a:cxn>
                <a:cxn ang="0">
                  <a:pos x="0" y="6"/>
                </a:cxn>
                <a:cxn ang="0">
                  <a:pos x="18" y="12"/>
                </a:cxn>
                <a:cxn ang="0">
                  <a:pos x="6" y="0"/>
                </a:cxn>
                <a:cxn ang="0">
                  <a:pos x="0" y="6"/>
                </a:cxn>
                <a:cxn ang="0">
                  <a:pos x="0" y="6"/>
                </a:cxn>
              </a:cxnLst>
              <a:rect l="txL" t="txT" r="txR" b="txB"/>
              <a:pathLst>
                <a:path w="19" h="13">
                  <a:moveTo>
                    <a:pt x="0" y="6"/>
                  </a:moveTo>
                  <a:lnTo>
                    <a:pt x="0" y="6"/>
                  </a:lnTo>
                  <a:lnTo>
                    <a:pt x="18" y="12"/>
                  </a:lnTo>
                  <a:lnTo>
                    <a:pt x="6" y="0"/>
                  </a:lnTo>
                  <a:lnTo>
                    <a:pt x="0" y="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74" name="Freeform 597"/>
            <p:cNvSpPr/>
            <p:nvPr/>
          </p:nvSpPr>
          <p:spPr>
            <a:xfrm>
              <a:off x="3384" y="3012"/>
              <a:ext cx="311" cy="294"/>
            </a:xfrm>
            <a:custGeom>
              <a:avLst/>
              <a:gdLst>
                <a:gd name="txL" fmla="*/ 0 w 311"/>
                <a:gd name="txT" fmla="*/ 0 h 294"/>
                <a:gd name="txR" fmla="*/ 311 w 311"/>
                <a:gd name="txB" fmla="*/ 294 h 294"/>
              </a:gdLst>
              <a:ahLst/>
              <a:cxnLst>
                <a:cxn ang="0">
                  <a:pos x="167" y="84"/>
                </a:cxn>
                <a:cxn ang="0">
                  <a:pos x="0" y="0"/>
                </a:cxn>
                <a:cxn ang="0">
                  <a:pos x="72" y="96"/>
                </a:cxn>
                <a:cxn ang="0">
                  <a:pos x="149" y="186"/>
                </a:cxn>
                <a:cxn ang="0">
                  <a:pos x="203" y="221"/>
                </a:cxn>
                <a:cxn ang="0">
                  <a:pos x="268" y="263"/>
                </a:cxn>
                <a:cxn ang="0">
                  <a:pos x="286" y="275"/>
                </a:cxn>
                <a:cxn ang="0">
                  <a:pos x="310" y="293"/>
                </a:cxn>
                <a:cxn ang="0">
                  <a:pos x="274" y="245"/>
                </a:cxn>
                <a:cxn ang="0">
                  <a:pos x="167" y="84"/>
                </a:cxn>
                <a:cxn ang="0">
                  <a:pos x="167" y="84"/>
                </a:cxn>
              </a:cxnLst>
              <a:rect l="txL" t="txT" r="txR" b="txB"/>
              <a:pathLst>
                <a:path w="311" h="294">
                  <a:moveTo>
                    <a:pt x="167" y="84"/>
                  </a:moveTo>
                  <a:lnTo>
                    <a:pt x="0" y="0"/>
                  </a:lnTo>
                  <a:lnTo>
                    <a:pt x="72" y="96"/>
                  </a:lnTo>
                  <a:lnTo>
                    <a:pt x="149" y="186"/>
                  </a:lnTo>
                  <a:lnTo>
                    <a:pt x="203" y="221"/>
                  </a:lnTo>
                  <a:lnTo>
                    <a:pt x="268" y="263"/>
                  </a:lnTo>
                  <a:lnTo>
                    <a:pt x="286" y="275"/>
                  </a:lnTo>
                  <a:lnTo>
                    <a:pt x="310" y="293"/>
                  </a:lnTo>
                  <a:lnTo>
                    <a:pt x="274" y="245"/>
                  </a:lnTo>
                  <a:lnTo>
                    <a:pt x="167" y="8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75" name="Freeform 598"/>
            <p:cNvSpPr/>
            <p:nvPr/>
          </p:nvSpPr>
          <p:spPr>
            <a:xfrm>
              <a:off x="3384" y="2976"/>
              <a:ext cx="198" cy="121"/>
            </a:xfrm>
            <a:custGeom>
              <a:avLst/>
              <a:gdLst>
                <a:gd name="txL" fmla="*/ 0 w 198"/>
                <a:gd name="txT" fmla="*/ 0 h 121"/>
                <a:gd name="txR" fmla="*/ 198 w 198"/>
                <a:gd name="txB" fmla="*/ 121 h 121"/>
              </a:gdLst>
              <a:ahLst/>
              <a:cxnLst>
                <a:cxn ang="0">
                  <a:pos x="54" y="12"/>
                </a:cxn>
                <a:cxn ang="0">
                  <a:pos x="30" y="0"/>
                </a:cxn>
                <a:cxn ang="0">
                  <a:pos x="12" y="18"/>
                </a:cxn>
                <a:cxn ang="0">
                  <a:pos x="0" y="36"/>
                </a:cxn>
                <a:cxn ang="0">
                  <a:pos x="167" y="120"/>
                </a:cxn>
                <a:cxn ang="0">
                  <a:pos x="197" y="84"/>
                </a:cxn>
                <a:cxn ang="0">
                  <a:pos x="173" y="66"/>
                </a:cxn>
                <a:cxn ang="0">
                  <a:pos x="149" y="60"/>
                </a:cxn>
                <a:cxn ang="0">
                  <a:pos x="125" y="48"/>
                </a:cxn>
                <a:cxn ang="0">
                  <a:pos x="107" y="36"/>
                </a:cxn>
                <a:cxn ang="0">
                  <a:pos x="96" y="30"/>
                </a:cxn>
                <a:cxn ang="0">
                  <a:pos x="78" y="24"/>
                </a:cxn>
                <a:cxn ang="0">
                  <a:pos x="72" y="18"/>
                </a:cxn>
                <a:cxn ang="0">
                  <a:pos x="54" y="12"/>
                </a:cxn>
                <a:cxn ang="0">
                  <a:pos x="54" y="12"/>
                </a:cxn>
              </a:cxnLst>
              <a:rect l="txL" t="txT" r="txR" b="txB"/>
              <a:pathLst>
                <a:path w="198" h="121">
                  <a:moveTo>
                    <a:pt x="54" y="12"/>
                  </a:moveTo>
                  <a:lnTo>
                    <a:pt x="30" y="0"/>
                  </a:lnTo>
                  <a:lnTo>
                    <a:pt x="12" y="18"/>
                  </a:lnTo>
                  <a:lnTo>
                    <a:pt x="0" y="36"/>
                  </a:lnTo>
                  <a:lnTo>
                    <a:pt x="167" y="120"/>
                  </a:lnTo>
                  <a:lnTo>
                    <a:pt x="197" y="84"/>
                  </a:lnTo>
                  <a:lnTo>
                    <a:pt x="173" y="66"/>
                  </a:lnTo>
                  <a:lnTo>
                    <a:pt x="149" y="60"/>
                  </a:lnTo>
                  <a:lnTo>
                    <a:pt x="125" y="48"/>
                  </a:lnTo>
                  <a:lnTo>
                    <a:pt x="107" y="36"/>
                  </a:lnTo>
                  <a:lnTo>
                    <a:pt x="96" y="30"/>
                  </a:lnTo>
                  <a:lnTo>
                    <a:pt x="78" y="24"/>
                  </a:lnTo>
                  <a:lnTo>
                    <a:pt x="72" y="18"/>
                  </a:lnTo>
                  <a:lnTo>
                    <a:pt x="54" y="12"/>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76" name="Freeform 599"/>
            <p:cNvSpPr/>
            <p:nvPr/>
          </p:nvSpPr>
          <p:spPr>
            <a:xfrm>
              <a:off x="3622" y="3293"/>
              <a:ext cx="388" cy="91"/>
            </a:xfrm>
            <a:custGeom>
              <a:avLst/>
              <a:gdLst>
                <a:gd name="txL" fmla="*/ 0 w 388"/>
                <a:gd name="txT" fmla="*/ 0 h 91"/>
                <a:gd name="txR" fmla="*/ 388 w 388"/>
                <a:gd name="txB" fmla="*/ 91 h 91"/>
              </a:gdLst>
              <a:ahLst/>
              <a:cxnLst>
                <a:cxn ang="0">
                  <a:pos x="0" y="90"/>
                </a:cxn>
                <a:cxn ang="0">
                  <a:pos x="12" y="90"/>
                </a:cxn>
                <a:cxn ang="0">
                  <a:pos x="12" y="54"/>
                </a:cxn>
                <a:cxn ang="0">
                  <a:pos x="113" y="48"/>
                </a:cxn>
                <a:cxn ang="0">
                  <a:pos x="119" y="78"/>
                </a:cxn>
                <a:cxn ang="0">
                  <a:pos x="125" y="78"/>
                </a:cxn>
                <a:cxn ang="0">
                  <a:pos x="131" y="48"/>
                </a:cxn>
                <a:cxn ang="0">
                  <a:pos x="214" y="42"/>
                </a:cxn>
                <a:cxn ang="0">
                  <a:pos x="214" y="72"/>
                </a:cxn>
                <a:cxn ang="0">
                  <a:pos x="363" y="54"/>
                </a:cxn>
                <a:cxn ang="0">
                  <a:pos x="363" y="54"/>
                </a:cxn>
                <a:cxn ang="0">
                  <a:pos x="363" y="54"/>
                </a:cxn>
                <a:cxn ang="0">
                  <a:pos x="363" y="54"/>
                </a:cxn>
                <a:cxn ang="0">
                  <a:pos x="357" y="54"/>
                </a:cxn>
                <a:cxn ang="0">
                  <a:pos x="351" y="48"/>
                </a:cxn>
                <a:cxn ang="0">
                  <a:pos x="345" y="36"/>
                </a:cxn>
                <a:cxn ang="0">
                  <a:pos x="351" y="30"/>
                </a:cxn>
                <a:cxn ang="0">
                  <a:pos x="357" y="30"/>
                </a:cxn>
                <a:cxn ang="0">
                  <a:pos x="387" y="0"/>
                </a:cxn>
                <a:cxn ang="0">
                  <a:pos x="363" y="12"/>
                </a:cxn>
                <a:cxn ang="0">
                  <a:pos x="357" y="6"/>
                </a:cxn>
                <a:cxn ang="0">
                  <a:pos x="0" y="30"/>
                </a:cxn>
                <a:cxn ang="0">
                  <a:pos x="0" y="90"/>
                </a:cxn>
                <a:cxn ang="0">
                  <a:pos x="0" y="90"/>
                </a:cxn>
              </a:cxnLst>
              <a:rect l="txL" t="txT" r="txR" b="txB"/>
              <a:pathLst>
                <a:path w="388" h="91">
                  <a:moveTo>
                    <a:pt x="0" y="90"/>
                  </a:moveTo>
                  <a:lnTo>
                    <a:pt x="12" y="90"/>
                  </a:lnTo>
                  <a:lnTo>
                    <a:pt x="12" y="54"/>
                  </a:lnTo>
                  <a:lnTo>
                    <a:pt x="113" y="48"/>
                  </a:lnTo>
                  <a:lnTo>
                    <a:pt x="119" y="78"/>
                  </a:lnTo>
                  <a:lnTo>
                    <a:pt x="125" y="78"/>
                  </a:lnTo>
                  <a:lnTo>
                    <a:pt x="131" y="48"/>
                  </a:lnTo>
                  <a:lnTo>
                    <a:pt x="214" y="42"/>
                  </a:lnTo>
                  <a:lnTo>
                    <a:pt x="214" y="72"/>
                  </a:lnTo>
                  <a:lnTo>
                    <a:pt x="363" y="54"/>
                  </a:lnTo>
                  <a:lnTo>
                    <a:pt x="357" y="54"/>
                  </a:lnTo>
                  <a:lnTo>
                    <a:pt x="351" y="48"/>
                  </a:lnTo>
                  <a:lnTo>
                    <a:pt x="345" y="36"/>
                  </a:lnTo>
                  <a:lnTo>
                    <a:pt x="351" y="30"/>
                  </a:lnTo>
                  <a:lnTo>
                    <a:pt x="357" y="30"/>
                  </a:lnTo>
                  <a:lnTo>
                    <a:pt x="387" y="0"/>
                  </a:lnTo>
                  <a:lnTo>
                    <a:pt x="363" y="12"/>
                  </a:lnTo>
                  <a:lnTo>
                    <a:pt x="357" y="6"/>
                  </a:lnTo>
                  <a:lnTo>
                    <a:pt x="0" y="30"/>
                  </a:lnTo>
                  <a:lnTo>
                    <a:pt x="0" y="9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77" name="Freeform 600"/>
            <p:cNvSpPr/>
            <p:nvPr/>
          </p:nvSpPr>
          <p:spPr>
            <a:xfrm>
              <a:off x="3599" y="3186"/>
              <a:ext cx="381" cy="138"/>
            </a:xfrm>
            <a:custGeom>
              <a:avLst/>
              <a:gdLst>
                <a:gd name="txL" fmla="*/ 0 w 381"/>
                <a:gd name="txT" fmla="*/ 0 h 138"/>
                <a:gd name="txR" fmla="*/ 381 w 381"/>
                <a:gd name="txB" fmla="*/ 138 h 138"/>
              </a:gdLst>
              <a:ahLst/>
              <a:cxnLst>
                <a:cxn ang="0">
                  <a:pos x="65" y="6"/>
                </a:cxn>
                <a:cxn ang="0">
                  <a:pos x="124" y="107"/>
                </a:cxn>
                <a:cxn ang="0">
                  <a:pos x="113" y="113"/>
                </a:cxn>
                <a:cxn ang="0">
                  <a:pos x="95" y="119"/>
                </a:cxn>
                <a:cxn ang="0">
                  <a:pos x="77" y="113"/>
                </a:cxn>
                <a:cxn ang="0">
                  <a:pos x="0" y="113"/>
                </a:cxn>
                <a:cxn ang="0">
                  <a:pos x="23" y="137"/>
                </a:cxn>
                <a:cxn ang="0">
                  <a:pos x="380" y="113"/>
                </a:cxn>
                <a:cxn ang="0">
                  <a:pos x="374" y="113"/>
                </a:cxn>
                <a:cxn ang="0">
                  <a:pos x="362" y="113"/>
                </a:cxn>
                <a:cxn ang="0">
                  <a:pos x="184" y="119"/>
                </a:cxn>
                <a:cxn ang="0">
                  <a:pos x="124" y="77"/>
                </a:cxn>
                <a:cxn ang="0">
                  <a:pos x="172" y="71"/>
                </a:cxn>
                <a:cxn ang="0">
                  <a:pos x="83" y="18"/>
                </a:cxn>
                <a:cxn ang="0">
                  <a:pos x="172" y="12"/>
                </a:cxn>
                <a:cxn ang="0">
                  <a:pos x="148" y="0"/>
                </a:cxn>
                <a:cxn ang="0">
                  <a:pos x="130" y="6"/>
                </a:cxn>
                <a:cxn ang="0">
                  <a:pos x="113" y="12"/>
                </a:cxn>
                <a:cxn ang="0">
                  <a:pos x="101" y="6"/>
                </a:cxn>
                <a:cxn ang="0">
                  <a:pos x="65" y="6"/>
                </a:cxn>
                <a:cxn ang="0">
                  <a:pos x="65" y="6"/>
                </a:cxn>
              </a:cxnLst>
              <a:rect l="txL" t="txT" r="txR" b="txB"/>
              <a:pathLst>
                <a:path w="381" h="138">
                  <a:moveTo>
                    <a:pt x="65" y="6"/>
                  </a:moveTo>
                  <a:lnTo>
                    <a:pt x="124" y="107"/>
                  </a:lnTo>
                  <a:lnTo>
                    <a:pt x="113" y="113"/>
                  </a:lnTo>
                  <a:lnTo>
                    <a:pt x="95" y="119"/>
                  </a:lnTo>
                  <a:lnTo>
                    <a:pt x="77" y="113"/>
                  </a:lnTo>
                  <a:lnTo>
                    <a:pt x="0" y="113"/>
                  </a:lnTo>
                  <a:lnTo>
                    <a:pt x="23" y="137"/>
                  </a:lnTo>
                  <a:lnTo>
                    <a:pt x="380" y="113"/>
                  </a:lnTo>
                  <a:lnTo>
                    <a:pt x="374" y="113"/>
                  </a:lnTo>
                  <a:lnTo>
                    <a:pt x="362" y="113"/>
                  </a:lnTo>
                  <a:lnTo>
                    <a:pt x="184" y="119"/>
                  </a:lnTo>
                  <a:lnTo>
                    <a:pt x="124" y="77"/>
                  </a:lnTo>
                  <a:lnTo>
                    <a:pt x="172" y="71"/>
                  </a:lnTo>
                  <a:lnTo>
                    <a:pt x="83" y="18"/>
                  </a:lnTo>
                  <a:lnTo>
                    <a:pt x="172" y="12"/>
                  </a:lnTo>
                  <a:lnTo>
                    <a:pt x="148" y="0"/>
                  </a:lnTo>
                  <a:lnTo>
                    <a:pt x="130" y="6"/>
                  </a:lnTo>
                  <a:lnTo>
                    <a:pt x="113" y="12"/>
                  </a:lnTo>
                  <a:lnTo>
                    <a:pt x="101" y="6"/>
                  </a:lnTo>
                  <a:lnTo>
                    <a:pt x="65" y="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78" name="Freeform 601"/>
            <p:cNvSpPr/>
            <p:nvPr/>
          </p:nvSpPr>
          <p:spPr>
            <a:xfrm>
              <a:off x="3682" y="3198"/>
              <a:ext cx="280" cy="108"/>
            </a:xfrm>
            <a:custGeom>
              <a:avLst/>
              <a:gdLst>
                <a:gd name="txL" fmla="*/ 0 w 280"/>
                <a:gd name="txT" fmla="*/ 0 h 108"/>
                <a:gd name="txR" fmla="*/ 280 w 280"/>
                <a:gd name="txB" fmla="*/ 108 h 108"/>
              </a:gdLst>
              <a:ahLst/>
              <a:cxnLst>
                <a:cxn ang="0">
                  <a:pos x="89" y="0"/>
                </a:cxn>
                <a:cxn ang="0">
                  <a:pos x="0" y="6"/>
                </a:cxn>
                <a:cxn ang="0">
                  <a:pos x="89" y="59"/>
                </a:cxn>
                <a:cxn ang="0">
                  <a:pos x="41" y="65"/>
                </a:cxn>
                <a:cxn ang="0">
                  <a:pos x="101" y="107"/>
                </a:cxn>
                <a:cxn ang="0">
                  <a:pos x="279" y="101"/>
                </a:cxn>
                <a:cxn ang="0">
                  <a:pos x="279" y="95"/>
                </a:cxn>
                <a:cxn ang="0">
                  <a:pos x="89" y="0"/>
                </a:cxn>
                <a:cxn ang="0">
                  <a:pos x="89" y="0"/>
                </a:cxn>
              </a:cxnLst>
              <a:rect l="txL" t="txT" r="txR" b="txB"/>
              <a:pathLst>
                <a:path w="280" h="108">
                  <a:moveTo>
                    <a:pt x="89" y="0"/>
                  </a:moveTo>
                  <a:lnTo>
                    <a:pt x="0" y="6"/>
                  </a:lnTo>
                  <a:lnTo>
                    <a:pt x="89" y="59"/>
                  </a:lnTo>
                  <a:lnTo>
                    <a:pt x="41" y="65"/>
                  </a:lnTo>
                  <a:lnTo>
                    <a:pt x="101" y="107"/>
                  </a:lnTo>
                  <a:lnTo>
                    <a:pt x="279" y="101"/>
                  </a:lnTo>
                  <a:lnTo>
                    <a:pt x="279" y="95"/>
                  </a:lnTo>
                  <a:lnTo>
                    <a:pt x="89"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79" name="Freeform 602"/>
            <p:cNvSpPr/>
            <p:nvPr/>
          </p:nvSpPr>
          <p:spPr>
            <a:xfrm>
              <a:off x="3551" y="3060"/>
              <a:ext cx="173" cy="246"/>
            </a:xfrm>
            <a:custGeom>
              <a:avLst/>
              <a:gdLst>
                <a:gd name="txL" fmla="*/ 0 w 173"/>
                <a:gd name="txT" fmla="*/ 0 h 246"/>
                <a:gd name="txR" fmla="*/ 173 w 173"/>
                <a:gd name="txB" fmla="*/ 246 h 246"/>
              </a:gdLst>
              <a:ahLst/>
              <a:cxnLst>
                <a:cxn ang="0">
                  <a:pos x="36" y="0"/>
                </a:cxn>
                <a:cxn ang="0">
                  <a:pos x="30" y="0"/>
                </a:cxn>
                <a:cxn ang="0">
                  <a:pos x="0" y="36"/>
                </a:cxn>
                <a:cxn ang="0">
                  <a:pos x="107" y="197"/>
                </a:cxn>
                <a:cxn ang="0">
                  <a:pos x="143" y="245"/>
                </a:cxn>
                <a:cxn ang="0">
                  <a:pos x="161" y="239"/>
                </a:cxn>
                <a:cxn ang="0">
                  <a:pos x="172" y="233"/>
                </a:cxn>
                <a:cxn ang="0">
                  <a:pos x="101" y="120"/>
                </a:cxn>
                <a:cxn ang="0">
                  <a:pos x="36" y="0"/>
                </a:cxn>
                <a:cxn ang="0">
                  <a:pos x="36" y="0"/>
                </a:cxn>
              </a:cxnLst>
              <a:rect l="txL" t="txT" r="txR" b="txB"/>
              <a:pathLst>
                <a:path w="173" h="246">
                  <a:moveTo>
                    <a:pt x="36" y="0"/>
                  </a:moveTo>
                  <a:lnTo>
                    <a:pt x="30" y="0"/>
                  </a:lnTo>
                  <a:lnTo>
                    <a:pt x="0" y="36"/>
                  </a:lnTo>
                  <a:lnTo>
                    <a:pt x="107" y="197"/>
                  </a:lnTo>
                  <a:lnTo>
                    <a:pt x="143" y="245"/>
                  </a:lnTo>
                  <a:lnTo>
                    <a:pt x="161" y="239"/>
                  </a:lnTo>
                  <a:lnTo>
                    <a:pt x="172" y="233"/>
                  </a:lnTo>
                  <a:lnTo>
                    <a:pt x="101" y="120"/>
                  </a:lnTo>
                  <a:lnTo>
                    <a:pt x="36"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80" name="Freeform 603"/>
            <p:cNvSpPr/>
            <p:nvPr/>
          </p:nvSpPr>
          <p:spPr>
            <a:xfrm>
              <a:off x="3468" y="3204"/>
              <a:ext cx="155" cy="180"/>
            </a:xfrm>
            <a:custGeom>
              <a:avLst/>
              <a:gdLst>
                <a:gd name="txL" fmla="*/ 0 w 155"/>
                <a:gd name="txT" fmla="*/ 0 h 180"/>
                <a:gd name="txR" fmla="*/ 155 w 155"/>
                <a:gd name="txB" fmla="*/ 180 h 180"/>
              </a:gdLst>
              <a:ahLst/>
              <a:cxnLst>
                <a:cxn ang="0">
                  <a:pos x="125" y="77"/>
                </a:cxn>
                <a:cxn ang="0">
                  <a:pos x="6" y="0"/>
                </a:cxn>
                <a:cxn ang="0">
                  <a:pos x="0" y="71"/>
                </a:cxn>
                <a:cxn ang="0">
                  <a:pos x="154" y="179"/>
                </a:cxn>
                <a:cxn ang="0">
                  <a:pos x="154" y="119"/>
                </a:cxn>
                <a:cxn ang="0">
                  <a:pos x="131" y="95"/>
                </a:cxn>
                <a:cxn ang="0">
                  <a:pos x="125" y="95"/>
                </a:cxn>
                <a:cxn ang="0">
                  <a:pos x="125" y="77"/>
                </a:cxn>
                <a:cxn ang="0">
                  <a:pos x="125" y="77"/>
                </a:cxn>
              </a:cxnLst>
              <a:rect l="txL" t="txT" r="txR" b="txB"/>
              <a:pathLst>
                <a:path w="155" h="180">
                  <a:moveTo>
                    <a:pt x="125" y="77"/>
                  </a:moveTo>
                  <a:lnTo>
                    <a:pt x="6" y="0"/>
                  </a:lnTo>
                  <a:lnTo>
                    <a:pt x="0" y="71"/>
                  </a:lnTo>
                  <a:lnTo>
                    <a:pt x="154" y="179"/>
                  </a:lnTo>
                  <a:lnTo>
                    <a:pt x="154" y="119"/>
                  </a:lnTo>
                  <a:lnTo>
                    <a:pt x="131" y="95"/>
                  </a:lnTo>
                  <a:lnTo>
                    <a:pt x="125" y="95"/>
                  </a:lnTo>
                  <a:lnTo>
                    <a:pt x="125" y="7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81" name="Freeform 604"/>
            <p:cNvSpPr/>
            <p:nvPr/>
          </p:nvSpPr>
          <p:spPr>
            <a:xfrm>
              <a:off x="3474" y="3198"/>
              <a:ext cx="179" cy="84"/>
            </a:xfrm>
            <a:custGeom>
              <a:avLst/>
              <a:gdLst>
                <a:gd name="txL" fmla="*/ 0 w 179"/>
                <a:gd name="txT" fmla="*/ 0 h 84"/>
                <a:gd name="txR" fmla="*/ 179 w 179"/>
                <a:gd name="txB" fmla="*/ 84 h 84"/>
              </a:gdLst>
              <a:ahLst/>
              <a:cxnLst>
                <a:cxn ang="0">
                  <a:pos x="178" y="77"/>
                </a:cxn>
                <a:cxn ang="0">
                  <a:pos x="59" y="0"/>
                </a:cxn>
                <a:cxn ang="0">
                  <a:pos x="0" y="6"/>
                </a:cxn>
                <a:cxn ang="0">
                  <a:pos x="119" y="83"/>
                </a:cxn>
                <a:cxn ang="0">
                  <a:pos x="178" y="77"/>
                </a:cxn>
                <a:cxn ang="0">
                  <a:pos x="178" y="77"/>
                </a:cxn>
              </a:cxnLst>
              <a:rect l="txL" t="txT" r="txR" b="txB"/>
              <a:pathLst>
                <a:path w="179" h="84">
                  <a:moveTo>
                    <a:pt x="178" y="77"/>
                  </a:moveTo>
                  <a:lnTo>
                    <a:pt x="59" y="0"/>
                  </a:lnTo>
                  <a:lnTo>
                    <a:pt x="0" y="6"/>
                  </a:lnTo>
                  <a:lnTo>
                    <a:pt x="119" y="83"/>
                  </a:lnTo>
                  <a:lnTo>
                    <a:pt x="178" y="77"/>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82" name="Freeform 605"/>
            <p:cNvSpPr/>
            <p:nvPr/>
          </p:nvSpPr>
          <p:spPr>
            <a:xfrm>
              <a:off x="3634" y="3341"/>
              <a:ext cx="108" cy="43"/>
            </a:xfrm>
            <a:custGeom>
              <a:avLst/>
              <a:gdLst>
                <a:gd name="txL" fmla="*/ 0 w 108"/>
                <a:gd name="txT" fmla="*/ 0 h 43"/>
                <a:gd name="txR" fmla="*/ 108 w 108"/>
                <a:gd name="txB" fmla="*/ 43 h 43"/>
              </a:gdLst>
              <a:ahLst/>
              <a:cxnLst>
                <a:cxn ang="0">
                  <a:pos x="0" y="42"/>
                </a:cxn>
                <a:cxn ang="0">
                  <a:pos x="107" y="30"/>
                </a:cxn>
                <a:cxn ang="0">
                  <a:pos x="101" y="0"/>
                </a:cxn>
                <a:cxn ang="0">
                  <a:pos x="0" y="6"/>
                </a:cxn>
                <a:cxn ang="0">
                  <a:pos x="0" y="42"/>
                </a:cxn>
                <a:cxn ang="0">
                  <a:pos x="0" y="42"/>
                </a:cxn>
              </a:cxnLst>
              <a:rect l="txL" t="txT" r="txR" b="txB"/>
              <a:pathLst>
                <a:path w="108" h="43">
                  <a:moveTo>
                    <a:pt x="0" y="42"/>
                  </a:moveTo>
                  <a:lnTo>
                    <a:pt x="107" y="30"/>
                  </a:lnTo>
                  <a:lnTo>
                    <a:pt x="101" y="0"/>
                  </a:lnTo>
                  <a:lnTo>
                    <a:pt x="0" y="6"/>
                  </a:lnTo>
                  <a:lnTo>
                    <a:pt x="0" y="42"/>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83" name="Freeform 606"/>
            <p:cNvSpPr/>
            <p:nvPr/>
          </p:nvSpPr>
          <p:spPr>
            <a:xfrm>
              <a:off x="3747" y="3335"/>
              <a:ext cx="90" cy="37"/>
            </a:xfrm>
            <a:custGeom>
              <a:avLst/>
              <a:gdLst>
                <a:gd name="txL" fmla="*/ 0 w 90"/>
                <a:gd name="txT" fmla="*/ 0 h 37"/>
                <a:gd name="txR" fmla="*/ 90 w 90"/>
                <a:gd name="txB" fmla="*/ 37 h 37"/>
              </a:gdLst>
              <a:ahLst/>
              <a:cxnLst>
                <a:cxn ang="0">
                  <a:pos x="89" y="30"/>
                </a:cxn>
                <a:cxn ang="0">
                  <a:pos x="89" y="0"/>
                </a:cxn>
                <a:cxn ang="0">
                  <a:pos x="6" y="6"/>
                </a:cxn>
                <a:cxn ang="0">
                  <a:pos x="0" y="36"/>
                </a:cxn>
                <a:cxn ang="0">
                  <a:pos x="89" y="30"/>
                </a:cxn>
                <a:cxn ang="0">
                  <a:pos x="89" y="30"/>
                </a:cxn>
              </a:cxnLst>
              <a:rect l="txL" t="txT" r="txR" b="txB"/>
              <a:pathLst>
                <a:path w="90" h="37">
                  <a:moveTo>
                    <a:pt x="89" y="30"/>
                  </a:moveTo>
                  <a:lnTo>
                    <a:pt x="89" y="0"/>
                  </a:lnTo>
                  <a:lnTo>
                    <a:pt x="6" y="6"/>
                  </a:lnTo>
                  <a:lnTo>
                    <a:pt x="0" y="36"/>
                  </a:lnTo>
                  <a:lnTo>
                    <a:pt x="89" y="3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84" name="Freeform 607"/>
            <p:cNvSpPr/>
            <p:nvPr/>
          </p:nvSpPr>
          <p:spPr>
            <a:xfrm>
              <a:off x="3735" y="3168"/>
              <a:ext cx="441" cy="132"/>
            </a:xfrm>
            <a:custGeom>
              <a:avLst/>
              <a:gdLst>
                <a:gd name="txL" fmla="*/ 0 w 441"/>
                <a:gd name="txT" fmla="*/ 0 h 132"/>
                <a:gd name="txR" fmla="*/ 441 w 441"/>
                <a:gd name="txB" fmla="*/ 132 h 132"/>
              </a:gdLst>
              <a:ahLst/>
              <a:cxnLst>
                <a:cxn ang="0">
                  <a:pos x="66" y="12"/>
                </a:cxn>
                <a:cxn ang="0">
                  <a:pos x="60" y="12"/>
                </a:cxn>
                <a:cxn ang="0">
                  <a:pos x="36" y="12"/>
                </a:cxn>
                <a:cxn ang="0">
                  <a:pos x="12" y="12"/>
                </a:cxn>
                <a:cxn ang="0">
                  <a:pos x="0" y="18"/>
                </a:cxn>
                <a:cxn ang="0">
                  <a:pos x="12" y="18"/>
                </a:cxn>
                <a:cxn ang="0">
                  <a:pos x="36" y="30"/>
                </a:cxn>
                <a:cxn ang="0">
                  <a:pos x="226" y="125"/>
                </a:cxn>
                <a:cxn ang="0">
                  <a:pos x="226" y="131"/>
                </a:cxn>
                <a:cxn ang="0">
                  <a:pos x="238" y="131"/>
                </a:cxn>
                <a:cxn ang="0">
                  <a:pos x="262" y="107"/>
                </a:cxn>
                <a:cxn ang="0">
                  <a:pos x="286" y="89"/>
                </a:cxn>
                <a:cxn ang="0">
                  <a:pos x="322" y="83"/>
                </a:cxn>
                <a:cxn ang="0">
                  <a:pos x="375" y="83"/>
                </a:cxn>
                <a:cxn ang="0">
                  <a:pos x="429" y="89"/>
                </a:cxn>
                <a:cxn ang="0">
                  <a:pos x="423" y="83"/>
                </a:cxn>
                <a:cxn ang="0">
                  <a:pos x="440" y="83"/>
                </a:cxn>
                <a:cxn ang="0">
                  <a:pos x="435" y="77"/>
                </a:cxn>
                <a:cxn ang="0">
                  <a:pos x="393" y="59"/>
                </a:cxn>
                <a:cxn ang="0">
                  <a:pos x="232" y="0"/>
                </a:cxn>
                <a:cxn ang="0">
                  <a:pos x="203" y="18"/>
                </a:cxn>
                <a:cxn ang="0">
                  <a:pos x="185" y="12"/>
                </a:cxn>
                <a:cxn ang="0">
                  <a:pos x="173" y="24"/>
                </a:cxn>
                <a:cxn ang="0">
                  <a:pos x="119" y="18"/>
                </a:cxn>
                <a:cxn ang="0">
                  <a:pos x="66" y="12"/>
                </a:cxn>
                <a:cxn ang="0">
                  <a:pos x="66" y="12"/>
                </a:cxn>
              </a:cxnLst>
              <a:rect l="txL" t="txT" r="txR" b="txB"/>
              <a:pathLst>
                <a:path w="441" h="132">
                  <a:moveTo>
                    <a:pt x="66" y="12"/>
                  </a:moveTo>
                  <a:lnTo>
                    <a:pt x="60" y="12"/>
                  </a:lnTo>
                  <a:lnTo>
                    <a:pt x="36" y="12"/>
                  </a:lnTo>
                  <a:lnTo>
                    <a:pt x="12" y="12"/>
                  </a:lnTo>
                  <a:lnTo>
                    <a:pt x="0" y="18"/>
                  </a:lnTo>
                  <a:lnTo>
                    <a:pt x="12" y="18"/>
                  </a:lnTo>
                  <a:lnTo>
                    <a:pt x="36" y="30"/>
                  </a:lnTo>
                  <a:lnTo>
                    <a:pt x="226" y="125"/>
                  </a:lnTo>
                  <a:lnTo>
                    <a:pt x="226" y="131"/>
                  </a:lnTo>
                  <a:lnTo>
                    <a:pt x="238" y="131"/>
                  </a:lnTo>
                  <a:lnTo>
                    <a:pt x="262" y="107"/>
                  </a:lnTo>
                  <a:lnTo>
                    <a:pt x="286" y="89"/>
                  </a:lnTo>
                  <a:lnTo>
                    <a:pt x="322" y="83"/>
                  </a:lnTo>
                  <a:lnTo>
                    <a:pt x="375" y="83"/>
                  </a:lnTo>
                  <a:lnTo>
                    <a:pt x="429" y="89"/>
                  </a:lnTo>
                  <a:lnTo>
                    <a:pt x="423" y="83"/>
                  </a:lnTo>
                  <a:lnTo>
                    <a:pt x="440" y="83"/>
                  </a:lnTo>
                  <a:lnTo>
                    <a:pt x="435" y="77"/>
                  </a:lnTo>
                  <a:lnTo>
                    <a:pt x="393" y="59"/>
                  </a:lnTo>
                  <a:lnTo>
                    <a:pt x="232" y="0"/>
                  </a:lnTo>
                  <a:lnTo>
                    <a:pt x="203" y="18"/>
                  </a:lnTo>
                  <a:lnTo>
                    <a:pt x="185" y="12"/>
                  </a:lnTo>
                  <a:lnTo>
                    <a:pt x="173" y="24"/>
                  </a:lnTo>
                  <a:lnTo>
                    <a:pt x="119" y="18"/>
                  </a:lnTo>
                  <a:lnTo>
                    <a:pt x="66" y="12"/>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85" name="Freeform 608"/>
            <p:cNvSpPr/>
            <p:nvPr/>
          </p:nvSpPr>
          <p:spPr>
            <a:xfrm>
              <a:off x="3842" y="2898"/>
              <a:ext cx="329" cy="348"/>
            </a:xfrm>
            <a:custGeom>
              <a:avLst/>
              <a:gdLst>
                <a:gd name="txL" fmla="*/ 0 w 329"/>
                <a:gd name="txT" fmla="*/ 0 h 348"/>
                <a:gd name="txR" fmla="*/ 329 w 329"/>
                <a:gd name="txB" fmla="*/ 348 h 348"/>
              </a:gdLst>
              <a:ahLst/>
              <a:cxnLst>
                <a:cxn ang="0">
                  <a:pos x="250" y="6"/>
                </a:cxn>
                <a:cxn ang="0">
                  <a:pos x="238" y="0"/>
                </a:cxn>
                <a:cxn ang="0">
                  <a:pos x="220" y="30"/>
                </a:cxn>
                <a:cxn ang="0">
                  <a:pos x="215" y="84"/>
                </a:cxn>
                <a:cxn ang="0">
                  <a:pos x="215" y="138"/>
                </a:cxn>
                <a:cxn ang="0">
                  <a:pos x="179" y="180"/>
                </a:cxn>
                <a:cxn ang="0">
                  <a:pos x="185" y="186"/>
                </a:cxn>
                <a:cxn ang="0">
                  <a:pos x="185" y="192"/>
                </a:cxn>
                <a:cxn ang="0">
                  <a:pos x="125" y="198"/>
                </a:cxn>
                <a:cxn ang="0">
                  <a:pos x="119" y="204"/>
                </a:cxn>
                <a:cxn ang="0">
                  <a:pos x="78" y="210"/>
                </a:cxn>
                <a:cxn ang="0">
                  <a:pos x="72" y="210"/>
                </a:cxn>
                <a:cxn ang="0">
                  <a:pos x="12" y="216"/>
                </a:cxn>
                <a:cxn ang="0">
                  <a:pos x="0" y="222"/>
                </a:cxn>
                <a:cxn ang="0">
                  <a:pos x="6" y="228"/>
                </a:cxn>
                <a:cxn ang="0">
                  <a:pos x="24" y="252"/>
                </a:cxn>
                <a:cxn ang="0">
                  <a:pos x="30" y="276"/>
                </a:cxn>
                <a:cxn ang="0">
                  <a:pos x="24" y="288"/>
                </a:cxn>
                <a:cxn ang="0">
                  <a:pos x="66" y="294"/>
                </a:cxn>
                <a:cxn ang="0">
                  <a:pos x="78" y="282"/>
                </a:cxn>
                <a:cxn ang="0">
                  <a:pos x="96" y="288"/>
                </a:cxn>
                <a:cxn ang="0">
                  <a:pos x="125" y="270"/>
                </a:cxn>
                <a:cxn ang="0">
                  <a:pos x="286" y="329"/>
                </a:cxn>
                <a:cxn ang="0">
                  <a:pos x="238" y="240"/>
                </a:cxn>
                <a:cxn ang="0">
                  <a:pos x="238" y="120"/>
                </a:cxn>
                <a:cxn ang="0">
                  <a:pos x="250" y="222"/>
                </a:cxn>
                <a:cxn ang="0">
                  <a:pos x="274" y="276"/>
                </a:cxn>
                <a:cxn ang="0">
                  <a:pos x="286" y="329"/>
                </a:cxn>
                <a:cxn ang="0">
                  <a:pos x="328" y="347"/>
                </a:cxn>
                <a:cxn ang="0">
                  <a:pos x="310" y="306"/>
                </a:cxn>
                <a:cxn ang="0">
                  <a:pos x="286" y="252"/>
                </a:cxn>
                <a:cxn ang="0">
                  <a:pos x="286" y="240"/>
                </a:cxn>
                <a:cxn ang="0">
                  <a:pos x="286" y="234"/>
                </a:cxn>
                <a:cxn ang="0">
                  <a:pos x="280" y="210"/>
                </a:cxn>
                <a:cxn ang="0">
                  <a:pos x="280" y="180"/>
                </a:cxn>
                <a:cxn ang="0">
                  <a:pos x="280" y="138"/>
                </a:cxn>
                <a:cxn ang="0">
                  <a:pos x="274" y="108"/>
                </a:cxn>
                <a:cxn ang="0">
                  <a:pos x="268" y="90"/>
                </a:cxn>
                <a:cxn ang="0">
                  <a:pos x="262" y="60"/>
                </a:cxn>
                <a:cxn ang="0">
                  <a:pos x="262" y="30"/>
                </a:cxn>
                <a:cxn ang="0">
                  <a:pos x="244" y="18"/>
                </a:cxn>
                <a:cxn ang="0">
                  <a:pos x="250" y="6"/>
                </a:cxn>
                <a:cxn ang="0">
                  <a:pos x="250" y="6"/>
                </a:cxn>
              </a:cxnLst>
              <a:rect l="txL" t="txT" r="txR" b="txB"/>
              <a:pathLst>
                <a:path w="329" h="348">
                  <a:moveTo>
                    <a:pt x="250" y="6"/>
                  </a:moveTo>
                  <a:lnTo>
                    <a:pt x="238" y="0"/>
                  </a:lnTo>
                  <a:lnTo>
                    <a:pt x="220" y="30"/>
                  </a:lnTo>
                  <a:lnTo>
                    <a:pt x="215" y="84"/>
                  </a:lnTo>
                  <a:lnTo>
                    <a:pt x="215" y="138"/>
                  </a:lnTo>
                  <a:lnTo>
                    <a:pt x="179" y="180"/>
                  </a:lnTo>
                  <a:lnTo>
                    <a:pt x="185" y="186"/>
                  </a:lnTo>
                  <a:lnTo>
                    <a:pt x="185" y="192"/>
                  </a:lnTo>
                  <a:lnTo>
                    <a:pt x="125" y="198"/>
                  </a:lnTo>
                  <a:lnTo>
                    <a:pt x="119" y="204"/>
                  </a:lnTo>
                  <a:lnTo>
                    <a:pt x="78" y="210"/>
                  </a:lnTo>
                  <a:lnTo>
                    <a:pt x="72" y="210"/>
                  </a:lnTo>
                  <a:lnTo>
                    <a:pt x="12" y="216"/>
                  </a:lnTo>
                  <a:lnTo>
                    <a:pt x="0" y="222"/>
                  </a:lnTo>
                  <a:lnTo>
                    <a:pt x="6" y="228"/>
                  </a:lnTo>
                  <a:lnTo>
                    <a:pt x="24" y="252"/>
                  </a:lnTo>
                  <a:lnTo>
                    <a:pt x="30" y="276"/>
                  </a:lnTo>
                  <a:lnTo>
                    <a:pt x="24" y="288"/>
                  </a:lnTo>
                  <a:lnTo>
                    <a:pt x="66" y="294"/>
                  </a:lnTo>
                  <a:lnTo>
                    <a:pt x="78" y="282"/>
                  </a:lnTo>
                  <a:lnTo>
                    <a:pt x="96" y="288"/>
                  </a:lnTo>
                  <a:lnTo>
                    <a:pt x="125" y="270"/>
                  </a:lnTo>
                  <a:lnTo>
                    <a:pt x="286" y="329"/>
                  </a:lnTo>
                  <a:lnTo>
                    <a:pt x="238" y="240"/>
                  </a:lnTo>
                  <a:lnTo>
                    <a:pt x="238" y="120"/>
                  </a:lnTo>
                  <a:lnTo>
                    <a:pt x="250" y="222"/>
                  </a:lnTo>
                  <a:lnTo>
                    <a:pt x="274" y="276"/>
                  </a:lnTo>
                  <a:lnTo>
                    <a:pt x="286" y="329"/>
                  </a:lnTo>
                  <a:lnTo>
                    <a:pt x="328" y="347"/>
                  </a:lnTo>
                  <a:lnTo>
                    <a:pt x="310" y="306"/>
                  </a:lnTo>
                  <a:lnTo>
                    <a:pt x="286" y="252"/>
                  </a:lnTo>
                  <a:lnTo>
                    <a:pt x="286" y="240"/>
                  </a:lnTo>
                  <a:lnTo>
                    <a:pt x="286" y="234"/>
                  </a:lnTo>
                  <a:lnTo>
                    <a:pt x="280" y="210"/>
                  </a:lnTo>
                  <a:lnTo>
                    <a:pt x="280" y="180"/>
                  </a:lnTo>
                  <a:lnTo>
                    <a:pt x="280" y="138"/>
                  </a:lnTo>
                  <a:lnTo>
                    <a:pt x="274" y="108"/>
                  </a:lnTo>
                  <a:lnTo>
                    <a:pt x="268" y="90"/>
                  </a:lnTo>
                  <a:lnTo>
                    <a:pt x="262" y="60"/>
                  </a:lnTo>
                  <a:lnTo>
                    <a:pt x="262" y="30"/>
                  </a:lnTo>
                  <a:lnTo>
                    <a:pt x="244" y="18"/>
                  </a:lnTo>
                  <a:lnTo>
                    <a:pt x="250" y="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86" name="Freeform 609"/>
            <p:cNvSpPr/>
            <p:nvPr/>
          </p:nvSpPr>
          <p:spPr>
            <a:xfrm>
              <a:off x="3938" y="2557"/>
              <a:ext cx="262" cy="283"/>
            </a:xfrm>
            <a:custGeom>
              <a:avLst/>
              <a:gdLst>
                <a:gd name="txL" fmla="*/ 0 w 262"/>
                <a:gd name="txT" fmla="*/ 0 h 283"/>
                <a:gd name="txR" fmla="*/ 262 w 262"/>
                <a:gd name="txB" fmla="*/ 283 h 283"/>
              </a:gdLst>
              <a:ahLst/>
              <a:cxnLst>
                <a:cxn ang="0">
                  <a:pos x="249" y="234"/>
                </a:cxn>
                <a:cxn ang="0">
                  <a:pos x="261" y="168"/>
                </a:cxn>
                <a:cxn ang="0">
                  <a:pos x="249" y="102"/>
                </a:cxn>
                <a:cxn ang="0">
                  <a:pos x="237" y="48"/>
                </a:cxn>
                <a:cxn ang="0">
                  <a:pos x="226" y="36"/>
                </a:cxn>
                <a:cxn ang="0">
                  <a:pos x="214" y="24"/>
                </a:cxn>
                <a:cxn ang="0">
                  <a:pos x="166" y="6"/>
                </a:cxn>
                <a:cxn ang="0">
                  <a:pos x="166" y="6"/>
                </a:cxn>
                <a:cxn ang="0">
                  <a:pos x="130" y="0"/>
                </a:cxn>
                <a:cxn ang="0">
                  <a:pos x="101" y="6"/>
                </a:cxn>
                <a:cxn ang="0">
                  <a:pos x="47" y="30"/>
                </a:cxn>
                <a:cxn ang="0">
                  <a:pos x="0" y="72"/>
                </a:cxn>
                <a:cxn ang="0">
                  <a:pos x="0" y="96"/>
                </a:cxn>
                <a:cxn ang="0">
                  <a:pos x="11" y="114"/>
                </a:cxn>
                <a:cxn ang="0">
                  <a:pos x="17" y="114"/>
                </a:cxn>
                <a:cxn ang="0">
                  <a:pos x="35" y="114"/>
                </a:cxn>
                <a:cxn ang="0">
                  <a:pos x="23" y="126"/>
                </a:cxn>
                <a:cxn ang="0">
                  <a:pos x="23" y="168"/>
                </a:cxn>
                <a:cxn ang="0">
                  <a:pos x="29" y="180"/>
                </a:cxn>
                <a:cxn ang="0">
                  <a:pos x="41" y="192"/>
                </a:cxn>
                <a:cxn ang="0">
                  <a:pos x="71" y="198"/>
                </a:cxn>
                <a:cxn ang="0">
                  <a:pos x="95" y="210"/>
                </a:cxn>
                <a:cxn ang="0">
                  <a:pos x="95" y="216"/>
                </a:cxn>
                <a:cxn ang="0">
                  <a:pos x="95" y="228"/>
                </a:cxn>
                <a:cxn ang="0">
                  <a:pos x="107" y="234"/>
                </a:cxn>
                <a:cxn ang="0">
                  <a:pos x="119" y="240"/>
                </a:cxn>
                <a:cxn ang="0">
                  <a:pos x="142" y="270"/>
                </a:cxn>
                <a:cxn ang="0">
                  <a:pos x="190" y="282"/>
                </a:cxn>
                <a:cxn ang="0">
                  <a:pos x="214" y="264"/>
                </a:cxn>
                <a:cxn ang="0">
                  <a:pos x="243" y="240"/>
                </a:cxn>
                <a:cxn ang="0">
                  <a:pos x="249" y="234"/>
                </a:cxn>
                <a:cxn ang="0">
                  <a:pos x="249" y="234"/>
                </a:cxn>
              </a:cxnLst>
              <a:rect l="txL" t="txT" r="txR" b="txB"/>
              <a:pathLst>
                <a:path w="262" h="283">
                  <a:moveTo>
                    <a:pt x="249" y="234"/>
                  </a:moveTo>
                  <a:lnTo>
                    <a:pt x="261" y="168"/>
                  </a:lnTo>
                  <a:lnTo>
                    <a:pt x="249" y="102"/>
                  </a:lnTo>
                  <a:lnTo>
                    <a:pt x="237" y="48"/>
                  </a:lnTo>
                  <a:lnTo>
                    <a:pt x="226" y="36"/>
                  </a:lnTo>
                  <a:lnTo>
                    <a:pt x="214" y="24"/>
                  </a:lnTo>
                  <a:lnTo>
                    <a:pt x="166" y="6"/>
                  </a:lnTo>
                  <a:lnTo>
                    <a:pt x="130" y="0"/>
                  </a:lnTo>
                  <a:lnTo>
                    <a:pt x="101" y="6"/>
                  </a:lnTo>
                  <a:lnTo>
                    <a:pt x="47" y="30"/>
                  </a:lnTo>
                  <a:lnTo>
                    <a:pt x="0" y="72"/>
                  </a:lnTo>
                  <a:lnTo>
                    <a:pt x="0" y="96"/>
                  </a:lnTo>
                  <a:lnTo>
                    <a:pt x="11" y="114"/>
                  </a:lnTo>
                  <a:lnTo>
                    <a:pt x="17" y="114"/>
                  </a:lnTo>
                  <a:lnTo>
                    <a:pt x="35" y="114"/>
                  </a:lnTo>
                  <a:lnTo>
                    <a:pt x="23" y="126"/>
                  </a:lnTo>
                  <a:lnTo>
                    <a:pt x="23" y="168"/>
                  </a:lnTo>
                  <a:lnTo>
                    <a:pt x="29" y="180"/>
                  </a:lnTo>
                  <a:lnTo>
                    <a:pt x="41" y="192"/>
                  </a:lnTo>
                  <a:lnTo>
                    <a:pt x="71" y="198"/>
                  </a:lnTo>
                  <a:lnTo>
                    <a:pt x="95" y="210"/>
                  </a:lnTo>
                  <a:lnTo>
                    <a:pt x="95" y="216"/>
                  </a:lnTo>
                  <a:lnTo>
                    <a:pt x="95" y="228"/>
                  </a:lnTo>
                  <a:lnTo>
                    <a:pt x="107" y="234"/>
                  </a:lnTo>
                  <a:lnTo>
                    <a:pt x="119" y="240"/>
                  </a:lnTo>
                  <a:lnTo>
                    <a:pt x="142" y="270"/>
                  </a:lnTo>
                  <a:lnTo>
                    <a:pt x="190" y="282"/>
                  </a:lnTo>
                  <a:lnTo>
                    <a:pt x="214" y="264"/>
                  </a:lnTo>
                  <a:lnTo>
                    <a:pt x="243" y="240"/>
                  </a:lnTo>
                  <a:lnTo>
                    <a:pt x="249" y="234"/>
                  </a:lnTo>
                  <a:close/>
                </a:path>
              </a:pathLst>
            </a:custGeom>
            <a:solidFill>
              <a:srgbClr val="BBBBBB">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87" name="Freeform 610"/>
            <p:cNvSpPr/>
            <p:nvPr/>
          </p:nvSpPr>
          <p:spPr>
            <a:xfrm>
              <a:off x="4116" y="3000"/>
              <a:ext cx="66" cy="252"/>
            </a:xfrm>
            <a:custGeom>
              <a:avLst/>
              <a:gdLst>
                <a:gd name="txL" fmla="*/ 0 w 66"/>
                <a:gd name="txT" fmla="*/ 0 h 252"/>
                <a:gd name="txR" fmla="*/ 66 w 66"/>
                <a:gd name="txB" fmla="*/ 252 h 252"/>
              </a:gdLst>
              <a:ahLst/>
              <a:cxnLst>
                <a:cxn ang="0">
                  <a:pos x="12" y="0"/>
                </a:cxn>
                <a:cxn ang="0">
                  <a:pos x="0" y="6"/>
                </a:cxn>
                <a:cxn ang="0">
                  <a:pos x="12" y="132"/>
                </a:cxn>
                <a:cxn ang="0">
                  <a:pos x="54" y="245"/>
                </a:cxn>
                <a:cxn ang="0">
                  <a:pos x="59" y="251"/>
                </a:cxn>
                <a:cxn ang="0">
                  <a:pos x="65" y="251"/>
                </a:cxn>
                <a:cxn ang="0">
                  <a:pos x="36" y="162"/>
                </a:cxn>
                <a:cxn ang="0">
                  <a:pos x="12" y="66"/>
                </a:cxn>
                <a:cxn ang="0">
                  <a:pos x="12" y="36"/>
                </a:cxn>
                <a:cxn ang="0">
                  <a:pos x="12" y="0"/>
                </a:cxn>
                <a:cxn ang="0">
                  <a:pos x="12" y="0"/>
                </a:cxn>
              </a:cxnLst>
              <a:rect l="txL" t="txT" r="txR" b="txB"/>
              <a:pathLst>
                <a:path w="66" h="252">
                  <a:moveTo>
                    <a:pt x="12" y="0"/>
                  </a:moveTo>
                  <a:lnTo>
                    <a:pt x="0" y="6"/>
                  </a:lnTo>
                  <a:lnTo>
                    <a:pt x="12" y="132"/>
                  </a:lnTo>
                  <a:lnTo>
                    <a:pt x="54" y="245"/>
                  </a:lnTo>
                  <a:lnTo>
                    <a:pt x="59" y="251"/>
                  </a:lnTo>
                  <a:lnTo>
                    <a:pt x="65" y="251"/>
                  </a:lnTo>
                  <a:lnTo>
                    <a:pt x="36" y="162"/>
                  </a:lnTo>
                  <a:lnTo>
                    <a:pt x="12" y="66"/>
                  </a:lnTo>
                  <a:lnTo>
                    <a:pt x="12" y="36"/>
                  </a:lnTo>
                  <a:lnTo>
                    <a:pt x="12" y="0"/>
                  </a:lnTo>
                  <a:close/>
                </a:path>
              </a:pathLst>
            </a:custGeom>
            <a:solidFill>
              <a:srgbClr val="000000">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88" name="Freeform 611"/>
            <p:cNvSpPr/>
            <p:nvPr/>
          </p:nvSpPr>
          <p:spPr>
            <a:xfrm>
              <a:off x="3961" y="2761"/>
              <a:ext cx="227" cy="144"/>
            </a:xfrm>
            <a:custGeom>
              <a:avLst/>
              <a:gdLst>
                <a:gd name="txL" fmla="*/ 0 w 227"/>
                <a:gd name="txT" fmla="*/ 0 h 144"/>
                <a:gd name="txR" fmla="*/ 227 w 227"/>
                <a:gd name="txB" fmla="*/ 144 h 144"/>
              </a:gdLst>
              <a:ahLst/>
              <a:cxnLst>
                <a:cxn ang="0">
                  <a:pos x="72" y="24"/>
                </a:cxn>
                <a:cxn ang="0">
                  <a:pos x="72" y="12"/>
                </a:cxn>
                <a:cxn ang="0">
                  <a:pos x="48" y="12"/>
                </a:cxn>
                <a:cxn ang="0">
                  <a:pos x="36" y="18"/>
                </a:cxn>
                <a:cxn ang="0">
                  <a:pos x="24" y="12"/>
                </a:cxn>
                <a:cxn ang="0">
                  <a:pos x="24" y="0"/>
                </a:cxn>
                <a:cxn ang="0">
                  <a:pos x="0" y="0"/>
                </a:cxn>
                <a:cxn ang="0">
                  <a:pos x="0" y="6"/>
                </a:cxn>
                <a:cxn ang="0">
                  <a:pos x="0" y="18"/>
                </a:cxn>
                <a:cxn ang="0">
                  <a:pos x="18" y="48"/>
                </a:cxn>
                <a:cxn ang="0">
                  <a:pos x="30" y="78"/>
                </a:cxn>
                <a:cxn ang="0">
                  <a:pos x="30" y="84"/>
                </a:cxn>
                <a:cxn ang="0">
                  <a:pos x="36" y="90"/>
                </a:cxn>
                <a:cxn ang="0">
                  <a:pos x="72" y="102"/>
                </a:cxn>
                <a:cxn ang="0">
                  <a:pos x="84" y="108"/>
                </a:cxn>
                <a:cxn ang="0">
                  <a:pos x="96" y="125"/>
                </a:cxn>
                <a:cxn ang="0">
                  <a:pos x="119" y="137"/>
                </a:cxn>
                <a:cxn ang="0">
                  <a:pos x="131" y="143"/>
                </a:cxn>
                <a:cxn ang="0">
                  <a:pos x="214" y="54"/>
                </a:cxn>
                <a:cxn ang="0">
                  <a:pos x="220" y="36"/>
                </a:cxn>
                <a:cxn ang="0">
                  <a:pos x="226" y="30"/>
                </a:cxn>
                <a:cxn ang="0">
                  <a:pos x="220" y="36"/>
                </a:cxn>
                <a:cxn ang="0">
                  <a:pos x="191" y="60"/>
                </a:cxn>
                <a:cxn ang="0">
                  <a:pos x="167" y="78"/>
                </a:cxn>
                <a:cxn ang="0">
                  <a:pos x="119" y="66"/>
                </a:cxn>
                <a:cxn ang="0">
                  <a:pos x="96" y="36"/>
                </a:cxn>
                <a:cxn ang="0">
                  <a:pos x="84" y="30"/>
                </a:cxn>
                <a:cxn ang="0">
                  <a:pos x="72" y="24"/>
                </a:cxn>
                <a:cxn ang="0">
                  <a:pos x="72" y="24"/>
                </a:cxn>
              </a:cxnLst>
              <a:rect l="txL" t="txT" r="txR" b="txB"/>
              <a:pathLst>
                <a:path w="227" h="144">
                  <a:moveTo>
                    <a:pt x="72" y="24"/>
                  </a:moveTo>
                  <a:lnTo>
                    <a:pt x="72" y="12"/>
                  </a:lnTo>
                  <a:lnTo>
                    <a:pt x="48" y="12"/>
                  </a:lnTo>
                  <a:lnTo>
                    <a:pt x="36" y="18"/>
                  </a:lnTo>
                  <a:lnTo>
                    <a:pt x="24" y="12"/>
                  </a:lnTo>
                  <a:lnTo>
                    <a:pt x="24" y="0"/>
                  </a:lnTo>
                  <a:lnTo>
                    <a:pt x="0" y="0"/>
                  </a:lnTo>
                  <a:lnTo>
                    <a:pt x="0" y="6"/>
                  </a:lnTo>
                  <a:lnTo>
                    <a:pt x="0" y="18"/>
                  </a:lnTo>
                  <a:lnTo>
                    <a:pt x="18" y="48"/>
                  </a:lnTo>
                  <a:lnTo>
                    <a:pt x="30" y="78"/>
                  </a:lnTo>
                  <a:lnTo>
                    <a:pt x="30" y="84"/>
                  </a:lnTo>
                  <a:lnTo>
                    <a:pt x="36" y="90"/>
                  </a:lnTo>
                  <a:lnTo>
                    <a:pt x="72" y="102"/>
                  </a:lnTo>
                  <a:lnTo>
                    <a:pt x="84" y="108"/>
                  </a:lnTo>
                  <a:lnTo>
                    <a:pt x="96" y="125"/>
                  </a:lnTo>
                  <a:lnTo>
                    <a:pt x="119" y="137"/>
                  </a:lnTo>
                  <a:lnTo>
                    <a:pt x="131" y="143"/>
                  </a:lnTo>
                  <a:lnTo>
                    <a:pt x="214" y="54"/>
                  </a:lnTo>
                  <a:lnTo>
                    <a:pt x="220" y="36"/>
                  </a:lnTo>
                  <a:lnTo>
                    <a:pt x="226" y="30"/>
                  </a:lnTo>
                  <a:lnTo>
                    <a:pt x="220" y="36"/>
                  </a:lnTo>
                  <a:lnTo>
                    <a:pt x="191" y="60"/>
                  </a:lnTo>
                  <a:lnTo>
                    <a:pt x="167" y="78"/>
                  </a:lnTo>
                  <a:lnTo>
                    <a:pt x="119" y="66"/>
                  </a:lnTo>
                  <a:lnTo>
                    <a:pt x="96" y="36"/>
                  </a:lnTo>
                  <a:lnTo>
                    <a:pt x="84" y="30"/>
                  </a:lnTo>
                  <a:lnTo>
                    <a:pt x="72" y="24"/>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89" name="Freeform 612"/>
            <p:cNvSpPr/>
            <p:nvPr/>
          </p:nvSpPr>
          <p:spPr>
            <a:xfrm>
              <a:off x="3967" y="3251"/>
              <a:ext cx="233" cy="109"/>
            </a:xfrm>
            <a:custGeom>
              <a:avLst/>
              <a:gdLst>
                <a:gd name="txL" fmla="*/ 0 w 233"/>
                <a:gd name="txT" fmla="*/ 0 h 109"/>
                <a:gd name="txR" fmla="*/ 233 w 233"/>
                <a:gd name="txB" fmla="*/ 109 h 109"/>
              </a:gdLst>
              <a:ahLst/>
              <a:cxnLst>
                <a:cxn ang="0">
                  <a:pos x="12" y="48"/>
                </a:cxn>
                <a:cxn ang="0">
                  <a:pos x="18" y="54"/>
                </a:cxn>
                <a:cxn ang="0">
                  <a:pos x="42" y="42"/>
                </a:cxn>
                <a:cxn ang="0">
                  <a:pos x="12" y="72"/>
                </a:cxn>
                <a:cxn ang="0">
                  <a:pos x="6" y="72"/>
                </a:cxn>
                <a:cxn ang="0">
                  <a:pos x="0" y="78"/>
                </a:cxn>
                <a:cxn ang="0">
                  <a:pos x="6" y="90"/>
                </a:cxn>
                <a:cxn ang="0">
                  <a:pos x="12" y="96"/>
                </a:cxn>
                <a:cxn ang="0">
                  <a:pos x="18" y="96"/>
                </a:cxn>
                <a:cxn ang="0">
                  <a:pos x="18" y="96"/>
                </a:cxn>
                <a:cxn ang="0">
                  <a:pos x="18" y="96"/>
                </a:cxn>
                <a:cxn ang="0">
                  <a:pos x="18" y="96"/>
                </a:cxn>
                <a:cxn ang="0">
                  <a:pos x="18" y="102"/>
                </a:cxn>
                <a:cxn ang="0">
                  <a:pos x="24" y="108"/>
                </a:cxn>
                <a:cxn ang="0">
                  <a:pos x="48" y="102"/>
                </a:cxn>
                <a:cxn ang="0">
                  <a:pos x="161" y="96"/>
                </a:cxn>
                <a:cxn ang="0">
                  <a:pos x="197" y="84"/>
                </a:cxn>
                <a:cxn ang="0">
                  <a:pos x="232" y="72"/>
                </a:cxn>
                <a:cxn ang="0">
                  <a:pos x="208" y="42"/>
                </a:cxn>
                <a:cxn ang="0">
                  <a:pos x="197" y="6"/>
                </a:cxn>
                <a:cxn ang="0">
                  <a:pos x="143" y="0"/>
                </a:cxn>
                <a:cxn ang="0">
                  <a:pos x="90" y="0"/>
                </a:cxn>
                <a:cxn ang="0">
                  <a:pos x="42" y="12"/>
                </a:cxn>
                <a:cxn ang="0">
                  <a:pos x="6" y="48"/>
                </a:cxn>
                <a:cxn ang="0">
                  <a:pos x="12" y="48"/>
                </a:cxn>
                <a:cxn ang="0">
                  <a:pos x="12" y="48"/>
                </a:cxn>
              </a:cxnLst>
              <a:rect l="txL" t="txT" r="txR" b="txB"/>
              <a:pathLst>
                <a:path w="233" h="109">
                  <a:moveTo>
                    <a:pt x="12" y="48"/>
                  </a:moveTo>
                  <a:lnTo>
                    <a:pt x="18" y="54"/>
                  </a:lnTo>
                  <a:lnTo>
                    <a:pt x="42" y="42"/>
                  </a:lnTo>
                  <a:lnTo>
                    <a:pt x="12" y="72"/>
                  </a:lnTo>
                  <a:lnTo>
                    <a:pt x="6" y="72"/>
                  </a:lnTo>
                  <a:lnTo>
                    <a:pt x="0" y="78"/>
                  </a:lnTo>
                  <a:lnTo>
                    <a:pt x="6" y="90"/>
                  </a:lnTo>
                  <a:lnTo>
                    <a:pt x="12" y="96"/>
                  </a:lnTo>
                  <a:lnTo>
                    <a:pt x="18" y="96"/>
                  </a:lnTo>
                  <a:lnTo>
                    <a:pt x="18" y="102"/>
                  </a:lnTo>
                  <a:lnTo>
                    <a:pt x="24" y="108"/>
                  </a:lnTo>
                  <a:lnTo>
                    <a:pt x="48" y="102"/>
                  </a:lnTo>
                  <a:lnTo>
                    <a:pt x="161" y="96"/>
                  </a:lnTo>
                  <a:lnTo>
                    <a:pt x="197" y="84"/>
                  </a:lnTo>
                  <a:lnTo>
                    <a:pt x="232" y="72"/>
                  </a:lnTo>
                  <a:lnTo>
                    <a:pt x="208" y="42"/>
                  </a:lnTo>
                  <a:lnTo>
                    <a:pt x="197" y="6"/>
                  </a:lnTo>
                  <a:lnTo>
                    <a:pt x="143" y="0"/>
                  </a:lnTo>
                  <a:lnTo>
                    <a:pt x="90" y="0"/>
                  </a:lnTo>
                  <a:lnTo>
                    <a:pt x="42" y="12"/>
                  </a:lnTo>
                  <a:lnTo>
                    <a:pt x="6" y="48"/>
                  </a:lnTo>
                  <a:lnTo>
                    <a:pt x="12" y="4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90" name="Freeform 613"/>
            <p:cNvSpPr/>
            <p:nvPr/>
          </p:nvSpPr>
          <p:spPr>
            <a:xfrm>
              <a:off x="4086" y="2791"/>
              <a:ext cx="108" cy="162"/>
            </a:xfrm>
            <a:custGeom>
              <a:avLst/>
              <a:gdLst>
                <a:gd name="txL" fmla="*/ 0 w 108"/>
                <a:gd name="txT" fmla="*/ 0 h 162"/>
                <a:gd name="txR" fmla="*/ 108 w 108"/>
                <a:gd name="txB" fmla="*/ 162 h 162"/>
              </a:gdLst>
              <a:ahLst/>
              <a:cxnLst>
                <a:cxn ang="0">
                  <a:pos x="101" y="0"/>
                </a:cxn>
                <a:cxn ang="0">
                  <a:pos x="95" y="6"/>
                </a:cxn>
                <a:cxn ang="0">
                  <a:pos x="89" y="24"/>
                </a:cxn>
                <a:cxn ang="0">
                  <a:pos x="6" y="113"/>
                </a:cxn>
                <a:cxn ang="0">
                  <a:pos x="0" y="125"/>
                </a:cxn>
                <a:cxn ang="0">
                  <a:pos x="18" y="137"/>
                </a:cxn>
                <a:cxn ang="0">
                  <a:pos x="42" y="161"/>
                </a:cxn>
                <a:cxn ang="0">
                  <a:pos x="107" y="12"/>
                </a:cxn>
                <a:cxn ang="0">
                  <a:pos x="101" y="6"/>
                </a:cxn>
                <a:cxn ang="0">
                  <a:pos x="101" y="0"/>
                </a:cxn>
                <a:cxn ang="0">
                  <a:pos x="101" y="0"/>
                </a:cxn>
              </a:cxnLst>
              <a:rect l="txL" t="txT" r="txR" b="txB"/>
              <a:pathLst>
                <a:path w="108" h="162">
                  <a:moveTo>
                    <a:pt x="101" y="0"/>
                  </a:moveTo>
                  <a:lnTo>
                    <a:pt x="95" y="6"/>
                  </a:lnTo>
                  <a:lnTo>
                    <a:pt x="89" y="24"/>
                  </a:lnTo>
                  <a:lnTo>
                    <a:pt x="6" y="113"/>
                  </a:lnTo>
                  <a:lnTo>
                    <a:pt x="0" y="125"/>
                  </a:lnTo>
                  <a:lnTo>
                    <a:pt x="18" y="137"/>
                  </a:lnTo>
                  <a:lnTo>
                    <a:pt x="42" y="161"/>
                  </a:lnTo>
                  <a:lnTo>
                    <a:pt x="107" y="12"/>
                  </a:lnTo>
                  <a:lnTo>
                    <a:pt x="101" y="6"/>
                  </a:lnTo>
                  <a:lnTo>
                    <a:pt x="101"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91" name="Freeform 614"/>
            <p:cNvSpPr/>
            <p:nvPr/>
          </p:nvSpPr>
          <p:spPr>
            <a:xfrm>
              <a:off x="4158" y="3233"/>
              <a:ext cx="72" cy="103"/>
            </a:xfrm>
            <a:custGeom>
              <a:avLst/>
              <a:gdLst>
                <a:gd name="txL" fmla="*/ 0 w 72"/>
                <a:gd name="txT" fmla="*/ 0 h 103"/>
                <a:gd name="txR" fmla="*/ 72 w 72"/>
                <a:gd name="txB" fmla="*/ 103 h 103"/>
              </a:gdLst>
              <a:ahLst/>
              <a:cxnLst>
                <a:cxn ang="0">
                  <a:pos x="71" y="96"/>
                </a:cxn>
                <a:cxn ang="0">
                  <a:pos x="71" y="0"/>
                </a:cxn>
                <a:cxn ang="0">
                  <a:pos x="23" y="18"/>
                </a:cxn>
                <a:cxn ang="0">
                  <a:pos x="17" y="18"/>
                </a:cxn>
                <a:cxn ang="0">
                  <a:pos x="0" y="18"/>
                </a:cxn>
                <a:cxn ang="0">
                  <a:pos x="6" y="24"/>
                </a:cxn>
                <a:cxn ang="0">
                  <a:pos x="17" y="60"/>
                </a:cxn>
                <a:cxn ang="0">
                  <a:pos x="41" y="90"/>
                </a:cxn>
                <a:cxn ang="0">
                  <a:pos x="47" y="102"/>
                </a:cxn>
                <a:cxn ang="0">
                  <a:pos x="71" y="96"/>
                </a:cxn>
                <a:cxn ang="0">
                  <a:pos x="71" y="96"/>
                </a:cxn>
              </a:cxnLst>
              <a:rect l="txL" t="txT" r="txR" b="txB"/>
              <a:pathLst>
                <a:path w="72" h="103">
                  <a:moveTo>
                    <a:pt x="71" y="96"/>
                  </a:moveTo>
                  <a:lnTo>
                    <a:pt x="71" y="0"/>
                  </a:lnTo>
                  <a:lnTo>
                    <a:pt x="23" y="18"/>
                  </a:lnTo>
                  <a:lnTo>
                    <a:pt x="17" y="18"/>
                  </a:lnTo>
                  <a:lnTo>
                    <a:pt x="0" y="18"/>
                  </a:lnTo>
                  <a:lnTo>
                    <a:pt x="6" y="24"/>
                  </a:lnTo>
                  <a:lnTo>
                    <a:pt x="17" y="60"/>
                  </a:lnTo>
                  <a:lnTo>
                    <a:pt x="41" y="90"/>
                  </a:lnTo>
                  <a:lnTo>
                    <a:pt x="47" y="102"/>
                  </a:lnTo>
                  <a:lnTo>
                    <a:pt x="71" y="9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92" name="Freeform 615"/>
            <p:cNvSpPr/>
            <p:nvPr/>
          </p:nvSpPr>
          <p:spPr>
            <a:xfrm>
              <a:off x="4080" y="3018"/>
              <a:ext cx="49" cy="210"/>
            </a:xfrm>
            <a:custGeom>
              <a:avLst/>
              <a:gdLst>
                <a:gd name="txL" fmla="*/ 0 w 49"/>
                <a:gd name="txT" fmla="*/ 0 h 210"/>
                <a:gd name="txR" fmla="*/ 49 w 49"/>
                <a:gd name="txB" fmla="*/ 210 h 210"/>
              </a:gdLst>
              <a:ahLst/>
              <a:cxnLst>
                <a:cxn ang="0">
                  <a:pos x="48" y="209"/>
                </a:cxn>
                <a:cxn ang="0">
                  <a:pos x="36" y="156"/>
                </a:cxn>
                <a:cxn ang="0">
                  <a:pos x="12" y="102"/>
                </a:cxn>
                <a:cxn ang="0">
                  <a:pos x="0" y="0"/>
                </a:cxn>
                <a:cxn ang="0">
                  <a:pos x="0" y="120"/>
                </a:cxn>
                <a:cxn ang="0">
                  <a:pos x="48" y="209"/>
                </a:cxn>
                <a:cxn ang="0">
                  <a:pos x="48" y="209"/>
                </a:cxn>
              </a:cxnLst>
              <a:rect l="txL" t="txT" r="txR" b="txB"/>
              <a:pathLst>
                <a:path w="49" h="210">
                  <a:moveTo>
                    <a:pt x="48" y="209"/>
                  </a:moveTo>
                  <a:lnTo>
                    <a:pt x="36" y="156"/>
                  </a:lnTo>
                  <a:lnTo>
                    <a:pt x="12" y="102"/>
                  </a:lnTo>
                  <a:lnTo>
                    <a:pt x="0" y="0"/>
                  </a:lnTo>
                  <a:lnTo>
                    <a:pt x="0" y="120"/>
                  </a:lnTo>
                  <a:lnTo>
                    <a:pt x="48" y="209"/>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93" name="Freeform 616"/>
            <p:cNvSpPr/>
            <p:nvPr/>
          </p:nvSpPr>
          <p:spPr>
            <a:xfrm>
              <a:off x="4104" y="2928"/>
              <a:ext cx="25" cy="79"/>
            </a:xfrm>
            <a:custGeom>
              <a:avLst/>
              <a:gdLst>
                <a:gd name="txL" fmla="*/ 0 w 25"/>
                <a:gd name="txT" fmla="*/ 0 h 79"/>
                <a:gd name="txR" fmla="*/ 25 w 25"/>
                <a:gd name="txB" fmla="*/ 79 h 79"/>
              </a:gdLst>
              <a:ahLst/>
              <a:cxnLst>
                <a:cxn ang="0">
                  <a:pos x="24" y="24"/>
                </a:cxn>
                <a:cxn ang="0">
                  <a:pos x="0" y="0"/>
                </a:cxn>
                <a:cxn ang="0">
                  <a:pos x="0" y="30"/>
                </a:cxn>
                <a:cxn ang="0">
                  <a:pos x="0" y="36"/>
                </a:cxn>
                <a:cxn ang="0">
                  <a:pos x="0" y="48"/>
                </a:cxn>
                <a:cxn ang="0">
                  <a:pos x="6" y="60"/>
                </a:cxn>
                <a:cxn ang="0">
                  <a:pos x="12" y="78"/>
                </a:cxn>
                <a:cxn ang="0">
                  <a:pos x="24" y="72"/>
                </a:cxn>
                <a:cxn ang="0">
                  <a:pos x="24" y="24"/>
                </a:cxn>
                <a:cxn ang="0">
                  <a:pos x="24" y="24"/>
                </a:cxn>
              </a:cxnLst>
              <a:rect l="txL" t="txT" r="txR" b="txB"/>
              <a:pathLst>
                <a:path w="25" h="79">
                  <a:moveTo>
                    <a:pt x="24" y="24"/>
                  </a:moveTo>
                  <a:lnTo>
                    <a:pt x="0" y="0"/>
                  </a:lnTo>
                  <a:lnTo>
                    <a:pt x="0" y="30"/>
                  </a:lnTo>
                  <a:lnTo>
                    <a:pt x="0" y="36"/>
                  </a:lnTo>
                  <a:lnTo>
                    <a:pt x="0" y="48"/>
                  </a:lnTo>
                  <a:lnTo>
                    <a:pt x="6" y="60"/>
                  </a:lnTo>
                  <a:lnTo>
                    <a:pt x="12" y="78"/>
                  </a:lnTo>
                  <a:lnTo>
                    <a:pt x="24" y="72"/>
                  </a:lnTo>
                  <a:lnTo>
                    <a:pt x="24" y="24"/>
                  </a:lnTo>
                  <a:close/>
                </a:path>
              </a:pathLst>
            </a:custGeom>
            <a:solidFill>
              <a:srgbClr val="000000">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94" name="Freeform 617"/>
            <p:cNvSpPr/>
            <p:nvPr/>
          </p:nvSpPr>
          <p:spPr>
            <a:xfrm>
              <a:off x="4128" y="2791"/>
              <a:ext cx="102" cy="461"/>
            </a:xfrm>
            <a:custGeom>
              <a:avLst/>
              <a:gdLst>
                <a:gd name="txL" fmla="*/ 0 w 102"/>
                <a:gd name="txT" fmla="*/ 0 h 461"/>
                <a:gd name="txR" fmla="*/ 102 w 102"/>
                <a:gd name="txB" fmla="*/ 461 h 461"/>
              </a:gdLst>
              <a:ahLst/>
              <a:cxnLst>
                <a:cxn ang="0">
                  <a:pos x="101" y="442"/>
                </a:cxn>
                <a:cxn ang="0">
                  <a:pos x="101" y="30"/>
                </a:cxn>
                <a:cxn ang="0">
                  <a:pos x="65" y="6"/>
                </a:cxn>
                <a:cxn ang="0">
                  <a:pos x="59" y="0"/>
                </a:cxn>
                <a:cxn ang="0">
                  <a:pos x="65" y="6"/>
                </a:cxn>
                <a:cxn ang="0">
                  <a:pos x="65" y="12"/>
                </a:cxn>
                <a:cxn ang="0">
                  <a:pos x="0" y="161"/>
                </a:cxn>
                <a:cxn ang="0">
                  <a:pos x="0" y="209"/>
                </a:cxn>
                <a:cxn ang="0">
                  <a:pos x="0" y="269"/>
                </a:cxn>
                <a:cxn ang="0">
                  <a:pos x="0" y="299"/>
                </a:cxn>
                <a:cxn ang="0">
                  <a:pos x="6" y="323"/>
                </a:cxn>
                <a:cxn ang="0">
                  <a:pos x="18" y="359"/>
                </a:cxn>
                <a:cxn ang="0">
                  <a:pos x="24" y="371"/>
                </a:cxn>
                <a:cxn ang="0">
                  <a:pos x="24" y="389"/>
                </a:cxn>
                <a:cxn ang="0">
                  <a:pos x="36" y="413"/>
                </a:cxn>
                <a:cxn ang="0">
                  <a:pos x="47" y="436"/>
                </a:cxn>
                <a:cxn ang="0">
                  <a:pos x="53" y="460"/>
                </a:cxn>
                <a:cxn ang="0">
                  <a:pos x="101" y="442"/>
                </a:cxn>
                <a:cxn ang="0">
                  <a:pos x="101" y="442"/>
                </a:cxn>
              </a:cxnLst>
              <a:rect l="txL" t="txT" r="txR" b="txB"/>
              <a:pathLst>
                <a:path w="102" h="461">
                  <a:moveTo>
                    <a:pt x="101" y="442"/>
                  </a:moveTo>
                  <a:lnTo>
                    <a:pt x="101" y="30"/>
                  </a:lnTo>
                  <a:lnTo>
                    <a:pt x="65" y="6"/>
                  </a:lnTo>
                  <a:lnTo>
                    <a:pt x="59" y="0"/>
                  </a:lnTo>
                  <a:lnTo>
                    <a:pt x="65" y="6"/>
                  </a:lnTo>
                  <a:lnTo>
                    <a:pt x="65" y="12"/>
                  </a:lnTo>
                  <a:lnTo>
                    <a:pt x="0" y="161"/>
                  </a:lnTo>
                  <a:lnTo>
                    <a:pt x="0" y="209"/>
                  </a:lnTo>
                  <a:lnTo>
                    <a:pt x="0" y="269"/>
                  </a:lnTo>
                  <a:lnTo>
                    <a:pt x="0" y="299"/>
                  </a:lnTo>
                  <a:lnTo>
                    <a:pt x="6" y="323"/>
                  </a:lnTo>
                  <a:lnTo>
                    <a:pt x="18" y="359"/>
                  </a:lnTo>
                  <a:lnTo>
                    <a:pt x="24" y="371"/>
                  </a:lnTo>
                  <a:lnTo>
                    <a:pt x="24" y="389"/>
                  </a:lnTo>
                  <a:lnTo>
                    <a:pt x="36" y="413"/>
                  </a:lnTo>
                  <a:lnTo>
                    <a:pt x="47" y="436"/>
                  </a:lnTo>
                  <a:lnTo>
                    <a:pt x="53" y="460"/>
                  </a:lnTo>
                  <a:lnTo>
                    <a:pt x="101" y="442"/>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95" name="Freeform 618"/>
            <p:cNvSpPr/>
            <p:nvPr/>
          </p:nvSpPr>
          <p:spPr>
            <a:xfrm>
              <a:off x="3771" y="2821"/>
              <a:ext cx="287" cy="306"/>
            </a:xfrm>
            <a:custGeom>
              <a:avLst/>
              <a:gdLst>
                <a:gd name="txL" fmla="*/ 0 w 287"/>
                <a:gd name="txT" fmla="*/ 0 h 306"/>
                <a:gd name="txR" fmla="*/ 287 w 287"/>
                <a:gd name="txB" fmla="*/ 306 h 306"/>
              </a:gdLst>
              <a:ahLst/>
              <a:cxnLst>
                <a:cxn ang="0">
                  <a:pos x="71" y="77"/>
                </a:cxn>
                <a:cxn ang="0">
                  <a:pos x="48" y="119"/>
                </a:cxn>
                <a:cxn ang="0">
                  <a:pos x="48" y="155"/>
                </a:cxn>
                <a:cxn ang="0">
                  <a:pos x="0" y="275"/>
                </a:cxn>
                <a:cxn ang="0">
                  <a:pos x="24" y="305"/>
                </a:cxn>
                <a:cxn ang="0">
                  <a:pos x="24" y="299"/>
                </a:cxn>
                <a:cxn ang="0">
                  <a:pos x="71" y="299"/>
                </a:cxn>
                <a:cxn ang="0">
                  <a:pos x="83" y="293"/>
                </a:cxn>
                <a:cxn ang="0">
                  <a:pos x="143" y="287"/>
                </a:cxn>
                <a:cxn ang="0">
                  <a:pos x="149" y="287"/>
                </a:cxn>
                <a:cxn ang="0">
                  <a:pos x="190" y="281"/>
                </a:cxn>
                <a:cxn ang="0">
                  <a:pos x="196" y="275"/>
                </a:cxn>
                <a:cxn ang="0">
                  <a:pos x="256" y="269"/>
                </a:cxn>
                <a:cxn ang="0">
                  <a:pos x="250" y="263"/>
                </a:cxn>
                <a:cxn ang="0">
                  <a:pos x="250" y="257"/>
                </a:cxn>
                <a:cxn ang="0">
                  <a:pos x="286" y="215"/>
                </a:cxn>
                <a:cxn ang="0">
                  <a:pos x="286" y="173"/>
                </a:cxn>
                <a:cxn ang="0">
                  <a:pos x="286" y="137"/>
                </a:cxn>
                <a:cxn ang="0">
                  <a:pos x="262" y="48"/>
                </a:cxn>
                <a:cxn ang="0">
                  <a:pos x="262" y="42"/>
                </a:cxn>
                <a:cxn ang="0">
                  <a:pos x="226" y="30"/>
                </a:cxn>
                <a:cxn ang="0">
                  <a:pos x="220" y="24"/>
                </a:cxn>
                <a:cxn ang="0">
                  <a:pos x="220" y="18"/>
                </a:cxn>
                <a:cxn ang="0">
                  <a:pos x="214" y="6"/>
                </a:cxn>
                <a:cxn ang="0">
                  <a:pos x="214" y="0"/>
                </a:cxn>
                <a:cxn ang="0">
                  <a:pos x="196" y="12"/>
                </a:cxn>
                <a:cxn ang="0">
                  <a:pos x="184" y="18"/>
                </a:cxn>
                <a:cxn ang="0">
                  <a:pos x="190" y="24"/>
                </a:cxn>
                <a:cxn ang="0">
                  <a:pos x="190" y="24"/>
                </a:cxn>
                <a:cxn ang="0">
                  <a:pos x="190" y="24"/>
                </a:cxn>
                <a:cxn ang="0">
                  <a:pos x="178" y="36"/>
                </a:cxn>
                <a:cxn ang="0">
                  <a:pos x="161" y="42"/>
                </a:cxn>
                <a:cxn ang="0">
                  <a:pos x="161" y="30"/>
                </a:cxn>
                <a:cxn ang="0">
                  <a:pos x="155" y="24"/>
                </a:cxn>
                <a:cxn ang="0">
                  <a:pos x="155" y="30"/>
                </a:cxn>
                <a:cxn ang="0">
                  <a:pos x="155" y="36"/>
                </a:cxn>
                <a:cxn ang="0">
                  <a:pos x="149" y="48"/>
                </a:cxn>
                <a:cxn ang="0">
                  <a:pos x="143" y="48"/>
                </a:cxn>
                <a:cxn ang="0">
                  <a:pos x="143" y="42"/>
                </a:cxn>
                <a:cxn ang="0">
                  <a:pos x="143" y="36"/>
                </a:cxn>
                <a:cxn ang="0">
                  <a:pos x="143" y="30"/>
                </a:cxn>
                <a:cxn ang="0">
                  <a:pos x="143" y="36"/>
                </a:cxn>
                <a:cxn ang="0">
                  <a:pos x="143" y="42"/>
                </a:cxn>
                <a:cxn ang="0">
                  <a:pos x="137" y="71"/>
                </a:cxn>
                <a:cxn ang="0">
                  <a:pos x="131" y="95"/>
                </a:cxn>
                <a:cxn ang="0">
                  <a:pos x="155" y="71"/>
                </a:cxn>
                <a:cxn ang="0">
                  <a:pos x="178" y="48"/>
                </a:cxn>
                <a:cxn ang="0">
                  <a:pos x="137" y="137"/>
                </a:cxn>
                <a:cxn ang="0">
                  <a:pos x="125" y="137"/>
                </a:cxn>
                <a:cxn ang="0">
                  <a:pos x="95" y="185"/>
                </a:cxn>
                <a:cxn ang="0">
                  <a:pos x="113" y="107"/>
                </a:cxn>
                <a:cxn ang="0">
                  <a:pos x="71" y="77"/>
                </a:cxn>
                <a:cxn ang="0">
                  <a:pos x="71" y="77"/>
                </a:cxn>
              </a:cxnLst>
              <a:rect l="txL" t="txT" r="txR" b="txB"/>
              <a:pathLst>
                <a:path w="287" h="306">
                  <a:moveTo>
                    <a:pt x="71" y="77"/>
                  </a:moveTo>
                  <a:lnTo>
                    <a:pt x="48" y="119"/>
                  </a:lnTo>
                  <a:lnTo>
                    <a:pt x="48" y="155"/>
                  </a:lnTo>
                  <a:lnTo>
                    <a:pt x="0" y="275"/>
                  </a:lnTo>
                  <a:lnTo>
                    <a:pt x="24" y="305"/>
                  </a:lnTo>
                  <a:lnTo>
                    <a:pt x="24" y="299"/>
                  </a:lnTo>
                  <a:lnTo>
                    <a:pt x="71" y="299"/>
                  </a:lnTo>
                  <a:lnTo>
                    <a:pt x="83" y="293"/>
                  </a:lnTo>
                  <a:lnTo>
                    <a:pt x="143" y="287"/>
                  </a:lnTo>
                  <a:lnTo>
                    <a:pt x="149" y="287"/>
                  </a:lnTo>
                  <a:lnTo>
                    <a:pt x="190" y="281"/>
                  </a:lnTo>
                  <a:lnTo>
                    <a:pt x="196" y="275"/>
                  </a:lnTo>
                  <a:lnTo>
                    <a:pt x="256" y="269"/>
                  </a:lnTo>
                  <a:lnTo>
                    <a:pt x="250" y="263"/>
                  </a:lnTo>
                  <a:lnTo>
                    <a:pt x="250" y="257"/>
                  </a:lnTo>
                  <a:lnTo>
                    <a:pt x="286" y="215"/>
                  </a:lnTo>
                  <a:lnTo>
                    <a:pt x="286" y="173"/>
                  </a:lnTo>
                  <a:lnTo>
                    <a:pt x="286" y="137"/>
                  </a:lnTo>
                  <a:lnTo>
                    <a:pt x="262" y="48"/>
                  </a:lnTo>
                  <a:lnTo>
                    <a:pt x="262" y="42"/>
                  </a:lnTo>
                  <a:lnTo>
                    <a:pt x="226" y="30"/>
                  </a:lnTo>
                  <a:lnTo>
                    <a:pt x="220" y="24"/>
                  </a:lnTo>
                  <a:lnTo>
                    <a:pt x="220" y="18"/>
                  </a:lnTo>
                  <a:lnTo>
                    <a:pt x="214" y="6"/>
                  </a:lnTo>
                  <a:lnTo>
                    <a:pt x="214" y="0"/>
                  </a:lnTo>
                  <a:lnTo>
                    <a:pt x="196" y="12"/>
                  </a:lnTo>
                  <a:lnTo>
                    <a:pt x="184" y="18"/>
                  </a:lnTo>
                  <a:lnTo>
                    <a:pt x="190" y="24"/>
                  </a:lnTo>
                  <a:lnTo>
                    <a:pt x="178" y="36"/>
                  </a:lnTo>
                  <a:lnTo>
                    <a:pt x="161" y="42"/>
                  </a:lnTo>
                  <a:lnTo>
                    <a:pt x="161" y="30"/>
                  </a:lnTo>
                  <a:lnTo>
                    <a:pt x="155" y="24"/>
                  </a:lnTo>
                  <a:lnTo>
                    <a:pt x="155" y="30"/>
                  </a:lnTo>
                  <a:lnTo>
                    <a:pt x="155" y="36"/>
                  </a:lnTo>
                  <a:lnTo>
                    <a:pt x="149" y="48"/>
                  </a:lnTo>
                  <a:lnTo>
                    <a:pt x="143" y="48"/>
                  </a:lnTo>
                  <a:lnTo>
                    <a:pt x="143" y="42"/>
                  </a:lnTo>
                  <a:lnTo>
                    <a:pt x="143" y="36"/>
                  </a:lnTo>
                  <a:lnTo>
                    <a:pt x="143" y="30"/>
                  </a:lnTo>
                  <a:lnTo>
                    <a:pt x="143" y="36"/>
                  </a:lnTo>
                  <a:lnTo>
                    <a:pt x="143" y="42"/>
                  </a:lnTo>
                  <a:lnTo>
                    <a:pt x="137" y="71"/>
                  </a:lnTo>
                  <a:lnTo>
                    <a:pt x="131" y="95"/>
                  </a:lnTo>
                  <a:lnTo>
                    <a:pt x="155" y="71"/>
                  </a:lnTo>
                  <a:lnTo>
                    <a:pt x="178" y="48"/>
                  </a:lnTo>
                  <a:lnTo>
                    <a:pt x="137" y="137"/>
                  </a:lnTo>
                  <a:lnTo>
                    <a:pt x="125" y="137"/>
                  </a:lnTo>
                  <a:lnTo>
                    <a:pt x="95" y="185"/>
                  </a:lnTo>
                  <a:lnTo>
                    <a:pt x="113" y="107"/>
                  </a:lnTo>
                  <a:lnTo>
                    <a:pt x="71" y="77"/>
                  </a:lnTo>
                  <a:close/>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96" name="Freeform 619"/>
            <p:cNvSpPr/>
            <p:nvPr/>
          </p:nvSpPr>
          <p:spPr>
            <a:xfrm>
              <a:off x="3587" y="3060"/>
              <a:ext cx="185" cy="79"/>
            </a:xfrm>
            <a:custGeom>
              <a:avLst/>
              <a:gdLst>
                <a:gd name="txL" fmla="*/ 0 w 185"/>
                <a:gd name="txT" fmla="*/ 0 h 79"/>
                <a:gd name="txR" fmla="*/ 185 w 185"/>
                <a:gd name="txB" fmla="*/ 79 h 79"/>
              </a:gdLst>
              <a:ahLst/>
              <a:cxnLst>
                <a:cxn ang="0">
                  <a:pos x="0" y="0"/>
                </a:cxn>
                <a:cxn ang="0">
                  <a:pos x="41" y="78"/>
                </a:cxn>
                <a:cxn ang="0">
                  <a:pos x="47" y="66"/>
                </a:cxn>
                <a:cxn ang="0">
                  <a:pos x="47" y="54"/>
                </a:cxn>
                <a:cxn ang="0">
                  <a:pos x="95" y="36"/>
                </a:cxn>
                <a:cxn ang="0">
                  <a:pos x="130" y="42"/>
                </a:cxn>
                <a:cxn ang="0">
                  <a:pos x="160" y="42"/>
                </a:cxn>
                <a:cxn ang="0">
                  <a:pos x="160" y="36"/>
                </a:cxn>
                <a:cxn ang="0">
                  <a:pos x="184" y="36"/>
                </a:cxn>
                <a:cxn ang="0">
                  <a:pos x="107" y="0"/>
                </a:cxn>
                <a:cxn ang="0">
                  <a:pos x="107" y="0"/>
                </a:cxn>
                <a:cxn ang="0">
                  <a:pos x="95" y="0"/>
                </a:cxn>
                <a:cxn ang="0">
                  <a:pos x="41" y="6"/>
                </a:cxn>
                <a:cxn ang="0">
                  <a:pos x="35" y="0"/>
                </a:cxn>
                <a:cxn ang="0">
                  <a:pos x="0" y="0"/>
                </a:cxn>
                <a:cxn ang="0">
                  <a:pos x="0" y="0"/>
                </a:cxn>
              </a:cxnLst>
              <a:rect l="txL" t="txT" r="txR" b="txB"/>
              <a:pathLst>
                <a:path w="185" h="79">
                  <a:moveTo>
                    <a:pt x="0" y="0"/>
                  </a:moveTo>
                  <a:lnTo>
                    <a:pt x="41" y="78"/>
                  </a:lnTo>
                  <a:lnTo>
                    <a:pt x="47" y="66"/>
                  </a:lnTo>
                  <a:lnTo>
                    <a:pt x="47" y="54"/>
                  </a:lnTo>
                  <a:lnTo>
                    <a:pt x="95" y="36"/>
                  </a:lnTo>
                  <a:lnTo>
                    <a:pt x="130" y="42"/>
                  </a:lnTo>
                  <a:lnTo>
                    <a:pt x="160" y="42"/>
                  </a:lnTo>
                  <a:lnTo>
                    <a:pt x="160" y="36"/>
                  </a:lnTo>
                  <a:lnTo>
                    <a:pt x="184" y="36"/>
                  </a:lnTo>
                  <a:lnTo>
                    <a:pt x="107" y="0"/>
                  </a:lnTo>
                  <a:lnTo>
                    <a:pt x="95" y="0"/>
                  </a:lnTo>
                  <a:lnTo>
                    <a:pt x="41" y="6"/>
                  </a:lnTo>
                  <a:lnTo>
                    <a:pt x="35" y="0"/>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97" name="Freeform 620"/>
            <p:cNvSpPr/>
            <p:nvPr/>
          </p:nvSpPr>
          <p:spPr>
            <a:xfrm>
              <a:off x="3682" y="3108"/>
              <a:ext cx="138" cy="91"/>
            </a:xfrm>
            <a:custGeom>
              <a:avLst/>
              <a:gdLst>
                <a:gd name="txL" fmla="*/ 0 w 138"/>
                <a:gd name="txT" fmla="*/ 0 h 91"/>
                <a:gd name="txR" fmla="*/ 138 w 138"/>
                <a:gd name="txB" fmla="*/ 91 h 91"/>
              </a:gdLst>
              <a:ahLst/>
              <a:cxnLst>
                <a:cxn ang="0">
                  <a:pos x="71" y="6"/>
                </a:cxn>
                <a:cxn ang="0">
                  <a:pos x="47" y="0"/>
                </a:cxn>
                <a:cxn ang="0">
                  <a:pos x="18" y="24"/>
                </a:cxn>
                <a:cxn ang="0">
                  <a:pos x="0" y="48"/>
                </a:cxn>
                <a:cxn ang="0">
                  <a:pos x="6" y="60"/>
                </a:cxn>
                <a:cxn ang="0">
                  <a:pos x="18" y="78"/>
                </a:cxn>
                <a:cxn ang="0">
                  <a:pos x="30" y="90"/>
                </a:cxn>
                <a:cxn ang="0">
                  <a:pos x="47" y="84"/>
                </a:cxn>
                <a:cxn ang="0">
                  <a:pos x="65" y="72"/>
                </a:cxn>
                <a:cxn ang="0">
                  <a:pos x="89" y="72"/>
                </a:cxn>
                <a:cxn ang="0">
                  <a:pos x="113" y="72"/>
                </a:cxn>
                <a:cxn ang="0">
                  <a:pos x="113" y="72"/>
                </a:cxn>
                <a:cxn ang="0">
                  <a:pos x="137" y="54"/>
                </a:cxn>
                <a:cxn ang="0">
                  <a:pos x="137" y="48"/>
                </a:cxn>
                <a:cxn ang="0">
                  <a:pos x="137" y="30"/>
                </a:cxn>
                <a:cxn ang="0">
                  <a:pos x="131" y="24"/>
                </a:cxn>
                <a:cxn ang="0">
                  <a:pos x="125" y="18"/>
                </a:cxn>
                <a:cxn ang="0">
                  <a:pos x="113" y="18"/>
                </a:cxn>
                <a:cxn ang="0">
                  <a:pos x="71" y="6"/>
                </a:cxn>
                <a:cxn ang="0">
                  <a:pos x="71" y="6"/>
                </a:cxn>
              </a:cxnLst>
              <a:rect l="txL" t="txT" r="txR" b="txB"/>
              <a:pathLst>
                <a:path w="138" h="91">
                  <a:moveTo>
                    <a:pt x="71" y="6"/>
                  </a:moveTo>
                  <a:lnTo>
                    <a:pt x="47" y="0"/>
                  </a:lnTo>
                  <a:lnTo>
                    <a:pt x="18" y="24"/>
                  </a:lnTo>
                  <a:lnTo>
                    <a:pt x="0" y="48"/>
                  </a:lnTo>
                  <a:lnTo>
                    <a:pt x="6" y="60"/>
                  </a:lnTo>
                  <a:lnTo>
                    <a:pt x="18" y="78"/>
                  </a:lnTo>
                  <a:lnTo>
                    <a:pt x="30" y="90"/>
                  </a:lnTo>
                  <a:lnTo>
                    <a:pt x="47" y="84"/>
                  </a:lnTo>
                  <a:lnTo>
                    <a:pt x="65" y="72"/>
                  </a:lnTo>
                  <a:lnTo>
                    <a:pt x="89" y="72"/>
                  </a:lnTo>
                  <a:lnTo>
                    <a:pt x="113" y="72"/>
                  </a:lnTo>
                  <a:lnTo>
                    <a:pt x="137" y="54"/>
                  </a:lnTo>
                  <a:lnTo>
                    <a:pt x="137" y="48"/>
                  </a:lnTo>
                  <a:lnTo>
                    <a:pt x="137" y="30"/>
                  </a:lnTo>
                  <a:lnTo>
                    <a:pt x="131" y="24"/>
                  </a:lnTo>
                  <a:lnTo>
                    <a:pt x="125" y="18"/>
                  </a:lnTo>
                  <a:lnTo>
                    <a:pt x="113" y="18"/>
                  </a:lnTo>
                  <a:lnTo>
                    <a:pt x="71" y="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98" name="Freeform 621"/>
            <p:cNvSpPr/>
            <p:nvPr/>
          </p:nvSpPr>
          <p:spPr>
            <a:xfrm>
              <a:off x="3628" y="3096"/>
              <a:ext cx="126" cy="55"/>
            </a:xfrm>
            <a:custGeom>
              <a:avLst/>
              <a:gdLst>
                <a:gd name="txL" fmla="*/ 0 w 126"/>
                <a:gd name="txT" fmla="*/ 0 h 55"/>
                <a:gd name="txR" fmla="*/ 126 w 126"/>
                <a:gd name="txB" fmla="*/ 55 h 55"/>
              </a:gdLst>
              <a:ahLst/>
              <a:cxnLst>
                <a:cxn ang="0">
                  <a:pos x="0" y="42"/>
                </a:cxn>
                <a:cxn ang="0">
                  <a:pos x="6" y="48"/>
                </a:cxn>
                <a:cxn ang="0">
                  <a:pos x="12" y="54"/>
                </a:cxn>
                <a:cxn ang="0">
                  <a:pos x="48" y="54"/>
                </a:cxn>
                <a:cxn ang="0">
                  <a:pos x="48" y="54"/>
                </a:cxn>
                <a:cxn ang="0">
                  <a:pos x="54" y="48"/>
                </a:cxn>
                <a:cxn ang="0">
                  <a:pos x="66" y="48"/>
                </a:cxn>
                <a:cxn ang="0">
                  <a:pos x="84" y="30"/>
                </a:cxn>
                <a:cxn ang="0">
                  <a:pos x="101" y="12"/>
                </a:cxn>
                <a:cxn ang="0">
                  <a:pos x="125" y="18"/>
                </a:cxn>
                <a:cxn ang="0">
                  <a:pos x="119" y="6"/>
                </a:cxn>
                <a:cxn ang="0">
                  <a:pos x="89" y="12"/>
                </a:cxn>
                <a:cxn ang="0">
                  <a:pos x="54" y="0"/>
                </a:cxn>
                <a:cxn ang="0">
                  <a:pos x="6" y="18"/>
                </a:cxn>
                <a:cxn ang="0">
                  <a:pos x="0" y="36"/>
                </a:cxn>
                <a:cxn ang="0">
                  <a:pos x="0" y="42"/>
                </a:cxn>
                <a:cxn ang="0">
                  <a:pos x="0" y="42"/>
                </a:cxn>
              </a:cxnLst>
              <a:rect l="txL" t="txT" r="txR" b="txB"/>
              <a:pathLst>
                <a:path w="126" h="55">
                  <a:moveTo>
                    <a:pt x="0" y="42"/>
                  </a:moveTo>
                  <a:lnTo>
                    <a:pt x="6" y="48"/>
                  </a:lnTo>
                  <a:lnTo>
                    <a:pt x="12" y="54"/>
                  </a:lnTo>
                  <a:lnTo>
                    <a:pt x="48" y="54"/>
                  </a:lnTo>
                  <a:lnTo>
                    <a:pt x="54" y="48"/>
                  </a:lnTo>
                  <a:lnTo>
                    <a:pt x="66" y="48"/>
                  </a:lnTo>
                  <a:lnTo>
                    <a:pt x="84" y="30"/>
                  </a:lnTo>
                  <a:lnTo>
                    <a:pt x="101" y="12"/>
                  </a:lnTo>
                  <a:lnTo>
                    <a:pt x="125" y="18"/>
                  </a:lnTo>
                  <a:lnTo>
                    <a:pt x="119" y="6"/>
                  </a:lnTo>
                  <a:lnTo>
                    <a:pt x="89" y="12"/>
                  </a:lnTo>
                  <a:lnTo>
                    <a:pt x="54" y="0"/>
                  </a:lnTo>
                  <a:lnTo>
                    <a:pt x="6" y="18"/>
                  </a:lnTo>
                  <a:lnTo>
                    <a:pt x="0" y="36"/>
                  </a:lnTo>
                  <a:lnTo>
                    <a:pt x="0" y="42"/>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1999" name="Freeform 622"/>
            <p:cNvSpPr/>
            <p:nvPr/>
          </p:nvSpPr>
          <p:spPr>
            <a:xfrm>
              <a:off x="3628" y="3138"/>
              <a:ext cx="73" cy="55"/>
            </a:xfrm>
            <a:custGeom>
              <a:avLst/>
              <a:gdLst>
                <a:gd name="txL" fmla="*/ 0 w 73"/>
                <a:gd name="txT" fmla="*/ 0 h 55"/>
                <a:gd name="txR" fmla="*/ 73 w 73"/>
                <a:gd name="txB" fmla="*/ 55 h 55"/>
              </a:gdLst>
              <a:ahLst/>
              <a:cxnLst>
                <a:cxn ang="0">
                  <a:pos x="0" y="0"/>
                </a:cxn>
                <a:cxn ang="0">
                  <a:pos x="36" y="54"/>
                </a:cxn>
                <a:cxn ang="0">
                  <a:pos x="72" y="54"/>
                </a:cxn>
                <a:cxn ang="0">
                  <a:pos x="60" y="36"/>
                </a:cxn>
                <a:cxn ang="0">
                  <a:pos x="54" y="18"/>
                </a:cxn>
                <a:cxn ang="0">
                  <a:pos x="66" y="6"/>
                </a:cxn>
                <a:cxn ang="0">
                  <a:pos x="54" y="6"/>
                </a:cxn>
                <a:cxn ang="0">
                  <a:pos x="48" y="12"/>
                </a:cxn>
                <a:cxn ang="0">
                  <a:pos x="48" y="12"/>
                </a:cxn>
                <a:cxn ang="0">
                  <a:pos x="12" y="12"/>
                </a:cxn>
                <a:cxn ang="0">
                  <a:pos x="6" y="6"/>
                </a:cxn>
                <a:cxn ang="0">
                  <a:pos x="0" y="0"/>
                </a:cxn>
                <a:cxn ang="0">
                  <a:pos x="0" y="0"/>
                </a:cxn>
              </a:cxnLst>
              <a:rect l="txL" t="txT" r="txR" b="txB"/>
              <a:pathLst>
                <a:path w="73" h="55">
                  <a:moveTo>
                    <a:pt x="0" y="0"/>
                  </a:moveTo>
                  <a:lnTo>
                    <a:pt x="36" y="54"/>
                  </a:lnTo>
                  <a:lnTo>
                    <a:pt x="72" y="54"/>
                  </a:lnTo>
                  <a:lnTo>
                    <a:pt x="60" y="36"/>
                  </a:lnTo>
                  <a:lnTo>
                    <a:pt x="54" y="18"/>
                  </a:lnTo>
                  <a:lnTo>
                    <a:pt x="66" y="6"/>
                  </a:lnTo>
                  <a:lnTo>
                    <a:pt x="54" y="6"/>
                  </a:lnTo>
                  <a:lnTo>
                    <a:pt x="48" y="12"/>
                  </a:lnTo>
                  <a:lnTo>
                    <a:pt x="12" y="12"/>
                  </a:lnTo>
                  <a:lnTo>
                    <a:pt x="6" y="6"/>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00" name="Freeform 623"/>
            <p:cNvSpPr/>
            <p:nvPr/>
          </p:nvSpPr>
          <p:spPr>
            <a:xfrm>
              <a:off x="3706" y="3132"/>
              <a:ext cx="30" cy="43"/>
            </a:xfrm>
            <a:custGeom>
              <a:avLst/>
              <a:gdLst>
                <a:gd name="txL" fmla="*/ 0 w 30"/>
                <a:gd name="txT" fmla="*/ 0 h 43"/>
                <a:gd name="txR" fmla="*/ 30 w 30"/>
                <a:gd name="txB" fmla="*/ 43 h 43"/>
              </a:gdLst>
              <a:ahLst/>
              <a:cxnLst>
                <a:cxn ang="0">
                  <a:pos x="23" y="6"/>
                </a:cxn>
                <a:cxn ang="0">
                  <a:pos x="23" y="12"/>
                </a:cxn>
                <a:cxn ang="0">
                  <a:pos x="11" y="24"/>
                </a:cxn>
                <a:cxn ang="0">
                  <a:pos x="11" y="18"/>
                </a:cxn>
                <a:cxn ang="0">
                  <a:pos x="11" y="0"/>
                </a:cxn>
                <a:cxn ang="0">
                  <a:pos x="11" y="12"/>
                </a:cxn>
                <a:cxn ang="0">
                  <a:pos x="6" y="24"/>
                </a:cxn>
                <a:cxn ang="0">
                  <a:pos x="0" y="24"/>
                </a:cxn>
                <a:cxn ang="0">
                  <a:pos x="0" y="36"/>
                </a:cxn>
                <a:cxn ang="0">
                  <a:pos x="6" y="42"/>
                </a:cxn>
                <a:cxn ang="0">
                  <a:pos x="17" y="36"/>
                </a:cxn>
                <a:cxn ang="0">
                  <a:pos x="29" y="30"/>
                </a:cxn>
                <a:cxn ang="0">
                  <a:pos x="29" y="24"/>
                </a:cxn>
                <a:cxn ang="0">
                  <a:pos x="23" y="6"/>
                </a:cxn>
                <a:cxn ang="0">
                  <a:pos x="23" y="6"/>
                </a:cxn>
              </a:cxnLst>
              <a:rect l="txL" t="txT" r="txR" b="txB"/>
              <a:pathLst>
                <a:path w="30" h="43">
                  <a:moveTo>
                    <a:pt x="23" y="6"/>
                  </a:moveTo>
                  <a:lnTo>
                    <a:pt x="23" y="12"/>
                  </a:lnTo>
                  <a:lnTo>
                    <a:pt x="11" y="24"/>
                  </a:lnTo>
                  <a:lnTo>
                    <a:pt x="11" y="18"/>
                  </a:lnTo>
                  <a:lnTo>
                    <a:pt x="11" y="0"/>
                  </a:lnTo>
                  <a:lnTo>
                    <a:pt x="11" y="12"/>
                  </a:lnTo>
                  <a:lnTo>
                    <a:pt x="6" y="24"/>
                  </a:lnTo>
                  <a:lnTo>
                    <a:pt x="0" y="24"/>
                  </a:lnTo>
                  <a:lnTo>
                    <a:pt x="0" y="36"/>
                  </a:lnTo>
                  <a:lnTo>
                    <a:pt x="6" y="42"/>
                  </a:lnTo>
                  <a:lnTo>
                    <a:pt x="17" y="36"/>
                  </a:lnTo>
                  <a:lnTo>
                    <a:pt x="29" y="30"/>
                  </a:lnTo>
                  <a:lnTo>
                    <a:pt x="29" y="24"/>
                  </a:lnTo>
                  <a:lnTo>
                    <a:pt x="23" y="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01" name="Freeform 624"/>
            <p:cNvSpPr/>
            <p:nvPr/>
          </p:nvSpPr>
          <p:spPr>
            <a:xfrm>
              <a:off x="3842" y="2845"/>
              <a:ext cx="108" cy="162"/>
            </a:xfrm>
            <a:custGeom>
              <a:avLst/>
              <a:gdLst>
                <a:gd name="txL" fmla="*/ 0 w 108"/>
                <a:gd name="txT" fmla="*/ 0 h 162"/>
                <a:gd name="txR" fmla="*/ 108 w 108"/>
                <a:gd name="txB" fmla="*/ 162 h 162"/>
              </a:gdLst>
              <a:ahLst/>
              <a:cxnLst>
                <a:cxn ang="0">
                  <a:pos x="0" y="47"/>
                </a:cxn>
                <a:cxn ang="0">
                  <a:pos x="0" y="53"/>
                </a:cxn>
                <a:cxn ang="0">
                  <a:pos x="42" y="83"/>
                </a:cxn>
                <a:cxn ang="0">
                  <a:pos x="24" y="161"/>
                </a:cxn>
                <a:cxn ang="0">
                  <a:pos x="54" y="113"/>
                </a:cxn>
                <a:cxn ang="0">
                  <a:pos x="66" y="113"/>
                </a:cxn>
                <a:cxn ang="0">
                  <a:pos x="107" y="24"/>
                </a:cxn>
                <a:cxn ang="0">
                  <a:pos x="84" y="47"/>
                </a:cxn>
                <a:cxn ang="0">
                  <a:pos x="60" y="71"/>
                </a:cxn>
                <a:cxn ang="0">
                  <a:pos x="66" y="47"/>
                </a:cxn>
                <a:cxn ang="0">
                  <a:pos x="72" y="18"/>
                </a:cxn>
                <a:cxn ang="0">
                  <a:pos x="60" y="24"/>
                </a:cxn>
                <a:cxn ang="0">
                  <a:pos x="48" y="18"/>
                </a:cxn>
                <a:cxn ang="0">
                  <a:pos x="42" y="12"/>
                </a:cxn>
                <a:cxn ang="0">
                  <a:pos x="30" y="6"/>
                </a:cxn>
                <a:cxn ang="0">
                  <a:pos x="24" y="0"/>
                </a:cxn>
                <a:cxn ang="0">
                  <a:pos x="24" y="0"/>
                </a:cxn>
                <a:cxn ang="0">
                  <a:pos x="24" y="6"/>
                </a:cxn>
                <a:cxn ang="0">
                  <a:pos x="24" y="12"/>
                </a:cxn>
                <a:cxn ang="0">
                  <a:pos x="30" y="18"/>
                </a:cxn>
                <a:cxn ang="0">
                  <a:pos x="24" y="24"/>
                </a:cxn>
                <a:cxn ang="0">
                  <a:pos x="12" y="24"/>
                </a:cxn>
                <a:cxn ang="0">
                  <a:pos x="0" y="47"/>
                </a:cxn>
                <a:cxn ang="0">
                  <a:pos x="0" y="47"/>
                </a:cxn>
              </a:cxnLst>
              <a:rect l="txL" t="txT" r="txR" b="txB"/>
              <a:pathLst>
                <a:path w="108" h="162">
                  <a:moveTo>
                    <a:pt x="0" y="47"/>
                  </a:moveTo>
                  <a:lnTo>
                    <a:pt x="0" y="53"/>
                  </a:lnTo>
                  <a:lnTo>
                    <a:pt x="42" y="83"/>
                  </a:lnTo>
                  <a:lnTo>
                    <a:pt x="24" y="161"/>
                  </a:lnTo>
                  <a:lnTo>
                    <a:pt x="54" y="113"/>
                  </a:lnTo>
                  <a:lnTo>
                    <a:pt x="66" y="113"/>
                  </a:lnTo>
                  <a:lnTo>
                    <a:pt x="107" y="24"/>
                  </a:lnTo>
                  <a:lnTo>
                    <a:pt x="84" y="47"/>
                  </a:lnTo>
                  <a:lnTo>
                    <a:pt x="60" y="71"/>
                  </a:lnTo>
                  <a:lnTo>
                    <a:pt x="66" y="47"/>
                  </a:lnTo>
                  <a:lnTo>
                    <a:pt x="72" y="18"/>
                  </a:lnTo>
                  <a:lnTo>
                    <a:pt x="60" y="24"/>
                  </a:lnTo>
                  <a:lnTo>
                    <a:pt x="48" y="18"/>
                  </a:lnTo>
                  <a:lnTo>
                    <a:pt x="42" y="12"/>
                  </a:lnTo>
                  <a:lnTo>
                    <a:pt x="30" y="6"/>
                  </a:lnTo>
                  <a:lnTo>
                    <a:pt x="24" y="0"/>
                  </a:lnTo>
                  <a:lnTo>
                    <a:pt x="24" y="6"/>
                  </a:lnTo>
                  <a:lnTo>
                    <a:pt x="24" y="12"/>
                  </a:lnTo>
                  <a:lnTo>
                    <a:pt x="30" y="18"/>
                  </a:lnTo>
                  <a:lnTo>
                    <a:pt x="24" y="24"/>
                  </a:lnTo>
                  <a:lnTo>
                    <a:pt x="12" y="24"/>
                  </a:lnTo>
                  <a:lnTo>
                    <a:pt x="0" y="47"/>
                  </a:lnTo>
                  <a:close/>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02" name="Freeform 625"/>
            <p:cNvSpPr/>
            <p:nvPr/>
          </p:nvSpPr>
          <p:spPr>
            <a:xfrm>
              <a:off x="3795" y="3120"/>
              <a:ext cx="78" cy="67"/>
            </a:xfrm>
            <a:custGeom>
              <a:avLst/>
              <a:gdLst>
                <a:gd name="txL" fmla="*/ 0 w 78"/>
                <a:gd name="txT" fmla="*/ 0 h 67"/>
                <a:gd name="txR" fmla="*/ 78 w 78"/>
                <a:gd name="txB" fmla="*/ 67 h 67"/>
              </a:gdLst>
              <a:ahLst/>
              <a:cxnLst>
                <a:cxn ang="0">
                  <a:pos x="0" y="6"/>
                </a:cxn>
                <a:cxn ang="0">
                  <a:pos x="12" y="6"/>
                </a:cxn>
                <a:cxn ang="0">
                  <a:pos x="24" y="18"/>
                </a:cxn>
                <a:cxn ang="0">
                  <a:pos x="24" y="36"/>
                </a:cxn>
                <a:cxn ang="0">
                  <a:pos x="24" y="42"/>
                </a:cxn>
                <a:cxn ang="0">
                  <a:pos x="24" y="54"/>
                </a:cxn>
                <a:cxn ang="0">
                  <a:pos x="6" y="60"/>
                </a:cxn>
                <a:cxn ang="0">
                  <a:pos x="71" y="66"/>
                </a:cxn>
                <a:cxn ang="0">
                  <a:pos x="77" y="54"/>
                </a:cxn>
                <a:cxn ang="0">
                  <a:pos x="71" y="30"/>
                </a:cxn>
                <a:cxn ang="0">
                  <a:pos x="53" y="6"/>
                </a:cxn>
                <a:cxn ang="0">
                  <a:pos x="47" y="0"/>
                </a:cxn>
                <a:cxn ang="0">
                  <a:pos x="0" y="0"/>
                </a:cxn>
                <a:cxn ang="0">
                  <a:pos x="0" y="6"/>
                </a:cxn>
                <a:cxn ang="0">
                  <a:pos x="0" y="6"/>
                </a:cxn>
              </a:cxnLst>
              <a:rect l="txL" t="txT" r="txR" b="txB"/>
              <a:pathLst>
                <a:path w="78" h="67">
                  <a:moveTo>
                    <a:pt x="0" y="6"/>
                  </a:moveTo>
                  <a:lnTo>
                    <a:pt x="12" y="6"/>
                  </a:lnTo>
                  <a:lnTo>
                    <a:pt x="24" y="18"/>
                  </a:lnTo>
                  <a:lnTo>
                    <a:pt x="24" y="36"/>
                  </a:lnTo>
                  <a:lnTo>
                    <a:pt x="24" y="42"/>
                  </a:lnTo>
                  <a:lnTo>
                    <a:pt x="24" y="54"/>
                  </a:lnTo>
                  <a:lnTo>
                    <a:pt x="6" y="60"/>
                  </a:lnTo>
                  <a:lnTo>
                    <a:pt x="71" y="66"/>
                  </a:lnTo>
                  <a:lnTo>
                    <a:pt x="77" y="54"/>
                  </a:lnTo>
                  <a:lnTo>
                    <a:pt x="71" y="30"/>
                  </a:lnTo>
                  <a:lnTo>
                    <a:pt x="53" y="6"/>
                  </a:lnTo>
                  <a:lnTo>
                    <a:pt x="47" y="0"/>
                  </a:lnTo>
                  <a:lnTo>
                    <a:pt x="0" y="0"/>
                  </a:lnTo>
                  <a:lnTo>
                    <a:pt x="0" y="6"/>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03" name="Freeform 626"/>
            <p:cNvSpPr/>
            <p:nvPr/>
          </p:nvSpPr>
          <p:spPr>
            <a:xfrm>
              <a:off x="3747" y="3096"/>
              <a:ext cx="49" cy="31"/>
            </a:xfrm>
            <a:custGeom>
              <a:avLst/>
              <a:gdLst>
                <a:gd name="txL" fmla="*/ 0 w 49"/>
                <a:gd name="txT" fmla="*/ 0 h 31"/>
                <a:gd name="txR" fmla="*/ 49 w 49"/>
                <a:gd name="txB" fmla="*/ 31 h 31"/>
              </a:gdLst>
              <a:ahLst/>
              <a:cxnLst>
                <a:cxn ang="0">
                  <a:pos x="24" y="0"/>
                </a:cxn>
                <a:cxn ang="0">
                  <a:pos x="0" y="0"/>
                </a:cxn>
                <a:cxn ang="0">
                  <a:pos x="0" y="6"/>
                </a:cxn>
                <a:cxn ang="0">
                  <a:pos x="6" y="18"/>
                </a:cxn>
                <a:cxn ang="0">
                  <a:pos x="48" y="30"/>
                </a:cxn>
                <a:cxn ang="0">
                  <a:pos x="24" y="0"/>
                </a:cxn>
                <a:cxn ang="0">
                  <a:pos x="24" y="0"/>
                </a:cxn>
              </a:cxnLst>
              <a:rect l="txL" t="txT" r="txR" b="txB"/>
              <a:pathLst>
                <a:path w="49" h="31">
                  <a:moveTo>
                    <a:pt x="24" y="0"/>
                  </a:moveTo>
                  <a:lnTo>
                    <a:pt x="0" y="0"/>
                  </a:lnTo>
                  <a:lnTo>
                    <a:pt x="0" y="6"/>
                  </a:lnTo>
                  <a:lnTo>
                    <a:pt x="6" y="18"/>
                  </a:lnTo>
                  <a:lnTo>
                    <a:pt x="48" y="30"/>
                  </a:lnTo>
                  <a:lnTo>
                    <a:pt x="24"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04" name="Freeform 627"/>
            <p:cNvSpPr/>
            <p:nvPr/>
          </p:nvSpPr>
          <p:spPr>
            <a:xfrm>
              <a:off x="3795" y="3162"/>
              <a:ext cx="25" cy="19"/>
            </a:xfrm>
            <a:custGeom>
              <a:avLst/>
              <a:gdLst>
                <a:gd name="txL" fmla="*/ 0 w 25"/>
                <a:gd name="txT" fmla="*/ 0 h 19"/>
                <a:gd name="txR" fmla="*/ 25 w 25"/>
                <a:gd name="txB" fmla="*/ 19 h 19"/>
              </a:gdLst>
              <a:ahLst/>
              <a:cxnLst>
                <a:cxn ang="0">
                  <a:pos x="24" y="0"/>
                </a:cxn>
                <a:cxn ang="0">
                  <a:pos x="0" y="18"/>
                </a:cxn>
                <a:cxn ang="0">
                  <a:pos x="0" y="18"/>
                </a:cxn>
                <a:cxn ang="0">
                  <a:pos x="6" y="18"/>
                </a:cxn>
                <a:cxn ang="0">
                  <a:pos x="24" y="12"/>
                </a:cxn>
                <a:cxn ang="0">
                  <a:pos x="24" y="0"/>
                </a:cxn>
                <a:cxn ang="0">
                  <a:pos x="24" y="0"/>
                </a:cxn>
              </a:cxnLst>
              <a:rect l="txL" t="txT" r="txR" b="txB"/>
              <a:pathLst>
                <a:path w="25" h="19">
                  <a:moveTo>
                    <a:pt x="24" y="0"/>
                  </a:moveTo>
                  <a:lnTo>
                    <a:pt x="0" y="18"/>
                  </a:lnTo>
                  <a:lnTo>
                    <a:pt x="6" y="18"/>
                  </a:lnTo>
                  <a:lnTo>
                    <a:pt x="24" y="12"/>
                  </a:lnTo>
                  <a:lnTo>
                    <a:pt x="24"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05" name="Freeform 628"/>
            <p:cNvSpPr/>
            <p:nvPr/>
          </p:nvSpPr>
          <p:spPr>
            <a:xfrm>
              <a:off x="3664" y="2617"/>
              <a:ext cx="162" cy="193"/>
            </a:xfrm>
            <a:custGeom>
              <a:avLst/>
              <a:gdLst>
                <a:gd name="txL" fmla="*/ 0 w 162"/>
                <a:gd name="txT" fmla="*/ 0 h 193"/>
                <a:gd name="txR" fmla="*/ 162 w 162"/>
                <a:gd name="txB" fmla="*/ 193 h 193"/>
              </a:gdLst>
              <a:ahLst/>
              <a:cxnLst>
                <a:cxn ang="0">
                  <a:pos x="53" y="0"/>
                </a:cxn>
                <a:cxn ang="0">
                  <a:pos x="12" y="24"/>
                </a:cxn>
                <a:cxn ang="0">
                  <a:pos x="0" y="42"/>
                </a:cxn>
                <a:cxn ang="0">
                  <a:pos x="12" y="48"/>
                </a:cxn>
                <a:cxn ang="0">
                  <a:pos x="30" y="60"/>
                </a:cxn>
                <a:cxn ang="0">
                  <a:pos x="42" y="60"/>
                </a:cxn>
                <a:cxn ang="0">
                  <a:pos x="36" y="78"/>
                </a:cxn>
                <a:cxn ang="0">
                  <a:pos x="30" y="96"/>
                </a:cxn>
                <a:cxn ang="0">
                  <a:pos x="36" y="114"/>
                </a:cxn>
                <a:cxn ang="0">
                  <a:pos x="36" y="126"/>
                </a:cxn>
                <a:cxn ang="0">
                  <a:pos x="83" y="120"/>
                </a:cxn>
                <a:cxn ang="0">
                  <a:pos x="83" y="126"/>
                </a:cxn>
                <a:cxn ang="0">
                  <a:pos x="89" y="132"/>
                </a:cxn>
                <a:cxn ang="0">
                  <a:pos x="89" y="150"/>
                </a:cxn>
                <a:cxn ang="0">
                  <a:pos x="83" y="156"/>
                </a:cxn>
                <a:cxn ang="0">
                  <a:pos x="83" y="168"/>
                </a:cxn>
                <a:cxn ang="0">
                  <a:pos x="95" y="180"/>
                </a:cxn>
                <a:cxn ang="0">
                  <a:pos x="113" y="180"/>
                </a:cxn>
                <a:cxn ang="0">
                  <a:pos x="131" y="192"/>
                </a:cxn>
                <a:cxn ang="0">
                  <a:pos x="137" y="186"/>
                </a:cxn>
                <a:cxn ang="0">
                  <a:pos x="149" y="180"/>
                </a:cxn>
                <a:cxn ang="0">
                  <a:pos x="149" y="180"/>
                </a:cxn>
                <a:cxn ang="0">
                  <a:pos x="155" y="156"/>
                </a:cxn>
                <a:cxn ang="0">
                  <a:pos x="161" y="126"/>
                </a:cxn>
                <a:cxn ang="0">
                  <a:pos x="155" y="114"/>
                </a:cxn>
                <a:cxn ang="0">
                  <a:pos x="161" y="102"/>
                </a:cxn>
                <a:cxn ang="0">
                  <a:pos x="149" y="96"/>
                </a:cxn>
                <a:cxn ang="0">
                  <a:pos x="143" y="84"/>
                </a:cxn>
                <a:cxn ang="0">
                  <a:pos x="137" y="90"/>
                </a:cxn>
                <a:cxn ang="0">
                  <a:pos x="137" y="96"/>
                </a:cxn>
                <a:cxn ang="0">
                  <a:pos x="137" y="90"/>
                </a:cxn>
                <a:cxn ang="0">
                  <a:pos x="131" y="66"/>
                </a:cxn>
                <a:cxn ang="0">
                  <a:pos x="131" y="78"/>
                </a:cxn>
                <a:cxn ang="0">
                  <a:pos x="131" y="60"/>
                </a:cxn>
                <a:cxn ang="0">
                  <a:pos x="143" y="54"/>
                </a:cxn>
                <a:cxn ang="0">
                  <a:pos x="149" y="36"/>
                </a:cxn>
                <a:cxn ang="0">
                  <a:pos x="119" y="12"/>
                </a:cxn>
                <a:cxn ang="0">
                  <a:pos x="107" y="12"/>
                </a:cxn>
                <a:cxn ang="0">
                  <a:pos x="53" y="0"/>
                </a:cxn>
                <a:cxn ang="0">
                  <a:pos x="53" y="0"/>
                </a:cxn>
              </a:cxnLst>
              <a:rect l="txL" t="txT" r="txR" b="txB"/>
              <a:pathLst>
                <a:path w="162" h="193">
                  <a:moveTo>
                    <a:pt x="53" y="0"/>
                  </a:moveTo>
                  <a:lnTo>
                    <a:pt x="12" y="24"/>
                  </a:lnTo>
                  <a:lnTo>
                    <a:pt x="0" y="42"/>
                  </a:lnTo>
                  <a:lnTo>
                    <a:pt x="12" y="48"/>
                  </a:lnTo>
                  <a:lnTo>
                    <a:pt x="30" y="60"/>
                  </a:lnTo>
                  <a:lnTo>
                    <a:pt x="42" y="60"/>
                  </a:lnTo>
                  <a:lnTo>
                    <a:pt x="36" y="78"/>
                  </a:lnTo>
                  <a:lnTo>
                    <a:pt x="30" y="96"/>
                  </a:lnTo>
                  <a:lnTo>
                    <a:pt x="36" y="114"/>
                  </a:lnTo>
                  <a:lnTo>
                    <a:pt x="36" y="126"/>
                  </a:lnTo>
                  <a:lnTo>
                    <a:pt x="83" y="120"/>
                  </a:lnTo>
                  <a:lnTo>
                    <a:pt x="83" y="126"/>
                  </a:lnTo>
                  <a:lnTo>
                    <a:pt x="89" y="132"/>
                  </a:lnTo>
                  <a:lnTo>
                    <a:pt x="89" y="150"/>
                  </a:lnTo>
                  <a:lnTo>
                    <a:pt x="83" y="156"/>
                  </a:lnTo>
                  <a:lnTo>
                    <a:pt x="83" y="168"/>
                  </a:lnTo>
                  <a:lnTo>
                    <a:pt x="95" y="180"/>
                  </a:lnTo>
                  <a:lnTo>
                    <a:pt x="113" y="180"/>
                  </a:lnTo>
                  <a:lnTo>
                    <a:pt x="131" y="192"/>
                  </a:lnTo>
                  <a:lnTo>
                    <a:pt x="137" y="186"/>
                  </a:lnTo>
                  <a:lnTo>
                    <a:pt x="149" y="180"/>
                  </a:lnTo>
                  <a:lnTo>
                    <a:pt x="155" y="156"/>
                  </a:lnTo>
                  <a:lnTo>
                    <a:pt x="161" y="126"/>
                  </a:lnTo>
                  <a:lnTo>
                    <a:pt x="155" y="114"/>
                  </a:lnTo>
                  <a:lnTo>
                    <a:pt x="161" y="102"/>
                  </a:lnTo>
                  <a:lnTo>
                    <a:pt x="149" y="96"/>
                  </a:lnTo>
                  <a:lnTo>
                    <a:pt x="143" y="84"/>
                  </a:lnTo>
                  <a:lnTo>
                    <a:pt x="137" y="90"/>
                  </a:lnTo>
                  <a:lnTo>
                    <a:pt x="137" y="96"/>
                  </a:lnTo>
                  <a:lnTo>
                    <a:pt x="137" y="90"/>
                  </a:lnTo>
                  <a:lnTo>
                    <a:pt x="131" y="66"/>
                  </a:lnTo>
                  <a:lnTo>
                    <a:pt x="131" y="78"/>
                  </a:lnTo>
                  <a:lnTo>
                    <a:pt x="131" y="60"/>
                  </a:lnTo>
                  <a:lnTo>
                    <a:pt x="143" y="54"/>
                  </a:lnTo>
                  <a:lnTo>
                    <a:pt x="149" y="36"/>
                  </a:lnTo>
                  <a:lnTo>
                    <a:pt x="119" y="12"/>
                  </a:lnTo>
                  <a:lnTo>
                    <a:pt x="107" y="12"/>
                  </a:lnTo>
                  <a:lnTo>
                    <a:pt x="53" y="0"/>
                  </a:lnTo>
                  <a:close/>
                </a:path>
              </a:pathLst>
            </a:custGeom>
            <a:solidFill>
              <a:srgbClr val="000000">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06" name="Freeform 629"/>
            <p:cNvSpPr/>
            <p:nvPr/>
          </p:nvSpPr>
          <p:spPr>
            <a:xfrm>
              <a:off x="3640" y="2665"/>
              <a:ext cx="132" cy="181"/>
            </a:xfrm>
            <a:custGeom>
              <a:avLst/>
              <a:gdLst>
                <a:gd name="txL" fmla="*/ 0 w 132"/>
                <a:gd name="txT" fmla="*/ 0 h 181"/>
                <a:gd name="txR" fmla="*/ 132 w 132"/>
                <a:gd name="txB" fmla="*/ 181 h 181"/>
              </a:gdLst>
              <a:ahLst/>
              <a:cxnLst>
                <a:cxn ang="0">
                  <a:pos x="36" y="0"/>
                </a:cxn>
                <a:cxn ang="0">
                  <a:pos x="24" y="12"/>
                </a:cxn>
                <a:cxn ang="0">
                  <a:pos x="18" y="30"/>
                </a:cxn>
                <a:cxn ang="0">
                  <a:pos x="18" y="36"/>
                </a:cxn>
                <a:cxn ang="0">
                  <a:pos x="12" y="48"/>
                </a:cxn>
                <a:cxn ang="0">
                  <a:pos x="12" y="54"/>
                </a:cxn>
                <a:cxn ang="0">
                  <a:pos x="0" y="72"/>
                </a:cxn>
                <a:cxn ang="0">
                  <a:pos x="6" y="78"/>
                </a:cxn>
                <a:cxn ang="0">
                  <a:pos x="12" y="84"/>
                </a:cxn>
                <a:cxn ang="0">
                  <a:pos x="12" y="90"/>
                </a:cxn>
                <a:cxn ang="0">
                  <a:pos x="18" y="84"/>
                </a:cxn>
                <a:cxn ang="0">
                  <a:pos x="18" y="84"/>
                </a:cxn>
                <a:cxn ang="0">
                  <a:pos x="18" y="84"/>
                </a:cxn>
                <a:cxn ang="0">
                  <a:pos x="12" y="90"/>
                </a:cxn>
                <a:cxn ang="0">
                  <a:pos x="12" y="84"/>
                </a:cxn>
                <a:cxn ang="0">
                  <a:pos x="12" y="90"/>
                </a:cxn>
                <a:cxn ang="0">
                  <a:pos x="24" y="114"/>
                </a:cxn>
                <a:cxn ang="0">
                  <a:pos x="12" y="108"/>
                </a:cxn>
                <a:cxn ang="0">
                  <a:pos x="12" y="114"/>
                </a:cxn>
                <a:cxn ang="0">
                  <a:pos x="12" y="114"/>
                </a:cxn>
                <a:cxn ang="0">
                  <a:pos x="12" y="120"/>
                </a:cxn>
                <a:cxn ang="0">
                  <a:pos x="24" y="144"/>
                </a:cxn>
                <a:cxn ang="0">
                  <a:pos x="42" y="150"/>
                </a:cxn>
                <a:cxn ang="0">
                  <a:pos x="66" y="150"/>
                </a:cxn>
                <a:cxn ang="0">
                  <a:pos x="72" y="150"/>
                </a:cxn>
                <a:cxn ang="0">
                  <a:pos x="60" y="156"/>
                </a:cxn>
                <a:cxn ang="0">
                  <a:pos x="60" y="162"/>
                </a:cxn>
                <a:cxn ang="0">
                  <a:pos x="66" y="168"/>
                </a:cxn>
                <a:cxn ang="0">
                  <a:pos x="72" y="174"/>
                </a:cxn>
                <a:cxn ang="0">
                  <a:pos x="72" y="180"/>
                </a:cxn>
                <a:cxn ang="0">
                  <a:pos x="125" y="144"/>
                </a:cxn>
                <a:cxn ang="0">
                  <a:pos x="131" y="132"/>
                </a:cxn>
                <a:cxn ang="0">
                  <a:pos x="119" y="132"/>
                </a:cxn>
                <a:cxn ang="0">
                  <a:pos x="107" y="120"/>
                </a:cxn>
                <a:cxn ang="0">
                  <a:pos x="107" y="108"/>
                </a:cxn>
                <a:cxn ang="0">
                  <a:pos x="113" y="102"/>
                </a:cxn>
                <a:cxn ang="0">
                  <a:pos x="113" y="102"/>
                </a:cxn>
                <a:cxn ang="0">
                  <a:pos x="113" y="96"/>
                </a:cxn>
                <a:cxn ang="0">
                  <a:pos x="113" y="84"/>
                </a:cxn>
                <a:cxn ang="0">
                  <a:pos x="107" y="78"/>
                </a:cxn>
                <a:cxn ang="0">
                  <a:pos x="107" y="108"/>
                </a:cxn>
                <a:cxn ang="0">
                  <a:pos x="83" y="120"/>
                </a:cxn>
                <a:cxn ang="0">
                  <a:pos x="83" y="114"/>
                </a:cxn>
                <a:cxn ang="0">
                  <a:pos x="83" y="120"/>
                </a:cxn>
                <a:cxn ang="0">
                  <a:pos x="107" y="108"/>
                </a:cxn>
                <a:cxn ang="0">
                  <a:pos x="107" y="78"/>
                </a:cxn>
                <a:cxn ang="0">
                  <a:pos x="101" y="84"/>
                </a:cxn>
                <a:cxn ang="0">
                  <a:pos x="101" y="96"/>
                </a:cxn>
                <a:cxn ang="0">
                  <a:pos x="95" y="102"/>
                </a:cxn>
                <a:cxn ang="0">
                  <a:pos x="101" y="96"/>
                </a:cxn>
                <a:cxn ang="0">
                  <a:pos x="101" y="84"/>
                </a:cxn>
                <a:cxn ang="0">
                  <a:pos x="107" y="78"/>
                </a:cxn>
                <a:cxn ang="0">
                  <a:pos x="107" y="72"/>
                </a:cxn>
                <a:cxn ang="0">
                  <a:pos x="60" y="78"/>
                </a:cxn>
                <a:cxn ang="0">
                  <a:pos x="60" y="66"/>
                </a:cxn>
                <a:cxn ang="0">
                  <a:pos x="54" y="48"/>
                </a:cxn>
                <a:cxn ang="0">
                  <a:pos x="60" y="36"/>
                </a:cxn>
                <a:cxn ang="0">
                  <a:pos x="66" y="12"/>
                </a:cxn>
                <a:cxn ang="0">
                  <a:pos x="54" y="12"/>
                </a:cxn>
                <a:cxn ang="0">
                  <a:pos x="36" y="0"/>
                </a:cxn>
                <a:cxn ang="0">
                  <a:pos x="36" y="0"/>
                </a:cxn>
              </a:cxnLst>
              <a:rect l="txL" t="txT" r="txR" b="txB"/>
              <a:pathLst>
                <a:path w="132" h="181">
                  <a:moveTo>
                    <a:pt x="36" y="0"/>
                  </a:moveTo>
                  <a:lnTo>
                    <a:pt x="24" y="12"/>
                  </a:lnTo>
                  <a:lnTo>
                    <a:pt x="18" y="30"/>
                  </a:lnTo>
                  <a:lnTo>
                    <a:pt x="18" y="36"/>
                  </a:lnTo>
                  <a:lnTo>
                    <a:pt x="12" y="48"/>
                  </a:lnTo>
                  <a:lnTo>
                    <a:pt x="12" y="54"/>
                  </a:lnTo>
                  <a:lnTo>
                    <a:pt x="0" y="72"/>
                  </a:lnTo>
                  <a:lnTo>
                    <a:pt x="6" y="78"/>
                  </a:lnTo>
                  <a:lnTo>
                    <a:pt x="12" y="84"/>
                  </a:lnTo>
                  <a:lnTo>
                    <a:pt x="12" y="90"/>
                  </a:lnTo>
                  <a:lnTo>
                    <a:pt x="18" y="84"/>
                  </a:lnTo>
                  <a:lnTo>
                    <a:pt x="12" y="90"/>
                  </a:lnTo>
                  <a:lnTo>
                    <a:pt x="12" y="84"/>
                  </a:lnTo>
                  <a:lnTo>
                    <a:pt x="12" y="90"/>
                  </a:lnTo>
                  <a:lnTo>
                    <a:pt x="24" y="114"/>
                  </a:lnTo>
                  <a:lnTo>
                    <a:pt x="12" y="108"/>
                  </a:lnTo>
                  <a:lnTo>
                    <a:pt x="12" y="114"/>
                  </a:lnTo>
                  <a:lnTo>
                    <a:pt x="12" y="120"/>
                  </a:lnTo>
                  <a:lnTo>
                    <a:pt x="24" y="144"/>
                  </a:lnTo>
                  <a:lnTo>
                    <a:pt x="42" y="150"/>
                  </a:lnTo>
                  <a:lnTo>
                    <a:pt x="66" y="150"/>
                  </a:lnTo>
                  <a:lnTo>
                    <a:pt x="72" y="150"/>
                  </a:lnTo>
                  <a:lnTo>
                    <a:pt x="60" y="156"/>
                  </a:lnTo>
                  <a:lnTo>
                    <a:pt x="60" y="162"/>
                  </a:lnTo>
                  <a:lnTo>
                    <a:pt x="66" y="168"/>
                  </a:lnTo>
                  <a:lnTo>
                    <a:pt x="72" y="174"/>
                  </a:lnTo>
                  <a:lnTo>
                    <a:pt x="72" y="180"/>
                  </a:lnTo>
                  <a:lnTo>
                    <a:pt x="125" y="144"/>
                  </a:lnTo>
                  <a:lnTo>
                    <a:pt x="131" y="132"/>
                  </a:lnTo>
                  <a:lnTo>
                    <a:pt x="119" y="132"/>
                  </a:lnTo>
                  <a:lnTo>
                    <a:pt x="107" y="120"/>
                  </a:lnTo>
                  <a:lnTo>
                    <a:pt x="107" y="108"/>
                  </a:lnTo>
                  <a:lnTo>
                    <a:pt x="113" y="102"/>
                  </a:lnTo>
                  <a:lnTo>
                    <a:pt x="113" y="96"/>
                  </a:lnTo>
                  <a:lnTo>
                    <a:pt x="113" y="84"/>
                  </a:lnTo>
                  <a:lnTo>
                    <a:pt x="107" y="78"/>
                  </a:lnTo>
                  <a:lnTo>
                    <a:pt x="107" y="108"/>
                  </a:lnTo>
                  <a:lnTo>
                    <a:pt x="83" y="120"/>
                  </a:lnTo>
                  <a:lnTo>
                    <a:pt x="83" y="114"/>
                  </a:lnTo>
                  <a:lnTo>
                    <a:pt x="83" y="120"/>
                  </a:lnTo>
                  <a:lnTo>
                    <a:pt x="107" y="108"/>
                  </a:lnTo>
                  <a:lnTo>
                    <a:pt x="107" y="78"/>
                  </a:lnTo>
                  <a:lnTo>
                    <a:pt x="101" y="84"/>
                  </a:lnTo>
                  <a:lnTo>
                    <a:pt x="101" y="96"/>
                  </a:lnTo>
                  <a:lnTo>
                    <a:pt x="95" y="102"/>
                  </a:lnTo>
                  <a:lnTo>
                    <a:pt x="101" y="96"/>
                  </a:lnTo>
                  <a:lnTo>
                    <a:pt x="101" y="84"/>
                  </a:lnTo>
                  <a:lnTo>
                    <a:pt x="107" y="78"/>
                  </a:lnTo>
                  <a:lnTo>
                    <a:pt x="107" y="72"/>
                  </a:lnTo>
                  <a:lnTo>
                    <a:pt x="60" y="78"/>
                  </a:lnTo>
                  <a:lnTo>
                    <a:pt x="60" y="66"/>
                  </a:lnTo>
                  <a:lnTo>
                    <a:pt x="54" y="48"/>
                  </a:lnTo>
                  <a:lnTo>
                    <a:pt x="60" y="36"/>
                  </a:lnTo>
                  <a:lnTo>
                    <a:pt x="66" y="12"/>
                  </a:lnTo>
                  <a:lnTo>
                    <a:pt x="54" y="12"/>
                  </a:lnTo>
                  <a:lnTo>
                    <a:pt x="36" y="0"/>
                  </a:lnTo>
                  <a:close/>
                </a:path>
              </a:pathLst>
            </a:custGeom>
            <a:solidFill>
              <a:srgbClr val="777777">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07" name="Freeform 630"/>
            <p:cNvSpPr/>
            <p:nvPr/>
          </p:nvSpPr>
          <p:spPr>
            <a:xfrm>
              <a:off x="3646" y="2749"/>
              <a:ext cx="19" cy="31"/>
            </a:xfrm>
            <a:custGeom>
              <a:avLst/>
              <a:gdLst>
                <a:gd name="txL" fmla="*/ 0 w 19"/>
                <a:gd name="txT" fmla="*/ 0 h 31"/>
                <a:gd name="txR" fmla="*/ 19 w 19"/>
                <a:gd name="txB" fmla="*/ 31 h 31"/>
              </a:gdLst>
              <a:ahLst/>
              <a:cxnLst>
                <a:cxn ang="0">
                  <a:pos x="6" y="0"/>
                </a:cxn>
                <a:cxn ang="0">
                  <a:pos x="0" y="0"/>
                </a:cxn>
                <a:cxn ang="0">
                  <a:pos x="0" y="6"/>
                </a:cxn>
                <a:cxn ang="0">
                  <a:pos x="0" y="12"/>
                </a:cxn>
                <a:cxn ang="0">
                  <a:pos x="6" y="18"/>
                </a:cxn>
                <a:cxn ang="0">
                  <a:pos x="6" y="24"/>
                </a:cxn>
                <a:cxn ang="0">
                  <a:pos x="18" y="30"/>
                </a:cxn>
                <a:cxn ang="0">
                  <a:pos x="6" y="6"/>
                </a:cxn>
                <a:cxn ang="0">
                  <a:pos x="6" y="0"/>
                </a:cxn>
                <a:cxn ang="0">
                  <a:pos x="6" y="0"/>
                </a:cxn>
              </a:cxnLst>
              <a:rect l="txL" t="txT" r="txR" b="txB"/>
              <a:pathLst>
                <a:path w="19" h="31">
                  <a:moveTo>
                    <a:pt x="6" y="0"/>
                  </a:moveTo>
                  <a:lnTo>
                    <a:pt x="0" y="0"/>
                  </a:lnTo>
                  <a:lnTo>
                    <a:pt x="0" y="6"/>
                  </a:lnTo>
                  <a:lnTo>
                    <a:pt x="0" y="12"/>
                  </a:lnTo>
                  <a:lnTo>
                    <a:pt x="6" y="18"/>
                  </a:lnTo>
                  <a:lnTo>
                    <a:pt x="6" y="24"/>
                  </a:lnTo>
                  <a:lnTo>
                    <a:pt x="18" y="30"/>
                  </a:lnTo>
                  <a:lnTo>
                    <a:pt x="6" y="6"/>
                  </a:lnTo>
                  <a:lnTo>
                    <a:pt x="6" y="0"/>
                  </a:lnTo>
                  <a:close/>
                </a:path>
              </a:pathLst>
            </a:custGeom>
            <a:solidFill>
              <a:srgbClr val="000000">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08" name="Freeform 631"/>
            <p:cNvSpPr/>
            <p:nvPr/>
          </p:nvSpPr>
          <p:spPr>
            <a:xfrm>
              <a:off x="3652" y="2701"/>
              <a:ext cx="25" cy="25"/>
            </a:xfrm>
            <a:custGeom>
              <a:avLst/>
              <a:gdLst>
                <a:gd name="txL" fmla="*/ 0 w 25"/>
                <a:gd name="txT" fmla="*/ 0 h 25"/>
                <a:gd name="txR" fmla="*/ 25 w 25"/>
                <a:gd name="txB" fmla="*/ 25 h 25"/>
              </a:gdLst>
              <a:ahLst/>
              <a:cxnLst>
                <a:cxn ang="0">
                  <a:pos x="0" y="0"/>
                </a:cxn>
                <a:cxn ang="0">
                  <a:pos x="0" y="12"/>
                </a:cxn>
                <a:cxn ang="0">
                  <a:pos x="0" y="18"/>
                </a:cxn>
                <a:cxn ang="0">
                  <a:pos x="12" y="24"/>
                </a:cxn>
                <a:cxn ang="0">
                  <a:pos x="24" y="24"/>
                </a:cxn>
                <a:cxn ang="0">
                  <a:pos x="18" y="18"/>
                </a:cxn>
                <a:cxn ang="0">
                  <a:pos x="6" y="6"/>
                </a:cxn>
                <a:cxn ang="0">
                  <a:pos x="0" y="0"/>
                </a:cxn>
                <a:cxn ang="0">
                  <a:pos x="0" y="0"/>
                </a:cxn>
              </a:cxnLst>
              <a:rect l="txL" t="txT" r="txR" b="txB"/>
              <a:pathLst>
                <a:path w="25" h="25">
                  <a:moveTo>
                    <a:pt x="0" y="0"/>
                  </a:moveTo>
                  <a:lnTo>
                    <a:pt x="0" y="12"/>
                  </a:lnTo>
                  <a:lnTo>
                    <a:pt x="0" y="18"/>
                  </a:lnTo>
                  <a:lnTo>
                    <a:pt x="12" y="24"/>
                  </a:lnTo>
                  <a:lnTo>
                    <a:pt x="24" y="24"/>
                  </a:lnTo>
                  <a:lnTo>
                    <a:pt x="18" y="18"/>
                  </a:lnTo>
                  <a:lnTo>
                    <a:pt x="6" y="6"/>
                  </a:lnTo>
                  <a:lnTo>
                    <a:pt x="0" y="0"/>
                  </a:lnTo>
                  <a:close/>
                </a:path>
              </a:pathLst>
            </a:custGeom>
            <a:solidFill>
              <a:srgbClr val="000000">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09" name="Freeform 632"/>
            <p:cNvSpPr/>
            <p:nvPr/>
          </p:nvSpPr>
          <p:spPr>
            <a:xfrm>
              <a:off x="3723" y="2755"/>
              <a:ext cx="13" cy="7"/>
            </a:xfrm>
            <a:custGeom>
              <a:avLst/>
              <a:gdLst>
                <a:gd name="txL" fmla="*/ 0 w 13"/>
                <a:gd name="txT" fmla="*/ 0 h 7"/>
                <a:gd name="txR" fmla="*/ 13 w 13"/>
                <a:gd name="txB" fmla="*/ 7 h 7"/>
              </a:gdLst>
              <a:ahLst/>
              <a:cxnLst>
                <a:cxn ang="0">
                  <a:pos x="12" y="0"/>
                </a:cxn>
                <a:cxn ang="0">
                  <a:pos x="6" y="0"/>
                </a:cxn>
                <a:cxn ang="0">
                  <a:pos x="0" y="6"/>
                </a:cxn>
                <a:cxn ang="0">
                  <a:pos x="0" y="6"/>
                </a:cxn>
                <a:cxn ang="0">
                  <a:pos x="12" y="0"/>
                </a:cxn>
                <a:cxn ang="0">
                  <a:pos x="12" y="0"/>
                </a:cxn>
              </a:cxnLst>
              <a:rect l="txL" t="txT" r="txR" b="txB"/>
              <a:pathLst>
                <a:path w="13" h="7">
                  <a:moveTo>
                    <a:pt x="12" y="0"/>
                  </a:moveTo>
                  <a:lnTo>
                    <a:pt x="6" y="0"/>
                  </a:lnTo>
                  <a:lnTo>
                    <a:pt x="0" y="6"/>
                  </a:lnTo>
                  <a:lnTo>
                    <a:pt x="12"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10" name="Freeform 633"/>
            <p:cNvSpPr/>
            <p:nvPr/>
          </p:nvSpPr>
          <p:spPr>
            <a:xfrm>
              <a:off x="3527" y="2797"/>
              <a:ext cx="328" cy="300"/>
            </a:xfrm>
            <a:custGeom>
              <a:avLst/>
              <a:gdLst>
                <a:gd name="txL" fmla="*/ 0 w 328"/>
                <a:gd name="txT" fmla="*/ 0 h 300"/>
                <a:gd name="txR" fmla="*/ 328 w 328"/>
                <a:gd name="txB" fmla="*/ 300 h 300"/>
              </a:gdLst>
              <a:ahLst/>
              <a:cxnLst>
                <a:cxn ang="0">
                  <a:pos x="0" y="191"/>
                </a:cxn>
                <a:cxn ang="0">
                  <a:pos x="6" y="197"/>
                </a:cxn>
                <a:cxn ang="0">
                  <a:pos x="6" y="197"/>
                </a:cxn>
                <a:cxn ang="0">
                  <a:pos x="6" y="215"/>
                </a:cxn>
                <a:cxn ang="0">
                  <a:pos x="6" y="227"/>
                </a:cxn>
                <a:cxn ang="0">
                  <a:pos x="6" y="239"/>
                </a:cxn>
                <a:cxn ang="0">
                  <a:pos x="54" y="263"/>
                </a:cxn>
                <a:cxn ang="0">
                  <a:pos x="60" y="263"/>
                </a:cxn>
                <a:cxn ang="0">
                  <a:pos x="95" y="263"/>
                </a:cxn>
                <a:cxn ang="0">
                  <a:pos x="101" y="269"/>
                </a:cxn>
                <a:cxn ang="0">
                  <a:pos x="155" y="263"/>
                </a:cxn>
                <a:cxn ang="0">
                  <a:pos x="167" y="263"/>
                </a:cxn>
                <a:cxn ang="0">
                  <a:pos x="167" y="263"/>
                </a:cxn>
                <a:cxn ang="0">
                  <a:pos x="244" y="299"/>
                </a:cxn>
                <a:cxn ang="0">
                  <a:pos x="292" y="179"/>
                </a:cxn>
                <a:cxn ang="0">
                  <a:pos x="292" y="167"/>
                </a:cxn>
                <a:cxn ang="0">
                  <a:pos x="292" y="143"/>
                </a:cxn>
                <a:cxn ang="0">
                  <a:pos x="303" y="125"/>
                </a:cxn>
                <a:cxn ang="0">
                  <a:pos x="315" y="101"/>
                </a:cxn>
                <a:cxn ang="0">
                  <a:pos x="321" y="95"/>
                </a:cxn>
                <a:cxn ang="0">
                  <a:pos x="327" y="72"/>
                </a:cxn>
                <a:cxn ang="0">
                  <a:pos x="315" y="60"/>
                </a:cxn>
                <a:cxn ang="0">
                  <a:pos x="315" y="42"/>
                </a:cxn>
                <a:cxn ang="0">
                  <a:pos x="315" y="24"/>
                </a:cxn>
                <a:cxn ang="0">
                  <a:pos x="286" y="0"/>
                </a:cxn>
                <a:cxn ang="0">
                  <a:pos x="274" y="6"/>
                </a:cxn>
                <a:cxn ang="0">
                  <a:pos x="268" y="12"/>
                </a:cxn>
                <a:cxn ang="0">
                  <a:pos x="167" y="119"/>
                </a:cxn>
                <a:cxn ang="0">
                  <a:pos x="173" y="72"/>
                </a:cxn>
                <a:cxn ang="0">
                  <a:pos x="185" y="66"/>
                </a:cxn>
                <a:cxn ang="0">
                  <a:pos x="185" y="48"/>
                </a:cxn>
                <a:cxn ang="0">
                  <a:pos x="185" y="42"/>
                </a:cxn>
                <a:cxn ang="0">
                  <a:pos x="161" y="84"/>
                </a:cxn>
                <a:cxn ang="0">
                  <a:pos x="131" y="131"/>
                </a:cxn>
                <a:cxn ang="0">
                  <a:pos x="95" y="173"/>
                </a:cxn>
                <a:cxn ang="0">
                  <a:pos x="113" y="143"/>
                </a:cxn>
                <a:cxn ang="0">
                  <a:pos x="179" y="36"/>
                </a:cxn>
                <a:cxn ang="0">
                  <a:pos x="179" y="30"/>
                </a:cxn>
                <a:cxn ang="0">
                  <a:pos x="173" y="30"/>
                </a:cxn>
                <a:cxn ang="0">
                  <a:pos x="161" y="48"/>
                </a:cxn>
                <a:cxn ang="0">
                  <a:pos x="149" y="48"/>
                </a:cxn>
                <a:cxn ang="0">
                  <a:pos x="107" y="78"/>
                </a:cxn>
                <a:cxn ang="0">
                  <a:pos x="101" y="125"/>
                </a:cxn>
                <a:cxn ang="0">
                  <a:pos x="89" y="143"/>
                </a:cxn>
                <a:cxn ang="0">
                  <a:pos x="66" y="161"/>
                </a:cxn>
                <a:cxn ang="0">
                  <a:pos x="66" y="179"/>
                </a:cxn>
                <a:cxn ang="0">
                  <a:pos x="6" y="191"/>
                </a:cxn>
                <a:cxn ang="0">
                  <a:pos x="0" y="191"/>
                </a:cxn>
                <a:cxn ang="0">
                  <a:pos x="0" y="191"/>
                </a:cxn>
              </a:cxnLst>
              <a:rect l="txL" t="txT" r="txR" b="txB"/>
              <a:pathLst>
                <a:path w="328" h="300">
                  <a:moveTo>
                    <a:pt x="0" y="191"/>
                  </a:moveTo>
                  <a:lnTo>
                    <a:pt x="6" y="197"/>
                  </a:lnTo>
                  <a:lnTo>
                    <a:pt x="6" y="215"/>
                  </a:lnTo>
                  <a:lnTo>
                    <a:pt x="6" y="227"/>
                  </a:lnTo>
                  <a:lnTo>
                    <a:pt x="6" y="239"/>
                  </a:lnTo>
                  <a:lnTo>
                    <a:pt x="54" y="263"/>
                  </a:lnTo>
                  <a:lnTo>
                    <a:pt x="60" y="263"/>
                  </a:lnTo>
                  <a:lnTo>
                    <a:pt x="95" y="263"/>
                  </a:lnTo>
                  <a:lnTo>
                    <a:pt x="101" y="269"/>
                  </a:lnTo>
                  <a:lnTo>
                    <a:pt x="155" y="263"/>
                  </a:lnTo>
                  <a:lnTo>
                    <a:pt x="167" y="263"/>
                  </a:lnTo>
                  <a:lnTo>
                    <a:pt x="244" y="299"/>
                  </a:lnTo>
                  <a:lnTo>
                    <a:pt x="292" y="179"/>
                  </a:lnTo>
                  <a:lnTo>
                    <a:pt x="292" y="167"/>
                  </a:lnTo>
                  <a:lnTo>
                    <a:pt x="292" y="143"/>
                  </a:lnTo>
                  <a:lnTo>
                    <a:pt x="303" y="125"/>
                  </a:lnTo>
                  <a:lnTo>
                    <a:pt x="315" y="101"/>
                  </a:lnTo>
                  <a:lnTo>
                    <a:pt x="321" y="95"/>
                  </a:lnTo>
                  <a:lnTo>
                    <a:pt x="327" y="72"/>
                  </a:lnTo>
                  <a:lnTo>
                    <a:pt x="315" y="60"/>
                  </a:lnTo>
                  <a:lnTo>
                    <a:pt x="315" y="42"/>
                  </a:lnTo>
                  <a:lnTo>
                    <a:pt x="315" y="24"/>
                  </a:lnTo>
                  <a:lnTo>
                    <a:pt x="286" y="0"/>
                  </a:lnTo>
                  <a:lnTo>
                    <a:pt x="274" y="6"/>
                  </a:lnTo>
                  <a:lnTo>
                    <a:pt x="268" y="12"/>
                  </a:lnTo>
                  <a:lnTo>
                    <a:pt x="167" y="119"/>
                  </a:lnTo>
                  <a:lnTo>
                    <a:pt x="173" y="72"/>
                  </a:lnTo>
                  <a:lnTo>
                    <a:pt x="185" y="66"/>
                  </a:lnTo>
                  <a:lnTo>
                    <a:pt x="185" y="48"/>
                  </a:lnTo>
                  <a:lnTo>
                    <a:pt x="185" y="42"/>
                  </a:lnTo>
                  <a:lnTo>
                    <a:pt x="161" y="84"/>
                  </a:lnTo>
                  <a:lnTo>
                    <a:pt x="131" y="131"/>
                  </a:lnTo>
                  <a:lnTo>
                    <a:pt x="95" y="173"/>
                  </a:lnTo>
                  <a:lnTo>
                    <a:pt x="113" y="143"/>
                  </a:lnTo>
                  <a:lnTo>
                    <a:pt x="179" y="36"/>
                  </a:lnTo>
                  <a:lnTo>
                    <a:pt x="179" y="30"/>
                  </a:lnTo>
                  <a:lnTo>
                    <a:pt x="173" y="30"/>
                  </a:lnTo>
                  <a:lnTo>
                    <a:pt x="161" y="48"/>
                  </a:lnTo>
                  <a:lnTo>
                    <a:pt x="149" y="48"/>
                  </a:lnTo>
                  <a:lnTo>
                    <a:pt x="107" y="78"/>
                  </a:lnTo>
                  <a:lnTo>
                    <a:pt x="101" y="125"/>
                  </a:lnTo>
                  <a:lnTo>
                    <a:pt x="89" y="143"/>
                  </a:lnTo>
                  <a:lnTo>
                    <a:pt x="66" y="161"/>
                  </a:lnTo>
                  <a:lnTo>
                    <a:pt x="66" y="179"/>
                  </a:lnTo>
                  <a:lnTo>
                    <a:pt x="6" y="191"/>
                  </a:lnTo>
                  <a:lnTo>
                    <a:pt x="0" y="191"/>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11" name="Freeform 634"/>
            <p:cNvSpPr/>
            <p:nvPr/>
          </p:nvSpPr>
          <p:spPr>
            <a:xfrm>
              <a:off x="3622" y="2833"/>
              <a:ext cx="91" cy="138"/>
            </a:xfrm>
            <a:custGeom>
              <a:avLst/>
              <a:gdLst>
                <a:gd name="txL" fmla="*/ 0 w 91"/>
                <a:gd name="txT" fmla="*/ 0 h 138"/>
                <a:gd name="txR" fmla="*/ 91 w 91"/>
                <a:gd name="txB" fmla="*/ 138 h 138"/>
              </a:gdLst>
              <a:ahLst/>
              <a:cxnLst>
                <a:cxn ang="0">
                  <a:pos x="84" y="0"/>
                </a:cxn>
                <a:cxn ang="0">
                  <a:pos x="18" y="107"/>
                </a:cxn>
                <a:cxn ang="0">
                  <a:pos x="0" y="137"/>
                </a:cxn>
                <a:cxn ang="0">
                  <a:pos x="36" y="95"/>
                </a:cxn>
                <a:cxn ang="0">
                  <a:pos x="66" y="48"/>
                </a:cxn>
                <a:cxn ang="0">
                  <a:pos x="90" y="6"/>
                </a:cxn>
                <a:cxn ang="0">
                  <a:pos x="84" y="0"/>
                </a:cxn>
                <a:cxn ang="0">
                  <a:pos x="84" y="0"/>
                </a:cxn>
              </a:cxnLst>
              <a:rect l="txL" t="txT" r="txR" b="txB"/>
              <a:pathLst>
                <a:path w="91" h="138">
                  <a:moveTo>
                    <a:pt x="84" y="0"/>
                  </a:moveTo>
                  <a:lnTo>
                    <a:pt x="18" y="107"/>
                  </a:lnTo>
                  <a:lnTo>
                    <a:pt x="0" y="137"/>
                  </a:lnTo>
                  <a:lnTo>
                    <a:pt x="36" y="95"/>
                  </a:lnTo>
                  <a:lnTo>
                    <a:pt x="66" y="48"/>
                  </a:lnTo>
                  <a:lnTo>
                    <a:pt x="90" y="6"/>
                  </a:lnTo>
                  <a:lnTo>
                    <a:pt x="84" y="0"/>
                  </a:lnTo>
                  <a:close/>
                </a:path>
              </a:pathLst>
            </a:custGeom>
            <a:solidFill>
              <a:srgbClr val="000000">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12" name="Freeform 635"/>
            <p:cNvSpPr/>
            <p:nvPr/>
          </p:nvSpPr>
          <p:spPr>
            <a:xfrm>
              <a:off x="3694" y="2797"/>
              <a:ext cx="102" cy="120"/>
            </a:xfrm>
            <a:custGeom>
              <a:avLst/>
              <a:gdLst>
                <a:gd name="txL" fmla="*/ 0 w 102"/>
                <a:gd name="txT" fmla="*/ 0 h 120"/>
                <a:gd name="txR" fmla="*/ 102 w 102"/>
                <a:gd name="txB" fmla="*/ 120 h 120"/>
              </a:gdLst>
              <a:ahLst/>
              <a:cxnLst>
                <a:cxn ang="0">
                  <a:pos x="77" y="0"/>
                </a:cxn>
                <a:cxn ang="0">
                  <a:pos x="71" y="12"/>
                </a:cxn>
                <a:cxn ang="0">
                  <a:pos x="18" y="48"/>
                </a:cxn>
                <a:cxn ang="0">
                  <a:pos x="18" y="66"/>
                </a:cxn>
                <a:cxn ang="0">
                  <a:pos x="6" y="72"/>
                </a:cxn>
                <a:cxn ang="0">
                  <a:pos x="0" y="119"/>
                </a:cxn>
                <a:cxn ang="0">
                  <a:pos x="101" y="12"/>
                </a:cxn>
                <a:cxn ang="0">
                  <a:pos x="77" y="0"/>
                </a:cxn>
                <a:cxn ang="0">
                  <a:pos x="77" y="0"/>
                </a:cxn>
              </a:cxnLst>
              <a:rect l="txL" t="txT" r="txR" b="txB"/>
              <a:pathLst>
                <a:path w="102" h="120">
                  <a:moveTo>
                    <a:pt x="77" y="0"/>
                  </a:moveTo>
                  <a:lnTo>
                    <a:pt x="71" y="12"/>
                  </a:lnTo>
                  <a:lnTo>
                    <a:pt x="18" y="48"/>
                  </a:lnTo>
                  <a:lnTo>
                    <a:pt x="18" y="66"/>
                  </a:lnTo>
                  <a:lnTo>
                    <a:pt x="6" y="72"/>
                  </a:lnTo>
                  <a:lnTo>
                    <a:pt x="0" y="119"/>
                  </a:lnTo>
                  <a:lnTo>
                    <a:pt x="101" y="12"/>
                  </a:lnTo>
                  <a:lnTo>
                    <a:pt x="77"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13" name="Freeform 636"/>
            <p:cNvSpPr/>
            <p:nvPr/>
          </p:nvSpPr>
          <p:spPr>
            <a:xfrm>
              <a:off x="3480" y="2988"/>
              <a:ext cx="54" cy="49"/>
            </a:xfrm>
            <a:custGeom>
              <a:avLst/>
              <a:gdLst>
                <a:gd name="txL" fmla="*/ 0 w 54"/>
                <a:gd name="txT" fmla="*/ 0 h 49"/>
                <a:gd name="txR" fmla="*/ 54 w 54"/>
                <a:gd name="txB" fmla="*/ 49 h 49"/>
              </a:gdLst>
              <a:ahLst/>
              <a:cxnLst>
                <a:cxn ang="0">
                  <a:pos x="47" y="0"/>
                </a:cxn>
                <a:cxn ang="0">
                  <a:pos x="0" y="6"/>
                </a:cxn>
                <a:cxn ang="0">
                  <a:pos x="0" y="6"/>
                </a:cxn>
                <a:cxn ang="0">
                  <a:pos x="5" y="6"/>
                </a:cxn>
                <a:cxn ang="0">
                  <a:pos x="11" y="18"/>
                </a:cxn>
                <a:cxn ang="0">
                  <a:pos x="11" y="24"/>
                </a:cxn>
                <a:cxn ang="0">
                  <a:pos x="53" y="48"/>
                </a:cxn>
                <a:cxn ang="0">
                  <a:pos x="53" y="36"/>
                </a:cxn>
                <a:cxn ang="0">
                  <a:pos x="53" y="24"/>
                </a:cxn>
                <a:cxn ang="0">
                  <a:pos x="53" y="18"/>
                </a:cxn>
                <a:cxn ang="0">
                  <a:pos x="53" y="6"/>
                </a:cxn>
                <a:cxn ang="0">
                  <a:pos x="47" y="0"/>
                </a:cxn>
                <a:cxn ang="0">
                  <a:pos x="47" y="0"/>
                </a:cxn>
              </a:cxnLst>
              <a:rect l="txL" t="txT" r="txR" b="txB"/>
              <a:pathLst>
                <a:path w="54" h="49">
                  <a:moveTo>
                    <a:pt x="47" y="0"/>
                  </a:moveTo>
                  <a:lnTo>
                    <a:pt x="0" y="6"/>
                  </a:lnTo>
                  <a:lnTo>
                    <a:pt x="5" y="6"/>
                  </a:lnTo>
                  <a:lnTo>
                    <a:pt x="11" y="18"/>
                  </a:lnTo>
                  <a:lnTo>
                    <a:pt x="11" y="24"/>
                  </a:lnTo>
                  <a:lnTo>
                    <a:pt x="53" y="48"/>
                  </a:lnTo>
                  <a:lnTo>
                    <a:pt x="53" y="36"/>
                  </a:lnTo>
                  <a:lnTo>
                    <a:pt x="53" y="24"/>
                  </a:lnTo>
                  <a:lnTo>
                    <a:pt x="53" y="18"/>
                  </a:lnTo>
                  <a:lnTo>
                    <a:pt x="53" y="6"/>
                  </a:lnTo>
                  <a:lnTo>
                    <a:pt x="47"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14" name="Freeform 637"/>
            <p:cNvSpPr/>
            <p:nvPr/>
          </p:nvSpPr>
          <p:spPr>
            <a:xfrm>
              <a:off x="3456" y="2994"/>
              <a:ext cx="36" cy="19"/>
            </a:xfrm>
            <a:custGeom>
              <a:avLst/>
              <a:gdLst>
                <a:gd name="txL" fmla="*/ 0 w 36"/>
                <a:gd name="txT" fmla="*/ 0 h 19"/>
                <a:gd name="txR" fmla="*/ 36 w 36"/>
                <a:gd name="txB" fmla="*/ 19 h 19"/>
              </a:gdLst>
              <a:ahLst/>
              <a:cxnLst>
                <a:cxn ang="0">
                  <a:pos x="35" y="18"/>
                </a:cxn>
                <a:cxn ang="0">
                  <a:pos x="35" y="12"/>
                </a:cxn>
                <a:cxn ang="0">
                  <a:pos x="29" y="0"/>
                </a:cxn>
                <a:cxn ang="0">
                  <a:pos x="24" y="0"/>
                </a:cxn>
                <a:cxn ang="0">
                  <a:pos x="0" y="6"/>
                </a:cxn>
                <a:cxn ang="0">
                  <a:pos x="35" y="18"/>
                </a:cxn>
                <a:cxn ang="0">
                  <a:pos x="35" y="18"/>
                </a:cxn>
              </a:cxnLst>
              <a:rect l="txL" t="txT" r="txR" b="txB"/>
              <a:pathLst>
                <a:path w="36" h="19">
                  <a:moveTo>
                    <a:pt x="35" y="18"/>
                  </a:moveTo>
                  <a:lnTo>
                    <a:pt x="35" y="12"/>
                  </a:lnTo>
                  <a:lnTo>
                    <a:pt x="29" y="0"/>
                  </a:lnTo>
                  <a:lnTo>
                    <a:pt x="24" y="0"/>
                  </a:lnTo>
                  <a:lnTo>
                    <a:pt x="0" y="6"/>
                  </a:lnTo>
                  <a:lnTo>
                    <a:pt x="35"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15" name="Freeform 638"/>
            <p:cNvSpPr/>
            <p:nvPr/>
          </p:nvSpPr>
          <p:spPr>
            <a:xfrm>
              <a:off x="3682" y="2815"/>
              <a:ext cx="31" cy="7"/>
            </a:xfrm>
            <a:custGeom>
              <a:avLst/>
              <a:gdLst>
                <a:gd name="txL" fmla="*/ 0 w 31"/>
                <a:gd name="txT" fmla="*/ 0 h 7"/>
                <a:gd name="txR" fmla="*/ 31 w 31"/>
                <a:gd name="txB" fmla="*/ 7 h 7"/>
              </a:gdLst>
              <a:ahLst/>
              <a:cxnLst>
                <a:cxn ang="0">
                  <a:pos x="0" y="0"/>
                </a:cxn>
                <a:cxn ang="0">
                  <a:pos x="18" y="6"/>
                </a:cxn>
                <a:cxn ang="0">
                  <a:pos x="30" y="0"/>
                </a:cxn>
                <a:cxn ang="0">
                  <a:pos x="24" y="0"/>
                </a:cxn>
                <a:cxn ang="0">
                  <a:pos x="0" y="0"/>
                </a:cxn>
                <a:cxn ang="0">
                  <a:pos x="0" y="0"/>
                </a:cxn>
              </a:cxnLst>
              <a:rect l="txL" t="txT" r="txR" b="txB"/>
              <a:pathLst>
                <a:path w="31" h="7">
                  <a:moveTo>
                    <a:pt x="0" y="0"/>
                  </a:moveTo>
                  <a:lnTo>
                    <a:pt x="18" y="6"/>
                  </a:lnTo>
                  <a:lnTo>
                    <a:pt x="30" y="0"/>
                  </a:lnTo>
                  <a:lnTo>
                    <a:pt x="24" y="0"/>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16" name="Freeform 639"/>
            <p:cNvSpPr/>
            <p:nvPr/>
          </p:nvSpPr>
          <p:spPr>
            <a:xfrm>
              <a:off x="3926" y="2725"/>
              <a:ext cx="108" cy="61"/>
            </a:xfrm>
            <a:custGeom>
              <a:avLst/>
              <a:gdLst>
                <a:gd name="txL" fmla="*/ 0 w 108"/>
                <a:gd name="txT" fmla="*/ 0 h 61"/>
                <a:gd name="txR" fmla="*/ 108 w 108"/>
                <a:gd name="txB" fmla="*/ 61 h 61"/>
              </a:gdLst>
              <a:ahLst/>
              <a:cxnLst>
                <a:cxn ang="0">
                  <a:pos x="107" y="48"/>
                </a:cxn>
                <a:cxn ang="0">
                  <a:pos x="101" y="42"/>
                </a:cxn>
                <a:cxn ang="0">
                  <a:pos x="95" y="36"/>
                </a:cxn>
                <a:cxn ang="0">
                  <a:pos x="71" y="30"/>
                </a:cxn>
                <a:cxn ang="0">
                  <a:pos x="53" y="24"/>
                </a:cxn>
                <a:cxn ang="0">
                  <a:pos x="29" y="24"/>
                </a:cxn>
                <a:cxn ang="0">
                  <a:pos x="12" y="24"/>
                </a:cxn>
                <a:cxn ang="0">
                  <a:pos x="12" y="12"/>
                </a:cxn>
                <a:cxn ang="0">
                  <a:pos x="18" y="6"/>
                </a:cxn>
                <a:cxn ang="0">
                  <a:pos x="18" y="0"/>
                </a:cxn>
                <a:cxn ang="0">
                  <a:pos x="0" y="18"/>
                </a:cxn>
                <a:cxn ang="0">
                  <a:pos x="0" y="30"/>
                </a:cxn>
                <a:cxn ang="0">
                  <a:pos x="6" y="48"/>
                </a:cxn>
                <a:cxn ang="0">
                  <a:pos x="12" y="54"/>
                </a:cxn>
                <a:cxn ang="0">
                  <a:pos x="18" y="60"/>
                </a:cxn>
                <a:cxn ang="0">
                  <a:pos x="29" y="60"/>
                </a:cxn>
                <a:cxn ang="0">
                  <a:pos x="35" y="54"/>
                </a:cxn>
                <a:cxn ang="0">
                  <a:pos x="35" y="42"/>
                </a:cxn>
                <a:cxn ang="0">
                  <a:pos x="35" y="36"/>
                </a:cxn>
                <a:cxn ang="0">
                  <a:pos x="35" y="54"/>
                </a:cxn>
                <a:cxn ang="0">
                  <a:pos x="29" y="54"/>
                </a:cxn>
                <a:cxn ang="0">
                  <a:pos x="12" y="36"/>
                </a:cxn>
                <a:cxn ang="0">
                  <a:pos x="35" y="36"/>
                </a:cxn>
                <a:cxn ang="0">
                  <a:pos x="59" y="36"/>
                </a:cxn>
                <a:cxn ang="0">
                  <a:pos x="71" y="42"/>
                </a:cxn>
                <a:cxn ang="0">
                  <a:pos x="83" y="48"/>
                </a:cxn>
                <a:cxn ang="0">
                  <a:pos x="107" y="48"/>
                </a:cxn>
                <a:cxn ang="0">
                  <a:pos x="107" y="48"/>
                </a:cxn>
              </a:cxnLst>
              <a:rect l="txL" t="txT" r="txR" b="txB"/>
              <a:pathLst>
                <a:path w="108" h="61">
                  <a:moveTo>
                    <a:pt x="107" y="48"/>
                  </a:moveTo>
                  <a:lnTo>
                    <a:pt x="101" y="42"/>
                  </a:lnTo>
                  <a:lnTo>
                    <a:pt x="95" y="36"/>
                  </a:lnTo>
                  <a:lnTo>
                    <a:pt x="71" y="30"/>
                  </a:lnTo>
                  <a:lnTo>
                    <a:pt x="53" y="24"/>
                  </a:lnTo>
                  <a:lnTo>
                    <a:pt x="29" y="24"/>
                  </a:lnTo>
                  <a:lnTo>
                    <a:pt x="12" y="24"/>
                  </a:lnTo>
                  <a:lnTo>
                    <a:pt x="12" y="12"/>
                  </a:lnTo>
                  <a:lnTo>
                    <a:pt x="18" y="6"/>
                  </a:lnTo>
                  <a:lnTo>
                    <a:pt x="18" y="0"/>
                  </a:lnTo>
                  <a:lnTo>
                    <a:pt x="0" y="18"/>
                  </a:lnTo>
                  <a:lnTo>
                    <a:pt x="0" y="30"/>
                  </a:lnTo>
                  <a:lnTo>
                    <a:pt x="6" y="48"/>
                  </a:lnTo>
                  <a:lnTo>
                    <a:pt x="12" y="54"/>
                  </a:lnTo>
                  <a:lnTo>
                    <a:pt x="18" y="60"/>
                  </a:lnTo>
                  <a:lnTo>
                    <a:pt x="29" y="60"/>
                  </a:lnTo>
                  <a:lnTo>
                    <a:pt x="35" y="54"/>
                  </a:lnTo>
                  <a:lnTo>
                    <a:pt x="35" y="42"/>
                  </a:lnTo>
                  <a:lnTo>
                    <a:pt x="35" y="36"/>
                  </a:lnTo>
                  <a:lnTo>
                    <a:pt x="35" y="54"/>
                  </a:lnTo>
                  <a:lnTo>
                    <a:pt x="29" y="54"/>
                  </a:lnTo>
                  <a:lnTo>
                    <a:pt x="12" y="36"/>
                  </a:lnTo>
                  <a:lnTo>
                    <a:pt x="35" y="36"/>
                  </a:lnTo>
                  <a:lnTo>
                    <a:pt x="59" y="36"/>
                  </a:lnTo>
                  <a:lnTo>
                    <a:pt x="71" y="42"/>
                  </a:lnTo>
                  <a:lnTo>
                    <a:pt x="83" y="48"/>
                  </a:lnTo>
                  <a:lnTo>
                    <a:pt x="107" y="48"/>
                  </a:lnTo>
                  <a:close/>
                </a:path>
              </a:pathLst>
            </a:custGeom>
            <a:solidFill>
              <a:srgbClr val="000000">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17" name="Freeform 640"/>
            <p:cNvSpPr/>
            <p:nvPr/>
          </p:nvSpPr>
          <p:spPr>
            <a:xfrm>
              <a:off x="4021" y="2791"/>
              <a:ext cx="7" cy="19"/>
            </a:xfrm>
            <a:custGeom>
              <a:avLst/>
              <a:gdLst>
                <a:gd name="txL" fmla="*/ 0 w 7"/>
                <a:gd name="txT" fmla="*/ 0 h 19"/>
                <a:gd name="txR" fmla="*/ 7 w 7"/>
                <a:gd name="txB" fmla="*/ 19 h 19"/>
              </a:gdLst>
              <a:ahLst/>
              <a:cxnLst>
                <a:cxn ang="0">
                  <a:pos x="0" y="0"/>
                </a:cxn>
                <a:cxn ang="0">
                  <a:pos x="0" y="6"/>
                </a:cxn>
                <a:cxn ang="0">
                  <a:pos x="0" y="12"/>
                </a:cxn>
                <a:cxn ang="0">
                  <a:pos x="6" y="18"/>
                </a:cxn>
                <a:cxn ang="0">
                  <a:pos x="6" y="6"/>
                </a:cxn>
                <a:cxn ang="0">
                  <a:pos x="0" y="0"/>
                </a:cxn>
                <a:cxn ang="0">
                  <a:pos x="0" y="0"/>
                </a:cxn>
              </a:cxnLst>
              <a:rect l="txL" t="txT" r="txR" b="txB"/>
              <a:pathLst>
                <a:path w="7" h="19">
                  <a:moveTo>
                    <a:pt x="0" y="0"/>
                  </a:moveTo>
                  <a:lnTo>
                    <a:pt x="0" y="6"/>
                  </a:lnTo>
                  <a:lnTo>
                    <a:pt x="0" y="12"/>
                  </a:lnTo>
                  <a:lnTo>
                    <a:pt x="6" y="18"/>
                  </a:lnTo>
                  <a:lnTo>
                    <a:pt x="6" y="6"/>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18" name="Freeform 641"/>
            <p:cNvSpPr/>
            <p:nvPr/>
          </p:nvSpPr>
          <p:spPr>
            <a:xfrm>
              <a:off x="4015" y="2773"/>
              <a:ext cx="13" cy="19"/>
            </a:xfrm>
            <a:custGeom>
              <a:avLst/>
              <a:gdLst>
                <a:gd name="txL" fmla="*/ 0 w 13"/>
                <a:gd name="txT" fmla="*/ 0 h 19"/>
                <a:gd name="txR" fmla="*/ 13 w 13"/>
                <a:gd name="txB" fmla="*/ 19 h 19"/>
              </a:gdLst>
              <a:ahLst/>
              <a:cxnLst>
                <a:cxn ang="0">
                  <a:pos x="6" y="18"/>
                </a:cxn>
                <a:cxn ang="0">
                  <a:pos x="12" y="12"/>
                </a:cxn>
                <a:cxn ang="0">
                  <a:pos x="12" y="6"/>
                </a:cxn>
                <a:cxn ang="0">
                  <a:pos x="6" y="0"/>
                </a:cxn>
                <a:cxn ang="0">
                  <a:pos x="0" y="6"/>
                </a:cxn>
                <a:cxn ang="0">
                  <a:pos x="6" y="18"/>
                </a:cxn>
                <a:cxn ang="0">
                  <a:pos x="6" y="18"/>
                </a:cxn>
              </a:cxnLst>
              <a:rect l="txL" t="txT" r="txR" b="txB"/>
              <a:pathLst>
                <a:path w="13" h="19">
                  <a:moveTo>
                    <a:pt x="6" y="18"/>
                  </a:moveTo>
                  <a:lnTo>
                    <a:pt x="12" y="12"/>
                  </a:lnTo>
                  <a:lnTo>
                    <a:pt x="12" y="6"/>
                  </a:lnTo>
                  <a:lnTo>
                    <a:pt x="6" y="0"/>
                  </a:lnTo>
                  <a:lnTo>
                    <a:pt x="0" y="6"/>
                  </a:lnTo>
                  <a:lnTo>
                    <a:pt x="6"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19" name="Freeform 642"/>
            <p:cNvSpPr/>
            <p:nvPr/>
          </p:nvSpPr>
          <p:spPr>
            <a:xfrm>
              <a:off x="3944" y="2671"/>
              <a:ext cx="36" cy="79"/>
            </a:xfrm>
            <a:custGeom>
              <a:avLst/>
              <a:gdLst>
                <a:gd name="txL" fmla="*/ 0 w 36"/>
                <a:gd name="txT" fmla="*/ 0 h 79"/>
                <a:gd name="txR" fmla="*/ 36 w 36"/>
                <a:gd name="txB" fmla="*/ 79 h 79"/>
              </a:gdLst>
              <a:ahLst/>
              <a:cxnLst>
                <a:cxn ang="0">
                  <a:pos x="11" y="78"/>
                </a:cxn>
                <a:cxn ang="0">
                  <a:pos x="35" y="78"/>
                </a:cxn>
                <a:cxn ang="0">
                  <a:pos x="23" y="66"/>
                </a:cxn>
                <a:cxn ang="0">
                  <a:pos x="17" y="54"/>
                </a:cxn>
                <a:cxn ang="0">
                  <a:pos x="17" y="12"/>
                </a:cxn>
                <a:cxn ang="0">
                  <a:pos x="29" y="0"/>
                </a:cxn>
                <a:cxn ang="0">
                  <a:pos x="11" y="0"/>
                </a:cxn>
                <a:cxn ang="0">
                  <a:pos x="5" y="6"/>
                </a:cxn>
                <a:cxn ang="0">
                  <a:pos x="0" y="54"/>
                </a:cxn>
                <a:cxn ang="0">
                  <a:pos x="0" y="60"/>
                </a:cxn>
                <a:cxn ang="0">
                  <a:pos x="11" y="78"/>
                </a:cxn>
                <a:cxn ang="0">
                  <a:pos x="11" y="78"/>
                </a:cxn>
              </a:cxnLst>
              <a:rect l="txL" t="txT" r="txR" b="txB"/>
              <a:pathLst>
                <a:path w="36" h="79">
                  <a:moveTo>
                    <a:pt x="11" y="78"/>
                  </a:moveTo>
                  <a:lnTo>
                    <a:pt x="35" y="78"/>
                  </a:lnTo>
                  <a:lnTo>
                    <a:pt x="23" y="66"/>
                  </a:lnTo>
                  <a:lnTo>
                    <a:pt x="17" y="54"/>
                  </a:lnTo>
                  <a:lnTo>
                    <a:pt x="17" y="12"/>
                  </a:lnTo>
                  <a:lnTo>
                    <a:pt x="29" y="0"/>
                  </a:lnTo>
                  <a:lnTo>
                    <a:pt x="11" y="0"/>
                  </a:lnTo>
                  <a:lnTo>
                    <a:pt x="5" y="6"/>
                  </a:lnTo>
                  <a:lnTo>
                    <a:pt x="0" y="54"/>
                  </a:lnTo>
                  <a:lnTo>
                    <a:pt x="0" y="60"/>
                  </a:lnTo>
                  <a:lnTo>
                    <a:pt x="11" y="7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20" name="Freeform 643"/>
            <p:cNvSpPr/>
            <p:nvPr/>
          </p:nvSpPr>
          <p:spPr>
            <a:xfrm>
              <a:off x="3985" y="2761"/>
              <a:ext cx="25" cy="19"/>
            </a:xfrm>
            <a:custGeom>
              <a:avLst/>
              <a:gdLst>
                <a:gd name="txL" fmla="*/ 0 w 25"/>
                <a:gd name="txT" fmla="*/ 0 h 19"/>
                <a:gd name="txR" fmla="*/ 25 w 25"/>
                <a:gd name="txB" fmla="*/ 19 h 19"/>
              </a:gdLst>
              <a:ahLst/>
              <a:cxnLst>
                <a:cxn ang="0">
                  <a:pos x="24" y="12"/>
                </a:cxn>
                <a:cxn ang="0">
                  <a:pos x="12" y="6"/>
                </a:cxn>
                <a:cxn ang="0">
                  <a:pos x="0" y="0"/>
                </a:cxn>
                <a:cxn ang="0">
                  <a:pos x="0" y="12"/>
                </a:cxn>
                <a:cxn ang="0">
                  <a:pos x="12" y="18"/>
                </a:cxn>
                <a:cxn ang="0">
                  <a:pos x="24" y="12"/>
                </a:cxn>
                <a:cxn ang="0">
                  <a:pos x="24" y="12"/>
                </a:cxn>
              </a:cxnLst>
              <a:rect l="txL" t="txT" r="txR" b="txB"/>
              <a:pathLst>
                <a:path w="25" h="19">
                  <a:moveTo>
                    <a:pt x="24" y="12"/>
                  </a:moveTo>
                  <a:lnTo>
                    <a:pt x="12" y="6"/>
                  </a:lnTo>
                  <a:lnTo>
                    <a:pt x="0" y="0"/>
                  </a:lnTo>
                  <a:lnTo>
                    <a:pt x="0" y="12"/>
                  </a:lnTo>
                  <a:lnTo>
                    <a:pt x="12" y="18"/>
                  </a:lnTo>
                  <a:lnTo>
                    <a:pt x="24" y="12"/>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21" name="Freeform 644"/>
            <p:cNvSpPr/>
            <p:nvPr/>
          </p:nvSpPr>
          <p:spPr>
            <a:xfrm>
              <a:off x="3938" y="2761"/>
              <a:ext cx="24" cy="19"/>
            </a:xfrm>
            <a:custGeom>
              <a:avLst/>
              <a:gdLst>
                <a:gd name="txL" fmla="*/ 0 w 24"/>
                <a:gd name="txT" fmla="*/ 0 h 19"/>
                <a:gd name="txR" fmla="*/ 24 w 24"/>
                <a:gd name="txB" fmla="*/ 19 h 19"/>
              </a:gdLst>
              <a:ahLst/>
              <a:cxnLst>
                <a:cxn ang="0">
                  <a:pos x="23" y="0"/>
                </a:cxn>
                <a:cxn ang="0">
                  <a:pos x="0" y="0"/>
                </a:cxn>
                <a:cxn ang="0">
                  <a:pos x="17" y="18"/>
                </a:cxn>
                <a:cxn ang="0">
                  <a:pos x="23" y="18"/>
                </a:cxn>
                <a:cxn ang="0">
                  <a:pos x="23" y="0"/>
                </a:cxn>
                <a:cxn ang="0">
                  <a:pos x="23" y="0"/>
                </a:cxn>
              </a:cxnLst>
              <a:rect l="txL" t="txT" r="txR" b="txB"/>
              <a:pathLst>
                <a:path w="24" h="19">
                  <a:moveTo>
                    <a:pt x="23" y="0"/>
                  </a:moveTo>
                  <a:lnTo>
                    <a:pt x="0" y="0"/>
                  </a:lnTo>
                  <a:lnTo>
                    <a:pt x="17" y="18"/>
                  </a:lnTo>
                  <a:lnTo>
                    <a:pt x="23" y="18"/>
                  </a:lnTo>
                  <a:lnTo>
                    <a:pt x="23"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22" name="Freeform 645"/>
            <p:cNvSpPr/>
            <p:nvPr/>
          </p:nvSpPr>
          <p:spPr>
            <a:xfrm>
              <a:off x="3938" y="2731"/>
              <a:ext cx="18" cy="19"/>
            </a:xfrm>
            <a:custGeom>
              <a:avLst/>
              <a:gdLst>
                <a:gd name="txL" fmla="*/ 0 w 18"/>
                <a:gd name="txT" fmla="*/ 0 h 19"/>
                <a:gd name="txR" fmla="*/ 18 w 18"/>
                <a:gd name="txB" fmla="*/ 19 h 19"/>
              </a:gdLst>
              <a:ahLst/>
              <a:cxnLst>
                <a:cxn ang="0">
                  <a:pos x="17" y="18"/>
                </a:cxn>
                <a:cxn ang="0">
                  <a:pos x="6" y="0"/>
                </a:cxn>
                <a:cxn ang="0">
                  <a:pos x="0" y="6"/>
                </a:cxn>
                <a:cxn ang="0">
                  <a:pos x="0" y="18"/>
                </a:cxn>
                <a:cxn ang="0">
                  <a:pos x="17" y="18"/>
                </a:cxn>
                <a:cxn ang="0">
                  <a:pos x="17" y="18"/>
                </a:cxn>
              </a:cxnLst>
              <a:rect l="txL" t="txT" r="txR" b="txB"/>
              <a:pathLst>
                <a:path w="18" h="19">
                  <a:moveTo>
                    <a:pt x="17" y="18"/>
                  </a:moveTo>
                  <a:lnTo>
                    <a:pt x="6" y="0"/>
                  </a:lnTo>
                  <a:lnTo>
                    <a:pt x="0" y="6"/>
                  </a:lnTo>
                  <a:lnTo>
                    <a:pt x="0" y="18"/>
                  </a:lnTo>
                  <a:lnTo>
                    <a:pt x="17" y="1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23" name="Freeform 646"/>
            <p:cNvSpPr/>
            <p:nvPr/>
          </p:nvSpPr>
          <p:spPr>
            <a:xfrm>
              <a:off x="3253" y="2480"/>
              <a:ext cx="31" cy="7"/>
            </a:xfrm>
            <a:custGeom>
              <a:avLst/>
              <a:gdLst>
                <a:gd name="txL" fmla="*/ 0 w 31"/>
                <a:gd name="txT" fmla="*/ 0 h 7"/>
                <a:gd name="txR" fmla="*/ 31 w 31"/>
                <a:gd name="txB" fmla="*/ 7 h 7"/>
              </a:gdLst>
              <a:ahLst/>
              <a:cxnLst>
                <a:cxn ang="0">
                  <a:pos x="30" y="0"/>
                </a:cxn>
                <a:cxn ang="0">
                  <a:pos x="18" y="0"/>
                </a:cxn>
                <a:cxn ang="0">
                  <a:pos x="0" y="6"/>
                </a:cxn>
                <a:cxn ang="0">
                  <a:pos x="6" y="0"/>
                </a:cxn>
                <a:cxn ang="0">
                  <a:pos x="18" y="0"/>
                </a:cxn>
                <a:cxn ang="0">
                  <a:pos x="24" y="0"/>
                </a:cxn>
                <a:cxn ang="0">
                  <a:pos x="30" y="0"/>
                </a:cxn>
                <a:cxn ang="0">
                  <a:pos x="30" y="0"/>
                </a:cxn>
              </a:cxnLst>
              <a:rect l="txL" t="txT" r="txR" b="txB"/>
              <a:pathLst>
                <a:path w="31" h="7">
                  <a:moveTo>
                    <a:pt x="30" y="0"/>
                  </a:moveTo>
                  <a:lnTo>
                    <a:pt x="18" y="0"/>
                  </a:lnTo>
                  <a:lnTo>
                    <a:pt x="0" y="6"/>
                  </a:lnTo>
                  <a:lnTo>
                    <a:pt x="6" y="0"/>
                  </a:lnTo>
                  <a:lnTo>
                    <a:pt x="18" y="0"/>
                  </a:lnTo>
                  <a:lnTo>
                    <a:pt x="24" y="0"/>
                  </a:lnTo>
                  <a:lnTo>
                    <a:pt x="3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24" name="Freeform 647"/>
            <p:cNvSpPr/>
            <p:nvPr/>
          </p:nvSpPr>
          <p:spPr>
            <a:xfrm>
              <a:off x="3259" y="2534"/>
              <a:ext cx="31" cy="18"/>
            </a:xfrm>
            <a:custGeom>
              <a:avLst/>
              <a:gdLst>
                <a:gd name="txL" fmla="*/ 0 w 31"/>
                <a:gd name="txT" fmla="*/ 0 h 18"/>
                <a:gd name="txR" fmla="*/ 31 w 31"/>
                <a:gd name="txB" fmla="*/ 18 h 18"/>
              </a:gdLst>
              <a:ahLst/>
              <a:cxnLst>
                <a:cxn ang="0">
                  <a:pos x="0" y="0"/>
                </a:cxn>
                <a:cxn ang="0">
                  <a:pos x="6" y="6"/>
                </a:cxn>
                <a:cxn ang="0">
                  <a:pos x="12" y="6"/>
                </a:cxn>
                <a:cxn ang="0">
                  <a:pos x="12" y="6"/>
                </a:cxn>
                <a:cxn ang="0">
                  <a:pos x="12" y="12"/>
                </a:cxn>
                <a:cxn ang="0">
                  <a:pos x="12" y="17"/>
                </a:cxn>
                <a:cxn ang="0">
                  <a:pos x="12" y="17"/>
                </a:cxn>
                <a:cxn ang="0">
                  <a:pos x="18" y="6"/>
                </a:cxn>
                <a:cxn ang="0">
                  <a:pos x="30" y="0"/>
                </a:cxn>
                <a:cxn ang="0">
                  <a:pos x="18" y="0"/>
                </a:cxn>
                <a:cxn ang="0">
                  <a:pos x="6" y="0"/>
                </a:cxn>
                <a:cxn ang="0">
                  <a:pos x="0" y="0"/>
                </a:cxn>
                <a:cxn ang="0">
                  <a:pos x="0" y="0"/>
                </a:cxn>
              </a:cxnLst>
              <a:rect l="txL" t="txT" r="txR" b="txB"/>
              <a:pathLst>
                <a:path w="31" h="18">
                  <a:moveTo>
                    <a:pt x="0" y="0"/>
                  </a:moveTo>
                  <a:lnTo>
                    <a:pt x="6" y="6"/>
                  </a:lnTo>
                  <a:lnTo>
                    <a:pt x="12" y="6"/>
                  </a:lnTo>
                  <a:lnTo>
                    <a:pt x="12" y="12"/>
                  </a:lnTo>
                  <a:lnTo>
                    <a:pt x="12" y="17"/>
                  </a:lnTo>
                  <a:lnTo>
                    <a:pt x="18" y="6"/>
                  </a:lnTo>
                  <a:lnTo>
                    <a:pt x="30" y="0"/>
                  </a:lnTo>
                  <a:lnTo>
                    <a:pt x="18" y="0"/>
                  </a:lnTo>
                  <a:lnTo>
                    <a:pt x="6" y="0"/>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25" name="Freeform 648"/>
            <p:cNvSpPr/>
            <p:nvPr/>
          </p:nvSpPr>
          <p:spPr>
            <a:xfrm>
              <a:off x="2801" y="2904"/>
              <a:ext cx="287" cy="283"/>
            </a:xfrm>
            <a:custGeom>
              <a:avLst/>
              <a:gdLst>
                <a:gd name="txL" fmla="*/ 0 w 287"/>
                <a:gd name="txT" fmla="*/ 0 h 283"/>
                <a:gd name="txR" fmla="*/ 287 w 287"/>
                <a:gd name="txB" fmla="*/ 283 h 283"/>
              </a:gdLst>
              <a:ahLst/>
              <a:cxnLst>
                <a:cxn ang="0">
                  <a:pos x="6" y="108"/>
                </a:cxn>
                <a:cxn ang="0">
                  <a:pos x="18" y="144"/>
                </a:cxn>
                <a:cxn ang="0">
                  <a:pos x="42" y="192"/>
                </a:cxn>
                <a:cxn ang="0">
                  <a:pos x="42" y="282"/>
                </a:cxn>
                <a:cxn ang="0">
                  <a:pos x="161" y="276"/>
                </a:cxn>
                <a:cxn ang="0">
                  <a:pos x="191" y="282"/>
                </a:cxn>
                <a:cxn ang="0">
                  <a:pos x="197" y="276"/>
                </a:cxn>
                <a:cxn ang="0">
                  <a:pos x="215" y="270"/>
                </a:cxn>
                <a:cxn ang="0">
                  <a:pos x="232" y="270"/>
                </a:cxn>
                <a:cxn ang="0">
                  <a:pos x="250" y="270"/>
                </a:cxn>
                <a:cxn ang="0">
                  <a:pos x="268" y="264"/>
                </a:cxn>
                <a:cxn ang="0">
                  <a:pos x="274" y="264"/>
                </a:cxn>
                <a:cxn ang="0">
                  <a:pos x="286" y="258"/>
                </a:cxn>
                <a:cxn ang="0">
                  <a:pos x="268" y="258"/>
                </a:cxn>
                <a:cxn ang="0">
                  <a:pos x="262" y="240"/>
                </a:cxn>
                <a:cxn ang="0">
                  <a:pos x="262" y="222"/>
                </a:cxn>
                <a:cxn ang="0">
                  <a:pos x="268" y="210"/>
                </a:cxn>
                <a:cxn ang="0">
                  <a:pos x="274" y="204"/>
                </a:cxn>
                <a:cxn ang="0">
                  <a:pos x="274" y="204"/>
                </a:cxn>
                <a:cxn ang="0">
                  <a:pos x="173" y="186"/>
                </a:cxn>
                <a:cxn ang="0">
                  <a:pos x="161" y="186"/>
                </a:cxn>
                <a:cxn ang="0">
                  <a:pos x="149" y="192"/>
                </a:cxn>
                <a:cxn ang="0">
                  <a:pos x="137" y="174"/>
                </a:cxn>
                <a:cxn ang="0">
                  <a:pos x="119" y="162"/>
                </a:cxn>
                <a:cxn ang="0">
                  <a:pos x="84" y="168"/>
                </a:cxn>
                <a:cxn ang="0">
                  <a:pos x="84" y="162"/>
                </a:cxn>
                <a:cxn ang="0">
                  <a:pos x="72" y="156"/>
                </a:cxn>
                <a:cxn ang="0">
                  <a:pos x="78" y="144"/>
                </a:cxn>
                <a:cxn ang="0">
                  <a:pos x="54" y="114"/>
                </a:cxn>
                <a:cxn ang="0">
                  <a:pos x="36" y="90"/>
                </a:cxn>
                <a:cxn ang="0">
                  <a:pos x="30" y="72"/>
                </a:cxn>
                <a:cxn ang="0">
                  <a:pos x="30" y="54"/>
                </a:cxn>
                <a:cxn ang="0">
                  <a:pos x="30" y="36"/>
                </a:cxn>
                <a:cxn ang="0">
                  <a:pos x="6" y="0"/>
                </a:cxn>
                <a:cxn ang="0">
                  <a:pos x="0" y="18"/>
                </a:cxn>
                <a:cxn ang="0">
                  <a:pos x="0" y="42"/>
                </a:cxn>
                <a:cxn ang="0">
                  <a:pos x="0" y="90"/>
                </a:cxn>
                <a:cxn ang="0">
                  <a:pos x="6" y="108"/>
                </a:cxn>
              </a:cxnLst>
              <a:rect l="txL" t="txT" r="txR" b="txB"/>
              <a:pathLst>
                <a:path w="287" h="283">
                  <a:moveTo>
                    <a:pt x="6" y="108"/>
                  </a:moveTo>
                  <a:lnTo>
                    <a:pt x="18" y="144"/>
                  </a:lnTo>
                  <a:lnTo>
                    <a:pt x="42" y="192"/>
                  </a:lnTo>
                  <a:lnTo>
                    <a:pt x="42" y="282"/>
                  </a:lnTo>
                  <a:lnTo>
                    <a:pt x="161" y="276"/>
                  </a:lnTo>
                  <a:lnTo>
                    <a:pt x="191" y="282"/>
                  </a:lnTo>
                  <a:lnTo>
                    <a:pt x="197" y="276"/>
                  </a:lnTo>
                  <a:lnTo>
                    <a:pt x="215" y="270"/>
                  </a:lnTo>
                  <a:lnTo>
                    <a:pt x="232" y="270"/>
                  </a:lnTo>
                  <a:lnTo>
                    <a:pt x="250" y="270"/>
                  </a:lnTo>
                  <a:lnTo>
                    <a:pt x="268" y="264"/>
                  </a:lnTo>
                  <a:lnTo>
                    <a:pt x="274" y="264"/>
                  </a:lnTo>
                  <a:lnTo>
                    <a:pt x="286" y="258"/>
                  </a:lnTo>
                  <a:lnTo>
                    <a:pt x="268" y="258"/>
                  </a:lnTo>
                  <a:lnTo>
                    <a:pt x="262" y="240"/>
                  </a:lnTo>
                  <a:lnTo>
                    <a:pt x="262" y="222"/>
                  </a:lnTo>
                  <a:lnTo>
                    <a:pt x="268" y="210"/>
                  </a:lnTo>
                  <a:lnTo>
                    <a:pt x="274" y="204"/>
                  </a:lnTo>
                  <a:lnTo>
                    <a:pt x="173" y="186"/>
                  </a:lnTo>
                  <a:lnTo>
                    <a:pt x="161" y="186"/>
                  </a:lnTo>
                  <a:lnTo>
                    <a:pt x="149" y="192"/>
                  </a:lnTo>
                  <a:lnTo>
                    <a:pt x="137" y="174"/>
                  </a:lnTo>
                  <a:lnTo>
                    <a:pt x="119" y="162"/>
                  </a:lnTo>
                  <a:lnTo>
                    <a:pt x="84" y="168"/>
                  </a:lnTo>
                  <a:lnTo>
                    <a:pt x="84" y="162"/>
                  </a:lnTo>
                  <a:lnTo>
                    <a:pt x="72" y="156"/>
                  </a:lnTo>
                  <a:lnTo>
                    <a:pt x="78" y="144"/>
                  </a:lnTo>
                  <a:lnTo>
                    <a:pt x="54" y="114"/>
                  </a:lnTo>
                  <a:lnTo>
                    <a:pt x="36" y="90"/>
                  </a:lnTo>
                  <a:lnTo>
                    <a:pt x="30" y="72"/>
                  </a:lnTo>
                  <a:lnTo>
                    <a:pt x="30" y="54"/>
                  </a:lnTo>
                  <a:lnTo>
                    <a:pt x="30" y="36"/>
                  </a:lnTo>
                  <a:lnTo>
                    <a:pt x="6" y="0"/>
                  </a:lnTo>
                  <a:lnTo>
                    <a:pt x="0" y="18"/>
                  </a:lnTo>
                  <a:lnTo>
                    <a:pt x="0" y="42"/>
                  </a:lnTo>
                  <a:lnTo>
                    <a:pt x="0" y="90"/>
                  </a:lnTo>
                  <a:lnTo>
                    <a:pt x="6" y="108"/>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26" name="Freeform 649"/>
            <p:cNvSpPr/>
            <p:nvPr/>
          </p:nvSpPr>
          <p:spPr>
            <a:xfrm>
              <a:off x="2962" y="2863"/>
              <a:ext cx="66" cy="120"/>
            </a:xfrm>
            <a:custGeom>
              <a:avLst/>
              <a:gdLst>
                <a:gd name="txL" fmla="*/ 0 w 66"/>
                <a:gd name="txT" fmla="*/ 0 h 120"/>
                <a:gd name="txR" fmla="*/ 66 w 66"/>
                <a:gd name="txB" fmla="*/ 120 h 120"/>
              </a:gdLst>
              <a:ahLst/>
              <a:cxnLst>
                <a:cxn ang="0">
                  <a:pos x="65" y="119"/>
                </a:cxn>
                <a:cxn ang="0">
                  <a:pos x="0" y="113"/>
                </a:cxn>
                <a:cxn ang="0">
                  <a:pos x="12" y="77"/>
                </a:cxn>
                <a:cxn ang="0">
                  <a:pos x="18" y="47"/>
                </a:cxn>
                <a:cxn ang="0">
                  <a:pos x="18" y="6"/>
                </a:cxn>
                <a:cxn ang="0">
                  <a:pos x="12" y="0"/>
                </a:cxn>
              </a:cxnLst>
              <a:rect l="txL" t="txT" r="txR" b="txB"/>
              <a:pathLst>
                <a:path w="66" h="120">
                  <a:moveTo>
                    <a:pt x="65" y="119"/>
                  </a:moveTo>
                  <a:lnTo>
                    <a:pt x="0" y="113"/>
                  </a:lnTo>
                  <a:lnTo>
                    <a:pt x="12" y="77"/>
                  </a:lnTo>
                  <a:lnTo>
                    <a:pt x="18" y="47"/>
                  </a:lnTo>
                  <a:lnTo>
                    <a:pt x="18" y="6"/>
                  </a:lnTo>
                  <a:lnTo>
                    <a:pt x="12" y="0"/>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27" name="Freeform 650"/>
            <p:cNvSpPr/>
            <p:nvPr/>
          </p:nvSpPr>
          <p:spPr>
            <a:xfrm>
              <a:off x="2980" y="2851"/>
              <a:ext cx="1" cy="19"/>
            </a:xfrm>
            <a:custGeom>
              <a:avLst/>
              <a:gdLst>
                <a:gd name="txL" fmla="*/ 0 w 1"/>
                <a:gd name="txT" fmla="*/ 0 h 19"/>
                <a:gd name="txR" fmla="*/ 1 w 1"/>
                <a:gd name="txB" fmla="*/ 19 h 19"/>
              </a:gdLst>
              <a:ahLst/>
              <a:cxnLst>
                <a:cxn ang="0">
                  <a:pos x="0" y="18"/>
                </a:cxn>
                <a:cxn ang="0">
                  <a:pos x="0" y="0"/>
                </a:cxn>
              </a:cxnLst>
              <a:rect l="txL" t="txT" r="txR" b="txB"/>
              <a:pathLst>
                <a:path w="1" h="19">
                  <a:moveTo>
                    <a:pt x="0" y="18"/>
                  </a:moveTo>
                  <a:lnTo>
                    <a:pt x="0" y="0"/>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28" name="Freeform 651"/>
            <p:cNvSpPr/>
            <p:nvPr/>
          </p:nvSpPr>
          <p:spPr>
            <a:xfrm>
              <a:off x="2944" y="2970"/>
              <a:ext cx="19" cy="13"/>
            </a:xfrm>
            <a:custGeom>
              <a:avLst/>
              <a:gdLst>
                <a:gd name="txL" fmla="*/ 0 w 19"/>
                <a:gd name="txT" fmla="*/ 0 h 13"/>
                <a:gd name="txR" fmla="*/ 19 w 19"/>
                <a:gd name="txB" fmla="*/ 13 h 13"/>
              </a:gdLst>
              <a:ahLst/>
              <a:cxnLst>
                <a:cxn ang="0">
                  <a:pos x="12" y="0"/>
                </a:cxn>
                <a:cxn ang="0">
                  <a:pos x="18" y="6"/>
                </a:cxn>
                <a:cxn ang="0">
                  <a:pos x="0" y="12"/>
                </a:cxn>
              </a:cxnLst>
              <a:rect l="txL" t="txT" r="txR" b="txB"/>
              <a:pathLst>
                <a:path w="19" h="13">
                  <a:moveTo>
                    <a:pt x="12" y="0"/>
                  </a:moveTo>
                  <a:lnTo>
                    <a:pt x="18" y="6"/>
                  </a:lnTo>
                  <a:lnTo>
                    <a:pt x="0" y="12"/>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82029" name="Group 652"/>
            <p:cNvGrpSpPr/>
            <p:nvPr/>
          </p:nvGrpSpPr>
          <p:grpSpPr>
            <a:xfrm>
              <a:off x="4015" y="3275"/>
              <a:ext cx="78" cy="85"/>
              <a:chOff x="4015" y="3275"/>
              <a:chExt cx="78" cy="85"/>
            </a:xfrm>
          </p:grpSpPr>
          <p:sp>
            <p:nvSpPr>
              <p:cNvPr id="82051" name="Freeform 653"/>
              <p:cNvSpPr/>
              <p:nvPr/>
            </p:nvSpPr>
            <p:spPr>
              <a:xfrm>
                <a:off x="4021" y="3329"/>
                <a:ext cx="72" cy="31"/>
              </a:xfrm>
              <a:custGeom>
                <a:avLst/>
                <a:gdLst>
                  <a:gd name="txL" fmla="*/ 0 w 72"/>
                  <a:gd name="txT" fmla="*/ 0 h 31"/>
                  <a:gd name="txR" fmla="*/ 72 w 72"/>
                  <a:gd name="txB" fmla="*/ 31 h 31"/>
                </a:gdLst>
                <a:ahLst/>
                <a:cxnLst>
                  <a:cxn ang="0">
                    <a:pos x="0" y="30"/>
                  </a:cxn>
                  <a:cxn ang="0">
                    <a:pos x="0" y="24"/>
                  </a:cxn>
                  <a:cxn ang="0">
                    <a:pos x="6" y="12"/>
                  </a:cxn>
                  <a:cxn ang="0">
                    <a:pos x="24" y="6"/>
                  </a:cxn>
                  <a:cxn ang="0">
                    <a:pos x="53" y="0"/>
                  </a:cxn>
                  <a:cxn ang="0">
                    <a:pos x="71" y="0"/>
                  </a:cxn>
                </a:cxnLst>
                <a:rect l="txL" t="txT" r="txR" b="txB"/>
                <a:pathLst>
                  <a:path w="72" h="31">
                    <a:moveTo>
                      <a:pt x="0" y="30"/>
                    </a:moveTo>
                    <a:lnTo>
                      <a:pt x="0" y="24"/>
                    </a:lnTo>
                    <a:lnTo>
                      <a:pt x="6" y="12"/>
                    </a:lnTo>
                    <a:lnTo>
                      <a:pt x="24" y="6"/>
                    </a:lnTo>
                    <a:lnTo>
                      <a:pt x="53" y="0"/>
                    </a:lnTo>
                    <a:lnTo>
                      <a:pt x="71" y="0"/>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52" name="Freeform 654"/>
              <p:cNvSpPr/>
              <p:nvPr/>
            </p:nvSpPr>
            <p:spPr>
              <a:xfrm>
                <a:off x="4015" y="3275"/>
                <a:ext cx="48" cy="19"/>
              </a:xfrm>
              <a:custGeom>
                <a:avLst/>
                <a:gdLst>
                  <a:gd name="txL" fmla="*/ 0 w 48"/>
                  <a:gd name="txT" fmla="*/ 0 h 19"/>
                  <a:gd name="txR" fmla="*/ 48 w 48"/>
                  <a:gd name="txB" fmla="*/ 19 h 19"/>
                </a:gdLst>
                <a:ahLst/>
                <a:cxnLst>
                  <a:cxn ang="0">
                    <a:pos x="0" y="18"/>
                  </a:cxn>
                  <a:cxn ang="0">
                    <a:pos x="12" y="12"/>
                  </a:cxn>
                  <a:cxn ang="0">
                    <a:pos x="36" y="12"/>
                  </a:cxn>
                  <a:cxn ang="0">
                    <a:pos x="47" y="0"/>
                  </a:cxn>
                </a:cxnLst>
                <a:rect l="txL" t="txT" r="txR" b="txB"/>
                <a:pathLst>
                  <a:path w="48" h="19">
                    <a:moveTo>
                      <a:pt x="0" y="18"/>
                    </a:moveTo>
                    <a:lnTo>
                      <a:pt x="12" y="12"/>
                    </a:lnTo>
                    <a:lnTo>
                      <a:pt x="36" y="12"/>
                    </a:lnTo>
                    <a:lnTo>
                      <a:pt x="47" y="0"/>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82030" name="Freeform 655"/>
            <p:cNvSpPr/>
            <p:nvPr/>
          </p:nvSpPr>
          <p:spPr>
            <a:xfrm>
              <a:off x="3991" y="3293"/>
              <a:ext cx="102" cy="49"/>
            </a:xfrm>
            <a:custGeom>
              <a:avLst/>
              <a:gdLst>
                <a:gd name="txL" fmla="*/ 0 w 102"/>
                <a:gd name="txT" fmla="*/ 0 h 49"/>
                <a:gd name="txR" fmla="*/ 102 w 102"/>
                <a:gd name="txB" fmla="*/ 49 h 49"/>
              </a:gdLst>
              <a:ahLst/>
              <a:cxnLst>
                <a:cxn ang="0">
                  <a:pos x="101" y="0"/>
                </a:cxn>
                <a:cxn ang="0">
                  <a:pos x="66" y="12"/>
                </a:cxn>
                <a:cxn ang="0">
                  <a:pos x="36" y="24"/>
                </a:cxn>
                <a:cxn ang="0">
                  <a:pos x="24" y="36"/>
                </a:cxn>
                <a:cxn ang="0">
                  <a:pos x="0" y="48"/>
                </a:cxn>
              </a:cxnLst>
              <a:rect l="txL" t="txT" r="txR" b="txB"/>
              <a:pathLst>
                <a:path w="102" h="49">
                  <a:moveTo>
                    <a:pt x="101" y="0"/>
                  </a:moveTo>
                  <a:lnTo>
                    <a:pt x="66" y="12"/>
                  </a:lnTo>
                  <a:lnTo>
                    <a:pt x="36" y="24"/>
                  </a:lnTo>
                  <a:lnTo>
                    <a:pt x="24" y="36"/>
                  </a:lnTo>
                  <a:lnTo>
                    <a:pt x="0" y="48"/>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31" name="Freeform 656"/>
            <p:cNvSpPr/>
            <p:nvPr/>
          </p:nvSpPr>
          <p:spPr>
            <a:xfrm>
              <a:off x="3777" y="2934"/>
              <a:ext cx="197" cy="157"/>
            </a:xfrm>
            <a:custGeom>
              <a:avLst/>
              <a:gdLst>
                <a:gd name="txL" fmla="*/ 0 w 197"/>
                <a:gd name="txT" fmla="*/ 0 h 157"/>
                <a:gd name="txR" fmla="*/ 197 w 197"/>
                <a:gd name="txB" fmla="*/ 157 h 157"/>
              </a:gdLst>
              <a:ahLst/>
              <a:cxnLst>
                <a:cxn ang="0">
                  <a:pos x="0" y="156"/>
                </a:cxn>
                <a:cxn ang="0">
                  <a:pos x="59" y="144"/>
                </a:cxn>
                <a:cxn ang="0">
                  <a:pos x="65" y="144"/>
                </a:cxn>
                <a:cxn ang="0">
                  <a:pos x="77" y="138"/>
                </a:cxn>
                <a:cxn ang="0">
                  <a:pos x="131" y="132"/>
                </a:cxn>
                <a:cxn ang="0">
                  <a:pos x="178" y="114"/>
                </a:cxn>
                <a:cxn ang="0">
                  <a:pos x="184" y="72"/>
                </a:cxn>
                <a:cxn ang="0">
                  <a:pos x="196" y="30"/>
                </a:cxn>
                <a:cxn ang="0">
                  <a:pos x="196" y="0"/>
                </a:cxn>
              </a:cxnLst>
              <a:rect l="txL" t="txT" r="txR" b="txB"/>
              <a:pathLst>
                <a:path w="197" h="157">
                  <a:moveTo>
                    <a:pt x="0" y="156"/>
                  </a:moveTo>
                  <a:lnTo>
                    <a:pt x="59" y="144"/>
                  </a:lnTo>
                  <a:lnTo>
                    <a:pt x="65" y="144"/>
                  </a:lnTo>
                  <a:lnTo>
                    <a:pt x="77" y="138"/>
                  </a:lnTo>
                  <a:lnTo>
                    <a:pt x="131" y="132"/>
                  </a:lnTo>
                  <a:lnTo>
                    <a:pt x="178" y="114"/>
                  </a:lnTo>
                  <a:lnTo>
                    <a:pt x="184" y="72"/>
                  </a:lnTo>
                  <a:lnTo>
                    <a:pt x="196" y="30"/>
                  </a:lnTo>
                  <a:lnTo>
                    <a:pt x="196" y="0"/>
                  </a:lnTo>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32" name="Freeform 657"/>
            <p:cNvSpPr/>
            <p:nvPr/>
          </p:nvSpPr>
          <p:spPr>
            <a:xfrm>
              <a:off x="3961" y="3048"/>
              <a:ext cx="13" cy="19"/>
            </a:xfrm>
            <a:custGeom>
              <a:avLst/>
              <a:gdLst>
                <a:gd name="txL" fmla="*/ 0 w 13"/>
                <a:gd name="txT" fmla="*/ 0 h 19"/>
                <a:gd name="txR" fmla="*/ 13 w 13"/>
                <a:gd name="txB" fmla="*/ 19 h 19"/>
              </a:gdLst>
              <a:ahLst/>
              <a:cxnLst>
                <a:cxn ang="0">
                  <a:pos x="12" y="6"/>
                </a:cxn>
                <a:cxn ang="0">
                  <a:pos x="12" y="0"/>
                </a:cxn>
                <a:cxn ang="0">
                  <a:pos x="0" y="0"/>
                </a:cxn>
                <a:cxn ang="0">
                  <a:pos x="6" y="18"/>
                </a:cxn>
              </a:cxnLst>
              <a:rect l="txL" t="txT" r="txR" b="txB"/>
              <a:pathLst>
                <a:path w="13" h="19">
                  <a:moveTo>
                    <a:pt x="12" y="6"/>
                  </a:moveTo>
                  <a:lnTo>
                    <a:pt x="12" y="0"/>
                  </a:lnTo>
                  <a:lnTo>
                    <a:pt x="0" y="0"/>
                  </a:lnTo>
                  <a:lnTo>
                    <a:pt x="6" y="18"/>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33" name="Freeform 658"/>
            <p:cNvSpPr/>
            <p:nvPr/>
          </p:nvSpPr>
          <p:spPr>
            <a:xfrm>
              <a:off x="3860" y="3000"/>
              <a:ext cx="13" cy="73"/>
            </a:xfrm>
            <a:custGeom>
              <a:avLst/>
              <a:gdLst>
                <a:gd name="txL" fmla="*/ 0 w 13"/>
                <a:gd name="txT" fmla="*/ 0 h 73"/>
                <a:gd name="txR" fmla="*/ 13 w 13"/>
                <a:gd name="txB" fmla="*/ 73 h 73"/>
              </a:gdLst>
              <a:ahLst/>
              <a:cxnLst>
                <a:cxn ang="0">
                  <a:pos x="12" y="0"/>
                </a:cxn>
                <a:cxn ang="0">
                  <a:pos x="0" y="72"/>
                </a:cxn>
              </a:cxnLst>
              <a:rect l="txL" t="txT" r="txR" b="txB"/>
              <a:pathLst>
                <a:path w="13" h="73">
                  <a:moveTo>
                    <a:pt x="12" y="0"/>
                  </a:moveTo>
                  <a:lnTo>
                    <a:pt x="0" y="72"/>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34" name="Freeform 659"/>
            <p:cNvSpPr/>
            <p:nvPr/>
          </p:nvSpPr>
          <p:spPr>
            <a:xfrm>
              <a:off x="3271" y="2540"/>
              <a:ext cx="7" cy="1"/>
            </a:xfrm>
            <a:custGeom>
              <a:avLst/>
              <a:gdLst>
                <a:gd name="txL" fmla="*/ 0 w 7"/>
                <a:gd name="txT" fmla="*/ 0 h 1"/>
                <a:gd name="txR" fmla="*/ 7 w 7"/>
                <a:gd name="txB" fmla="*/ 1 h 1"/>
              </a:gdLst>
              <a:ahLst/>
              <a:cxnLst>
                <a:cxn ang="0">
                  <a:pos x="0" y="0"/>
                </a:cxn>
                <a:cxn ang="0">
                  <a:pos x="0" y="0"/>
                </a:cxn>
                <a:cxn ang="0">
                  <a:pos x="6" y="0"/>
                </a:cxn>
                <a:cxn ang="0">
                  <a:pos x="0" y="0"/>
                </a:cxn>
                <a:cxn ang="0">
                  <a:pos x="0" y="0"/>
                </a:cxn>
              </a:cxnLst>
              <a:rect l="txL" t="txT" r="txR" b="txB"/>
              <a:pathLst>
                <a:path w="7" h="1">
                  <a:moveTo>
                    <a:pt x="0" y="0"/>
                  </a:moveTo>
                  <a:lnTo>
                    <a:pt x="0" y="0"/>
                  </a:lnTo>
                  <a:lnTo>
                    <a:pt x="6" y="0"/>
                  </a:lnTo>
                  <a:lnTo>
                    <a:pt x="0"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35" name="Freeform 660"/>
            <p:cNvSpPr/>
            <p:nvPr/>
          </p:nvSpPr>
          <p:spPr>
            <a:xfrm>
              <a:off x="3307" y="2557"/>
              <a:ext cx="13" cy="7"/>
            </a:xfrm>
            <a:custGeom>
              <a:avLst/>
              <a:gdLst>
                <a:gd name="txL" fmla="*/ 0 w 13"/>
                <a:gd name="txT" fmla="*/ 0 h 7"/>
                <a:gd name="txR" fmla="*/ 13 w 13"/>
                <a:gd name="txB" fmla="*/ 7 h 7"/>
              </a:gdLst>
              <a:ahLst/>
              <a:cxnLst>
                <a:cxn ang="0">
                  <a:pos x="0" y="6"/>
                </a:cxn>
                <a:cxn ang="0">
                  <a:pos x="12" y="0"/>
                </a:cxn>
              </a:cxnLst>
              <a:rect l="txL" t="txT" r="txR" b="txB"/>
              <a:pathLst>
                <a:path w="13" h="7">
                  <a:moveTo>
                    <a:pt x="0" y="6"/>
                  </a:moveTo>
                  <a:lnTo>
                    <a:pt x="12" y="0"/>
                  </a:lnTo>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36" name="Freeform 661"/>
            <p:cNvSpPr/>
            <p:nvPr/>
          </p:nvSpPr>
          <p:spPr>
            <a:xfrm>
              <a:off x="3349" y="2504"/>
              <a:ext cx="13" cy="13"/>
            </a:xfrm>
            <a:custGeom>
              <a:avLst/>
              <a:gdLst>
                <a:gd name="txL" fmla="*/ 0 w 13"/>
                <a:gd name="txT" fmla="*/ 0 h 13"/>
                <a:gd name="txR" fmla="*/ 13 w 13"/>
                <a:gd name="txB" fmla="*/ 13 h 13"/>
              </a:gdLst>
              <a:ahLst/>
              <a:cxnLst>
                <a:cxn ang="0">
                  <a:pos x="12" y="0"/>
                </a:cxn>
                <a:cxn ang="0">
                  <a:pos x="12" y="6"/>
                </a:cxn>
                <a:cxn ang="0">
                  <a:pos x="6" y="12"/>
                </a:cxn>
                <a:cxn ang="0">
                  <a:pos x="0" y="12"/>
                </a:cxn>
              </a:cxnLst>
              <a:rect l="txL" t="txT" r="txR" b="txB"/>
              <a:pathLst>
                <a:path w="13" h="13">
                  <a:moveTo>
                    <a:pt x="12" y="0"/>
                  </a:moveTo>
                  <a:lnTo>
                    <a:pt x="12" y="6"/>
                  </a:lnTo>
                  <a:lnTo>
                    <a:pt x="6" y="12"/>
                  </a:lnTo>
                  <a:lnTo>
                    <a:pt x="0" y="12"/>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37" name="Freeform 662"/>
            <p:cNvSpPr/>
            <p:nvPr/>
          </p:nvSpPr>
          <p:spPr>
            <a:xfrm>
              <a:off x="3182" y="2731"/>
              <a:ext cx="120" cy="252"/>
            </a:xfrm>
            <a:custGeom>
              <a:avLst/>
              <a:gdLst>
                <a:gd name="txL" fmla="*/ 0 w 120"/>
                <a:gd name="txT" fmla="*/ 0 h 252"/>
                <a:gd name="txR" fmla="*/ 120 w 120"/>
                <a:gd name="txB" fmla="*/ 252 h 252"/>
              </a:gdLst>
              <a:ahLst/>
              <a:cxnLst>
                <a:cxn ang="0">
                  <a:pos x="0" y="227"/>
                </a:cxn>
                <a:cxn ang="0">
                  <a:pos x="83" y="251"/>
                </a:cxn>
                <a:cxn ang="0">
                  <a:pos x="113" y="114"/>
                </a:cxn>
                <a:cxn ang="0">
                  <a:pos x="119" y="0"/>
                </a:cxn>
              </a:cxnLst>
              <a:rect l="txL" t="txT" r="txR" b="txB"/>
              <a:pathLst>
                <a:path w="120" h="252">
                  <a:moveTo>
                    <a:pt x="0" y="227"/>
                  </a:moveTo>
                  <a:lnTo>
                    <a:pt x="83" y="251"/>
                  </a:lnTo>
                  <a:lnTo>
                    <a:pt x="113" y="114"/>
                  </a:lnTo>
                  <a:lnTo>
                    <a:pt x="119" y="0"/>
                  </a:lnTo>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38" name="Freeform 663"/>
            <p:cNvSpPr/>
            <p:nvPr/>
          </p:nvSpPr>
          <p:spPr>
            <a:xfrm>
              <a:off x="3295" y="2845"/>
              <a:ext cx="156" cy="144"/>
            </a:xfrm>
            <a:custGeom>
              <a:avLst/>
              <a:gdLst>
                <a:gd name="txL" fmla="*/ 0 w 156"/>
                <a:gd name="txT" fmla="*/ 0 h 144"/>
                <a:gd name="txR" fmla="*/ 156 w 156"/>
                <a:gd name="txB" fmla="*/ 144 h 144"/>
              </a:gdLst>
              <a:ahLst/>
              <a:cxnLst>
                <a:cxn ang="0">
                  <a:pos x="0" y="0"/>
                </a:cxn>
                <a:cxn ang="0">
                  <a:pos x="0" y="137"/>
                </a:cxn>
                <a:cxn ang="0">
                  <a:pos x="66" y="143"/>
                </a:cxn>
                <a:cxn ang="0">
                  <a:pos x="131" y="131"/>
                </a:cxn>
                <a:cxn ang="0">
                  <a:pos x="155" y="125"/>
                </a:cxn>
              </a:cxnLst>
              <a:rect l="txL" t="txT" r="txR" b="txB"/>
              <a:pathLst>
                <a:path w="156" h="144">
                  <a:moveTo>
                    <a:pt x="0" y="0"/>
                  </a:moveTo>
                  <a:lnTo>
                    <a:pt x="0" y="137"/>
                  </a:lnTo>
                  <a:lnTo>
                    <a:pt x="66" y="143"/>
                  </a:lnTo>
                  <a:lnTo>
                    <a:pt x="131" y="131"/>
                  </a:lnTo>
                  <a:lnTo>
                    <a:pt x="155" y="125"/>
                  </a:lnTo>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39" name="Freeform 664"/>
            <p:cNvSpPr/>
            <p:nvPr/>
          </p:nvSpPr>
          <p:spPr>
            <a:xfrm>
              <a:off x="3224" y="2779"/>
              <a:ext cx="30" cy="85"/>
            </a:xfrm>
            <a:custGeom>
              <a:avLst/>
              <a:gdLst>
                <a:gd name="txL" fmla="*/ 0 w 30"/>
                <a:gd name="txT" fmla="*/ 0 h 85"/>
                <a:gd name="txR" fmla="*/ 30 w 30"/>
                <a:gd name="txB" fmla="*/ 85 h 85"/>
              </a:gdLst>
              <a:ahLst/>
              <a:cxnLst>
                <a:cxn ang="0">
                  <a:pos x="0" y="84"/>
                </a:cxn>
                <a:cxn ang="0">
                  <a:pos x="18" y="42"/>
                </a:cxn>
                <a:cxn ang="0">
                  <a:pos x="29" y="0"/>
                </a:cxn>
              </a:cxnLst>
              <a:rect l="txL" t="txT" r="txR" b="txB"/>
              <a:pathLst>
                <a:path w="30" h="85">
                  <a:moveTo>
                    <a:pt x="0" y="84"/>
                  </a:moveTo>
                  <a:lnTo>
                    <a:pt x="18" y="42"/>
                  </a:lnTo>
                  <a:lnTo>
                    <a:pt x="29" y="0"/>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40" name="Freeform 665"/>
            <p:cNvSpPr/>
            <p:nvPr/>
          </p:nvSpPr>
          <p:spPr>
            <a:xfrm>
              <a:off x="3313" y="2659"/>
              <a:ext cx="168" cy="133"/>
            </a:xfrm>
            <a:custGeom>
              <a:avLst/>
              <a:gdLst>
                <a:gd name="txL" fmla="*/ 0 w 168"/>
                <a:gd name="txT" fmla="*/ 0 h 133"/>
                <a:gd name="txR" fmla="*/ 168 w 168"/>
                <a:gd name="txB" fmla="*/ 133 h 133"/>
              </a:gdLst>
              <a:ahLst/>
              <a:cxnLst>
                <a:cxn ang="0">
                  <a:pos x="0" y="60"/>
                </a:cxn>
                <a:cxn ang="0">
                  <a:pos x="36" y="96"/>
                </a:cxn>
                <a:cxn ang="0">
                  <a:pos x="71" y="132"/>
                </a:cxn>
                <a:cxn ang="0">
                  <a:pos x="89" y="132"/>
                </a:cxn>
                <a:cxn ang="0">
                  <a:pos x="113" y="120"/>
                </a:cxn>
                <a:cxn ang="0">
                  <a:pos x="143" y="60"/>
                </a:cxn>
                <a:cxn ang="0">
                  <a:pos x="167" y="0"/>
                </a:cxn>
              </a:cxnLst>
              <a:rect l="txL" t="txT" r="txR" b="txB"/>
              <a:pathLst>
                <a:path w="168" h="133">
                  <a:moveTo>
                    <a:pt x="0" y="60"/>
                  </a:moveTo>
                  <a:lnTo>
                    <a:pt x="36" y="96"/>
                  </a:lnTo>
                  <a:lnTo>
                    <a:pt x="71" y="132"/>
                  </a:lnTo>
                  <a:lnTo>
                    <a:pt x="89" y="132"/>
                  </a:lnTo>
                  <a:lnTo>
                    <a:pt x="113" y="120"/>
                  </a:lnTo>
                  <a:lnTo>
                    <a:pt x="143" y="60"/>
                  </a:lnTo>
                  <a:lnTo>
                    <a:pt x="167" y="0"/>
                  </a:lnTo>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41" name="Freeform 666"/>
            <p:cNvSpPr/>
            <p:nvPr/>
          </p:nvSpPr>
          <p:spPr>
            <a:xfrm>
              <a:off x="3325" y="2599"/>
              <a:ext cx="108" cy="115"/>
            </a:xfrm>
            <a:custGeom>
              <a:avLst/>
              <a:gdLst>
                <a:gd name="txL" fmla="*/ 0 w 108"/>
                <a:gd name="txT" fmla="*/ 0 h 115"/>
                <a:gd name="txR" fmla="*/ 108 w 108"/>
                <a:gd name="txB" fmla="*/ 115 h 115"/>
              </a:gdLst>
              <a:ahLst/>
              <a:cxnLst>
                <a:cxn ang="0">
                  <a:pos x="0" y="42"/>
                </a:cxn>
                <a:cxn ang="0">
                  <a:pos x="36" y="84"/>
                </a:cxn>
                <a:cxn ang="0">
                  <a:pos x="59" y="114"/>
                </a:cxn>
                <a:cxn ang="0">
                  <a:pos x="77" y="60"/>
                </a:cxn>
                <a:cxn ang="0">
                  <a:pos x="107" y="0"/>
                </a:cxn>
              </a:cxnLst>
              <a:rect l="txL" t="txT" r="txR" b="txB"/>
              <a:pathLst>
                <a:path w="108" h="115">
                  <a:moveTo>
                    <a:pt x="0" y="42"/>
                  </a:moveTo>
                  <a:lnTo>
                    <a:pt x="36" y="84"/>
                  </a:lnTo>
                  <a:lnTo>
                    <a:pt x="59" y="114"/>
                  </a:lnTo>
                  <a:lnTo>
                    <a:pt x="77" y="60"/>
                  </a:lnTo>
                  <a:lnTo>
                    <a:pt x="107" y="0"/>
                  </a:lnTo>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42" name="Freeform 667"/>
            <p:cNvSpPr/>
            <p:nvPr/>
          </p:nvSpPr>
          <p:spPr>
            <a:xfrm>
              <a:off x="3384" y="2713"/>
              <a:ext cx="13" cy="13"/>
            </a:xfrm>
            <a:custGeom>
              <a:avLst/>
              <a:gdLst>
                <a:gd name="txL" fmla="*/ 0 w 13"/>
                <a:gd name="txT" fmla="*/ 0 h 13"/>
                <a:gd name="txR" fmla="*/ 13 w 13"/>
                <a:gd name="txB" fmla="*/ 13 h 13"/>
              </a:gdLst>
              <a:ahLst/>
              <a:cxnLst>
                <a:cxn ang="0">
                  <a:pos x="12" y="6"/>
                </a:cxn>
                <a:cxn ang="0">
                  <a:pos x="0" y="0"/>
                </a:cxn>
                <a:cxn ang="0">
                  <a:pos x="0" y="12"/>
                </a:cxn>
              </a:cxnLst>
              <a:rect l="txL" t="txT" r="txR" b="txB"/>
              <a:pathLst>
                <a:path w="13" h="13">
                  <a:moveTo>
                    <a:pt x="12" y="6"/>
                  </a:moveTo>
                  <a:lnTo>
                    <a:pt x="0" y="0"/>
                  </a:lnTo>
                  <a:lnTo>
                    <a:pt x="0" y="12"/>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43" name="Freeform 668"/>
            <p:cNvSpPr/>
            <p:nvPr/>
          </p:nvSpPr>
          <p:spPr>
            <a:xfrm>
              <a:off x="3331" y="2833"/>
              <a:ext cx="84" cy="19"/>
            </a:xfrm>
            <a:custGeom>
              <a:avLst/>
              <a:gdLst>
                <a:gd name="txL" fmla="*/ 0 w 84"/>
                <a:gd name="txT" fmla="*/ 0 h 19"/>
                <a:gd name="txR" fmla="*/ 84 w 84"/>
                <a:gd name="txB" fmla="*/ 19 h 19"/>
              </a:gdLst>
              <a:ahLst/>
              <a:cxnLst>
                <a:cxn ang="0">
                  <a:pos x="0" y="0"/>
                </a:cxn>
                <a:cxn ang="0">
                  <a:pos x="36" y="18"/>
                </a:cxn>
                <a:cxn ang="0">
                  <a:pos x="83" y="12"/>
                </a:cxn>
              </a:cxnLst>
              <a:rect l="txL" t="txT" r="txR" b="txB"/>
              <a:pathLst>
                <a:path w="84" h="19">
                  <a:moveTo>
                    <a:pt x="0" y="0"/>
                  </a:moveTo>
                  <a:lnTo>
                    <a:pt x="36" y="18"/>
                  </a:lnTo>
                  <a:lnTo>
                    <a:pt x="83" y="12"/>
                  </a:lnTo>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44" name="Freeform 669"/>
            <p:cNvSpPr/>
            <p:nvPr/>
          </p:nvSpPr>
          <p:spPr>
            <a:xfrm>
              <a:off x="3242" y="2833"/>
              <a:ext cx="48" cy="7"/>
            </a:xfrm>
            <a:custGeom>
              <a:avLst/>
              <a:gdLst>
                <a:gd name="txL" fmla="*/ 0 w 48"/>
                <a:gd name="txT" fmla="*/ 0 h 7"/>
                <a:gd name="txR" fmla="*/ 48 w 48"/>
                <a:gd name="txB" fmla="*/ 7 h 7"/>
              </a:gdLst>
              <a:ahLst/>
              <a:cxnLst>
                <a:cxn ang="0">
                  <a:pos x="0" y="0"/>
                </a:cxn>
                <a:cxn ang="0">
                  <a:pos x="11" y="6"/>
                </a:cxn>
                <a:cxn ang="0">
                  <a:pos x="47" y="6"/>
                </a:cxn>
              </a:cxnLst>
              <a:rect l="txL" t="txT" r="txR" b="txB"/>
              <a:pathLst>
                <a:path w="48" h="7">
                  <a:moveTo>
                    <a:pt x="0" y="0"/>
                  </a:moveTo>
                  <a:lnTo>
                    <a:pt x="11" y="6"/>
                  </a:lnTo>
                  <a:lnTo>
                    <a:pt x="47" y="6"/>
                  </a:lnTo>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45" name="Freeform 670"/>
            <p:cNvSpPr/>
            <p:nvPr/>
          </p:nvSpPr>
          <p:spPr>
            <a:xfrm>
              <a:off x="3384" y="2713"/>
              <a:ext cx="13" cy="19"/>
            </a:xfrm>
            <a:custGeom>
              <a:avLst/>
              <a:gdLst>
                <a:gd name="txL" fmla="*/ 0 w 13"/>
                <a:gd name="txT" fmla="*/ 0 h 19"/>
                <a:gd name="txR" fmla="*/ 13 w 13"/>
                <a:gd name="txB" fmla="*/ 19 h 19"/>
              </a:gdLst>
              <a:ahLst/>
              <a:cxnLst>
                <a:cxn ang="0">
                  <a:pos x="0" y="0"/>
                </a:cxn>
                <a:cxn ang="0">
                  <a:pos x="12" y="18"/>
                </a:cxn>
              </a:cxnLst>
              <a:rect l="txL" t="txT" r="txR" b="txB"/>
              <a:pathLst>
                <a:path w="13" h="19">
                  <a:moveTo>
                    <a:pt x="0" y="0"/>
                  </a:moveTo>
                  <a:lnTo>
                    <a:pt x="12" y="18"/>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46" name="Freeform 671"/>
            <p:cNvSpPr/>
            <p:nvPr/>
          </p:nvSpPr>
          <p:spPr>
            <a:xfrm>
              <a:off x="3414" y="2581"/>
              <a:ext cx="13" cy="37"/>
            </a:xfrm>
            <a:custGeom>
              <a:avLst/>
              <a:gdLst>
                <a:gd name="txL" fmla="*/ 0 w 13"/>
                <a:gd name="txT" fmla="*/ 0 h 37"/>
                <a:gd name="txR" fmla="*/ 13 w 13"/>
                <a:gd name="txB" fmla="*/ 37 h 37"/>
              </a:gdLst>
              <a:ahLst/>
              <a:cxnLst>
                <a:cxn ang="0">
                  <a:pos x="0" y="36"/>
                </a:cxn>
                <a:cxn ang="0">
                  <a:pos x="0" y="12"/>
                </a:cxn>
                <a:cxn ang="0">
                  <a:pos x="12" y="0"/>
                </a:cxn>
              </a:cxnLst>
              <a:rect l="txL" t="txT" r="txR" b="txB"/>
              <a:pathLst>
                <a:path w="13" h="37">
                  <a:moveTo>
                    <a:pt x="0" y="36"/>
                  </a:moveTo>
                  <a:lnTo>
                    <a:pt x="0" y="12"/>
                  </a:lnTo>
                  <a:lnTo>
                    <a:pt x="12" y="0"/>
                  </a:lnTo>
                </a:path>
              </a:pathLst>
            </a:custGeom>
            <a:solidFill>
              <a:srgbClr val="444444">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47" name="Freeform 672"/>
            <p:cNvSpPr/>
            <p:nvPr/>
          </p:nvSpPr>
          <p:spPr>
            <a:xfrm>
              <a:off x="3795" y="2605"/>
              <a:ext cx="191" cy="265"/>
            </a:xfrm>
            <a:custGeom>
              <a:avLst/>
              <a:gdLst>
                <a:gd name="txL" fmla="*/ 0 w 191"/>
                <a:gd name="txT" fmla="*/ 0 h 265"/>
                <a:gd name="txR" fmla="*/ 191 w 191"/>
                <a:gd name="txB" fmla="*/ 265 h 265"/>
              </a:gdLst>
              <a:ahLst/>
              <a:cxnLst>
                <a:cxn ang="0">
                  <a:pos x="154" y="180"/>
                </a:cxn>
                <a:cxn ang="0">
                  <a:pos x="131" y="150"/>
                </a:cxn>
                <a:cxn ang="0">
                  <a:pos x="149" y="120"/>
                </a:cxn>
                <a:cxn ang="0">
                  <a:pos x="160" y="66"/>
                </a:cxn>
                <a:cxn ang="0">
                  <a:pos x="143" y="48"/>
                </a:cxn>
                <a:cxn ang="0">
                  <a:pos x="160" y="6"/>
                </a:cxn>
                <a:cxn ang="0">
                  <a:pos x="101" y="0"/>
                </a:cxn>
                <a:cxn ang="0">
                  <a:pos x="53" y="6"/>
                </a:cxn>
                <a:cxn ang="0">
                  <a:pos x="47" y="0"/>
                </a:cxn>
                <a:cxn ang="0">
                  <a:pos x="41" y="6"/>
                </a:cxn>
                <a:cxn ang="0">
                  <a:pos x="24" y="24"/>
                </a:cxn>
                <a:cxn ang="0">
                  <a:pos x="12" y="54"/>
                </a:cxn>
                <a:cxn ang="0">
                  <a:pos x="0" y="90"/>
                </a:cxn>
                <a:cxn ang="0">
                  <a:pos x="6" y="102"/>
                </a:cxn>
                <a:cxn ang="0">
                  <a:pos x="6" y="102"/>
                </a:cxn>
                <a:cxn ang="0">
                  <a:pos x="18" y="108"/>
                </a:cxn>
                <a:cxn ang="0">
                  <a:pos x="30" y="114"/>
                </a:cxn>
                <a:cxn ang="0">
                  <a:pos x="47" y="144"/>
                </a:cxn>
                <a:cxn ang="0">
                  <a:pos x="47" y="204"/>
                </a:cxn>
                <a:cxn ang="0">
                  <a:pos x="47" y="234"/>
                </a:cxn>
                <a:cxn ang="0">
                  <a:pos x="59" y="264"/>
                </a:cxn>
                <a:cxn ang="0">
                  <a:pos x="77" y="258"/>
                </a:cxn>
                <a:cxn ang="0">
                  <a:pos x="71" y="246"/>
                </a:cxn>
                <a:cxn ang="0">
                  <a:pos x="71" y="240"/>
                </a:cxn>
                <a:cxn ang="0">
                  <a:pos x="89" y="252"/>
                </a:cxn>
                <a:cxn ang="0">
                  <a:pos x="107" y="264"/>
                </a:cxn>
                <a:cxn ang="0">
                  <a:pos x="119" y="252"/>
                </a:cxn>
                <a:cxn ang="0">
                  <a:pos x="119" y="252"/>
                </a:cxn>
                <a:cxn ang="0">
                  <a:pos x="119" y="264"/>
                </a:cxn>
                <a:cxn ang="0">
                  <a:pos x="131" y="258"/>
                </a:cxn>
                <a:cxn ang="0">
                  <a:pos x="131" y="246"/>
                </a:cxn>
                <a:cxn ang="0">
                  <a:pos x="137" y="246"/>
                </a:cxn>
                <a:cxn ang="0">
                  <a:pos x="154" y="252"/>
                </a:cxn>
                <a:cxn ang="0">
                  <a:pos x="166" y="240"/>
                </a:cxn>
                <a:cxn ang="0">
                  <a:pos x="160" y="234"/>
                </a:cxn>
                <a:cxn ang="0">
                  <a:pos x="190" y="216"/>
                </a:cxn>
                <a:cxn ang="0">
                  <a:pos x="166" y="174"/>
                </a:cxn>
              </a:cxnLst>
              <a:rect l="txL" t="txT" r="txR" b="txB"/>
              <a:pathLst>
                <a:path w="191" h="265">
                  <a:moveTo>
                    <a:pt x="166" y="174"/>
                  </a:moveTo>
                  <a:lnTo>
                    <a:pt x="154" y="180"/>
                  </a:lnTo>
                  <a:lnTo>
                    <a:pt x="143" y="174"/>
                  </a:lnTo>
                  <a:lnTo>
                    <a:pt x="131" y="150"/>
                  </a:lnTo>
                  <a:lnTo>
                    <a:pt x="131" y="138"/>
                  </a:lnTo>
                  <a:lnTo>
                    <a:pt x="149" y="120"/>
                  </a:lnTo>
                  <a:lnTo>
                    <a:pt x="154" y="72"/>
                  </a:lnTo>
                  <a:lnTo>
                    <a:pt x="160" y="66"/>
                  </a:lnTo>
                  <a:lnTo>
                    <a:pt x="154" y="66"/>
                  </a:lnTo>
                  <a:lnTo>
                    <a:pt x="143" y="48"/>
                  </a:lnTo>
                  <a:lnTo>
                    <a:pt x="143" y="24"/>
                  </a:lnTo>
                  <a:lnTo>
                    <a:pt x="160" y="6"/>
                  </a:lnTo>
                  <a:lnTo>
                    <a:pt x="143" y="0"/>
                  </a:lnTo>
                  <a:lnTo>
                    <a:pt x="101" y="0"/>
                  </a:lnTo>
                  <a:lnTo>
                    <a:pt x="65" y="0"/>
                  </a:lnTo>
                  <a:lnTo>
                    <a:pt x="53" y="6"/>
                  </a:lnTo>
                  <a:lnTo>
                    <a:pt x="47" y="12"/>
                  </a:lnTo>
                  <a:lnTo>
                    <a:pt x="47" y="0"/>
                  </a:lnTo>
                  <a:lnTo>
                    <a:pt x="41" y="6"/>
                  </a:lnTo>
                  <a:lnTo>
                    <a:pt x="35" y="6"/>
                  </a:lnTo>
                  <a:lnTo>
                    <a:pt x="24" y="24"/>
                  </a:lnTo>
                  <a:lnTo>
                    <a:pt x="24" y="42"/>
                  </a:lnTo>
                  <a:lnTo>
                    <a:pt x="12" y="54"/>
                  </a:lnTo>
                  <a:lnTo>
                    <a:pt x="0" y="72"/>
                  </a:lnTo>
                  <a:lnTo>
                    <a:pt x="0" y="90"/>
                  </a:lnTo>
                  <a:lnTo>
                    <a:pt x="0" y="78"/>
                  </a:lnTo>
                  <a:lnTo>
                    <a:pt x="6" y="102"/>
                  </a:lnTo>
                  <a:lnTo>
                    <a:pt x="6" y="108"/>
                  </a:lnTo>
                  <a:lnTo>
                    <a:pt x="6" y="102"/>
                  </a:lnTo>
                  <a:lnTo>
                    <a:pt x="12" y="96"/>
                  </a:lnTo>
                  <a:lnTo>
                    <a:pt x="18" y="108"/>
                  </a:lnTo>
                  <a:lnTo>
                    <a:pt x="30" y="114"/>
                  </a:lnTo>
                  <a:lnTo>
                    <a:pt x="47" y="120"/>
                  </a:lnTo>
                  <a:lnTo>
                    <a:pt x="47" y="144"/>
                  </a:lnTo>
                  <a:lnTo>
                    <a:pt x="47" y="192"/>
                  </a:lnTo>
                  <a:lnTo>
                    <a:pt x="47" y="204"/>
                  </a:lnTo>
                  <a:lnTo>
                    <a:pt x="47" y="216"/>
                  </a:lnTo>
                  <a:lnTo>
                    <a:pt x="47" y="234"/>
                  </a:lnTo>
                  <a:lnTo>
                    <a:pt x="47" y="252"/>
                  </a:lnTo>
                  <a:lnTo>
                    <a:pt x="59" y="264"/>
                  </a:lnTo>
                  <a:lnTo>
                    <a:pt x="71" y="264"/>
                  </a:lnTo>
                  <a:lnTo>
                    <a:pt x="77" y="258"/>
                  </a:lnTo>
                  <a:lnTo>
                    <a:pt x="71" y="252"/>
                  </a:lnTo>
                  <a:lnTo>
                    <a:pt x="71" y="246"/>
                  </a:lnTo>
                  <a:lnTo>
                    <a:pt x="71" y="240"/>
                  </a:lnTo>
                  <a:lnTo>
                    <a:pt x="77" y="246"/>
                  </a:lnTo>
                  <a:lnTo>
                    <a:pt x="89" y="252"/>
                  </a:lnTo>
                  <a:lnTo>
                    <a:pt x="95" y="258"/>
                  </a:lnTo>
                  <a:lnTo>
                    <a:pt x="107" y="264"/>
                  </a:lnTo>
                  <a:lnTo>
                    <a:pt x="119" y="258"/>
                  </a:lnTo>
                  <a:lnTo>
                    <a:pt x="119" y="252"/>
                  </a:lnTo>
                  <a:lnTo>
                    <a:pt x="119" y="246"/>
                  </a:lnTo>
                  <a:lnTo>
                    <a:pt x="119" y="252"/>
                  </a:lnTo>
                  <a:lnTo>
                    <a:pt x="119" y="258"/>
                  </a:lnTo>
                  <a:lnTo>
                    <a:pt x="119" y="264"/>
                  </a:lnTo>
                  <a:lnTo>
                    <a:pt x="125" y="264"/>
                  </a:lnTo>
                  <a:lnTo>
                    <a:pt x="131" y="258"/>
                  </a:lnTo>
                  <a:lnTo>
                    <a:pt x="131" y="252"/>
                  </a:lnTo>
                  <a:lnTo>
                    <a:pt x="131" y="246"/>
                  </a:lnTo>
                  <a:lnTo>
                    <a:pt x="131" y="240"/>
                  </a:lnTo>
                  <a:lnTo>
                    <a:pt x="137" y="246"/>
                  </a:lnTo>
                  <a:lnTo>
                    <a:pt x="137" y="258"/>
                  </a:lnTo>
                  <a:lnTo>
                    <a:pt x="154" y="252"/>
                  </a:lnTo>
                  <a:lnTo>
                    <a:pt x="166" y="240"/>
                  </a:lnTo>
                  <a:lnTo>
                    <a:pt x="160" y="234"/>
                  </a:lnTo>
                  <a:lnTo>
                    <a:pt x="172" y="228"/>
                  </a:lnTo>
                  <a:lnTo>
                    <a:pt x="190" y="216"/>
                  </a:lnTo>
                  <a:lnTo>
                    <a:pt x="166" y="174"/>
                  </a:lnTo>
                  <a:close/>
                </a:path>
              </a:pathLst>
            </a:custGeom>
            <a:solidFill>
              <a:srgbClr val="888888">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48" name="Freeform 673"/>
            <p:cNvSpPr/>
            <p:nvPr/>
          </p:nvSpPr>
          <p:spPr>
            <a:xfrm>
              <a:off x="3027" y="2707"/>
              <a:ext cx="7" cy="13"/>
            </a:xfrm>
            <a:custGeom>
              <a:avLst/>
              <a:gdLst>
                <a:gd name="txL" fmla="*/ 0 w 7"/>
                <a:gd name="txT" fmla="*/ 0 h 13"/>
                <a:gd name="txR" fmla="*/ 7 w 7"/>
                <a:gd name="txB" fmla="*/ 13 h 13"/>
              </a:gdLst>
              <a:ahLst/>
              <a:cxnLst>
                <a:cxn ang="0">
                  <a:pos x="0" y="0"/>
                </a:cxn>
                <a:cxn ang="0">
                  <a:pos x="0" y="12"/>
                </a:cxn>
                <a:cxn ang="0">
                  <a:pos x="6" y="12"/>
                </a:cxn>
              </a:cxnLst>
              <a:rect l="txL" t="txT" r="txR" b="txB"/>
              <a:pathLst>
                <a:path w="7" h="13">
                  <a:moveTo>
                    <a:pt x="0" y="0"/>
                  </a:moveTo>
                  <a:lnTo>
                    <a:pt x="0" y="12"/>
                  </a:lnTo>
                  <a:lnTo>
                    <a:pt x="6" y="12"/>
                  </a:lnTo>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49" name="Freeform 674"/>
            <p:cNvSpPr/>
            <p:nvPr/>
          </p:nvSpPr>
          <p:spPr>
            <a:xfrm>
              <a:off x="2754" y="2857"/>
              <a:ext cx="60" cy="96"/>
            </a:xfrm>
            <a:custGeom>
              <a:avLst/>
              <a:gdLst>
                <a:gd name="txL" fmla="*/ 0 w 60"/>
                <a:gd name="txT" fmla="*/ 0 h 96"/>
                <a:gd name="txR" fmla="*/ 60 w 60"/>
                <a:gd name="txB" fmla="*/ 96 h 96"/>
              </a:gdLst>
              <a:ahLst/>
              <a:cxnLst>
                <a:cxn ang="0">
                  <a:pos x="18" y="0"/>
                </a:cxn>
                <a:cxn ang="0">
                  <a:pos x="24" y="6"/>
                </a:cxn>
                <a:cxn ang="0">
                  <a:pos x="0" y="35"/>
                </a:cxn>
                <a:cxn ang="0">
                  <a:pos x="6" y="41"/>
                </a:cxn>
                <a:cxn ang="0">
                  <a:pos x="24" y="95"/>
                </a:cxn>
                <a:cxn ang="0">
                  <a:pos x="53" y="59"/>
                </a:cxn>
                <a:cxn ang="0">
                  <a:pos x="59" y="41"/>
                </a:cxn>
                <a:cxn ang="0">
                  <a:pos x="47" y="35"/>
                </a:cxn>
                <a:cxn ang="0">
                  <a:pos x="18" y="0"/>
                </a:cxn>
                <a:cxn ang="0">
                  <a:pos x="18" y="0"/>
                </a:cxn>
              </a:cxnLst>
              <a:rect l="txL" t="txT" r="txR" b="txB"/>
              <a:pathLst>
                <a:path w="60" h="96">
                  <a:moveTo>
                    <a:pt x="18" y="0"/>
                  </a:moveTo>
                  <a:lnTo>
                    <a:pt x="24" y="6"/>
                  </a:lnTo>
                  <a:lnTo>
                    <a:pt x="0" y="35"/>
                  </a:lnTo>
                  <a:lnTo>
                    <a:pt x="6" y="41"/>
                  </a:lnTo>
                  <a:lnTo>
                    <a:pt x="24" y="95"/>
                  </a:lnTo>
                  <a:lnTo>
                    <a:pt x="53" y="59"/>
                  </a:lnTo>
                  <a:lnTo>
                    <a:pt x="59" y="41"/>
                  </a:lnTo>
                  <a:lnTo>
                    <a:pt x="47" y="35"/>
                  </a:lnTo>
                  <a:lnTo>
                    <a:pt x="18"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2050" name="Freeform 675"/>
            <p:cNvSpPr/>
            <p:nvPr/>
          </p:nvSpPr>
          <p:spPr>
            <a:xfrm>
              <a:off x="2754" y="2857"/>
              <a:ext cx="60" cy="96"/>
            </a:xfrm>
            <a:custGeom>
              <a:avLst/>
              <a:gdLst>
                <a:gd name="txL" fmla="*/ 0 w 60"/>
                <a:gd name="txT" fmla="*/ 0 h 96"/>
                <a:gd name="txR" fmla="*/ 60 w 60"/>
                <a:gd name="txB" fmla="*/ 96 h 96"/>
              </a:gdLst>
              <a:ahLst/>
              <a:cxnLst>
                <a:cxn ang="0">
                  <a:pos x="18" y="0"/>
                </a:cxn>
                <a:cxn ang="0">
                  <a:pos x="24" y="6"/>
                </a:cxn>
                <a:cxn ang="0">
                  <a:pos x="0" y="35"/>
                </a:cxn>
                <a:cxn ang="0">
                  <a:pos x="6" y="41"/>
                </a:cxn>
                <a:cxn ang="0">
                  <a:pos x="24" y="95"/>
                </a:cxn>
                <a:cxn ang="0">
                  <a:pos x="53" y="59"/>
                </a:cxn>
                <a:cxn ang="0">
                  <a:pos x="59" y="41"/>
                </a:cxn>
                <a:cxn ang="0">
                  <a:pos x="47" y="35"/>
                </a:cxn>
                <a:cxn ang="0">
                  <a:pos x="18" y="0"/>
                </a:cxn>
              </a:cxnLst>
              <a:rect l="txL" t="txT" r="txR" b="txB"/>
              <a:pathLst>
                <a:path w="60" h="96">
                  <a:moveTo>
                    <a:pt x="18" y="0"/>
                  </a:moveTo>
                  <a:lnTo>
                    <a:pt x="24" y="6"/>
                  </a:lnTo>
                  <a:lnTo>
                    <a:pt x="0" y="35"/>
                  </a:lnTo>
                  <a:lnTo>
                    <a:pt x="6" y="41"/>
                  </a:lnTo>
                  <a:lnTo>
                    <a:pt x="24" y="95"/>
                  </a:lnTo>
                  <a:lnTo>
                    <a:pt x="53" y="59"/>
                  </a:lnTo>
                  <a:lnTo>
                    <a:pt x="59" y="41"/>
                  </a:lnTo>
                  <a:lnTo>
                    <a:pt x="47" y="35"/>
                  </a:lnTo>
                  <a:lnTo>
                    <a:pt x="18" y="0"/>
                  </a:lnTo>
                  <a:close/>
                </a:path>
              </a:pathLst>
            </a:custGeom>
            <a:solidFill>
              <a:srgbClr val="FFFFFF">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73</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omb/>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p:txBody>
          <a:bodyPr/>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200">
                <a:solidFill>
                  <a:srgbClr val="1A1A4E"/>
                </a:solidFill>
                <a:latin typeface="Times New Roman" panose="02020603050405020304" pitchFamily="18" charset="0"/>
                <a:ea typeface="楷体_GB2312" pitchFamily="1" charset="-122"/>
              </a:rPr>
              <a:t>第</a:t>
            </a:r>
            <a:fld id="{7E577E30-D306-4994-883F-51F497EF1D3B}" type="slidenum">
              <a:rPr lang="zh-CN" altLang="en-US" sz="1200">
                <a:solidFill>
                  <a:srgbClr val="1A1A4E"/>
                </a:solidFill>
                <a:latin typeface="Times New Roman" panose="02020603050405020304" pitchFamily="18" charset="0"/>
                <a:ea typeface="楷体_GB2312" pitchFamily="1" charset="-122"/>
              </a:rPr>
              <a:t>74</a:t>
            </a:fld>
            <a:r>
              <a:rPr lang="zh-CN" altLang="en-US" sz="1200">
                <a:solidFill>
                  <a:srgbClr val="1A1A4E"/>
                </a:solidFill>
                <a:latin typeface="Times New Roman" panose="02020603050405020304" pitchFamily="18" charset="0"/>
                <a:ea typeface="楷体_GB2312" pitchFamily="1" charset="-122"/>
              </a:rPr>
              <a:t>页，共</a:t>
            </a:r>
            <a:r>
              <a:rPr lang="en-US" altLang="zh-CN" sz="1200">
                <a:solidFill>
                  <a:srgbClr val="1A1A4E"/>
                </a:solidFill>
                <a:latin typeface="Times New Roman" panose="02020603050405020304" pitchFamily="18" charset="0"/>
                <a:ea typeface="楷体_GB2312" pitchFamily="1" charset="-122"/>
              </a:rPr>
              <a:t>75</a:t>
            </a:r>
            <a:r>
              <a:rPr lang="zh-CN" altLang="en-US" sz="1200">
                <a:solidFill>
                  <a:srgbClr val="1A1A4E"/>
                </a:solidFill>
                <a:latin typeface="Times New Roman" panose="02020603050405020304" pitchFamily="18" charset="0"/>
                <a:ea typeface="楷体_GB2312" pitchFamily="1" charset="-122"/>
              </a:rPr>
              <a:t>页</a:t>
            </a:r>
          </a:p>
        </p:txBody>
      </p:sp>
      <p:sp>
        <p:nvSpPr>
          <p:cNvPr id="111618" name="Rectangle 2"/>
          <p:cNvSpPr>
            <a:spLocks noChangeArrowheads="1"/>
          </p:cNvSpPr>
          <p:nvPr/>
        </p:nvSpPr>
        <p:spPr bwMode="auto">
          <a:xfrm>
            <a:off x="1331913" y="189151"/>
            <a:ext cx="6553200" cy="719137"/>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a:defRPr/>
            </a:pPr>
            <a:r>
              <a:rPr lang="zh-CN" altLang="en-US" sz="4000" b="1" dirty="0">
                <a:solidFill>
                  <a:schemeClr val="bg1"/>
                </a:solidFill>
                <a:latin typeface="微软雅黑" panose="020B0503020204020204" pitchFamily="34" charset="-122"/>
                <a:ea typeface="微软雅黑" panose="020B0503020204020204" pitchFamily="34" charset="-122"/>
              </a:rPr>
              <a:t>本课程的学习方式与要求</a:t>
            </a:r>
          </a:p>
        </p:txBody>
      </p:sp>
      <p:sp>
        <p:nvSpPr>
          <p:cNvPr id="111619" name="Rectangle 3"/>
          <p:cNvSpPr>
            <a:spLocks noChangeArrowheads="1"/>
          </p:cNvSpPr>
          <p:nvPr/>
        </p:nvSpPr>
        <p:spPr bwMode="auto">
          <a:xfrm>
            <a:off x="395536" y="1130850"/>
            <a:ext cx="8353425" cy="3593550"/>
          </a:xfrm>
          <a:prstGeom prst="rect">
            <a:avLst/>
          </a:prstGeom>
          <a:solidFill>
            <a:schemeClr val="bg1"/>
          </a:solidFill>
          <a:ln w="25400">
            <a:noFill/>
            <a:miter lim="800000"/>
          </a:ln>
          <a:effectLst>
            <a:outerShdw dist="17961" dir="2700000" algn="ctr" rotWithShape="0">
              <a:srgbClr val="FFCC00">
                <a:gamma/>
                <a:shade val="60000"/>
                <a:invGamma/>
              </a:srgbClr>
            </a:outerShdw>
          </a:effectLst>
        </p:spPr>
        <p:txBody>
          <a:bodyPr lIns="18000" rIns="18000"/>
          <a:lstStyle/>
          <a:p>
            <a:pPr algn="l" eaLnBrk="1" fontAlgn="base" hangingPunct="1">
              <a:lnSpc>
                <a:spcPct val="150000"/>
              </a:lnSpc>
              <a:buFont typeface="Wingdings" panose="05000000000000000000" pitchFamily="2" charset="2"/>
              <a:buChar char="Ø"/>
              <a:defRPr/>
            </a:pPr>
            <a:r>
              <a:rPr lang="zh-CN" altLang="en-US" sz="1800" b="1" dirty="0">
                <a:solidFill>
                  <a:srgbClr val="1A1A4E"/>
                </a:solidFill>
                <a:latin typeface="黑体" panose="02010609060101010101" pitchFamily="49" charset="-122"/>
                <a:ea typeface="楷体_GB2312" pitchFamily="1" charset="-122"/>
              </a:rPr>
              <a:t> </a:t>
            </a:r>
            <a:r>
              <a:rPr lang="zh-CN" altLang="en-US" b="1" dirty="0">
                <a:solidFill>
                  <a:srgbClr val="C00000"/>
                </a:solidFill>
                <a:latin typeface="微软雅黑" panose="020B0503020204020204" pitchFamily="34" charset="-122"/>
                <a:ea typeface="微软雅黑" panose="020B0503020204020204" pitchFamily="34" charset="-122"/>
              </a:rPr>
              <a:t>本课程包括阅读、听讲、思考、讨论、调查（访谈）、撰写等学习环节。</a:t>
            </a:r>
          </a:p>
          <a:p>
            <a:pPr algn="l" eaLnBrk="1" fontAlgn="base" hangingPunct="1">
              <a:lnSpc>
                <a:spcPct val="150000"/>
              </a:lnSpc>
              <a:buFont typeface="Wingdings" panose="05000000000000000000" pitchFamily="2" charset="2"/>
              <a:buChar char="Ø"/>
              <a:defRPr/>
            </a:pPr>
            <a:r>
              <a:rPr lang="zh-CN" altLang="en-US" b="1" dirty="0" smtClean="0">
                <a:latin typeface="微软雅黑" panose="020B0503020204020204" pitchFamily="34" charset="-122"/>
                <a:ea typeface="微软雅黑" panose="020B0503020204020204" pitchFamily="34" charset="-122"/>
              </a:rPr>
              <a:t>  以往</a:t>
            </a:r>
            <a:r>
              <a:rPr lang="zh-CN" altLang="en-US" b="1" dirty="0">
                <a:latin typeface="微软雅黑" panose="020B0503020204020204" pitchFamily="34" charset="-122"/>
                <a:ea typeface="微软雅黑" panose="020B0503020204020204" pitchFamily="34" charset="-122"/>
              </a:rPr>
              <a:t>的一般学习方式：</a:t>
            </a:r>
          </a:p>
        </p:txBody>
      </p:sp>
      <p:sp>
        <p:nvSpPr>
          <p:cNvPr id="111620" name="Rectangle 4"/>
          <p:cNvSpPr>
            <a:spLocks noChangeArrowheads="1"/>
          </p:cNvSpPr>
          <p:nvPr/>
        </p:nvSpPr>
        <p:spPr bwMode="auto">
          <a:xfrm>
            <a:off x="827088" y="2997200"/>
            <a:ext cx="1117600" cy="468313"/>
          </a:xfrm>
          <a:prstGeom prst="rect">
            <a:avLst/>
          </a:prstGeom>
          <a:solidFill>
            <a:srgbClr val="FFFF99"/>
          </a:solidFill>
          <a:ln w="19050" algn="ctr">
            <a:solidFill>
              <a:srgbClr val="003366"/>
            </a:solidFill>
            <a:miter lim="800000"/>
          </a:ln>
        </p:spPr>
        <p:txBody>
          <a:bodyPr lIns="18000" rIns="18000" bIns="72000" anchor="ctr" anchorCtr="1"/>
          <a:lstStyle/>
          <a:p>
            <a:r>
              <a:rPr lang="zh-CN" altLang="en-US" sz="1800" b="1" dirty="0">
                <a:solidFill>
                  <a:srgbClr val="0066FF"/>
                </a:solidFill>
                <a:latin typeface="微软雅黑" panose="020B0503020204020204" pitchFamily="34" charset="-122"/>
                <a:ea typeface="微软雅黑" panose="020B0503020204020204" pitchFamily="34" charset="-122"/>
              </a:rPr>
              <a:t>教师讲授</a:t>
            </a:r>
          </a:p>
        </p:txBody>
      </p:sp>
      <p:sp>
        <p:nvSpPr>
          <p:cNvPr id="111621" name="Rectangle 5"/>
          <p:cNvSpPr>
            <a:spLocks noChangeArrowheads="1"/>
          </p:cNvSpPr>
          <p:nvPr/>
        </p:nvSpPr>
        <p:spPr bwMode="auto">
          <a:xfrm>
            <a:off x="827088" y="4076700"/>
            <a:ext cx="1117600" cy="468313"/>
          </a:xfrm>
          <a:prstGeom prst="rect">
            <a:avLst/>
          </a:prstGeom>
          <a:solidFill>
            <a:srgbClr val="FFFF99"/>
          </a:solidFill>
          <a:ln w="19050" algn="ctr">
            <a:solidFill>
              <a:srgbClr val="003366"/>
            </a:solidFill>
            <a:miter lim="800000"/>
          </a:ln>
        </p:spPr>
        <p:txBody>
          <a:bodyPr lIns="18000" rIns="18000" bIns="72000" anchor="ctr" anchorCtr="1"/>
          <a:lstStyle/>
          <a:p>
            <a:r>
              <a:rPr lang="zh-CN" altLang="en-US" sz="1800" b="1" dirty="0">
                <a:solidFill>
                  <a:srgbClr val="0066FF"/>
                </a:solidFill>
                <a:latin typeface="微软雅黑" panose="020B0503020204020204" pitchFamily="34" charset="-122"/>
                <a:ea typeface="微软雅黑" panose="020B0503020204020204" pitchFamily="34" charset="-122"/>
              </a:rPr>
              <a:t>学生听讲</a:t>
            </a:r>
          </a:p>
        </p:txBody>
      </p:sp>
      <p:sp>
        <p:nvSpPr>
          <p:cNvPr id="111622" name="AutoShape 6"/>
          <p:cNvSpPr>
            <a:spLocks noChangeArrowheads="1"/>
          </p:cNvSpPr>
          <p:nvPr/>
        </p:nvSpPr>
        <p:spPr bwMode="auto">
          <a:xfrm>
            <a:off x="1116013" y="3500438"/>
            <a:ext cx="431800" cy="576262"/>
          </a:xfrm>
          <a:prstGeom prst="downArrow">
            <a:avLst>
              <a:gd name="adj1" fmla="val 50000"/>
              <a:gd name="adj2" fmla="val 33364"/>
            </a:avLst>
          </a:prstGeom>
          <a:solidFill>
            <a:srgbClr val="3366FF"/>
          </a:solidFill>
          <a:ln w="22225" algn="ctr">
            <a:solidFill>
              <a:srgbClr val="FFCC00"/>
            </a:solidFill>
            <a:miter lim="800000"/>
          </a:ln>
        </p:spPr>
        <p:txBody>
          <a:bodyPr anchor="ctr">
            <a:spAutoFit/>
          </a:bodyPr>
          <a:lstStyle/>
          <a:p>
            <a:endParaRPr lang="zh-CN" altLang="en-US"/>
          </a:p>
        </p:txBody>
      </p:sp>
      <p:sp>
        <p:nvSpPr>
          <p:cNvPr id="111623" name="Rectangle 7"/>
          <p:cNvSpPr>
            <a:spLocks noChangeArrowheads="1"/>
          </p:cNvSpPr>
          <p:nvPr/>
        </p:nvSpPr>
        <p:spPr bwMode="auto">
          <a:xfrm>
            <a:off x="2484438" y="2997200"/>
            <a:ext cx="1117600" cy="468313"/>
          </a:xfrm>
          <a:prstGeom prst="rect">
            <a:avLst/>
          </a:prstGeom>
          <a:solidFill>
            <a:srgbClr val="FFFF99"/>
          </a:solidFill>
          <a:ln w="19050" algn="ctr">
            <a:solidFill>
              <a:srgbClr val="003366"/>
            </a:solidFill>
            <a:miter lim="800000"/>
          </a:ln>
        </p:spPr>
        <p:txBody>
          <a:bodyPr lIns="18000" rIns="18000" bIns="72000" anchor="ctr" anchorCtr="1"/>
          <a:lstStyle/>
          <a:p>
            <a:r>
              <a:rPr lang="zh-CN" altLang="en-US" sz="1800" b="1" dirty="0">
                <a:solidFill>
                  <a:srgbClr val="0066FF"/>
                </a:solidFill>
                <a:latin typeface="微软雅黑" panose="020B0503020204020204" pitchFamily="34" charset="-122"/>
                <a:ea typeface="微软雅黑" panose="020B0503020204020204" pitchFamily="34" charset="-122"/>
              </a:rPr>
              <a:t>布置作业</a:t>
            </a:r>
          </a:p>
        </p:txBody>
      </p:sp>
      <p:sp>
        <p:nvSpPr>
          <p:cNvPr id="111624" name="AutoShape 8"/>
          <p:cNvSpPr>
            <a:spLocks noChangeArrowheads="1"/>
          </p:cNvSpPr>
          <p:nvPr/>
        </p:nvSpPr>
        <p:spPr bwMode="auto">
          <a:xfrm>
            <a:off x="1979613" y="3068638"/>
            <a:ext cx="504825" cy="287337"/>
          </a:xfrm>
          <a:prstGeom prst="rightArrow">
            <a:avLst>
              <a:gd name="adj1" fmla="val 50000"/>
              <a:gd name="adj2" fmla="val 43923"/>
            </a:avLst>
          </a:prstGeom>
          <a:solidFill>
            <a:srgbClr val="3366FF"/>
          </a:solidFill>
          <a:ln w="19050" algn="ctr">
            <a:solidFill>
              <a:srgbClr val="FFCC00"/>
            </a:solidFill>
            <a:miter lim="800000"/>
          </a:ln>
        </p:spPr>
        <p:txBody>
          <a:bodyPr anchor="ctr">
            <a:spAutoFit/>
          </a:bodyPr>
          <a:lstStyle/>
          <a:p>
            <a:endParaRPr lang="zh-CN" altLang="en-US"/>
          </a:p>
        </p:txBody>
      </p:sp>
      <p:sp>
        <p:nvSpPr>
          <p:cNvPr id="111625" name="Rectangle 9"/>
          <p:cNvSpPr>
            <a:spLocks noChangeArrowheads="1"/>
          </p:cNvSpPr>
          <p:nvPr/>
        </p:nvSpPr>
        <p:spPr bwMode="auto">
          <a:xfrm>
            <a:off x="2484438" y="4076700"/>
            <a:ext cx="1117600" cy="468313"/>
          </a:xfrm>
          <a:prstGeom prst="rect">
            <a:avLst/>
          </a:prstGeom>
          <a:solidFill>
            <a:srgbClr val="FFFF99"/>
          </a:solidFill>
          <a:ln w="19050" algn="ctr">
            <a:solidFill>
              <a:srgbClr val="003366"/>
            </a:solidFill>
            <a:miter lim="800000"/>
          </a:ln>
        </p:spPr>
        <p:txBody>
          <a:bodyPr lIns="18000" rIns="18000" bIns="72000" anchor="ctr" anchorCtr="1"/>
          <a:lstStyle/>
          <a:p>
            <a:r>
              <a:rPr lang="zh-CN" altLang="en-US" sz="1800" b="1" dirty="0">
                <a:solidFill>
                  <a:srgbClr val="0066FF"/>
                </a:solidFill>
                <a:latin typeface="微软雅黑" panose="020B0503020204020204" pitchFamily="34" charset="-122"/>
                <a:ea typeface="微软雅黑" panose="020B0503020204020204" pitchFamily="34" charset="-122"/>
              </a:rPr>
              <a:t>课堂笔记</a:t>
            </a:r>
          </a:p>
        </p:txBody>
      </p:sp>
      <p:sp>
        <p:nvSpPr>
          <p:cNvPr id="111626" name="AutoShape 10"/>
          <p:cNvSpPr>
            <a:spLocks noChangeArrowheads="1"/>
          </p:cNvSpPr>
          <p:nvPr/>
        </p:nvSpPr>
        <p:spPr bwMode="auto">
          <a:xfrm>
            <a:off x="1979613" y="4149725"/>
            <a:ext cx="504825" cy="287338"/>
          </a:xfrm>
          <a:prstGeom prst="rightArrow">
            <a:avLst>
              <a:gd name="adj1" fmla="val 50000"/>
              <a:gd name="adj2" fmla="val 43923"/>
            </a:avLst>
          </a:prstGeom>
          <a:solidFill>
            <a:srgbClr val="3366FF"/>
          </a:solidFill>
          <a:ln w="19050" algn="ctr">
            <a:solidFill>
              <a:srgbClr val="FFCC00"/>
            </a:solidFill>
            <a:miter lim="800000"/>
          </a:ln>
        </p:spPr>
        <p:txBody>
          <a:bodyPr anchor="ctr">
            <a:spAutoFit/>
          </a:bodyPr>
          <a:lstStyle/>
          <a:p>
            <a:endParaRPr lang="zh-CN" altLang="en-US"/>
          </a:p>
        </p:txBody>
      </p:sp>
      <p:sp>
        <p:nvSpPr>
          <p:cNvPr id="111627" name="AutoShape 11"/>
          <p:cNvSpPr>
            <a:spLocks noChangeArrowheads="1"/>
          </p:cNvSpPr>
          <p:nvPr/>
        </p:nvSpPr>
        <p:spPr bwMode="auto">
          <a:xfrm>
            <a:off x="7812088" y="3500438"/>
            <a:ext cx="431800" cy="576262"/>
          </a:xfrm>
          <a:prstGeom prst="downArrow">
            <a:avLst>
              <a:gd name="adj1" fmla="val 50000"/>
              <a:gd name="adj2" fmla="val 33364"/>
            </a:avLst>
          </a:prstGeom>
          <a:solidFill>
            <a:srgbClr val="3366FF"/>
          </a:solidFill>
          <a:ln w="22225" algn="ctr">
            <a:solidFill>
              <a:srgbClr val="FFCC00"/>
            </a:solidFill>
            <a:miter lim="800000"/>
          </a:ln>
        </p:spPr>
        <p:txBody>
          <a:bodyPr anchor="ctr">
            <a:spAutoFit/>
          </a:bodyPr>
          <a:lstStyle/>
          <a:p>
            <a:endParaRPr lang="zh-CN" altLang="en-US"/>
          </a:p>
        </p:txBody>
      </p:sp>
      <p:sp>
        <p:nvSpPr>
          <p:cNvPr id="111628" name="Rectangle 12"/>
          <p:cNvSpPr>
            <a:spLocks noChangeArrowheads="1"/>
          </p:cNvSpPr>
          <p:nvPr/>
        </p:nvSpPr>
        <p:spPr bwMode="auto">
          <a:xfrm>
            <a:off x="4140200" y="2997200"/>
            <a:ext cx="1117600" cy="468313"/>
          </a:xfrm>
          <a:prstGeom prst="rect">
            <a:avLst/>
          </a:prstGeom>
          <a:solidFill>
            <a:srgbClr val="FFFF99"/>
          </a:solidFill>
          <a:ln w="19050" algn="ctr">
            <a:solidFill>
              <a:srgbClr val="003366"/>
            </a:solidFill>
            <a:miter lim="800000"/>
          </a:ln>
        </p:spPr>
        <p:txBody>
          <a:bodyPr lIns="18000" rIns="18000" bIns="72000" anchor="ctr" anchorCtr="1"/>
          <a:lstStyle/>
          <a:p>
            <a:r>
              <a:rPr lang="zh-CN" altLang="en-US" sz="1800" b="1" dirty="0">
                <a:solidFill>
                  <a:srgbClr val="0066FF"/>
                </a:solidFill>
                <a:latin typeface="微软雅黑" panose="020B0503020204020204" pitchFamily="34" charset="-122"/>
                <a:ea typeface="微软雅黑" panose="020B0503020204020204" pitchFamily="34" charset="-122"/>
              </a:rPr>
              <a:t>辅导答疑</a:t>
            </a:r>
          </a:p>
        </p:txBody>
      </p:sp>
      <p:sp>
        <p:nvSpPr>
          <p:cNvPr id="111629" name="AutoShape 13"/>
          <p:cNvSpPr>
            <a:spLocks noChangeArrowheads="1"/>
          </p:cNvSpPr>
          <p:nvPr/>
        </p:nvSpPr>
        <p:spPr bwMode="auto">
          <a:xfrm>
            <a:off x="3635375" y="3068638"/>
            <a:ext cx="504825" cy="287337"/>
          </a:xfrm>
          <a:prstGeom prst="rightArrow">
            <a:avLst>
              <a:gd name="adj1" fmla="val 50000"/>
              <a:gd name="adj2" fmla="val 43923"/>
            </a:avLst>
          </a:prstGeom>
          <a:solidFill>
            <a:srgbClr val="3366FF"/>
          </a:solidFill>
          <a:ln w="19050" algn="ctr">
            <a:solidFill>
              <a:srgbClr val="FFCC00"/>
            </a:solidFill>
            <a:miter lim="800000"/>
          </a:ln>
        </p:spPr>
        <p:txBody>
          <a:bodyPr anchor="ctr">
            <a:spAutoFit/>
          </a:bodyPr>
          <a:lstStyle/>
          <a:p>
            <a:endParaRPr lang="zh-CN" altLang="en-US"/>
          </a:p>
        </p:txBody>
      </p:sp>
      <p:sp>
        <p:nvSpPr>
          <p:cNvPr id="111630" name="AutoShape 14"/>
          <p:cNvSpPr>
            <a:spLocks noChangeArrowheads="1"/>
          </p:cNvSpPr>
          <p:nvPr/>
        </p:nvSpPr>
        <p:spPr bwMode="auto">
          <a:xfrm>
            <a:off x="5292725" y="3068638"/>
            <a:ext cx="503238" cy="287337"/>
          </a:xfrm>
          <a:prstGeom prst="rightArrow">
            <a:avLst>
              <a:gd name="adj1" fmla="val 50000"/>
              <a:gd name="adj2" fmla="val 43785"/>
            </a:avLst>
          </a:prstGeom>
          <a:solidFill>
            <a:srgbClr val="3366FF"/>
          </a:solidFill>
          <a:ln w="19050" algn="ctr">
            <a:solidFill>
              <a:srgbClr val="FFCC00"/>
            </a:solidFill>
            <a:miter lim="800000"/>
          </a:ln>
        </p:spPr>
        <p:txBody>
          <a:bodyPr anchor="ctr">
            <a:spAutoFit/>
          </a:bodyPr>
          <a:lstStyle/>
          <a:p>
            <a:endParaRPr lang="zh-CN" altLang="en-US"/>
          </a:p>
        </p:txBody>
      </p:sp>
      <p:sp>
        <p:nvSpPr>
          <p:cNvPr id="111631" name="AutoShape 15"/>
          <p:cNvSpPr>
            <a:spLocks noChangeArrowheads="1"/>
          </p:cNvSpPr>
          <p:nvPr/>
        </p:nvSpPr>
        <p:spPr bwMode="auto">
          <a:xfrm>
            <a:off x="3635375" y="4149725"/>
            <a:ext cx="504825" cy="287338"/>
          </a:xfrm>
          <a:prstGeom prst="rightArrow">
            <a:avLst>
              <a:gd name="adj1" fmla="val 50000"/>
              <a:gd name="adj2" fmla="val 43923"/>
            </a:avLst>
          </a:prstGeom>
          <a:solidFill>
            <a:srgbClr val="3366FF"/>
          </a:solidFill>
          <a:ln w="19050" algn="ctr">
            <a:solidFill>
              <a:srgbClr val="FFCC00"/>
            </a:solidFill>
            <a:miter lim="800000"/>
          </a:ln>
        </p:spPr>
        <p:txBody>
          <a:bodyPr anchor="ctr">
            <a:spAutoFit/>
          </a:bodyPr>
          <a:lstStyle/>
          <a:p>
            <a:endParaRPr lang="zh-CN" altLang="en-US"/>
          </a:p>
        </p:txBody>
      </p:sp>
      <p:sp>
        <p:nvSpPr>
          <p:cNvPr id="111632" name="Rectangle 16"/>
          <p:cNvSpPr>
            <a:spLocks noChangeArrowheads="1"/>
          </p:cNvSpPr>
          <p:nvPr/>
        </p:nvSpPr>
        <p:spPr bwMode="auto">
          <a:xfrm>
            <a:off x="5795963" y="2997200"/>
            <a:ext cx="1117600" cy="468313"/>
          </a:xfrm>
          <a:prstGeom prst="rect">
            <a:avLst/>
          </a:prstGeom>
          <a:solidFill>
            <a:srgbClr val="FFFF99"/>
          </a:solidFill>
          <a:ln w="19050" algn="ctr">
            <a:solidFill>
              <a:srgbClr val="003366"/>
            </a:solidFill>
            <a:miter lim="800000"/>
          </a:ln>
        </p:spPr>
        <p:txBody>
          <a:bodyPr lIns="18000" rIns="18000" bIns="72000" anchor="ctr" anchorCtr="1"/>
          <a:lstStyle/>
          <a:p>
            <a:r>
              <a:rPr lang="zh-CN" altLang="en-US" sz="1800" b="1" dirty="0">
                <a:solidFill>
                  <a:srgbClr val="0066FF"/>
                </a:solidFill>
                <a:latin typeface="微软雅黑" panose="020B0503020204020204" pitchFamily="34" charset="-122"/>
                <a:ea typeface="微软雅黑" panose="020B0503020204020204" pitchFamily="34" charset="-122"/>
              </a:rPr>
              <a:t>组织考试</a:t>
            </a:r>
          </a:p>
        </p:txBody>
      </p:sp>
      <p:sp>
        <p:nvSpPr>
          <p:cNvPr id="111633" name="Rectangle 17"/>
          <p:cNvSpPr>
            <a:spLocks noChangeArrowheads="1"/>
          </p:cNvSpPr>
          <p:nvPr/>
        </p:nvSpPr>
        <p:spPr bwMode="auto">
          <a:xfrm>
            <a:off x="4140200" y="4076700"/>
            <a:ext cx="1117600" cy="468313"/>
          </a:xfrm>
          <a:prstGeom prst="rect">
            <a:avLst/>
          </a:prstGeom>
          <a:solidFill>
            <a:srgbClr val="FFFF99"/>
          </a:solidFill>
          <a:ln w="19050" algn="ctr">
            <a:solidFill>
              <a:srgbClr val="003366"/>
            </a:solidFill>
            <a:miter lim="800000"/>
          </a:ln>
        </p:spPr>
        <p:txBody>
          <a:bodyPr lIns="18000" rIns="18000" bIns="72000" anchor="ctr" anchorCtr="1"/>
          <a:lstStyle/>
          <a:p>
            <a:r>
              <a:rPr lang="zh-CN" altLang="en-US" sz="1800" b="1" dirty="0">
                <a:solidFill>
                  <a:srgbClr val="0066FF"/>
                </a:solidFill>
                <a:latin typeface="微软雅黑" panose="020B0503020204020204" pitchFamily="34" charset="-122"/>
                <a:ea typeface="微软雅黑" panose="020B0503020204020204" pitchFamily="34" charset="-122"/>
              </a:rPr>
              <a:t>完成作业</a:t>
            </a:r>
          </a:p>
        </p:txBody>
      </p:sp>
      <p:sp>
        <p:nvSpPr>
          <p:cNvPr id="111634" name="Rectangle 18"/>
          <p:cNvSpPr>
            <a:spLocks noChangeArrowheads="1"/>
          </p:cNvSpPr>
          <p:nvPr/>
        </p:nvSpPr>
        <p:spPr bwMode="auto">
          <a:xfrm>
            <a:off x="5795963" y="4076700"/>
            <a:ext cx="1117600" cy="468313"/>
          </a:xfrm>
          <a:prstGeom prst="rect">
            <a:avLst/>
          </a:prstGeom>
          <a:solidFill>
            <a:srgbClr val="FFFF99"/>
          </a:solidFill>
          <a:ln w="19050" algn="ctr">
            <a:solidFill>
              <a:srgbClr val="003366"/>
            </a:solidFill>
            <a:miter lim="800000"/>
          </a:ln>
        </p:spPr>
        <p:txBody>
          <a:bodyPr lIns="18000" rIns="18000" bIns="72000" anchor="ctr" anchorCtr="1"/>
          <a:lstStyle/>
          <a:p>
            <a:r>
              <a:rPr lang="zh-CN" altLang="en-US" sz="1800" b="1" dirty="0">
                <a:solidFill>
                  <a:srgbClr val="0066FF"/>
                </a:solidFill>
                <a:latin typeface="微软雅黑" panose="020B0503020204020204" pitchFamily="34" charset="-122"/>
                <a:ea typeface="微软雅黑" panose="020B0503020204020204" pitchFamily="34" charset="-122"/>
              </a:rPr>
              <a:t>参加考试</a:t>
            </a:r>
          </a:p>
        </p:txBody>
      </p:sp>
      <p:sp>
        <p:nvSpPr>
          <p:cNvPr id="111635" name="AutoShape 19"/>
          <p:cNvSpPr>
            <a:spLocks noChangeArrowheads="1"/>
          </p:cNvSpPr>
          <p:nvPr/>
        </p:nvSpPr>
        <p:spPr bwMode="auto">
          <a:xfrm>
            <a:off x="5292725" y="4149725"/>
            <a:ext cx="503238" cy="287338"/>
          </a:xfrm>
          <a:prstGeom prst="rightArrow">
            <a:avLst>
              <a:gd name="adj1" fmla="val 50000"/>
              <a:gd name="adj2" fmla="val 43784"/>
            </a:avLst>
          </a:prstGeom>
          <a:solidFill>
            <a:srgbClr val="3366FF"/>
          </a:solidFill>
          <a:ln w="19050" algn="ctr">
            <a:solidFill>
              <a:srgbClr val="FFCC00"/>
            </a:solidFill>
            <a:miter lim="800000"/>
          </a:ln>
        </p:spPr>
        <p:txBody>
          <a:bodyPr anchor="ctr">
            <a:spAutoFit/>
          </a:bodyPr>
          <a:lstStyle/>
          <a:p>
            <a:endParaRPr lang="zh-CN" altLang="en-US"/>
          </a:p>
        </p:txBody>
      </p:sp>
      <p:sp>
        <p:nvSpPr>
          <p:cNvPr id="111636" name="AutoShape 20"/>
          <p:cNvSpPr>
            <a:spLocks noChangeArrowheads="1"/>
          </p:cNvSpPr>
          <p:nvPr/>
        </p:nvSpPr>
        <p:spPr bwMode="auto">
          <a:xfrm>
            <a:off x="6948488" y="3068638"/>
            <a:ext cx="503237" cy="287337"/>
          </a:xfrm>
          <a:prstGeom prst="rightArrow">
            <a:avLst>
              <a:gd name="adj1" fmla="val 50000"/>
              <a:gd name="adj2" fmla="val 43785"/>
            </a:avLst>
          </a:prstGeom>
          <a:solidFill>
            <a:srgbClr val="3366FF"/>
          </a:solidFill>
          <a:ln w="19050" algn="ctr">
            <a:solidFill>
              <a:srgbClr val="FFCC00"/>
            </a:solidFill>
            <a:miter lim="800000"/>
          </a:ln>
        </p:spPr>
        <p:txBody>
          <a:bodyPr anchor="ctr">
            <a:spAutoFit/>
          </a:bodyPr>
          <a:lstStyle/>
          <a:p>
            <a:endParaRPr lang="zh-CN" altLang="en-US"/>
          </a:p>
        </p:txBody>
      </p:sp>
      <p:sp>
        <p:nvSpPr>
          <p:cNvPr id="111637" name="AutoShape 21"/>
          <p:cNvSpPr>
            <a:spLocks noChangeArrowheads="1"/>
          </p:cNvSpPr>
          <p:nvPr/>
        </p:nvSpPr>
        <p:spPr bwMode="auto">
          <a:xfrm>
            <a:off x="6948488" y="4149725"/>
            <a:ext cx="503237" cy="287338"/>
          </a:xfrm>
          <a:prstGeom prst="rightArrow">
            <a:avLst>
              <a:gd name="adj1" fmla="val 50000"/>
              <a:gd name="adj2" fmla="val 43784"/>
            </a:avLst>
          </a:prstGeom>
          <a:solidFill>
            <a:srgbClr val="3366FF"/>
          </a:solidFill>
          <a:ln w="19050" algn="ctr">
            <a:solidFill>
              <a:srgbClr val="FFCC00"/>
            </a:solidFill>
            <a:miter lim="800000"/>
          </a:ln>
        </p:spPr>
        <p:txBody>
          <a:bodyPr anchor="ctr">
            <a:spAutoFit/>
          </a:bodyPr>
          <a:lstStyle/>
          <a:p>
            <a:endParaRPr lang="zh-CN" altLang="en-US"/>
          </a:p>
        </p:txBody>
      </p:sp>
      <p:sp>
        <p:nvSpPr>
          <p:cNvPr id="111638" name="Rectangle 22"/>
          <p:cNvSpPr>
            <a:spLocks noChangeArrowheads="1"/>
          </p:cNvSpPr>
          <p:nvPr/>
        </p:nvSpPr>
        <p:spPr bwMode="auto">
          <a:xfrm>
            <a:off x="7451725" y="2997200"/>
            <a:ext cx="1117600" cy="468313"/>
          </a:xfrm>
          <a:prstGeom prst="rect">
            <a:avLst/>
          </a:prstGeom>
          <a:solidFill>
            <a:srgbClr val="FFFF99"/>
          </a:solidFill>
          <a:ln w="19050" algn="ctr">
            <a:solidFill>
              <a:srgbClr val="003366"/>
            </a:solidFill>
            <a:miter lim="800000"/>
          </a:ln>
        </p:spPr>
        <p:txBody>
          <a:bodyPr lIns="18000" rIns="18000" bIns="72000" anchor="ctr" anchorCtr="1"/>
          <a:lstStyle/>
          <a:p>
            <a:r>
              <a:rPr lang="zh-CN" altLang="en-US" sz="1800" b="1" dirty="0">
                <a:solidFill>
                  <a:srgbClr val="0066FF"/>
                </a:solidFill>
                <a:latin typeface="微软雅黑" panose="020B0503020204020204" pitchFamily="34" charset="-122"/>
                <a:ea typeface="微软雅黑" panose="020B0503020204020204" pitchFamily="34" charset="-122"/>
              </a:rPr>
              <a:t>成绩评定</a:t>
            </a:r>
          </a:p>
        </p:txBody>
      </p:sp>
      <p:sp>
        <p:nvSpPr>
          <p:cNvPr id="111639" name="Rectangle 23"/>
          <p:cNvSpPr>
            <a:spLocks noChangeArrowheads="1"/>
          </p:cNvSpPr>
          <p:nvPr/>
        </p:nvSpPr>
        <p:spPr bwMode="auto">
          <a:xfrm>
            <a:off x="7451725" y="4076700"/>
            <a:ext cx="1117600" cy="468313"/>
          </a:xfrm>
          <a:prstGeom prst="rect">
            <a:avLst/>
          </a:prstGeom>
          <a:solidFill>
            <a:srgbClr val="FFFF99"/>
          </a:solidFill>
          <a:ln w="19050" algn="ctr">
            <a:solidFill>
              <a:srgbClr val="003366"/>
            </a:solidFill>
            <a:miter lim="800000"/>
          </a:ln>
        </p:spPr>
        <p:txBody>
          <a:bodyPr lIns="18000" rIns="18000" bIns="72000" anchor="ctr" anchorCtr="1"/>
          <a:lstStyle/>
          <a:p>
            <a:r>
              <a:rPr lang="zh-CN" altLang="en-US" sz="1800" b="1" dirty="0">
                <a:solidFill>
                  <a:srgbClr val="0066FF"/>
                </a:solidFill>
                <a:latin typeface="微软雅黑" panose="020B0503020204020204" pitchFamily="34" charset="-122"/>
                <a:ea typeface="微软雅黑" panose="020B0503020204020204" pitchFamily="34" charset="-122"/>
              </a:rPr>
              <a:t>完成学习</a:t>
            </a:r>
          </a:p>
        </p:txBody>
      </p:sp>
      <p:sp>
        <p:nvSpPr>
          <p:cNvPr id="111640" name="Rectangle 24"/>
          <p:cNvSpPr>
            <a:spLocks noChangeArrowheads="1"/>
          </p:cNvSpPr>
          <p:nvPr/>
        </p:nvSpPr>
        <p:spPr bwMode="auto">
          <a:xfrm>
            <a:off x="2538413" y="3583573"/>
            <a:ext cx="4451590" cy="338554"/>
          </a:xfrm>
          <a:prstGeom prst="rect">
            <a:avLst/>
          </a:prstGeom>
          <a:solidFill>
            <a:srgbClr val="666699"/>
          </a:solidFill>
          <a:ln w="19050" algn="ctr">
            <a:solidFill>
              <a:srgbClr val="FFCC00"/>
            </a:solidFill>
            <a:miter lim="800000"/>
          </a:ln>
        </p:spPr>
        <p:txBody>
          <a:bodyPr wrap="none" lIns="54000" rIns="54000" anchor="ctr">
            <a:spAutoFit/>
          </a:bodyPr>
          <a:lstStyle/>
          <a:p>
            <a:r>
              <a:rPr lang="zh-CN" altLang="en-US" sz="1600" b="1" dirty="0">
                <a:solidFill>
                  <a:schemeClr val="bg1"/>
                </a:solidFill>
                <a:latin typeface="楷体_GB2312" pitchFamily="1" charset="-122"/>
                <a:ea typeface="楷体_GB2312" pitchFamily="1" charset="-122"/>
              </a:rPr>
              <a:t>以知识传授和简单掌握为目标的教学与学习方式</a:t>
            </a:r>
          </a:p>
        </p:txBody>
      </p:sp>
      <p:sp>
        <p:nvSpPr>
          <p:cNvPr id="111641" name="Rectangle 25"/>
          <p:cNvSpPr>
            <a:spLocks noChangeArrowheads="1"/>
          </p:cNvSpPr>
          <p:nvPr/>
        </p:nvSpPr>
        <p:spPr bwMode="auto">
          <a:xfrm>
            <a:off x="384493" y="4745374"/>
            <a:ext cx="8353425" cy="1728788"/>
          </a:xfrm>
          <a:prstGeom prst="rect">
            <a:avLst/>
          </a:prstGeom>
          <a:solidFill>
            <a:srgbClr val="FFFF99"/>
          </a:solidFill>
          <a:ln w="25400">
            <a:solidFill>
              <a:srgbClr val="FFCC00"/>
            </a:solidFill>
            <a:miter lim="800000"/>
          </a:ln>
          <a:effectLst>
            <a:outerShdw dist="17961" dir="2700000" algn="ctr" rotWithShape="0">
              <a:srgbClr val="FFCC00">
                <a:gamma/>
                <a:shade val="60000"/>
                <a:invGamma/>
              </a:srgbClr>
            </a:outerShdw>
          </a:effectLst>
        </p:spPr>
        <p:txBody>
          <a:bodyPr lIns="18000" rIns="18000"/>
          <a:lstStyle/>
          <a:p>
            <a:pPr>
              <a:defRPr/>
            </a:pPr>
            <a:r>
              <a:rPr lang="zh-CN" altLang="en-US" sz="1800" b="1" dirty="0">
                <a:solidFill>
                  <a:srgbClr val="1A1A4E"/>
                </a:solidFill>
                <a:latin typeface="黑体" panose="02010609060101010101" pitchFamily="49" charset="-122"/>
                <a:ea typeface="楷体_GB2312" pitchFamily="1" charset="-122"/>
              </a:rPr>
              <a:t> </a:t>
            </a:r>
            <a:r>
              <a:rPr lang="zh-CN" altLang="en-US" b="1" dirty="0">
                <a:solidFill>
                  <a:srgbClr val="C00000"/>
                </a:solidFill>
                <a:latin typeface="微软雅黑" panose="020B0503020204020204" pitchFamily="34" charset="-122"/>
                <a:ea typeface="微软雅黑" panose="020B0503020204020204" pitchFamily="34" charset="-122"/>
              </a:rPr>
              <a:t>本课程的学习</a:t>
            </a:r>
            <a:r>
              <a:rPr lang="zh-CN" altLang="en-US" b="1" dirty="0" smtClean="0">
                <a:solidFill>
                  <a:srgbClr val="C00000"/>
                </a:solidFill>
                <a:latin typeface="微软雅黑" panose="020B0503020204020204" pitchFamily="34" charset="-122"/>
                <a:ea typeface="微软雅黑" panose="020B0503020204020204" pitchFamily="34" charset="-122"/>
              </a:rPr>
              <a:t>要求</a:t>
            </a:r>
            <a:r>
              <a:rPr lang="en-US" altLang="zh-CN" b="1" dirty="0" smtClean="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u"/>
              <a:defRPr/>
            </a:pPr>
            <a:r>
              <a:rPr lang="zh-CN" altLang="en-US" sz="1800" b="1" dirty="0">
                <a:solidFill>
                  <a:srgbClr val="0066FF"/>
                </a:solidFill>
                <a:latin typeface="微软雅黑" panose="020B0503020204020204" pitchFamily="34" charset="-122"/>
                <a:ea typeface="微软雅黑" panose="020B0503020204020204" pitchFamily="34" charset="-122"/>
              </a:rPr>
              <a:t>学习效果不是看书本知识的简单掌握和卷面笔答情况，而是考查学生结合实际进行思考、分析问题的能力变化。</a:t>
            </a:r>
          </a:p>
          <a:p>
            <a:pPr marL="342900" lvl="1" indent="-342900">
              <a:lnSpc>
                <a:spcPct val="150000"/>
              </a:lnSpc>
              <a:buFont typeface="Wingdings" panose="05000000000000000000" pitchFamily="2" charset="2"/>
              <a:buChar char="u"/>
              <a:defRPr/>
            </a:pPr>
            <a:r>
              <a:rPr lang="zh-CN" altLang="en-US" sz="1800" b="1" dirty="0">
                <a:solidFill>
                  <a:srgbClr val="0066FF"/>
                </a:solidFill>
                <a:latin typeface="微软雅黑" panose="020B0503020204020204" pitchFamily="34" charset="-122"/>
                <a:ea typeface="微软雅黑" panose="020B0503020204020204" pitchFamily="34" charset="-122"/>
              </a:rPr>
              <a:t>同时考查学生通过课程学习，在价值观念、行为方式等方面的转变和提高。</a:t>
            </a:r>
          </a:p>
        </p:txBody>
      </p:sp>
      <p:sp>
        <p:nvSpPr>
          <p:cNvPr id="28674" name="灯片编号占位符 3"/>
          <p:cNvSpPr>
            <a:spLocks noGrp="1"/>
          </p:cNvSpPr>
          <p:nvPr/>
        </p:nvSpPr>
        <p:spPr>
          <a:xfrm>
            <a:off x="7143750" y="653542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74</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1619">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1619">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6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162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1621"/>
                                        </p:tgtEl>
                                        <p:attrNameLst>
                                          <p:attrName>style.visibility</p:attrName>
                                        </p:attrNameLst>
                                      </p:cBhvr>
                                      <p:to>
                                        <p:strVal val="visible"/>
                                      </p:to>
                                    </p:set>
                                  </p:childTnLst>
                                </p:cTn>
                              </p:par>
                            </p:childTnLst>
                          </p:cTn>
                        </p:par>
                        <p:par>
                          <p:cTn id="22" fill="hold">
                            <p:stCondLst>
                              <p:cond delay="0"/>
                            </p:stCondLst>
                            <p:childTnLst>
                              <p:par>
                                <p:cTn id="23" presetID="3" presetClass="entr" presetSubtype="10" fill="hold" grpId="0" nodeType="afterEffect">
                                  <p:stCondLst>
                                    <p:cond delay="0"/>
                                  </p:stCondLst>
                                  <p:childTnLst>
                                    <p:set>
                                      <p:cBhvr>
                                        <p:cTn id="24" dur="1" fill="hold">
                                          <p:stCondLst>
                                            <p:cond delay="0"/>
                                          </p:stCondLst>
                                        </p:cTn>
                                        <p:tgtEl>
                                          <p:spTgt spid="111624"/>
                                        </p:tgtEl>
                                        <p:attrNameLst>
                                          <p:attrName>style.visibility</p:attrName>
                                        </p:attrNameLst>
                                      </p:cBhvr>
                                      <p:to>
                                        <p:strVal val="visible"/>
                                      </p:to>
                                    </p:set>
                                    <p:animEffect transition="in" filter="blinds(horizontal)">
                                      <p:cBhvr>
                                        <p:cTn id="25" dur="500"/>
                                        <p:tgtEl>
                                          <p:spTgt spid="111624"/>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11623"/>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11626"/>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11625"/>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11629"/>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11628"/>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11631"/>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11633"/>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111630"/>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111632"/>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11635"/>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111634"/>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1163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111638"/>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111637"/>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11627"/>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11163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5" fill="hold" grpId="0" nodeType="clickEffect">
                                  <p:stCondLst>
                                    <p:cond delay="0"/>
                                  </p:stCondLst>
                                  <p:childTnLst>
                                    <p:set>
                                      <p:cBhvr>
                                        <p:cTn id="77" dur="1" fill="hold">
                                          <p:stCondLst>
                                            <p:cond delay="0"/>
                                          </p:stCondLst>
                                        </p:cTn>
                                        <p:tgtEl>
                                          <p:spTgt spid="111640"/>
                                        </p:tgtEl>
                                        <p:attrNameLst>
                                          <p:attrName>style.visibility</p:attrName>
                                        </p:attrNameLst>
                                      </p:cBhvr>
                                      <p:to>
                                        <p:strVal val="visible"/>
                                      </p:to>
                                    </p:set>
                                    <p:animEffect transition="in" filter="blinds(vertical)">
                                      <p:cBhvr>
                                        <p:cTn id="78" dur="500"/>
                                        <p:tgtEl>
                                          <p:spTgt spid="111640"/>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1641">
                                            <p:bg/>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1641">
                                            <p:txEl>
                                              <p:pRg st="0" end="0"/>
                                            </p:txEl>
                                          </p:spTgt>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1" nodeType="afterEffect">
                                  <p:stCondLst>
                                    <p:cond delay="0"/>
                                  </p:stCondLst>
                                  <p:childTnLst>
                                    <p:set>
                                      <p:cBhvr>
                                        <p:cTn id="89" dur="1" fill="hold">
                                          <p:stCondLst>
                                            <p:cond delay="0"/>
                                          </p:stCondLst>
                                        </p:cTn>
                                        <p:tgtEl>
                                          <p:spTgt spid="111641">
                                            <p:bg/>
                                          </p:spTgt>
                                        </p:tgtEl>
                                        <p:attrNameLst>
                                          <p:attrName>style.visibility</p:attrName>
                                        </p:attrNameLst>
                                      </p:cBhvr>
                                      <p:to>
                                        <p:strVal val="visible"/>
                                      </p:to>
                                    </p:set>
                                  </p:childTnLst>
                                </p:cTn>
                              </p:par>
                              <p:par>
                                <p:cTn id="90" presetID="1" presetClass="entr" presetSubtype="0" fill="hold" grpId="1" nodeType="withEffect">
                                  <p:stCondLst>
                                    <p:cond delay="0"/>
                                  </p:stCondLst>
                                  <p:childTnLst>
                                    <p:set>
                                      <p:cBhvr>
                                        <p:cTn id="91" dur="1" fill="hold">
                                          <p:stCondLst>
                                            <p:cond delay="0"/>
                                          </p:stCondLst>
                                        </p:cTn>
                                        <p:tgtEl>
                                          <p:spTgt spid="111641">
                                            <p:txEl>
                                              <p:pRg st="1" end="1"/>
                                            </p:txEl>
                                          </p:spTgt>
                                        </p:tgtEl>
                                        <p:attrNameLst>
                                          <p:attrName>style.visibility</p:attrName>
                                        </p:attrNameLst>
                                      </p:cBhvr>
                                      <p:to>
                                        <p:strVal val="visible"/>
                                      </p:to>
                                    </p:set>
                                  </p:childTnLst>
                                </p:cTn>
                              </p:par>
                            </p:childTnLst>
                          </p:cTn>
                        </p:par>
                        <p:par>
                          <p:cTn id="92" fill="hold">
                            <p:stCondLst>
                              <p:cond delay="0"/>
                            </p:stCondLst>
                            <p:childTnLst>
                              <p:par>
                                <p:cTn id="93" presetID="1" presetClass="entr" presetSubtype="0" fill="hold" grpId="1" nodeType="afterEffect">
                                  <p:stCondLst>
                                    <p:cond delay="0"/>
                                  </p:stCondLst>
                                  <p:childTnLst>
                                    <p:set>
                                      <p:cBhvr>
                                        <p:cTn id="94" dur="1" fill="hold">
                                          <p:stCondLst>
                                            <p:cond delay="0"/>
                                          </p:stCondLst>
                                        </p:cTn>
                                        <p:tgtEl>
                                          <p:spTgt spid="1116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uiExpand="1" build="allAtOnce" animBg="1"/>
      <p:bldP spid="111620" grpId="0" bldLvl="0" animBg="1"/>
      <p:bldP spid="111621" grpId="0" bldLvl="0" animBg="1"/>
      <p:bldP spid="111622" grpId="0" bldLvl="0" animBg="1"/>
      <p:bldP spid="111623" grpId="0" bldLvl="0" animBg="1"/>
      <p:bldP spid="111624" grpId="0" bldLvl="0" animBg="1"/>
      <p:bldP spid="111625" grpId="0" bldLvl="0" animBg="1"/>
      <p:bldP spid="111626" grpId="0" bldLvl="0" animBg="1"/>
      <p:bldP spid="111627" grpId="0" bldLvl="0" animBg="1"/>
      <p:bldP spid="111628" grpId="0" bldLvl="0" animBg="1"/>
      <p:bldP spid="111629" grpId="0" bldLvl="0" animBg="1"/>
      <p:bldP spid="111630" grpId="0" bldLvl="0" animBg="1"/>
      <p:bldP spid="111631" grpId="0" bldLvl="0" animBg="1"/>
      <p:bldP spid="111632" grpId="0" bldLvl="0" animBg="1"/>
      <p:bldP spid="111633" grpId="0" bldLvl="0" animBg="1"/>
      <p:bldP spid="111634" grpId="0" bldLvl="0" animBg="1"/>
      <p:bldP spid="111635" grpId="0" bldLvl="0" animBg="1"/>
      <p:bldP spid="111636" grpId="0" bldLvl="0" animBg="1"/>
      <p:bldP spid="111637" grpId="0" bldLvl="0" animBg="1"/>
      <p:bldP spid="111638" grpId="0" bldLvl="0" animBg="1"/>
      <p:bldP spid="111639" grpId="0" bldLvl="0" animBg="1"/>
      <p:bldP spid="111640" grpId="0" bldLvl="0" animBg="1"/>
      <p:bldP spid="111641" grpId="0" uiExpand="1" build="allAtOnce" animBg="1"/>
      <p:bldP spid="111641" grpId="1" uiExpand="1" build="allAtOnce"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xfrm>
            <a:off x="6713220" y="6391910"/>
            <a:ext cx="1905000" cy="457200"/>
          </a:xfrm>
        </p:spPr>
        <p:txBody>
          <a:bodyPr/>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75</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
        <p:nvSpPr>
          <p:cNvPr id="104450" name="Rectangle 2"/>
          <p:cNvSpPr>
            <a:spLocks noChangeArrowheads="1"/>
          </p:cNvSpPr>
          <p:nvPr/>
        </p:nvSpPr>
        <p:spPr bwMode="auto">
          <a:xfrm>
            <a:off x="1295400" y="412714"/>
            <a:ext cx="6553200" cy="719137"/>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a:defRPr/>
            </a:pPr>
            <a:r>
              <a:rPr lang="zh-CN" altLang="en-US" sz="4000" b="1" dirty="0">
                <a:solidFill>
                  <a:schemeClr val="bg1"/>
                </a:solidFill>
                <a:latin typeface="微软雅黑" panose="020B0503020204020204" pitchFamily="34" charset="-122"/>
                <a:ea typeface="微软雅黑" panose="020B0503020204020204" pitchFamily="34" charset="-122"/>
              </a:rPr>
              <a:t>本课程的学习方式与要求</a:t>
            </a:r>
          </a:p>
        </p:txBody>
      </p:sp>
      <p:sp>
        <p:nvSpPr>
          <p:cNvPr id="104451" name="Rectangle 3"/>
          <p:cNvSpPr>
            <a:spLocks noChangeArrowheads="1"/>
          </p:cNvSpPr>
          <p:nvPr/>
        </p:nvSpPr>
        <p:spPr bwMode="auto">
          <a:xfrm>
            <a:off x="611188" y="1340768"/>
            <a:ext cx="8137276" cy="5112568"/>
          </a:xfrm>
          <a:prstGeom prst="rect">
            <a:avLst/>
          </a:prstGeom>
          <a:noFill/>
          <a:ln w="25400">
            <a:noFill/>
            <a:miter lim="800000"/>
          </a:ln>
          <a:effectLst>
            <a:outerShdw dist="17961" dir="2700000" algn="ctr" rotWithShape="0">
              <a:srgbClr val="FFCC00">
                <a:gamma/>
                <a:shade val="60000"/>
                <a:invGamma/>
              </a:srgbClr>
            </a:outerShdw>
          </a:effectLst>
        </p:spPr>
        <p:txBody>
          <a:bodyPr lIns="18000" rIns="18000"/>
          <a:lstStyle/>
          <a:p>
            <a:pPr algn="l" eaLnBrk="1" fontAlgn="base" hangingPunct="1">
              <a:lnSpc>
                <a:spcPct val="130000"/>
              </a:lnSpc>
              <a:spcBef>
                <a:spcPts val="600"/>
              </a:spcBef>
              <a:spcAft>
                <a:spcPts val="0"/>
              </a:spcAft>
              <a:buFont typeface="Wingdings" panose="05000000000000000000" pitchFamily="2" charset="2"/>
              <a:buChar char="Ø"/>
              <a:defRPr/>
            </a:pPr>
            <a:r>
              <a:rPr lang="zh-CN" altLang="en-US" sz="2800" b="1" dirty="0">
                <a:latin typeface="Times New Roman" panose="02020603050405020304" pitchFamily="18" charset="0"/>
                <a:ea typeface="楷体_GB2312" pitchFamily="1" charset="-122"/>
              </a:rPr>
              <a:t> </a:t>
            </a:r>
            <a:r>
              <a:rPr lang="zh-CN" altLang="en-US" sz="2800" b="1" dirty="0">
                <a:solidFill>
                  <a:srgbClr val="C00000"/>
                </a:solidFill>
                <a:latin typeface="Times New Roman" panose="02020603050405020304" pitchFamily="18" charset="0"/>
                <a:ea typeface="楷体_GB2312" pitchFamily="1" charset="-122"/>
              </a:rPr>
              <a:t> </a:t>
            </a:r>
            <a:r>
              <a:rPr lang="zh-CN" altLang="en-US" sz="2800" b="1" dirty="0">
                <a:solidFill>
                  <a:srgbClr val="C00000"/>
                </a:solidFill>
                <a:latin typeface="微软雅黑" panose="020B0503020204020204" pitchFamily="34" charset="-122"/>
                <a:ea typeface="微软雅黑" panose="020B0503020204020204" pitchFamily="34" charset="-122"/>
              </a:rPr>
              <a:t>本课程</a:t>
            </a:r>
            <a:r>
              <a:rPr lang="zh-CN" altLang="en-US" sz="2800" b="1" dirty="0" smtClean="0">
                <a:solidFill>
                  <a:srgbClr val="C00000"/>
                </a:solidFill>
                <a:latin typeface="微软雅黑" panose="020B0503020204020204" pitchFamily="34" charset="-122"/>
                <a:ea typeface="微软雅黑" panose="020B0503020204020204" pitchFamily="34" charset="-122"/>
              </a:rPr>
              <a:t>的学习方式：</a:t>
            </a:r>
            <a:endParaRPr lang="zh-CN" altLang="en-US" sz="2800" b="1" dirty="0">
              <a:solidFill>
                <a:srgbClr val="C00000"/>
              </a:solidFill>
              <a:latin typeface="微软雅黑" panose="020B0503020204020204" pitchFamily="34" charset="-122"/>
              <a:ea typeface="微软雅黑" panose="020B0503020204020204" pitchFamily="34" charset="-122"/>
            </a:endParaRPr>
          </a:p>
          <a:p>
            <a:pPr marL="800100" lvl="1" indent="-342900" algn="l" eaLnBrk="1" fontAlgn="base" hangingPunct="1">
              <a:lnSpc>
                <a:spcPct val="130000"/>
              </a:lnSpc>
              <a:spcBef>
                <a:spcPts val="600"/>
              </a:spcBef>
              <a:spcAft>
                <a:spcPts val="0"/>
              </a:spcAft>
              <a:buFont typeface="Wingdings" panose="05000000000000000000" pitchFamily="2" charset="2"/>
              <a:buChar char="p"/>
              <a:defRPr/>
            </a:pPr>
            <a:r>
              <a:rPr lang="zh-CN" altLang="en-US" b="1" dirty="0" smtClean="0">
                <a:solidFill>
                  <a:schemeClr val="accent2"/>
                </a:solidFill>
                <a:latin typeface="微软雅黑" panose="020B0503020204020204" pitchFamily="34" charset="-122"/>
                <a:ea typeface="微软雅黑" panose="020B0503020204020204" pitchFamily="34" charset="-122"/>
              </a:rPr>
              <a:t>认真</a:t>
            </a:r>
            <a:r>
              <a:rPr lang="zh-CN" altLang="en-US" b="1" dirty="0">
                <a:solidFill>
                  <a:schemeClr val="accent2"/>
                </a:solidFill>
                <a:latin typeface="微软雅黑" panose="020B0503020204020204" pitchFamily="34" charset="-122"/>
                <a:ea typeface="微软雅黑" panose="020B0503020204020204" pitchFamily="34" charset="-122"/>
              </a:rPr>
              <a:t>学习阅读教材及有关资料，按时上课听讲、思考。</a:t>
            </a:r>
          </a:p>
          <a:p>
            <a:pPr marL="800100" lvl="1" indent="-342900" algn="l" eaLnBrk="1" fontAlgn="base" hangingPunct="1">
              <a:lnSpc>
                <a:spcPct val="130000"/>
              </a:lnSpc>
              <a:spcBef>
                <a:spcPts val="600"/>
              </a:spcBef>
              <a:spcAft>
                <a:spcPts val="0"/>
              </a:spcAft>
              <a:buFont typeface="Wingdings" panose="05000000000000000000" pitchFamily="2" charset="2"/>
              <a:buChar char="p"/>
              <a:defRPr/>
            </a:pPr>
            <a:r>
              <a:rPr lang="zh-CN" altLang="en-US" b="1" dirty="0" smtClean="0">
                <a:solidFill>
                  <a:schemeClr val="accent2"/>
                </a:solidFill>
                <a:latin typeface="微软雅黑" panose="020B0503020204020204" pitchFamily="34" charset="-122"/>
                <a:ea typeface="微软雅黑" panose="020B0503020204020204" pitchFamily="34" charset="-122"/>
              </a:rPr>
              <a:t>结合</a:t>
            </a:r>
            <a:r>
              <a:rPr lang="zh-CN" altLang="en-US" b="1" dirty="0">
                <a:solidFill>
                  <a:schemeClr val="accent2"/>
                </a:solidFill>
                <a:latin typeface="微软雅黑" panose="020B0503020204020204" pitchFamily="34" charset="-122"/>
                <a:ea typeface="微软雅黑" panose="020B0503020204020204" pitchFamily="34" charset="-122"/>
              </a:rPr>
              <a:t>教学内容开展相关社会问题的研讨、调研、总结。</a:t>
            </a:r>
          </a:p>
          <a:p>
            <a:pPr algn="l" eaLnBrk="1" hangingPunct="1">
              <a:lnSpc>
                <a:spcPct val="130000"/>
              </a:lnSpc>
              <a:spcBef>
                <a:spcPts val="600"/>
              </a:spcBef>
              <a:spcAft>
                <a:spcPts val="0"/>
              </a:spcAft>
              <a:buFont typeface="Wingdings" panose="05000000000000000000" pitchFamily="2" charset="2"/>
              <a:buChar char="Ø"/>
              <a:defRPr/>
            </a:pPr>
            <a:r>
              <a:rPr lang="zh-CN" altLang="en-US" sz="2800" b="1" dirty="0" smtClean="0">
                <a:solidFill>
                  <a:srgbClr val="C00000"/>
                </a:solidFill>
                <a:latin typeface="微软雅黑" panose="020B0503020204020204" pitchFamily="34" charset="-122"/>
                <a:ea typeface="微软雅黑" panose="020B0503020204020204" pitchFamily="34" charset="-122"/>
              </a:rPr>
              <a:t> 专题</a:t>
            </a:r>
            <a:r>
              <a:rPr lang="zh-CN" altLang="en-US" sz="2800" b="1" dirty="0">
                <a:solidFill>
                  <a:srgbClr val="C00000"/>
                </a:solidFill>
                <a:latin typeface="微软雅黑" panose="020B0503020204020204" pitchFamily="34" charset="-122"/>
                <a:ea typeface="微软雅黑" panose="020B0503020204020204" pitchFamily="34" charset="-122"/>
              </a:rPr>
              <a:t>调查：</a:t>
            </a:r>
            <a:r>
              <a:rPr lang="en-US" altLang="zh-CN" sz="2800" b="1" dirty="0">
                <a:solidFill>
                  <a:srgbClr val="C00000"/>
                </a:solidFill>
                <a:latin typeface="微软雅黑" panose="020B0503020204020204" pitchFamily="34" charset="-122"/>
                <a:ea typeface="微软雅黑" panose="020B0503020204020204" pitchFamily="34" charset="-122"/>
              </a:rPr>
              <a:t>1</a:t>
            </a:r>
            <a:r>
              <a:rPr lang="zh-CN" altLang="en-US" sz="2800" b="1" dirty="0">
                <a:solidFill>
                  <a:srgbClr val="C00000"/>
                </a:solidFill>
                <a:latin typeface="微软雅黑" panose="020B0503020204020204" pitchFamily="34" charset="-122"/>
                <a:ea typeface="微软雅黑" panose="020B0503020204020204" pitchFamily="34" charset="-122"/>
              </a:rPr>
              <a:t>次</a:t>
            </a:r>
          </a:p>
          <a:p>
            <a:pPr marL="800100" lvl="1" indent="-342900" algn="l" eaLnBrk="1" hangingPunct="1">
              <a:lnSpc>
                <a:spcPct val="130000"/>
              </a:lnSpc>
              <a:spcBef>
                <a:spcPts val="600"/>
              </a:spcBef>
              <a:spcAft>
                <a:spcPts val="0"/>
              </a:spcAft>
              <a:buFont typeface="Wingdings" panose="05000000000000000000" pitchFamily="2" charset="2"/>
              <a:buChar char="p"/>
              <a:defRPr/>
            </a:pPr>
            <a:r>
              <a:rPr lang="zh-CN" altLang="en-US" b="1" dirty="0">
                <a:solidFill>
                  <a:schemeClr val="accent2"/>
                </a:solidFill>
                <a:latin typeface="微软雅黑" panose="020B0503020204020204" pitchFamily="34" charset="-122"/>
                <a:ea typeface="微软雅黑" panose="020B0503020204020204" pitchFamily="34" charset="-122"/>
              </a:rPr>
              <a:t>要求</a:t>
            </a:r>
            <a:r>
              <a:rPr lang="zh-CN" altLang="en-US" b="1" dirty="0" smtClean="0">
                <a:solidFill>
                  <a:schemeClr val="accent2"/>
                </a:solidFill>
                <a:latin typeface="微软雅黑" panose="020B0503020204020204" pitchFamily="34" charset="-122"/>
                <a:ea typeface="微软雅黑" panose="020B0503020204020204" pitchFamily="34" charset="-122"/>
              </a:rPr>
              <a:t>：问卷拟定</a:t>
            </a:r>
            <a:r>
              <a:rPr lang="zh-CN" altLang="en-US" b="1" dirty="0">
                <a:solidFill>
                  <a:schemeClr val="accent2"/>
                </a:solidFill>
                <a:latin typeface="微软雅黑" panose="020B0503020204020204" pitchFamily="34" charset="-122"/>
                <a:ea typeface="微软雅黑" panose="020B0503020204020204" pitchFamily="34" charset="-122"/>
              </a:rPr>
              <a:t>；方案与计划；进度安排与实施；个人报告。</a:t>
            </a:r>
          </a:p>
          <a:p>
            <a:pPr algn="l" eaLnBrk="1" hangingPunct="1">
              <a:lnSpc>
                <a:spcPct val="130000"/>
              </a:lnSpc>
              <a:spcBef>
                <a:spcPts val="600"/>
              </a:spcBef>
              <a:spcAft>
                <a:spcPts val="0"/>
              </a:spcAft>
              <a:buFont typeface="Wingdings" panose="05000000000000000000" pitchFamily="2" charset="2"/>
              <a:buChar char="Ø"/>
              <a:defRPr/>
            </a:pPr>
            <a:r>
              <a:rPr lang="zh-CN" altLang="en-US" sz="2800" b="1" dirty="0" smtClean="0">
                <a:solidFill>
                  <a:srgbClr val="C00000"/>
                </a:solidFill>
                <a:latin typeface="微软雅黑" panose="020B0503020204020204" pitchFamily="34" charset="-122"/>
                <a:ea typeface="微软雅黑" panose="020B0503020204020204" pitchFamily="34" charset="-122"/>
              </a:rPr>
              <a:t> 企业</a:t>
            </a:r>
            <a:r>
              <a:rPr lang="zh-CN" altLang="en-US" sz="2800" b="1" dirty="0">
                <a:solidFill>
                  <a:srgbClr val="C00000"/>
                </a:solidFill>
                <a:latin typeface="微软雅黑" panose="020B0503020204020204" pitchFamily="34" charset="-122"/>
                <a:ea typeface="微软雅黑" panose="020B0503020204020204" pitchFamily="34" charset="-122"/>
              </a:rPr>
              <a:t>调研：</a:t>
            </a:r>
            <a:r>
              <a:rPr lang="en-US" altLang="zh-CN" sz="2800" b="1" dirty="0">
                <a:solidFill>
                  <a:srgbClr val="C00000"/>
                </a:solidFill>
                <a:latin typeface="微软雅黑" panose="020B0503020204020204" pitchFamily="34" charset="-122"/>
                <a:ea typeface="微软雅黑" panose="020B0503020204020204" pitchFamily="34" charset="-122"/>
              </a:rPr>
              <a:t>1</a:t>
            </a:r>
            <a:r>
              <a:rPr lang="zh-CN" altLang="en-US" sz="2800" b="1" dirty="0">
                <a:solidFill>
                  <a:srgbClr val="C00000"/>
                </a:solidFill>
                <a:latin typeface="微软雅黑" panose="020B0503020204020204" pitchFamily="34" charset="-122"/>
                <a:ea typeface="微软雅黑" panose="020B0503020204020204" pitchFamily="34" charset="-122"/>
              </a:rPr>
              <a:t>次</a:t>
            </a:r>
          </a:p>
          <a:p>
            <a:pPr marL="800100" lvl="1" indent="-342900" algn="l" eaLnBrk="1" fontAlgn="base" hangingPunct="1">
              <a:lnSpc>
                <a:spcPct val="130000"/>
              </a:lnSpc>
              <a:spcBef>
                <a:spcPts val="600"/>
              </a:spcBef>
              <a:spcAft>
                <a:spcPts val="0"/>
              </a:spcAft>
              <a:buFont typeface="Wingdings" panose="05000000000000000000" pitchFamily="2" charset="2"/>
              <a:buChar char="p"/>
              <a:defRPr/>
            </a:pPr>
            <a:r>
              <a:rPr lang="zh-CN" altLang="en-US" b="1" dirty="0">
                <a:solidFill>
                  <a:schemeClr val="accent2"/>
                </a:solidFill>
                <a:latin typeface="微软雅黑" panose="020B0503020204020204" pitchFamily="34" charset="-122"/>
                <a:ea typeface="微软雅黑" panose="020B0503020204020204" pitchFamily="34" charset="-122"/>
              </a:rPr>
              <a:t>要求：提纲拟定；方案与计划；进度安排与实施；个人报告。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04451">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04451">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04451">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04451">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44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1" uiExpand="1" build="allAtOnce"/>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p:nvPr>
        </p:nvSpPr>
        <p:spPr>
          <a:xfrm>
            <a:off x="685800" y="609600"/>
            <a:ext cx="7772400" cy="803275"/>
          </a:xfrm>
        </p:spPr>
        <p:txBody>
          <a:bodyPr vert="horz" wrap="square" lIns="91440" tIns="45720" rIns="91440" bIns="45720" anchor="ctr"/>
          <a:lstStyle/>
          <a:p>
            <a:pPr algn="l" eaLnBrk="1" hangingPunct="1"/>
            <a:r>
              <a:rPr lang="en-US" altLang="zh-CN" b="1"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1.5.5 </a:t>
            </a:r>
            <a:r>
              <a:rPr lang="zh-CN" altLang="en-US" b="1"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大作业与课程考核</a:t>
            </a:r>
          </a:p>
        </p:txBody>
      </p:sp>
      <p:sp>
        <p:nvSpPr>
          <p:cNvPr id="39939" name="Rectangle 3"/>
          <p:cNvSpPr>
            <a:spLocks noGrp="1" noChangeArrowheads="1"/>
          </p:cNvSpPr>
          <p:nvPr>
            <p:ph idx="1"/>
          </p:nvPr>
        </p:nvSpPr>
        <p:spPr>
          <a:xfrm>
            <a:off x="684213" y="1773238"/>
            <a:ext cx="7772400" cy="4395788"/>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ts val="1800"/>
              </a:spcBef>
              <a:spcAft>
                <a:spcPct val="0"/>
              </a:spcAft>
              <a:buClrTx/>
              <a:buSzTx/>
              <a:buFontTx/>
              <a:buNone/>
              <a:defRPr/>
            </a:pPr>
            <a:r>
              <a:rPr kumimoji="1" lang="en-US" altLang="zh-CN"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a:t>
            </a:r>
            <a:r>
              <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企业调研：</a:t>
            </a:r>
            <a:r>
              <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企业文化、企业管理、企业</a:t>
            </a:r>
            <a:r>
              <a:rPr kumimoji="1"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需要</a:t>
            </a:r>
            <a:r>
              <a:rPr kumimoji="1"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什么样的大学生？</a:t>
            </a:r>
          </a:p>
          <a:p>
            <a:pPr marL="342900" marR="0" lvl="1" indent="-342900" algn="l" defTabSz="914400" rtl="0" eaLnBrk="1" fontAlgn="base" latinLnBrk="0" hangingPunct="1">
              <a:lnSpc>
                <a:spcPct val="110000"/>
              </a:lnSpc>
              <a:spcBef>
                <a:spcPts val="1800"/>
              </a:spcBef>
              <a:spcAft>
                <a:spcPct val="0"/>
              </a:spcAft>
              <a:buClrTx/>
              <a:buSzTx/>
              <a:buFontTx/>
              <a:buNone/>
              <a:defRPr/>
            </a:pPr>
            <a:r>
              <a:rPr kumimoji="1" lang="en-US" altLang="zh-CN"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r>
              <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社会调查：</a:t>
            </a:r>
            <a:r>
              <a:rPr kumimoji="1"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大学生价值观问卷调查。</a:t>
            </a:r>
          </a:p>
          <a:p>
            <a:pPr marL="342900" marR="0" lvl="0" indent="-342900" algn="l" defTabSz="914400" rtl="0" eaLnBrk="1" fontAlgn="base" latinLnBrk="0" hangingPunct="1">
              <a:lnSpc>
                <a:spcPct val="110000"/>
              </a:lnSpc>
              <a:spcBef>
                <a:spcPts val="1800"/>
              </a:spcBef>
              <a:spcAft>
                <a:spcPct val="0"/>
              </a:spcAft>
              <a:buClrTx/>
              <a:buSzTx/>
              <a:buFontTx/>
              <a:buNone/>
              <a:defRPr/>
            </a:pPr>
            <a:r>
              <a:rPr kumimoji="1" lang="en-US" altLang="zh-CN"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3.</a:t>
            </a:r>
            <a:r>
              <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专题研讨：</a:t>
            </a:r>
            <a:r>
              <a:rPr kumimoji="1"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书面论文 </a:t>
            </a:r>
            <a:r>
              <a:rPr kumimoji="1" lang="en-US" altLang="zh-CN"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2</a:t>
            </a:r>
            <a:r>
              <a:rPr kumimoji="1"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篇</a:t>
            </a:r>
            <a:endPar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1800"/>
              </a:spcBef>
              <a:spcAft>
                <a:spcPct val="0"/>
              </a:spcAft>
              <a:buClrTx/>
              <a:buSzTx/>
              <a:buFontTx/>
              <a:buNone/>
              <a:defRPr/>
            </a:pPr>
            <a:r>
              <a:rPr kumimoji="1" lang="en-US" altLang="zh-CN"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4. </a:t>
            </a:r>
            <a:r>
              <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期末考核：</a:t>
            </a:r>
            <a:r>
              <a:rPr kumimoji="1"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书面报告 </a:t>
            </a:r>
            <a:r>
              <a:rPr kumimoji="1" lang="en-US" altLang="zh-CN"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a:t>
            </a:r>
            <a:r>
              <a:rPr kumimoji="1"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份</a:t>
            </a:r>
            <a:endPar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1800"/>
              </a:spcBef>
              <a:spcAft>
                <a:spcPct val="0"/>
              </a:spcAft>
              <a:buClrTx/>
              <a:buSzTx/>
              <a:buFontTx/>
              <a:buNone/>
              <a:defRPr/>
            </a:pPr>
            <a:r>
              <a:rPr kumimoji="1" lang="en-US" altLang="zh-CN"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4.</a:t>
            </a:r>
            <a:r>
              <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日常行为考核：</a:t>
            </a:r>
            <a:r>
              <a:rPr kumimoji="1"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课堂表现。</a:t>
            </a:r>
            <a:endParaRPr kumimoji="1"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pic>
        <p:nvPicPr>
          <p:cNvPr id="82949" name="Picture 8" descr="BD06518_"/>
          <p:cNvPicPr>
            <a:picLocks noChangeAspect="1"/>
          </p:cNvPicPr>
          <p:nvPr/>
        </p:nvPicPr>
        <p:blipFill>
          <a:blip r:embed="rId2"/>
          <a:stretch>
            <a:fillRect/>
          </a:stretch>
        </p:blipFill>
        <p:spPr>
          <a:xfrm>
            <a:off x="5577840" y="4148773"/>
            <a:ext cx="3235325" cy="2016125"/>
          </a:xfrm>
          <a:prstGeom prst="rect">
            <a:avLst/>
          </a:prstGeom>
          <a:noFill/>
          <a:ln w="9525">
            <a:noFill/>
          </a:ln>
        </p:spPr>
      </p:pic>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76</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ove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79070"/>
            <a:ext cx="7772400"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400" b="1" i="0" u="none" strike="noStrike" kern="0" cap="none" spc="0" normalizeH="0" baseline="0" noProof="0" dirty="0" smtClean="0">
                <a:ln>
                  <a:noFill/>
                </a:ln>
                <a:solidFill>
                  <a:srgbClr val="6699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书面报告规范要求：</a:t>
            </a:r>
          </a:p>
        </p:txBody>
      </p:sp>
      <p:sp>
        <p:nvSpPr>
          <p:cNvPr id="83972" name="Rectangle 3"/>
          <p:cNvSpPr>
            <a:spLocks noGrp="1"/>
          </p:cNvSpPr>
          <p:nvPr>
            <p:ph idx="1"/>
          </p:nvPr>
        </p:nvSpPr>
        <p:spPr>
          <a:xfrm>
            <a:off x="685800" y="1198245"/>
            <a:ext cx="7772400" cy="5193665"/>
          </a:xfrm>
        </p:spPr>
        <p:txBody>
          <a:bodyPr vert="horz" wrap="square" lIns="91440" tIns="45720" rIns="91440" bIns="45720" anchor="t"/>
          <a:lstStyle/>
          <a:p>
            <a:pPr eaLnBrk="1" hangingPunct="1">
              <a:lnSpc>
                <a:spcPct val="120000"/>
              </a:lnSpc>
              <a:spcBef>
                <a:spcPts val="300"/>
              </a:spcBef>
              <a:spcAft>
                <a:spcPts val="0"/>
              </a:spcAft>
              <a:buFont typeface="Wingdings" panose="05000000000000000000" pitchFamily="2" charset="2"/>
              <a:buChar char="p"/>
            </a:pP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报告题目</a:t>
            </a:r>
          </a:p>
          <a:p>
            <a:pPr lvl="1" eaLnBrk="1" hangingPunct="1">
              <a:lnSpc>
                <a:spcPct val="120000"/>
              </a:lnSpc>
              <a:spcBef>
                <a:spcPts val="300"/>
              </a:spcBef>
              <a:spcAft>
                <a:spcPts val="0"/>
              </a:spcAft>
              <a:buClr>
                <a:srgbClr val="C00000"/>
              </a:buClr>
              <a:buFont typeface="Wingdings" panose="05000000000000000000" pitchFamily="2" charset="2"/>
              <a:buChar char="ü"/>
            </a:pPr>
            <a:r>
              <a:rPr lang="zh-CN" altLang="en-US" b="1" dirty="0">
                <a:solidFill>
                  <a:schemeClr val="accent2"/>
                </a:solidFill>
              </a:rPr>
              <a:t> </a:t>
            </a:r>
            <a:r>
              <a:rPr lang="zh-CN" altLang="en-US" b="1" dirty="0">
                <a:solidFill>
                  <a:schemeClr val="accent2"/>
                </a:solidFill>
                <a:latin typeface="微软雅黑" panose="020B0503020204020204" pitchFamily="34" charset="-122"/>
                <a:ea typeface="微软雅黑" panose="020B0503020204020204" pitchFamily="34" charset="-122"/>
              </a:rPr>
              <a:t>姓名，班级，学号，日期，手机号</a:t>
            </a:r>
          </a:p>
          <a:p>
            <a:pPr lvl="1" eaLnBrk="1" hangingPunct="1">
              <a:lnSpc>
                <a:spcPct val="120000"/>
              </a:lnSpc>
              <a:spcBef>
                <a:spcPts val="300"/>
              </a:spcBef>
              <a:spcAft>
                <a:spcPts val="0"/>
              </a:spcAft>
              <a:buClr>
                <a:srgbClr val="C00000"/>
              </a:buClr>
              <a:buFont typeface="Wingdings" panose="05000000000000000000" pitchFamily="2" charset="2"/>
              <a:buChar char="ü"/>
            </a:pPr>
            <a:r>
              <a:rPr lang="zh-CN" altLang="en-US" b="1" dirty="0">
                <a:solidFill>
                  <a:schemeClr val="accent2"/>
                </a:solidFill>
                <a:latin typeface="微软雅黑" panose="020B0503020204020204" pitchFamily="34" charset="-122"/>
                <a:ea typeface="微软雅黑" panose="020B0503020204020204" pitchFamily="34" charset="-122"/>
              </a:rPr>
              <a:t> 概述</a:t>
            </a:r>
            <a:r>
              <a:rPr lang="zh-CN" altLang="en-US" b="1" dirty="0">
                <a:latin typeface="微软雅黑" panose="020B0503020204020204" pitchFamily="34" charset="-122"/>
                <a:ea typeface="微软雅黑" panose="020B0503020204020204" pitchFamily="34" charset="-122"/>
              </a:rPr>
              <a:t>（完成的时间、地点、方式等）</a:t>
            </a:r>
          </a:p>
          <a:p>
            <a:pPr lvl="1" eaLnBrk="1" hangingPunct="1">
              <a:lnSpc>
                <a:spcPct val="120000"/>
              </a:lnSpc>
              <a:spcBef>
                <a:spcPts val="300"/>
              </a:spcBef>
              <a:spcAft>
                <a:spcPts val="0"/>
              </a:spcAft>
              <a:buClr>
                <a:srgbClr val="C00000"/>
              </a:buClr>
              <a:buFont typeface="Wingdings" panose="05000000000000000000" pitchFamily="2" charset="2"/>
              <a:buChar char="ü"/>
            </a:pPr>
            <a:r>
              <a:rPr lang="zh-CN" altLang="en-US" b="1" dirty="0">
                <a:solidFill>
                  <a:schemeClr val="accent2"/>
                </a:solidFill>
                <a:latin typeface="微软雅黑" panose="020B0503020204020204" pitchFamily="34" charset="-122"/>
                <a:ea typeface="微软雅黑" panose="020B0503020204020204" pitchFamily="34" charset="-122"/>
              </a:rPr>
              <a:t> 正文</a:t>
            </a:r>
            <a:r>
              <a:rPr lang="zh-CN" altLang="en-US" b="1" dirty="0">
                <a:latin typeface="微软雅黑" panose="020B0503020204020204" pitchFamily="34" charset="-122"/>
                <a:ea typeface="微软雅黑" panose="020B0503020204020204" pitchFamily="34" charset="-122"/>
              </a:rPr>
              <a:t>（主要内容）</a:t>
            </a:r>
          </a:p>
          <a:p>
            <a:pPr lvl="1" eaLnBrk="1" hangingPunct="1">
              <a:lnSpc>
                <a:spcPct val="120000"/>
              </a:lnSpc>
              <a:spcBef>
                <a:spcPts val="300"/>
              </a:spcBef>
              <a:spcAft>
                <a:spcPts val="0"/>
              </a:spcAft>
              <a:buClr>
                <a:srgbClr val="C00000"/>
              </a:buClr>
              <a:buFont typeface="Wingdings" panose="05000000000000000000" pitchFamily="2" charset="2"/>
              <a:buChar char="ü"/>
            </a:pPr>
            <a:r>
              <a:rPr lang="zh-CN" altLang="en-US" b="1" dirty="0">
                <a:solidFill>
                  <a:schemeClr val="accent2"/>
                </a:solidFill>
                <a:latin typeface="微软雅黑" panose="020B0503020204020204" pitchFamily="34" charset="-122"/>
                <a:ea typeface="微软雅黑" panose="020B0503020204020204" pitchFamily="34" charset="-122"/>
              </a:rPr>
              <a:t> 总结</a:t>
            </a:r>
            <a:r>
              <a:rPr lang="zh-CN" altLang="en-US" b="1" dirty="0">
                <a:latin typeface="微软雅黑" panose="020B0503020204020204" pitchFamily="34" charset="-122"/>
                <a:ea typeface="微软雅黑" panose="020B0503020204020204" pitchFamily="34" charset="-122"/>
              </a:rPr>
              <a:t>（完成后的结论以及心得体会）</a:t>
            </a:r>
            <a:endParaRPr lang="en-US" altLang="zh-CN" b="1" dirty="0">
              <a:latin typeface="微软雅黑" panose="020B0503020204020204" pitchFamily="34" charset="-122"/>
              <a:ea typeface="微软雅黑" panose="020B0503020204020204" pitchFamily="34" charset="-122"/>
            </a:endParaRPr>
          </a:p>
          <a:p>
            <a:pPr eaLnBrk="1" hangingPunct="1">
              <a:lnSpc>
                <a:spcPct val="120000"/>
              </a:lnSpc>
              <a:spcBef>
                <a:spcPts val="300"/>
              </a:spcBef>
              <a:spcAft>
                <a:spcPts val="0"/>
              </a:spcAft>
              <a:buClr>
                <a:srgbClr val="C00000"/>
              </a:buClr>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rPr>
              <a:t> 字数要求</a:t>
            </a:r>
            <a:r>
              <a:rPr lang="zh-CN" altLang="en-US" b="1" dirty="0">
                <a:solidFill>
                  <a:srgbClr val="FF0000"/>
                </a:solidFill>
                <a:latin typeface="黑体" panose="02010609060101010101" pitchFamily="49" charset="-122"/>
                <a:ea typeface="黑体" panose="02010609060101010101" pitchFamily="49" charset="-122"/>
              </a:rPr>
              <a:t>：</a:t>
            </a:r>
            <a:endParaRPr lang="en-US" altLang="zh-CN" b="1" dirty="0">
              <a:solidFill>
                <a:srgbClr val="FF0000"/>
              </a:solidFill>
              <a:latin typeface="黑体" panose="02010609060101010101" pitchFamily="49" charset="-122"/>
              <a:ea typeface="黑体" panose="02010609060101010101" pitchFamily="49" charset="-122"/>
            </a:endParaRPr>
          </a:p>
          <a:p>
            <a:pPr lvl="1" eaLnBrk="1" hangingPunct="1">
              <a:lnSpc>
                <a:spcPct val="120000"/>
              </a:lnSpc>
              <a:spcBef>
                <a:spcPts val="300"/>
              </a:spcBef>
              <a:spcAft>
                <a:spcPts val="0"/>
              </a:spcAft>
              <a:buClr>
                <a:srgbClr val="C00000"/>
              </a:buClr>
              <a:buFont typeface="Wingdings" panose="05000000000000000000" pitchFamily="2" charset="2"/>
              <a:buChar char="ü"/>
            </a:pPr>
            <a:r>
              <a:rPr lang="zh-CN" altLang="en-US" b="1" dirty="0" smtClean="0">
                <a:solidFill>
                  <a:schemeClr val="accent2"/>
                </a:solidFill>
                <a:latin typeface="微软雅黑" panose="020B0503020204020204" pitchFamily="34" charset="-122"/>
                <a:ea typeface="微软雅黑" panose="020B0503020204020204" pitchFamily="34" charset="-122"/>
              </a:rPr>
              <a:t> 专题研讨：</a:t>
            </a:r>
            <a:r>
              <a:rPr lang="zh-CN" altLang="en-US" b="1" dirty="0" smtClean="0">
                <a:solidFill>
                  <a:schemeClr val="accent2"/>
                </a:solidFill>
                <a:latin typeface="微软雅黑" panose="020B0503020204020204" pitchFamily="34" charset="-122"/>
                <a:ea typeface="微软雅黑" panose="020B0503020204020204" pitchFamily="34" charset="-122"/>
                <a:sym typeface="+mn-ea"/>
              </a:rPr>
              <a:t>≧ </a:t>
            </a:r>
            <a:r>
              <a:rPr lang="en-US" altLang="zh-CN" b="1" dirty="0" smtClean="0">
                <a:solidFill>
                  <a:schemeClr val="accent2"/>
                </a:solidFill>
                <a:latin typeface="微软雅黑" panose="020B0503020204020204" pitchFamily="34" charset="-122"/>
                <a:ea typeface="微软雅黑" panose="020B0503020204020204" pitchFamily="34" charset="-122"/>
              </a:rPr>
              <a:t>800</a:t>
            </a:r>
            <a:r>
              <a:rPr lang="zh-CN" altLang="en-US" b="1" dirty="0" smtClean="0">
                <a:solidFill>
                  <a:schemeClr val="accent2"/>
                </a:solidFill>
                <a:latin typeface="微软雅黑" panose="020B0503020204020204" pitchFamily="34" charset="-122"/>
                <a:ea typeface="微软雅黑" panose="020B0503020204020204" pitchFamily="34" charset="-122"/>
              </a:rPr>
              <a:t>字 </a:t>
            </a:r>
          </a:p>
          <a:p>
            <a:pPr lvl="1" eaLnBrk="1" hangingPunct="1">
              <a:lnSpc>
                <a:spcPct val="120000"/>
              </a:lnSpc>
              <a:spcBef>
                <a:spcPts val="300"/>
              </a:spcBef>
              <a:spcAft>
                <a:spcPts val="0"/>
              </a:spcAft>
              <a:buClr>
                <a:srgbClr val="C00000"/>
              </a:buClr>
              <a:buFont typeface="Wingdings" panose="05000000000000000000" pitchFamily="2" charset="2"/>
              <a:buChar char="ü"/>
            </a:pPr>
            <a:r>
              <a:rPr lang="zh-CN" altLang="en-US" b="1" dirty="0" smtClean="0">
                <a:solidFill>
                  <a:schemeClr val="accent2"/>
                </a:solidFill>
                <a:latin typeface="微软雅黑" panose="020B0503020204020204" pitchFamily="34" charset="-122"/>
                <a:ea typeface="微软雅黑" panose="020B0503020204020204" pitchFamily="34" charset="-122"/>
              </a:rPr>
              <a:t> 调研分析： ≧ </a:t>
            </a:r>
            <a:r>
              <a:rPr lang="en-US" altLang="zh-CN" b="1" dirty="0" smtClean="0">
                <a:solidFill>
                  <a:schemeClr val="accent2"/>
                </a:solidFill>
                <a:latin typeface="微软雅黑" panose="020B0503020204020204" pitchFamily="34" charset="-122"/>
                <a:ea typeface="微软雅黑" panose="020B0503020204020204" pitchFamily="34" charset="-122"/>
              </a:rPr>
              <a:t>1500</a:t>
            </a:r>
            <a:r>
              <a:rPr lang="zh-CN" altLang="en-US" b="1" dirty="0">
                <a:solidFill>
                  <a:schemeClr val="accent2"/>
                </a:solidFill>
                <a:latin typeface="微软雅黑" panose="020B0503020204020204" pitchFamily="34" charset="-122"/>
                <a:ea typeface="微软雅黑" panose="020B0503020204020204" pitchFamily="34" charset="-122"/>
              </a:rPr>
              <a:t>字；</a:t>
            </a:r>
          </a:p>
          <a:p>
            <a:pPr lvl="1" eaLnBrk="1" hangingPunct="1">
              <a:lnSpc>
                <a:spcPct val="120000"/>
              </a:lnSpc>
              <a:spcBef>
                <a:spcPts val="300"/>
              </a:spcBef>
              <a:spcAft>
                <a:spcPts val="0"/>
              </a:spcAft>
              <a:buClr>
                <a:srgbClr val="C00000"/>
              </a:buClr>
              <a:buFont typeface="Wingdings" panose="05000000000000000000" pitchFamily="2" charset="2"/>
              <a:buChar char="ü"/>
            </a:pPr>
            <a:r>
              <a:rPr lang="zh-CN" altLang="en-US" b="1" dirty="0" smtClean="0">
                <a:solidFill>
                  <a:schemeClr val="accent2"/>
                </a:solidFill>
                <a:latin typeface="微软雅黑" panose="020B0503020204020204" pitchFamily="34" charset="-122"/>
                <a:ea typeface="微软雅黑" panose="020B0503020204020204" pitchFamily="34" charset="-122"/>
              </a:rPr>
              <a:t> 调查报告：≧ </a:t>
            </a:r>
            <a:r>
              <a:rPr lang="en-US" altLang="zh-CN" b="1" dirty="0" smtClean="0">
                <a:solidFill>
                  <a:schemeClr val="accent2"/>
                </a:solidFill>
                <a:latin typeface="微软雅黑" panose="020B0503020204020204" pitchFamily="34" charset="-122"/>
                <a:ea typeface="微软雅黑" panose="020B0503020204020204" pitchFamily="34" charset="-122"/>
              </a:rPr>
              <a:t>2000</a:t>
            </a:r>
            <a:r>
              <a:rPr lang="zh-CN" altLang="en-US" b="1" dirty="0">
                <a:solidFill>
                  <a:schemeClr val="accent2"/>
                </a:solidFill>
                <a:latin typeface="微软雅黑" panose="020B0503020204020204" pitchFamily="34" charset="-122"/>
                <a:ea typeface="微软雅黑" panose="020B0503020204020204" pitchFamily="34" charset="-122"/>
              </a:rPr>
              <a:t>字</a:t>
            </a:r>
          </a:p>
        </p:txBody>
      </p:sp>
      <p:pic>
        <p:nvPicPr>
          <p:cNvPr id="83973" name="Picture 15" descr="j0090070"/>
          <p:cNvPicPr>
            <a:picLocks noChangeAspect="1"/>
          </p:cNvPicPr>
          <p:nvPr/>
        </p:nvPicPr>
        <p:blipFill>
          <a:blip r:embed="rId2"/>
          <a:stretch>
            <a:fillRect/>
          </a:stretch>
        </p:blipFill>
        <p:spPr>
          <a:xfrm>
            <a:off x="6414770" y="4644073"/>
            <a:ext cx="2736850" cy="2205037"/>
          </a:xfrm>
          <a:prstGeom prst="rect">
            <a:avLst/>
          </a:prstGeom>
          <a:noFill/>
          <a:ln w="9525">
            <a:noFill/>
          </a:ln>
        </p:spPr>
      </p:pic>
      <p:sp>
        <p:nvSpPr>
          <p:cNvPr id="28674" name="灯片编号占位符 3"/>
          <p:cNvSpPr>
            <a:spLocks noGrp="1"/>
          </p:cNvSpPr>
          <p:nvPr/>
        </p:nvSpPr>
        <p:spPr>
          <a:xfrm>
            <a:off x="40005"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77</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over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539750" y="1129983"/>
            <a:ext cx="8064500" cy="5256213"/>
          </a:xfrm>
          <a:prstGeom prst="rect">
            <a:avLst/>
          </a:prstGeom>
          <a:noFill/>
          <a:ln w="25400">
            <a:noFill/>
            <a:miter lim="800000"/>
          </a:ln>
          <a:effectLst>
            <a:outerShdw dist="17961" dir="2700000" algn="ctr" rotWithShape="0">
              <a:srgbClr val="FFCC00">
                <a:gamma/>
                <a:shade val="60000"/>
                <a:invGamma/>
              </a:srgbClr>
            </a:outerShdw>
          </a:effectLst>
        </p:spPr>
        <p:txBody>
          <a:bodyPr lIns="18000" rIns="18000"/>
          <a:lstStyle/>
          <a:p>
            <a:pPr marL="0" marR="0" lvl="0" algn="l" defTabSz="914400" rtl="0" eaLnBrk="1" latinLnBrk="0" hangingPunct="1">
              <a:lnSpc>
                <a:spcPct val="105000"/>
              </a:lnSpc>
              <a:spcBef>
                <a:spcPts val="900"/>
              </a:spcBef>
              <a:spcAft>
                <a:spcPts val="0"/>
              </a:spcAft>
              <a:buClrTx/>
              <a:buSzTx/>
              <a:buFont typeface="Wingdings" panose="05000000000000000000" pitchFamily="2" charset="2"/>
              <a:buChar char="Ø"/>
              <a:defRPr/>
            </a:pPr>
            <a:r>
              <a:rPr kumimoji="1"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1" lang="zh-CN" altLang="en-US" sz="2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基本内容：</a:t>
            </a:r>
          </a:p>
          <a:p>
            <a:pPr marL="457200" marR="0" lvl="1" algn="l" defTabSz="914400" rtl="0" eaLnBrk="1" latinLnBrk="0" hangingPunct="1">
              <a:lnSpc>
                <a:spcPct val="105000"/>
              </a:lnSpc>
              <a:spcBef>
                <a:spcPts val="900"/>
              </a:spcBef>
              <a:spcAft>
                <a:spcPts val="0"/>
              </a:spcAft>
              <a:buClrTx/>
              <a:buSzTx/>
              <a:buFont typeface="Wingdings" panose="05000000000000000000" pitchFamily="2" charset="2"/>
              <a:buChar char="ü"/>
              <a:defRPr/>
            </a:pPr>
            <a:r>
              <a:rPr kumimoji="1" lang="zh-CN" altLang="en-US" sz="28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什么是社会学？为什么要学习社会学？</a:t>
            </a:r>
          </a:p>
          <a:p>
            <a:pPr marL="457200" marR="0" lvl="1" algn="l" defTabSz="914400" rtl="0" eaLnBrk="1" latinLnBrk="0" hangingPunct="1">
              <a:lnSpc>
                <a:spcPct val="105000"/>
              </a:lnSpc>
              <a:spcBef>
                <a:spcPts val="900"/>
              </a:spcBef>
              <a:spcAft>
                <a:spcPts val="0"/>
              </a:spcAft>
              <a:buClrTx/>
              <a:buSzTx/>
              <a:buFont typeface="Wingdings" panose="05000000000000000000" pitchFamily="2" charset="2"/>
              <a:buChar char="ü"/>
              <a:defRPr/>
            </a:pPr>
            <a:r>
              <a:rPr kumimoji="1" lang="zh-CN" altLang="en-US" sz="28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如何学习社会学？</a:t>
            </a:r>
            <a:endParaRPr kumimoji="1" lang="en-US" altLang="zh-CN" sz="28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342900" marR="0" lvl="0" algn="l" defTabSz="914400" rtl="0" eaLnBrk="1" latinLnBrk="0" hangingPunct="1">
              <a:lnSpc>
                <a:spcPct val="105000"/>
              </a:lnSpc>
              <a:spcBef>
                <a:spcPts val="900"/>
              </a:spcBef>
              <a:spcAft>
                <a:spcPts val="0"/>
              </a:spcAft>
              <a:buClrTx/>
              <a:buSzTx/>
              <a:buFont typeface="Wingdings" panose="05000000000000000000" pitchFamily="2" charset="2"/>
              <a:buChar char="Ø"/>
              <a:defRPr/>
            </a:pPr>
            <a:r>
              <a:rPr kumimoji="1" lang="zh-CN" altLang="en-US" sz="2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课后作业：</a:t>
            </a:r>
          </a:p>
          <a:p>
            <a:pPr marL="914400" marR="0" lvl="2" algn="l" defTabSz="914400" rtl="0" eaLnBrk="1" latinLnBrk="0" hangingPunct="1">
              <a:lnSpc>
                <a:spcPct val="105000"/>
              </a:lnSpc>
              <a:spcBef>
                <a:spcPts val="900"/>
              </a:spcBef>
              <a:spcAft>
                <a:spcPts val="0"/>
              </a:spcAft>
              <a:buClrTx/>
              <a:buSzTx/>
              <a:buFont typeface="Wingdings" panose="05000000000000000000" pitchFamily="2" charset="2"/>
              <a:buChar char="ü"/>
              <a:defRPr/>
            </a:pPr>
            <a:r>
              <a:rPr kumimoji="1" lang="zh-CN" altLang="en-US" sz="28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学习阅读教材前言和绪论（复习）</a:t>
            </a:r>
          </a:p>
          <a:p>
            <a:pPr marL="914400" marR="0" lvl="2" algn="l" defTabSz="914400" rtl="0" eaLnBrk="1" latinLnBrk="0" hangingPunct="1">
              <a:lnSpc>
                <a:spcPct val="105000"/>
              </a:lnSpc>
              <a:spcBef>
                <a:spcPts val="900"/>
              </a:spcBef>
              <a:spcAft>
                <a:spcPts val="0"/>
              </a:spcAft>
              <a:buClrTx/>
              <a:buSzTx/>
              <a:buFont typeface="Wingdings" panose="05000000000000000000" pitchFamily="2" charset="2"/>
              <a:buChar char="ü"/>
              <a:defRPr/>
            </a:pPr>
            <a:r>
              <a:rPr kumimoji="1" lang="zh-CN" altLang="en-US" sz="28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学习阅读教材第</a:t>
            </a:r>
            <a:r>
              <a:rPr kumimoji="1" lang="en-US" altLang="zh-CN" sz="28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1</a:t>
            </a:r>
            <a:r>
              <a:rPr kumimoji="1" lang="zh-CN" altLang="en-US" sz="28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章：西方现代化的起源</a:t>
            </a:r>
          </a:p>
          <a:p>
            <a:pPr marL="914400" marR="0" lvl="2" algn="l" defTabSz="914400" rtl="0" eaLnBrk="1" latinLnBrk="1" hangingPunct="1">
              <a:lnSpc>
                <a:spcPct val="105000"/>
              </a:lnSpc>
              <a:spcBef>
                <a:spcPts val="900"/>
              </a:spcBef>
              <a:spcAft>
                <a:spcPts val="0"/>
              </a:spcAft>
              <a:buClrTx/>
              <a:buSzTx/>
              <a:buFont typeface="Wingdings" panose="05000000000000000000" pitchFamily="2" charset="2"/>
              <a:buChar char="ü"/>
              <a:defRPr/>
            </a:pPr>
            <a:r>
              <a:rPr kumimoji="1" lang="zh-CN" altLang="en-US" sz="28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完成研讨小组的组建：</a:t>
            </a:r>
            <a:r>
              <a:rPr kumimoji="1" lang="en-US" altLang="zh-CN"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4~6</a:t>
            </a:r>
            <a:r>
              <a:rPr kumimoji="1"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人自由组合，拟定小组调研计划，并</a:t>
            </a:r>
            <a:r>
              <a:rPr kumimoji="1" lang="zh-CN" altLang="en-US"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确定负责人，下周一前提交。</a:t>
            </a:r>
            <a:endParaRPr kumimoji="1" lang="zh-CN" altLang="en-US"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914400" marR="0" lvl="2" algn="l" defTabSz="914400" rtl="0" eaLnBrk="1" latinLnBrk="1" hangingPunct="1">
              <a:lnSpc>
                <a:spcPct val="105000"/>
              </a:lnSpc>
              <a:spcBef>
                <a:spcPts val="900"/>
              </a:spcBef>
              <a:spcAft>
                <a:spcPts val="0"/>
              </a:spcAft>
              <a:buClrTx/>
              <a:buSzTx/>
              <a:buFont typeface="Wingdings" panose="05000000000000000000" pitchFamily="2" charset="2"/>
              <a:buChar char="ü"/>
              <a:defRPr/>
            </a:pPr>
            <a:r>
              <a:rPr kumimoji="1" lang="zh-CN" altLang="en-US" sz="28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完成专题研讨论文：1篇，</a:t>
            </a:r>
            <a:r>
              <a:rPr kumimoji="1"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下周内完成并提交。</a:t>
            </a:r>
          </a:p>
        </p:txBody>
      </p:sp>
      <p:sp>
        <p:nvSpPr>
          <p:cNvPr id="84995" name="Rectangle 3"/>
          <p:cNvSpPr/>
          <p:nvPr/>
        </p:nvSpPr>
        <p:spPr>
          <a:xfrm>
            <a:off x="1116013" y="260350"/>
            <a:ext cx="6553200" cy="792163"/>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pPr>
              <a:lnSpc>
                <a:spcPct val="120000"/>
              </a:lnSpc>
            </a:pPr>
            <a:r>
              <a:rPr lang="zh-CN" altLang="en-US" sz="4000" b="1" dirty="0">
                <a:solidFill>
                  <a:schemeClr val="bg1"/>
                </a:solidFill>
                <a:latin typeface="微软雅黑" panose="020B0503020204020204" pitchFamily="34" charset="-122"/>
                <a:ea typeface="微软雅黑" panose="020B0503020204020204" pitchFamily="34" charset="-122"/>
              </a:rPr>
              <a:t>本讲小结及课后作业</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78</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57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7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7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7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57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7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5714">
                                            <p:txEl>
                                              <p:pRg st="7" end="7"/>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15714">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1157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uild="allAtOnce"/>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2413" y="244475"/>
            <a:ext cx="8132763"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800" b="1" i="1"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专题研讨（任选一）：</a:t>
            </a:r>
          </a:p>
        </p:txBody>
      </p:sp>
      <p:sp>
        <p:nvSpPr>
          <p:cNvPr id="86019" name="Rectangle 3"/>
          <p:cNvSpPr>
            <a:spLocks noGrp="1"/>
          </p:cNvSpPr>
          <p:nvPr>
            <p:ph idx="1"/>
          </p:nvPr>
        </p:nvSpPr>
        <p:spPr>
          <a:xfrm>
            <a:off x="612775" y="1546448"/>
            <a:ext cx="7772400" cy="4114800"/>
          </a:xfrm>
        </p:spPr>
        <p:txBody>
          <a:bodyPr vert="horz" wrap="square" lIns="91440" tIns="45720" rIns="91440" bIns="45720" anchor="t"/>
          <a:lstStyle/>
          <a:p>
            <a:pPr eaLnBrk="1" hangingPunct="1">
              <a:lnSpc>
                <a:spcPct val="120000"/>
              </a:lnSpc>
              <a:buClr>
                <a:srgbClr val="C00000"/>
              </a:buClr>
              <a:buFont typeface="Wingdings" panose="05000000000000000000" pitchFamily="2" charset="2"/>
              <a:buChar char="p"/>
            </a:pPr>
            <a:r>
              <a:rPr lang="en-US" altLang="zh-CN" sz="3600" b="1" dirty="0">
                <a:solidFill>
                  <a:schemeClr val="accent2"/>
                </a:solidFill>
                <a:latin typeface="微软雅黑" panose="020B0503020204020204" pitchFamily="34" charset="-122"/>
                <a:ea typeface="微软雅黑" panose="020B0503020204020204" pitchFamily="34" charset="-122"/>
              </a:rPr>
              <a:t> </a:t>
            </a:r>
            <a:r>
              <a:rPr lang="zh-CN" altLang="en-US" sz="3600" b="1" dirty="0">
                <a:solidFill>
                  <a:schemeClr val="accent2"/>
                </a:solidFill>
                <a:latin typeface="微软雅黑" panose="020B0503020204020204" pitchFamily="34" charset="-122"/>
                <a:ea typeface="微软雅黑" panose="020B0503020204020204" pitchFamily="34" charset="-122"/>
              </a:rPr>
              <a:t>从农耕社会向工业化社会转型过程会出现那些社会问题？</a:t>
            </a:r>
            <a:endParaRPr lang="en-US" altLang="zh-CN" sz="3600" b="1" dirty="0">
              <a:solidFill>
                <a:schemeClr val="accent2"/>
              </a:solidFill>
              <a:latin typeface="微软雅黑" panose="020B0503020204020204" pitchFamily="34" charset="-122"/>
              <a:ea typeface="微软雅黑" panose="020B0503020204020204" pitchFamily="34" charset="-122"/>
            </a:endParaRPr>
          </a:p>
          <a:p>
            <a:pPr eaLnBrk="1" hangingPunct="1">
              <a:lnSpc>
                <a:spcPct val="120000"/>
              </a:lnSpc>
              <a:buClr>
                <a:srgbClr val="C00000"/>
              </a:buClr>
              <a:buFont typeface="Wingdings" panose="05000000000000000000" pitchFamily="2" charset="2"/>
              <a:buChar char="p"/>
            </a:pPr>
            <a:r>
              <a:rPr lang="zh-CN" altLang="en-US" sz="3600" b="1" dirty="0" smtClean="0">
                <a:solidFill>
                  <a:schemeClr val="accent2"/>
                </a:solidFill>
                <a:latin typeface="微软雅黑" panose="020B0503020204020204" pitchFamily="34" charset="-122"/>
                <a:ea typeface="微软雅黑" panose="020B0503020204020204" pitchFamily="34" charset="-122"/>
              </a:rPr>
              <a:t> 如何认识中东、乌克兰、香港出现的社会骚乱问题？</a:t>
            </a:r>
            <a:endParaRPr lang="en-US" altLang="zh-CN" sz="3600" b="1" dirty="0">
              <a:solidFill>
                <a:schemeClr val="accent2"/>
              </a:solidFill>
              <a:latin typeface="微软雅黑" panose="020B0503020204020204" pitchFamily="34" charset="-122"/>
              <a:ea typeface="微软雅黑" panose="020B0503020204020204" pitchFamily="34" charset="-122"/>
            </a:endParaRPr>
          </a:p>
          <a:p>
            <a:pPr eaLnBrk="1" hangingPunct="1">
              <a:lnSpc>
                <a:spcPct val="120000"/>
              </a:lnSpc>
              <a:buClr>
                <a:srgbClr val="C00000"/>
              </a:buClr>
              <a:buFont typeface="Wingdings" panose="05000000000000000000" pitchFamily="2" charset="2"/>
              <a:buChar char="p"/>
            </a:pPr>
            <a:r>
              <a:rPr lang="zh-CN" altLang="en-US" sz="3600" b="1" dirty="0">
                <a:solidFill>
                  <a:schemeClr val="accent2"/>
                </a:solidFill>
                <a:latin typeface="微软雅黑" panose="020B0503020204020204" pitchFamily="34" charset="-122"/>
                <a:ea typeface="微软雅黑" panose="020B0503020204020204" pitchFamily="34" charset="-122"/>
              </a:rPr>
              <a:t> 提高</a:t>
            </a:r>
            <a:r>
              <a:rPr lang="zh-CN" altLang="en-US" sz="3600" b="1" dirty="0" smtClean="0">
                <a:solidFill>
                  <a:schemeClr val="accent2"/>
                </a:solidFill>
                <a:latin typeface="微软雅黑" panose="020B0503020204020204" pitchFamily="34" charset="-122"/>
                <a:ea typeface="微软雅黑" panose="020B0503020204020204" pitchFamily="34" charset="-122"/>
              </a:rPr>
              <a:t>社会诚信度需要从</a:t>
            </a:r>
            <a:endParaRPr lang="en-US" altLang="zh-CN" sz="3600" b="1" dirty="0">
              <a:solidFill>
                <a:schemeClr val="accent2"/>
              </a:solidFill>
              <a:latin typeface="微软雅黑" panose="020B0503020204020204" pitchFamily="34" charset="-122"/>
              <a:ea typeface="微软雅黑" panose="020B0503020204020204" pitchFamily="34" charset="-122"/>
            </a:endParaRPr>
          </a:p>
          <a:p>
            <a:pPr eaLnBrk="1" hangingPunct="1">
              <a:lnSpc>
                <a:spcPct val="120000"/>
              </a:lnSpc>
              <a:buClr>
                <a:srgbClr val="C00000"/>
              </a:buClr>
              <a:buNone/>
            </a:pPr>
            <a:r>
              <a:rPr lang="zh-CN" altLang="en-US" sz="3600" b="1" dirty="0">
                <a:solidFill>
                  <a:schemeClr val="accent2"/>
                </a:solidFill>
                <a:latin typeface="微软雅黑" panose="020B0503020204020204" pitchFamily="34" charset="-122"/>
                <a:ea typeface="微软雅黑" panose="020B0503020204020204" pitchFamily="34" charset="-122"/>
              </a:rPr>
              <a:t>    哪几方面入手？</a:t>
            </a:r>
          </a:p>
          <a:p>
            <a:pPr marL="0" indent="0" eaLnBrk="1" hangingPunct="1">
              <a:buNone/>
            </a:pPr>
            <a:endParaRPr lang="en-US" altLang="zh-CN" sz="3600" b="1" dirty="0"/>
          </a:p>
        </p:txBody>
      </p:sp>
      <p:pic>
        <p:nvPicPr>
          <p:cNvPr id="86020" name="Picture 4" descr="j0286034"/>
          <p:cNvPicPr>
            <a:picLocks noChangeAspect="1"/>
          </p:cNvPicPr>
          <p:nvPr/>
        </p:nvPicPr>
        <p:blipFill>
          <a:blip r:embed="rId2"/>
          <a:stretch>
            <a:fillRect/>
          </a:stretch>
        </p:blipFill>
        <p:spPr>
          <a:xfrm>
            <a:off x="6181725" y="4143375"/>
            <a:ext cx="2647950" cy="2263775"/>
          </a:xfrm>
          <a:prstGeom prst="rect">
            <a:avLst/>
          </a:prstGeom>
          <a:noFill/>
          <a:ln w="9525">
            <a:noFill/>
          </a:ln>
        </p:spPr>
      </p:pic>
      <p:sp>
        <p:nvSpPr>
          <p:cNvPr id="28674" name="灯片编号占位符 3"/>
          <p:cNvSpPr>
            <a:spLocks noGrp="1"/>
          </p:cNvSpPr>
          <p:nvPr/>
        </p:nvSpPr>
        <p:spPr>
          <a:xfrm>
            <a:off x="68580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79</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Effect transition="in" filter="wipe(down)">
                                      <p:cBhvr>
                                        <p:cTn id="7" dur="500"/>
                                        <p:tgtEl>
                                          <p:spTgt spid="860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6019">
                                            <p:txEl>
                                              <p:pRg st="2" end="2"/>
                                            </p:txEl>
                                          </p:spTgt>
                                        </p:tgtEl>
                                        <p:attrNameLst>
                                          <p:attrName>style.visibility</p:attrName>
                                        </p:attrNameLst>
                                      </p:cBhvr>
                                      <p:to>
                                        <p:strVal val="visible"/>
                                      </p:to>
                                    </p:set>
                                    <p:animEffect transition="in" filter="wipe(down)">
                                      <p:cBhvr>
                                        <p:cTn id="12" dur="500"/>
                                        <p:tgtEl>
                                          <p:spTgt spid="86019">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6019">
                                            <p:txEl>
                                              <p:pRg st="3" end="3"/>
                                            </p:txEl>
                                          </p:spTgt>
                                        </p:tgtEl>
                                        <p:attrNameLst>
                                          <p:attrName>style.visibility</p:attrName>
                                        </p:attrNameLst>
                                      </p:cBhvr>
                                      <p:to>
                                        <p:strVal val="visible"/>
                                      </p:to>
                                    </p:set>
                                    <p:animEffect transition="in" filter="wipe(down)">
                                      <p:cBhvr>
                                        <p:cTn id="15" dur="500"/>
                                        <p:tgtEl>
                                          <p:spTgt spid="86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a:xfrm>
            <a:off x="507365" y="228600"/>
            <a:ext cx="8335010" cy="901700"/>
          </a:xfrm>
        </p:spPr>
        <p:txBody>
          <a:bodyPr vert="horz" wrap="square" lIns="91440" tIns="45720" rIns="91440" bIns="45720" anchor="ctr"/>
          <a:lstStyle/>
          <a:p>
            <a:pPr algn="l"/>
            <a:r>
              <a:rPr lang="en-US" altLang="zh-CN" sz="4800" b="1" kern="1200"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1.1.2 </a:t>
            </a:r>
            <a:r>
              <a:rPr lang="en-US" altLang="zh-CN" sz="4800" b="1" kern="1200"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社会学的主要价值</a:t>
            </a:r>
          </a:p>
        </p:txBody>
      </p:sp>
      <p:sp>
        <p:nvSpPr>
          <p:cNvPr id="30723" name="内容占位符 2"/>
          <p:cNvSpPr>
            <a:spLocks noGrp="1"/>
          </p:cNvSpPr>
          <p:nvPr>
            <p:ph idx="4294967295"/>
          </p:nvPr>
        </p:nvSpPr>
        <p:spPr>
          <a:xfrm>
            <a:off x="166688" y="1341438"/>
            <a:ext cx="8747125" cy="5256212"/>
          </a:xfrm>
        </p:spPr>
        <p:txBody>
          <a:bodyPr vert="horz" wrap="square" lIns="91440" tIns="45720" rIns="91440" bIns="45720" anchor="t"/>
          <a:lstStyle/>
          <a:p>
            <a:pPr>
              <a:lnSpc>
                <a:spcPts val="3200"/>
              </a:lnSpc>
              <a:spcBef>
                <a:spcPts val="600"/>
              </a:spcBef>
              <a:spcAft>
                <a:spcPts val="600"/>
              </a:spcAft>
              <a:buClr>
                <a:srgbClr val="C00000"/>
              </a:buClr>
              <a:buFont typeface="Wingdings" panose="05000000000000000000" charset="0"/>
              <a:buChar char="Ø"/>
            </a:pPr>
            <a:r>
              <a:rPr lang="zh-CN" altLang="en-US" sz="2800" b="1" dirty="0">
                <a:solidFill>
                  <a:srgbClr val="0066CC"/>
                </a:solidFill>
                <a:latin typeface="微软雅黑" panose="020B0503020204020204" pitchFamily="34" charset="-122"/>
                <a:ea typeface="微软雅黑" panose="020B0503020204020204" pitchFamily="34" charset="-122"/>
              </a:rPr>
              <a:t>人对自然的知识：</a:t>
            </a:r>
            <a:r>
              <a:rPr lang="zh-CN" altLang="en-US" sz="2800" b="1" dirty="0">
                <a:solidFill>
                  <a:srgbClr val="C00000"/>
                </a:solidFill>
                <a:latin typeface="微软雅黑" panose="020B0503020204020204" pitchFamily="34" charset="-122"/>
                <a:ea typeface="微软雅黑" panose="020B0503020204020204" pitchFamily="34" charset="-122"/>
              </a:rPr>
              <a:t>称工具理性</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自然科学；</a:t>
            </a:r>
          </a:p>
          <a:p>
            <a:pPr>
              <a:lnSpc>
                <a:spcPts val="3200"/>
              </a:lnSpc>
              <a:spcBef>
                <a:spcPts val="600"/>
              </a:spcBef>
              <a:spcAft>
                <a:spcPts val="600"/>
              </a:spcAft>
              <a:buClr>
                <a:srgbClr val="C00000"/>
              </a:buClr>
              <a:buFont typeface="Wingdings" panose="05000000000000000000" charset="0"/>
              <a:buChar char="Ø"/>
            </a:pPr>
            <a:r>
              <a:rPr lang="zh-CN" altLang="en-US" sz="2800" b="1" dirty="0">
                <a:solidFill>
                  <a:srgbClr val="0066CC"/>
                </a:solidFill>
                <a:latin typeface="微软雅黑" panose="020B0503020204020204" pitchFamily="34" charset="-122"/>
                <a:ea typeface="微软雅黑" panose="020B0503020204020204" pitchFamily="34" charset="-122"/>
              </a:rPr>
              <a:t>人对社会的知识：</a:t>
            </a:r>
            <a:r>
              <a:rPr lang="zh-CN" altLang="en-US" sz="2800" b="1" dirty="0">
                <a:solidFill>
                  <a:srgbClr val="C00000"/>
                </a:solidFill>
                <a:latin typeface="微软雅黑" panose="020B0503020204020204" pitchFamily="34" charset="-122"/>
                <a:ea typeface="微软雅黑" panose="020B0503020204020204" pitchFamily="34" charset="-122"/>
              </a:rPr>
              <a:t>称价值理性</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人文科学。</a:t>
            </a:r>
          </a:p>
          <a:p>
            <a:pPr>
              <a:lnSpc>
                <a:spcPts val="3200"/>
              </a:lnSpc>
              <a:spcBef>
                <a:spcPts val="600"/>
              </a:spcBef>
              <a:spcAft>
                <a:spcPts val="600"/>
              </a:spcAft>
              <a:buClr>
                <a:srgbClr val="C00000"/>
              </a:buClr>
              <a:buFont typeface="Wingdings" panose="05000000000000000000" charset="0"/>
              <a:buChar char="Ø"/>
            </a:pPr>
            <a:r>
              <a:rPr lang="zh-CN" altLang="en-US" sz="2800" b="1" dirty="0">
                <a:solidFill>
                  <a:srgbClr val="C00000"/>
                </a:solidFill>
                <a:latin typeface="微软雅黑" panose="020B0503020204020204" pitchFamily="34" charset="-122"/>
                <a:ea typeface="微软雅黑" panose="020B0503020204020204" pitchFamily="34" charset="-122"/>
              </a:rPr>
              <a:t>西方工程哲学</a:t>
            </a:r>
            <a:r>
              <a:rPr lang="zh-CN" altLang="en-US" sz="2800" b="1" dirty="0">
                <a:solidFill>
                  <a:srgbClr val="0066CC"/>
                </a:solidFill>
                <a:latin typeface="微软雅黑" panose="020B0503020204020204" pitchFamily="34" charset="-122"/>
                <a:ea typeface="微软雅黑" panose="020B0503020204020204" pitchFamily="34" charset="-122"/>
              </a:rPr>
              <a:t>讨论的热门话题：工具理性与价值理性的分离，崇尚科学与压制人文的现象和后果。</a:t>
            </a:r>
          </a:p>
          <a:p>
            <a:pPr>
              <a:lnSpc>
                <a:spcPts val="3200"/>
              </a:lnSpc>
              <a:spcBef>
                <a:spcPts val="600"/>
              </a:spcBef>
              <a:spcAft>
                <a:spcPts val="600"/>
              </a:spcAft>
              <a:buClr>
                <a:srgbClr val="C00000"/>
              </a:buClr>
              <a:buFont typeface="Wingdings" panose="05000000000000000000" charset="0"/>
              <a:buChar char="Ø"/>
            </a:pPr>
            <a:r>
              <a:rPr lang="zh-CN" altLang="en-US" sz="2800" b="1" dirty="0">
                <a:solidFill>
                  <a:srgbClr val="C00000"/>
                </a:solidFill>
                <a:latin typeface="微软雅黑" panose="020B0503020204020204" pitchFamily="34" charset="-122"/>
                <a:ea typeface="微软雅黑" panose="020B0503020204020204" pitchFamily="34" charset="-122"/>
              </a:rPr>
              <a:t>“社会学”</a:t>
            </a:r>
            <a:r>
              <a:rPr lang="zh-CN" altLang="en-US" sz="2800" b="1" dirty="0">
                <a:solidFill>
                  <a:srgbClr val="0066CC"/>
                </a:solidFill>
                <a:latin typeface="微软雅黑" panose="020B0503020204020204" pitchFamily="34" charset="-122"/>
                <a:ea typeface="微软雅黑" panose="020B0503020204020204" pitchFamily="34" charset="-122"/>
              </a:rPr>
              <a:t>是价值理性，以社会为</a:t>
            </a:r>
            <a:r>
              <a:rPr lang="zh-CN" altLang="en-US" sz="2800" b="1" dirty="0">
                <a:solidFill>
                  <a:srgbClr val="C00000"/>
                </a:solidFill>
                <a:latin typeface="微软雅黑" panose="020B0503020204020204" pitchFamily="34" charset="-122"/>
                <a:ea typeface="微软雅黑" panose="020B0503020204020204" pitchFamily="34" charset="-122"/>
              </a:rPr>
              <a:t>研究、实验和改造</a:t>
            </a:r>
            <a:r>
              <a:rPr lang="zh-CN" altLang="en-US" sz="2800" b="1" dirty="0">
                <a:solidFill>
                  <a:srgbClr val="0066CC"/>
                </a:solidFill>
                <a:latin typeface="微软雅黑" panose="020B0503020204020204" pitchFamily="34" charset="-122"/>
                <a:ea typeface="微软雅黑" panose="020B0503020204020204" pitchFamily="34" charset="-122"/>
              </a:rPr>
              <a:t>对象，属于文化的意识层，是小文化。</a:t>
            </a:r>
            <a:endParaRPr lang="en-US" altLang="zh-CN" sz="2800" b="1" dirty="0">
              <a:solidFill>
                <a:srgbClr val="0066CC"/>
              </a:solidFill>
              <a:latin typeface="微软雅黑" panose="020B0503020204020204" pitchFamily="34" charset="-122"/>
              <a:ea typeface="微软雅黑" panose="020B0503020204020204" pitchFamily="34" charset="-122"/>
            </a:endParaRPr>
          </a:p>
          <a:p>
            <a:pPr>
              <a:lnSpc>
                <a:spcPts val="3200"/>
              </a:lnSpc>
              <a:spcBef>
                <a:spcPts val="600"/>
              </a:spcBef>
              <a:spcAft>
                <a:spcPts val="600"/>
              </a:spcAft>
              <a:buClr>
                <a:srgbClr val="C00000"/>
              </a:buClr>
              <a:buFont typeface="Wingdings" panose="05000000000000000000" charset="0"/>
              <a:buChar char="Ø"/>
            </a:pPr>
            <a:r>
              <a:rPr lang="zh-CN" altLang="en-US" sz="2800" b="1" dirty="0">
                <a:solidFill>
                  <a:srgbClr val="C00000"/>
                </a:solidFill>
                <a:latin typeface="微软雅黑" panose="020B0503020204020204" pitchFamily="34" charset="-122"/>
                <a:ea typeface="微软雅黑" panose="020B0503020204020204" pitchFamily="34" charset="-122"/>
              </a:rPr>
              <a:t>科技的双刃剑：</a:t>
            </a:r>
            <a:r>
              <a:rPr lang="zh-CN" altLang="en-US" sz="2800" b="1" dirty="0">
                <a:solidFill>
                  <a:srgbClr val="0066CC"/>
                </a:solidFill>
                <a:latin typeface="微软雅黑" panose="020B0503020204020204" pitchFamily="34" charset="-122"/>
                <a:ea typeface="微软雅黑" panose="020B0503020204020204" pitchFamily="34" charset="-122"/>
              </a:rPr>
              <a:t>就是工具理性与价值理性的冲突。</a:t>
            </a:r>
            <a:endParaRPr lang="en-US" altLang="zh-CN" sz="2800" b="1" dirty="0">
              <a:solidFill>
                <a:srgbClr val="0066CC"/>
              </a:solidFill>
              <a:latin typeface="微软雅黑" panose="020B0503020204020204" pitchFamily="34" charset="-122"/>
              <a:ea typeface="微软雅黑" panose="020B0503020204020204" pitchFamily="34" charset="-122"/>
            </a:endParaRPr>
          </a:p>
          <a:p>
            <a:pPr>
              <a:lnSpc>
                <a:spcPts val="3200"/>
              </a:lnSpc>
              <a:spcBef>
                <a:spcPts val="600"/>
              </a:spcBef>
              <a:spcAft>
                <a:spcPts val="600"/>
              </a:spcAft>
              <a:buClr>
                <a:srgbClr val="C00000"/>
              </a:buClr>
              <a:buFont typeface="Wingdings" panose="05000000000000000000" charset="0"/>
              <a:buChar char="Ø"/>
            </a:pPr>
            <a:r>
              <a:rPr lang="zh-CN" altLang="en-US" sz="2800" b="1" dirty="0">
                <a:solidFill>
                  <a:srgbClr val="C00000"/>
                </a:solidFill>
                <a:latin typeface="微软雅黑" panose="020B0503020204020204" pitchFamily="34" charset="-122"/>
                <a:ea typeface="微软雅黑" panose="020B0503020204020204" pitchFamily="34" charset="-122"/>
              </a:rPr>
              <a:t>人类社会依存于自然，个体人从属于社会。</a:t>
            </a:r>
            <a:r>
              <a:rPr lang="zh-CN" altLang="en-US" sz="2800" b="1" dirty="0">
                <a:solidFill>
                  <a:srgbClr val="0066CC"/>
                </a:solidFill>
                <a:latin typeface="微软雅黑" panose="020B0503020204020204" pitchFamily="34" charset="-122"/>
                <a:ea typeface="微软雅黑" panose="020B0503020204020204" pitchFamily="34" charset="-122"/>
              </a:rPr>
              <a:t>理工科学生不但应该了解自然规律，也应该了解工业社会及其文化，学会与自然和谐相处，学会在社会中定位。</a:t>
            </a:r>
            <a:endParaRPr lang="en-US" altLang="zh-CN" sz="2800" b="1" dirty="0">
              <a:solidFill>
                <a:srgbClr val="0066CC"/>
              </a:solidFill>
              <a:latin typeface="微软雅黑" panose="020B0503020204020204" pitchFamily="34" charset="-122"/>
              <a:ea typeface="微软雅黑" panose="020B0503020204020204" pitchFamily="34" charset="-122"/>
            </a:endParaRP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2000"/>
                                        <p:tgtEl>
                                          <p:spTgt spid="3072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0723">
                                            <p:txEl>
                                              <p:pRg st="0" end="0"/>
                                            </p:txEl>
                                          </p:spTgt>
                                        </p:tgtEl>
                                        <p:attrNameLst>
                                          <p:attrName>style.visibility</p:attrName>
                                        </p:attrNameLst>
                                      </p:cBhvr>
                                      <p:to>
                                        <p:strVal val="visible"/>
                                      </p:to>
                                    </p:set>
                                    <p:animEffect transition="in" filter="fade">
                                      <p:cBhvr>
                                        <p:cTn id="11" dur="400"/>
                                        <p:tgtEl>
                                          <p:spTgt spid="30723">
                                            <p:txEl>
                                              <p:pRg st="0" end="0"/>
                                            </p:txEl>
                                          </p:spTgt>
                                        </p:tgtEl>
                                      </p:cBhvr>
                                    </p:animEffect>
                                  </p:childTnLst>
                                </p:cTn>
                              </p:par>
                            </p:childTnLst>
                          </p:cTn>
                        </p:par>
                        <p:par>
                          <p:cTn id="12" fill="hold">
                            <p:stCondLst>
                              <p:cond delay="2400"/>
                            </p:stCondLst>
                            <p:childTnLst>
                              <p:par>
                                <p:cTn id="13" presetID="10" presetClass="entr" presetSubtype="0" fill="hold" grpId="0" nodeType="afterEffect">
                                  <p:stCondLst>
                                    <p:cond delay="0"/>
                                  </p:stCondLst>
                                  <p:childTnLst>
                                    <p:set>
                                      <p:cBhvr>
                                        <p:cTn id="14" dur="1" fill="hold">
                                          <p:stCondLst>
                                            <p:cond delay="0"/>
                                          </p:stCondLst>
                                        </p:cTn>
                                        <p:tgtEl>
                                          <p:spTgt spid="30723">
                                            <p:txEl>
                                              <p:pRg st="1" end="1"/>
                                            </p:txEl>
                                          </p:spTgt>
                                        </p:tgtEl>
                                        <p:attrNameLst>
                                          <p:attrName>style.visibility</p:attrName>
                                        </p:attrNameLst>
                                      </p:cBhvr>
                                      <p:to>
                                        <p:strVal val="visible"/>
                                      </p:to>
                                    </p:set>
                                    <p:animEffect transition="in" filter="fade">
                                      <p:cBhvr>
                                        <p:cTn id="15" dur="2000"/>
                                        <p:tgtEl>
                                          <p:spTgt spid="307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723">
                                            <p:txEl>
                                              <p:pRg st="2" end="2"/>
                                            </p:txEl>
                                          </p:spTgt>
                                        </p:tgtEl>
                                        <p:attrNameLst>
                                          <p:attrName>style.visibility</p:attrName>
                                        </p:attrNameLst>
                                      </p:cBhvr>
                                      <p:to>
                                        <p:strVal val="visible"/>
                                      </p:to>
                                    </p:set>
                                    <p:animEffect transition="in" filter="fade">
                                      <p:cBhvr>
                                        <p:cTn id="20" dur="2000"/>
                                        <p:tgtEl>
                                          <p:spTgt spid="3072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Effect transition="in" filter="fade">
                                      <p:cBhvr>
                                        <p:cTn id="25" dur="2000"/>
                                        <p:tgtEl>
                                          <p:spTgt spid="30723">
                                            <p:txEl>
                                              <p:pRg st="3" end="3"/>
                                            </p:tx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0723">
                                            <p:txEl>
                                              <p:pRg st="4" end="4"/>
                                            </p:txEl>
                                          </p:spTgt>
                                        </p:tgtEl>
                                        <p:attrNameLst>
                                          <p:attrName>style.visibility</p:attrName>
                                        </p:attrNameLst>
                                      </p:cBhvr>
                                      <p:to>
                                        <p:strVal val="visible"/>
                                      </p:to>
                                    </p:set>
                                    <p:animEffect transition="in" filter="fade">
                                      <p:cBhvr>
                                        <p:cTn id="29" dur="2000"/>
                                        <p:tgtEl>
                                          <p:spTgt spid="3072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723">
                                            <p:txEl>
                                              <p:pRg st="5" end="5"/>
                                            </p:txEl>
                                          </p:spTgt>
                                        </p:tgtEl>
                                        <p:attrNameLst>
                                          <p:attrName>style.visibility</p:attrName>
                                        </p:attrNameLst>
                                      </p:cBhvr>
                                      <p:to>
                                        <p:strVal val="visible"/>
                                      </p:to>
                                    </p:set>
                                    <p:animEffect transition="in" filter="fade">
                                      <p:cBhvr>
                                        <p:cTn id="34" dur="20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4"/>
          <p:cNvSpPr>
            <a:spLocks noGrp="1"/>
          </p:cNvSpPr>
          <p:nvPr>
            <p:ph type="ctrTitle"/>
          </p:nvPr>
        </p:nvSpPr>
        <p:spPr>
          <a:xfrm>
            <a:off x="827584" y="1556792"/>
            <a:ext cx="7772400" cy="1470025"/>
          </a:xfrm>
        </p:spPr>
        <p:txBody>
          <a:bodyPr vert="horz" wrap="square" lIns="91440" tIns="45720" rIns="91440" bIns="45720" anchor="ctr"/>
          <a:lstStyle/>
          <a:p>
            <a:pPr>
              <a:lnSpc>
                <a:spcPct val="150000"/>
              </a:lnSpc>
              <a:buClrTx/>
              <a:buSzTx/>
              <a:buFontTx/>
            </a:pPr>
            <a:r>
              <a:rPr lang="zh-CN" altLang="en-US" sz="6600" b="1" dirty="0">
                <a:solidFill>
                  <a:srgbClr val="3333CC"/>
                </a:solidFill>
                <a:latin typeface="微软雅黑" panose="020B0503020204020204" pitchFamily="34" charset="-122"/>
                <a:ea typeface="微软雅黑" panose="020B0503020204020204" pitchFamily="34" charset="-122"/>
              </a:rPr>
              <a:t>本讲结束！</a:t>
            </a:r>
          </a:p>
        </p:txBody>
      </p:sp>
      <p:sp>
        <p:nvSpPr>
          <p:cNvPr id="87043" name="副标题 5"/>
          <p:cNvSpPr>
            <a:spLocks noGrp="1"/>
          </p:cNvSpPr>
          <p:nvPr>
            <p:ph type="subTitle" idx="1"/>
          </p:nvPr>
        </p:nvSpPr>
        <p:spPr>
          <a:noFill/>
          <a:ln w="25400">
            <a:noFill/>
          </a:ln>
        </p:spPr>
        <p:txBody>
          <a:bodyPr vert="horz" wrap="square" lIns="91440" tIns="45720" rIns="91440" bIns="45720" anchor="t"/>
          <a:lstStyle/>
          <a:p>
            <a:pPr>
              <a:buClrTx/>
              <a:buSzTx/>
              <a:buFontTx/>
            </a:pPr>
            <a:r>
              <a:rPr kumimoji="1" lang="en-US" altLang="zh-CN" sz="4000" b="1" dirty="0" smtClean="0">
                <a:solidFill>
                  <a:srgbClr val="C00000"/>
                </a:solidFill>
                <a:latin typeface="+mn-lt"/>
                <a:ea typeface="+mn-ea"/>
                <a:cs typeface="+mn-cs"/>
              </a:rPr>
              <a:t>tnchen@mail.xjtu.edu.cn</a:t>
            </a:r>
          </a:p>
          <a:p>
            <a:pPr>
              <a:buClrTx/>
              <a:buSzTx/>
              <a:buFontTx/>
            </a:pPr>
            <a:r>
              <a:rPr lang="zh-CN" altLang="en-US" sz="4000" b="1" dirty="0" smtClean="0">
                <a:solidFill>
                  <a:srgbClr val="C00000"/>
                </a:solidFill>
                <a:latin typeface="微软雅黑" panose="020B0503020204020204" pitchFamily="34" charset="-122"/>
                <a:ea typeface="微软雅黑" panose="020B0503020204020204" pitchFamily="34" charset="-122"/>
              </a:rPr>
              <a:t>手机</a:t>
            </a:r>
            <a:r>
              <a:rPr lang="zh-CN" altLang="en-US" sz="4000" dirty="0" smtClean="0">
                <a:solidFill>
                  <a:srgbClr val="C00000"/>
                </a:solidFill>
              </a:rPr>
              <a:t>：</a:t>
            </a:r>
            <a:r>
              <a:rPr lang="en-US" altLang="zh-CN" sz="4000" b="1" dirty="0" smtClean="0">
                <a:solidFill>
                  <a:srgbClr val="C00000"/>
                </a:solidFill>
              </a:rPr>
              <a:t>13991861066</a:t>
            </a:r>
            <a:endParaRPr kumimoji="1" lang="en-US" altLang="zh-CN" sz="4000" b="1" dirty="0" smtClean="0">
              <a:solidFill>
                <a:srgbClr val="C00000"/>
              </a:solidFill>
            </a:endParaRPr>
          </a:p>
          <a:p>
            <a:pPr>
              <a:buClrTx/>
              <a:buSzTx/>
              <a:buFontTx/>
            </a:pPr>
            <a:endParaRPr kumimoji="1" lang="zh-CN" altLang="en-US" dirty="0">
              <a:latin typeface="+mn-lt"/>
              <a:ea typeface="+mn-ea"/>
              <a:cs typeface="+mn-cs"/>
            </a:endParaRP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711200" y="126365"/>
            <a:ext cx="7772400" cy="1143000"/>
          </a:xfrm>
        </p:spPr>
        <p:txBody>
          <a:bodyPr vert="horz" wrap="square" lIns="91440" tIns="45720" rIns="91440" bIns="45720" anchor="ctr"/>
          <a:lstStyle/>
          <a:p>
            <a:pPr algn="l">
              <a:lnSpc>
                <a:spcPct val="100000"/>
              </a:lnSpc>
              <a:buClrTx/>
              <a:buSzTx/>
              <a:buFontTx/>
            </a:pPr>
            <a:r>
              <a:rPr lang="en-US" altLang="zh-CN" sz="4800" b="1" kern="1200"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1.1.3 </a:t>
            </a:r>
            <a:r>
              <a:rPr lang="en-US" altLang="zh-CN" sz="4800" b="1" kern="1200" dirty="0">
                <a:solidFill>
                  <a:schemeClr val="accent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社会学与大文化</a:t>
            </a:r>
          </a:p>
        </p:txBody>
      </p:sp>
      <p:sp>
        <p:nvSpPr>
          <p:cNvPr id="34819" name="内容占位符 2"/>
          <p:cNvSpPr>
            <a:spLocks noGrp="1"/>
          </p:cNvSpPr>
          <p:nvPr>
            <p:ph idx="1"/>
          </p:nvPr>
        </p:nvSpPr>
        <p:spPr>
          <a:xfrm>
            <a:off x="301625" y="1163320"/>
            <a:ext cx="8591550" cy="5361305"/>
          </a:xfrm>
        </p:spPr>
        <p:txBody>
          <a:bodyPr vert="horz" wrap="square" lIns="91440" tIns="45720" rIns="91440" bIns="45720" anchor="t"/>
          <a:lstStyle/>
          <a:p>
            <a:pPr algn="just">
              <a:lnSpc>
                <a:spcPct val="100000"/>
              </a:lnSpc>
              <a:spcBef>
                <a:spcPts val="400"/>
              </a:spcBef>
              <a:spcAft>
                <a:spcPts val="25"/>
              </a:spcAft>
              <a:buClr>
                <a:srgbClr val="808000"/>
              </a:buClr>
              <a:buFont typeface="Wingdings" panose="05000000000000000000" charset="0"/>
              <a:buChar char="Ø"/>
            </a:pPr>
            <a:r>
              <a:rPr lang="zh-CN" altLang="en-US" sz="2800" b="1" dirty="0">
                <a:solidFill>
                  <a:srgbClr val="C00000"/>
                </a:solidFill>
                <a:latin typeface="微软雅黑" panose="020B0503020204020204" pitchFamily="34" charset="-122"/>
                <a:ea typeface="微软雅黑" panose="020B0503020204020204" pitchFamily="34" charset="-122"/>
              </a:rPr>
              <a:t>大文化</a:t>
            </a:r>
            <a:r>
              <a:rPr lang="zh-CN" altLang="en-US" sz="2800" b="1" dirty="0">
                <a:solidFill>
                  <a:schemeClr val="tx1"/>
                </a:solidFill>
                <a:latin typeface="微软雅黑" panose="020B0503020204020204" pitchFamily="34" charset="-122"/>
                <a:ea typeface="微软雅黑" panose="020B0503020204020204" pitchFamily="34" charset="-122"/>
              </a:rPr>
              <a:t>分为物质、行为、制度和心态等多个层面。人类本身就隶属于自然界，人类社会的生存也依赖于自然界，因此社会学、尤其现代工业社会，</a:t>
            </a:r>
            <a:r>
              <a:rPr lang="zh-CN" altLang="en-US" sz="2800" b="1" dirty="0">
                <a:solidFill>
                  <a:srgbClr val="C00000"/>
                </a:solidFill>
                <a:latin typeface="微软雅黑" panose="020B0503020204020204" pitchFamily="34" charset="-122"/>
                <a:ea typeface="微软雅黑" panose="020B0503020204020204" pitchFamily="34" charset="-122"/>
              </a:rPr>
              <a:t>不能只讨论心态层的小文化。</a:t>
            </a:r>
          </a:p>
          <a:p>
            <a:pPr algn="just">
              <a:lnSpc>
                <a:spcPct val="100000"/>
              </a:lnSpc>
              <a:spcBef>
                <a:spcPts val="400"/>
              </a:spcBef>
              <a:spcAft>
                <a:spcPts val="25"/>
              </a:spcAft>
              <a:buClr>
                <a:srgbClr val="808000"/>
              </a:buClr>
              <a:buFont typeface="Wingdings" panose="05000000000000000000" charset="0"/>
              <a:buChar char="Ø"/>
            </a:pPr>
            <a:r>
              <a:rPr lang="zh-CN" altLang="en-US" sz="2800" b="1" dirty="0">
                <a:solidFill>
                  <a:schemeClr val="tx1"/>
                </a:solidFill>
                <a:latin typeface="微软雅黑" panose="020B0503020204020204" pitchFamily="34" charset="-122"/>
                <a:ea typeface="微软雅黑" panose="020B0503020204020204" pitchFamily="34" charset="-122"/>
              </a:rPr>
              <a:t>高度工业化的社会组织对自然界的过分掠夺，人与自然已经出现严重的不协调。</a:t>
            </a:r>
            <a:r>
              <a:rPr lang="zh-CN" altLang="en-US" sz="2800" b="1" dirty="0">
                <a:solidFill>
                  <a:srgbClr val="C00000"/>
                </a:solidFill>
                <a:latin typeface="微软雅黑" panose="020B0503020204020204" pitchFamily="34" charset="-122"/>
                <a:ea typeface="微软雅黑" panose="020B0503020204020204" pitchFamily="34" charset="-122"/>
              </a:rPr>
              <a:t>工业社会学</a:t>
            </a:r>
            <a:r>
              <a:rPr lang="zh-CN" altLang="en-US" sz="2800" b="1" dirty="0">
                <a:solidFill>
                  <a:schemeClr val="tx1"/>
                </a:solidFill>
                <a:latin typeface="微软雅黑" panose="020B0503020204020204" pitchFamily="34" charset="-122"/>
                <a:ea typeface="微软雅黑" panose="020B0503020204020204" pitchFamily="34" charset="-122"/>
              </a:rPr>
              <a:t>希望能从</a:t>
            </a:r>
            <a:r>
              <a:rPr lang="zh-CN" altLang="en-US" sz="2800" b="1" dirty="0">
                <a:solidFill>
                  <a:srgbClr val="C00000"/>
                </a:solidFill>
                <a:latin typeface="微软雅黑" panose="020B0503020204020204" pitchFamily="34" charset="-122"/>
                <a:ea typeface="微软雅黑" panose="020B0503020204020204" pitchFamily="34" charset="-122"/>
              </a:rPr>
              <a:t>“大文化”</a:t>
            </a:r>
            <a:r>
              <a:rPr lang="zh-CN" altLang="en-US" sz="2800" b="1" dirty="0">
                <a:solidFill>
                  <a:schemeClr val="tx1"/>
                </a:solidFill>
                <a:latin typeface="微软雅黑" panose="020B0503020204020204" pitchFamily="34" charset="-122"/>
                <a:ea typeface="微软雅黑" panose="020B0503020204020204" pitchFamily="34" charset="-122"/>
              </a:rPr>
              <a:t>范畴着眼，除了学会人在社会中定位。还要学会</a:t>
            </a:r>
            <a:r>
              <a:rPr lang="zh-CN" altLang="en-US" sz="2800" b="1" dirty="0">
                <a:solidFill>
                  <a:srgbClr val="C00000"/>
                </a:solidFill>
                <a:latin typeface="微软雅黑" panose="020B0503020204020204" pitchFamily="34" charset="-122"/>
                <a:ea typeface="微软雅黑" panose="020B0503020204020204" pitchFamily="34" charset="-122"/>
              </a:rPr>
              <a:t>工业社会</a:t>
            </a:r>
            <a:r>
              <a:rPr lang="zh-CN" altLang="en-US" sz="2800" b="1" dirty="0">
                <a:latin typeface="微软雅黑" panose="020B0503020204020204" pitchFamily="34" charset="-122"/>
                <a:ea typeface="微软雅黑" panose="020B0503020204020204" pitchFamily="34" charset="-122"/>
              </a:rPr>
              <a:t>如何</a:t>
            </a:r>
            <a:r>
              <a:rPr lang="zh-CN" altLang="en-US" sz="2800" b="1" dirty="0">
                <a:solidFill>
                  <a:srgbClr val="C00000"/>
                </a:solidFill>
                <a:latin typeface="微软雅黑" panose="020B0503020204020204" pitchFamily="34" charset="-122"/>
                <a:ea typeface="微软雅黑" panose="020B0503020204020204" pitchFamily="34" charset="-122"/>
              </a:rPr>
              <a:t>在自然中定位。</a:t>
            </a:r>
          </a:p>
          <a:p>
            <a:pPr algn="just">
              <a:lnSpc>
                <a:spcPct val="100000"/>
              </a:lnSpc>
              <a:spcBef>
                <a:spcPts val="400"/>
              </a:spcBef>
              <a:spcAft>
                <a:spcPts val="25"/>
              </a:spcAft>
              <a:buClr>
                <a:srgbClr val="808000"/>
              </a:buClr>
              <a:buFont typeface="Wingdings" panose="05000000000000000000" charset="0"/>
              <a:buChar char="Ø"/>
            </a:pPr>
            <a:r>
              <a:rPr lang="zh-CN" altLang="en-US" sz="2800" b="1" dirty="0">
                <a:solidFill>
                  <a:schemeClr val="tx1"/>
                </a:solidFill>
                <a:latin typeface="微软雅黑" panose="020B0503020204020204" pitchFamily="34" charset="-122"/>
                <a:ea typeface="微软雅黑" panose="020B0503020204020204" pitchFamily="34" charset="-122"/>
              </a:rPr>
              <a:t>工业社会强大的生产能力，可以制造出人工自然，逐渐割裂了人与自然的联系，人类开始不遵守自然规律，而更乐于创造规律，后工业社会的发展方式是人类社会</a:t>
            </a:r>
            <a:r>
              <a:rPr lang="zh-CN" altLang="en-US" sz="2800" b="1" dirty="0">
                <a:solidFill>
                  <a:srgbClr val="C00000"/>
                </a:solidFill>
                <a:latin typeface="微软雅黑" panose="020B0503020204020204" pitchFamily="34" charset="-122"/>
                <a:ea typeface="微软雅黑" panose="020B0503020204020204" pitchFamily="34" charset="-122"/>
              </a:rPr>
              <a:t>不可持续的方式。</a:t>
            </a:r>
          </a:p>
        </p:txBody>
      </p:sp>
      <p:sp>
        <p:nvSpPr>
          <p:cNvPr id="28674" name="灯片编号占位符 3"/>
          <p:cNvSpPr>
            <a:spLocks noGrp="1"/>
          </p:cNvSpPr>
          <p:nvPr/>
        </p:nvSpPr>
        <p:spPr>
          <a:xfrm>
            <a:off x="7143750" y="6391910"/>
            <a:ext cx="1905000" cy="457200"/>
          </a:xfrm>
          <a:prstGeom prst="rect">
            <a:avLst/>
          </a:prstGeom>
          <a:noFill/>
          <a:ln w="9525">
            <a:noFill/>
            <a:miter lim="800000"/>
          </a:ln>
          <a:effectLst/>
        </p:spPr>
        <p:txBody>
          <a:bodyPr vert="horz" wrap="square" lIns="91440" tIns="45720" rIns="91440" bIns="45720" numCol="1" anchor="t" anchorCtr="0" compatLnSpc="1"/>
          <a:lstStyle>
            <a:lvl1pPr>
              <a:defRPr sz="5400">
                <a:solidFill>
                  <a:schemeClr val="tx1"/>
                </a:solidFill>
                <a:latin typeface="隶书" panose="02010509060101010101" pitchFamily="49" charset="-122"/>
                <a:ea typeface="隶书" panose="02010509060101010101" pitchFamily="49" charset="-122"/>
              </a:defRPr>
            </a:lvl1pPr>
            <a:lvl2pPr marL="742950" indent="-285750">
              <a:defRPr sz="5400">
                <a:solidFill>
                  <a:schemeClr val="tx1"/>
                </a:solidFill>
                <a:latin typeface="隶书" panose="02010509060101010101" pitchFamily="49" charset="-122"/>
                <a:ea typeface="隶书" panose="02010509060101010101" pitchFamily="49" charset="-122"/>
              </a:defRPr>
            </a:lvl2pPr>
            <a:lvl3pPr marL="1143000" indent="-228600">
              <a:defRPr sz="5400">
                <a:solidFill>
                  <a:schemeClr val="tx1"/>
                </a:solidFill>
                <a:latin typeface="隶书" panose="02010509060101010101" pitchFamily="49" charset="-122"/>
                <a:ea typeface="隶书" panose="02010509060101010101" pitchFamily="49" charset="-122"/>
              </a:defRPr>
            </a:lvl3pPr>
            <a:lvl4pPr marL="1600200" indent="-228600">
              <a:defRPr sz="5400">
                <a:solidFill>
                  <a:schemeClr val="tx1"/>
                </a:solidFill>
                <a:latin typeface="隶书" panose="02010509060101010101" pitchFamily="49" charset="-122"/>
                <a:ea typeface="隶书" panose="02010509060101010101" pitchFamily="49" charset="-122"/>
              </a:defRPr>
            </a:lvl4pPr>
            <a:lvl5pPr marL="2057400" indent="-228600">
              <a:defRPr sz="5400">
                <a:solidFill>
                  <a:schemeClr val="tx1"/>
                </a:solidFill>
                <a:latin typeface="隶书" panose="02010509060101010101" pitchFamily="49" charset="-122"/>
                <a:ea typeface="隶书" panose="02010509060101010101" pitchFamily="49" charset="-122"/>
              </a:defRPr>
            </a:lvl5pPr>
            <a:lvl6pPr marL="25146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6pPr>
            <a:lvl7pPr marL="29718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7pPr>
            <a:lvl8pPr marL="34290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8pPr>
            <a:lvl9pPr marL="3886200" indent="-228600" algn="ctr" eaLnBrk="0" fontAlgn="ctr" hangingPunct="0">
              <a:lnSpc>
                <a:spcPct val="130000"/>
              </a:lnSpc>
              <a:spcBef>
                <a:spcPct val="0"/>
              </a:spcBef>
              <a:spcAft>
                <a:spcPct val="0"/>
              </a:spcAft>
              <a:defRPr sz="5400">
                <a:solidFill>
                  <a:schemeClr val="tx1"/>
                </a:solidFill>
                <a:latin typeface="隶书" panose="02010509060101010101" pitchFamily="49" charset="-122"/>
                <a:ea typeface="隶书" panose="02010509060101010101" pitchFamily="49" charset="-122"/>
              </a:defRPr>
            </a:lvl9pPr>
          </a:lstStyle>
          <a:p>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第</a:t>
            </a:r>
            <a:fld id="{B089F09E-EEFF-47D8-ABC9-35C7F765812A}" type="slidenum">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9</a:t>
            </a:fld>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页，共</a:t>
            </a:r>
            <a:r>
              <a:rPr lang="en-US" altLang="zh-CN"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sz="1400">
                <a:solidFill>
                  <a:srgbClr val="1A1A4E"/>
                </a:solidFill>
                <a:latin typeface="微软雅黑" panose="020B0503020204020204" pitchFamily="34" charset="-122"/>
                <a:ea typeface="微软雅黑" panose="020B0503020204020204" pitchFamily="34" charset="-122"/>
                <a:cs typeface="微软雅黑" panose="020B0503020204020204" pitchFamily="34" charset="-122"/>
              </a:rPr>
              <a:t>页</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2000"/>
                                        <p:tgtEl>
                                          <p:spTgt spid="3481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animEffect transition="in" filter="fade">
                                      <p:cBhvr>
                                        <p:cTn id="11" dur="2000"/>
                                        <p:tgtEl>
                                          <p:spTgt spid="3481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819">
                                            <p:txEl>
                                              <p:pRg st="1" end="1"/>
                                            </p:txEl>
                                          </p:spTgt>
                                        </p:tgtEl>
                                        <p:attrNameLst>
                                          <p:attrName>style.visibility</p:attrName>
                                        </p:attrNameLst>
                                      </p:cBhvr>
                                      <p:to>
                                        <p:strVal val="visible"/>
                                      </p:to>
                                    </p:set>
                                    <p:animEffect transition="in" filter="fade">
                                      <p:cBhvr>
                                        <p:cTn id="16" dur="2000"/>
                                        <p:tgtEl>
                                          <p:spTgt spid="3481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819">
                                            <p:txEl>
                                              <p:pRg st="2" end="2"/>
                                            </p:txEl>
                                          </p:spTgt>
                                        </p:tgtEl>
                                        <p:attrNameLst>
                                          <p:attrName>style.visibility</p:attrName>
                                        </p:attrNameLst>
                                      </p:cBhvr>
                                      <p:to>
                                        <p:strVal val="visible"/>
                                      </p:to>
                                    </p:set>
                                    <p:animEffect transition="in" filter="fade">
                                      <p:cBhvr>
                                        <p:cTn id="21" dur="20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uiExpand="1" build="p"/>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7200</Words>
  <Application>Microsoft Office PowerPoint</Application>
  <PresentationFormat>全屏显示(4:3)</PresentationFormat>
  <Paragraphs>565</Paragraphs>
  <Slides>80</Slides>
  <Notes>8</Notes>
  <HiddenSlides>0</HiddenSlides>
  <MMClips>1</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默认设计模板</vt:lpstr>
      <vt:lpstr>工业社会学导论 Sociology of Industry</vt:lpstr>
      <vt:lpstr> 第一讲   绪论 </vt:lpstr>
      <vt:lpstr>本讲内容</vt:lpstr>
      <vt:lpstr>1.1 引言 </vt:lpstr>
      <vt:lpstr>你是否思考过</vt:lpstr>
      <vt:lpstr>PowerPoint 演示文稿</vt:lpstr>
      <vt:lpstr>PowerPoint 演示文稿</vt:lpstr>
      <vt:lpstr>1.1.2 社会学的主要价值</vt:lpstr>
      <vt:lpstr>1.1.3 社会学与大文化</vt:lpstr>
      <vt:lpstr>1.1.4 社会学的学科特点</vt:lpstr>
      <vt:lpstr>1.1.5 社会学的基本见解</vt:lpstr>
      <vt:lpstr>PowerPoint 演示文稿</vt:lpstr>
      <vt:lpstr>社会学的想像力（ sociological imagination）</vt:lpstr>
      <vt:lpstr>PowerPoint 演示文稿</vt:lpstr>
      <vt:lpstr>1.1.6 观察问题的新角度</vt:lpstr>
      <vt:lpstr>1.1.6 观察问题的新角度</vt:lpstr>
      <vt:lpstr>1.1.7 社会学的认识功能</vt:lpstr>
      <vt:lpstr>PowerPoint 演示文稿</vt:lpstr>
      <vt:lpstr>1.1.8 社会学的实践功能</vt:lpstr>
      <vt:lpstr>本讲内容</vt:lpstr>
      <vt:lpstr> 1.2 社会学发展简介</vt:lpstr>
      <vt:lpstr>1.2.1 社会学发展简史</vt:lpstr>
      <vt:lpstr>1.2.2 社会学创始人</vt:lpstr>
      <vt:lpstr>严复与章太炎</vt:lpstr>
      <vt:lpstr>陈独秀与李大钊</vt:lpstr>
      <vt:lpstr>本讲内容</vt:lpstr>
      <vt:lpstr> 1.3 为什么要学点社会学？</vt:lpstr>
      <vt:lpstr>1.3.1 人类社会的特点</vt:lpstr>
      <vt:lpstr>PowerPoint 演示文稿</vt:lpstr>
      <vt:lpstr>PowerPoint 演示文稿</vt:lpstr>
      <vt:lpstr>1.3.2 工科大学生为什么学社会学？</vt:lpstr>
      <vt:lpstr>★ 学习社会学的价值</vt:lpstr>
      <vt:lpstr>我们生活的当今时代</vt:lpstr>
      <vt:lpstr>PowerPoint 演示文稿</vt:lpstr>
      <vt:lpstr>PowerPoint 演示文稿</vt:lpstr>
      <vt:lpstr>我们今天面临的问题</vt:lpstr>
      <vt:lpstr>如何正确对待“自我”？</vt:lpstr>
      <vt:lpstr>PowerPoint 演示文稿</vt:lpstr>
      <vt:lpstr>PowerPoint 演示文稿</vt:lpstr>
      <vt:lpstr>PowerPoint 演示文稿</vt:lpstr>
      <vt:lpstr>本讲内容</vt:lpstr>
      <vt:lpstr>1.4.1 你如何看待以下社会现象 ?</vt:lpstr>
      <vt:lpstr>PowerPoint 演示文稿</vt:lpstr>
      <vt:lpstr>PowerPoint 演示文稿</vt:lpstr>
      <vt:lpstr>公交让座</vt:lpstr>
      <vt:lpstr>高铁占座</vt:lpstr>
      <vt:lpstr>“挟尸要价”</vt:lpstr>
      <vt:lpstr>虐打老人</vt:lpstr>
      <vt:lpstr>社会诚信下降</vt:lpstr>
      <vt:lpstr>跳楼/坠楼事件（1）</vt:lpstr>
      <vt:lpstr>跳楼/坠楼事件（2）</vt:lpstr>
      <vt:lpstr>PowerPoint 演示文稿</vt:lpstr>
      <vt:lpstr>“茉莉花革命”</vt:lpstr>
      <vt:lpstr>PowerPoint 演示文稿</vt:lpstr>
      <vt:lpstr>PowerPoint 演示文稿</vt:lpstr>
      <vt:lpstr>乌克兰危机</vt:lpstr>
      <vt:lpstr>乌克兰暴乱</vt:lpstr>
      <vt:lpstr>香港骚乱</vt:lpstr>
      <vt:lpstr>香港骚乱</vt:lpstr>
      <vt:lpstr>透过以上现象</vt:lpstr>
      <vt:lpstr>PowerPoint 演示文稿</vt:lpstr>
      <vt:lpstr>1.4.2富士康非正常死亡原因分析</vt:lpstr>
      <vt:lpstr>本讲内容</vt:lpstr>
      <vt:lpstr>1.5 本课程介绍</vt:lpstr>
      <vt:lpstr>1.5.2 课程主要内容</vt:lpstr>
      <vt:lpstr>PowerPoint 演示文稿</vt:lpstr>
      <vt:lpstr>1.5.3 学习课程目的要求</vt:lpstr>
      <vt:lpstr>PowerPoint 演示文稿</vt:lpstr>
      <vt:lpstr>目的3：</vt:lpstr>
      <vt:lpstr>PowerPoint 演示文稿</vt:lpstr>
      <vt:lpstr>目的5：</vt:lpstr>
      <vt:lpstr>目的6：</vt:lpstr>
      <vt:lpstr>1.5.4 课程教学方式</vt:lpstr>
      <vt:lpstr>PowerPoint 演示文稿</vt:lpstr>
      <vt:lpstr>PowerPoint 演示文稿</vt:lpstr>
      <vt:lpstr>1.5.5 大作业与课程考核</vt:lpstr>
      <vt:lpstr>书面报告规范要求：</vt:lpstr>
      <vt:lpstr>PowerPoint 演示文稿</vt:lpstr>
      <vt:lpstr>专题研讨（任选一）：</vt:lpstr>
      <vt:lpstr>本讲结束！</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工业社会学 Sociology of Industry</dc:title>
  <dc:creator>dwt</dc:creator>
  <cp:lastModifiedBy>Users</cp:lastModifiedBy>
  <cp:revision>162</cp:revision>
  <dcterms:created xsi:type="dcterms:W3CDTF">2006-08-23T00:45:00Z</dcterms:created>
  <dcterms:modified xsi:type="dcterms:W3CDTF">2020-02-11T14:51:09Z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