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handoutMasterIdLst>
    <p:handoutMasterId r:id="rId72"/>
  </p:handoutMasterIdLst>
  <p:sldIdLst>
    <p:sldId id="269" r:id="rId2"/>
    <p:sldId id="398" r:id="rId3"/>
    <p:sldId id="338" r:id="rId4"/>
    <p:sldId id="263" r:id="rId5"/>
    <p:sldId id="292" r:id="rId6"/>
    <p:sldId id="291" r:id="rId7"/>
    <p:sldId id="397" r:id="rId8"/>
    <p:sldId id="345" r:id="rId9"/>
    <p:sldId id="346" r:id="rId10"/>
    <p:sldId id="270" r:id="rId11"/>
    <p:sldId id="331" r:id="rId12"/>
    <p:sldId id="271" r:id="rId13"/>
    <p:sldId id="272" r:id="rId14"/>
    <p:sldId id="333" r:id="rId15"/>
    <p:sldId id="273" r:id="rId16"/>
    <p:sldId id="274" r:id="rId17"/>
    <p:sldId id="278" r:id="rId18"/>
    <p:sldId id="279" r:id="rId19"/>
    <p:sldId id="280" r:id="rId20"/>
    <p:sldId id="275" r:id="rId21"/>
    <p:sldId id="276" r:id="rId22"/>
    <p:sldId id="277"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385" r:id="rId37"/>
    <p:sldId id="386" r:id="rId38"/>
    <p:sldId id="387" r:id="rId39"/>
    <p:sldId id="388" r:id="rId40"/>
    <p:sldId id="389" r:id="rId41"/>
    <p:sldId id="390" r:id="rId42"/>
    <p:sldId id="391" r:id="rId43"/>
    <p:sldId id="392" r:id="rId44"/>
    <p:sldId id="393" r:id="rId45"/>
    <p:sldId id="394" r:id="rId46"/>
    <p:sldId id="395" r:id="rId47"/>
    <p:sldId id="396" r:id="rId48"/>
    <p:sldId id="347" r:id="rId49"/>
    <p:sldId id="348" r:id="rId50"/>
    <p:sldId id="344" r:id="rId51"/>
    <p:sldId id="353" r:id="rId52"/>
    <p:sldId id="354" r:id="rId53"/>
    <p:sldId id="317" r:id="rId54"/>
    <p:sldId id="320" r:id="rId55"/>
    <p:sldId id="408" r:id="rId56"/>
    <p:sldId id="409" r:id="rId57"/>
    <p:sldId id="410" r:id="rId58"/>
    <p:sldId id="357" r:id="rId59"/>
    <p:sldId id="358" r:id="rId60"/>
    <p:sldId id="359" r:id="rId61"/>
    <p:sldId id="360" r:id="rId62"/>
    <p:sldId id="361" r:id="rId63"/>
    <p:sldId id="364" r:id="rId64"/>
    <p:sldId id="365" r:id="rId65"/>
    <p:sldId id="366" r:id="rId66"/>
    <p:sldId id="368" r:id="rId67"/>
    <p:sldId id="402" r:id="rId68"/>
    <p:sldId id="403" r:id="rId69"/>
    <p:sldId id="411" r:id="rId70"/>
  </p:sldIdLst>
  <p:sldSz cx="9144000" cy="6858000" type="screen4x3"/>
  <p:notesSz cx="6761163" cy="9942513"/>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9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990099"/>
    <a:srgbClr val="CC6600"/>
    <a:srgbClr val="FFFF99"/>
    <a:srgbClr val="FFFFCC"/>
    <a:srgbClr val="FFCC99"/>
    <a:srgbClr val="FF9966"/>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1" autoAdjust="0"/>
    <p:restoredTop sz="87166"/>
  </p:normalViewPr>
  <p:slideViewPr>
    <p:cSldViewPr showGuides="1">
      <p:cViewPr varScale="1">
        <p:scale>
          <a:sx n="58" d="100"/>
          <a:sy n="58" d="100"/>
        </p:scale>
        <p:origin x="-950" y="-77"/>
      </p:cViewPr>
      <p:guideLst>
        <p:guide orient="horz" pos="2160"/>
        <p:guide pos="289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889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30525" cy="496888"/>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1795" name="Rectangle 3"/>
          <p:cNvSpPr>
            <a:spLocks noGrp="1" noChangeArrowheads="1"/>
          </p:cNvSpPr>
          <p:nvPr>
            <p:ph type="dt" sz="quarter" idx="1"/>
          </p:nvPr>
        </p:nvSpPr>
        <p:spPr bwMode="auto">
          <a:xfrm>
            <a:off x="3829050" y="0"/>
            <a:ext cx="2930525"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1796" name="Rectangle 4"/>
          <p:cNvSpPr>
            <a:spLocks noGrp="1" noChangeArrowheads="1"/>
          </p:cNvSpPr>
          <p:nvPr>
            <p:ph type="ftr" sz="quarter" idx="2"/>
          </p:nvPr>
        </p:nvSpPr>
        <p:spPr bwMode="auto">
          <a:xfrm>
            <a:off x="0" y="9444038"/>
            <a:ext cx="2930525" cy="496888"/>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1797" name="Rectangle 5"/>
          <p:cNvSpPr>
            <a:spLocks noGrp="1" noChangeArrowheads="1"/>
          </p:cNvSpPr>
          <p:nvPr>
            <p:ph type="sldNum" sz="quarter" idx="3"/>
          </p:nvPr>
        </p:nvSpPr>
        <p:spPr bwMode="auto">
          <a:xfrm>
            <a:off x="3829050" y="9444038"/>
            <a:ext cx="2930525" cy="496888"/>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t>‹#›</a:t>
            </a:fld>
            <a:endParaRPr lang="en-US" altLang="zh-CN" sz="1200" strike="noStrike" noProof="1"/>
          </a:p>
        </p:txBody>
      </p:sp>
    </p:spTree>
    <p:extLst>
      <p:ext uri="{BB962C8B-B14F-4D97-AF65-F5344CB8AC3E}">
        <p14:creationId xmlns:p14="http://schemas.microsoft.com/office/powerpoint/2010/main" val="3658725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930525" cy="496888"/>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63" name="Rectangle 3"/>
          <p:cNvSpPr>
            <a:spLocks noGrp="1" noChangeArrowheads="1"/>
          </p:cNvSpPr>
          <p:nvPr>
            <p:ph type="dt" idx="1"/>
          </p:nvPr>
        </p:nvSpPr>
        <p:spPr bwMode="auto">
          <a:xfrm>
            <a:off x="3830638" y="0"/>
            <a:ext cx="2930525"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Grp="1" noRot="1" noChangeAspect="1" noTextEdit="1"/>
          </p:cNvSpPr>
          <p:nvPr>
            <p:ph type="sldImg"/>
          </p:nvPr>
        </p:nvSpPr>
        <p:spPr>
          <a:xfrm>
            <a:off x="895350" y="746125"/>
            <a:ext cx="4970463" cy="3727450"/>
          </a:xfrm>
          <a:prstGeom prst="rect">
            <a:avLst/>
          </a:prstGeom>
          <a:noFill/>
          <a:ln w="9525" cap="flat" cmpd="sng">
            <a:solidFill>
              <a:srgbClr val="000000"/>
            </a:solidFill>
            <a:prstDash val="solid"/>
            <a:miter/>
            <a:headEnd type="none" w="med" len="med"/>
            <a:tailEnd type="none" w="med" len="med"/>
          </a:ln>
        </p:spPr>
      </p:sp>
      <p:sp>
        <p:nvSpPr>
          <p:cNvPr id="92165" name="Rectangle 5"/>
          <p:cNvSpPr>
            <a:spLocks noGrp="1" noChangeArrowheads="1"/>
          </p:cNvSpPr>
          <p:nvPr>
            <p:ph type="body" sz="quarter" idx="3"/>
          </p:nvPr>
        </p:nvSpPr>
        <p:spPr bwMode="auto">
          <a:xfrm>
            <a:off x="901700" y="4722813"/>
            <a:ext cx="4957763" cy="4473575"/>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92166" name="Rectangle 6"/>
          <p:cNvSpPr>
            <a:spLocks noGrp="1" noChangeArrowheads="1"/>
          </p:cNvSpPr>
          <p:nvPr>
            <p:ph type="ftr" sz="quarter" idx="4"/>
          </p:nvPr>
        </p:nvSpPr>
        <p:spPr bwMode="auto">
          <a:xfrm>
            <a:off x="0" y="9445625"/>
            <a:ext cx="2930525" cy="496888"/>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67" name="Rectangle 7"/>
          <p:cNvSpPr>
            <a:spLocks noGrp="1" noChangeArrowheads="1"/>
          </p:cNvSpPr>
          <p:nvPr>
            <p:ph type="sldNum" sz="quarter" idx="5"/>
          </p:nvPr>
        </p:nvSpPr>
        <p:spPr bwMode="auto">
          <a:xfrm>
            <a:off x="3830638" y="9445625"/>
            <a:ext cx="2930525" cy="496888"/>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t>‹#›</a:t>
            </a:fld>
            <a:endParaRPr lang="en-US" altLang="zh-CN" sz="1200" strike="noStrike" noProof="1"/>
          </a:p>
        </p:txBody>
      </p:sp>
    </p:spTree>
    <p:extLst>
      <p:ext uri="{BB962C8B-B14F-4D97-AF65-F5344CB8AC3E}">
        <p14:creationId xmlns:p14="http://schemas.microsoft.com/office/powerpoint/2010/main" val="258205874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sogou.com/lemma/ShowInnerLink.htm?lemmaId=45237&amp;ss_c=ssc.citiao.link"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baike.sogou.com/lemma/ShowInnerLink.htm?lemmaId=48554"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txBox="1">
            <a:spLocks noGrp="1"/>
          </p:cNvSpPr>
          <p:nvPr>
            <p:ph type="sldNum" sz="quarter"/>
          </p:nvPr>
        </p:nvSpPr>
        <p:spPr>
          <a:xfrm>
            <a:off x="3830638" y="9445625"/>
            <a:ext cx="2930525" cy="496888"/>
          </a:xfrm>
          <a:prstGeom prst="rect">
            <a:avLst/>
          </a:prstGeom>
          <a:noFill/>
          <a:ln w="9525">
            <a:noFill/>
          </a:ln>
        </p:spPr>
        <p:txBody>
          <a:bodyPr vert="horz" wrap="square" lIns="91440" tIns="45720" rIns="91440" bIns="45720" anchor="b"/>
          <a:lstStyle/>
          <a:p>
            <a:pPr lvl="0" algn="r" eaLnBrk="1" hangingPunct="1"/>
            <a:fld id="{9A0DB2DC-4C9A-4742-B13C-FB6460FD3503}" type="slidenum">
              <a:rPr lang="en-US" altLang="zh-CN" sz="1200" dirty="0"/>
              <a:t>2</a:t>
            </a:fld>
            <a:endParaRPr lang="en-US" altLang="zh-CN" sz="1200" dirty="0"/>
          </a:p>
        </p:txBody>
      </p:sp>
      <p:sp>
        <p:nvSpPr>
          <p:cNvPr id="7170" name="Rectangle 2"/>
          <p:cNvSpPr>
            <a:spLocks noGrp="1" noRot="1" noChangeAspect="1" noTextEdit="1"/>
          </p:cNvSpPr>
          <p:nvPr>
            <p:ph type="sldImg"/>
          </p:nvPr>
        </p:nvSpPr>
        <p:spPr>
          <a:xfrm>
            <a:off x="896938" y="746125"/>
            <a:ext cx="4970462" cy="3727450"/>
          </a:xfrm>
        </p:spPr>
      </p:sp>
      <p:sp>
        <p:nvSpPr>
          <p:cNvPr id="7171" name="Rectangle 3"/>
          <p:cNvSpPr>
            <a:spLocks noGrp="1"/>
          </p:cNvSpPr>
          <p:nvPr>
            <p:ph type="body"/>
          </p:nvPr>
        </p:nvSpPr>
        <p:spPr/>
        <p:txBody>
          <a:bodyPr wrap="square" lIns="91440" tIns="45720" rIns="91440" bIns="45720"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txBox="1">
            <a:spLocks noGrp="1"/>
          </p:cNvSpPr>
          <p:nvPr>
            <p:ph type="sldNum" sz="quarter"/>
          </p:nvPr>
        </p:nvSpPr>
        <p:spPr>
          <a:xfrm>
            <a:off x="3830638" y="9445625"/>
            <a:ext cx="2930525" cy="496888"/>
          </a:xfrm>
          <a:prstGeom prst="rect">
            <a:avLst/>
          </a:prstGeom>
          <a:noFill/>
          <a:ln w="9525">
            <a:noFill/>
          </a:ln>
        </p:spPr>
        <p:txBody>
          <a:bodyPr vert="horz" wrap="square" lIns="91440" tIns="45720" rIns="91440" bIns="45720" anchor="b"/>
          <a:lstStyle/>
          <a:p>
            <a:pPr lvl="0" algn="r" eaLnBrk="1" hangingPunct="1"/>
            <a:fld id="{9A0DB2DC-4C9A-4742-B13C-FB6460FD3503}" type="slidenum">
              <a:rPr lang="en-US" altLang="zh-CN" sz="1200" dirty="0"/>
              <a:t>3</a:t>
            </a:fld>
            <a:endParaRPr lang="en-US" altLang="zh-CN" sz="1200" dirty="0"/>
          </a:p>
        </p:txBody>
      </p:sp>
      <p:sp>
        <p:nvSpPr>
          <p:cNvPr id="9218" name="Rectangle 2"/>
          <p:cNvSpPr>
            <a:spLocks noGrp="1" noRot="1" noChangeAspect="1" noTextEdit="1"/>
          </p:cNvSpPr>
          <p:nvPr>
            <p:ph type="sldImg"/>
          </p:nvPr>
        </p:nvSpPr>
        <p:spPr>
          <a:xfrm>
            <a:off x="896938" y="746125"/>
            <a:ext cx="4970462" cy="3727450"/>
          </a:xfrm>
        </p:spPr>
      </p:sp>
      <p:sp>
        <p:nvSpPr>
          <p:cNvPr id="9219" name="Rectangle 3"/>
          <p:cNvSpPr>
            <a:spLocks noGrp="1"/>
          </p:cNvSpPr>
          <p:nvPr>
            <p:ph type="body"/>
          </p:nvPr>
        </p:nvSpPr>
        <p:spPr/>
        <p:txBody>
          <a:bodyPr wrap="square" lIns="91440" tIns="45720" rIns="91440" bIns="45720" anchor="t"/>
          <a:lstStyle/>
          <a:p>
            <a:pPr lvl="0" eaLnBrk="1" hangingPunct="1">
              <a:lnSpc>
                <a:spcPct val="130000"/>
              </a:lnSpc>
            </a:pPr>
            <a:r>
              <a:rPr lang="zh-CN" altLang="en-US" sz="1000" dirty="0">
                <a:latin typeface="仿宋_GB2312" pitchFamily="49" charset="-122"/>
                <a:ea typeface="仿宋_GB2312" pitchFamily="49" charset="-122"/>
              </a:rPr>
              <a:t>本讲简要列举了古希腊和古罗马的历史中与西方的现代化有关的一些事实，使读者可以看出西方现代化的一些历史根源。</a:t>
            </a:r>
          </a:p>
          <a:p>
            <a:pPr lvl="0" eaLnBrk="1" hangingPunct="1"/>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p:sp>
      <p:sp>
        <p:nvSpPr>
          <p:cNvPr id="17410" name="备注占位符 2"/>
          <p:cNvSpPr>
            <a:spLocks noGrp="1"/>
          </p:cNvSpPr>
          <p:nvPr>
            <p:ph type="body"/>
          </p:nvPr>
        </p:nvSpPr>
        <p:spPr/>
        <p:txBody>
          <a:bodyPr wrap="square" lIns="91440" tIns="45720" rIns="91440" bIns="45720" anchor="t"/>
          <a:lstStyle/>
          <a:p>
            <a:pPr lvl="0"/>
            <a:r>
              <a:rPr lang="zh-CN" altLang="en-US" dirty="0"/>
              <a:t>七哲人：泰勒斯、</a:t>
            </a:r>
            <a:r>
              <a:rPr lang="zh-CN" altLang="en-US" dirty="0">
                <a:hlinkClick r:id="rId3"/>
              </a:rPr>
              <a:t>柏拉图</a:t>
            </a:r>
            <a:r>
              <a:rPr lang="zh-CN" altLang="en-US" dirty="0"/>
              <a:t>、苏格拉底、亚里斯多德、</a:t>
            </a:r>
            <a:r>
              <a:rPr lang="zh-CN" altLang="en-US" dirty="0">
                <a:hlinkClick r:id="rId4"/>
              </a:rPr>
              <a:t>毕达格拉斯</a:t>
            </a:r>
            <a:r>
              <a:rPr lang="zh-CN" altLang="en-US" dirty="0"/>
              <a:t>、欧几里得、阿基米德。</a:t>
            </a:r>
            <a:endParaRPr lang="en-US" altLang="zh-CN" dirty="0"/>
          </a:p>
          <a:p>
            <a:pPr lvl="0"/>
            <a:r>
              <a:rPr lang="zh-CN" altLang="en-US" dirty="0"/>
              <a:t>阿那克萨戈拉的种子说，认为“种子”有各种不同的性质，数目无限多，体积无限小，是构成世界万物的最初元素；种子具有各种形式、颜色和气味，它们的结合构成了世界上千差万别的事物，头发是由头发的种子、血是由血的种子、金子是由金子的种子构成的，在世界伊始这些所有的种子都是混合在一起的一个巨大的混沌物，而世界万物的构成是通过分离运动来形成的。阿那克萨戈拉的“种子说”克服了恩培多克勒“四根说”的局限性，使朴素唯物主义前进了一步，为原子唯物论的产生作了准备。但是，他在以“奴斯”解释万物的动因时，也陷入了“外因论”。他的</a:t>
            </a:r>
            <a:r>
              <a:rPr lang="en-US" altLang="zh-CN" dirty="0"/>
              <a:t>"</a:t>
            </a:r>
            <a:r>
              <a:rPr lang="zh-CN" altLang="en-US" dirty="0"/>
              <a:t>奴斯</a:t>
            </a:r>
            <a:r>
              <a:rPr lang="en-US" altLang="zh-CN" dirty="0"/>
              <a:t>"</a:t>
            </a:r>
            <a:r>
              <a:rPr lang="zh-CN" altLang="en-US" dirty="0"/>
              <a:t>一词被后来的苏格拉底、柏拉图，一直到</a:t>
            </a:r>
            <a:r>
              <a:rPr lang="en-US" altLang="zh-CN" dirty="0"/>
              <a:t>G.W.F.</a:t>
            </a:r>
            <a:r>
              <a:rPr lang="zh-CN" altLang="en-US" dirty="0"/>
              <a:t>黑格尔说成是精神的实体，使“奴斯”变成了唯心主义的术语。</a:t>
            </a:r>
          </a:p>
        </p:txBody>
      </p:sp>
      <p:sp>
        <p:nvSpPr>
          <p:cNvPr id="17411" name="灯片编号占位符 3"/>
          <p:cNvSpPr txBox="1">
            <a:spLocks noGrp="1"/>
          </p:cNvSpPr>
          <p:nvPr>
            <p:ph type="sldNum" sz="quarter"/>
          </p:nvPr>
        </p:nvSpPr>
        <p:spPr>
          <a:xfrm>
            <a:off x="3830638" y="9445625"/>
            <a:ext cx="2930525" cy="496888"/>
          </a:xfrm>
          <a:prstGeom prst="rect">
            <a:avLst/>
          </a:prstGeom>
          <a:noFill/>
          <a:ln w="9525">
            <a:noFill/>
          </a:ln>
        </p:spPr>
        <p:txBody>
          <a:bodyPr vert="horz" wrap="square" lIns="91440" tIns="45720" rIns="91440" bIns="45720" anchor="b"/>
          <a:lstStyle/>
          <a:p>
            <a:pPr lvl="0" algn="r" eaLnBrk="1" hangingPunct="1"/>
            <a:fld id="{9A0DB2DC-4C9A-4742-B13C-FB6460FD3503}" type="slidenum">
              <a:rPr lang="en-US" altLang="zh-CN" sz="1200" dirty="0"/>
              <a:t>10</a:t>
            </a:fld>
            <a:endParaRPr lang="en-US"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ph type="sldNum" sz="quarter"/>
          </p:nvPr>
        </p:nvSpPr>
        <p:spPr>
          <a:xfrm>
            <a:off x="3830638" y="9445625"/>
            <a:ext cx="2930525" cy="496888"/>
          </a:xfrm>
          <a:prstGeom prst="rect">
            <a:avLst/>
          </a:prstGeom>
          <a:noFill/>
          <a:ln w="9525">
            <a:noFill/>
          </a:ln>
        </p:spPr>
        <p:txBody>
          <a:bodyPr vert="horz" wrap="square" lIns="91440" tIns="45720" rIns="91440" bIns="45720" anchor="b"/>
          <a:lstStyle/>
          <a:p>
            <a:pPr lvl="0" algn="r" eaLnBrk="1" hangingPunct="1"/>
            <a:fld id="{9A0DB2DC-4C9A-4742-B13C-FB6460FD3503}" type="slidenum">
              <a:rPr lang="en-US" altLang="zh-CN" sz="1200" dirty="0"/>
              <a:t>11</a:t>
            </a:fld>
            <a:endParaRPr lang="en-US" altLang="zh-CN" sz="1200" dirty="0"/>
          </a:p>
        </p:txBody>
      </p:sp>
      <p:sp>
        <p:nvSpPr>
          <p:cNvPr id="19458" name="Rectangle 2"/>
          <p:cNvSpPr>
            <a:spLocks noGrp="1" noRot="1" noChangeAspect="1" noTextEdit="1"/>
          </p:cNvSpPr>
          <p:nvPr>
            <p:ph type="sldImg"/>
          </p:nvPr>
        </p:nvSpPr>
        <p:spPr>
          <a:xfrm>
            <a:off x="896938" y="746125"/>
            <a:ext cx="4970462" cy="3727450"/>
          </a:xfrm>
        </p:spPr>
      </p:sp>
      <p:sp>
        <p:nvSpPr>
          <p:cNvPr id="19459" name="Rectangle 3"/>
          <p:cNvSpPr>
            <a:spLocks noGrp="1"/>
          </p:cNvSpPr>
          <p:nvPr>
            <p:ph type="body"/>
          </p:nvPr>
        </p:nvSpPr>
        <p:spPr/>
        <p:txBody>
          <a:bodyPr wrap="square" lIns="91440" tIns="45720" rIns="91440" bIns="45720" anchor="t"/>
          <a:lstStyle/>
          <a:p>
            <a:pPr lvl="0" eaLnBrk="1" hangingPunct="1"/>
            <a:r>
              <a:rPr lang="zh-CN" altLang="en-US" dirty="0"/>
              <a:t>当我们谈到古希腊哲学时，有三个连贯的人物我们不得不提到：苏格拉底、柏拉图和亚里士多德。他们三人一起创立了今天的西方哲学思想。 尽管亚里士多德是柏拉图的学生，他的观点与柏拉图有很多不同之处。柏拉图是一名理想主义者和理性主义者，柏拉图相信我们的物质世界其实是一个不完美的世界，在它的背后有一个完美的“理念的世界”。而亚里士多德则认为，我们对世界的认识是从我们的感官而来的。因此，其实亚里士多德的哲学开创了之后的科学方法。 亚里士多德的著作到今天依然存在，它们大多是教科书式的文献，很多甚至是亚里士多德学生的笔记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30638" y="9445625"/>
            <a:ext cx="2930525" cy="496888"/>
          </a:xfrm>
          <a:prstGeom prst="rect">
            <a:avLst/>
          </a:prstGeom>
          <a:noFill/>
          <a:ln w="9525">
            <a:noFill/>
          </a:ln>
        </p:spPr>
        <p:txBody>
          <a:bodyPr vert="horz" wrap="square" lIns="91440" tIns="45720" rIns="91440" bIns="45720" anchor="b"/>
          <a:lstStyle/>
          <a:p>
            <a:pPr lvl="0" algn="r" eaLnBrk="1" hangingPunct="1"/>
            <a:fld id="{9A0DB2DC-4C9A-4742-B13C-FB6460FD3503}" type="slidenum">
              <a:rPr lang="en-US" altLang="zh-CN" sz="1200" dirty="0"/>
              <a:t>12</a:t>
            </a:fld>
            <a:endParaRPr lang="en-US" altLang="zh-CN" sz="1200" dirty="0"/>
          </a:p>
        </p:txBody>
      </p:sp>
      <p:sp>
        <p:nvSpPr>
          <p:cNvPr id="21506" name="Rectangle 2"/>
          <p:cNvSpPr>
            <a:spLocks noGrp="1" noRot="1" noChangeAspect="1" noTextEdit="1"/>
          </p:cNvSpPr>
          <p:nvPr>
            <p:ph type="sldImg"/>
          </p:nvPr>
        </p:nvSpPr>
        <p:spPr>
          <a:xfrm>
            <a:off x="896938" y="746125"/>
            <a:ext cx="4970462" cy="3727450"/>
          </a:xfrm>
        </p:spPr>
      </p:sp>
      <p:sp>
        <p:nvSpPr>
          <p:cNvPr id="21507" name="Rectangle 3"/>
          <p:cNvSpPr>
            <a:spLocks noGrp="1"/>
          </p:cNvSpPr>
          <p:nvPr>
            <p:ph type="body"/>
          </p:nvPr>
        </p:nvSpPr>
        <p:spPr/>
        <p:txBody>
          <a:bodyPr wrap="square" lIns="91440" tIns="45720" rIns="91440" bIns="45720" anchor="t"/>
          <a:lstStyle/>
          <a:p>
            <a:pPr lvl="0" eaLnBrk="1" hangingPunct="1"/>
            <a:r>
              <a:rPr lang="zh-CN" altLang="en-US" b="1" dirty="0">
                <a:solidFill>
                  <a:schemeClr val="folHlink"/>
                </a:solidFill>
                <a:latin typeface="仿宋_GB2312" pitchFamily="49" charset="-122"/>
                <a:ea typeface="仿宋_GB2312" pitchFamily="49" charset="-122"/>
              </a:rPr>
              <a:t>欧几里德</a:t>
            </a:r>
            <a:r>
              <a:rPr lang="zh-CN" altLang="en-US" dirty="0">
                <a:latin typeface="仿宋_GB2312" pitchFamily="49" charset="-122"/>
                <a:ea typeface="仿宋_GB2312" pitchFamily="49" charset="-122"/>
              </a:rPr>
              <a:t>（前</a:t>
            </a:r>
            <a:r>
              <a:rPr lang="en-US" altLang="zh-CN" dirty="0">
                <a:latin typeface="仿宋_GB2312" pitchFamily="49" charset="-122"/>
                <a:ea typeface="仿宋_GB2312" pitchFamily="49" charset="-122"/>
              </a:rPr>
              <a:t>330-</a:t>
            </a:r>
            <a:r>
              <a:rPr lang="zh-CN" altLang="en-US" dirty="0">
                <a:latin typeface="仿宋_GB2312" pitchFamily="49" charset="-122"/>
                <a:ea typeface="仿宋_GB2312" pitchFamily="49" charset="-122"/>
              </a:rPr>
              <a:t>前</a:t>
            </a:r>
            <a:r>
              <a:rPr lang="en-US" altLang="zh-CN" dirty="0">
                <a:latin typeface="仿宋_GB2312" pitchFamily="49" charset="-122"/>
                <a:ea typeface="仿宋_GB2312" pitchFamily="49" charset="-122"/>
              </a:rPr>
              <a:t>275</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锥线论</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，只用圆规和直尺作图和证明  。其学生阿波罗尼奥斯写</a:t>
            </a:r>
            <a:r>
              <a:rPr lang="en-US" altLang="zh-CN" dirty="0">
                <a:latin typeface="仿宋_GB2312" pitchFamily="49" charset="-122"/>
                <a:ea typeface="仿宋_GB2312" pitchFamily="49" charset="-122"/>
              </a:rPr>
              <a:t>8</a:t>
            </a:r>
            <a:r>
              <a:rPr lang="zh-CN" altLang="en-US" dirty="0">
                <a:latin typeface="仿宋_GB2312" pitchFamily="49" charset="-122"/>
                <a:ea typeface="仿宋_GB2312" pitchFamily="49" charset="-122"/>
              </a:rPr>
              <a:t>本书及</a:t>
            </a:r>
            <a:r>
              <a:rPr lang="en-US" altLang="zh-CN" dirty="0">
                <a:latin typeface="仿宋_GB2312" pitchFamily="49" charset="-122"/>
                <a:ea typeface="仿宋_GB2312" pitchFamily="49" charset="-122"/>
              </a:rPr>
              <a:t>387</a:t>
            </a:r>
            <a:r>
              <a:rPr lang="zh-CN" altLang="en-US" dirty="0">
                <a:latin typeface="仿宋_GB2312" pitchFamily="49" charset="-122"/>
                <a:ea typeface="仿宋_GB2312" pitchFamily="49" charset="-122"/>
              </a:rPr>
              <a:t>条定理，其中抛物线、椭圆、及双曲线至今被沿用。</a:t>
            </a:r>
            <a:r>
              <a:rPr lang="zh-CN" altLang="en-US" b="1" dirty="0">
                <a:solidFill>
                  <a:schemeClr val="folHlink"/>
                </a:solidFill>
                <a:latin typeface="仿宋_GB2312" pitchFamily="49" charset="-122"/>
                <a:ea typeface="仿宋_GB2312" pitchFamily="49" charset="-122"/>
              </a:rPr>
              <a:t>阿基米德</a:t>
            </a:r>
            <a:r>
              <a:rPr lang="zh-CN" altLang="en-US" dirty="0">
                <a:latin typeface="仿宋_GB2312" pitchFamily="49" charset="-122"/>
                <a:ea typeface="仿宋_GB2312" pitchFamily="49" charset="-122"/>
              </a:rPr>
              <a:t>（前</a:t>
            </a:r>
            <a:r>
              <a:rPr lang="en-US" altLang="zh-CN" dirty="0">
                <a:latin typeface="仿宋_GB2312" pitchFamily="49" charset="-122"/>
                <a:ea typeface="仿宋_GB2312" pitchFamily="49" charset="-122"/>
              </a:rPr>
              <a:t>287-</a:t>
            </a:r>
            <a:r>
              <a:rPr lang="zh-CN" altLang="en-US" dirty="0">
                <a:latin typeface="仿宋_GB2312" pitchFamily="49" charset="-122"/>
                <a:ea typeface="仿宋_GB2312" pitchFamily="49" charset="-122"/>
              </a:rPr>
              <a:t>前</a:t>
            </a:r>
            <a:r>
              <a:rPr lang="en-US" altLang="zh-CN" dirty="0">
                <a:latin typeface="仿宋_GB2312" pitchFamily="49" charset="-122"/>
                <a:ea typeface="仿宋_GB2312" pitchFamily="49" charset="-122"/>
              </a:rPr>
              <a:t>212</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方法论</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命题集</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圆的测量</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抛物线求积法</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螺旋线</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球体与圆柱</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圆锥体与椭圆体论</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沙计算器</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平面均衡论</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浮体论</a:t>
            </a:r>
            <a:r>
              <a:rPr lang="en-US" altLang="zh-CN" dirty="0">
                <a:latin typeface="仿宋_GB2312" pitchFamily="49" charset="-122"/>
                <a:ea typeface="仿宋_GB2312" pitchFamily="49" charset="-122"/>
              </a:rPr>
              <a:t>》 </a:t>
            </a:r>
            <a:r>
              <a:rPr lang="zh-CN" altLang="en-US" dirty="0">
                <a:latin typeface="仿宋_GB2312" pitchFamily="49" charset="-122"/>
                <a:ea typeface="仿宋_GB2312" pitchFamily="49" charset="-122"/>
              </a:rPr>
              <a:t>。创造了杠杆、滑轮、螺旋机械，研究了平面和球形镜的反射原理，发明了凹形的反光镜。</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论球体与圆柱体</a:t>
            </a:r>
            <a:r>
              <a:rPr lang="en-US" altLang="zh-CN" dirty="0">
                <a:latin typeface="仿宋_GB2312" pitchFamily="49" charset="-122"/>
                <a:ea typeface="仿宋_GB2312" pitchFamily="49" charset="-122"/>
              </a:rPr>
              <a:t>》</a:t>
            </a:r>
            <a:r>
              <a:rPr lang="zh-CN" altLang="en-US" dirty="0">
                <a:latin typeface="仿宋_GB2312" pitchFamily="49" charset="-122"/>
                <a:ea typeface="仿宋_GB2312" pitchFamily="49" charset="-122"/>
              </a:rPr>
              <a:t>，计算了圆周率、球体、圆柱体的体积，说出名言：</a:t>
            </a:r>
            <a:r>
              <a:rPr lang="zh-CN" altLang="en-US" dirty="0">
                <a:ea typeface="仿宋_GB2312" pitchFamily="49" charset="-122"/>
              </a:rPr>
              <a:t>“</a:t>
            </a:r>
            <a:r>
              <a:rPr lang="zh-CN" altLang="en-US" dirty="0">
                <a:latin typeface="仿宋_GB2312" pitchFamily="49" charset="-122"/>
                <a:ea typeface="仿宋_GB2312" pitchFamily="49" charset="-122"/>
              </a:rPr>
              <a:t>给我一个支点，我将撑起地球</a:t>
            </a:r>
            <a:r>
              <a:rPr lang="zh-CN" altLang="en-US" dirty="0">
                <a:ea typeface="仿宋_GB2312" pitchFamily="49" charset="-122"/>
              </a:rPr>
              <a:t>”</a:t>
            </a:r>
            <a:r>
              <a:rPr lang="zh-CN" altLang="en-US" dirty="0">
                <a:latin typeface="仿宋_GB2312" pitchFamily="49" charset="-122"/>
                <a:ea typeface="仿宋_GB2312" pitchFamily="49" charset="-122"/>
              </a:rPr>
              <a:t>。 </a:t>
            </a:r>
          </a:p>
          <a:p>
            <a:pPr lvl="0" eaLnBrk="1" hangingPunct="1"/>
            <a:endParaRPr lang="zh-CN" altLang="en-US" dirty="0">
              <a:latin typeface="仿宋_GB2312" pitchFamily="49" charset="-122"/>
              <a:ea typeface="仿宋_GB2312" pitchFamily="49" charset="-122"/>
            </a:endParaRPr>
          </a:p>
          <a:p>
            <a:pPr lvl="0" eaLnBrk="1" hangingPunct="1"/>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p:sp>
      <p:sp>
        <p:nvSpPr>
          <p:cNvPr id="23554" name="备注占位符 2"/>
          <p:cNvSpPr>
            <a:spLocks noGrp="1"/>
          </p:cNvSpPr>
          <p:nvPr>
            <p:ph type="body"/>
          </p:nvPr>
        </p:nvSpPr>
        <p:spPr/>
        <p:txBody>
          <a:bodyPr wrap="square" lIns="91440" tIns="45720" rIns="91440" bIns="45720" anchor="t"/>
          <a:lstStyle/>
          <a:p>
            <a:pPr lvl="0"/>
            <a:endParaRPr lang="zh-CN" altLang="en-US" dirty="0"/>
          </a:p>
        </p:txBody>
      </p:sp>
      <p:sp>
        <p:nvSpPr>
          <p:cNvPr id="23555" name="灯片编号占位符 3"/>
          <p:cNvSpPr txBox="1">
            <a:spLocks noGrp="1"/>
          </p:cNvSpPr>
          <p:nvPr>
            <p:ph type="sldNum" sz="quarter"/>
          </p:nvPr>
        </p:nvSpPr>
        <p:spPr>
          <a:xfrm>
            <a:off x="3830638" y="9445625"/>
            <a:ext cx="2930525" cy="496888"/>
          </a:xfrm>
          <a:prstGeom prst="rect">
            <a:avLst/>
          </a:prstGeom>
          <a:noFill/>
          <a:ln w="9525">
            <a:noFill/>
          </a:ln>
        </p:spPr>
        <p:txBody>
          <a:bodyPr vert="horz" wrap="square" lIns="91440" tIns="45720" rIns="91440" bIns="45720" anchor="b"/>
          <a:lstStyle/>
          <a:p>
            <a:pPr lvl="0" algn="r" eaLnBrk="1" hangingPunct="1"/>
            <a:fld id="{9A0DB2DC-4C9A-4742-B13C-FB6460FD3503}" type="slidenum">
              <a:rPr lang="en-US" altLang="zh-CN" sz="1200" dirty="0"/>
              <a:t>13</a:t>
            </a:fld>
            <a:endParaRPr lang="en-US"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txBox="1">
            <a:spLocks noGrp="1"/>
          </p:cNvSpPr>
          <p:nvPr>
            <p:ph type="sldNum" sz="quarter"/>
          </p:nvPr>
        </p:nvSpPr>
        <p:spPr>
          <a:xfrm>
            <a:off x="3830638" y="9445625"/>
            <a:ext cx="2930525" cy="496888"/>
          </a:xfrm>
          <a:prstGeom prst="rect">
            <a:avLst/>
          </a:prstGeom>
          <a:noFill/>
          <a:ln w="9525">
            <a:noFill/>
          </a:ln>
        </p:spPr>
        <p:txBody>
          <a:bodyPr vert="horz" wrap="square" lIns="91440" tIns="45720" rIns="91440" bIns="45720" anchor="b"/>
          <a:lstStyle/>
          <a:p>
            <a:pPr lvl="0" algn="r" eaLnBrk="1" hangingPunct="1"/>
            <a:fld id="{9A0DB2DC-4C9A-4742-B13C-FB6460FD3503}" type="slidenum">
              <a:rPr lang="en-US" altLang="zh-CN" sz="1200" dirty="0"/>
              <a:t>14</a:t>
            </a:fld>
            <a:endParaRPr lang="en-US" altLang="zh-CN" sz="1200" dirty="0"/>
          </a:p>
        </p:txBody>
      </p:sp>
      <p:sp>
        <p:nvSpPr>
          <p:cNvPr id="25602" name="Rectangle 2"/>
          <p:cNvSpPr>
            <a:spLocks noGrp="1" noRot="1" noChangeAspect="1" noTextEdit="1"/>
          </p:cNvSpPr>
          <p:nvPr>
            <p:ph type="sldImg"/>
          </p:nvPr>
        </p:nvSpPr>
        <p:spPr>
          <a:xfrm>
            <a:off x="896938" y="746125"/>
            <a:ext cx="4970462" cy="3727450"/>
          </a:xfrm>
        </p:spPr>
      </p:sp>
      <p:sp>
        <p:nvSpPr>
          <p:cNvPr id="25603" name="Rectangle 3"/>
          <p:cNvSpPr>
            <a:spLocks noGrp="1"/>
          </p:cNvSpPr>
          <p:nvPr>
            <p:ph type="body"/>
          </p:nvPr>
        </p:nvSpPr>
        <p:spPr/>
        <p:txBody>
          <a:bodyPr wrap="square" lIns="91440" tIns="45720" rIns="91440" bIns="45720" anchor="t"/>
          <a:lstStyle/>
          <a:p>
            <a:pPr lvl="0" eaLnBrk="1" hangingPunct="1"/>
            <a:r>
              <a:rPr lang="zh-CN" altLang="en-US" sz="1400" dirty="0">
                <a:latin typeface="楷体_GB2312" pitchFamily="49" charset="-122"/>
                <a:ea typeface="楷体_GB2312" pitchFamily="49" charset="-122"/>
              </a:rPr>
              <a:t>据说克达席布斯（前</a:t>
            </a:r>
            <a:r>
              <a:rPr lang="en-US" altLang="zh-CN" sz="1400" dirty="0">
                <a:latin typeface="楷体_GB2312" pitchFamily="49" charset="-122"/>
                <a:ea typeface="楷体_GB2312" pitchFamily="49" charset="-122"/>
              </a:rPr>
              <a:t>285</a:t>
            </a:r>
            <a:r>
              <a:rPr lang="en-US" altLang="zh-CN" sz="1400" dirty="0">
                <a:ea typeface="楷体_GB2312" pitchFamily="49" charset="-122"/>
              </a:rPr>
              <a:t>—</a:t>
            </a:r>
            <a:r>
              <a:rPr lang="zh-CN" altLang="en-US" sz="1400" dirty="0">
                <a:latin typeface="楷体_GB2312" pitchFamily="49" charset="-122"/>
                <a:ea typeface="楷体_GB2312" pitchFamily="49" charset="-122"/>
              </a:rPr>
              <a:t>前</a:t>
            </a:r>
            <a:r>
              <a:rPr lang="en-US" altLang="zh-CN" sz="1400" dirty="0">
                <a:latin typeface="楷体_GB2312" pitchFamily="49" charset="-122"/>
                <a:ea typeface="楷体_GB2312" pitchFamily="49" charset="-122"/>
              </a:rPr>
              <a:t>222</a:t>
            </a:r>
            <a:r>
              <a:rPr lang="zh-CN" altLang="en-US" sz="1400" dirty="0">
                <a:latin typeface="楷体_GB2312" pitchFamily="49" charset="-122"/>
                <a:ea typeface="楷体_GB2312" pitchFamily="49" charset="-122"/>
              </a:rPr>
              <a:t>）创立了工程技术，发明了压力泵，制造过一架水风琴和机械式的水钟。</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txBox="1">
            <a:spLocks noGrp="1"/>
          </p:cNvSpPr>
          <p:nvPr>
            <p:ph type="sldNum" sz="quarter"/>
          </p:nvPr>
        </p:nvSpPr>
        <p:spPr>
          <a:xfrm>
            <a:off x="3830638" y="9445625"/>
            <a:ext cx="2930525" cy="496888"/>
          </a:xfrm>
          <a:prstGeom prst="rect">
            <a:avLst/>
          </a:prstGeom>
          <a:noFill/>
          <a:ln w="9525">
            <a:noFill/>
          </a:ln>
        </p:spPr>
        <p:txBody>
          <a:bodyPr vert="horz" wrap="square" lIns="91440" tIns="45720" rIns="91440" bIns="45720" anchor="b"/>
          <a:lstStyle/>
          <a:p>
            <a:pPr lvl="0" algn="r" eaLnBrk="1" hangingPunct="1"/>
            <a:fld id="{9A0DB2DC-4C9A-4742-B13C-FB6460FD3503}" type="slidenum">
              <a:rPr lang="en-US" altLang="zh-CN" sz="1200" dirty="0"/>
              <a:t>25</a:t>
            </a:fld>
            <a:endParaRPr lang="en-US" altLang="zh-CN" sz="1200" dirty="0"/>
          </a:p>
        </p:txBody>
      </p:sp>
      <p:sp>
        <p:nvSpPr>
          <p:cNvPr id="37890" name="Rectangle 2"/>
          <p:cNvSpPr>
            <a:spLocks noGrp="1" noRot="1" noChangeAspect="1" noTextEdit="1"/>
          </p:cNvSpPr>
          <p:nvPr>
            <p:ph type="sldImg"/>
          </p:nvPr>
        </p:nvSpPr>
        <p:spPr/>
      </p:sp>
      <p:sp>
        <p:nvSpPr>
          <p:cNvPr id="37891" name="Rectangle 3"/>
          <p:cNvSpPr>
            <a:spLocks noGrp="1"/>
          </p:cNvSpPr>
          <p:nvPr>
            <p:ph type="body"/>
          </p:nvPr>
        </p:nvSpPr>
        <p:spPr/>
        <p:txBody>
          <a:bodyPr wrap="square" lIns="91440" tIns="45720" rIns="91440" bIns="45720" anchor="t"/>
          <a:lstStyle/>
          <a:p>
            <a:pPr lvl="0"/>
            <a:r>
              <a:rPr lang="zh-CN" altLang="en-US" dirty="0"/>
              <a:t>历时近</a:t>
            </a:r>
            <a:r>
              <a:rPr lang="en-US" altLang="zh-CN" dirty="0"/>
              <a:t>1300</a:t>
            </a:r>
            <a:r>
              <a:rPr lang="zh-CN" altLang="en-US" dirty="0"/>
              <a:t>年</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33304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lstStyle/>
          <a:p>
            <a:endParaRPr lang="zh-CN" altLang="en-US"/>
          </a:p>
        </p:txBody>
      </p:sp>
      <p:sp>
        <p:nvSpPr>
          <p:cNvPr id="2051" name="Line 8"/>
          <p:cNvSpPr/>
          <p:nvPr/>
        </p:nvSpPr>
        <p:spPr>
          <a:xfrm>
            <a:off x="1981200" y="3962400"/>
            <a:ext cx="6513513" cy="0"/>
          </a:xfrm>
          <a:prstGeom prst="line">
            <a:avLst/>
          </a:prstGeom>
          <a:ln w="19050" cap="flat" cmpd="sng">
            <a:solidFill>
              <a:schemeClr val="accent1"/>
            </a:solidFill>
            <a:prstDash val="solid"/>
            <a:round/>
            <a:headEnd type="none" w="med" len="med"/>
            <a:tailEnd type="none" w="med" len="med"/>
          </a:ln>
        </p:spPr>
      </p:sp>
      <p:sp>
        <p:nvSpPr>
          <p:cNvPr id="131074" name="Rectangle 2"/>
          <p:cNvSpPr>
            <a:spLocks noGrp="1" noChangeArrowheads="1"/>
          </p:cNvSpPr>
          <p:nvPr>
            <p:ph type="ctrTitle"/>
          </p:nvPr>
        </p:nvSpPr>
        <p:spPr>
          <a:xfrm>
            <a:off x="914400" y="1524000"/>
            <a:ext cx="7624763" cy="1752600"/>
          </a:xfrm>
        </p:spPr>
        <p:txBody>
          <a:bodyPr/>
          <a:lstStyle>
            <a:lvl1pPr>
              <a:defRPr sz="5000"/>
            </a:lvl1pPr>
          </a:lstStyle>
          <a:p>
            <a:pPr fontAlgn="base"/>
            <a:r>
              <a:rPr lang="zh-CN" altLang="en-US" strike="noStrike" noProof="1"/>
              <a:t>单击此处编辑母版标题样式</a:t>
            </a:r>
          </a:p>
        </p:txBody>
      </p:sp>
      <p:sp>
        <p:nvSpPr>
          <p:cNvPr id="131075"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pPr fontAlgn="base"/>
            <a:r>
              <a:rPr lang="zh-CN" altLang="en-US" strike="noStrike" noProof="1"/>
              <a:t>单击此处编辑母版副标题样式</a:t>
            </a:r>
          </a:p>
        </p:txBody>
      </p:sp>
      <p:sp>
        <p:nvSpPr>
          <p:cNvPr id="11"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BBCDC3B-9CBC-4A92-AC5C-4E5A3E95AAEC}"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22:29:02</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buNone/>
            </a:pPr>
            <a:fld id="{9A0DB2DC-4C9A-4742-B13C-FB6460FD3503}" type="slidenum">
              <a:rPr lang="en-US" altLang="zh-CN" strike="noStrike" noProof="1" dirty="0">
                <a:latin typeface="Garamond" panose="02020404030301010803" pitchFamily="18" charset="0"/>
                <a:ea typeface="宋体" panose="02010600030101010101" pitchFamily="2" charset="-122"/>
                <a:cs typeface="+mn-cs"/>
              </a:rPr>
              <a:t>‹#›</a:t>
            </a:fld>
            <a:endParaRPr lang="en-US" altLang="zh-CN" strike="noStrike" noProof="1">
              <a:latin typeface="Garamond" panose="02020404030301010803"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C975F5F-5546-4E7B-BBFC-1D282242CC7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22:29:02</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Garamond" panose="02020404030301010803" pitchFamily="18"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7813"/>
            <a:ext cx="6019800" cy="5853112"/>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C975F5F-5546-4E7B-BBFC-1D282242CC7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22:29:02</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Garamond" panose="02020404030301010803" pitchFamily="18"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1600200"/>
            <a:ext cx="4038600" cy="453072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剪贴画占位符 3"/>
          <p:cNvSpPr>
            <a:spLocks noGrp="1"/>
          </p:cNvSpPr>
          <p:nvPr>
            <p:ph type="clipArt" sz="half" idx="2"/>
          </p:nvPr>
        </p:nvSpPr>
        <p:spPr>
          <a:xfrm>
            <a:off x="4648200" y="1600200"/>
            <a:ext cx="4038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C975F5F-5546-4E7B-BBFC-1D282242CC7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22:29:02</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Garamond" panose="02020404030301010803" pitchFamily="18"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pPr fontAlgn="base"/>
            <a:r>
              <a:rPr lang="zh-CN" altLang="en-US" strike="noStrike" noProof="1" smtClean="0"/>
              <a:t>单击此处编辑母版标题样式</a:t>
            </a:r>
            <a:endParaRPr lang="zh-CN" altLang="en-US" strike="noStrike" noProof="1"/>
          </a:p>
        </p:txBody>
      </p:sp>
      <p:sp>
        <p:nvSpPr>
          <p:cNvPr id="3" name="剪贴画占位符 2"/>
          <p:cNvSpPr>
            <a:spLocks noGrp="1"/>
          </p:cNvSpPr>
          <p:nvPr>
            <p:ph type="clipArt" sz="half" idx="1"/>
          </p:nvPr>
        </p:nvSpPr>
        <p:spPr>
          <a:xfrm>
            <a:off x="457200" y="1600200"/>
            <a:ext cx="4038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4648200" y="1600200"/>
            <a:ext cx="4038600" cy="453072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C975F5F-5546-4E7B-BBFC-1D282242CC7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22:29:02</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Garamond" panose="02020404030301010803" pitchFamily="18"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C975F5F-5546-4E7B-BBFC-1D282242CC7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22:29:02</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Garamond" panose="02020404030301010803" pitchFamily="18"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C975F5F-5546-4E7B-BBFC-1D282242CC7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22:29:02</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Garamond" panose="02020404030301010803" pitchFamily="18"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C975F5F-5546-4E7B-BBFC-1D282242CC7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22:29:02</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Garamond" panose="02020404030301010803" pitchFamily="18"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C975F5F-5546-4E7B-BBFC-1D282242CC7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22:29:02</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Garamond" panose="02020404030301010803" pitchFamily="18"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C975F5F-5546-4E7B-BBFC-1D282242CC7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22:29:02</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Garamond" panose="02020404030301010803" pitchFamily="18"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C975F5F-5546-4E7B-BBFC-1D282242CC7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22:29:02</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Garamond" panose="02020404030301010803" pitchFamily="18"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C975F5F-5546-4E7B-BBFC-1D282242CC7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22:29:02</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Garamond" panose="02020404030301010803" pitchFamily="18"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C975F5F-5546-4E7B-BBFC-1D282242CC7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22:29:02</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Garamond" panose="02020404030301010803" pitchFamily="18"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7813"/>
            <a:ext cx="8229600" cy="1139825"/>
          </a:xfrm>
          <a:prstGeom prst="rect">
            <a:avLst/>
          </a:prstGeom>
          <a:noFill/>
          <a:ln w="9525">
            <a:noFill/>
          </a:ln>
        </p:spPr>
        <p:txBody>
          <a:bodyPr anchor="t"/>
          <a:lstStyle/>
          <a:p>
            <a:pPr lvl="0"/>
            <a:r>
              <a:rPr lang="zh-CN" altLang="en-US" dirty="0"/>
              <a:t>单击此处编辑母版标题样式</a:t>
            </a:r>
          </a:p>
        </p:txBody>
      </p:sp>
      <p:sp>
        <p:nvSpPr>
          <p:cNvPr id="1027" name="Rectangle 3"/>
          <p:cNvSpPr>
            <a:spLocks noGrp="1"/>
          </p:cNvSpPr>
          <p:nvPr>
            <p:ph type="body"/>
          </p:nvPr>
        </p:nvSpPr>
        <p:spPr>
          <a:xfrm>
            <a:off x="457200" y="1600200"/>
            <a:ext cx="8229600" cy="4530725"/>
          </a:xfrm>
          <a:prstGeom prst="rect">
            <a:avLst/>
          </a:prstGeom>
          <a:noFill/>
          <a:ln w="9525">
            <a:noFill/>
          </a:ln>
        </p:spPr>
        <p:txBody>
          <a:bodyPr anchor="t"/>
          <a:lstStyle/>
          <a:p>
            <a:pPr lvl="0"/>
            <a:r>
              <a:rPr lang="zh-CN" altLang="en-US" dirty="0"/>
              <a:t>单击此处编辑母版文本样式</a:t>
            </a:r>
          </a:p>
          <a:p>
            <a:pPr lvl="1" indent="-325120"/>
            <a:r>
              <a:rPr lang="zh-CN" altLang="en-US" dirty="0"/>
              <a:t>第二级</a:t>
            </a:r>
          </a:p>
          <a:p>
            <a:pPr lvl="2" indent="-350520"/>
            <a:r>
              <a:rPr lang="zh-CN" altLang="en-US" dirty="0"/>
              <a:t>第三级</a:t>
            </a:r>
          </a:p>
          <a:p>
            <a:pPr lvl="3" indent="-315595"/>
            <a:r>
              <a:rPr lang="zh-CN" altLang="en-US" dirty="0"/>
              <a:t>第四级</a:t>
            </a:r>
          </a:p>
          <a:p>
            <a:pPr lvl="4" indent="-339725"/>
            <a:r>
              <a:rPr lang="zh-CN" altLang="en-US" dirty="0"/>
              <a:t>第五级</a:t>
            </a:r>
          </a:p>
        </p:txBody>
      </p:sp>
      <p:sp>
        <p:nvSpPr>
          <p:cNvPr id="130052"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C975F5F-5546-4E7B-BBFC-1D282242CC7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22:29:02</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005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0054"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Garamond" panose="02020404030301010803" pitchFamily="18" charset="0"/>
              </a:defRPr>
            </a:lvl1pPr>
          </a:lstStyle>
          <a:p>
            <a:pPr lvl="0" eaLnBrk="1" fontAlgn="base" hangingPunct="1">
              <a:buNone/>
            </a:pPr>
            <a:fld id="{9A0DB2DC-4C9A-4742-B13C-FB6460FD3503}" type="slidenum">
              <a:rPr lang="en-US" altLang="zh-CN" strike="noStrike" noProof="1" dirty="0">
                <a:latin typeface="Garamond" panose="02020404030301010803" pitchFamily="18" charset="0"/>
                <a:ea typeface="宋体" panose="02010600030101010101" pitchFamily="2" charset="-122"/>
                <a:cs typeface="+mn-cs"/>
              </a:rPr>
              <a:t>‹#›</a:t>
            </a:fld>
            <a:endParaRPr lang="en-US" altLang="zh-CN" strike="noStrike" noProof="1">
              <a:latin typeface="Arial" panose="020B0604020202020204" pitchFamily="34" charset="0"/>
            </a:endParaRPr>
          </a:p>
        </p:txBody>
      </p:sp>
      <p:sp>
        <p:nvSpPr>
          <p:cNvPr id="1031" name="Freeform 7"/>
          <p:cNvSpPr/>
          <p:nvPr/>
        </p:nvSpPr>
        <p:spPr>
          <a:xfrm>
            <a:off x="381000" y="228600"/>
            <a:ext cx="8229600" cy="609600"/>
          </a:xfrm>
          <a:custGeom>
            <a:avLst/>
            <a:gdLst/>
            <a:ahLst/>
            <a:cxnLst>
              <a:cxn ang="0">
                <a:pos x="0" y="2147483647"/>
              </a:cxn>
              <a:cxn ang="0">
                <a:pos x="0" y="0"/>
              </a:cxn>
              <a:cxn ang="0">
                <a:pos x="2147483647" y="0"/>
              </a:cxn>
            </a:cxnLst>
            <a:rect l="0" t="0" r="0" b="0"/>
            <a:pathLst>
              <a:path w="1000" h="1000">
                <a:moveTo>
                  <a:pt x="0" y="1000"/>
                </a:moveTo>
                <a:lnTo>
                  <a:pt x="0" y="0"/>
                </a:lnTo>
                <a:lnTo>
                  <a:pt x="1000" y="0"/>
                </a:lnTo>
              </a:path>
            </a:pathLst>
          </a:custGeom>
          <a:noFill/>
          <a:ln w="19050" cap="flat" cmpd="sng">
            <a:solidFill>
              <a:schemeClr val="accent1"/>
            </a:solidFill>
            <a:prstDash val="solid"/>
            <a:miter/>
            <a:headEnd type="none" w="med" len="med"/>
            <a:tailEnd type="none" w="med" len="med"/>
          </a:ln>
        </p:spPr>
        <p:txBody>
          <a:bodyPr/>
          <a:lstStyle/>
          <a:p>
            <a:endParaRPr lang="zh-CN" altLang="en-US"/>
          </a:p>
        </p:txBody>
      </p:sp>
      <p:sp>
        <p:nvSpPr>
          <p:cNvPr id="1032" name="Line 8"/>
          <p:cNvSpPr/>
          <p:nvPr/>
        </p:nvSpPr>
        <p:spPr>
          <a:xfrm>
            <a:off x="457200" y="6172200"/>
            <a:ext cx="8229600" cy="0"/>
          </a:xfrm>
          <a:prstGeom prst="line">
            <a:avLst/>
          </a:prstGeom>
          <a:ln w="19050" cap="flat" cmpd="sng">
            <a:solidFill>
              <a:schemeClr val="accent1"/>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nchen@mail.xjtu.edu.c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7.jpe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hyperlink" Target="https://baike.baidu.com/item/%E8%AE%BA%E4%BA%BA%E7%94%9F" TargetMode="External"/><Relationship Id="rId4" Type="http://schemas.openxmlformats.org/officeDocument/2006/relationships/hyperlink" Target="https://baike.baidu.com/item/%E8%AE%BA%E8%87%AA%E7%84%B6" TargetMode="External"/><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hyperlink" Target="http://baike.baidu.com/pic/1/1182451714297765.jp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baike.baidu.com/pic/5/115493717659773.jpg" TargetMode="External"/><Relationship Id="rId7"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hyperlink" Target="http://baike.baidu.com/pic/1/11456577643334540.jpg" TargetMode="Externa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bk.baidu.com/view/8426.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baike.baidu.com/view/46065.htm" TargetMode="External"/><Relationship Id="rId3" Type="http://schemas.openxmlformats.org/officeDocument/2006/relationships/image" Target="../media/image19.jpeg"/><Relationship Id="rId7" Type="http://schemas.openxmlformats.org/officeDocument/2006/relationships/hyperlink" Target="http://baike.baidu.com/view/4387.htm" TargetMode="External"/><Relationship Id="rId2" Type="http://schemas.openxmlformats.org/officeDocument/2006/relationships/hyperlink" Target="http://baike.baidu.com/pic/99/11813162920625519.jpg" TargetMode="External"/><Relationship Id="rId1" Type="http://schemas.openxmlformats.org/officeDocument/2006/relationships/slideLayout" Target="../slideLayouts/slideLayout13.xml"/><Relationship Id="rId6" Type="http://schemas.openxmlformats.org/officeDocument/2006/relationships/hyperlink" Target="http://baike.baidu.com/view/40786.htm" TargetMode="External"/><Relationship Id="rId11" Type="http://schemas.openxmlformats.org/officeDocument/2006/relationships/hyperlink" Target="http://baike.baidu.com/view/161381.htm" TargetMode="External"/><Relationship Id="rId5" Type="http://schemas.openxmlformats.org/officeDocument/2006/relationships/hyperlink" Target="http://baike.baidu.com/view/90396.htm" TargetMode="External"/><Relationship Id="rId10" Type="http://schemas.openxmlformats.org/officeDocument/2006/relationships/hyperlink" Target="http://baike.baidu.com/view/15401.htm" TargetMode="External"/><Relationship Id="rId4" Type="http://schemas.openxmlformats.org/officeDocument/2006/relationships/hyperlink" Target="http://baike.baidu.com/view/2245.htm" TargetMode="External"/><Relationship Id="rId9" Type="http://schemas.openxmlformats.org/officeDocument/2006/relationships/hyperlink" Target="http://baike.baidu.com/view/188674.ht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baike.baidu.com/pic/11/11813690390158195.jpg"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a3.att.hoodong.com/39/76/01200000012881118467616409739.jp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baike.baidu.com/pic/63/11815698571812533.jp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baike.baidu.com/pic/1/11524560669958631.jpg" TargetMode="Externa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baike.baidu.com/pic/1/11456577643334540.jpg" TargetMode="External"/><Relationship Id="rId1" Type="http://schemas.openxmlformats.org/officeDocument/2006/relationships/slideLayout" Target="../slideLayouts/slideLayout12.xml"/><Relationship Id="rId5" Type="http://schemas.openxmlformats.org/officeDocument/2006/relationships/image" Target="../media/image38.jpeg"/><Relationship Id="rId4" Type="http://schemas.openxmlformats.org/officeDocument/2006/relationships/hyperlink" Target="http://baike.baidu.com/pic/6/11514125314946238.jpg"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hyperlink" Target="http://baike.baidu.com/pic/15/1153641786186629.jpg"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12CA6F5-164A-4616-A119-695D27AD00BB}"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22:29:02</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122"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1</a:t>
            </a:fld>
            <a:endParaRPr lang="en-US" altLang="zh-CN" sz="1200" dirty="0">
              <a:latin typeface="Garamond" panose="02020404030301010803" pitchFamily="18" charset="0"/>
            </a:endParaRPr>
          </a:p>
        </p:txBody>
      </p:sp>
      <p:sp>
        <p:nvSpPr>
          <p:cNvPr id="45058" name="Rectangle 2"/>
          <p:cNvSpPr>
            <a:spLocks noGrp="1" noChangeArrowheads="1"/>
          </p:cNvSpPr>
          <p:nvPr>
            <p:ph type="title"/>
          </p:nvPr>
        </p:nvSpPr>
        <p:spPr>
          <a:xfrm>
            <a:off x="539552" y="1196752"/>
            <a:ext cx="8064500" cy="2736304"/>
          </a:xfrm>
          <a:solidFill>
            <a:srgbClr val="FFFF00"/>
          </a:solidFill>
          <a:ln w="31750"/>
        </p:spPr>
        <p:txBody>
          <a:bodyPr vert="horz" wrap="square" lIns="91440" tIns="45720" rIns="91440" bIns="45720" numCol="1" anchor="t" anchorCtr="0" compatLnSpc="1"/>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第二讲</a:t>
            </a:r>
            <a:r>
              <a:rPr kumimoji="0" lang="zh-CN" altLang="en-US" sz="4400" b="1" i="0" u="none" strike="noStrike" kern="0" cap="none" spc="0" normalizeH="0" baseline="0" noProof="0" dirty="0" smtClean="0">
                <a:ln>
                  <a:noFill/>
                </a:ln>
                <a:solidFill>
                  <a:schemeClr val="accent1"/>
                </a:solidFill>
                <a:effectLst>
                  <a:outerShdw blurRad="38100" dist="38100" dir="2700000" algn="tl">
                    <a:srgbClr val="000000"/>
                  </a:outerShdw>
                </a:effectLst>
                <a:uLnTx/>
                <a:uFillTx/>
                <a:latin typeface="+mj-lt"/>
                <a:ea typeface="+mj-ea"/>
                <a:cs typeface="+mj-cs"/>
              </a:rPr>
              <a:t>  </a:t>
            </a:r>
            <a:r>
              <a:rPr kumimoji="0" lang="en-US" altLang="zh-CN" sz="4400" b="1" i="0" u="none" strike="noStrike" kern="0" cap="none" spc="0" normalizeH="0" baseline="0" noProof="0" dirty="0" smtClean="0">
                <a:ln>
                  <a:noFill/>
                </a:ln>
                <a:solidFill>
                  <a:schemeClr val="accent1"/>
                </a:solidFill>
                <a:effectLst>
                  <a:outerShdw blurRad="38100" dist="38100" dir="2700000" algn="tl">
                    <a:srgbClr val="000000"/>
                  </a:outerShdw>
                </a:effectLst>
                <a:uLnTx/>
                <a:uFillTx/>
                <a:latin typeface="+mj-lt"/>
                <a:ea typeface="+mj-ea"/>
                <a:cs typeface="+mj-cs"/>
              </a:rPr>
              <a:t/>
            </a:r>
            <a:br>
              <a:rPr kumimoji="0" lang="en-US" altLang="zh-CN" sz="4400" b="1" i="0" u="none" strike="noStrike" kern="0" cap="none" spc="0" normalizeH="0" baseline="0" noProof="0" dirty="0" smtClean="0">
                <a:ln>
                  <a:noFill/>
                </a:ln>
                <a:solidFill>
                  <a:schemeClr val="accent1"/>
                </a:solidFill>
                <a:effectLst>
                  <a:outerShdw blurRad="38100" dist="38100" dir="2700000" algn="tl">
                    <a:srgbClr val="000000"/>
                  </a:outerShdw>
                </a:effectLst>
                <a:uLnTx/>
                <a:uFillTx/>
                <a:latin typeface="+mj-lt"/>
                <a:ea typeface="+mj-ea"/>
                <a:cs typeface="+mj-cs"/>
              </a:rPr>
            </a:br>
            <a:r>
              <a:rPr kumimoji="0" lang="zh-CN" altLang="zh-CN" sz="5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社会演化</a:t>
            </a:r>
            <a:r>
              <a:rPr kumimoji="0" lang="zh-CN" altLang="en-US" sz="5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与</a:t>
            </a:r>
            <a:r>
              <a:rPr kumimoji="0" lang="zh-CN" altLang="en-US" sz="5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现代化起源</a:t>
            </a:r>
            <a:r>
              <a:rPr kumimoji="0" lang="zh-CN" altLang="en-US" sz="3800" b="1" i="0" u="none" strike="noStrike" kern="0" cap="none" spc="0" normalizeH="0" baseline="0" noProof="0" dirty="0" smtClean="0">
                <a:ln>
                  <a:noFill/>
                </a:ln>
                <a:solidFill>
                  <a:schemeClr val="tx2"/>
                </a:solidFill>
                <a:effectLst/>
                <a:uLnTx/>
                <a:uFillTx/>
                <a:latin typeface="+mj-lt"/>
                <a:ea typeface="+mj-ea"/>
                <a:cs typeface="+mj-cs"/>
              </a:rPr>
              <a:t/>
            </a:r>
            <a:br>
              <a:rPr kumimoji="0" lang="zh-CN" altLang="en-US" sz="3800" b="1" i="0" u="none" strike="noStrike" kern="0" cap="none" spc="0" normalizeH="0" baseline="0" noProof="0" dirty="0" smtClean="0">
                <a:ln>
                  <a:noFill/>
                </a:ln>
                <a:solidFill>
                  <a:schemeClr val="tx2"/>
                </a:solidFill>
                <a:effectLst/>
                <a:uLnTx/>
                <a:uFillTx/>
                <a:latin typeface="+mj-lt"/>
                <a:ea typeface="+mj-ea"/>
                <a:cs typeface="+mj-cs"/>
              </a:rPr>
            </a:br>
            <a:r>
              <a:rPr kumimoji="0" lang="en-US" altLang="zh-CN" sz="3800" b="1" i="0" u="none" strike="noStrike" kern="0" cap="none" spc="0" normalizeH="0" baseline="0" noProof="0" dirty="0" smtClean="0">
                <a:ln>
                  <a:noFill/>
                </a:ln>
                <a:solidFill>
                  <a:schemeClr val="tx2"/>
                </a:solidFill>
                <a:effectLst/>
                <a:uLnTx/>
                <a:uFillTx/>
                <a:latin typeface="+mj-lt"/>
                <a:ea typeface="+mj-ea"/>
                <a:cs typeface="+mj-cs"/>
              </a:rPr>
              <a:t/>
            </a:r>
            <a:br>
              <a:rPr kumimoji="0" lang="en-US" altLang="zh-CN" sz="3800" b="1" i="0" u="none" strike="noStrike" kern="0" cap="none" spc="0" normalizeH="0" baseline="0" noProof="0" dirty="0" smtClean="0">
                <a:ln>
                  <a:noFill/>
                </a:ln>
                <a:solidFill>
                  <a:schemeClr val="tx2"/>
                </a:solidFill>
                <a:effectLst/>
                <a:uLnTx/>
                <a:uFillTx/>
                <a:latin typeface="+mj-lt"/>
                <a:ea typeface="+mj-ea"/>
                <a:cs typeface="+mj-cs"/>
              </a:rPr>
            </a:br>
            <a:r>
              <a:rPr lang="en-US" altLang="zh-CN" sz="3800" b="1" dirty="0"/>
              <a:t/>
            </a:r>
            <a:br>
              <a:rPr lang="en-US" altLang="zh-CN" sz="3800" b="1" dirty="0"/>
            </a:br>
            <a:endParaRPr kumimoji="0" lang="en-US" altLang="zh-CN" sz="3600" b="1" i="0" u="none" strike="noStrike" kern="0" cap="none" spc="0" normalizeH="0" baseline="0" noProof="0" dirty="0" smtClean="0">
              <a:ln>
                <a:noFill/>
              </a:ln>
              <a:solidFill>
                <a:schemeClr val="tx2"/>
              </a:solidFill>
              <a:effectLst/>
              <a:uLnTx/>
              <a:uFillTx/>
              <a:latin typeface="+mj-lt"/>
              <a:ea typeface="+mj-ea"/>
              <a:cs typeface="+mj-cs"/>
            </a:endParaRPr>
          </a:p>
        </p:txBody>
      </p:sp>
      <p:sp>
        <p:nvSpPr>
          <p:cNvPr id="6" name="矩形 5"/>
          <p:cNvSpPr/>
          <p:nvPr/>
        </p:nvSpPr>
        <p:spPr>
          <a:xfrm>
            <a:off x="683568" y="405134"/>
            <a:ext cx="3416300" cy="646113"/>
          </a:xfrm>
          <a:prstGeom prst="rect">
            <a:avLst/>
          </a:prstGeom>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工业</a:t>
            </a:r>
            <a:r>
              <a:rPr kumimoji="0" lang="zh-CN" alt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社会学</a:t>
            </a:r>
            <a:r>
              <a:rPr kumimoji="0" lang="en-US" altLang="zh-CN"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endParaRPr kumimoji="0" lang="zh-CN" alt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2267744" y="4311647"/>
            <a:ext cx="4896544" cy="2160591"/>
          </a:xfrm>
          <a:prstGeom prst="rect">
            <a:avLst/>
          </a:prstGeom>
          <a:noFill/>
        </p:spPr>
        <p:txBody>
          <a:bodyPr wrap="square" rtlCol="0">
            <a:spAutoFit/>
          </a:bodyPr>
          <a:lstStyle/>
          <a:p>
            <a:pPr algn="ctr">
              <a:lnSpc>
                <a:spcPct val="120000"/>
              </a:lnSpc>
            </a:pPr>
            <a:r>
              <a:rPr lang="zh-CN" altLang="en-US" sz="3200" b="1" kern="0" dirty="0">
                <a:solidFill>
                  <a:srgbClr val="3333CC"/>
                </a:solidFill>
                <a:latin typeface="微软雅黑" panose="020B0503020204020204" pitchFamily="34" charset="-122"/>
                <a:ea typeface="微软雅黑" panose="020B0503020204020204" pitchFamily="34" charset="-122"/>
              </a:rPr>
              <a:t>陈天宁</a:t>
            </a:r>
            <a:r>
              <a:rPr lang="en-US" altLang="zh-CN" sz="2800" b="1" kern="0" dirty="0">
                <a:solidFill>
                  <a:schemeClr val="tx2"/>
                </a:solidFill>
                <a:latin typeface="微软雅黑" panose="020B0503020204020204" pitchFamily="34" charset="-122"/>
                <a:ea typeface="微软雅黑" panose="020B0503020204020204" pitchFamily="34" charset="-122"/>
              </a:rPr>
              <a:t/>
            </a:r>
            <a:br>
              <a:rPr lang="en-US" altLang="zh-CN" sz="2800" b="1" kern="0" dirty="0">
                <a:solidFill>
                  <a:schemeClr val="tx2"/>
                </a:solidFill>
                <a:latin typeface="微软雅黑" panose="020B0503020204020204" pitchFamily="34" charset="-122"/>
                <a:ea typeface="微软雅黑" panose="020B0503020204020204" pitchFamily="34" charset="-122"/>
              </a:rPr>
            </a:br>
            <a:r>
              <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hlinkClick r:id="rId2"/>
              </a:rPr>
              <a:t>tnchen@mail.xjtu.edu.cn</a:t>
            </a:r>
            <a:endParaRPr lang="en-US" altLang="zh-CN" sz="28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20000"/>
              </a:lnSpc>
            </a:pPr>
            <a:r>
              <a:rPr lang="zh-CN" altLang="en-US" sz="2800" b="1" kern="0" dirty="0">
                <a:solidFill>
                  <a:srgbClr val="3333CC"/>
                </a:solidFill>
                <a:latin typeface="微软雅黑" panose="020B0503020204020204" pitchFamily="34" charset="-122"/>
                <a:ea typeface="微软雅黑" panose="020B0503020204020204" pitchFamily="34" charset="-122"/>
              </a:rPr>
              <a:t>手机</a:t>
            </a:r>
            <a:r>
              <a:rPr lang="zh-CN" altLang="en-US" sz="2800" b="1" kern="0" dirty="0">
                <a:solidFill>
                  <a:srgbClr val="3333CC"/>
                </a:solidFill>
              </a:rPr>
              <a:t>：</a:t>
            </a:r>
            <a:r>
              <a:rPr lang="en-US" altLang="zh-CN" sz="28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rPr>
              <a:t>13991861066</a:t>
            </a:r>
            <a:r>
              <a:rPr lang="en-US" altLang="zh-CN" sz="2800" b="1" kern="0" dirty="0">
                <a:solidFill>
                  <a:srgbClr val="3333CC"/>
                </a:solidFill>
              </a:rPr>
              <a:t/>
            </a:r>
            <a:br>
              <a:rPr lang="en-US" altLang="zh-CN" sz="2800" b="1" kern="0" dirty="0">
                <a:solidFill>
                  <a:srgbClr val="3333CC"/>
                </a:solidFill>
              </a:rPr>
            </a:br>
            <a:endParaRPr lang="zh-CN" altLang="en-US" sz="2400" b="1" dirty="0">
              <a:solidFill>
                <a:srgbClr val="3333CC"/>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图片 1"/>
          <p:cNvPicPr>
            <a:picLocks noChangeAspect="1"/>
          </p:cNvPicPr>
          <p:nvPr/>
        </p:nvPicPr>
        <p:blipFill>
          <a:blip r:embed="rId3"/>
          <a:stretch>
            <a:fillRect/>
          </a:stretch>
        </p:blipFill>
        <p:spPr>
          <a:xfrm>
            <a:off x="4681538" y="85725"/>
            <a:ext cx="1474787" cy="1614488"/>
          </a:xfrm>
          <a:prstGeom prst="rect">
            <a:avLst/>
          </a:prstGeom>
          <a:noFill/>
          <a:ln w="9525">
            <a:noFill/>
          </a:ln>
        </p:spPr>
      </p:pic>
      <p:sp>
        <p:nvSpPr>
          <p:cNvPr id="7"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9BE8EFC-86E8-41D4-8522-99B14751BAE5}"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22:29:04</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6387"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10</a:t>
            </a:fld>
            <a:endParaRPr lang="en-US" altLang="zh-CN" sz="1200" dirty="0">
              <a:latin typeface="Garamond" panose="02020404030301010803" pitchFamily="18" charset="0"/>
            </a:endParaRPr>
          </a:p>
        </p:txBody>
      </p:sp>
      <p:sp>
        <p:nvSpPr>
          <p:cNvPr id="46082" name="Rectangle 2"/>
          <p:cNvSpPr>
            <a:spLocks noGrp="1" noChangeArrowheads="1"/>
          </p:cNvSpPr>
          <p:nvPr>
            <p:ph type="title"/>
          </p:nvPr>
        </p:nvSpPr>
        <p:spPr>
          <a:xfrm>
            <a:off x="179388" y="85725"/>
            <a:ext cx="4392613" cy="1614488"/>
          </a:xfrm>
          <a:solidFill>
            <a:srgbClr val="FFFF00"/>
          </a:solidFill>
          <a:ln w="31750">
            <a:solidFill>
              <a:srgbClr val="FF0000"/>
            </a:solidFill>
          </a:ln>
        </p:spPr>
        <p:txBody>
          <a:bodyPr vert="horz" wrap="square" lIns="91440" tIns="45720" rIns="91440" bIns="45720" numCol="1" anchor="t" anchorCtr="0" compatLnSpc="1"/>
          <a:lstStyle/>
          <a:p>
            <a:pPr marL="0" marR="0" lvl="0" indent="0" algn="ctr" defTabSz="914400" rtl="0" eaLnBrk="1" fontAlgn="base" latinLnBrk="0" hangingPunct="1">
              <a:lnSpc>
                <a:spcPct val="2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古希腊典型人物</a:t>
            </a:r>
          </a:p>
        </p:txBody>
      </p:sp>
      <p:sp>
        <p:nvSpPr>
          <p:cNvPr id="46083" name="Rectangle 3"/>
          <p:cNvSpPr>
            <a:spLocks noGrp="1"/>
          </p:cNvSpPr>
          <p:nvPr>
            <p:ph idx="1"/>
          </p:nvPr>
        </p:nvSpPr>
        <p:spPr>
          <a:xfrm>
            <a:off x="468313" y="1773238"/>
            <a:ext cx="6326187" cy="4751387"/>
          </a:xfrm>
          <a:solidFill>
            <a:srgbClr val="CCFFCC"/>
          </a:solidFill>
        </p:spPr>
        <p:txBody>
          <a:bodyPr vert="horz" wrap="square" lIns="91440" tIns="45720" rIns="91440" bIns="45720" anchor="t"/>
          <a:lstStyle/>
          <a:p>
            <a:pPr eaLnBrk="1" hangingPunct="1">
              <a:spcBef>
                <a:spcPct val="35000"/>
              </a:spcBef>
            </a:pPr>
            <a:r>
              <a:rPr lang="zh-CN" altLang="en-US" sz="2400" b="1" dirty="0">
                <a:solidFill>
                  <a:schemeClr val="hlink"/>
                </a:solidFill>
                <a:latin typeface="微软雅黑" panose="020B0503020204020204" pitchFamily="34" charset="-122"/>
                <a:ea typeface="微软雅黑" panose="020B0503020204020204" pitchFamily="34" charset="-122"/>
              </a:rPr>
              <a:t>哲学的目的：</a:t>
            </a:r>
            <a:r>
              <a:rPr lang="zh-CN" altLang="en-US" sz="2400" b="1" dirty="0">
                <a:solidFill>
                  <a:srgbClr val="CC6600"/>
                </a:solidFill>
                <a:latin typeface="微软雅黑" panose="020B0503020204020204" pitchFamily="34" charset="-122"/>
                <a:ea typeface="微软雅黑" panose="020B0503020204020204" pitchFamily="34" charset="-122"/>
              </a:rPr>
              <a:t>针对迷信和传统宗教，追求智慧，怀疑一切，自己观察解释世界。</a:t>
            </a:r>
          </a:p>
          <a:p>
            <a:pPr eaLnBrk="1" hangingPunct="1">
              <a:spcBef>
                <a:spcPct val="35000"/>
              </a:spcBef>
            </a:pPr>
            <a:r>
              <a:rPr lang="zh-CN" altLang="en-US" sz="2400" b="1" dirty="0">
                <a:latin typeface="微软雅黑" panose="020B0503020204020204" pitchFamily="34" charset="-122"/>
                <a:ea typeface="微软雅黑" panose="020B0503020204020204" pitchFamily="34" charset="-122"/>
              </a:rPr>
              <a:t>第一位哲学家、自然科学家</a:t>
            </a:r>
            <a:r>
              <a:rPr lang="zh-CN" altLang="en-US" sz="2400" b="1" dirty="0">
                <a:solidFill>
                  <a:srgbClr val="C00000"/>
                </a:solidFill>
                <a:latin typeface="微软雅黑" panose="020B0503020204020204" pitchFamily="34" charset="-122"/>
                <a:ea typeface="微软雅黑" panose="020B0503020204020204" pitchFamily="34" charset="-122"/>
              </a:rPr>
              <a:t>泰勒斯</a:t>
            </a:r>
            <a:r>
              <a:rPr lang="zh-CN" altLang="en-US" sz="2000" b="1" dirty="0">
                <a:latin typeface="微软雅黑" panose="020B0503020204020204" pitchFamily="34" charset="-122"/>
                <a:ea typeface="微软雅黑" panose="020B0503020204020204" pitchFamily="34" charset="-122"/>
              </a:rPr>
              <a:t>（前</a:t>
            </a:r>
            <a:r>
              <a:rPr lang="en-US" altLang="zh-CN" sz="2000" b="1" dirty="0">
                <a:latin typeface="微软雅黑" panose="020B0503020204020204" pitchFamily="34" charset="-122"/>
                <a:ea typeface="微软雅黑" panose="020B0503020204020204" pitchFamily="34" charset="-122"/>
              </a:rPr>
              <a:t>624-</a:t>
            </a:r>
            <a:r>
              <a:rPr lang="zh-CN" altLang="en-US" sz="2000" b="1" dirty="0">
                <a:latin typeface="微软雅黑" panose="020B0503020204020204" pitchFamily="34" charset="-122"/>
                <a:ea typeface="微软雅黑" panose="020B0503020204020204" pitchFamily="34" charset="-122"/>
              </a:rPr>
              <a:t>前</a:t>
            </a:r>
            <a:r>
              <a:rPr lang="en-US" altLang="zh-CN" sz="2000" b="1" dirty="0">
                <a:latin typeface="微软雅黑" panose="020B0503020204020204" pitchFamily="34" charset="-122"/>
                <a:ea typeface="微软雅黑" panose="020B0503020204020204" pitchFamily="34" charset="-122"/>
              </a:rPr>
              <a:t>547</a:t>
            </a:r>
            <a:r>
              <a:rPr lang="zh-CN" altLang="en-US" sz="2000" b="1" dirty="0">
                <a:latin typeface="微软雅黑" panose="020B0503020204020204" pitchFamily="34" charset="-122"/>
                <a:ea typeface="微软雅黑" panose="020B0503020204020204" pitchFamily="34" charset="-122"/>
              </a:rPr>
              <a:t>）：七哲人之一，朴素唯物主义者</a:t>
            </a:r>
          </a:p>
          <a:p>
            <a:pPr eaLnBrk="1" hangingPunct="1">
              <a:spcBef>
                <a:spcPct val="35000"/>
              </a:spcBef>
            </a:pPr>
            <a:r>
              <a:rPr lang="zh-CN" altLang="en-US" sz="2400" b="1" dirty="0">
                <a:latin typeface="微软雅黑" panose="020B0503020204020204" pitchFamily="34" charset="-122"/>
                <a:ea typeface="微软雅黑" panose="020B0503020204020204" pitchFamily="34" charset="-122"/>
              </a:rPr>
              <a:t>西方医学之父</a:t>
            </a:r>
            <a:r>
              <a:rPr lang="zh-CN" altLang="en-US" sz="2400" b="1" dirty="0">
                <a:solidFill>
                  <a:srgbClr val="C00000"/>
                </a:solidFill>
                <a:latin typeface="微软雅黑" panose="020B0503020204020204" pitchFamily="34" charset="-122"/>
                <a:ea typeface="微软雅黑" panose="020B0503020204020204" pitchFamily="34" charset="-122"/>
              </a:rPr>
              <a:t>希波克拉底</a:t>
            </a:r>
            <a:r>
              <a:rPr lang="zh-CN" altLang="en-US" sz="2000" b="1" dirty="0">
                <a:latin typeface="微软雅黑" panose="020B0503020204020204" pitchFamily="34" charset="-122"/>
                <a:ea typeface="微软雅黑" panose="020B0503020204020204" pitchFamily="34" charset="-122"/>
              </a:rPr>
              <a:t>（前</a:t>
            </a:r>
            <a:r>
              <a:rPr lang="en-US" altLang="zh-CN" sz="2000" b="1" dirty="0">
                <a:latin typeface="微软雅黑" panose="020B0503020204020204" pitchFamily="34" charset="-122"/>
                <a:ea typeface="微软雅黑" panose="020B0503020204020204" pitchFamily="34" charset="-122"/>
              </a:rPr>
              <a:t>460-</a:t>
            </a:r>
            <a:r>
              <a:rPr lang="zh-CN" altLang="en-US" sz="2000" b="1" dirty="0">
                <a:latin typeface="微软雅黑" panose="020B0503020204020204" pitchFamily="34" charset="-122"/>
                <a:ea typeface="微软雅黑" panose="020B0503020204020204" pitchFamily="34" charset="-122"/>
              </a:rPr>
              <a:t>前</a:t>
            </a:r>
            <a:r>
              <a:rPr lang="en-US" altLang="zh-CN" sz="2000" b="1" dirty="0">
                <a:latin typeface="微软雅黑" panose="020B0503020204020204" pitchFamily="34" charset="-122"/>
                <a:ea typeface="微软雅黑" panose="020B0503020204020204" pitchFamily="34" charset="-122"/>
              </a:rPr>
              <a:t>370</a:t>
            </a:r>
            <a:r>
              <a:rPr lang="zh-CN" altLang="en-US" sz="20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a:p>
            <a:pPr eaLnBrk="1" hangingPunct="1">
              <a:spcBef>
                <a:spcPct val="35000"/>
              </a:spcBef>
            </a:pPr>
            <a:r>
              <a:rPr lang="zh-CN" altLang="en-US" sz="2400" b="1" dirty="0">
                <a:solidFill>
                  <a:srgbClr val="C00000"/>
                </a:solidFill>
                <a:latin typeface="微软雅黑" panose="020B0503020204020204" pitchFamily="34" charset="-122"/>
                <a:ea typeface="微软雅黑" panose="020B0503020204020204" pitchFamily="34" charset="-122"/>
              </a:rPr>
              <a:t>阿那克萨戈拉</a:t>
            </a:r>
            <a:r>
              <a:rPr lang="zh-CN" altLang="en-US" sz="2000" b="1" dirty="0">
                <a:latin typeface="微软雅黑" panose="020B0503020204020204" pitchFamily="34" charset="-122"/>
                <a:ea typeface="微软雅黑" panose="020B0503020204020204" pitchFamily="34" charset="-122"/>
              </a:rPr>
              <a:t>（前</a:t>
            </a:r>
            <a:r>
              <a:rPr lang="en-US" altLang="zh-CN" sz="2000" b="1" dirty="0">
                <a:latin typeface="微软雅黑" panose="020B0503020204020204" pitchFamily="34" charset="-122"/>
                <a:ea typeface="微软雅黑" panose="020B0503020204020204" pitchFamily="34" charset="-122"/>
              </a:rPr>
              <a:t>500-</a:t>
            </a:r>
            <a:r>
              <a:rPr lang="zh-CN" altLang="en-US" sz="2000" b="1" dirty="0">
                <a:latin typeface="微软雅黑" panose="020B0503020204020204" pitchFamily="34" charset="-122"/>
                <a:ea typeface="微软雅黑" panose="020B0503020204020204" pitchFamily="34" charset="-122"/>
              </a:rPr>
              <a:t>前</a:t>
            </a:r>
            <a:r>
              <a:rPr lang="en-US" altLang="zh-CN" sz="2000" b="1" dirty="0">
                <a:latin typeface="微软雅黑" panose="020B0503020204020204" pitchFamily="34" charset="-122"/>
                <a:ea typeface="微软雅黑" panose="020B0503020204020204" pitchFamily="34" charset="-122"/>
              </a:rPr>
              <a:t>428</a:t>
            </a:r>
            <a:r>
              <a:rPr lang="zh-CN" altLang="en-US" sz="2000" b="1" dirty="0">
                <a:latin typeface="微软雅黑" panose="020B0503020204020204" pitchFamily="34" charset="-122"/>
                <a:ea typeface="微软雅黑" panose="020B0503020204020204" pitchFamily="34" charset="-122"/>
              </a:rPr>
              <a:t>）：提出“种子”说，原子唯物论思想先驱。</a:t>
            </a:r>
            <a:endParaRPr lang="en-US" altLang="zh-CN" sz="2000" b="1" dirty="0">
              <a:latin typeface="微软雅黑" panose="020B0503020204020204" pitchFamily="34" charset="-122"/>
              <a:ea typeface="微软雅黑" panose="020B0503020204020204" pitchFamily="34" charset="-122"/>
            </a:endParaRPr>
          </a:p>
          <a:p>
            <a:pPr eaLnBrk="1" hangingPunct="1">
              <a:spcBef>
                <a:spcPct val="35000"/>
              </a:spcBef>
            </a:pPr>
            <a:r>
              <a:rPr lang="zh-CN" altLang="en-US" sz="2400" b="1" dirty="0">
                <a:solidFill>
                  <a:srgbClr val="C00000"/>
                </a:solidFill>
                <a:latin typeface="微软雅黑" panose="020B0503020204020204" pitchFamily="34" charset="-122"/>
                <a:ea typeface="微软雅黑" panose="020B0503020204020204" pitchFamily="34" charset="-122"/>
              </a:rPr>
              <a:t>恩培多克勒</a:t>
            </a:r>
            <a:r>
              <a:rPr lang="zh-CN" altLang="en-US" sz="2000" b="1" dirty="0">
                <a:latin typeface="微软雅黑" panose="020B0503020204020204" pitchFamily="34" charset="-122"/>
                <a:ea typeface="微软雅黑" panose="020B0503020204020204" pitchFamily="34" charset="-122"/>
              </a:rPr>
              <a:t>（前</a:t>
            </a:r>
            <a:r>
              <a:rPr lang="en-US" altLang="zh-CN" sz="2000" b="1" dirty="0">
                <a:latin typeface="微软雅黑" panose="020B0503020204020204" pitchFamily="34" charset="-122"/>
                <a:ea typeface="微软雅黑" panose="020B0503020204020204" pitchFamily="34" charset="-122"/>
              </a:rPr>
              <a:t>493-</a:t>
            </a:r>
            <a:r>
              <a:rPr lang="zh-CN" altLang="en-US" sz="2000" b="1" dirty="0">
                <a:latin typeface="微软雅黑" panose="020B0503020204020204" pitchFamily="34" charset="-122"/>
                <a:ea typeface="微软雅黑" panose="020B0503020204020204" pitchFamily="34" charset="-122"/>
              </a:rPr>
              <a:t>前</a:t>
            </a:r>
            <a:r>
              <a:rPr lang="en-US" altLang="zh-CN" sz="2000" b="1" dirty="0">
                <a:latin typeface="微软雅黑" panose="020B0503020204020204" pitchFamily="34" charset="-122"/>
                <a:ea typeface="微软雅黑" panose="020B0503020204020204" pitchFamily="34" charset="-122"/>
              </a:rPr>
              <a:t>432</a:t>
            </a:r>
            <a:r>
              <a:rPr lang="zh-CN" altLang="en-US" sz="20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确立四原素</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水气火土。</a:t>
            </a:r>
          </a:p>
          <a:p>
            <a:pPr eaLnBrk="1" hangingPunct="1">
              <a:spcBef>
                <a:spcPct val="35000"/>
              </a:spcBef>
            </a:pPr>
            <a:r>
              <a:rPr lang="zh-CN" altLang="en-US" sz="2400" b="1" dirty="0">
                <a:solidFill>
                  <a:srgbClr val="C00000"/>
                </a:solidFill>
                <a:latin typeface="微软雅黑" panose="020B0503020204020204" pitchFamily="34" charset="-122"/>
                <a:ea typeface="微软雅黑" panose="020B0503020204020204" pitchFamily="34" charset="-122"/>
              </a:rPr>
              <a:t>德谟克利特</a:t>
            </a:r>
            <a:r>
              <a:rPr lang="zh-CN" altLang="en-US" sz="2000" b="1" dirty="0">
                <a:latin typeface="微软雅黑" panose="020B0503020204020204" pitchFamily="34" charset="-122"/>
                <a:ea typeface="微软雅黑" panose="020B0503020204020204" pitchFamily="34" charset="-122"/>
              </a:rPr>
              <a:t>（前</a:t>
            </a:r>
            <a:r>
              <a:rPr lang="en-US" altLang="zh-CN" sz="2000" b="1" dirty="0">
                <a:latin typeface="微软雅黑" panose="020B0503020204020204" pitchFamily="34" charset="-122"/>
                <a:ea typeface="微软雅黑" panose="020B0503020204020204" pitchFamily="34" charset="-122"/>
              </a:rPr>
              <a:t>460-370 </a:t>
            </a:r>
            <a:r>
              <a:rPr lang="zh-CN" altLang="en-US" sz="20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提出“原子论”，著有</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小宇宙秩序</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hlinkClick r:id="rId4"/>
              </a:rPr>
              <a:t>论自然</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hlinkClick r:id="rId5"/>
              </a:rPr>
              <a:t>论人生</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等 。</a:t>
            </a:r>
          </a:p>
        </p:txBody>
      </p:sp>
      <p:pic>
        <p:nvPicPr>
          <p:cNvPr id="16390" name="Picture 6" descr="Democritus"/>
          <p:cNvPicPr>
            <a:picLocks noChangeAspect="1"/>
          </p:cNvPicPr>
          <p:nvPr/>
        </p:nvPicPr>
        <p:blipFill>
          <a:blip r:embed="rId6"/>
          <a:stretch>
            <a:fillRect/>
          </a:stretch>
        </p:blipFill>
        <p:spPr>
          <a:xfrm>
            <a:off x="6853238" y="4132263"/>
            <a:ext cx="2160587" cy="2498725"/>
          </a:xfrm>
          <a:prstGeom prst="rect">
            <a:avLst/>
          </a:prstGeom>
          <a:noFill/>
          <a:ln w="9525">
            <a:noFill/>
          </a:ln>
        </p:spPr>
      </p:pic>
      <p:pic>
        <p:nvPicPr>
          <p:cNvPr id="16391" name="图片 2"/>
          <p:cNvPicPr>
            <a:picLocks noChangeAspect="1"/>
          </p:cNvPicPr>
          <p:nvPr/>
        </p:nvPicPr>
        <p:blipFill>
          <a:blip r:embed="rId7"/>
          <a:stretch>
            <a:fillRect/>
          </a:stretch>
        </p:blipFill>
        <p:spPr>
          <a:xfrm>
            <a:off x="6084888" y="-317500"/>
            <a:ext cx="1443037" cy="2017713"/>
          </a:xfrm>
          <a:prstGeom prst="rect">
            <a:avLst/>
          </a:prstGeom>
          <a:noFill/>
          <a:ln w="9525">
            <a:noFill/>
          </a:ln>
        </p:spPr>
      </p:pic>
      <p:pic>
        <p:nvPicPr>
          <p:cNvPr id="16392" name="图片 3"/>
          <p:cNvPicPr>
            <a:picLocks noChangeAspect="1"/>
          </p:cNvPicPr>
          <p:nvPr/>
        </p:nvPicPr>
        <p:blipFill>
          <a:blip r:embed="rId8"/>
          <a:stretch>
            <a:fillRect/>
          </a:stretch>
        </p:blipFill>
        <p:spPr>
          <a:xfrm>
            <a:off x="7561263" y="219075"/>
            <a:ext cx="1547812" cy="1481138"/>
          </a:xfrm>
          <a:prstGeom prst="rect">
            <a:avLst/>
          </a:prstGeom>
          <a:noFill/>
          <a:ln w="9525">
            <a:noFill/>
          </a:ln>
        </p:spPr>
      </p:pic>
      <p:pic>
        <p:nvPicPr>
          <p:cNvPr id="16393" name="图片 4"/>
          <p:cNvPicPr>
            <a:picLocks noChangeAspect="1"/>
          </p:cNvPicPr>
          <p:nvPr/>
        </p:nvPicPr>
        <p:blipFill>
          <a:blip r:embed="rId9"/>
          <a:stretch>
            <a:fillRect/>
          </a:stretch>
        </p:blipFill>
        <p:spPr>
          <a:xfrm>
            <a:off x="6929438" y="1916113"/>
            <a:ext cx="2100262" cy="22161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p:cTn id="7" dur="500" fill="hold"/>
                                        <p:tgtEl>
                                          <p:spTgt spid="46082"/>
                                        </p:tgtEl>
                                        <p:attrNameLst>
                                          <p:attrName>ppt_w</p:attrName>
                                        </p:attrNameLst>
                                      </p:cBhvr>
                                      <p:tavLst>
                                        <p:tav tm="0">
                                          <p:val>
                                            <p:fltVal val="0"/>
                                          </p:val>
                                        </p:tav>
                                        <p:tav tm="100000">
                                          <p:val>
                                            <p:strVal val="#ppt_w"/>
                                          </p:val>
                                        </p:tav>
                                      </p:tavLst>
                                    </p:anim>
                                    <p:anim calcmode="lin" valueType="num">
                                      <p:cBhvr>
                                        <p:cTn id="8" dur="500" fill="hold"/>
                                        <p:tgtEl>
                                          <p:spTgt spid="46082"/>
                                        </p:tgtEl>
                                        <p:attrNameLst>
                                          <p:attrName>ppt_h</p:attrName>
                                        </p:attrNameLst>
                                      </p:cBhvr>
                                      <p:tavLst>
                                        <p:tav tm="0">
                                          <p:val>
                                            <p:fltVal val="0"/>
                                          </p:val>
                                        </p:tav>
                                        <p:tav tm="100000">
                                          <p:val>
                                            <p:strVal val="#ppt_h"/>
                                          </p:val>
                                        </p:tav>
                                      </p:tavLst>
                                    </p:anim>
                                    <p:animEffect transition="in" filter="fade">
                                      <p:cBhvr>
                                        <p:cTn id="9" dur="500"/>
                                        <p:tgtEl>
                                          <p:spTgt spid="4608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6083">
                                            <p:bg/>
                                          </p:spTgt>
                                        </p:tgtEl>
                                        <p:attrNameLst>
                                          <p:attrName>style.visibility</p:attrName>
                                        </p:attrNameLst>
                                      </p:cBhvr>
                                      <p:to>
                                        <p:strVal val="visible"/>
                                      </p:to>
                                    </p:set>
                                    <p:animEffect transition="in" filter="fade">
                                      <p:cBhvr>
                                        <p:cTn id="13" dur="1000">
                                          <p:stCondLst>
                                            <p:cond delay="0"/>
                                          </p:stCondLst>
                                        </p:cTn>
                                        <p:tgtEl>
                                          <p:spTgt spid="46083">
                                            <p:bg/>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46083">
                                            <p:txEl>
                                              <p:pRg st="0" end="0"/>
                                            </p:txEl>
                                          </p:spTgt>
                                        </p:tgtEl>
                                        <p:attrNameLst>
                                          <p:attrName>style.visibility</p:attrName>
                                        </p:attrNameLst>
                                      </p:cBhvr>
                                      <p:to>
                                        <p:strVal val="visible"/>
                                      </p:to>
                                    </p:set>
                                    <p:animEffect transition="in" filter="fade">
                                      <p:cBhvr>
                                        <p:cTn id="17" dur="1000">
                                          <p:stCondLst>
                                            <p:cond delay="0"/>
                                          </p:stCondLst>
                                        </p:cTn>
                                        <p:tgtEl>
                                          <p:spTgt spid="4608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083">
                                            <p:txEl>
                                              <p:pRg st="1" end="1"/>
                                            </p:txEl>
                                          </p:spTgt>
                                        </p:tgtEl>
                                        <p:attrNameLst>
                                          <p:attrName>style.visibility</p:attrName>
                                        </p:attrNameLst>
                                      </p:cBhvr>
                                      <p:to>
                                        <p:strVal val="visible"/>
                                      </p:to>
                                    </p:set>
                                    <p:animEffect transition="in" filter="fade">
                                      <p:cBhvr>
                                        <p:cTn id="22" dur="1000">
                                          <p:stCondLst>
                                            <p:cond delay="0"/>
                                          </p:stCondLst>
                                        </p:cTn>
                                        <p:tgtEl>
                                          <p:spTgt spid="46083">
                                            <p:txEl>
                                              <p:pRg st="1" end="1"/>
                                            </p:txEl>
                                          </p:spTgt>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46083">
                                            <p:txEl>
                                              <p:pRg st="2" end="2"/>
                                            </p:txEl>
                                          </p:spTgt>
                                        </p:tgtEl>
                                        <p:attrNameLst>
                                          <p:attrName>style.visibility</p:attrName>
                                        </p:attrNameLst>
                                      </p:cBhvr>
                                      <p:to>
                                        <p:strVal val="visible"/>
                                      </p:to>
                                    </p:set>
                                    <p:animEffect transition="in" filter="fade">
                                      <p:cBhvr>
                                        <p:cTn id="26" dur="1000">
                                          <p:stCondLst>
                                            <p:cond delay="0"/>
                                          </p:stCondLst>
                                        </p:cTn>
                                        <p:tgtEl>
                                          <p:spTgt spid="46083">
                                            <p:txEl>
                                              <p:pRg st="2" end="2"/>
                                            </p:txEl>
                                          </p:spTgt>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46083">
                                            <p:txEl>
                                              <p:pRg st="3" end="3"/>
                                            </p:txEl>
                                          </p:spTgt>
                                        </p:tgtEl>
                                        <p:attrNameLst>
                                          <p:attrName>style.visibility</p:attrName>
                                        </p:attrNameLst>
                                      </p:cBhvr>
                                      <p:to>
                                        <p:strVal val="visible"/>
                                      </p:to>
                                    </p:set>
                                    <p:animEffect transition="in" filter="fade">
                                      <p:cBhvr>
                                        <p:cTn id="30" dur="1000">
                                          <p:stCondLst>
                                            <p:cond delay="0"/>
                                          </p:stCondLst>
                                        </p:cTn>
                                        <p:tgtEl>
                                          <p:spTgt spid="46083">
                                            <p:txEl>
                                              <p:pRg st="3" end="3"/>
                                            </p:txEl>
                                          </p:spTgt>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46083">
                                            <p:txEl>
                                              <p:pRg st="4" end="4"/>
                                            </p:txEl>
                                          </p:spTgt>
                                        </p:tgtEl>
                                        <p:attrNameLst>
                                          <p:attrName>style.visibility</p:attrName>
                                        </p:attrNameLst>
                                      </p:cBhvr>
                                      <p:to>
                                        <p:strVal val="visible"/>
                                      </p:to>
                                    </p:set>
                                    <p:animEffect transition="in" filter="fade">
                                      <p:cBhvr>
                                        <p:cTn id="34" dur="1000">
                                          <p:stCondLst>
                                            <p:cond delay="0"/>
                                          </p:stCondLst>
                                        </p:cTn>
                                        <p:tgtEl>
                                          <p:spTgt spid="46083">
                                            <p:txEl>
                                              <p:pRg st="4" end="4"/>
                                            </p:txEl>
                                          </p:spTgt>
                                        </p:tgtEl>
                                      </p:cBhvr>
                                    </p:animEffect>
                                  </p:childTnLst>
                                </p:cTn>
                              </p:par>
                            </p:childTnLst>
                          </p:cTn>
                        </p:par>
                        <p:par>
                          <p:cTn id="35" fill="hold">
                            <p:stCondLst>
                              <p:cond delay="4000"/>
                            </p:stCondLst>
                            <p:childTnLst>
                              <p:par>
                                <p:cTn id="36" presetID="10" presetClass="entr" presetSubtype="0" fill="hold" grpId="0" nodeType="afterEffect">
                                  <p:stCondLst>
                                    <p:cond delay="0"/>
                                  </p:stCondLst>
                                  <p:childTnLst>
                                    <p:set>
                                      <p:cBhvr>
                                        <p:cTn id="37" dur="1" fill="hold">
                                          <p:stCondLst>
                                            <p:cond delay="0"/>
                                          </p:stCondLst>
                                        </p:cTn>
                                        <p:tgtEl>
                                          <p:spTgt spid="46083">
                                            <p:txEl>
                                              <p:pRg st="5" end="5"/>
                                            </p:txEl>
                                          </p:spTgt>
                                        </p:tgtEl>
                                        <p:attrNameLst>
                                          <p:attrName>style.visibility</p:attrName>
                                        </p:attrNameLst>
                                      </p:cBhvr>
                                      <p:to>
                                        <p:strVal val="visible"/>
                                      </p:to>
                                    </p:set>
                                    <p:animEffect transition="in" filter="fade">
                                      <p:cBhvr>
                                        <p:cTn id="38" dur="1000">
                                          <p:stCondLst>
                                            <p:cond delay="0"/>
                                          </p:stCondLst>
                                        </p:cTn>
                                        <p:tgtEl>
                                          <p:spTgt spid="46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nimBg="1"/>
      <p:bldP spid="46083"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6B1BAB4-A800-4CDF-A0ED-79C71B976581}"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22:29:04</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8434"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11</a:t>
            </a:fld>
            <a:endParaRPr lang="en-US" altLang="zh-CN" sz="1200" dirty="0">
              <a:latin typeface="Garamond" panose="02020404030301010803" pitchFamily="18" charset="0"/>
            </a:endParaRPr>
          </a:p>
        </p:txBody>
      </p:sp>
      <p:sp>
        <p:nvSpPr>
          <p:cNvPr id="151554" name="Rectangle 2"/>
          <p:cNvSpPr>
            <a:spLocks noGrp="1" noChangeArrowheads="1"/>
          </p:cNvSpPr>
          <p:nvPr>
            <p:ph type="title"/>
          </p:nvPr>
        </p:nvSpPr>
        <p:spPr>
          <a:xfrm>
            <a:off x="2341563" y="277813"/>
            <a:ext cx="6345238" cy="847725"/>
          </a:xfrm>
          <a:solidFill>
            <a:srgbClr val="FFFF00"/>
          </a:solidFill>
          <a:ln w="19050">
            <a:solidFill>
              <a:srgbClr val="FF00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古希腊典型人物</a:t>
            </a:r>
            <a:r>
              <a:rPr kumimoji="0" lang="en-US" altLang="zh-CN" sz="28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著名哲学家</a:t>
            </a:r>
            <a:endParaRPr kumimoji="0" lang="zh-CN" altLang="en-US" sz="4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51555" name="Rectangle 3"/>
          <p:cNvSpPr>
            <a:spLocks noGrp="1"/>
          </p:cNvSpPr>
          <p:nvPr>
            <p:ph idx="1"/>
          </p:nvPr>
        </p:nvSpPr>
        <p:spPr>
          <a:xfrm>
            <a:off x="2411730" y="1268730"/>
            <a:ext cx="6264275" cy="4897755"/>
          </a:xfrm>
          <a:solidFill>
            <a:srgbClr val="FFCC99"/>
          </a:solidFill>
        </p:spPr>
        <p:txBody>
          <a:bodyPr vert="horz" wrap="square" lIns="91440" tIns="45720" rIns="91440" bIns="45720" anchor="t"/>
          <a:lstStyle/>
          <a:p>
            <a:pPr eaLnBrk="1" hangingPunct="1">
              <a:lnSpc>
                <a:spcPct val="110000"/>
              </a:lnSpc>
            </a:pPr>
            <a:r>
              <a:rPr lang="zh-CN" altLang="en-US" sz="2400" b="1" dirty="0">
                <a:solidFill>
                  <a:srgbClr val="C00000"/>
                </a:solidFill>
                <a:latin typeface="微软雅黑" panose="020B0503020204020204" pitchFamily="34" charset="-122"/>
                <a:ea typeface="微软雅黑" panose="020B0503020204020204" pitchFamily="34" charset="-122"/>
              </a:rPr>
              <a:t>苏格拉底</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公元前</a:t>
            </a:r>
            <a:r>
              <a:rPr lang="en-US" altLang="zh-CN" sz="2400" b="1" dirty="0">
                <a:solidFill>
                  <a:srgbClr val="C00000"/>
                </a:solidFill>
                <a:latin typeface="微软雅黑" panose="020B0503020204020204" pitchFamily="34" charset="-122"/>
                <a:ea typeface="微软雅黑" panose="020B0503020204020204" pitchFamily="34" charset="-122"/>
              </a:rPr>
              <a:t>469-</a:t>
            </a:r>
            <a:r>
              <a:rPr lang="zh-CN" altLang="en-US" sz="2400" b="1" dirty="0">
                <a:solidFill>
                  <a:srgbClr val="C00000"/>
                </a:solidFill>
                <a:latin typeface="微软雅黑" panose="020B0503020204020204" pitchFamily="34" charset="-122"/>
                <a:ea typeface="微软雅黑" panose="020B0503020204020204" pitchFamily="34" charset="-122"/>
              </a:rPr>
              <a:t>前</a:t>
            </a:r>
            <a:r>
              <a:rPr lang="en-US" altLang="zh-CN" sz="2400" b="1" dirty="0">
                <a:solidFill>
                  <a:srgbClr val="C00000"/>
                </a:solidFill>
                <a:latin typeface="微软雅黑" panose="020B0503020204020204" pitchFamily="34" charset="-122"/>
                <a:ea typeface="微软雅黑" panose="020B0503020204020204" pitchFamily="34" charset="-122"/>
              </a:rPr>
              <a:t>399)</a:t>
            </a:r>
            <a:r>
              <a:rPr lang="zh-CN" altLang="en-US"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“关于神，我们一无所知。” 哲学是伦理学和政治学。</a:t>
            </a:r>
            <a:r>
              <a:rPr lang="zh-CN" altLang="en-US" sz="2400" b="1" dirty="0">
                <a:latin typeface="微软雅黑" panose="020B0503020204020204" pitchFamily="34" charset="-122"/>
                <a:ea typeface="微软雅黑" panose="020B0503020204020204" pitchFamily="34" charset="-122"/>
              </a:rPr>
              <a:t> </a:t>
            </a:r>
          </a:p>
          <a:p>
            <a:pPr eaLnBrk="1" hangingPunct="1">
              <a:lnSpc>
                <a:spcPct val="110000"/>
              </a:lnSpc>
            </a:pPr>
            <a:r>
              <a:rPr lang="zh-CN" altLang="en-US" sz="2400" b="1" dirty="0">
                <a:solidFill>
                  <a:srgbClr val="C00000"/>
                </a:solidFill>
                <a:latin typeface="微软雅黑" panose="020B0503020204020204" pitchFamily="34" charset="-122"/>
                <a:ea typeface="微软雅黑" panose="020B0503020204020204" pitchFamily="34" charset="-122"/>
              </a:rPr>
              <a:t>柏拉图</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公元前</a:t>
            </a:r>
            <a:r>
              <a:rPr lang="en-US" altLang="zh-CN" sz="2400" b="1" dirty="0">
                <a:solidFill>
                  <a:srgbClr val="C00000"/>
                </a:solidFill>
                <a:latin typeface="微软雅黑" panose="020B0503020204020204" pitchFamily="34" charset="-122"/>
                <a:ea typeface="微软雅黑" panose="020B0503020204020204" pitchFamily="34" charset="-122"/>
              </a:rPr>
              <a:t>427-</a:t>
            </a:r>
            <a:r>
              <a:rPr lang="zh-CN" altLang="en-US" sz="2400" b="1" dirty="0">
                <a:solidFill>
                  <a:srgbClr val="C00000"/>
                </a:solidFill>
                <a:latin typeface="微软雅黑" panose="020B0503020204020204" pitchFamily="34" charset="-122"/>
                <a:ea typeface="微软雅黑" panose="020B0503020204020204" pitchFamily="34" charset="-122"/>
              </a:rPr>
              <a:t>前</a:t>
            </a:r>
            <a:r>
              <a:rPr lang="en-US" altLang="zh-CN" sz="2400" b="1" dirty="0">
                <a:solidFill>
                  <a:srgbClr val="C00000"/>
                </a:solidFill>
                <a:latin typeface="微软雅黑" panose="020B0503020204020204" pitchFamily="34" charset="-122"/>
                <a:ea typeface="微软雅黑" panose="020B0503020204020204" pitchFamily="34" charset="-122"/>
              </a:rPr>
              <a:t>347)</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3333CC"/>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理想国</a:t>
            </a:r>
            <a:r>
              <a:rPr lang="en-US" altLang="zh-CN" sz="2400" b="1" dirty="0">
                <a:solidFill>
                  <a:srgbClr val="3333CC"/>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，建立世俗的理想社会结构。  </a:t>
            </a:r>
          </a:p>
          <a:p>
            <a:pPr eaLnBrk="1" hangingPunct="1">
              <a:lnSpc>
                <a:spcPct val="110000"/>
              </a:lnSpc>
            </a:pPr>
            <a:r>
              <a:rPr lang="zh-CN" altLang="en-US" sz="2400" b="1" dirty="0">
                <a:solidFill>
                  <a:srgbClr val="C00000"/>
                </a:solidFill>
                <a:latin typeface="微软雅黑" panose="020B0503020204020204" pitchFamily="34" charset="-122"/>
                <a:ea typeface="微软雅黑" panose="020B0503020204020204" pitchFamily="34" charset="-122"/>
              </a:rPr>
              <a:t>亚里士多德</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公元前</a:t>
            </a:r>
            <a:r>
              <a:rPr lang="en-US" altLang="zh-CN" sz="2400" b="1" dirty="0">
                <a:solidFill>
                  <a:srgbClr val="C00000"/>
                </a:solidFill>
                <a:latin typeface="微软雅黑" panose="020B0503020204020204" pitchFamily="34" charset="-122"/>
                <a:ea typeface="微软雅黑" panose="020B0503020204020204" pitchFamily="34" charset="-122"/>
              </a:rPr>
              <a:t>384-</a:t>
            </a:r>
            <a:r>
              <a:rPr lang="zh-CN" altLang="en-US" sz="2400" b="1" dirty="0">
                <a:solidFill>
                  <a:srgbClr val="C00000"/>
                </a:solidFill>
                <a:latin typeface="微软雅黑" panose="020B0503020204020204" pitchFamily="34" charset="-122"/>
                <a:ea typeface="微软雅黑" panose="020B0503020204020204" pitchFamily="34" charset="-122"/>
              </a:rPr>
              <a:t>前</a:t>
            </a:r>
            <a:r>
              <a:rPr lang="en-US" altLang="zh-CN" sz="2400" b="1" dirty="0">
                <a:solidFill>
                  <a:srgbClr val="C00000"/>
                </a:solidFill>
                <a:latin typeface="微软雅黑" panose="020B0503020204020204" pitchFamily="34" charset="-122"/>
                <a:ea typeface="微软雅黑" panose="020B0503020204020204" pitchFamily="34" charset="-122"/>
              </a:rPr>
              <a:t>322)</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3333CC"/>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形而上学</a:t>
            </a:r>
            <a:r>
              <a:rPr lang="en-US" altLang="zh-CN" sz="2400" b="1" dirty="0">
                <a:solidFill>
                  <a:srgbClr val="3333CC"/>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a:t>
            </a:r>
            <a:r>
              <a:rPr lang="en-US" altLang="zh-CN" sz="2400" b="1" dirty="0">
                <a:solidFill>
                  <a:srgbClr val="3333CC"/>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工具论</a:t>
            </a:r>
            <a:r>
              <a:rPr lang="en-US" altLang="zh-CN" sz="2400" b="1" dirty="0">
                <a:solidFill>
                  <a:srgbClr val="3333CC"/>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a:t>
            </a:r>
            <a:r>
              <a:rPr lang="en-US" altLang="zh-CN" sz="2400" b="1" dirty="0">
                <a:solidFill>
                  <a:srgbClr val="3333CC"/>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物理学</a:t>
            </a:r>
            <a:r>
              <a:rPr lang="en-US" altLang="zh-CN" sz="2400" b="1" dirty="0">
                <a:solidFill>
                  <a:srgbClr val="3333CC"/>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a:t>
            </a:r>
            <a:r>
              <a:rPr lang="en-US" altLang="zh-CN" sz="2400" b="1" dirty="0">
                <a:solidFill>
                  <a:srgbClr val="3333CC"/>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天象学</a:t>
            </a:r>
            <a:r>
              <a:rPr lang="en-US" altLang="zh-CN" sz="2400" b="1" dirty="0">
                <a:solidFill>
                  <a:srgbClr val="3333CC"/>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a:t>
            </a:r>
            <a:r>
              <a:rPr lang="en-US" altLang="zh-CN" sz="2400" b="1" dirty="0">
                <a:solidFill>
                  <a:srgbClr val="3333CC"/>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动物史</a:t>
            </a:r>
            <a:r>
              <a:rPr lang="en-US" altLang="zh-CN" sz="2400" b="1" dirty="0">
                <a:solidFill>
                  <a:srgbClr val="3333CC"/>
                </a:solidFill>
                <a:latin typeface="微软雅黑" panose="020B0503020204020204" pitchFamily="34" charset="-122"/>
                <a:ea typeface="微软雅黑" panose="020B0503020204020204" pitchFamily="34" charset="-122"/>
              </a:rPr>
              <a:t>》</a:t>
            </a:r>
            <a:r>
              <a:rPr lang="zh-CN" altLang="en-US" sz="2400" b="1" dirty="0">
                <a:solidFill>
                  <a:srgbClr val="3333CC"/>
                </a:solidFill>
                <a:latin typeface="微软雅黑" panose="020B0503020204020204" pitchFamily="34" charset="-122"/>
                <a:ea typeface="微软雅黑" panose="020B0503020204020204" pitchFamily="34" charset="-122"/>
              </a:rPr>
              <a:t>。</a:t>
            </a:r>
            <a:endParaRPr lang="en-US" altLang="zh-CN" sz="2400" b="1" dirty="0">
              <a:solidFill>
                <a:srgbClr val="3333CC"/>
              </a:solidFill>
              <a:latin typeface="微软雅黑" panose="020B0503020204020204" pitchFamily="34" charset="-122"/>
              <a:ea typeface="微软雅黑" panose="020B0503020204020204" pitchFamily="34" charset="-122"/>
            </a:endParaRPr>
          </a:p>
          <a:p>
            <a:pPr lvl="1" indent="-325120" eaLnBrk="1" hangingPunct="1">
              <a:lnSpc>
                <a:spcPct val="110000"/>
              </a:lnSpc>
            </a:pPr>
            <a:r>
              <a:rPr lang="zh-CN" altLang="en-US" sz="2000" b="1" dirty="0">
                <a:latin typeface="微软雅黑" panose="020B0503020204020204" pitchFamily="34" charset="-122"/>
                <a:ea typeface="微软雅黑" panose="020B0503020204020204" pitchFamily="34" charset="-122"/>
              </a:rPr>
              <a:t>四因论：四个条件和因素导致一个变化或人造物的产生：</a:t>
            </a:r>
            <a:endParaRPr lang="en-US" altLang="zh-CN" sz="2000" b="1" dirty="0">
              <a:latin typeface="微软雅黑" panose="020B0503020204020204" pitchFamily="34" charset="-122"/>
              <a:ea typeface="微软雅黑" panose="020B0503020204020204" pitchFamily="34" charset="-122"/>
            </a:endParaRPr>
          </a:p>
          <a:p>
            <a:pPr lvl="1" indent="-325120" eaLnBrk="1" hangingPunct="1">
              <a:lnSpc>
                <a:spcPct val="110000"/>
              </a:lnSpc>
            </a:pPr>
            <a:r>
              <a:rPr lang="zh-CN" altLang="en-US" sz="2000" b="1" u="sng" dirty="0">
                <a:solidFill>
                  <a:srgbClr val="3333CC"/>
                </a:solidFill>
                <a:latin typeface="微软雅黑" panose="020B0503020204020204" pitchFamily="34" charset="-122"/>
                <a:ea typeface="微软雅黑" panose="020B0503020204020204" pitchFamily="34" charset="-122"/>
              </a:rPr>
              <a:t>形式因</a:t>
            </a:r>
            <a:r>
              <a:rPr lang="zh-CN" altLang="en-US" sz="2000" b="1" dirty="0">
                <a:latin typeface="微软雅黑" panose="020B0503020204020204" pitchFamily="34" charset="-122"/>
                <a:ea typeface="微软雅黑" panose="020B0503020204020204" pitchFamily="34" charset="-122"/>
              </a:rPr>
              <a:t>（物体所呈现的形式）、</a:t>
            </a:r>
            <a:r>
              <a:rPr lang="zh-CN" altLang="en-US" sz="2000" b="1" u="sng" dirty="0">
                <a:solidFill>
                  <a:srgbClr val="3333CC"/>
                </a:solidFill>
                <a:latin typeface="微软雅黑" panose="020B0503020204020204" pitchFamily="34" charset="-122"/>
                <a:ea typeface="微软雅黑" panose="020B0503020204020204" pitchFamily="34" charset="-122"/>
              </a:rPr>
              <a:t>质料因</a:t>
            </a:r>
            <a:r>
              <a:rPr lang="zh-CN" altLang="en-US" sz="2000" b="1" dirty="0">
                <a:latin typeface="微软雅黑" panose="020B0503020204020204" pitchFamily="34" charset="-122"/>
                <a:ea typeface="微软雅黑" panose="020B0503020204020204" pitchFamily="34" charset="-122"/>
              </a:rPr>
              <a:t>（那种形式所基于的质料）、</a:t>
            </a:r>
            <a:r>
              <a:rPr lang="zh-CN" altLang="en-US" sz="2000" b="1" u="sng" dirty="0">
                <a:solidFill>
                  <a:srgbClr val="3333CC"/>
                </a:solidFill>
                <a:latin typeface="微软雅黑" panose="020B0503020204020204" pitchFamily="34" charset="-122"/>
                <a:ea typeface="微软雅黑" panose="020B0503020204020204" pitchFamily="34" charset="-122"/>
              </a:rPr>
              <a:t>动力因</a:t>
            </a:r>
            <a:r>
              <a:rPr lang="zh-CN" altLang="en-US" sz="2000" b="1" dirty="0">
                <a:latin typeface="微软雅黑" panose="020B0503020204020204" pitchFamily="34" charset="-122"/>
                <a:ea typeface="微软雅黑" panose="020B0503020204020204" pitchFamily="34" charset="-122"/>
              </a:rPr>
              <a:t>、和</a:t>
            </a:r>
            <a:r>
              <a:rPr lang="zh-CN" altLang="en-US" sz="2000" b="1" u="sng" dirty="0">
                <a:solidFill>
                  <a:srgbClr val="3333CC"/>
                </a:solidFill>
                <a:latin typeface="微软雅黑" panose="020B0503020204020204" pitchFamily="34" charset="-122"/>
                <a:ea typeface="微软雅黑" panose="020B0503020204020204" pitchFamily="34" charset="-122"/>
              </a:rPr>
              <a:t>目的因</a:t>
            </a:r>
            <a:r>
              <a:rPr lang="zh-CN" altLang="en-US" sz="2000" b="1" dirty="0">
                <a:latin typeface="微软雅黑" panose="020B0503020204020204" pitchFamily="34" charset="-122"/>
                <a:ea typeface="微软雅黑" panose="020B0503020204020204" pitchFamily="34" charset="-122"/>
              </a:rPr>
              <a:t>（引起变化的媒介）。</a:t>
            </a:r>
            <a:r>
              <a:rPr lang="zh-CN" altLang="en-US" sz="20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pic>
        <p:nvPicPr>
          <p:cNvPr id="18437" name="Picture 4" descr="200px-Socrates"/>
          <p:cNvPicPr>
            <a:picLocks noChangeAspect="1"/>
          </p:cNvPicPr>
          <p:nvPr/>
        </p:nvPicPr>
        <p:blipFill>
          <a:blip r:embed="rId3"/>
          <a:stretch>
            <a:fillRect/>
          </a:stretch>
        </p:blipFill>
        <p:spPr>
          <a:xfrm>
            <a:off x="468313" y="311150"/>
            <a:ext cx="1660525" cy="2109788"/>
          </a:xfrm>
          <a:prstGeom prst="rect">
            <a:avLst/>
          </a:prstGeom>
          <a:noFill/>
          <a:ln w="9525">
            <a:noFill/>
          </a:ln>
        </p:spPr>
      </p:pic>
      <p:pic>
        <p:nvPicPr>
          <p:cNvPr id="18438" name="Picture 5" descr="1182451714297765_small">
            <a:hlinkClick r:id="rId4"/>
          </p:cNvPr>
          <p:cNvPicPr>
            <a:picLocks noChangeAspect="1"/>
          </p:cNvPicPr>
          <p:nvPr/>
        </p:nvPicPr>
        <p:blipFill>
          <a:blip r:embed="rId5"/>
          <a:stretch>
            <a:fillRect/>
          </a:stretch>
        </p:blipFill>
        <p:spPr>
          <a:xfrm>
            <a:off x="539750" y="2565400"/>
            <a:ext cx="1458913" cy="1831975"/>
          </a:xfrm>
          <a:prstGeom prst="rect">
            <a:avLst/>
          </a:prstGeom>
          <a:noFill/>
          <a:ln w="9525">
            <a:noFill/>
          </a:ln>
        </p:spPr>
      </p:pic>
      <p:pic>
        <p:nvPicPr>
          <p:cNvPr id="18439" name="Picture 6" descr="showpic"/>
          <p:cNvPicPr>
            <a:picLocks noChangeAspect="1"/>
          </p:cNvPicPr>
          <p:nvPr/>
        </p:nvPicPr>
        <p:blipFill>
          <a:blip r:embed="rId6"/>
          <a:stretch>
            <a:fillRect/>
          </a:stretch>
        </p:blipFill>
        <p:spPr>
          <a:xfrm>
            <a:off x="539750" y="4292600"/>
            <a:ext cx="1512888" cy="18732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1554"/>
                                        </p:tgtEl>
                                        <p:attrNameLst>
                                          <p:attrName>style.visibility</p:attrName>
                                        </p:attrNameLst>
                                      </p:cBhvr>
                                      <p:to>
                                        <p:strVal val="visible"/>
                                      </p:to>
                                    </p:set>
                                    <p:anim calcmode="lin" valueType="num">
                                      <p:cBhvr>
                                        <p:cTn id="7" dur="500" fill="hold"/>
                                        <p:tgtEl>
                                          <p:spTgt spid="151554"/>
                                        </p:tgtEl>
                                        <p:attrNameLst>
                                          <p:attrName>ppt_w</p:attrName>
                                        </p:attrNameLst>
                                      </p:cBhvr>
                                      <p:tavLst>
                                        <p:tav tm="0">
                                          <p:val>
                                            <p:fltVal val="0"/>
                                          </p:val>
                                        </p:tav>
                                        <p:tav tm="100000">
                                          <p:val>
                                            <p:strVal val="#ppt_w"/>
                                          </p:val>
                                        </p:tav>
                                      </p:tavLst>
                                    </p:anim>
                                    <p:anim calcmode="lin" valueType="num">
                                      <p:cBhvr>
                                        <p:cTn id="8" dur="500" fill="hold"/>
                                        <p:tgtEl>
                                          <p:spTgt spid="151554"/>
                                        </p:tgtEl>
                                        <p:attrNameLst>
                                          <p:attrName>ppt_h</p:attrName>
                                        </p:attrNameLst>
                                      </p:cBhvr>
                                      <p:tavLst>
                                        <p:tav tm="0">
                                          <p:val>
                                            <p:fltVal val="0"/>
                                          </p:val>
                                        </p:tav>
                                        <p:tav tm="100000">
                                          <p:val>
                                            <p:strVal val="#ppt_h"/>
                                          </p:val>
                                        </p:tav>
                                      </p:tavLst>
                                    </p:anim>
                                    <p:animEffect transition="in" filter="fade">
                                      <p:cBhvr>
                                        <p:cTn id="9" dur="500"/>
                                        <p:tgtEl>
                                          <p:spTgt spid="15155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51555">
                                            <p:bg/>
                                          </p:spTgt>
                                        </p:tgtEl>
                                        <p:attrNameLst>
                                          <p:attrName>style.visibility</p:attrName>
                                        </p:attrNameLst>
                                      </p:cBhvr>
                                      <p:to>
                                        <p:strVal val="visible"/>
                                      </p:to>
                                    </p:set>
                                    <p:animEffect transition="in" filter="fade">
                                      <p:cBhvr>
                                        <p:cTn id="13" dur="1000">
                                          <p:stCondLst>
                                            <p:cond delay="0"/>
                                          </p:stCondLst>
                                        </p:cTn>
                                        <p:tgtEl>
                                          <p:spTgt spid="151555">
                                            <p:bg/>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1555">
                                            <p:txEl>
                                              <p:pRg st="0" end="0"/>
                                            </p:txEl>
                                          </p:spTgt>
                                        </p:tgtEl>
                                        <p:attrNameLst>
                                          <p:attrName>style.visibility</p:attrName>
                                        </p:attrNameLst>
                                      </p:cBhvr>
                                      <p:to>
                                        <p:strVal val="visible"/>
                                      </p:to>
                                    </p:set>
                                    <p:animEffect transition="in" filter="fade">
                                      <p:cBhvr>
                                        <p:cTn id="18" dur="1000">
                                          <p:stCondLst>
                                            <p:cond delay="0"/>
                                          </p:stCondLst>
                                        </p:cTn>
                                        <p:tgtEl>
                                          <p:spTgt spid="151555">
                                            <p:txEl>
                                              <p:pRg st="0" end="0"/>
                                            </p:txEl>
                                          </p:spTgt>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51555">
                                            <p:txEl>
                                              <p:pRg st="1" end="1"/>
                                            </p:txEl>
                                          </p:spTgt>
                                        </p:tgtEl>
                                        <p:attrNameLst>
                                          <p:attrName>style.visibility</p:attrName>
                                        </p:attrNameLst>
                                      </p:cBhvr>
                                      <p:to>
                                        <p:strVal val="visible"/>
                                      </p:to>
                                    </p:set>
                                    <p:animEffect transition="in" filter="fade">
                                      <p:cBhvr>
                                        <p:cTn id="22" dur="1000">
                                          <p:stCondLst>
                                            <p:cond delay="0"/>
                                          </p:stCondLst>
                                        </p:cTn>
                                        <p:tgtEl>
                                          <p:spTgt spid="151555">
                                            <p:txEl>
                                              <p:pRg st="1" end="1"/>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51555">
                                            <p:txEl>
                                              <p:pRg st="2" end="2"/>
                                            </p:txEl>
                                          </p:spTgt>
                                        </p:tgtEl>
                                        <p:attrNameLst>
                                          <p:attrName>style.visibility</p:attrName>
                                        </p:attrNameLst>
                                      </p:cBhvr>
                                      <p:to>
                                        <p:strVal val="visible"/>
                                      </p:to>
                                    </p:set>
                                    <p:animEffect transition="in" filter="fade">
                                      <p:cBhvr>
                                        <p:cTn id="26" dur="1000">
                                          <p:stCondLst>
                                            <p:cond delay="0"/>
                                          </p:stCondLst>
                                        </p:cTn>
                                        <p:tgtEl>
                                          <p:spTgt spid="15155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1555">
                                            <p:txEl>
                                              <p:pRg st="3" end="3"/>
                                            </p:txEl>
                                          </p:spTgt>
                                        </p:tgtEl>
                                        <p:attrNameLst>
                                          <p:attrName>style.visibility</p:attrName>
                                        </p:attrNameLst>
                                      </p:cBhvr>
                                      <p:to>
                                        <p:strVal val="visible"/>
                                      </p:to>
                                    </p:set>
                                    <p:animEffect transition="in" filter="fade">
                                      <p:cBhvr>
                                        <p:cTn id="31" dur="300">
                                          <p:stCondLst>
                                            <p:cond delay="0"/>
                                          </p:stCondLst>
                                        </p:cTn>
                                        <p:tgtEl>
                                          <p:spTgt spid="151555">
                                            <p:txEl>
                                              <p:pRg st="3" end="3"/>
                                            </p:txEl>
                                          </p:spTgt>
                                        </p:tgtEl>
                                      </p:cBhvr>
                                    </p:animEffect>
                                  </p:childTnLst>
                                </p:cTn>
                              </p:par>
                            </p:childTnLst>
                          </p:cTn>
                        </p:par>
                        <p:par>
                          <p:cTn id="32" fill="hold">
                            <p:stCondLst>
                              <p:cond delay="300"/>
                            </p:stCondLst>
                            <p:childTnLst>
                              <p:par>
                                <p:cTn id="33" presetID="10" presetClass="entr" presetSubtype="0" fill="hold" grpId="0" nodeType="afterEffect">
                                  <p:stCondLst>
                                    <p:cond delay="0"/>
                                  </p:stCondLst>
                                  <p:childTnLst>
                                    <p:set>
                                      <p:cBhvr>
                                        <p:cTn id="34" dur="1" fill="hold">
                                          <p:stCondLst>
                                            <p:cond delay="0"/>
                                          </p:stCondLst>
                                        </p:cTn>
                                        <p:tgtEl>
                                          <p:spTgt spid="151555">
                                            <p:txEl>
                                              <p:pRg st="4" end="4"/>
                                            </p:txEl>
                                          </p:spTgt>
                                        </p:tgtEl>
                                        <p:attrNameLst>
                                          <p:attrName>style.visibility</p:attrName>
                                        </p:attrNameLst>
                                      </p:cBhvr>
                                      <p:to>
                                        <p:strVal val="visible"/>
                                      </p:to>
                                    </p:set>
                                    <p:animEffect transition="in" filter="fade">
                                      <p:cBhvr>
                                        <p:cTn id="35" dur="1000">
                                          <p:stCondLst>
                                            <p:cond delay="0"/>
                                          </p:stCondLst>
                                        </p:cTn>
                                        <p:tgtEl>
                                          <p:spTgt spid="151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nimBg="1"/>
      <p:bldP spid="151555"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F85B938-6BE4-4814-8486-81FC192F5CE1}"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22:29:04</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0482"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12</a:t>
            </a:fld>
            <a:endParaRPr lang="en-US" altLang="zh-CN" sz="1200" dirty="0">
              <a:latin typeface="Garamond" panose="02020404030301010803" pitchFamily="18" charset="0"/>
            </a:endParaRPr>
          </a:p>
        </p:txBody>
      </p:sp>
      <p:sp>
        <p:nvSpPr>
          <p:cNvPr id="47106" name="Rectangle 2"/>
          <p:cNvSpPr>
            <a:spLocks noGrp="1" noChangeArrowheads="1"/>
          </p:cNvSpPr>
          <p:nvPr>
            <p:ph type="title"/>
          </p:nvPr>
        </p:nvSpPr>
        <p:spPr>
          <a:xfrm>
            <a:off x="395288" y="277813"/>
            <a:ext cx="6480175" cy="703263"/>
          </a:xfrm>
          <a:solidFill>
            <a:srgbClr val="FFFF00"/>
          </a:solidFill>
          <a:ln w="22225">
            <a:solidFill>
              <a:srgbClr val="FF00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8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古希腊典型人物</a:t>
            </a:r>
            <a:r>
              <a:rPr kumimoji="0" lang="en-US" altLang="zh-CN" sz="36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28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著名的数学家</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47107" name="Rectangle 3"/>
          <p:cNvSpPr>
            <a:spLocks noGrp="1"/>
          </p:cNvSpPr>
          <p:nvPr>
            <p:ph idx="1"/>
          </p:nvPr>
        </p:nvSpPr>
        <p:spPr>
          <a:xfrm>
            <a:off x="457200" y="1052513"/>
            <a:ext cx="6275388" cy="5113337"/>
          </a:xfrm>
          <a:solidFill>
            <a:srgbClr val="CCFFFF"/>
          </a:solidFill>
        </p:spPr>
        <p:txBody>
          <a:bodyPr vert="horz" wrap="square" lIns="91440" tIns="45720" rIns="91440" bIns="45720" anchor="t"/>
          <a:lstStyle/>
          <a:p>
            <a:pPr eaLnBrk="1" hangingPunct="1">
              <a:spcBef>
                <a:spcPts val="1200"/>
              </a:spcBef>
            </a:pPr>
            <a:r>
              <a:rPr lang="zh-CN" altLang="en-US" sz="2400" b="1" dirty="0">
                <a:solidFill>
                  <a:srgbClr val="C00000"/>
                </a:solidFill>
                <a:latin typeface="微软雅黑" panose="020B0503020204020204" pitchFamily="34" charset="-122"/>
                <a:ea typeface="微软雅黑" panose="020B0503020204020204" pitchFamily="34" charset="-122"/>
              </a:rPr>
              <a:t>欧几里德（前</a:t>
            </a:r>
            <a:r>
              <a:rPr lang="en-US" altLang="zh-CN" sz="2400" b="1" dirty="0">
                <a:solidFill>
                  <a:srgbClr val="C00000"/>
                </a:solidFill>
                <a:latin typeface="微软雅黑" panose="020B0503020204020204" pitchFamily="34" charset="-122"/>
                <a:ea typeface="微软雅黑" panose="020B0503020204020204" pitchFamily="34" charset="-122"/>
              </a:rPr>
              <a:t>330-</a:t>
            </a:r>
            <a:r>
              <a:rPr lang="zh-CN" altLang="en-US" sz="2400" b="1" dirty="0">
                <a:solidFill>
                  <a:srgbClr val="C00000"/>
                </a:solidFill>
                <a:latin typeface="微软雅黑" panose="020B0503020204020204" pitchFamily="34" charset="-122"/>
                <a:ea typeface="微软雅黑" panose="020B0503020204020204" pitchFamily="34" charset="-122"/>
              </a:rPr>
              <a:t>前</a:t>
            </a:r>
            <a:r>
              <a:rPr lang="en-US" altLang="zh-CN" sz="2400" b="1" dirty="0">
                <a:solidFill>
                  <a:srgbClr val="C00000"/>
                </a:solidFill>
                <a:latin typeface="微软雅黑" panose="020B0503020204020204" pitchFamily="34" charset="-122"/>
                <a:ea typeface="微软雅黑" panose="020B0503020204020204" pitchFamily="34" charset="-122"/>
              </a:rPr>
              <a:t>275</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锥线论</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只用圆规和直尺作图和证明  。其学生</a:t>
            </a:r>
            <a:r>
              <a:rPr lang="zh-CN" altLang="en-US" sz="2000" b="1" dirty="0">
                <a:solidFill>
                  <a:srgbClr val="FF0000"/>
                </a:solidFill>
                <a:latin typeface="微软雅黑" panose="020B0503020204020204" pitchFamily="34" charset="-122"/>
                <a:ea typeface="微软雅黑" panose="020B0503020204020204" pitchFamily="34" charset="-122"/>
              </a:rPr>
              <a:t>阿波罗尼奥斯</a:t>
            </a:r>
            <a:r>
              <a:rPr lang="zh-CN" altLang="en-US" sz="2000" b="1" dirty="0">
                <a:latin typeface="微软雅黑" panose="020B0503020204020204" pitchFamily="34" charset="-122"/>
                <a:ea typeface="微软雅黑" panose="020B0503020204020204" pitchFamily="34" charset="-122"/>
              </a:rPr>
              <a:t>写了</a:t>
            </a:r>
            <a:r>
              <a:rPr lang="en-US" altLang="zh-CN" sz="2000" b="1" dirty="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本书及</a:t>
            </a:r>
            <a:r>
              <a:rPr lang="en-US" altLang="zh-CN" sz="2000" b="1" dirty="0">
                <a:latin typeface="微软雅黑" panose="020B0503020204020204" pitchFamily="34" charset="-122"/>
                <a:ea typeface="微软雅黑" panose="020B0503020204020204" pitchFamily="34" charset="-122"/>
              </a:rPr>
              <a:t>387</a:t>
            </a:r>
            <a:r>
              <a:rPr lang="zh-CN" altLang="en-US" sz="2000" b="1" dirty="0">
                <a:latin typeface="微软雅黑" panose="020B0503020204020204" pitchFamily="34" charset="-122"/>
                <a:ea typeface="微软雅黑" panose="020B0503020204020204" pitchFamily="34" charset="-122"/>
              </a:rPr>
              <a:t>条定理，其中抛物线、椭圆、及双曲线至今被沿用。</a:t>
            </a:r>
          </a:p>
          <a:p>
            <a:pPr eaLnBrk="1" hangingPunct="1">
              <a:spcBef>
                <a:spcPts val="1200"/>
              </a:spcBef>
            </a:pPr>
            <a:r>
              <a:rPr lang="zh-CN" altLang="en-US" sz="2400" b="1" dirty="0">
                <a:solidFill>
                  <a:srgbClr val="C00000"/>
                </a:solidFill>
                <a:latin typeface="微软雅黑" panose="020B0503020204020204" pitchFamily="34" charset="-122"/>
                <a:ea typeface="微软雅黑" panose="020B0503020204020204" pitchFamily="34" charset="-122"/>
              </a:rPr>
              <a:t>阿基米德（前</a:t>
            </a:r>
            <a:r>
              <a:rPr lang="en-US" altLang="zh-CN" sz="2400" b="1" dirty="0">
                <a:solidFill>
                  <a:srgbClr val="C00000"/>
                </a:solidFill>
                <a:latin typeface="微软雅黑" panose="020B0503020204020204" pitchFamily="34" charset="-122"/>
                <a:ea typeface="微软雅黑" panose="020B0503020204020204" pitchFamily="34" charset="-122"/>
              </a:rPr>
              <a:t>287-</a:t>
            </a:r>
            <a:r>
              <a:rPr lang="zh-CN" altLang="en-US" sz="2400" b="1" dirty="0">
                <a:solidFill>
                  <a:srgbClr val="C00000"/>
                </a:solidFill>
                <a:latin typeface="微软雅黑" panose="020B0503020204020204" pitchFamily="34" charset="-122"/>
                <a:ea typeface="微软雅黑" panose="020B0503020204020204" pitchFamily="34" charset="-122"/>
              </a:rPr>
              <a:t>前</a:t>
            </a:r>
            <a:r>
              <a:rPr lang="en-US" altLang="zh-CN" sz="2400" b="1" dirty="0">
                <a:solidFill>
                  <a:srgbClr val="C00000"/>
                </a:solidFill>
                <a:latin typeface="微软雅黑" panose="020B0503020204020204" pitchFamily="34" charset="-122"/>
                <a:ea typeface="微软雅黑" panose="020B0503020204020204" pitchFamily="34" charset="-122"/>
              </a:rPr>
              <a:t>212</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方法论</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命题集</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圆的测量</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抛物线求积法</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螺旋线</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浮体论</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等 。</a:t>
            </a:r>
            <a:r>
              <a:rPr lang="zh-CN" altLang="en-US" sz="2000" b="1" dirty="0">
                <a:latin typeface="微软雅黑" panose="020B0503020204020204" pitchFamily="34" charset="-122"/>
                <a:ea typeface="微软雅黑" panose="020B0503020204020204" pitchFamily="34" charset="-122"/>
              </a:rPr>
              <a:t>发明了杠杆、滑轮、螺旋机械，研究了平面和球形镜的反射原理，发明了凹形的反光镜。圆周率、球体、圆柱体的体积</a:t>
            </a:r>
            <a:r>
              <a:rPr lang="zh-CN" altLang="en-US" sz="2400" b="1" dirty="0">
                <a:latin typeface="微软雅黑" panose="020B0503020204020204" pitchFamily="34" charset="-122"/>
                <a:ea typeface="微软雅黑" panose="020B0503020204020204" pitchFamily="34" charset="-122"/>
              </a:rPr>
              <a:t>。 </a:t>
            </a:r>
          </a:p>
          <a:p>
            <a:pPr eaLnBrk="1" hangingPunct="1">
              <a:spcBef>
                <a:spcPts val="1200"/>
              </a:spcBef>
            </a:pPr>
            <a:r>
              <a:rPr lang="zh-CN" altLang="en-US" sz="2400" b="1" dirty="0">
                <a:solidFill>
                  <a:srgbClr val="C00000"/>
                </a:solidFill>
                <a:latin typeface="微软雅黑" panose="020B0503020204020204" pitchFamily="34" charset="-122"/>
                <a:ea typeface="微软雅黑" panose="020B0503020204020204" pitchFamily="34" charset="-122"/>
              </a:rPr>
              <a:t>阿波罗尼奥斯（前</a:t>
            </a:r>
            <a:r>
              <a:rPr lang="en-US" altLang="zh-CN" sz="2400" b="1" dirty="0">
                <a:solidFill>
                  <a:srgbClr val="C00000"/>
                </a:solidFill>
                <a:latin typeface="微软雅黑" panose="020B0503020204020204" pitchFamily="34" charset="-122"/>
                <a:ea typeface="微软雅黑" panose="020B0503020204020204" pitchFamily="34" charset="-122"/>
              </a:rPr>
              <a:t>247-</a:t>
            </a:r>
            <a:r>
              <a:rPr lang="zh-CN" altLang="en-US" sz="2400" b="1" dirty="0">
                <a:solidFill>
                  <a:srgbClr val="C00000"/>
                </a:solidFill>
                <a:latin typeface="微软雅黑" panose="020B0503020204020204" pitchFamily="34" charset="-122"/>
                <a:ea typeface="微软雅黑" panose="020B0503020204020204" pitchFamily="34" charset="-122"/>
              </a:rPr>
              <a:t>前</a:t>
            </a:r>
            <a:r>
              <a:rPr lang="en-US" altLang="zh-CN" sz="2400" b="1" dirty="0">
                <a:solidFill>
                  <a:srgbClr val="C00000"/>
                </a:solidFill>
                <a:latin typeface="微软雅黑" panose="020B0503020204020204" pitchFamily="34" charset="-122"/>
                <a:ea typeface="微软雅黑" panose="020B0503020204020204" pitchFamily="34" charset="-122"/>
              </a:rPr>
              <a:t>205</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圆锥曲线论</a:t>
            </a:r>
            <a:r>
              <a:rPr lang="en-US" altLang="zh-CN" sz="2000" b="1" dirty="0">
                <a:solidFill>
                  <a:srgbClr val="3333CC"/>
                </a:solidFill>
                <a:latin typeface="微软雅黑" panose="020B0503020204020204" pitchFamily="34" charset="-122"/>
                <a:ea typeface="微软雅黑" panose="020B0503020204020204" pitchFamily="34" charset="-122"/>
              </a:rPr>
              <a:t>》</a:t>
            </a:r>
            <a:r>
              <a:rPr lang="zh-CN" altLang="en-US" sz="2000" b="1" dirty="0">
                <a:solidFill>
                  <a:srgbClr val="3333CC"/>
                </a:solidFill>
                <a:latin typeface="微软雅黑" panose="020B0503020204020204" pitchFamily="34" charset="-122"/>
                <a:ea typeface="微软雅黑" panose="020B0503020204020204" pitchFamily="34" charset="-122"/>
              </a:rPr>
              <a:t>共</a:t>
            </a:r>
            <a:r>
              <a:rPr lang="en-US" altLang="zh-CN" sz="2000" b="1" dirty="0">
                <a:solidFill>
                  <a:srgbClr val="3333CC"/>
                </a:solidFill>
                <a:latin typeface="微软雅黑" panose="020B0503020204020204" pitchFamily="34" charset="-122"/>
                <a:ea typeface="微软雅黑" panose="020B0503020204020204" pitchFamily="34" charset="-122"/>
              </a:rPr>
              <a:t>8</a:t>
            </a:r>
            <a:r>
              <a:rPr lang="zh-CN" altLang="en-US" sz="2000" b="1" dirty="0">
                <a:solidFill>
                  <a:srgbClr val="3333CC"/>
                </a:solidFill>
                <a:latin typeface="微软雅黑" panose="020B0503020204020204" pitchFamily="34" charset="-122"/>
                <a:ea typeface="微软雅黑" panose="020B0503020204020204" pitchFamily="34" charset="-122"/>
              </a:rPr>
              <a:t>卷</a:t>
            </a:r>
          </a:p>
          <a:p>
            <a:pPr eaLnBrk="1" hangingPunct="1">
              <a:spcBef>
                <a:spcPts val="1200"/>
              </a:spcBef>
            </a:pPr>
            <a:r>
              <a:rPr lang="zh-CN" altLang="en-US" sz="2400" b="1" dirty="0">
                <a:solidFill>
                  <a:srgbClr val="FF0000"/>
                </a:solidFill>
                <a:latin typeface="微软雅黑" panose="020B0503020204020204" pitchFamily="34" charset="-122"/>
                <a:ea typeface="微软雅黑" panose="020B0503020204020204" pitchFamily="34" charset="-122"/>
              </a:rPr>
              <a:t>古希腊数学家</a:t>
            </a:r>
            <a:r>
              <a:rPr lang="zh-CN" altLang="en-US" sz="2000" b="1" dirty="0">
                <a:latin typeface="微软雅黑" panose="020B0503020204020204" pitchFamily="34" charset="-122"/>
                <a:ea typeface="微软雅黑" panose="020B0503020204020204" pitchFamily="34" charset="-122"/>
              </a:rPr>
              <a:t>建立了三角法与微积分的基础，将几何发展到相当完善的程度，直到</a:t>
            </a:r>
            <a:r>
              <a:rPr lang="zh-CN" altLang="en-US" sz="2000" b="1" dirty="0">
                <a:solidFill>
                  <a:srgbClr val="FF0000"/>
                </a:solidFill>
                <a:latin typeface="微软雅黑" panose="020B0503020204020204" pitchFamily="34" charset="-122"/>
                <a:ea typeface="微软雅黑" panose="020B0503020204020204" pitchFamily="34" charset="-122"/>
              </a:rPr>
              <a:t>笛卡儿</a:t>
            </a:r>
            <a:r>
              <a:rPr lang="zh-CN" altLang="en-US" sz="2000" b="1" dirty="0">
                <a:latin typeface="微软雅黑" panose="020B0503020204020204" pitchFamily="34" charset="-122"/>
                <a:ea typeface="微软雅黑" panose="020B0503020204020204" pitchFamily="34" charset="-122"/>
              </a:rPr>
              <a:t>和</a:t>
            </a:r>
            <a:r>
              <a:rPr lang="zh-CN" altLang="en-US" sz="2000" b="1" dirty="0">
                <a:solidFill>
                  <a:srgbClr val="FF0000"/>
                </a:solidFill>
                <a:latin typeface="微软雅黑" panose="020B0503020204020204" pitchFamily="34" charset="-122"/>
                <a:ea typeface="微软雅黑" panose="020B0503020204020204" pitchFamily="34" charset="-122"/>
              </a:rPr>
              <a:t>帕斯卡</a:t>
            </a:r>
            <a:r>
              <a:rPr lang="zh-CN" altLang="en-US" sz="2000" b="1" dirty="0">
                <a:latin typeface="微软雅黑" panose="020B0503020204020204" pitchFamily="34" charset="-122"/>
                <a:ea typeface="微软雅黑" panose="020B0503020204020204" pitchFamily="34" charset="-122"/>
              </a:rPr>
              <a:t>才加以改进。</a:t>
            </a:r>
          </a:p>
        </p:txBody>
      </p:sp>
      <p:pic>
        <p:nvPicPr>
          <p:cNvPr id="20485" name="Picture 4" descr="115493717659773_small">
            <a:hlinkClick r:id="rId3"/>
          </p:cNvPr>
          <p:cNvPicPr>
            <a:picLocks noChangeAspect="1"/>
          </p:cNvPicPr>
          <p:nvPr/>
        </p:nvPicPr>
        <p:blipFill>
          <a:blip r:embed="rId4"/>
          <a:stretch>
            <a:fillRect/>
          </a:stretch>
        </p:blipFill>
        <p:spPr>
          <a:xfrm>
            <a:off x="6996113" y="177800"/>
            <a:ext cx="1490662" cy="1966913"/>
          </a:xfrm>
          <a:prstGeom prst="rect">
            <a:avLst/>
          </a:prstGeom>
          <a:noFill/>
          <a:ln w="9525">
            <a:noFill/>
          </a:ln>
        </p:spPr>
      </p:pic>
      <p:pic>
        <p:nvPicPr>
          <p:cNvPr id="20486" name="Picture 5" descr="11456577643334540_small">
            <a:hlinkClick r:id="rId5"/>
          </p:cNvPr>
          <p:cNvPicPr>
            <a:picLocks noChangeAspect="1"/>
          </p:cNvPicPr>
          <p:nvPr/>
        </p:nvPicPr>
        <p:blipFill>
          <a:blip r:embed="rId6"/>
          <a:stretch>
            <a:fillRect/>
          </a:stretch>
        </p:blipFill>
        <p:spPr>
          <a:xfrm>
            <a:off x="7008813" y="2276475"/>
            <a:ext cx="1609725" cy="1925638"/>
          </a:xfrm>
          <a:prstGeom prst="rect">
            <a:avLst/>
          </a:prstGeom>
          <a:noFill/>
          <a:ln w="9525">
            <a:noFill/>
          </a:ln>
        </p:spPr>
      </p:pic>
      <p:pic>
        <p:nvPicPr>
          <p:cNvPr id="20487" name="图片 1"/>
          <p:cNvPicPr>
            <a:picLocks noChangeAspect="1"/>
          </p:cNvPicPr>
          <p:nvPr/>
        </p:nvPicPr>
        <p:blipFill>
          <a:blip r:embed="rId7"/>
          <a:stretch>
            <a:fillRect/>
          </a:stretch>
        </p:blipFill>
        <p:spPr>
          <a:xfrm>
            <a:off x="7008813" y="4365625"/>
            <a:ext cx="1722437" cy="1984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p:cTn id="7" dur="500" fill="hold"/>
                                        <p:tgtEl>
                                          <p:spTgt spid="47106"/>
                                        </p:tgtEl>
                                        <p:attrNameLst>
                                          <p:attrName>ppt_w</p:attrName>
                                        </p:attrNameLst>
                                      </p:cBhvr>
                                      <p:tavLst>
                                        <p:tav tm="0">
                                          <p:val>
                                            <p:fltVal val="0"/>
                                          </p:val>
                                        </p:tav>
                                        <p:tav tm="100000">
                                          <p:val>
                                            <p:strVal val="#ppt_w"/>
                                          </p:val>
                                        </p:tav>
                                      </p:tavLst>
                                    </p:anim>
                                    <p:anim calcmode="lin" valueType="num">
                                      <p:cBhvr>
                                        <p:cTn id="8" dur="500" fill="hold"/>
                                        <p:tgtEl>
                                          <p:spTgt spid="47106"/>
                                        </p:tgtEl>
                                        <p:attrNameLst>
                                          <p:attrName>ppt_h</p:attrName>
                                        </p:attrNameLst>
                                      </p:cBhvr>
                                      <p:tavLst>
                                        <p:tav tm="0">
                                          <p:val>
                                            <p:fltVal val="0"/>
                                          </p:val>
                                        </p:tav>
                                        <p:tav tm="100000">
                                          <p:val>
                                            <p:strVal val="#ppt_h"/>
                                          </p:val>
                                        </p:tav>
                                      </p:tavLst>
                                    </p:anim>
                                    <p:animEffect transition="in" filter="fade">
                                      <p:cBhvr>
                                        <p:cTn id="9" dur="500"/>
                                        <p:tgtEl>
                                          <p:spTgt spid="4710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7107">
                                            <p:bg/>
                                          </p:spTgt>
                                        </p:tgtEl>
                                        <p:attrNameLst>
                                          <p:attrName>style.visibility</p:attrName>
                                        </p:attrNameLst>
                                      </p:cBhvr>
                                      <p:to>
                                        <p:strVal val="visible"/>
                                      </p:to>
                                    </p:set>
                                    <p:animEffect transition="in" filter="fade">
                                      <p:cBhvr>
                                        <p:cTn id="13" dur="300">
                                          <p:stCondLst>
                                            <p:cond delay="0"/>
                                          </p:stCondLst>
                                        </p:cTn>
                                        <p:tgtEl>
                                          <p:spTgt spid="47107">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0" end="0"/>
                                            </p:txEl>
                                          </p:spTgt>
                                        </p:tgtEl>
                                        <p:attrNameLst>
                                          <p:attrName>style.visibility</p:attrName>
                                        </p:attrNameLst>
                                      </p:cBhvr>
                                      <p:to>
                                        <p:strVal val="visible"/>
                                      </p:to>
                                    </p:set>
                                    <p:animEffect transition="in" filter="fade">
                                      <p:cBhvr>
                                        <p:cTn id="16" dur="1000">
                                          <p:stCondLst>
                                            <p:cond delay="0"/>
                                          </p:stCondLst>
                                        </p:cTn>
                                        <p:tgtEl>
                                          <p:spTgt spid="47107">
                                            <p:txEl>
                                              <p:pRg st="0" end="0"/>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7107">
                                            <p:txEl>
                                              <p:pRg st="1" end="1"/>
                                            </p:txEl>
                                          </p:spTgt>
                                        </p:tgtEl>
                                        <p:attrNameLst>
                                          <p:attrName>style.visibility</p:attrName>
                                        </p:attrNameLst>
                                      </p:cBhvr>
                                      <p:to>
                                        <p:strVal val="visible"/>
                                      </p:to>
                                    </p:set>
                                    <p:animEffect transition="in" filter="fade">
                                      <p:cBhvr>
                                        <p:cTn id="20" dur="1000">
                                          <p:stCondLst>
                                            <p:cond delay="0"/>
                                          </p:stCondLst>
                                        </p:cTn>
                                        <p:tgtEl>
                                          <p:spTgt spid="47107">
                                            <p:txEl>
                                              <p:pRg st="1" end="1"/>
                                            </p:txEl>
                                          </p:spTgt>
                                        </p:tgtEl>
                                      </p:cBhvr>
                                    </p:animEffect>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47107">
                                            <p:txEl>
                                              <p:pRg st="2" end="2"/>
                                            </p:txEl>
                                          </p:spTgt>
                                        </p:tgtEl>
                                        <p:attrNameLst>
                                          <p:attrName>style.visibility</p:attrName>
                                        </p:attrNameLst>
                                      </p:cBhvr>
                                      <p:to>
                                        <p:strVal val="visible"/>
                                      </p:to>
                                    </p:set>
                                    <p:animEffect transition="in" filter="fade">
                                      <p:cBhvr>
                                        <p:cTn id="24" dur="1000">
                                          <p:stCondLst>
                                            <p:cond delay="0"/>
                                          </p:stCondLst>
                                        </p:cTn>
                                        <p:tgtEl>
                                          <p:spTgt spid="47107">
                                            <p:txEl>
                                              <p:pRg st="2" end="2"/>
                                            </p:txEl>
                                          </p:spTgt>
                                        </p:tgtEl>
                                      </p:cBhvr>
                                    </p:animEffect>
                                  </p:childTnLst>
                                </p:cTn>
                              </p:par>
                            </p:childTnLst>
                          </p:cTn>
                        </p:par>
                        <p:par>
                          <p:cTn id="25" fill="hold">
                            <p:stCondLst>
                              <p:cond delay="3500"/>
                            </p:stCondLst>
                            <p:childTnLst>
                              <p:par>
                                <p:cTn id="26" presetID="10" presetClass="entr" presetSubtype="0" fill="hold" grpId="0" nodeType="afterEffect">
                                  <p:stCondLst>
                                    <p:cond delay="0"/>
                                  </p:stCondLst>
                                  <p:childTnLst>
                                    <p:set>
                                      <p:cBhvr>
                                        <p:cTn id="27" dur="1" fill="hold">
                                          <p:stCondLst>
                                            <p:cond delay="0"/>
                                          </p:stCondLst>
                                        </p:cTn>
                                        <p:tgtEl>
                                          <p:spTgt spid="47107">
                                            <p:txEl>
                                              <p:pRg st="3" end="3"/>
                                            </p:txEl>
                                          </p:spTgt>
                                        </p:tgtEl>
                                        <p:attrNameLst>
                                          <p:attrName>style.visibility</p:attrName>
                                        </p:attrNameLst>
                                      </p:cBhvr>
                                      <p:to>
                                        <p:strVal val="visible"/>
                                      </p:to>
                                    </p:set>
                                    <p:animEffect transition="in" filter="fade">
                                      <p:cBhvr>
                                        <p:cTn id="28" dur="1000">
                                          <p:stCondLst>
                                            <p:cond delay="0"/>
                                          </p:stCondLst>
                                        </p:cTn>
                                        <p:tgtEl>
                                          <p:spTgt spid="47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P spid="47107"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8A7C581-A01E-4DC6-A45A-A0B17B70D939}"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22:29:04</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2530"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13</a:t>
            </a:fld>
            <a:endParaRPr lang="en-US" altLang="zh-CN" sz="1200" dirty="0">
              <a:latin typeface="Garamond" panose="02020404030301010803" pitchFamily="18" charset="0"/>
            </a:endParaRPr>
          </a:p>
        </p:txBody>
      </p:sp>
      <p:sp>
        <p:nvSpPr>
          <p:cNvPr id="48130" name="Rectangle 2"/>
          <p:cNvSpPr>
            <a:spLocks noGrp="1" noChangeArrowheads="1"/>
          </p:cNvSpPr>
          <p:nvPr>
            <p:ph type="title"/>
          </p:nvPr>
        </p:nvSpPr>
        <p:spPr>
          <a:xfrm>
            <a:off x="468313" y="277813"/>
            <a:ext cx="8218488" cy="847725"/>
          </a:xfrm>
          <a:solidFill>
            <a:srgbClr val="FFFF00"/>
          </a:solidFill>
          <a:ln w="25400">
            <a:solidFill>
              <a:srgbClr val="0000FF"/>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古希腊文明</a:t>
            </a:r>
          </a:p>
        </p:txBody>
      </p:sp>
      <p:sp>
        <p:nvSpPr>
          <p:cNvPr id="48131" name="Rectangle 3"/>
          <p:cNvSpPr>
            <a:spLocks noGrp="1" noChangeArrowheads="1"/>
          </p:cNvSpPr>
          <p:nvPr>
            <p:ph idx="1"/>
          </p:nvPr>
        </p:nvSpPr>
        <p:spPr>
          <a:xfrm>
            <a:off x="468313" y="1196975"/>
            <a:ext cx="8207375" cy="4895850"/>
          </a:xfrm>
          <a:solidFill>
            <a:srgbClr val="FFCC99"/>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2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古希腊大作家约有</a:t>
            </a:r>
            <a:r>
              <a:rPr kumimoji="0" lang="en-US" altLang="zh-CN"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1100</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多人，他们在草纸、羊皮和小牛皮上写了数万卷的书。</a:t>
            </a:r>
          </a:p>
          <a:p>
            <a:pPr marL="342900" marR="0" lvl="0" indent="-342900" algn="l" defTabSz="914400" rtl="0" eaLnBrk="1" fontAlgn="base" latinLnBrk="0" hangingPunct="1">
              <a:lnSpc>
                <a:spcPct val="100000"/>
              </a:lnSpc>
              <a:spcBef>
                <a:spcPts val="12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托勒密一世</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（前</a:t>
            </a:r>
            <a:r>
              <a:rPr kumimoji="0" lang="en-US" altLang="zh-CN"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323</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a:t>
            </a:r>
            <a:r>
              <a:rPr kumimoji="0" lang="en-US" altLang="zh-CN"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前</a:t>
            </a:r>
            <a:r>
              <a:rPr kumimoji="0" lang="en-US" altLang="zh-CN"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285</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年）在位时开始建立了</a:t>
            </a:r>
            <a:r>
              <a:rPr kumimoji="0" lang="zh-CN" altLang="en-US" sz="2800" b="1" i="0" u="none" strike="noStrike" kern="0" cap="none" spc="0" normalizeH="0" baseline="0" noProof="0" dirty="0" smtClean="0">
                <a:ln>
                  <a:noFill/>
                </a:ln>
                <a:solidFill>
                  <a:srgbClr val="33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亚历山大博物馆</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，它是王宫的一部分，其中包括动物园、植物园和一个宏伟的图书馆。</a:t>
            </a:r>
            <a:endParaRPr kumimoji="0" lang="en-US" altLang="zh-CN"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12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托勒密二世</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（公元前</a:t>
            </a:r>
            <a:r>
              <a:rPr kumimoji="0" lang="en-US" altLang="zh-CN"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285</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a:t>
            </a:r>
            <a:r>
              <a:rPr kumimoji="0" lang="en-US" altLang="zh-CN"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前</a:t>
            </a:r>
            <a:r>
              <a:rPr kumimoji="0" lang="en-US" altLang="zh-CN"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246</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年）完成了此项建设。该博物馆被看作是西方最早的大学和科学研究机构，从各地招聘的学者常常达几百人。</a:t>
            </a:r>
          </a:p>
          <a:p>
            <a:pPr marL="342900" marR="0" lvl="0" indent="-342900" algn="l" defTabSz="914400" rtl="0" eaLnBrk="1" fontAlgn="base" latinLnBrk="0" hangingPunct="1">
              <a:lnSpc>
                <a:spcPct val="100000"/>
              </a:lnSpc>
              <a:spcBef>
                <a:spcPts val="12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33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亚里士多德图书馆</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是古希腊最早的，也是当时最著名的图书馆，藏书曾经达</a:t>
            </a:r>
            <a:r>
              <a:rPr kumimoji="0" lang="en-US" altLang="zh-CN"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50</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多万册。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p:cTn id="7" dur="500" fill="hold"/>
                                        <p:tgtEl>
                                          <p:spTgt spid="48130"/>
                                        </p:tgtEl>
                                        <p:attrNameLst>
                                          <p:attrName>ppt_w</p:attrName>
                                        </p:attrNameLst>
                                      </p:cBhvr>
                                      <p:tavLst>
                                        <p:tav tm="0">
                                          <p:val>
                                            <p:fltVal val="0"/>
                                          </p:val>
                                        </p:tav>
                                        <p:tav tm="100000">
                                          <p:val>
                                            <p:strVal val="#ppt_w"/>
                                          </p:val>
                                        </p:tav>
                                      </p:tavLst>
                                    </p:anim>
                                    <p:anim calcmode="lin" valueType="num">
                                      <p:cBhvr>
                                        <p:cTn id="8" dur="500" fill="hold"/>
                                        <p:tgtEl>
                                          <p:spTgt spid="48130"/>
                                        </p:tgtEl>
                                        <p:attrNameLst>
                                          <p:attrName>ppt_h</p:attrName>
                                        </p:attrNameLst>
                                      </p:cBhvr>
                                      <p:tavLst>
                                        <p:tav tm="0">
                                          <p:val>
                                            <p:fltVal val="0"/>
                                          </p:val>
                                        </p:tav>
                                        <p:tav tm="100000">
                                          <p:val>
                                            <p:strVal val="#ppt_h"/>
                                          </p:val>
                                        </p:tav>
                                      </p:tavLst>
                                    </p:anim>
                                    <p:animEffect transition="in" filter="fade">
                                      <p:cBhvr>
                                        <p:cTn id="9" dur="500"/>
                                        <p:tgtEl>
                                          <p:spTgt spid="4813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8131">
                                            <p:bg/>
                                          </p:spTgt>
                                        </p:tgtEl>
                                        <p:attrNameLst>
                                          <p:attrName>style.visibility</p:attrName>
                                        </p:attrNameLst>
                                      </p:cBhvr>
                                      <p:to>
                                        <p:strVal val="visible"/>
                                      </p:to>
                                    </p:set>
                                    <p:animEffect transition="in" filter="fade">
                                      <p:cBhvr>
                                        <p:cTn id="13" dur="1000">
                                          <p:stCondLst>
                                            <p:cond delay="0"/>
                                          </p:stCondLst>
                                        </p:cTn>
                                        <p:tgtEl>
                                          <p:spTgt spid="48131">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131">
                                            <p:txEl>
                                              <p:pRg st="0" end="0"/>
                                            </p:txEl>
                                          </p:spTgt>
                                        </p:tgtEl>
                                        <p:attrNameLst>
                                          <p:attrName>style.visibility</p:attrName>
                                        </p:attrNameLst>
                                      </p:cBhvr>
                                      <p:to>
                                        <p:strVal val="visible"/>
                                      </p:to>
                                    </p:set>
                                    <p:animEffect transition="in" filter="fade">
                                      <p:cBhvr>
                                        <p:cTn id="16" dur="1000">
                                          <p:stCondLst>
                                            <p:cond delay="0"/>
                                          </p:stCondLst>
                                        </p:cTn>
                                        <p:tgtEl>
                                          <p:spTgt spid="48131">
                                            <p:txEl>
                                              <p:pRg st="0" end="0"/>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8131">
                                            <p:txEl>
                                              <p:pRg st="1" end="1"/>
                                            </p:txEl>
                                          </p:spTgt>
                                        </p:tgtEl>
                                        <p:attrNameLst>
                                          <p:attrName>style.visibility</p:attrName>
                                        </p:attrNameLst>
                                      </p:cBhvr>
                                      <p:to>
                                        <p:strVal val="visible"/>
                                      </p:to>
                                    </p:set>
                                    <p:animEffect transition="in" filter="fade">
                                      <p:cBhvr>
                                        <p:cTn id="20" dur="1000">
                                          <p:stCondLst>
                                            <p:cond delay="0"/>
                                          </p:stCondLst>
                                        </p:cTn>
                                        <p:tgtEl>
                                          <p:spTgt spid="48131">
                                            <p:txEl>
                                              <p:pRg st="1" end="1"/>
                                            </p:txEl>
                                          </p:spTgt>
                                        </p:tgtEl>
                                      </p:cBhvr>
                                    </p:animEffect>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48131">
                                            <p:txEl>
                                              <p:pRg st="2" end="2"/>
                                            </p:txEl>
                                          </p:spTgt>
                                        </p:tgtEl>
                                        <p:attrNameLst>
                                          <p:attrName>style.visibility</p:attrName>
                                        </p:attrNameLst>
                                      </p:cBhvr>
                                      <p:to>
                                        <p:strVal val="visible"/>
                                      </p:to>
                                    </p:set>
                                    <p:animEffect transition="in" filter="fade">
                                      <p:cBhvr>
                                        <p:cTn id="24" dur="1000">
                                          <p:stCondLst>
                                            <p:cond delay="0"/>
                                          </p:stCondLst>
                                        </p:cTn>
                                        <p:tgtEl>
                                          <p:spTgt spid="48131">
                                            <p:txEl>
                                              <p:pRg st="2" end="2"/>
                                            </p:txEl>
                                          </p:spTgt>
                                        </p:tgtEl>
                                      </p:cBhvr>
                                    </p:animEffect>
                                  </p:childTnLst>
                                </p:cTn>
                              </p:par>
                            </p:childTnLst>
                          </p:cTn>
                        </p:par>
                        <p:par>
                          <p:cTn id="25" fill="hold">
                            <p:stCondLst>
                              <p:cond delay="3500"/>
                            </p:stCondLst>
                            <p:childTnLst>
                              <p:par>
                                <p:cTn id="26" presetID="10" presetClass="entr" presetSubtype="0" fill="hold" grpId="0" nodeType="afterEffect">
                                  <p:stCondLst>
                                    <p:cond delay="0"/>
                                  </p:stCondLst>
                                  <p:childTnLst>
                                    <p:set>
                                      <p:cBhvr>
                                        <p:cTn id="27" dur="1" fill="hold">
                                          <p:stCondLst>
                                            <p:cond delay="0"/>
                                          </p:stCondLst>
                                        </p:cTn>
                                        <p:tgtEl>
                                          <p:spTgt spid="48131">
                                            <p:txEl>
                                              <p:pRg st="3" end="3"/>
                                            </p:txEl>
                                          </p:spTgt>
                                        </p:tgtEl>
                                        <p:attrNameLst>
                                          <p:attrName>style.visibility</p:attrName>
                                        </p:attrNameLst>
                                      </p:cBhvr>
                                      <p:to>
                                        <p:strVal val="visible"/>
                                      </p:to>
                                    </p:set>
                                    <p:animEffect transition="in" filter="fade">
                                      <p:cBhvr>
                                        <p:cTn id="28" dur="1000">
                                          <p:stCondLst>
                                            <p:cond delay="0"/>
                                          </p:stCondLst>
                                        </p:cTn>
                                        <p:tgtEl>
                                          <p:spTgt spid="48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nimBg="1"/>
      <p:bldP spid="48131"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AF15EA6-CEFD-4C9C-B463-189345C1858A}"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22:29:04</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4578"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14</a:t>
            </a:fld>
            <a:endParaRPr lang="en-US" altLang="zh-CN" sz="1200" dirty="0">
              <a:latin typeface="Garamond" panose="02020404030301010803" pitchFamily="18" charset="0"/>
            </a:endParaRPr>
          </a:p>
        </p:txBody>
      </p:sp>
      <p:sp>
        <p:nvSpPr>
          <p:cNvPr id="155650" name="Rectangle 2"/>
          <p:cNvSpPr>
            <a:spLocks noGrp="1" noChangeArrowheads="1"/>
          </p:cNvSpPr>
          <p:nvPr>
            <p:ph type="title"/>
          </p:nvPr>
        </p:nvSpPr>
        <p:spPr>
          <a:xfrm>
            <a:off x="323850" y="188913"/>
            <a:ext cx="8362950" cy="936625"/>
          </a:xfrm>
          <a:solidFill>
            <a:srgbClr val="FFFF99"/>
          </a:solidFill>
          <a:ln w="25400">
            <a:solidFill>
              <a:srgbClr val="9933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古希腊</a:t>
            </a:r>
            <a:r>
              <a:rPr kumimoji="0" lang="zh-CN" altLang="en-US" sz="4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文明</a:t>
            </a:r>
          </a:p>
        </p:txBody>
      </p:sp>
      <p:sp>
        <p:nvSpPr>
          <p:cNvPr id="155651" name="Rectangle 3"/>
          <p:cNvSpPr>
            <a:spLocks noGrp="1" noChangeArrowheads="1"/>
          </p:cNvSpPr>
          <p:nvPr>
            <p:ph idx="1"/>
          </p:nvPr>
        </p:nvSpPr>
        <p:spPr>
          <a:xfrm>
            <a:off x="468313" y="1268413"/>
            <a:ext cx="8135938" cy="4862513"/>
          </a:xfrm>
          <a:solidFill>
            <a:srgbClr val="CCFFFF"/>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5000"/>
              </a:lnSpc>
              <a:spcBef>
                <a:spcPts val="12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古希腊在</a:t>
            </a:r>
            <a:r>
              <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机械技术</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方面已达到了较高水平，建立了静力学与动力学基本原理，发明了压力泵、水风琴、水钟，熟悉磁铁，也知道琥珀的电特性。</a:t>
            </a:r>
          </a:p>
          <a:p>
            <a:pPr marL="342900" marR="0" lvl="0" indent="-342900" algn="l" defTabSz="914400" rtl="0" eaLnBrk="1" fontAlgn="base" latinLnBrk="0" hangingPunct="1">
              <a:lnSpc>
                <a:spcPct val="105000"/>
              </a:lnSpc>
              <a:spcBef>
                <a:spcPts val="12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柏拉图</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的朋友</a:t>
            </a:r>
            <a:r>
              <a:rPr kumimoji="0" lang="en-US" altLang="zh-CN" sz="2200" b="1" i="0" u="none" strike="noStrike" kern="0" cap="none" spc="0" normalizeH="0" baseline="0" noProof="0" dirty="0" err="1">
                <a:ln>
                  <a:noFill/>
                </a:ln>
                <a:solidFill>
                  <a:srgbClr val="C00000"/>
                </a:solidFill>
                <a:effectLst/>
                <a:uLnTx/>
                <a:uFillTx/>
                <a:latin typeface="微软雅黑" panose="020B0503020204020204" pitchFamily="34" charset="-122"/>
                <a:ea typeface="微软雅黑" panose="020B0503020204020204" pitchFamily="34" charset="-122"/>
                <a:cs typeface="+mn-cs"/>
              </a:rPr>
              <a:t>Archytas</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写下了第一篇机械方面的论文，认为他发明过滑车、螺旋和能发出响声的玩具。</a:t>
            </a:r>
          </a:p>
          <a:p>
            <a:pPr marL="342900" marR="0" lvl="0" indent="-342900" algn="l" defTabSz="914400" rtl="0" eaLnBrk="1" fontAlgn="base" latinLnBrk="0" hangingPunct="1">
              <a:lnSpc>
                <a:spcPct val="105000"/>
              </a:lnSpc>
              <a:spcBef>
                <a:spcPts val="12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公元前</a:t>
            </a:r>
            <a:r>
              <a:rPr kumimoji="0" lang="en-US" altLang="zh-CN"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50</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年，拜占庭人</a:t>
            </a:r>
            <a:r>
              <a:rPr kumimoji="0" lang="en-US" altLang="zh-CN" sz="2200" b="1" i="0" u="none" strike="noStrike" kern="0" cap="none" spc="0" normalizeH="0" baseline="0" noProof="0" dirty="0" err="1"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Philon</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发明了气压机器及各种战争器械。公元</a:t>
            </a:r>
            <a:r>
              <a:rPr kumimoji="0" lang="en-US" altLang="zh-CN"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62</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年前后</a:t>
            </a:r>
            <a:r>
              <a:rPr kumimoji="0" lang="zh-CN" altLang="en-US" sz="2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赫伦</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发明了蒸汽引擎，设计了自动门。</a:t>
            </a:r>
          </a:p>
          <a:p>
            <a:pPr marL="342900" marR="0" lvl="0" indent="-342900" algn="l" defTabSz="914400" rtl="0" eaLnBrk="1" fontAlgn="base" latinLnBrk="0" hangingPunct="1">
              <a:lnSpc>
                <a:spcPct val="105000"/>
              </a:lnSpc>
              <a:spcBef>
                <a:spcPts val="12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希罗</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曾发明了投石机和攻城炮，使机械的发展达到当时最高峰。</a:t>
            </a:r>
          </a:p>
          <a:p>
            <a:pPr marL="342900" marR="0" lvl="0" indent="-342900" algn="l" defTabSz="914400" rtl="0" eaLnBrk="1" fontAlgn="base" latinLnBrk="0" hangingPunct="1">
              <a:lnSpc>
                <a:spcPct val="105000"/>
              </a:lnSpc>
              <a:spcBef>
                <a:spcPts val="12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在抵御罗马人的入侵中，</a:t>
            </a:r>
            <a:r>
              <a:rPr kumimoji="0" lang="en-US" altLang="zh-CN"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75</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岁的</a:t>
            </a:r>
            <a:r>
              <a:rPr kumimoji="0" lang="zh-CN" altLang="en-US" sz="22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阿基米德</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也上了前线，监督两个防线的防御配备，设计了弩炮。</a:t>
            </a:r>
            <a:r>
              <a:rPr kumimoji="0" lang="zh-CN" altLang="en-US" sz="22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阿基米德</a:t>
            </a:r>
            <a:r>
              <a:rPr kumimoji="0" lang="zh-CN" altLang="en-US" sz="2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还把埃及人发明的螺旋式水车进行改进，将水提升到高处。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5650"/>
                                        </p:tgtEl>
                                        <p:attrNameLst>
                                          <p:attrName>style.visibility</p:attrName>
                                        </p:attrNameLst>
                                      </p:cBhvr>
                                      <p:to>
                                        <p:strVal val="visible"/>
                                      </p:to>
                                    </p:set>
                                    <p:anim calcmode="lin" valueType="num">
                                      <p:cBhvr>
                                        <p:cTn id="7" dur="500" fill="hold"/>
                                        <p:tgtEl>
                                          <p:spTgt spid="155650"/>
                                        </p:tgtEl>
                                        <p:attrNameLst>
                                          <p:attrName>ppt_w</p:attrName>
                                        </p:attrNameLst>
                                      </p:cBhvr>
                                      <p:tavLst>
                                        <p:tav tm="0">
                                          <p:val>
                                            <p:fltVal val="0"/>
                                          </p:val>
                                        </p:tav>
                                        <p:tav tm="100000">
                                          <p:val>
                                            <p:strVal val="#ppt_w"/>
                                          </p:val>
                                        </p:tav>
                                      </p:tavLst>
                                    </p:anim>
                                    <p:anim calcmode="lin" valueType="num">
                                      <p:cBhvr>
                                        <p:cTn id="8" dur="500" fill="hold"/>
                                        <p:tgtEl>
                                          <p:spTgt spid="155650"/>
                                        </p:tgtEl>
                                        <p:attrNameLst>
                                          <p:attrName>ppt_h</p:attrName>
                                        </p:attrNameLst>
                                      </p:cBhvr>
                                      <p:tavLst>
                                        <p:tav tm="0">
                                          <p:val>
                                            <p:fltVal val="0"/>
                                          </p:val>
                                        </p:tav>
                                        <p:tav tm="100000">
                                          <p:val>
                                            <p:strVal val="#ppt_h"/>
                                          </p:val>
                                        </p:tav>
                                      </p:tavLst>
                                    </p:anim>
                                    <p:animEffect transition="in" filter="fade">
                                      <p:cBhvr>
                                        <p:cTn id="9" dur="500"/>
                                        <p:tgtEl>
                                          <p:spTgt spid="15565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55651">
                                            <p:bg/>
                                          </p:spTgt>
                                        </p:tgtEl>
                                        <p:attrNameLst>
                                          <p:attrName>style.visibility</p:attrName>
                                        </p:attrNameLst>
                                      </p:cBhvr>
                                      <p:to>
                                        <p:strVal val="visible"/>
                                      </p:to>
                                    </p:set>
                                    <p:animEffect transition="in" filter="fade">
                                      <p:cBhvr>
                                        <p:cTn id="13" dur="1000">
                                          <p:stCondLst>
                                            <p:cond delay="0"/>
                                          </p:stCondLst>
                                        </p:cTn>
                                        <p:tgtEl>
                                          <p:spTgt spid="155651">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5651">
                                            <p:txEl>
                                              <p:pRg st="0" end="0"/>
                                            </p:txEl>
                                          </p:spTgt>
                                        </p:tgtEl>
                                        <p:attrNameLst>
                                          <p:attrName>style.visibility</p:attrName>
                                        </p:attrNameLst>
                                      </p:cBhvr>
                                      <p:to>
                                        <p:strVal val="visible"/>
                                      </p:to>
                                    </p:set>
                                    <p:animEffect transition="in" filter="fade">
                                      <p:cBhvr>
                                        <p:cTn id="16" dur="100">
                                          <p:stCondLst>
                                            <p:cond delay="0"/>
                                          </p:stCondLst>
                                        </p:cTn>
                                        <p:tgtEl>
                                          <p:spTgt spid="155651">
                                            <p:txEl>
                                              <p:pRg st="0" end="0"/>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55651">
                                            <p:txEl>
                                              <p:pRg st="1" end="1"/>
                                            </p:txEl>
                                          </p:spTgt>
                                        </p:tgtEl>
                                        <p:attrNameLst>
                                          <p:attrName>style.visibility</p:attrName>
                                        </p:attrNameLst>
                                      </p:cBhvr>
                                      <p:to>
                                        <p:strVal val="visible"/>
                                      </p:to>
                                    </p:set>
                                    <p:animEffect transition="in" filter="fade">
                                      <p:cBhvr>
                                        <p:cTn id="20" dur="1000">
                                          <p:stCondLst>
                                            <p:cond delay="0"/>
                                          </p:stCondLst>
                                        </p:cTn>
                                        <p:tgtEl>
                                          <p:spTgt spid="155651">
                                            <p:txEl>
                                              <p:pRg st="1" end="1"/>
                                            </p:txEl>
                                          </p:spTgt>
                                        </p:tgtEl>
                                      </p:cBhvr>
                                    </p:animEffect>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155651">
                                            <p:txEl>
                                              <p:pRg st="2" end="2"/>
                                            </p:txEl>
                                          </p:spTgt>
                                        </p:tgtEl>
                                        <p:attrNameLst>
                                          <p:attrName>style.visibility</p:attrName>
                                        </p:attrNameLst>
                                      </p:cBhvr>
                                      <p:to>
                                        <p:strVal val="visible"/>
                                      </p:to>
                                    </p:set>
                                    <p:animEffect transition="in" filter="fade">
                                      <p:cBhvr>
                                        <p:cTn id="24" dur="1000">
                                          <p:stCondLst>
                                            <p:cond delay="0"/>
                                          </p:stCondLst>
                                        </p:cTn>
                                        <p:tgtEl>
                                          <p:spTgt spid="155651">
                                            <p:txEl>
                                              <p:pRg st="2" end="2"/>
                                            </p:txEl>
                                          </p:spTgt>
                                        </p:tgtEl>
                                      </p:cBhvr>
                                    </p:animEffect>
                                  </p:childTnLst>
                                </p:cTn>
                              </p:par>
                            </p:childTnLst>
                          </p:cTn>
                        </p:par>
                        <p:par>
                          <p:cTn id="25" fill="hold">
                            <p:stCondLst>
                              <p:cond delay="3500"/>
                            </p:stCondLst>
                            <p:childTnLst>
                              <p:par>
                                <p:cTn id="26" presetID="10" presetClass="entr" presetSubtype="0" fill="hold" grpId="0" nodeType="afterEffect">
                                  <p:stCondLst>
                                    <p:cond delay="0"/>
                                  </p:stCondLst>
                                  <p:childTnLst>
                                    <p:set>
                                      <p:cBhvr>
                                        <p:cTn id="27" dur="1" fill="hold">
                                          <p:stCondLst>
                                            <p:cond delay="0"/>
                                          </p:stCondLst>
                                        </p:cTn>
                                        <p:tgtEl>
                                          <p:spTgt spid="155651">
                                            <p:txEl>
                                              <p:pRg st="3" end="3"/>
                                            </p:txEl>
                                          </p:spTgt>
                                        </p:tgtEl>
                                        <p:attrNameLst>
                                          <p:attrName>style.visibility</p:attrName>
                                        </p:attrNameLst>
                                      </p:cBhvr>
                                      <p:to>
                                        <p:strVal val="visible"/>
                                      </p:to>
                                    </p:set>
                                    <p:animEffect transition="in" filter="fade">
                                      <p:cBhvr>
                                        <p:cTn id="28" dur="1000">
                                          <p:stCondLst>
                                            <p:cond delay="0"/>
                                          </p:stCondLst>
                                        </p:cTn>
                                        <p:tgtEl>
                                          <p:spTgt spid="155651">
                                            <p:txEl>
                                              <p:pRg st="3" end="3"/>
                                            </p:txEl>
                                          </p:spTgt>
                                        </p:tgtEl>
                                      </p:cBhvr>
                                    </p:animEffect>
                                  </p:childTnLst>
                                </p:cTn>
                              </p:par>
                            </p:childTnLst>
                          </p:cTn>
                        </p:par>
                        <p:par>
                          <p:cTn id="29" fill="hold">
                            <p:stCondLst>
                              <p:cond delay="4500"/>
                            </p:stCondLst>
                            <p:childTnLst>
                              <p:par>
                                <p:cTn id="30" presetID="10" presetClass="entr" presetSubtype="0" fill="hold" grpId="0" nodeType="afterEffect">
                                  <p:stCondLst>
                                    <p:cond delay="0"/>
                                  </p:stCondLst>
                                  <p:childTnLst>
                                    <p:set>
                                      <p:cBhvr>
                                        <p:cTn id="31" dur="1" fill="hold">
                                          <p:stCondLst>
                                            <p:cond delay="0"/>
                                          </p:stCondLst>
                                        </p:cTn>
                                        <p:tgtEl>
                                          <p:spTgt spid="155651">
                                            <p:txEl>
                                              <p:pRg st="4" end="4"/>
                                            </p:txEl>
                                          </p:spTgt>
                                        </p:tgtEl>
                                        <p:attrNameLst>
                                          <p:attrName>style.visibility</p:attrName>
                                        </p:attrNameLst>
                                      </p:cBhvr>
                                      <p:to>
                                        <p:strVal val="visible"/>
                                      </p:to>
                                    </p:set>
                                    <p:animEffect transition="in" filter="fade">
                                      <p:cBhvr>
                                        <p:cTn id="32" dur="1000">
                                          <p:stCondLst>
                                            <p:cond delay="0"/>
                                          </p:stCondLst>
                                        </p:cTn>
                                        <p:tgtEl>
                                          <p:spTgt spid="155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nimBg="1"/>
      <p:bldP spid="155651"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833B075-ED51-4ECE-AAD3-D28BBB531BF1}"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22:29:04</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6626"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15</a:t>
            </a:fld>
            <a:endParaRPr lang="en-US" altLang="zh-CN" sz="1200" dirty="0">
              <a:latin typeface="Garamond" panose="02020404030301010803" pitchFamily="18" charset="0"/>
            </a:endParaRPr>
          </a:p>
        </p:txBody>
      </p:sp>
      <p:sp>
        <p:nvSpPr>
          <p:cNvPr id="49154" name="Rectangle 2"/>
          <p:cNvSpPr>
            <a:spLocks noGrp="1" noChangeArrowheads="1"/>
          </p:cNvSpPr>
          <p:nvPr>
            <p:ph type="title"/>
          </p:nvPr>
        </p:nvSpPr>
        <p:spPr>
          <a:xfrm>
            <a:off x="323850" y="188913"/>
            <a:ext cx="8362950" cy="863600"/>
          </a:xfrm>
          <a:solidFill>
            <a:srgbClr val="FFFF99"/>
          </a:solidFill>
          <a:ln w="19050">
            <a:solidFill>
              <a:srgbClr val="FF00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古希腊</a:t>
            </a:r>
            <a:r>
              <a:rPr kumimoji="0" lang="zh-CN" altLang="en-US" sz="4400" b="1" i="0" u="none" strike="noStrike" kern="0" cap="none" spc="0" normalizeH="0" baseline="0" noProof="0" dirty="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：三位著名的天文学家</a:t>
            </a:r>
          </a:p>
        </p:txBody>
      </p:sp>
      <p:sp>
        <p:nvSpPr>
          <p:cNvPr id="24581" name="Rectangle 3"/>
          <p:cNvSpPr>
            <a:spLocks noGrp="1"/>
          </p:cNvSpPr>
          <p:nvPr>
            <p:ph idx="1"/>
          </p:nvPr>
        </p:nvSpPr>
        <p:spPr>
          <a:xfrm>
            <a:off x="528638" y="1196975"/>
            <a:ext cx="8075612" cy="5329238"/>
          </a:xfrm>
          <a:solidFill>
            <a:srgbClr val="CCFFCC"/>
          </a:solidFill>
        </p:spPr>
        <p:txBody>
          <a:bodyPr vert="horz" wrap="square" lIns="91440" tIns="45720" rIns="91440" bIns="45720" anchor="t"/>
          <a:lstStyle/>
          <a:p>
            <a:pPr eaLnBrk="1" hangingPunct="1">
              <a:lnSpc>
                <a:spcPct val="110000"/>
              </a:lnSpc>
              <a:spcBef>
                <a:spcPts val="1200"/>
              </a:spcBef>
            </a:pPr>
            <a:r>
              <a:rPr lang="zh-CN" altLang="en-US" sz="3200" b="1" dirty="0">
                <a:solidFill>
                  <a:srgbClr val="C00000"/>
                </a:solidFill>
                <a:latin typeface="微软雅黑" panose="020B0503020204020204" pitchFamily="34" charset="-122"/>
                <a:ea typeface="微软雅黑" panose="020B0503020204020204" pitchFamily="34" charset="-122"/>
              </a:rPr>
              <a:t>阿里斯塔克</a:t>
            </a:r>
            <a:r>
              <a:rPr lang="zh-CN" altLang="en-US" sz="3200" b="1" dirty="0">
                <a:latin typeface="微软雅黑" panose="020B0503020204020204" pitchFamily="34" charset="-122"/>
                <a:ea typeface="微软雅黑" panose="020B0503020204020204" pitchFamily="34" charset="-122"/>
              </a:rPr>
              <a:t>（约前</a:t>
            </a:r>
            <a:r>
              <a:rPr lang="en-US" altLang="zh-CN" sz="3200" b="1" dirty="0">
                <a:latin typeface="微软雅黑" panose="020B0503020204020204" pitchFamily="34" charset="-122"/>
                <a:ea typeface="微软雅黑" panose="020B0503020204020204" pitchFamily="34" charset="-122"/>
              </a:rPr>
              <a:t>315-</a:t>
            </a:r>
            <a:r>
              <a:rPr lang="zh-CN" altLang="en-US" sz="3200" b="1" dirty="0">
                <a:latin typeface="微软雅黑" panose="020B0503020204020204" pitchFamily="34" charset="-122"/>
                <a:ea typeface="微软雅黑" panose="020B0503020204020204" pitchFamily="34" charset="-122"/>
              </a:rPr>
              <a:t>前</a:t>
            </a:r>
            <a:r>
              <a:rPr lang="en-US" altLang="zh-CN" sz="3200" b="1" dirty="0">
                <a:latin typeface="微软雅黑" panose="020B0503020204020204" pitchFamily="34" charset="-122"/>
                <a:ea typeface="微软雅黑" panose="020B0503020204020204" pitchFamily="34" charset="-122"/>
              </a:rPr>
              <a:t>230</a:t>
            </a:r>
            <a:r>
              <a:rPr lang="zh-CN"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论太阳和月亮的大小与距离</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，他认为太阳直径是地球直径的</a:t>
            </a:r>
            <a:r>
              <a:rPr lang="en-US" altLang="zh-CN" sz="3200" b="1" dirty="0">
                <a:latin typeface="微软雅黑" panose="020B0503020204020204" pitchFamily="34" charset="-122"/>
                <a:ea typeface="微软雅黑" panose="020B0503020204020204" pitchFamily="34" charset="-122"/>
              </a:rPr>
              <a:t>10</a:t>
            </a:r>
            <a:r>
              <a:rPr lang="zh-CN" altLang="en-US" sz="3200" b="1" dirty="0">
                <a:latin typeface="微软雅黑" panose="020B0503020204020204" pitchFamily="34" charset="-122"/>
                <a:ea typeface="微软雅黑" panose="020B0503020204020204" pitchFamily="34" charset="-122"/>
              </a:rPr>
              <a:t>倍，导致太阳中心论。</a:t>
            </a:r>
          </a:p>
          <a:p>
            <a:pPr eaLnBrk="1" hangingPunct="1">
              <a:lnSpc>
                <a:spcPct val="110000"/>
              </a:lnSpc>
              <a:spcBef>
                <a:spcPts val="1200"/>
              </a:spcBef>
            </a:pPr>
            <a:r>
              <a:rPr lang="zh-CN" altLang="en-US" sz="3200" b="1" dirty="0">
                <a:solidFill>
                  <a:srgbClr val="C00000"/>
                </a:solidFill>
                <a:latin typeface="微软雅黑" panose="020B0503020204020204" pitchFamily="34" charset="-122"/>
                <a:ea typeface="微软雅黑" panose="020B0503020204020204" pitchFamily="34" charset="-122"/>
              </a:rPr>
              <a:t>埃拉托色尼</a:t>
            </a:r>
            <a:r>
              <a:rPr lang="zh-CN" altLang="en-US" sz="3200" b="1" dirty="0">
                <a:latin typeface="微软雅黑" panose="020B0503020204020204" pitchFamily="34" charset="-122"/>
                <a:ea typeface="微软雅黑" panose="020B0503020204020204" pitchFamily="34" charset="-122"/>
              </a:rPr>
              <a:t>（约前</a:t>
            </a:r>
            <a:r>
              <a:rPr lang="en-US" altLang="zh-CN" sz="3200" b="1" dirty="0">
                <a:latin typeface="微软雅黑" panose="020B0503020204020204" pitchFamily="34" charset="-122"/>
                <a:ea typeface="微软雅黑" panose="020B0503020204020204" pitchFamily="34" charset="-122"/>
              </a:rPr>
              <a:t>276</a:t>
            </a:r>
            <a:r>
              <a:rPr lang="zh-CN" altLang="en-US" sz="3200" b="1" dirty="0">
                <a:latin typeface="微软雅黑" panose="020B0503020204020204" pitchFamily="34" charset="-122"/>
                <a:ea typeface="微软雅黑" panose="020B0503020204020204" pitchFamily="34" charset="-122"/>
              </a:rPr>
              <a:t>年</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前</a:t>
            </a:r>
            <a:r>
              <a:rPr lang="en-US" altLang="zh-CN" sz="3200" b="1" dirty="0">
                <a:latin typeface="微软雅黑" panose="020B0503020204020204" pitchFamily="34" charset="-122"/>
                <a:ea typeface="微软雅黑" panose="020B0503020204020204" pitchFamily="34" charset="-122"/>
              </a:rPr>
              <a:t>194</a:t>
            </a:r>
            <a:r>
              <a:rPr lang="zh-CN" altLang="en-US" sz="3200" b="1" dirty="0">
                <a:latin typeface="微软雅黑" panose="020B0503020204020204" pitchFamily="34" charset="-122"/>
                <a:ea typeface="微软雅黑" panose="020B0503020204020204" pitchFamily="34" charset="-122"/>
              </a:rPr>
              <a:t>年），地理学之父，测量了地球的大小。</a:t>
            </a:r>
          </a:p>
          <a:p>
            <a:pPr eaLnBrk="1" hangingPunct="1">
              <a:lnSpc>
                <a:spcPct val="110000"/>
              </a:lnSpc>
              <a:spcBef>
                <a:spcPts val="1200"/>
              </a:spcBef>
            </a:pPr>
            <a:r>
              <a:rPr lang="zh-CN" altLang="en-US" sz="3200" b="1" dirty="0">
                <a:solidFill>
                  <a:srgbClr val="C00000"/>
                </a:solidFill>
                <a:latin typeface="微软雅黑" panose="020B0503020204020204" pitchFamily="34" charset="-122"/>
                <a:ea typeface="微软雅黑" panose="020B0503020204020204" pitchFamily="34" charset="-122"/>
              </a:rPr>
              <a:t>希帕库斯</a:t>
            </a:r>
            <a:r>
              <a:rPr lang="zh-CN" altLang="en-US" sz="3200" b="1" dirty="0">
                <a:latin typeface="微软雅黑" panose="020B0503020204020204" pitchFamily="34" charset="-122"/>
                <a:ea typeface="微软雅黑" panose="020B0503020204020204" pitchFamily="34" charset="-122"/>
              </a:rPr>
              <a:t>（约公元前</a:t>
            </a:r>
            <a:r>
              <a:rPr lang="en-US" altLang="zh-CN" sz="3200" b="1" dirty="0">
                <a:latin typeface="微软雅黑" panose="020B0503020204020204" pitchFamily="34" charset="-122"/>
                <a:ea typeface="微软雅黑" panose="020B0503020204020204" pitchFamily="34" charset="-122"/>
              </a:rPr>
              <a:t>161</a:t>
            </a:r>
            <a:r>
              <a:rPr lang="zh-CN" altLang="en-US" sz="3200" b="1" dirty="0">
                <a:latin typeface="微软雅黑" panose="020B0503020204020204" pitchFamily="34" charset="-122"/>
                <a:ea typeface="微软雅黑" panose="020B0503020204020204" pitchFamily="34" charset="-122"/>
              </a:rPr>
              <a:t>年</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前</a:t>
            </a:r>
            <a:r>
              <a:rPr lang="en-US" altLang="zh-CN" sz="3200" b="1" dirty="0">
                <a:latin typeface="微软雅黑" panose="020B0503020204020204" pitchFamily="34" charset="-122"/>
                <a:ea typeface="微软雅黑" panose="020B0503020204020204" pitchFamily="34" charset="-122"/>
              </a:rPr>
              <a:t>12</a:t>
            </a:r>
            <a:r>
              <a:rPr lang="zh-CN" altLang="en-US" sz="3200" b="1" dirty="0">
                <a:latin typeface="微软雅黑" panose="020B0503020204020204" pitchFamily="34" charset="-122"/>
                <a:ea typeface="微软雅黑" panose="020B0503020204020204" pitchFamily="34" charset="-122"/>
              </a:rPr>
              <a:t>年）在罗德岛建立了天文台，发明了若干天文仪，发明了三角学，绘制了</a:t>
            </a:r>
            <a:r>
              <a:rPr lang="en-US" altLang="zh-CN" sz="3200" b="1" dirty="0">
                <a:latin typeface="微软雅黑" panose="020B0503020204020204" pitchFamily="34" charset="-122"/>
                <a:ea typeface="微软雅黑" panose="020B0503020204020204" pitchFamily="34" charset="-122"/>
              </a:rPr>
              <a:t>1080</a:t>
            </a:r>
            <a:r>
              <a:rPr lang="zh-CN" altLang="en-US" sz="3200" b="1" dirty="0">
                <a:latin typeface="微软雅黑" panose="020B0503020204020204" pitchFamily="34" charset="-122"/>
                <a:ea typeface="微软雅黑" panose="020B0503020204020204" pitchFamily="34" charset="-122"/>
              </a:rPr>
              <a:t>个恒星及其相对位置的星表，被称为天文学之父。</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81">
                                            <p:txEl>
                                              <p:pRg st="1" end="1"/>
                                            </p:txEl>
                                          </p:spTgt>
                                        </p:tgtEl>
                                        <p:attrNameLst>
                                          <p:attrName>style.visibility</p:attrName>
                                        </p:attrNameLst>
                                      </p:cBhvr>
                                      <p:to>
                                        <p:strVal val="visible"/>
                                      </p:to>
                                    </p:set>
                                    <p:animEffect transition="in" filter="fade">
                                      <p:cBhvr>
                                        <p:cTn id="7" dur="1000"/>
                                        <p:tgtEl>
                                          <p:spTgt spid="24581">
                                            <p:txEl>
                                              <p:pRg st="1" end="1"/>
                                            </p:txEl>
                                          </p:spTgt>
                                        </p:tgtEl>
                                      </p:cBhvr>
                                    </p:animEffect>
                                    <p:anim calcmode="lin" valueType="num">
                                      <p:cBhvr>
                                        <p:cTn id="8" dur="1000" fill="hold"/>
                                        <p:tgtEl>
                                          <p:spTgt spid="2458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4581">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4581">
                                            <p:txEl>
                                              <p:pRg st="2" end="2"/>
                                            </p:txEl>
                                          </p:spTgt>
                                        </p:tgtEl>
                                        <p:attrNameLst>
                                          <p:attrName>style.visibility</p:attrName>
                                        </p:attrNameLst>
                                      </p:cBhvr>
                                      <p:to>
                                        <p:strVal val="visible"/>
                                      </p:to>
                                    </p:set>
                                    <p:animEffect transition="in" filter="fade">
                                      <p:cBhvr>
                                        <p:cTn id="13" dur="1000"/>
                                        <p:tgtEl>
                                          <p:spTgt spid="24581">
                                            <p:txEl>
                                              <p:pRg st="2" end="2"/>
                                            </p:txEl>
                                          </p:spTgt>
                                        </p:tgtEl>
                                      </p:cBhvr>
                                    </p:animEffect>
                                    <p:anim calcmode="lin" valueType="num">
                                      <p:cBhvr>
                                        <p:cTn id="14" dur="1000" fill="hold"/>
                                        <p:tgtEl>
                                          <p:spTgt spid="24581">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2458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677B120-A69B-4BB0-A521-43B8651E427A}"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22:29:04</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7650"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16</a:t>
            </a:fld>
            <a:endParaRPr lang="en-US" altLang="zh-CN" sz="1200" dirty="0">
              <a:latin typeface="Garamond" panose="02020404030301010803" pitchFamily="18" charset="0"/>
            </a:endParaRPr>
          </a:p>
        </p:txBody>
      </p:sp>
      <p:sp>
        <p:nvSpPr>
          <p:cNvPr id="50178" name="Rectangle 2"/>
          <p:cNvSpPr>
            <a:spLocks noGrp="1" noChangeArrowheads="1"/>
          </p:cNvSpPr>
          <p:nvPr>
            <p:ph type="title"/>
          </p:nvPr>
        </p:nvSpPr>
        <p:spPr>
          <a:xfrm>
            <a:off x="250825" y="188913"/>
            <a:ext cx="8435975" cy="936625"/>
          </a:xfrm>
          <a:solidFill>
            <a:srgbClr val="FFFF00"/>
          </a:solidFill>
          <a:ln w="25400">
            <a:solidFill>
              <a:srgbClr val="8000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8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4400" b="1" i="0"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a:t>
            </a:r>
            <a:r>
              <a:rPr kumimoji="0" lang="zh-CN" altLang="en-US" sz="4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的一批科学之父：</a:t>
            </a:r>
          </a:p>
        </p:txBody>
      </p:sp>
      <p:sp>
        <p:nvSpPr>
          <p:cNvPr id="50179" name="Rectangle 3"/>
          <p:cNvSpPr>
            <a:spLocks noGrp="1"/>
          </p:cNvSpPr>
          <p:nvPr>
            <p:ph idx="1"/>
          </p:nvPr>
        </p:nvSpPr>
        <p:spPr>
          <a:xfrm>
            <a:off x="395288" y="1268413"/>
            <a:ext cx="8229600" cy="4897437"/>
          </a:xfrm>
          <a:solidFill>
            <a:srgbClr val="FFFFCC"/>
          </a:solidFill>
        </p:spPr>
        <p:txBody>
          <a:bodyPr vert="horz" wrap="square" lIns="91440" tIns="45720" rIns="91440" bIns="45720" anchor="t"/>
          <a:lstStyle/>
          <a:p>
            <a:pPr eaLnBrk="1" hangingPunct="1">
              <a:lnSpc>
                <a:spcPct val="120000"/>
              </a:lnSpc>
              <a:spcBef>
                <a:spcPts val="1200"/>
              </a:spcBef>
            </a:pPr>
            <a:endParaRPr lang="en-US" altLang="zh-CN" sz="1100" b="1" dirty="0">
              <a:latin typeface="微软雅黑" panose="020B0503020204020204" pitchFamily="34" charset="-122"/>
              <a:ea typeface="微软雅黑" panose="020B0503020204020204" pitchFamily="34" charset="-122"/>
            </a:endParaRPr>
          </a:p>
          <a:p>
            <a:pPr eaLnBrk="1" hangingPunct="1">
              <a:lnSpc>
                <a:spcPct val="120000"/>
              </a:lnSpc>
              <a:spcBef>
                <a:spcPts val="1200"/>
              </a:spcBef>
            </a:pPr>
            <a:r>
              <a:rPr lang="zh-CN" altLang="en-US" b="1" dirty="0">
                <a:latin typeface="微软雅黑" panose="020B0503020204020204" pitchFamily="34" charset="-122"/>
                <a:ea typeface="微软雅黑" panose="020B0503020204020204" pitchFamily="34" charset="-122"/>
              </a:rPr>
              <a:t>天文学之父</a:t>
            </a:r>
            <a:r>
              <a:rPr lang="zh-CN" altLang="en-US" b="1" dirty="0">
                <a:solidFill>
                  <a:srgbClr val="CC6600"/>
                </a:solidFill>
                <a:latin typeface="微软雅黑" panose="020B0503020204020204" pitchFamily="34" charset="-122"/>
                <a:ea typeface="微软雅黑" panose="020B0503020204020204" pitchFamily="34" charset="-122"/>
              </a:rPr>
              <a:t>希帕库斯</a:t>
            </a:r>
            <a:r>
              <a:rPr lang="zh-CN" altLang="en-US" b="1" dirty="0">
                <a:latin typeface="微软雅黑" panose="020B0503020204020204" pitchFamily="34" charset="-122"/>
                <a:ea typeface="微软雅黑" panose="020B0503020204020204" pitchFamily="34" charset="-122"/>
              </a:rPr>
              <a:t>（前</a:t>
            </a:r>
            <a:r>
              <a:rPr lang="en-US" altLang="zh-CN" b="1" dirty="0">
                <a:latin typeface="微软雅黑" panose="020B0503020204020204" pitchFamily="34" charset="-122"/>
                <a:ea typeface="微软雅黑" panose="020B0503020204020204" pitchFamily="34" charset="-122"/>
              </a:rPr>
              <a:t>161-</a:t>
            </a:r>
            <a:r>
              <a:rPr lang="zh-CN" altLang="en-US" b="1" dirty="0">
                <a:latin typeface="微软雅黑" panose="020B0503020204020204" pitchFamily="34" charset="-122"/>
                <a:ea typeface="微软雅黑" panose="020B0503020204020204" pitchFamily="34" charset="-122"/>
              </a:rPr>
              <a:t>前</a:t>
            </a:r>
            <a:r>
              <a:rPr lang="en-US" altLang="zh-CN" b="1" dirty="0">
                <a:latin typeface="微软雅黑" panose="020B0503020204020204" pitchFamily="34" charset="-122"/>
                <a:ea typeface="微软雅黑" panose="020B0503020204020204" pitchFamily="34" charset="-122"/>
              </a:rPr>
              <a:t>126</a:t>
            </a:r>
            <a:r>
              <a:rPr lang="zh-CN" altLang="en-US" b="1" dirty="0">
                <a:latin typeface="微软雅黑" panose="020B0503020204020204" pitchFamily="34" charset="-122"/>
                <a:ea typeface="微软雅黑" panose="020B0503020204020204" pitchFamily="34" charset="-122"/>
              </a:rPr>
              <a:t>）</a:t>
            </a:r>
          </a:p>
          <a:p>
            <a:pPr eaLnBrk="1" hangingPunct="1">
              <a:lnSpc>
                <a:spcPct val="120000"/>
              </a:lnSpc>
              <a:spcBef>
                <a:spcPts val="1200"/>
              </a:spcBef>
            </a:pPr>
            <a:r>
              <a:rPr lang="zh-CN" altLang="en-US" b="1" dirty="0">
                <a:latin typeface="微软雅黑" panose="020B0503020204020204" pitchFamily="34" charset="-122"/>
                <a:ea typeface="微软雅黑" panose="020B0503020204020204" pitchFamily="34" charset="-122"/>
              </a:rPr>
              <a:t>医学之父</a:t>
            </a:r>
            <a:r>
              <a:rPr lang="zh-CN" altLang="en-US" b="1" dirty="0">
                <a:solidFill>
                  <a:srgbClr val="CC6600"/>
                </a:solidFill>
                <a:latin typeface="微软雅黑" panose="020B0503020204020204" pitchFamily="34" charset="-122"/>
                <a:ea typeface="微软雅黑" panose="020B0503020204020204" pitchFamily="34" charset="-122"/>
              </a:rPr>
              <a:t>希波克拉底</a:t>
            </a:r>
            <a:r>
              <a:rPr lang="zh-CN" altLang="en-US" b="1" dirty="0">
                <a:latin typeface="微软雅黑" panose="020B0503020204020204" pitchFamily="34" charset="-122"/>
                <a:ea typeface="微软雅黑" panose="020B0503020204020204" pitchFamily="34" charset="-122"/>
              </a:rPr>
              <a:t>（前</a:t>
            </a:r>
            <a:r>
              <a:rPr lang="en-US" altLang="zh-CN" b="1" dirty="0">
                <a:latin typeface="微软雅黑" panose="020B0503020204020204" pitchFamily="34" charset="-122"/>
                <a:ea typeface="微软雅黑" panose="020B0503020204020204" pitchFamily="34" charset="-122"/>
              </a:rPr>
              <a:t>460-</a:t>
            </a:r>
            <a:r>
              <a:rPr lang="zh-CN" altLang="en-US" b="1" dirty="0">
                <a:latin typeface="微软雅黑" panose="020B0503020204020204" pitchFamily="34" charset="-122"/>
                <a:ea typeface="微软雅黑" panose="020B0503020204020204" pitchFamily="34" charset="-122"/>
              </a:rPr>
              <a:t>前</a:t>
            </a:r>
            <a:r>
              <a:rPr lang="en-US" altLang="zh-CN" b="1" dirty="0">
                <a:latin typeface="微软雅黑" panose="020B0503020204020204" pitchFamily="34" charset="-122"/>
                <a:ea typeface="微软雅黑" panose="020B0503020204020204" pitchFamily="34" charset="-122"/>
              </a:rPr>
              <a:t>377</a:t>
            </a:r>
            <a:r>
              <a:rPr lang="zh-CN" altLang="en-US" b="1" dirty="0">
                <a:latin typeface="微软雅黑" panose="020B0503020204020204" pitchFamily="34" charset="-122"/>
                <a:ea typeface="微软雅黑" panose="020B0503020204020204" pitchFamily="34" charset="-122"/>
              </a:rPr>
              <a:t>）</a:t>
            </a:r>
          </a:p>
          <a:p>
            <a:pPr eaLnBrk="1" hangingPunct="1">
              <a:lnSpc>
                <a:spcPct val="120000"/>
              </a:lnSpc>
              <a:spcBef>
                <a:spcPts val="1200"/>
              </a:spcBef>
            </a:pPr>
            <a:r>
              <a:rPr lang="zh-CN" altLang="en-US" b="1" dirty="0">
                <a:latin typeface="微软雅黑" panose="020B0503020204020204" pitchFamily="34" charset="-122"/>
                <a:ea typeface="微软雅黑" panose="020B0503020204020204" pitchFamily="34" charset="-122"/>
              </a:rPr>
              <a:t>人体解剖之父</a:t>
            </a:r>
            <a:r>
              <a:rPr lang="zh-CN" altLang="en-US" b="1" dirty="0">
                <a:solidFill>
                  <a:srgbClr val="CC6600"/>
                </a:solidFill>
                <a:latin typeface="微软雅黑" panose="020B0503020204020204" pitchFamily="34" charset="-122"/>
                <a:ea typeface="微软雅黑" panose="020B0503020204020204" pitchFamily="34" charset="-122"/>
              </a:rPr>
              <a:t>赫罗菲拉斯</a:t>
            </a:r>
            <a:r>
              <a:rPr lang="zh-CN" altLang="en-US" b="1" dirty="0">
                <a:latin typeface="微软雅黑" panose="020B0503020204020204" pitchFamily="34" charset="-122"/>
                <a:ea typeface="微软雅黑" panose="020B0503020204020204" pitchFamily="34" charset="-122"/>
              </a:rPr>
              <a:t>（前</a:t>
            </a:r>
            <a:r>
              <a:rPr lang="en-US" altLang="zh-CN" b="1" dirty="0">
                <a:latin typeface="微软雅黑" panose="020B0503020204020204" pitchFamily="34" charset="-122"/>
                <a:ea typeface="微软雅黑" panose="020B0503020204020204" pitchFamily="34" charset="-122"/>
              </a:rPr>
              <a:t>300</a:t>
            </a:r>
            <a:r>
              <a:rPr lang="zh-CN" altLang="en-US" b="1" dirty="0">
                <a:latin typeface="微软雅黑" panose="020B0503020204020204" pitchFamily="34" charset="-122"/>
                <a:ea typeface="微软雅黑" panose="020B0503020204020204" pitchFamily="34" charset="-122"/>
              </a:rPr>
              <a:t>）</a:t>
            </a:r>
          </a:p>
          <a:p>
            <a:pPr eaLnBrk="1" hangingPunct="1">
              <a:lnSpc>
                <a:spcPct val="120000"/>
              </a:lnSpc>
              <a:spcBef>
                <a:spcPts val="1200"/>
              </a:spcBef>
            </a:pPr>
            <a:r>
              <a:rPr lang="zh-CN" altLang="en-US" b="1" dirty="0">
                <a:latin typeface="微软雅黑" panose="020B0503020204020204" pitchFamily="34" charset="-122"/>
                <a:ea typeface="微软雅黑" panose="020B0503020204020204" pitchFamily="34" charset="-122"/>
              </a:rPr>
              <a:t>生理学之父</a:t>
            </a:r>
            <a:r>
              <a:rPr lang="zh-CN" altLang="en-US" b="1" dirty="0">
                <a:solidFill>
                  <a:srgbClr val="CC6600"/>
                </a:solidFill>
                <a:latin typeface="微软雅黑" panose="020B0503020204020204" pitchFamily="34" charset="-122"/>
                <a:ea typeface="微软雅黑" panose="020B0503020204020204" pitchFamily="34" charset="-122"/>
              </a:rPr>
              <a:t>埃拉斯特拉塔斯</a:t>
            </a:r>
            <a:r>
              <a:rPr lang="zh-CN" altLang="en-US" b="1" dirty="0">
                <a:latin typeface="微软雅黑" panose="020B0503020204020204" pitchFamily="34" charset="-122"/>
                <a:ea typeface="微软雅黑" panose="020B0503020204020204" pitchFamily="34" charset="-122"/>
              </a:rPr>
              <a:t>（前</a:t>
            </a:r>
            <a:r>
              <a:rPr lang="en-US" altLang="zh-CN" b="1" dirty="0">
                <a:latin typeface="微软雅黑" panose="020B0503020204020204" pitchFamily="34" charset="-122"/>
                <a:ea typeface="微软雅黑" panose="020B0503020204020204" pitchFamily="34" charset="-122"/>
              </a:rPr>
              <a:t>304-</a:t>
            </a:r>
            <a:r>
              <a:rPr lang="zh-CN" altLang="en-US" b="1" dirty="0">
                <a:latin typeface="微软雅黑" panose="020B0503020204020204" pitchFamily="34" charset="-122"/>
                <a:ea typeface="微软雅黑" panose="020B0503020204020204" pitchFamily="34" charset="-122"/>
              </a:rPr>
              <a:t>前</a:t>
            </a:r>
            <a:r>
              <a:rPr lang="en-US" altLang="zh-CN" b="1" dirty="0">
                <a:latin typeface="微软雅黑" panose="020B0503020204020204" pitchFamily="34" charset="-122"/>
                <a:ea typeface="微软雅黑" panose="020B0503020204020204" pitchFamily="34" charset="-122"/>
              </a:rPr>
              <a:t>245</a:t>
            </a:r>
            <a:r>
              <a:rPr lang="zh-CN" altLang="en-US" b="1" dirty="0">
                <a:latin typeface="微软雅黑" panose="020B0503020204020204" pitchFamily="34" charset="-122"/>
                <a:ea typeface="微软雅黑" panose="020B0503020204020204" pitchFamily="34" charset="-122"/>
              </a:rPr>
              <a:t>）</a:t>
            </a:r>
          </a:p>
          <a:p>
            <a:pPr eaLnBrk="1" hangingPunct="1">
              <a:lnSpc>
                <a:spcPct val="120000"/>
              </a:lnSpc>
              <a:spcBef>
                <a:spcPts val="1200"/>
              </a:spcBef>
            </a:pPr>
            <a:r>
              <a:rPr lang="zh-CN" altLang="en-US" b="1" dirty="0">
                <a:latin typeface="微软雅黑" panose="020B0503020204020204" pitchFamily="34" charset="-122"/>
                <a:ea typeface="微软雅黑" panose="020B0503020204020204" pitchFamily="34" charset="-122"/>
              </a:rPr>
              <a:t>三大史学家</a:t>
            </a:r>
            <a:r>
              <a:rPr lang="zh-CN" altLang="en-US" b="1" dirty="0">
                <a:solidFill>
                  <a:srgbClr val="CC6600"/>
                </a:solidFill>
                <a:latin typeface="微软雅黑" panose="020B0503020204020204" pitchFamily="34" charset="-122"/>
                <a:ea typeface="微软雅黑" panose="020B0503020204020204" pitchFamily="34" charset="-122"/>
              </a:rPr>
              <a:t>修昔底德</a:t>
            </a:r>
            <a:r>
              <a:rPr lang="zh-CN" altLang="en-US" b="1" dirty="0">
                <a:latin typeface="微软雅黑" panose="020B0503020204020204" pitchFamily="34" charset="-122"/>
                <a:ea typeface="微软雅黑" panose="020B0503020204020204" pitchFamily="34" charset="-122"/>
              </a:rPr>
              <a:t>（前</a:t>
            </a:r>
            <a:r>
              <a:rPr lang="en-US" altLang="zh-CN" b="1" dirty="0">
                <a:latin typeface="微软雅黑" panose="020B0503020204020204" pitchFamily="34" charset="-122"/>
                <a:ea typeface="微软雅黑" panose="020B0503020204020204" pitchFamily="34" charset="-122"/>
              </a:rPr>
              <a:t>460-</a:t>
            </a:r>
            <a:r>
              <a:rPr lang="zh-CN" altLang="en-US" b="1" dirty="0">
                <a:latin typeface="微软雅黑" panose="020B0503020204020204" pitchFamily="34" charset="-122"/>
                <a:ea typeface="微软雅黑" panose="020B0503020204020204" pitchFamily="34" charset="-122"/>
              </a:rPr>
              <a:t>前</a:t>
            </a:r>
            <a:r>
              <a:rPr lang="en-US" altLang="zh-CN" b="1" dirty="0">
                <a:latin typeface="微软雅黑" panose="020B0503020204020204" pitchFamily="34" charset="-122"/>
                <a:ea typeface="微软雅黑" panose="020B0503020204020204" pitchFamily="34" charset="-122"/>
              </a:rPr>
              <a:t>395</a:t>
            </a:r>
            <a:r>
              <a:rPr lang="zh-CN" altLang="en-US" b="1" dirty="0">
                <a:latin typeface="微软雅黑" panose="020B0503020204020204" pitchFamily="34" charset="-122"/>
                <a:ea typeface="微软雅黑" panose="020B0503020204020204" pitchFamily="34" charset="-122"/>
              </a:rPr>
              <a:t>）、</a:t>
            </a:r>
            <a:r>
              <a:rPr lang="zh-CN" altLang="en-US" b="1" dirty="0">
                <a:solidFill>
                  <a:srgbClr val="CC6600"/>
                </a:solidFill>
                <a:latin typeface="微软雅黑" panose="020B0503020204020204" pitchFamily="34" charset="-122"/>
                <a:ea typeface="微软雅黑" panose="020B0503020204020204" pitchFamily="34" charset="-122"/>
              </a:rPr>
              <a:t>色诺芬、希罗多德</a:t>
            </a:r>
            <a:r>
              <a:rPr lang="zh-CN" altLang="en-US" b="1" dirty="0">
                <a:latin typeface="微软雅黑" panose="020B0503020204020204" pitchFamily="34" charset="-122"/>
                <a:ea typeface="微软雅黑" panose="020B0503020204020204" pitchFamily="34" charset="-122"/>
              </a:rPr>
              <a:t>（前</a:t>
            </a:r>
            <a:r>
              <a:rPr lang="en-US" altLang="zh-CN" b="1" dirty="0">
                <a:latin typeface="微软雅黑" panose="020B0503020204020204" pitchFamily="34" charset="-122"/>
                <a:ea typeface="微软雅黑" panose="020B0503020204020204" pitchFamily="34" charset="-122"/>
              </a:rPr>
              <a:t>484-</a:t>
            </a:r>
            <a:r>
              <a:rPr lang="zh-CN" altLang="en-US" b="1" dirty="0">
                <a:latin typeface="微软雅黑" panose="020B0503020204020204" pitchFamily="34" charset="-122"/>
                <a:ea typeface="微软雅黑" panose="020B0503020204020204" pitchFamily="34" charset="-122"/>
              </a:rPr>
              <a:t>前</a:t>
            </a:r>
            <a:r>
              <a:rPr lang="en-US" altLang="zh-CN" b="1" dirty="0">
                <a:latin typeface="微软雅黑" panose="020B0503020204020204" pitchFamily="34" charset="-122"/>
                <a:ea typeface="微软雅黑" panose="020B0503020204020204" pitchFamily="34" charset="-122"/>
              </a:rPr>
              <a:t>425</a:t>
            </a:r>
            <a:r>
              <a:rPr lang="zh-CN" altLang="en-US" b="1" dirty="0">
                <a:latin typeface="微软雅黑" panose="020B0503020204020204" pitchFamily="34" charset="-122"/>
                <a:ea typeface="微软雅黑" panose="020B0503020204020204" pitchFamily="34" charset="-122"/>
              </a:rPr>
              <a:t>）等人</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fade">
                                      <p:cBhvr>
                                        <p:cTn id="7" dur="2000"/>
                                        <p:tgtEl>
                                          <p:spTgt spid="50178"/>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animEffect transition="in" filter="fade">
                                      <p:cBhvr>
                                        <p:cTn id="11" dur="1000"/>
                                        <p:tgtEl>
                                          <p:spTgt spid="50179">
                                            <p:txEl>
                                              <p:pRg st="2" end="2"/>
                                            </p:txEl>
                                          </p:spTgt>
                                        </p:tgtEl>
                                      </p:cBhvr>
                                    </p:animEffect>
                                    <p:anim calcmode="lin" valueType="num">
                                      <p:cBhvr>
                                        <p:cTn id="12" dur="10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50179">
                                            <p:txEl>
                                              <p:pRg st="2" end="2"/>
                                            </p:txEl>
                                          </p:spTgt>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nodeType="afterEffect">
                                  <p:stCondLst>
                                    <p:cond delay="0"/>
                                  </p:stCondLst>
                                  <p:childTnLst>
                                    <p:set>
                                      <p:cBhvr>
                                        <p:cTn id="16" dur="1" fill="hold">
                                          <p:stCondLst>
                                            <p:cond delay="0"/>
                                          </p:stCondLst>
                                        </p:cTn>
                                        <p:tgtEl>
                                          <p:spTgt spid="50179">
                                            <p:txEl>
                                              <p:pRg st="3" end="3"/>
                                            </p:txEl>
                                          </p:spTgt>
                                        </p:tgtEl>
                                        <p:attrNameLst>
                                          <p:attrName>style.visibility</p:attrName>
                                        </p:attrNameLst>
                                      </p:cBhvr>
                                      <p:to>
                                        <p:strVal val="visible"/>
                                      </p:to>
                                    </p:set>
                                    <p:animEffect transition="in" filter="fade">
                                      <p:cBhvr>
                                        <p:cTn id="17" dur="1000"/>
                                        <p:tgtEl>
                                          <p:spTgt spid="50179">
                                            <p:txEl>
                                              <p:pRg st="3" end="3"/>
                                            </p:txEl>
                                          </p:spTgt>
                                        </p:tgtEl>
                                      </p:cBhvr>
                                    </p:animEffect>
                                    <p:anim calcmode="lin" valueType="num">
                                      <p:cBhvr>
                                        <p:cTn id="18" dur="10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0179">
                                            <p:txEl>
                                              <p:pRg st="3" end="3"/>
                                            </p:txEl>
                                          </p:spTgt>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42" presetClass="entr" presetSubtype="0" fill="hold" nodeType="afterEffect">
                                  <p:stCondLst>
                                    <p:cond delay="0"/>
                                  </p:stCondLst>
                                  <p:childTnLst>
                                    <p:set>
                                      <p:cBhvr>
                                        <p:cTn id="22" dur="1" fill="hold">
                                          <p:stCondLst>
                                            <p:cond delay="0"/>
                                          </p:stCondLst>
                                        </p:cTn>
                                        <p:tgtEl>
                                          <p:spTgt spid="50179">
                                            <p:txEl>
                                              <p:pRg st="4" end="4"/>
                                            </p:txEl>
                                          </p:spTgt>
                                        </p:tgtEl>
                                        <p:attrNameLst>
                                          <p:attrName>style.visibility</p:attrName>
                                        </p:attrNameLst>
                                      </p:cBhvr>
                                      <p:to>
                                        <p:strVal val="visible"/>
                                      </p:to>
                                    </p:set>
                                    <p:animEffect transition="in" filter="fade">
                                      <p:cBhvr>
                                        <p:cTn id="23" dur="1000"/>
                                        <p:tgtEl>
                                          <p:spTgt spid="50179">
                                            <p:txEl>
                                              <p:pRg st="4" end="4"/>
                                            </p:txEl>
                                          </p:spTgt>
                                        </p:tgtEl>
                                      </p:cBhvr>
                                    </p:animEffect>
                                    <p:anim calcmode="lin" valueType="num">
                                      <p:cBhvr>
                                        <p:cTn id="24" dur="10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50179">
                                            <p:txEl>
                                              <p:pRg st="4" end="4"/>
                                            </p:txEl>
                                          </p:spTgt>
                                        </p:tgtEl>
                                        <p:attrNameLst>
                                          <p:attrName>ppt_y</p:attrName>
                                        </p:attrNameLst>
                                      </p:cBhvr>
                                      <p:tavLst>
                                        <p:tav tm="0">
                                          <p:val>
                                            <p:strVal val="#ppt_y+.1"/>
                                          </p:val>
                                        </p:tav>
                                        <p:tav tm="100000">
                                          <p:val>
                                            <p:strVal val="#ppt_y"/>
                                          </p:val>
                                        </p:tav>
                                      </p:tavLst>
                                    </p:anim>
                                  </p:childTnLst>
                                </p:cTn>
                              </p:par>
                            </p:childTnLst>
                          </p:cTn>
                        </p:par>
                        <p:par>
                          <p:cTn id="26" fill="hold">
                            <p:stCondLst>
                              <p:cond delay="5000"/>
                            </p:stCondLst>
                            <p:childTnLst>
                              <p:par>
                                <p:cTn id="27" presetID="42" presetClass="entr" presetSubtype="0" fill="hold" nodeType="afterEffect">
                                  <p:stCondLst>
                                    <p:cond delay="0"/>
                                  </p:stCondLst>
                                  <p:childTnLst>
                                    <p:set>
                                      <p:cBhvr>
                                        <p:cTn id="28" dur="1" fill="hold">
                                          <p:stCondLst>
                                            <p:cond delay="0"/>
                                          </p:stCondLst>
                                        </p:cTn>
                                        <p:tgtEl>
                                          <p:spTgt spid="50179">
                                            <p:txEl>
                                              <p:pRg st="5" end="5"/>
                                            </p:txEl>
                                          </p:spTgt>
                                        </p:tgtEl>
                                        <p:attrNameLst>
                                          <p:attrName>style.visibility</p:attrName>
                                        </p:attrNameLst>
                                      </p:cBhvr>
                                      <p:to>
                                        <p:strVal val="visible"/>
                                      </p:to>
                                    </p:set>
                                    <p:animEffect transition="in" filter="fade">
                                      <p:cBhvr>
                                        <p:cTn id="29" dur="1000"/>
                                        <p:tgtEl>
                                          <p:spTgt spid="50179">
                                            <p:txEl>
                                              <p:pRg st="5" end="5"/>
                                            </p:txEl>
                                          </p:spTgt>
                                        </p:tgtEl>
                                      </p:cBhvr>
                                    </p:animEffect>
                                    <p:anim calcmode="lin" valueType="num">
                                      <p:cBhvr>
                                        <p:cTn id="30" dur="10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017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C7B3C3B-DB1F-4D18-AFDB-AD42FCA6A5EA}"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22:29:04</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8674"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17</a:t>
            </a:fld>
            <a:endParaRPr lang="en-US" altLang="zh-CN" sz="1200" dirty="0">
              <a:latin typeface="Garamond" panose="02020404030301010803" pitchFamily="18" charset="0"/>
            </a:endParaRPr>
          </a:p>
        </p:txBody>
      </p:sp>
      <p:sp>
        <p:nvSpPr>
          <p:cNvPr id="54274" name="Rectangle 2"/>
          <p:cNvSpPr>
            <a:spLocks noGrp="1" noChangeArrowheads="1"/>
          </p:cNvSpPr>
          <p:nvPr>
            <p:ph type="title"/>
          </p:nvPr>
        </p:nvSpPr>
        <p:spPr>
          <a:xfrm>
            <a:off x="468313" y="188640"/>
            <a:ext cx="8229600" cy="990600"/>
          </a:xfrm>
          <a:solidFill>
            <a:srgbClr val="FFFF00"/>
          </a:solidFill>
          <a:ln w="31750">
            <a:solidFill>
              <a:srgbClr val="FF0000"/>
            </a:solidFill>
          </a:ln>
        </p:spPr>
        <p:txBody>
          <a:bodyPr vert="horz" wrap="square" lIns="91440" tIns="45720" rIns="91440" bIns="45720" numCol="1" anchor="t" anchorCtr="0" compatLnSpc="1"/>
          <a:lstStyle/>
          <a:p>
            <a:pPr marL="0" marR="0" lvl="0" indent="0" algn="l" defTabSz="914400" rtl="0" eaLnBrk="1" fontAlgn="base" latinLnBrk="0" hangingPunct="1">
              <a:lnSpc>
                <a:spcPct val="130000"/>
              </a:lnSpc>
              <a:spcBef>
                <a:spcPct val="0"/>
              </a:spcBef>
              <a:spcAft>
                <a:spcPct val="0"/>
              </a:spcAft>
              <a:buClrTx/>
              <a:buSzTx/>
              <a:buFontTx/>
              <a:buNone/>
              <a:defRPr/>
            </a:pPr>
            <a:r>
              <a:rPr kumimoji="0" lang="zh-CN" altLang="en-US" sz="4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古希腊对西方现代的影响</a:t>
            </a:r>
            <a:r>
              <a:rPr kumimoji="0" lang="zh-CN" altLang="en-US" sz="4200" b="0"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rPr>
              <a:t> </a:t>
            </a:r>
          </a:p>
        </p:txBody>
      </p:sp>
      <p:sp>
        <p:nvSpPr>
          <p:cNvPr id="54275" name="Rectangle 3"/>
          <p:cNvSpPr>
            <a:spLocks noGrp="1" noChangeArrowheads="1"/>
          </p:cNvSpPr>
          <p:nvPr>
            <p:ph idx="1"/>
          </p:nvPr>
        </p:nvSpPr>
        <p:spPr>
          <a:xfrm>
            <a:off x="468313" y="1412875"/>
            <a:ext cx="8207375" cy="4830764"/>
          </a:xfrm>
          <a:solidFill>
            <a:srgbClr val="CCFFFF"/>
          </a:solidFill>
        </p:spPr>
        <p:txBody>
          <a:bodyPr vert="horz" wrap="square" lIns="91440" tIns="45720" rIns="91440" bIns="45720" numCol="1" anchor="t" anchorCtr="0" compatLnSpc="1"/>
          <a:lstStyle/>
          <a:p>
            <a:pPr marL="609600" marR="0" lvl="0" indent="-609600" algn="l" defTabSz="914400" rtl="0" eaLnBrk="1" fontAlgn="base" latinLnBrk="0" hangingPunct="1">
              <a:lnSpc>
                <a:spcPct val="110000"/>
              </a:lnSpc>
              <a:spcBef>
                <a:spcPts val="12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诞生哲学，以追求智慧</a:t>
            </a:r>
            <a:r>
              <a:rPr kumimoji="0" lang="zh-CN" altLang="en-US" sz="3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：提出人能够认识世界，怀疑一切传说、迷信、神话、宗教。这一价值观念造就了西方许多哲学家和科学家，例如</a:t>
            </a:r>
            <a:r>
              <a:rPr kumimoji="0" lang="zh-CN" altLang="en-US" sz="3200" b="1"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哥白尼、伽利略、达尔文</a:t>
            </a:r>
            <a:r>
              <a:rPr kumimoji="0" lang="zh-CN" altLang="en-US" sz="3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等。这一现象延续至今，并将继续延续下去。</a:t>
            </a:r>
          </a:p>
          <a:p>
            <a:pPr marL="609600" marR="0" lvl="0" indent="-609600" algn="l" defTabSz="914400" rtl="0" eaLnBrk="1" fontAlgn="base" latinLnBrk="0" hangingPunct="1">
              <a:lnSpc>
                <a:spcPct val="110000"/>
              </a:lnSpc>
              <a:spcBef>
                <a:spcPts val="12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a:t>
            </a:r>
            <a:r>
              <a:rPr kumimoji="0" lang="zh-CN" altLang="en-US" sz="32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“自己认识”</a:t>
            </a:r>
            <a:r>
              <a:rPr kumimoji="0" lang="zh-CN" altLang="en-US" sz="3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哲学信念作用下，出现自然哲学（物理学）、医学、数学、天文学、植物分类学、历史学等西方最早的科学。</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4275">
                                            <p:txEl>
                                              <p:pRg st="1" end="1"/>
                                            </p:txEl>
                                          </p:spTgt>
                                        </p:tgtEl>
                                        <p:attrNameLst>
                                          <p:attrName>style.visibility</p:attrName>
                                        </p:attrNameLst>
                                      </p:cBhvr>
                                      <p:to>
                                        <p:strVal val="visible"/>
                                      </p:to>
                                    </p:set>
                                    <p:animEffect transition="in" filter="fade">
                                      <p:cBhvr>
                                        <p:cTn id="17" dur="1000">
                                          <p:stCondLst>
                                            <p:cond delay="0"/>
                                          </p:stCondLst>
                                        </p:cTn>
                                        <p:tgtEl>
                                          <p:spTgt spid="542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AAEE4A1-D889-4B7A-BDA0-AFA0DA07A779}"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22:29:04</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9698"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18</a:t>
            </a:fld>
            <a:endParaRPr lang="en-US" altLang="zh-CN" sz="1200" dirty="0">
              <a:latin typeface="Garamond" panose="02020404030301010803" pitchFamily="18" charset="0"/>
            </a:endParaRPr>
          </a:p>
        </p:txBody>
      </p:sp>
      <p:sp>
        <p:nvSpPr>
          <p:cNvPr id="55298" name="Rectangle 2"/>
          <p:cNvSpPr>
            <a:spLocks noGrp="1" noChangeArrowheads="1"/>
          </p:cNvSpPr>
          <p:nvPr>
            <p:ph type="title"/>
          </p:nvPr>
        </p:nvSpPr>
        <p:spPr>
          <a:xfrm>
            <a:off x="457200" y="277813"/>
            <a:ext cx="8229600" cy="847725"/>
          </a:xfrm>
          <a:solidFill>
            <a:srgbClr val="FFFF00"/>
          </a:solidFill>
          <a:ln w="19050">
            <a:solidFill>
              <a:srgbClr val="FF66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古希腊</a:t>
            </a:r>
            <a:r>
              <a:rPr kumimoji="0" lang="zh-CN" altLang="en-US" sz="4200" b="1" i="0" u="none" strike="noStrike" kern="0" cap="none" spc="0" normalizeH="0" baseline="0" noProof="0" dirty="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对西方现代的影响</a:t>
            </a:r>
          </a:p>
        </p:txBody>
      </p:sp>
      <p:sp>
        <p:nvSpPr>
          <p:cNvPr id="55299" name="Rectangle 3"/>
          <p:cNvSpPr>
            <a:spLocks noGrp="1" noChangeArrowheads="1"/>
          </p:cNvSpPr>
          <p:nvPr>
            <p:ph idx="1"/>
          </p:nvPr>
        </p:nvSpPr>
        <p:spPr>
          <a:xfrm>
            <a:off x="395288" y="1268413"/>
            <a:ext cx="8208963" cy="4824413"/>
          </a:xfrm>
          <a:solidFill>
            <a:srgbClr val="FFFF99"/>
          </a:solidFill>
        </p:spPr>
        <p:txBody>
          <a:bodyPr vert="horz" wrap="square" lIns="91440" tIns="45720" rIns="91440" bIns="45720" numCol="1" anchor="t" anchorCtr="0" compatLnSpc="1"/>
          <a:lstStyle/>
          <a:p>
            <a:pPr marL="609600" marR="0" lvl="0" indent="-609600" algn="l" defTabSz="914400" rtl="0" eaLnBrk="1" fontAlgn="base" latinLnBrk="0" hangingPunct="1">
              <a:lnSpc>
                <a:spcPct val="150000"/>
              </a:lnSpc>
              <a:spcBef>
                <a:spcPts val="1200"/>
              </a:spcBef>
              <a:spcAft>
                <a:spcPct val="0"/>
              </a:spcAft>
              <a:buClr>
                <a:schemeClr val="accent1"/>
              </a:buClr>
              <a:buSzPct val="65000"/>
              <a:buFont typeface="Wingdings" panose="05000000000000000000" pitchFamily="2" charset="2"/>
              <a:buChar char="n"/>
              <a:defRPr/>
            </a:pPr>
            <a:r>
              <a:rPr kumimoji="0" lang="zh-CN" altLang="en-US" sz="40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西方的现代发展</a:t>
            </a:r>
            <a:r>
              <a:rPr kumimoji="0" lang="en-US" altLang="zh-CN" sz="40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0" lang="zh-CN" altLang="en-US" sz="40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延续和发展了古希腊的文化、哲学、科学、艺术等各个方面。</a:t>
            </a:r>
          </a:p>
          <a:p>
            <a:pPr marL="609600" marR="0" lvl="0" indent="-609600" algn="l" defTabSz="914400" rtl="0" eaLnBrk="1" fontAlgn="base" latinLnBrk="0" hangingPunct="1">
              <a:lnSpc>
                <a:spcPct val="150000"/>
              </a:lnSpc>
              <a:spcBef>
                <a:spcPts val="1200"/>
              </a:spcBef>
              <a:spcAft>
                <a:spcPct val="0"/>
              </a:spcAft>
              <a:buClr>
                <a:schemeClr val="accent1"/>
              </a:buClr>
              <a:buSzPct val="65000"/>
              <a:buFont typeface="Wingdings" panose="05000000000000000000" pitchFamily="2" charset="2"/>
              <a:buChar char="n"/>
              <a:defRPr/>
            </a:pPr>
            <a:r>
              <a:rPr kumimoji="0" lang="zh-CN" altLang="en-US" sz="40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这种情形在后来的历史上曾反复出现，今后也会不断出现</a:t>
            </a:r>
            <a:r>
              <a:rPr kumimoji="0" lang="zh-CN" altLang="en-US" sz="4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p:cTn id="7" dur="500" fill="hold"/>
                                        <p:tgtEl>
                                          <p:spTgt spid="55298"/>
                                        </p:tgtEl>
                                        <p:attrNameLst>
                                          <p:attrName>ppt_w</p:attrName>
                                        </p:attrNameLst>
                                      </p:cBhvr>
                                      <p:tavLst>
                                        <p:tav tm="0">
                                          <p:val>
                                            <p:fltVal val="0"/>
                                          </p:val>
                                        </p:tav>
                                        <p:tav tm="100000">
                                          <p:val>
                                            <p:strVal val="#ppt_w"/>
                                          </p:val>
                                        </p:tav>
                                      </p:tavLst>
                                    </p:anim>
                                    <p:anim calcmode="lin" valueType="num">
                                      <p:cBhvr>
                                        <p:cTn id="8" dur="500" fill="hold"/>
                                        <p:tgtEl>
                                          <p:spTgt spid="55298"/>
                                        </p:tgtEl>
                                        <p:attrNameLst>
                                          <p:attrName>ppt_h</p:attrName>
                                        </p:attrNameLst>
                                      </p:cBhvr>
                                      <p:tavLst>
                                        <p:tav tm="0">
                                          <p:val>
                                            <p:fltVal val="0"/>
                                          </p:val>
                                        </p:tav>
                                        <p:tav tm="100000">
                                          <p:val>
                                            <p:strVal val="#ppt_h"/>
                                          </p:val>
                                        </p:tav>
                                      </p:tavLst>
                                    </p:anim>
                                    <p:animEffect transition="in" filter="fade">
                                      <p:cBhvr>
                                        <p:cTn id="9" dur="500"/>
                                        <p:tgtEl>
                                          <p:spTgt spid="5529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5299">
                                            <p:bg/>
                                          </p:spTgt>
                                        </p:tgtEl>
                                        <p:attrNameLst>
                                          <p:attrName>style.visibility</p:attrName>
                                        </p:attrNameLst>
                                      </p:cBhvr>
                                      <p:to>
                                        <p:strVal val="visible"/>
                                      </p:to>
                                    </p:set>
                                    <p:animEffect transition="in" filter="fade">
                                      <p:cBhvr>
                                        <p:cTn id="13" dur="1000">
                                          <p:stCondLst>
                                            <p:cond delay="0"/>
                                          </p:stCondLst>
                                        </p:cTn>
                                        <p:tgtEl>
                                          <p:spTgt spid="55299">
                                            <p:bg/>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5299">
                                            <p:txEl>
                                              <p:pRg st="0" end="0"/>
                                            </p:txEl>
                                          </p:spTgt>
                                        </p:tgtEl>
                                        <p:attrNameLst>
                                          <p:attrName>style.visibility</p:attrName>
                                        </p:attrNameLst>
                                      </p:cBhvr>
                                      <p:to>
                                        <p:strVal val="visible"/>
                                      </p:to>
                                    </p:set>
                                    <p:animEffect transition="in" filter="fade">
                                      <p:cBhvr>
                                        <p:cTn id="18" dur="1000">
                                          <p:stCondLst>
                                            <p:cond delay="0"/>
                                          </p:stCondLst>
                                        </p:cTn>
                                        <p:tgtEl>
                                          <p:spTgt spid="55299">
                                            <p:txEl>
                                              <p:pRg st="0" end="0"/>
                                            </p:txEl>
                                          </p:spTgt>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55299">
                                            <p:txEl>
                                              <p:pRg st="1" end="1"/>
                                            </p:txEl>
                                          </p:spTgt>
                                        </p:tgtEl>
                                        <p:attrNameLst>
                                          <p:attrName>style.visibility</p:attrName>
                                        </p:attrNameLst>
                                      </p:cBhvr>
                                      <p:to>
                                        <p:strVal val="visible"/>
                                      </p:to>
                                    </p:set>
                                    <p:animEffect transition="in" filter="fade">
                                      <p:cBhvr>
                                        <p:cTn id="22" dur="1000">
                                          <p:stCondLst>
                                            <p:cond delay="0"/>
                                          </p:stCondLst>
                                        </p:cTn>
                                        <p:tgtEl>
                                          <p:spTgt spid="55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55299"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9EE44ED-4A36-4C86-A624-47CDA22B8CBC}"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22:29:04</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0722"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19</a:t>
            </a:fld>
            <a:endParaRPr lang="en-US" altLang="zh-CN" sz="1200" dirty="0">
              <a:latin typeface="Garamond" panose="02020404030301010803" pitchFamily="18" charset="0"/>
            </a:endParaRPr>
          </a:p>
        </p:txBody>
      </p:sp>
      <p:sp>
        <p:nvSpPr>
          <p:cNvPr id="56322" name="Rectangle 2"/>
          <p:cNvSpPr>
            <a:spLocks noGrp="1" noChangeArrowheads="1"/>
          </p:cNvSpPr>
          <p:nvPr>
            <p:ph type="title"/>
          </p:nvPr>
        </p:nvSpPr>
        <p:spPr>
          <a:xfrm>
            <a:off x="457200" y="277813"/>
            <a:ext cx="8229600" cy="919163"/>
          </a:xfrm>
          <a:solidFill>
            <a:srgbClr val="FFFF00"/>
          </a:solidFill>
          <a:ln w="19050">
            <a:solidFill>
              <a:srgbClr val="FF66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古希腊</a:t>
            </a:r>
            <a:r>
              <a:rPr kumimoji="0" lang="zh-CN" altLang="en-US" sz="4200" b="1" i="0" u="none" strike="noStrike" kern="0" cap="none" spc="0" normalizeH="0" baseline="0" noProof="0" dirty="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对西方现代的影响</a:t>
            </a:r>
          </a:p>
        </p:txBody>
      </p:sp>
      <p:sp>
        <p:nvSpPr>
          <p:cNvPr id="56323" name="Rectangle 3"/>
          <p:cNvSpPr>
            <a:spLocks noGrp="1"/>
          </p:cNvSpPr>
          <p:nvPr>
            <p:ph idx="1"/>
          </p:nvPr>
        </p:nvSpPr>
        <p:spPr>
          <a:xfrm>
            <a:off x="457200" y="1484313"/>
            <a:ext cx="8229600" cy="4530725"/>
          </a:xfrm>
          <a:solidFill>
            <a:srgbClr val="FFFF99"/>
          </a:solidFill>
          <a:ln>
            <a:solidFill>
              <a:srgbClr val="FF0000"/>
            </a:solidFill>
            <a:miter/>
          </a:ln>
        </p:spPr>
        <p:txBody>
          <a:bodyPr vert="horz" wrap="square" lIns="91440" tIns="45720" rIns="91440" bIns="45720" anchor="t"/>
          <a:lstStyle/>
          <a:p>
            <a:pPr marL="609600" indent="-609600" eaLnBrk="1" hangingPunct="1">
              <a:lnSpc>
                <a:spcPct val="120000"/>
              </a:lnSpc>
              <a:spcBef>
                <a:spcPct val="35000"/>
              </a:spcBef>
            </a:pPr>
            <a:r>
              <a:rPr lang="zh-CN" altLang="en-US" b="1" dirty="0">
                <a:solidFill>
                  <a:srgbClr val="3333CC"/>
                </a:solidFill>
                <a:latin typeface="微软雅黑" panose="020B0503020204020204" pitchFamily="34" charset="-122"/>
                <a:ea typeface="微软雅黑" panose="020B0503020204020204" pitchFamily="34" charset="-122"/>
              </a:rPr>
              <a:t>西方的哲学思想与科学价值萌发于</a:t>
            </a:r>
            <a:r>
              <a:rPr lang="zh-CN" altLang="en-US" b="1" dirty="0">
                <a:solidFill>
                  <a:srgbClr val="C00000"/>
                </a:solidFill>
                <a:latin typeface="微软雅黑" panose="020B0503020204020204" pitchFamily="34" charset="-122"/>
                <a:ea typeface="微软雅黑" panose="020B0503020204020204" pitchFamily="34" charset="-122"/>
              </a:rPr>
              <a:t>古希腊</a:t>
            </a:r>
          </a:p>
          <a:p>
            <a:pPr marL="609600" indent="-609600" eaLnBrk="1" hangingPunct="1">
              <a:lnSpc>
                <a:spcPct val="120000"/>
              </a:lnSpc>
              <a:spcBef>
                <a:spcPct val="35000"/>
              </a:spcBef>
            </a:pPr>
            <a:r>
              <a:rPr lang="zh-CN" altLang="en-US" b="1" dirty="0">
                <a:solidFill>
                  <a:srgbClr val="3333CC"/>
                </a:solidFill>
                <a:latin typeface="微软雅黑" panose="020B0503020204020204" pitchFamily="34" charset="-122"/>
                <a:ea typeface="微软雅黑" panose="020B0503020204020204" pitchFamily="34" charset="-122"/>
              </a:rPr>
              <a:t>西方宗教国家许多道德观念来自宗教。</a:t>
            </a:r>
            <a:r>
              <a:rPr lang="zh-CN" altLang="en-US" b="1" dirty="0">
                <a:solidFill>
                  <a:srgbClr val="C00000"/>
                </a:solidFill>
                <a:latin typeface="微软雅黑" panose="020B0503020204020204" pitchFamily="34" charset="-122"/>
                <a:ea typeface="微软雅黑" panose="020B0503020204020204" pitchFamily="34" charset="-122"/>
              </a:rPr>
              <a:t>古希腊</a:t>
            </a:r>
            <a:r>
              <a:rPr lang="zh-CN" altLang="en-US" b="1" dirty="0">
                <a:latin typeface="微软雅黑" panose="020B0503020204020204" pitchFamily="34" charset="-122"/>
                <a:ea typeface="微软雅黑" panose="020B0503020204020204" pitchFamily="34" charset="-122"/>
              </a:rPr>
              <a:t>哲学家轻视宗教的观念</a:t>
            </a:r>
            <a:r>
              <a:rPr lang="zh-CN" altLang="en-US" b="1" dirty="0" smtClean="0">
                <a:latin typeface="微软雅黑" panose="020B0503020204020204" pitchFamily="34" charset="-122"/>
                <a:ea typeface="微软雅黑" panose="020B0503020204020204" pitchFamily="34" charset="-122"/>
              </a:rPr>
              <a:t>，这也形成了西方</a:t>
            </a:r>
            <a:r>
              <a:rPr lang="zh-CN" altLang="en-US" b="1" dirty="0">
                <a:latin typeface="微软雅黑" panose="020B0503020204020204" pitchFamily="34" charset="-122"/>
                <a:ea typeface="微软雅黑" panose="020B0503020204020204" pitchFamily="34" charset="-122"/>
              </a:rPr>
              <a:t>忽视道德的历史传统。</a:t>
            </a:r>
          </a:p>
          <a:p>
            <a:pPr marL="609600" indent="-609600" eaLnBrk="1" hangingPunct="1">
              <a:lnSpc>
                <a:spcPct val="120000"/>
              </a:lnSpc>
              <a:spcBef>
                <a:spcPct val="35000"/>
              </a:spcBef>
            </a:pPr>
            <a:r>
              <a:rPr lang="zh-CN" altLang="en-US" b="1" dirty="0">
                <a:solidFill>
                  <a:srgbClr val="3333CC"/>
                </a:solidFill>
                <a:latin typeface="微软雅黑" panose="020B0503020204020204" pitchFamily="34" charset="-122"/>
                <a:ea typeface="微软雅黑" panose="020B0503020204020204" pitchFamily="34" charset="-122"/>
              </a:rPr>
              <a:t>西方的教育体系</a:t>
            </a:r>
            <a:r>
              <a:rPr lang="zh-CN" altLang="en-US" b="1" dirty="0" smtClean="0">
                <a:solidFill>
                  <a:srgbClr val="3333CC"/>
                </a:solidFill>
                <a:latin typeface="微软雅黑" panose="020B0503020204020204" pitchFamily="34" charset="-122"/>
                <a:ea typeface="微软雅黑" panose="020B0503020204020204" pitchFamily="34" charset="-122"/>
              </a:rPr>
              <a:t>来自</a:t>
            </a:r>
            <a:r>
              <a:rPr lang="zh-CN" altLang="en-US" b="1" dirty="0">
                <a:solidFill>
                  <a:srgbClr val="C00000"/>
                </a:solidFill>
                <a:latin typeface="微软雅黑" panose="020B0503020204020204" pitchFamily="34" charset="-122"/>
                <a:ea typeface="微软雅黑" panose="020B0503020204020204" pitchFamily="34" charset="-122"/>
              </a:rPr>
              <a:t>古希腊</a:t>
            </a:r>
            <a:r>
              <a:rPr lang="zh-CN" altLang="en-US" b="1" dirty="0">
                <a:solidFill>
                  <a:srgbClr val="3333CC"/>
                </a:solidFill>
                <a:latin typeface="微软雅黑" panose="020B0503020204020204" pitchFamily="34" charset="-122"/>
                <a:ea typeface="微软雅黑" panose="020B0503020204020204" pitchFamily="34" charset="-122"/>
              </a:rPr>
              <a:t>。</a:t>
            </a:r>
          </a:p>
          <a:p>
            <a:pPr marL="609600" indent="-609600" eaLnBrk="1" hangingPunct="1">
              <a:lnSpc>
                <a:spcPct val="120000"/>
              </a:lnSpc>
              <a:spcBef>
                <a:spcPct val="35000"/>
              </a:spcBef>
            </a:pPr>
            <a:r>
              <a:rPr lang="zh-CN" altLang="en-US" b="1" dirty="0">
                <a:solidFill>
                  <a:srgbClr val="3333CC"/>
                </a:solidFill>
                <a:latin typeface="微软雅黑" panose="020B0503020204020204" pitchFamily="34" charset="-122"/>
                <a:ea typeface="微软雅黑" panose="020B0503020204020204" pitchFamily="34" charset="-122"/>
              </a:rPr>
              <a:t>西方的艺术传统来自</a:t>
            </a:r>
            <a:r>
              <a:rPr lang="zh-CN" altLang="en-US" b="1" dirty="0">
                <a:solidFill>
                  <a:srgbClr val="C00000"/>
                </a:solidFill>
                <a:latin typeface="微软雅黑" panose="020B0503020204020204" pitchFamily="34" charset="-122"/>
                <a:ea typeface="微软雅黑" panose="020B0503020204020204" pitchFamily="34" charset="-122"/>
              </a:rPr>
              <a:t>古希腊</a:t>
            </a:r>
            <a:r>
              <a:rPr lang="zh-CN" altLang="en-US" b="1" dirty="0">
                <a:solidFill>
                  <a:srgbClr val="3333CC"/>
                </a:solidFill>
                <a:latin typeface="微软雅黑" panose="020B0503020204020204" pitchFamily="34" charset="-122"/>
                <a:ea typeface="微软雅黑" panose="020B0503020204020204" pitchFamily="34" charset="-122"/>
              </a:rPr>
              <a:t>。</a:t>
            </a:r>
          </a:p>
        </p:txBody>
      </p:sp>
      <p:pic>
        <p:nvPicPr>
          <p:cNvPr id="30725" name="Picture 57" descr="PE01753_"/>
          <p:cNvPicPr>
            <a:picLocks noChangeAspect="1"/>
          </p:cNvPicPr>
          <p:nvPr/>
        </p:nvPicPr>
        <p:blipFill>
          <a:blip r:embed="rId2"/>
          <a:stretch>
            <a:fillRect/>
          </a:stretch>
        </p:blipFill>
        <p:spPr>
          <a:xfrm>
            <a:off x="7092950" y="3933825"/>
            <a:ext cx="1582738" cy="2057400"/>
          </a:xfrm>
          <a:prstGeom prst="rect">
            <a:avLst/>
          </a:prstGeom>
          <a:noFill/>
          <a:ln w="9525">
            <a:noFill/>
          </a:ln>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p:cTn id="7" dur="500" fill="hold"/>
                                        <p:tgtEl>
                                          <p:spTgt spid="56322"/>
                                        </p:tgtEl>
                                        <p:attrNameLst>
                                          <p:attrName>ppt_w</p:attrName>
                                        </p:attrNameLst>
                                      </p:cBhvr>
                                      <p:tavLst>
                                        <p:tav tm="0">
                                          <p:val>
                                            <p:fltVal val="0"/>
                                          </p:val>
                                        </p:tav>
                                        <p:tav tm="100000">
                                          <p:val>
                                            <p:strVal val="#ppt_w"/>
                                          </p:val>
                                        </p:tav>
                                      </p:tavLst>
                                    </p:anim>
                                    <p:anim calcmode="lin" valueType="num">
                                      <p:cBhvr>
                                        <p:cTn id="8" dur="500" fill="hold"/>
                                        <p:tgtEl>
                                          <p:spTgt spid="56322"/>
                                        </p:tgtEl>
                                        <p:attrNameLst>
                                          <p:attrName>ppt_h</p:attrName>
                                        </p:attrNameLst>
                                      </p:cBhvr>
                                      <p:tavLst>
                                        <p:tav tm="0">
                                          <p:val>
                                            <p:fltVal val="0"/>
                                          </p:val>
                                        </p:tav>
                                        <p:tav tm="100000">
                                          <p:val>
                                            <p:strVal val="#ppt_h"/>
                                          </p:val>
                                        </p:tav>
                                      </p:tavLst>
                                    </p:anim>
                                    <p:animEffect transition="in" filter="fade">
                                      <p:cBhvr>
                                        <p:cTn id="9" dur="500"/>
                                        <p:tgtEl>
                                          <p:spTgt spid="5632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6323">
                                            <p:bg/>
                                          </p:spTgt>
                                        </p:tgtEl>
                                        <p:attrNameLst>
                                          <p:attrName>style.visibility</p:attrName>
                                        </p:attrNameLst>
                                      </p:cBhvr>
                                      <p:to>
                                        <p:strVal val="visible"/>
                                      </p:to>
                                    </p:set>
                                    <p:animEffect transition="in" filter="fade">
                                      <p:cBhvr>
                                        <p:cTn id="13" dur="400">
                                          <p:stCondLst>
                                            <p:cond delay="0"/>
                                          </p:stCondLst>
                                        </p:cTn>
                                        <p:tgtEl>
                                          <p:spTgt spid="56323">
                                            <p:bg/>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323">
                                            <p:txEl>
                                              <p:pRg st="0" end="0"/>
                                            </p:txEl>
                                          </p:spTgt>
                                        </p:tgtEl>
                                        <p:attrNameLst>
                                          <p:attrName>style.visibility</p:attrName>
                                        </p:attrNameLst>
                                      </p:cBhvr>
                                      <p:to>
                                        <p:strVal val="visible"/>
                                      </p:to>
                                    </p:set>
                                    <p:animEffect transition="in" filter="fade">
                                      <p:cBhvr>
                                        <p:cTn id="18" dur="400">
                                          <p:stCondLst>
                                            <p:cond delay="0"/>
                                          </p:stCondLst>
                                        </p:cTn>
                                        <p:tgtEl>
                                          <p:spTgt spid="56323">
                                            <p:txEl>
                                              <p:pRg st="0" end="0"/>
                                            </p:txEl>
                                          </p:spTgt>
                                        </p:tgtEl>
                                      </p:cBhvr>
                                    </p:animEffect>
                                  </p:childTnLst>
                                </p:cTn>
                              </p:par>
                            </p:childTnLst>
                          </p:cTn>
                        </p:par>
                        <p:par>
                          <p:cTn id="19" fill="hold">
                            <p:stCondLst>
                              <p:cond delay="400"/>
                            </p:stCondLst>
                            <p:childTnLst>
                              <p:par>
                                <p:cTn id="20" presetID="10" presetClass="entr" presetSubtype="0" fill="hold" grpId="0" nodeType="afterEffect">
                                  <p:stCondLst>
                                    <p:cond delay="0"/>
                                  </p:stCondLst>
                                  <p:childTnLst>
                                    <p:set>
                                      <p:cBhvr>
                                        <p:cTn id="21" dur="1" fill="hold">
                                          <p:stCondLst>
                                            <p:cond delay="0"/>
                                          </p:stCondLst>
                                        </p:cTn>
                                        <p:tgtEl>
                                          <p:spTgt spid="56323">
                                            <p:txEl>
                                              <p:pRg st="1" end="1"/>
                                            </p:txEl>
                                          </p:spTgt>
                                        </p:tgtEl>
                                        <p:attrNameLst>
                                          <p:attrName>style.visibility</p:attrName>
                                        </p:attrNameLst>
                                      </p:cBhvr>
                                      <p:to>
                                        <p:strVal val="visible"/>
                                      </p:to>
                                    </p:set>
                                    <p:animEffect transition="in" filter="fade">
                                      <p:cBhvr>
                                        <p:cTn id="22" dur="1000">
                                          <p:stCondLst>
                                            <p:cond delay="0"/>
                                          </p:stCondLst>
                                        </p:cTn>
                                        <p:tgtEl>
                                          <p:spTgt spid="56323">
                                            <p:txEl>
                                              <p:pRg st="1" end="1"/>
                                            </p:txEl>
                                          </p:spTgt>
                                        </p:tgtEl>
                                      </p:cBhvr>
                                    </p:animEffect>
                                  </p:childTnLst>
                                </p:cTn>
                              </p:par>
                            </p:childTnLst>
                          </p:cTn>
                        </p:par>
                        <p:par>
                          <p:cTn id="23" fill="hold">
                            <p:stCondLst>
                              <p:cond delay="1400"/>
                            </p:stCondLst>
                            <p:childTnLst>
                              <p:par>
                                <p:cTn id="24" presetID="10" presetClass="entr" presetSubtype="0" fill="hold" grpId="0" nodeType="afterEffect">
                                  <p:stCondLst>
                                    <p:cond delay="0"/>
                                  </p:stCondLst>
                                  <p:childTnLst>
                                    <p:set>
                                      <p:cBhvr>
                                        <p:cTn id="25" dur="1" fill="hold">
                                          <p:stCondLst>
                                            <p:cond delay="0"/>
                                          </p:stCondLst>
                                        </p:cTn>
                                        <p:tgtEl>
                                          <p:spTgt spid="56323">
                                            <p:txEl>
                                              <p:pRg st="2" end="2"/>
                                            </p:txEl>
                                          </p:spTgt>
                                        </p:tgtEl>
                                        <p:attrNameLst>
                                          <p:attrName>style.visibility</p:attrName>
                                        </p:attrNameLst>
                                      </p:cBhvr>
                                      <p:to>
                                        <p:strVal val="visible"/>
                                      </p:to>
                                    </p:set>
                                    <p:animEffect transition="in" filter="fade">
                                      <p:cBhvr>
                                        <p:cTn id="26" dur="1000">
                                          <p:stCondLst>
                                            <p:cond delay="0"/>
                                          </p:stCondLst>
                                        </p:cTn>
                                        <p:tgtEl>
                                          <p:spTgt spid="56323">
                                            <p:txEl>
                                              <p:pRg st="2" end="2"/>
                                            </p:txEl>
                                          </p:spTgt>
                                        </p:tgtEl>
                                      </p:cBhvr>
                                    </p:animEffect>
                                  </p:childTnLst>
                                </p:cTn>
                              </p:par>
                            </p:childTnLst>
                          </p:cTn>
                        </p:par>
                        <p:par>
                          <p:cTn id="27" fill="hold">
                            <p:stCondLst>
                              <p:cond delay="2400"/>
                            </p:stCondLst>
                            <p:childTnLst>
                              <p:par>
                                <p:cTn id="28" presetID="10" presetClass="entr" presetSubtype="0" fill="hold" grpId="0" nodeType="afterEffect">
                                  <p:stCondLst>
                                    <p:cond delay="0"/>
                                  </p:stCondLst>
                                  <p:childTnLst>
                                    <p:set>
                                      <p:cBhvr>
                                        <p:cTn id="29" dur="1" fill="hold">
                                          <p:stCondLst>
                                            <p:cond delay="0"/>
                                          </p:stCondLst>
                                        </p:cTn>
                                        <p:tgtEl>
                                          <p:spTgt spid="56323">
                                            <p:txEl>
                                              <p:pRg st="3" end="3"/>
                                            </p:txEl>
                                          </p:spTgt>
                                        </p:tgtEl>
                                        <p:attrNameLst>
                                          <p:attrName>style.visibility</p:attrName>
                                        </p:attrNameLst>
                                      </p:cBhvr>
                                      <p:to>
                                        <p:strVal val="visible"/>
                                      </p:to>
                                    </p:set>
                                    <p:animEffect transition="in" filter="fade">
                                      <p:cBhvr>
                                        <p:cTn id="30" dur="1000">
                                          <p:stCondLst>
                                            <p:cond delay="0"/>
                                          </p:stCondLst>
                                        </p:cTn>
                                        <p:tgtEl>
                                          <p:spTgt spid="56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nimBg="1"/>
      <p:bldP spid="5632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83740EA-5E1C-4755-A8B1-E8B029FE7672}"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22:29:03</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146"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2</a:t>
            </a:fld>
            <a:endParaRPr lang="en-US" altLang="zh-CN" sz="1200" dirty="0">
              <a:latin typeface="Garamond" panose="02020404030301010803" pitchFamily="18" charset="0"/>
            </a:endParaRPr>
          </a:p>
        </p:txBody>
      </p:sp>
      <p:sp>
        <p:nvSpPr>
          <p:cNvPr id="6147" name="Oval 6"/>
          <p:cNvSpPr/>
          <p:nvPr/>
        </p:nvSpPr>
        <p:spPr>
          <a:xfrm>
            <a:off x="6659563" y="2347913"/>
            <a:ext cx="1873250" cy="1152525"/>
          </a:xfrm>
          <a:prstGeom prst="ellipse">
            <a:avLst/>
          </a:prstGeom>
          <a:gradFill rotWithShape="1">
            <a:gsLst>
              <a:gs pos="0">
                <a:schemeClr val="accent1"/>
              </a:gs>
              <a:gs pos="100000">
                <a:srgbClr val="CCFF33"/>
              </a:gs>
            </a:gsLst>
            <a:path path="shape">
              <a:fillToRect l="50000" t="50000" r="50000" b="50000"/>
            </a:path>
            <a:tileRect/>
          </a:gradFill>
          <a:ln w="31750" cap="flat" cmpd="sng">
            <a:solidFill>
              <a:srgbClr val="80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6148" name="Rectangle 5"/>
          <p:cNvSpPr/>
          <p:nvPr/>
        </p:nvSpPr>
        <p:spPr>
          <a:xfrm>
            <a:off x="468313" y="2361248"/>
            <a:ext cx="5543550" cy="1079500"/>
          </a:xfrm>
          <a:prstGeom prst="rect">
            <a:avLst/>
          </a:prstGeom>
          <a:gradFill rotWithShape="1">
            <a:gsLst>
              <a:gs pos="0">
                <a:schemeClr val="accent1"/>
              </a:gs>
              <a:gs pos="100000">
                <a:srgbClr val="CCFF33"/>
              </a:gs>
            </a:gsLst>
            <a:lin ang="5400000" scaled="1"/>
            <a:tileRect/>
          </a:gradFill>
          <a:ln w="31750" cap="flat" cmpd="sng">
            <a:solidFill>
              <a:srgbClr val="800000"/>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6149" name="AutoShape 12"/>
          <p:cNvSpPr/>
          <p:nvPr/>
        </p:nvSpPr>
        <p:spPr>
          <a:xfrm>
            <a:off x="323850" y="549275"/>
            <a:ext cx="5327650" cy="863600"/>
          </a:xfrm>
          <a:prstGeom prst="roundRect">
            <a:avLst>
              <a:gd name="adj" fmla="val 16667"/>
            </a:avLst>
          </a:prstGeom>
          <a:gradFill rotWithShape="1">
            <a:gsLst>
              <a:gs pos="0">
                <a:schemeClr val="bg1"/>
              </a:gs>
              <a:gs pos="100000">
                <a:schemeClr val="folHlink"/>
              </a:gs>
            </a:gsLst>
            <a:path path="rect">
              <a:fillToRect r="100000" b="100000"/>
            </a:path>
            <a:tileRect/>
          </a:gradFill>
          <a:ln w="31750" cap="flat" cmpd="sng">
            <a:solidFill>
              <a:srgbClr val="000080"/>
            </a:solidFill>
            <a:prstDash val="solid"/>
            <a:round/>
            <a:headEnd type="none" w="med" len="med"/>
            <a:tailEnd type="none" w="med" len="med"/>
          </a:ln>
        </p:spPr>
        <p:txBody>
          <a:bodyPr wrap="none" anchor="ctr"/>
          <a:lstStyle/>
          <a:p>
            <a:pPr algn="ctr"/>
            <a:endParaRPr lang="zh-CN" altLang="zh-CN" dirty="0">
              <a:solidFill>
                <a:schemeClr val="accent1"/>
              </a:solidFill>
              <a:latin typeface="Arial" panose="020B0604020202020204" pitchFamily="34" charset="0"/>
              <a:ea typeface="宋体" panose="02010600030101010101" pitchFamily="2" charset="-122"/>
            </a:endParaRPr>
          </a:p>
        </p:txBody>
      </p:sp>
      <p:sp>
        <p:nvSpPr>
          <p:cNvPr id="6150" name="Oval 9"/>
          <p:cNvSpPr/>
          <p:nvPr/>
        </p:nvSpPr>
        <p:spPr>
          <a:xfrm>
            <a:off x="6659563" y="3933825"/>
            <a:ext cx="1944687" cy="1223963"/>
          </a:xfrm>
          <a:prstGeom prst="ellipse">
            <a:avLst/>
          </a:prstGeom>
          <a:gradFill rotWithShape="1">
            <a:gsLst>
              <a:gs pos="0">
                <a:srgbClr val="CCFF33"/>
              </a:gs>
              <a:gs pos="100000">
                <a:schemeClr val="accent1"/>
              </a:gs>
            </a:gsLst>
            <a:path path="shape">
              <a:fillToRect l="50000" t="50000" r="50000" b="50000"/>
            </a:path>
            <a:tileRect/>
          </a:gradFill>
          <a:ln w="31750" cap="flat" cmpd="sng">
            <a:solidFill>
              <a:srgbClr val="800000"/>
            </a:solidFill>
            <a:prstDash val="solid"/>
            <a:round/>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sp>
        <p:nvSpPr>
          <p:cNvPr id="6151" name="Rectangle 8"/>
          <p:cNvSpPr/>
          <p:nvPr/>
        </p:nvSpPr>
        <p:spPr>
          <a:xfrm>
            <a:off x="468313" y="3938588"/>
            <a:ext cx="5543550" cy="1152525"/>
          </a:xfrm>
          <a:prstGeom prst="rect">
            <a:avLst/>
          </a:prstGeom>
          <a:gradFill rotWithShape="1">
            <a:gsLst>
              <a:gs pos="0">
                <a:srgbClr val="CCFF33"/>
              </a:gs>
              <a:gs pos="100000">
                <a:schemeClr val="accent1"/>
              </a:gs>
            </a:gsLst>
            <a:lin ang="5400000" scaled="1"/>
            <a:tileRect/>
          </a:gradFill>
          <a:ln w="34925" cap="flat" cmpd="sng">
            <a:solidFill>
              <a:srgbClr val="800000"/>
            </a:solidFill>
            <a:prstDash val="solid"/>
            <a:miter/>
            <a:headEnd type="none" w="med" len="med"/>
            <a:tailEnd type="none" w="med" len="med"/>
          </a:ln>
        </p:spPr>
        <p:txBody>
          <a:bodyPr wrap="none" anchor="ctr"/>
          <a:lstStyle/>
          <a:p>
            <a:pPr algn="ctr">
              <a:lnSpc>
                <a:spcPct val="130000"/>
              </a:lnSpc>
            </a:pPr>
            <a:endParaRPr lang="zh-CN" altLang="zh-CN" dirty="0">
              <a:latin typeface="Arial" panose="020B0604020202020204" pitchFamily="34" charset="0"/>
              <a:ea typeface="宋体" panose="02010600030101010101" pitchFamily="2" charset="-122"/>
            </a:endParaRPr>
          </a:p>
        </p:txBody>
      </p:sp>
      <p:sp>
        <p:nvSpPr>
          <p:cNvPr id="132098" name="Rectangle 2"/>
          <p:cNvSpPr>
            <a:spLocks noGrp="1" noChangeArrowheads="1"/>
          </p:cNvSpPr>
          <p:nvPr>
            <p:ph type="title"/>
          </p:nvPr>
        </p:nvSpPr>
        <p:spPr>
          <a:xfrm>
            <a:off x="395288" y="633413"/>
            <a:ext cx="8229600" cy="113982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人类文明的足迹：</a:t>
            </a:r>
          </a:p>
        </p:txBody>
      </p:sp>
      <p:sp>
        <p:nvSpPr>
          <p:cNvPr id="6154" name="AutoShape 7"/>
          <p:cNvSpPr/>
          <p:nvPr/>
        </p:nvSpPr>
        <p:spPr>
          <a:xfrm>
            <a:off x="6157913" y="2708275"/>
            <a:ext cx="358775" cy="503238"/>
          </a:xfrm>
          <a:custGeom>
            <a:avLst/>
            <a:gdLst/>
            <a:ahLst/>
            <a:cxnLst>
              <a:cxn ang="17694720">
                <a:pos x="2147483647" y="0"/>
              </a:cxn>
              <a:cxn ang="11796480">
                <a:pos x="0" y="2147483647"/>
              </a:cxn>
              <a:cxn ang="5898240">
                <a:pos x="2147483647" y="2147483647"/>
              </a:cxn>
              <a:cxn ang="0">
                <a:pos x="2147483647" y="2147483647"/>
              </a:cxn>
            </a:cxnLst>
            <a:rect l="0" t="0" r="0" b="0"/>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6155" name="AutoShape 10"/>
          <p:cNvSpPr/>
          <p:nvPr/>
        </p:nvSpPr>
        <p:spPr>
          <a:xfrm>
            <a:off x="6157913" y="4298950"/>
            <a:ext cx="358775" cy="503238"/>
          </a:xfrm>
          <a:custGeom>
            <a:avLst/>
            <a:gdLst/>
            <a:ahLst/>
            <a:cxnLst>
              <a:cxn ang="17694720">
                <a:pos x="2147483647" y="0"/>
              </a:cxn>
              <a:cxn ang="11796480">
                <a:pos x="0" y="2147483647"/>
              </a:cxn>
              <a:cxn ang="5898240">
                <a:pos x="2147483647" y="2147483647"/>
              </a:cxn>
              <a:cxn ang="0">
                <a:pos x="2147483647" y="2147483647"/>
              </a:cxn>
            </a:cxnLst>
            <a:rect l="0" t="0" r="0" b="0"/>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pic>
        <p:nvPicPr>
          <p:cNvPr id="6156" name="图片 13" descr="从猿到人2.jpg"/>
          <p:cNvPicPr>
            <a:picLocks noChangeAspect="1"/>
          </p:cNvPicPr>
          <p:nvPr/>
        </p:nvPicPr>
        <p:blipFill>
          <a:blip r:embed="rId3"/>
          <a:stretch>
            <a:fillRect/>
          </a:stretch>
        </p:blipFill>
        <p:spPr>
          <a:xfrm>
            <a:off x="6156325" y="260350"/>
            <a:ext cx="2568575" cy="1576388"/>
          </a:xfrm>
          <a:prstGeom prst="rect">
            <a:avLst/>
          </a:prstGeom>
          <a:noFill/>
          <a:ln w="9525">
            <a:noFill/>
          </a:ln>
        </p:spPr>
      </p:pic>
      <p:grpSp>
        <p:nvGrpSpPr>
          <p:cNvPr id="6157" name="Group 440"/>
          <p:cNvGrpSpPr/>
          <p:nvPr/>
        </p:nvGrpSpPr>
        <p:grpSpPr>
          <a:xfrm>
            <a:off x="468313" y="5445125"/>
            <a:ext cx="1366837" cy="1008063"/>
            <a:chOff x="2640" y="2232"/>
            <a:chExt cx="1585" cy="1297"/>
          </a:xfrm>
        </p:grpSpPr>
        <p:sp>
          <p:nvSpPr>
            <p:cNvPr id="6158" name="Freeform 441"/>
            <p:cNvSpPr/>
            <p:nvPr/>
          </p:nvSpPr>
          <p:spPr>
            <a:xfrm>
              <a:off x="2793" y="3007"/>
              <a:ext cx="1203" cy="262"/>
            </a:xfrm>
            <a:custGeom>
              <a:avLst/>
              <a:gdLst/>
              <a:ahLst/>
              <a:cxnLst>
                <a:cxn ang="0">
                  <a:pos x="1202" y="261"/>
                </a:cxn>
                <a:cxn ang="0">
                  <a:pos x="0" y="261"/>
                </a:cxn>
                <a:cxn ang="0">
                  <a:pos x="147" y="0"/>
                </a:cxn>
                <a:cxn ang="0">
                  <a:pos x="1054" y="0"/>
                </a:cxn>
                <a:cxn ang="0">
                  <a:pos x="1202" y="261"/>
                </a:cxn>
                <a:cxn ang="0">
                  <a:pos x="1202" y="261"/>
                </a:cxn>
              </a:cxnLst>
              <a:rect l="0" t="0" r="0" b="0"/>
              <a:pathLst>
                <a:path w="1203" h="262">
                  <a:moveTo>
                    <a:pt x="1202" y="261"/>
                  </a:moveTo>
                  <a:lnTo>
                    <a:pt x="0" y="261"/>
                  </a:lnTo>
                  <a:lnTo>
                    <a:pt x="147" y="0"/>
                  </a:lnTo>
                  <a:lnTo>
                    <a:pt x="1054" y="0"/>
                  </a:lnTo>
                  <a:lnTo>
                    <a:pt x="1202" y="261"/>
                  </a:lnTo>
                  <a:close/>
                </a:path>
              </a:pathLst>
            </a:custGeom>
            <a:solidFill>
              <a:srgbClr val="EEEEEE"/>
            </a:solidFill>
            <a:ln w="3175" cap="flat" cmpd="sng">
              <a:solidFill>
                <a:srgbClr val="000000"/>
              </a:solidFill>
              <a:prstDash val="solid"/>
              <a:round/>
              <a:headEnd type="none" w="med" len="med"/>
              <a:tailEnd type="none" w="med" len="med"/>
            </a:ln>
          </p:spPr>
          <p:txBody>
            <a:bodyPr/>
            <a:lstStyle/>
            <a:p>
              <a:endParaRPr lang="zh-CN" altLang="en-US"/>
            </a:p>
          </p:txBody>
        </p:sp>
        <p:sp>
          <p:nvSpPr>
            <p:cNvPr id="6159" name="Freeform 442"/>
            <p:cNvSpPr/>
            <p:nvPr/>
          </p:nvSpPr>
          <p:spPr>
            <a:xfrm>
              <a:off x="2940" y="2747"/>
              <a:ext cx="908" cy="261"/>
            </a:xfrm>
            <a:custGeom>
              <a:avLst/>
              <a:gdLst/>
              <a:ahLst/>
              <a:cxnLst>
                <a:cxn ang="0">
                  <a:pos x="907" y="260"/>
                </a:cxn>
                <a:cxn ang="0">
                  <a:pos x="0" y="260"/>
                </a:cxn>
                <a:cxn ang="0">
                  <a:pos x="153" y="0"/>
                </a:cxn>
                <a:cxn ang="0">
                  <a:pos x="754" y="0"/>
                </a:cxn>
                <a:cxn ang="0">
                  <a:pos x="907" y="260"/>
                </a:cxn>
                <a:cxn ang="0">
                  <a:pos x="907" y="260"/>
                </a:cxn>
              </a:cxnLst>
              <a:rect l="0" t="0" r="0" b="0"/>
              <a:pathLst>
                <a:path w="908" h="261">
                  <a:moveTo>
                    <a:pt x="907" y="260"/>
                  </a:moveTo>
                  <a:lnTo>
                    <a:pt x="0" y="260"/>
                  </a:lnTo>
                  <a:lnTo>
                    <a:pt x="153" y="0"/>
                  </a:lnTo>
                  <a:lnTo>
                    <a:pt x="754" y="0"/>
                  </a:lnTo>
                  <a:lnTo>
                    <a:pt x="907" y="260"/>
                  </a:lnTo>
                  <a:close/>
                </a:path>
              </a:pathLst>
            </a:custGeom>
            <a:solidFill>
              <a:srgbClr val="EEEEEE"/>
            </a:solidFill>
            <a:ln w="3175" cap="flat" cmpd="sng">
              <a:solidFill>
                <a:srgbClr val="000000"/>
              </a:solidFill>
              <a:prstDash val="solid"/>
              <a:round/>
              <a:headEnd type="none" w="med" len="med"/>
              <a:tailEnd type="none" w="med" len="med"/>
            </a:ln>
          </p:spPr>
          <p:txBody>
            <a:bodyPr/>
            <a:lstStyle/>
            <a:p>
              <a:endParaRPr lang="zh-CN" altLang="en-US"/>
            </a:p>
          </p:txBody>
        </p:sp>
        <p:sp>
          <p:nvSpPr>
            <p:cNvPr id="6160" name="Freeform 443"/>
            <p:cNvSpPr/>
            <p:nvPr/>
          </p:nvSpPr>
          <p:spPr>
            <a:xfrm>
              <a:off x="3093" y="2487"/>
              <a:ext cx="602" cy="261"/>
            </a:xfrm>
            <a:custGeom>
              <a:avLst/>
              <a:gdLst/>
              <a:ahLst/>
              <a:cxnLst>
                <a:cxn ang="0">
                  <a:pos x="601" y="260"/>
                </a:cxn>
                <a:cxn ang="0">
                  <a:pos x="0" y="260"/>
                </a:cxn>
                <a:cxn ang="0">
                  <a:pos x="149" y="0"/>
                </a:cxn>
                <a:cxn ang="0">
                  <a:pos x="448" y="0"/>
                </a:cxn>
                <a:cxn ang="0">
                  <a:pos x="601" y="260"/>
                </a:cxn>
                <a:cxn ang="0">
                  <a:pos x="601" y="260"/>
                </a:cxn>
              </a:cxnLst>
              <a:rect l="0" t="0" r="0" b="0"/>
              <a:pathLst>
                <a:path w="602" h="261">
                  <a:moveTo>
                    <a:pt x="601" y="260"/>
                  </a:moveTo>
                  <a:lnTo>
                    <a:pt x="0" y="260"/>
                  </a:lnTo>
                  <a:lnTo>
                    <a:pt x="149" y="0"/>
                  </a:lnTo>
                  <a:lnTo>
                    <a:pt x="448" y="0"/>
                  </a:lnTo>
                  <a:lnTo>
                    <a:pt x="601" y="260"/>
                  </a:lnTo>
                  <a:close/>
                </a:path>
              </a:pathLst>
            </a:custGeom>
            <a:solidFill>
              <a:srgbClr val="EEEEEE"/>
            </a:solidFill>
            <a:ln w="3175" cap="flat" cmpd="sng">
              <a:solidFill>
                <a:srgbClr val="000000"/>
              </a:solidFill>
              <a:prstDash val="solid"/>
              <a:round/>
              <a:headEnd type="none" w="med" len="med"/>
              <a:tailEnd type="none" w="med" len="med"/>
            </a:ln>
          </p:spPr>
          <p:txBody>
            <a:bodyPr/>
            <a:lstStyle/>
            <a:p>
              <a:endParaRPr lang="zh-CN" altLang="en-US"/>
            </a:p>
          </p:txBody>
        </p:sp>
        <p:sp>
          <p:nvSpPr>
            <p:cNvPr id="6161" name="Freeform 444"/>
            <p:cNvSpPr/>
            <p:nvPr/>
          </p:nvSpPr>
          <p:spPr>
            <a:xfrm>
              <a:off x="3242" y="2232"/>
              <a:ext cx="300" cy="256"/>
            </a:xfrm>
            <a:custGeom>
              <a:avLst/>
              <a:gdLst/>
              <a:ahLst/>
              <a:cxnLst>
                <a:cxn ang="0">
                  <a:pos x="299" y="255"/>
                </a:cxn>
                <a:cxn ang="0">
                  <a:pos x="0" y="255"/>
                </a:cxn>
                <a:cxn ang="0">
                  <a:pos x="146" y="0"/>
                </a:cxn>
                <a:cxn ang="0">
                  <a:pos x="299" y="255"/>
                </a:cxn>
                <a:cxn ang="0">
                  <a:pos x="299" y="255"/>
                </a:cxn>
              </a:cxnLst>
              <a:rect l="0" t="0" r="0" b="0"/>
              <a:pathLst>
                <a:path w="300" h="256">
                  <a:moveTo>
                    <a:pt x="299" y="255"/>
                  </a:moveTo>
                  <a:lnTo>
                    <a:pt x="0" y="255"/>
                  </a:lnTo>
                  <a:lnTo>
                    <a:pt x="146" y="0"/>
                  </a:lnTo>
                  <a:lnTo>
                    <a:pt x="299" y="255"/>
                  </a:lnTo>
                  <a:close/>
                </a:path>
              </a:pathLst>
            </a:custGeom>
            <a:solidFill>
              <a:srgbClr val="EEEEEE"/>
            </a:solidFill>
            <a:ln w="3175" cap="flat" cmpd="sng">
              <a:solidFill>
                <a:srgbClr val="000000"/>
              </a:solidFill>
              <a:prstDash val="solid"/>
              <a:round/>
              <a:headEnd type="none" w="med" len="med"/>
              <a:tailEnd type="none" w="med" len="med"/>
            </a:ln>
          </p:spPr>
          <p:txBody>
            <a:bodyPr/>
            <a:lstStyle/>
            <a:p>
              <a:endParaRPr lang="zh-CN" altLang="en-US"/>
            </a:p>
          </p:txBody>
        </p:sp>
        <p:sp>
          <p:nvSpPr>
            <p:cNvPr id="6162" name="Freeform 445"/>
            <p:cNvSpPr/>
            <p:nvPr/>
          </p:nvSpPr>
          <p:spPr>
            <a:xfrm>
              <a:off x="2640" y="3268"/>
              <a:ext cx="1503" cy="261"/>
            </a:xfrm>
            <a:custGeom>
              <a:avLst/>
              <a:gdLst/>
              <a:ahLst/>
              <a:cxnLst>
                <a:cxn ang="0">
                  <a:pos x="1355" y="0"/>
                </a:cxn>
                <a:cxn ang="0">
                  <a:pos x="153" y="0"/>
                </a:cxn>
                <a:cxn ang="0">
                  <a:pos x="0" y="260"/>
                </a:cxn>
                <a:cxn ang="0">
                  <a:pos x="1502" y="260"/>
                </a:cxn>
                <a:cxn ang="0">
                  <a:pos x="1355" y="0"/>
                </a:cxn>
                <a:cxn ang="0">
                  <a:pos x="1355" y="0"/>
                </a:cxn>
              </a:cxnLst>
              <a:rect l="0" t="0" r="0" b="0"/>
              <a:pathLst>
                <a:path w="1503" h="261">
                  <a:moveTo>
                    <a:pt x="1355" y="0"/>
                  </a:moveTo>
                  <a:lnTo>
                    <a:pt x="153" y="0"/>
                  </a:lnTo>
                  <a:lnTo>
                    <a:pt x="0" y="260"/>
                  </a:lnTo>
                  <a:lnTo>
                    <a:pt x="1502" y="260"/>
                  </a:lnTo>
                  <a:lnTo>
                    <a:pt x="1355" y="0"/>
                  </a:lnTo>
                  <a:close/>
                </a:path>
              </a:pathLst>
            </a:custGeom>
            <a:solidFill>
              <a:srgbClr val="EEEEEE"/>
            </a:solidFill>
            <a:ln w="3175" cap="flat" cmpd="sng">
              <a:solidFill>
                <a:srgbClr val="000000"/>
              </a:solidFill>
              <a:prstDash val="solid"/>
              <a:round/>
              <a:headEnd type="none" w="med" len="med"/>
              <a:tailEnd type="none" w="med" len="med"/>
            </a:ln>
          </p:spPr>
          <p:txBody>
            <a:bodyPr/>
            <a:lstStyle/>
            <a:p>
              <a:endParaRPr lang="zh-CN" altLang="en-US"/>
            </a:p>
          </p:txBody>
        </p:sp>
        <p:sp>
          <p:nvSpPr>
            <p:cNvPr id="6163" name="Freeform 446"/>
            <p:cNvSpPr/>
            <p:nvPr/>
          </p:nvSpPr>
          <p:spPr>
            <a:xfrm>
              <a:off x="3388" y="2232"/>
              <a:ext cx="176" cy="256"/>
            </a:xfrm>
            <a:custGeom>
              <a:avLst/>
              <a:gdLst/>
              <a:ahLst/>
              <a:cxnLst>
                <a:cxn ang="0">
                  <a:pos x="175" y="181"/>
                </a:cxn>
                <a:cxn ang="0">
                  <a:pos x="153" y="255"/>
                </a:cxn>
                <a:cxn ang="0">
                  <a:pos x="0" y="0"/>
                </a:cxn>
                <a:cxn ang="0">
                  <a:pos x="175" y="181"/>
                </a:cxn>
                <a:cxn ang="0">
                  <a:pos x="175" y="181"/>
                </a:cxn>
              </a:cxnLst>
              <a:rect l="0" t="0" r="0" b="0"/>
              <a:pathLst>
                <a:path w="176" h="256">
                  <a:moveTo>
                    <a:pt x="175" y="181"/>
                  </a:moveTo>
                  <a:lnTo>
                    <a:pt x="153" y="255"/>
                  </a:lnTo>
                  <a:lnTo>
                    <a:pt x="0" y="0"/>
                  </a:lnTo>
                  <a:lnTo>
                    <a:pt x="175" y="181"/>
                  </a:lnTo>
                  <a:close/>
                </a:path>
              </a:pathLst>
            </a:custGeom>
            <a:solidFill>
              <a:srgbClr val="888888"/>
            </a:solidFill>
            <a:ln w="3175" cap="flat" cmpd="sng">
              <a:solidFill>
                <a:srgbClr val="000000"/>
              </a:solidFill>
              <a:prstDash val="solid"/>
              <a:round/>
              <a:headEnd type="none" w="med" len="med"/>
              <a:tailEnd type="none" w="med" len="med"/>
            </a:ln>
          </p:spPr>
          <p:txBody>
            <a:bodyPr/>
            <a:lstStyle/>
            <a:p>
              <a:endParaRPr lang="zh-CN" altLang="en-US"/>
            </a:p>
          </p:txBody>
        </p:sp>
        <p:sp>
          <p:nvSpPr>
            <p:cNvPr id="6164" name="Freeform 447"/>
            <p:cNvSpPr/>
            <p:nvPr/>
          </p:nvSpPr>
          <p:spPr>
            <a:xfrm>
              <a:off x="3541" y="2413"/>
              <a:ext cx="181" cy="335"/>
            </a:xfrm>
            <a:custGeom>
              <a:avLst/>
              <a:gdLst/>
              <a:ahLst/>
              <a:cxnLst>
                <a:cxn ang="0">
                  <a:pos x="180" y="181"/>
                </a:cxn>
                <a:cxn ang="0">
                  <a:pos x="153" y="334"/>
                </a:cxn>
                <a:cxn ang="0">
                  <a:pos x="0" y="74"/>
                </a:cxn>
                <a:cxn ang="0">
                  <a:pos x="22" y="0"/>
                </a:cxn>
                <a:cxn ang="0">
                  <a:pos x="180" y="181"/>
                </a:cxn>
                <a:cxn ang="0">
                  <a:pos x="180" y="181"/>
                </a:cxn>
              </a:cxnLst>
              <a:rect l="0" t="0" r="0" b="0"/>
              <a:pathLst>
                <a:path w="181" h="335">
                  <a:moveTo>
                    <a:pt x="180" y="181"/>
                  </a:moveTo>
                  <a:lnTo>
                    <a:pt x="153" y="334"/>
                  </a:lnTo>
                  <a:lnTo>
                    <a:pt x="0" y="74"/>
                  </a:lnTo>
                  <a:lnTo>
                    <a:pt x="22" y="0"/>
                  </a:lnTo>
                  <a:lnTo>
                    <a:pt x="180" y="181"/>
                  </a:lnTo>
                  <a:close/>
                </a:path>
              </a:pathLst>
            </a:custGeom>
            <a:solidFill>
              <a:srgbClr val="888888"/>
            </a:solidFill>
            <a:ln w="3175" cap="flat" cmpd="sng">
              <a:solidFill>
                <a:srgbClr val="000000"/>
              </a:solidFill>
              <a:prstDash val="solid"/>
              <a:round/>
              <a:headEnd type="none" w="med" len="med"/>
              <a:tailEnd type="none" w="med" len="med"/>
            </a:ln>
          </p:spPr>
          <p:txBody>
            <a:bodyPr/>
            <a:lstStyle/>
            <a:p>
              <a:endParaRPr lang="zh-CN" altLang="en-US"/>
            </a:p>
          </p:txBody>
        </p:sp>
        <p:sp>
          <p:nvSpPr>
            <p:cNvPr id="6165" name="Freeform 448"/>
            <p:cNvSpPr/>
            <p:nvPr/>
          </p:nvSpPr>
          <p:spPr>
            <a:xfrm>
              <a:off x="3694" y="2594"/>
              <a:ext cx="198" cy="414"/>
            </a:xfrm>
            <a:custGeom>
              <a:avLst/>
              <a:gdLst/>
              <a:ahLst/>
              <a:cxnLst>
                <a:cxn ang="0">
                  <a:pos x="197" y="181"/>
                </a:cxn>
                <a:cxn ang="0">
                  <a:pos x="153" y="413"/>
                </a:cxn>
                <a:cxn ang="0">
                  <a:pos x="0" y="153"/>
                </a:cxn>
                <a:cxn ang="0">
                  <a:pos x="27" y="0"/>
                </a:cxn>
                <a:cxn ang="0">
                  <a:pos x="197" y="181"/>
                </a:cxn>
                <a:cxn ang="0">
                  <a:pos x="197" y="181"/>
                </a:cxn>
              </a:cxnLst>
              <a:rect l="0" t="0" r="0" b="0"/>
              <a:pathLst>
                <a:path w="198" h="414">
                  <a:moveTo>
                    <a:pt x="197" y="181"/>
                  </a:moveTo>
                  <a:lnTo>
                    <a:pt x="153" y="413"/>
                  </a:lnTo>
                  <a:lnTo>
                    <a:pt x="0" y="153"/>
                  </a:lnTo>
                  <a:lnTo>
                    <a:pt x="27" y="0"/>
                  </a:lnTo>
                  <a:lnTo>
                    <a:pt x="197" y="181"/>
                  </a:lnTo>
                  <a:close/>
                </a:path>
              </a:pathLst>
            </a:custGeom>
            <a:solidFill>
              <a:srgbClr val="888888"/>
            </a:solidFill>
            <a:ln w="3175" cap="flat" cmpd="sng">
              <a:solidFill>
                <a:srgbClr val="000000"/>
              </a:solidFill>
              <a:prstDash val="solid"/>
              <a:round/>
              <a:headEnd type="none" w="med" len="med"/>
              <a:tailEnd type="none" w="med" len="med"/>
            </a:ln>
          </p:spPr>
          <p:txBody>
            <a:bodyPr/>
            <a:lstStyle/>
            <a:p>
              <a:endParaRPr lang="zh-CN" altLang="en-US"/>
            </a:p>
          </p:txBody>
        </p:sp>
        <p:sp>
          <p:nvSpPr>
            <p:cNvPr id="6166" name="Freeform 449"/>
            <p:cNvSpPr/>
            <p:nvPr/>
          </p:nvSpPr>
          <p:spPr>
            <a:xfrm>
              <a:off x="3847" y="2775"/>
              <a:ext cx="214" cy="494"/>
            </a:xfrm>
            <a:custGeom>
              <a:avLst/>
              <a:gdLst/>
              <a:ahLst/>
              <a:cxnLst>
                <a:cxn ang="0">
                  <a:pos x="213" y="187"/>
                </a:cxn>
                <a:cxn ang="0">
                  <a:pos x="148" y="493"/>
                </a:cxn>
                <a:cxn ang="0">
                  <a:pos x="0" y="232"/>
                </a:cxn>
                <a:cxn ang="0">
                  <a:pos x="44" y="0"/>
                </a:cxn>
                <a:cxn ang="0">
                  <a:pos x="213" y="187"/>
                </a:cxn>
                <a:cxn ang="0">
                  <a:pos x="213" y="187"/>
                </a:cxn>
              </a:cxnLst>
              <a:rect l="0" t="0" r="0" b="0"/>
              <a:pathLst>
                <a:path w="214" h="494">
                  <a:moveTo>
                    <a:pt x="213" y="187"/>
                  </a:moveTo>
                  <a:lnTo>
                    <a:pt x="148" y="493"/>
                  </a:lnTo>
                  <a:lnTo>
                    <a:pt x="0" y="232"/>
                  </a:lnTo>
                  <a:lnTo>
                    <a:pt x="44" y="0"/>
                  </a:lnTo>
                  <a:lnTo>
                    <a:pt x="213" y="187"/>
                  </a:lnTo>
                  <a:close/>
                </a:path>
              </a:pathLst>
            </a:custGeom>
            <a:solidFill>
              <a:srgbClr val="888888"/>
            </a:solidFill>
            <a:ln w="3175" cap="flat" cmpd="sng">
              <a:solidFill>
                <a:srgbClr val="000000"/>
              </a:solidFill>
              <a:prstDash val="solid"/>
              <a:round/>
              <a:headEnd type="none" w="med" len="med"/>
              <a:tailEnd type="none" w="med" len="med"/>
            </a:ln>
          </p:spPr>
          <p:txBody>
            <a:bodyPr/>
            <a:lstStyle/>
            <a:p>
              <a:endParaRPr lang="zh-CN" altLang="en-US"/>
            </a:p>
          </p:txBody>
        </p:sp>
        <p:sp>
          <p:nvSpPr>
            <p:cNvPr id="6167" name="Freeform 450"/>
            <p:cNvSpPr/>
            <p:nvPr/>
          </p:nvSpPr>
          <p:spPr>
            <a:xfrm>
              <a:off x="3995" y="2962"/>
              <a:ext cx="230" cy="567"/>
            </a:xfrm>
            <a:custGeom>
              <a:avLst/>
              <a:gdLst/>
              <a:ahLst/>
              <a:cxnLst>
                <a:cxn ang="0">
                  <a:pos x="65" y="0"/>
                </a:cxn>
                <a:cxn ang="0">
                  <a:pos x="0" y="306"/>
                </a:cxn>
                <a:cxn ang="0">
                  <a:pos x="147" y="566"/>
                </a:cxn>
                <a:cxn ang="0">
                  <a:pos x="229" y="181"/>
                </a:cxn>
                <a:cxn ang="0">
                  <a:pos x="65" y="0"/>
                </a:cxn>
                <a:cxn ang="0">
                  <a:pos x="65" y="0"/>
                </a:cxn>
              </a:cxnLst>
              <a:rect l="0" t="0" r="0" b="0"/>
              <a:pathLst>
                <a:path w="230" h="567">
                  <a:moveTo>
                    <a:pt x="65" y="0"/>
                  </a:moveTo>
                  <a:lnTo>
                    <a:pt x="0" y="306"/>
                  </a:lnTo>
                  <a:lnTo>
                    <a:pt x="147" y="566"/>
                  </a:lnTo>
                  <a:lnTo>
                    <a:pt x="229" y="181"/>
                  </a:lnTo>
                  <a:lnTo>
                    <a:pt x="65" y="0"/>
                  </a:lnTo>
                  <a:close/>
                </a:path>
              </a:pathLst>
            </a:custGeom>
            <a:solidFill>
              <a:srgbClr val="888888"/>
            </a:solidFill>
            <a:ln w="3175" cap="flat" cmpd="sng">
              <a:solidFill>
                <a:srgbClr val="000000"/>
              </a:solidFill>
              <a:prstDash val="solid"/>
              <a:round/>
              <a:headEnd type="none" w="med" len="med"/>
              <a:tailEnd type="none" w="med" len="med"/>
            </a:ln>
          </p:spPr>
          <p:txBody>
            <a:bodyPr/>
            <a:lstStyle/>
            <a:p>
              <a:endParaRPr lang="zh-CN" altLang="en-US"/>
            </a:p>
          </p:txBody>
        </p:sp>
      </p:grpSp>
      <p:grpSp>
        <p:nvGrpSpPr>
          <p:cNvPr id="6168" name="Group 330"/>
          <p:cNvGrpSpPr/>
          <p:nvPr/>
        </p:nvGrpSpPr>
        <p:grpSpPr>
          <a:xfrm>
            <a:off x="2484438" y="5445125"/>
            <a:ext cx="2735262" cy="931863"/>
            <a:chOff x="2496" y="2520"/>
            <a:chExt cx="1729" cy="721"/>
          </a:xfrm>
        </p:grpSpPr>
        <p:sp>
          <p:nvSpPr>
            <p:cNvPr id="6169" name="Freeform 331"/>
            <p:cNvSpPr/>
            <p:nvPr/>
          </p:nvSpPr>
          <p:spPr>
            <a:xfrm>
              <a:off x="2712" y="2520"/>
              <a:ext cx="1130" cy="188"/>
            </a:xfrm>
            <a:custGeom>
              <a:avLst/>
              <a:gdLst/>
              <a:ahLst/>
              <a:cxnLst>
                <a:cxn ang="0">
                  <a:pos x="141" y="105"/>
                </a:cxn>
                <a:cxn ang="0">
                  <a:pos x="87" y="146"/>
                </a:cxn>
                <a:cxn ang="0">
                  <a:pos x="19" y="187"/>
                </a:cxn>
                <a:cxn ang="0">
                  <a:pos x="0" y="150"/>
                </a:cxn>
                <a:cxn ang="0">
                  <a:pos x="28" y="100"/>
                </a:cxn>
                <a:cxn ang="0">
                  <a:pos x="41" y="82"/>
                </a:cxn>
                <a:cxn ang="0">
                  <a:pos x="69" y="73"/>
                </a:cxn>
                <a:cxn ang="0">
                  <a:pos x="110" y="41"/>
                </a:cxn>
                <a:cxn ang="0">
                  <a:pos x="173" y="18"/>
                </a:cxn>
                <a:cxn ang="0">
                  <a:pos x="241" y="36"/>
                </a:cxn>
                <a:cxn ang="0">
                  <a:pos x="301" y="18"/>
                </a:cxn>
                <a:cxn ang="0">
                  <a:pos x="342" y="18"/>
                </a:cxn>
                <a:cxn ang="0">
                  <a:pos x="423" y="36"/>
                </a:cxn>
                <a:cxn ang="0">
                  <a:pos x="455" y="23"/>
                </a:cxn>
                <a:cxn ang="0">
                  <a:pos x="501" y="0"/>
                </a:cxn>
                <a:cxn ang="0">
                  <a:pos x="537" y="14"/>
                </a:cxn>
                <a:cxn ang="0">
                  <a:pos x="624" y="23"/>
                </a:cxn>
                <a:cxn ang="0">
                  <a:pos x="655" y="50"/>
                </a:cxn>
                <a:cxn ang="0">
                  <a:pos x="696" y="18"/>
                </a:cxn>
                <a:cxn ang="0">
                  <a:pos x="756" y="27"/>
                </a:cxn>
                <a:cxn ang="0">
                  <a:pos x="824" y="50"/>
                </a:cxn>
                <a:cxn ang="0">
                  <a:pos x="883" y="41"/>
                </a:cxn>
                <a:cxn ang="0">
                  <a:pos x="919" y="23"/>
                </a:cxn>
                <a:cxn ang="0">
                  <a:pos x="965" y="18"/>
                </a:cxn>
                <a:cxn ang="0">
                  <a:pos x="1015" y="32"/>
                </a:cxn>
                <a:cxn ang="0">
                  <a:pos x="1060" y="14"/>
                </a:cxn>
                <a:cxn ang="0">
                  <a:pos x="1110" y="23"/>
                </a:cxn>
                <a:cxn ang="0">
                  <a:pos x="1120" y="55"/>
                </a:cxn>
                <a:cxn ang="0">
                  <a:pos x="1069" y="64"/>
                </a:cxn>
                <a:cxn ang="0">
                  <a:pos x="1010" y="64"/>
                </a:cxn>
                <a:cxn ang="0">
                  <a:pos x="956" y="82"/>
                </a:cxn>
                <a:cxn ang="0">
                  <a:pos x="919" y="109"/>
                </a:cxn>
                <a:cxn ang="0">
                  <a:pos x="906" y="127"/>
                </a:cxn>
                <a:cxn ang="0">
                  <a:pos x="851" y="118"/>
                </a:cxn>
                <a:cxn ang="0">
                  <a:pos x="810" y="141"/>
                </a:cxn>
                <a:cxn ang="0">
                  <a:pos x="778" y="136"/>
                </a:cxn>
                <a:cxn ang="0">
                  <a:pos x="742" y="105"/>
                </a:cxn>
                <a:cxn ang="0">
                  <a:pos x="719" y="118"/>
                </a:cxn>
                <a:cxn ang="0">
                  <a:pos x="678" y="132"/>
                </a:cxn>
                <a:cxn ang="0">
                  <a:pos x="642" y="127"/>
                </a:cxn>
                <a:cxn ang="0">
                  <a:pos x="605" y="159"/>
                </a:cxn>
                <a:cxn ang="0">
                  <a:pos x="551" y="146"/>
                </a:cxn>
                <a:cxn ang="0">
                  <a:pos x="514" y="164"/>
                </a:cxn>
                <a:cxn ang="0">
                  <a:pos x="469" y="177"/>
                </a:cxn>
                <a:cxn ang="0">
                  <a:pos x="410" y="177"/>
                </a:cxn>
                <a:cxn ang="0">
                  <a:pos x="337" y="173"/>
                </a:cxn>
                <a:cxn ang="0">
                  <a:pos x="292" y="182"/>
                </a:cxn>
                <a:cxn ang="0">
                  <a:pos x="255" y="159"/>
                </a:cxn>
                <a:cxn ang="0">
                  <a:pos x="223" y="164"/>
                </a:cxn>
                <a:cxn ang="0">
                  <a:pos x="191" y="159"/>
                </a:cxn>
                <a:cxn ang="0">
                  <a:pos x="135" y="173"/>
                </a:cxn>
                <a:cxn ang="0">
                  <a:pos x="96" y="173"/>
                </a:cxn>
                <a:cxn ang="0">
                  <a:pos x="196" y="141"/>
                </a:cxn>
                <a:cxn ang="0">
                  <a:pos x="214" y="127"/>
                </a:cxn>
                <a:cxn ang="0">
                  <a:pos x="169" y="105"/>
                </a:cxn>
              </a:cxnLst>
              <a:rect l="0" t="0" r="0" b="0"/>
              <a:pathLst>
                <a:path w="1130" h="188">
                  <a:moveTo>
                    <a:pt x="169" y="105"/>
                  </a:moveTo>
                  <a:lnTo>
                    <a:pt x="141" y="105"/>
                  </a:lnTo>
                  <a:lnTo>
                    <a:pt x="114" y="118"/>
                  </a:lnTo>
                  <a:lnTo>
                    <a:pt x="87" y="146"/>
                  </a:lnTo>
                  <a:lnTo>
                    <a:pt x="50" y="164"/>
                  </a:lnTo>
                  <a:lnTo>
                    <a:pt x="19" y="187"/>
                  </a:lnTo>
                  <a:lnTo>
                    <a:pt x="0" y="173"/>
                  </a:lnTo>
                  <a:lnTo>
                    <a:pt x="0" y="150"/>
                  </a:lnTo>
                  <a:lnTo>
                    <a:pt x="5" y="136"/>
                  </a:lnTo>
                  <a:lnTo>
                    <a:pt x="28" y="100"/>
                  </a:lnTo>
                  <a:lnTo>
                    <a:pt x="32" y="86"/>
                  </a:lnTo>
                  <a:lnTo>
                    <a:pt x="41" y="82"/>
                  </a:lnTo>
                  <a:lnTo>
                    <a:pt x="50" y="77"/>
                  </a:lnTo>
                  <a:lnTo>
                    <a:pt x="69" y="73"/>
                  </a:lnTo>
                  <a:lnTo>
                    <a:pt x="87" y="64"/>
                  </a:lnTo>
                  <a:lnTo>
                    <a:pt x="110" y="41"/>
                  </a:lnTo>
                  <a:lnTo>
                    <a:pt x="141" y="23"/>
                  </a:lnTo>
                  <a:lnTo>
                    <a:pt x="173" y="18"/>
                  </a:lnTo>
                  <a:lnTo>
                    <a:pt x="210" y="23"/>
                  </a:lnTo>
                  <a:lnTo>
                    <a:pt x="241" y="36"/>
                  </a:lnTo>
                  <a:lnTo>
                    <a:pt x="278" y="32"/>
                  </a:lnTo>
                  <a:lnTo>
                    <a:pt x="301" y="18"/>
                  </a:lnTo>
                  <a:lnTo>
                    <a:pt x="323" y="14"/>
                  </a:lnTo>
                  <a:lnTo>
                    <a:pt x="342" y="18"/>
                  </a:lnTo>
                  <a:lnTo>
                    <a:pt x="383" y="32"/>
                  </a:lnTo>
                  <a:lnTo>
                    <a:pt x="423" y="36"/>
                  </a:lnTo>
                  <a:lnTo>
                    <a:pt x="442" y="32"/>
                  </a:lnTo>
                  <a:lnTo>
                    <a:pt x="455" y="23"/>
                  </a:lnTo>
                  <a:lnTo>
                    <a:pt x="487" y="5"/>
                  </a:lnTo>
                  <a:lnTo>
                    <a:pt x="501" y="0"/>
                  </a:lnTo>
                  <a:lnTo>
                    <a:pt x="514" y="0"/>
                  </a:lnTo>
                  <a:lnTo>
                    <a:pt x="537" y="14"/>
                  </a:lnTo>
                  <a:lnTo>
                    <a:pt x="564" y="23"/>
                  </a:lnTo>
                  <a:lnTo>
                    <a:pt x="624" y="23"/>
                  </a:lnTo>
                  <a:lnTo>
                    <a:pt x="642" y="41"/>
                  </a:lnTo>
                  <a:lnTo>
                    <a:pt x="655" y="50"/>
                  </a:lnTo>
                  <a:lnTo>
                    <a:pt x="674" y="36"/>
                  </a:lnTo>
                  <a:lnTo>
                    <a:pt x="696" y="18"/>
                  </a:lnTo>
                  <a:lnTo>
                    <a:pt x="724" y="18"/>
                  </a:lnTo>
                  <a:lnTo>
                    <a:pt x="756" y="27"/>
                  </a:lnTo>
                  <a:lnTo>
                    <a:pt x="792" y="36"/>
                  </a:lnTo>
                  <a:lnTo>
                    <a:pt x="824" y="50"/>
                  </a:lnTo>
                  <a:lnTo>
                    <a:pt x="860" y="50"/>
                  </a:lnTo>
                  <a:lnTo>
                    <a:pt x="883" y="41"/>
                  </a:lnTo>
                  <a:lnTo>
                    <a:pt x="897" y="27"/>
                  </a:lnTo>
                  <a:lnTo>
                    <a:pt x="919" y="23"/>
                  </a:lnTo>
                  <a:lnTo>
                    <a:pt x="947" y="23"/>
                  </a:lnTo>
                  <a:lnTo>
                    <a:pt x="965" y="18"/>
                  </a:lnTo>
                  <a:lnTo>
                    <a:pt x="983" y="23"/>
                  </a:lnTo>
                  <a:lnTo>
                    <a:pt x="1015" y="32"/>
                  </a:lnTo>
                  <a:lnTo>
                    <a:pt x="1033" y="32"/>
                  </a:lnTo>
                  <a:lnTo>
                    <a:pt x="1060" y="14"/>
                  </a:lnTo>
                  <a:lnTo>
                    <a:pt x="1088" y="14"/>
                  </a:lnTo>
                  <a:lnTo>
                    <a:pt x="1110" y="23"/>
                  </a:lnTo>
                  <a:lnTo>
                    <a:pt x="1129" y="50"/>
                  </a:lnTo>
                  <a:lnTo>
                    <a:pt x="1120" y="55"/>
                  </a:lnTo>
                  <a:lnTo>
                    <a:pt x="1097" y="64"/>
                  </a:lnTo>
                  <a:lnTo>
                    <a:pt x="1069" y="64"/>
                  </a:lnTo>
                  <a:lnTo>
                    <a:pt x="1042" y="59"/>
                  </a:lnTo>
                  <a:lnTo>
                    <a:pt x="1010" y="64"/>
                  </a:lnTo>
                  <a:lnTo>
                    <a:pt x="978" y="73"/>
                  </a:lnTo>
                  <a:lnTo>
                    <a:pt x="956" y="82"/>
                  </a:lnTo>
                  <a:lnTo>
                    <a:pt x="933" y="91"/>
                  </a:lnTo>
                  <a:lnTo>
                    <a:pt x="919" y="109"/>
                  </a:lnTo>
                  <a:lnTo>
                    <a:pt x="915" y="123"/>
                  </a:lnTo>
                  <a:lnTo>
                    <a:pt x="906" y="127"/>
                  </a:lnTo>
                  <a:lnTo>
                    <a:pt x="878" y="127"/>
                  </a:lnTo>
                  <a:lnTo>
                    <a:pt x="851" y="118"/>
                  </a:lnTo>
                  <a:lnTo>
                    <a:pt x="833" y="123"/>
                  </a:lnTo>
                  <a:lnTo>
                    <a:pt x="810" y="141"/>
                  </a:lnTo>
                  <a:lnTo>
                    <a:pt x="792" y="146"/>
                  </a:lnTo>
                  <a:lnTo>
                    <a:pt x="778" y="136"/>
                  </a:lnTo>
                  <a:lnTo>
                    <a:pt x="756" y="109"/>
                  </a:lnTo>
                  <a:lnTo>
                    <a:pt x="742" y="105"/>
                  </a:lnTo>
                  <a:lnTo>
                    <a:pt x="737" y="105"/>
                  </a:lnTo>
                  <a:lnTo>
                    <a:pt x="719" y="118"/>
                  </a:lnTo>
                  <a:lnTo>
                    <a:pt x="696" y="132"/>
                  </a:lnTo>
                  <a:lnTo>
                    <a:pt x="678" y="132"/>
                  </a:lnTo>
                  <a:lnTo>
                    <a:pt x="660" y="127"/>
                  </a:lnTo>
                  <a:lnTo>
                    <a:pt x="642" y="127"/>
                  </a:lnTo>
                  <a:lnTo>
                    <a:pt x="619" y="141"/>
                  </a:lnTo>
                  <a:lnTo>
                    <a:pt x="605" y="159"/>
                  </a:lnTo>
                  <a:lnTo>
                    <a:pt x="578" y="159"/>
                  </a:lnTo>
                  <a:lnTo>
                    <a:pt x="551" y="146"/>
                  </a:lnTo>
                  <a:lnTo>
                    <a:pt x="533" y="159"/>
                  </a:lnTo>
                  <a:lnTo>
                    <a:pt x="514" y="164"/>
                  </a:lnTo>
                  <a:lnTo>
                    <a:pt x="501" y="164"/>
                  </a:lnTo>
                  <a:lnTo>
                    <a:pt x="469" y="177"/>
                  </a:lnTo>
                  <a:lnTo>
                    <a:pt x="437" y="182"/>
                  </a:lnTo>
                  <a:lnTo>
                    <a:pt x="410" y="177"/>
                  </a:lnTo>
                  <a:lnTo>
                    <a:pt x="360" y="164"/>
                  </a:lnTo>
                  <a:lnTo>
                    <a:pt x="337" y="173"/>
                  </a:lnTo>
                  <a:lnTo>
                    <a:pt x="323" y="187"/>
                  </a:lnTo>
                  <a:lnTo>
                    <a:pt x="292" y="182"/>
                  </a:lnTo>
                  <a:lnTo>
                    <a:pt x="264" y="168"/>
                  </a:lnTo>
                  <a:lnTo>
                    <a:pt x="255" y="159"/>
                  </a:lnTo>
                  <a:lnTo>
                    <a:pt x="237" y="159"/>
                  </a:lnTo>
                  <a:lnTo>
                    <a:pt x="223" y="164"/>
                  </a:lnTo>
                  <a:lnTo>
                    <a:pt x="205" y="164"/>
                  </a:lnTo>
                  <a:lnTo>
                    <a:pt x="191" y="159"/>
                  </a:lnTo>
                  <a:lnTo>
                    <a:pt x="160" y="168"/>
                  </a:lnTo>
                  <a:lnTo>
                    <a:pt x="135" y="173"/>
                  </a:lnTo>
                  <a:lnTo>
                    <a:pt x="110" y="182"/>
                  </a:lnTo>
                  <a:lnTo>
                    <a:pt x="96" y="173"/>
                  </a:lnTo>
                  <a:lnTo>
                    <a:pt x="114" y="159"/>
                  </a:lnTo>
                  <a:lnTo>
                    <a:pt x="196" y="141"/>
                  </a:lnTo>
                  <a:lnTo>
                    <a:pt x="210" y="136"/>
                  </a:lnTo>
                  <a:lnTo>
                    <a:pt x="214" y="127"/>
                  </a:lnTo>
                  <a:lnTo>
                    <a:pt x="201" y="114"/>
                  </a:lnTo>
                  <a:lnTo>
                    <a:pt x="169" y="105"/>
                  </a:lnTo>
                  <a:close/>
                </a:path>
              </a:pathLst>
            </a:custGeom>
            <a:solidFill>
              <a:srgbClr val="EEEEEE"/>
            </a:solidFill>
            <a:ln w="3175" cap="flat" cmpd="sng">
              <a:solidFill>
                <a:srgbClr val="000000"/>
              </a:solidFill>
              <a:prstDash val="solid"/>
              <a:round/>
              <a:headEnd type="none" w="med" len="med"/>
              <a:tailEnd type="none" w="med" len="med"/>
            </a:ln>
          </p:spPr>
          <p:txBody>
            <a:bodyPr/>
            <a:lstStyle/>
            <a:p>
              <a:endParaRPr lang="zh-CN" altLang="en-US"/>
            </a:p>
          </p:txBody>
        </p:sp>
        <p:sp>
          <p:nvSpPr>
            <p:cNvPr id="6170" name="Freeform 332"/>
            <p:cNvSpPr/>
            <p:nvPr/>
          </p:nvSpPr>
          <p:spPr>
            <a:xfrm>
              <a:off x="2496" y="2698"/>
              <a:ext cx="1729" cy="543"/>
            </a:xfrm>
            <a:custGeom>
              <a:avLst/>
              <a:gdLst/>
              <a:ahLst/>
              <a:cxnLst>
                <a:cxn ang="0">
                  <a:pos x="1555" y="162"/>
                </a:cxn>
                <a:cxn ang="0">
                  <a:pos x="1439" y="162"/>
                </a:cxn>
                <a:cxn ang="0">
                  <a:pos x="1394" y="142"/>
                </a:cxn>
                <a:cxn ang="0">
                  <a:pos x="1440" y="148"/>
                </a:cxn>
                <a:cxn ang="0">
                  <a:pos x="1459" y="162"/>
                </a:cxn>
                <a:cxn ang="0">
                  <a:pos x="1439" y="126"/>
                </a:cxn>
                <a:cxn ang="0">
                  <a:pos x="1394" y="126"/>
                </a:cxn>
                <a:cxn ang="0">
                  <a:pos x="1378" y="116"/>
                </a:cxn>
                <a:cxn ang="0">
                  <a:pos x="1328" y="106"/>
                </a:cxn>
                <a:cxn ang="0">
                  <a:pos x="1312" y="116"/>
                </a:cxn>
                <a:cxn ang="0">
                  <a:pos x="1226" y="142"/>
                </a:cxn>
                <a:cxn ang="0">
                  <a:pos x="1201" y="162"/>
                </a:cxn>
                <a:cxn ang="0">
                  <a:pos x="1191" y="91"/>
                </a:cxn>
                <a:cxn ang="0">
                  <a:pos x="1135" y="162"/>
                </a:cxn>
                <a:cxn ang="0">
                  <a:pos x="1125" y="91"/>
                </a:cxn>
                <a:cxn ang="0">
                  <a:pos x="1074" y="162"/>
                </a:cxn>
                <a:cxn ang="0">
                  <a:pos x="1095" y="152"/>
                </a:cxn>
                <a:cxn ang="0">
                  <a:pos x="993" y="131"/>
                </a:cxn>
                <a:cxn ang="0">
                  <a:pos x="1013" y="152"/>
                </a:cxn>
                <a:cxn ang="0">
                  <a:pos x="897" y="162"/>
                </a:cxn>
                <a:cxn ang="0">
                  <a:pos x="725" y="400"/>
                </a:cxn>
                <a:cxn ang="0">
                  <a:pos x="557" y="400"/>
                </a:cxn>
                <a:cxn ang="0">
                  <a:pos x="385" y="400"/>
                </a:cxn>
                <a:cxn ang="0">
                  <a:pos x="299" y="0"/>
                </a:cxn>
                <a:cxn ang="0">
                  <a:pos x="258" y="0"/>
                </a:cxn>
                <a:cxn ang="0">
                  <a:pos x="182" y="466"/>
                </a:cxn>
                <a:cxn ang="0">
                  <a:pos x="0" y="542"/>
                </a:cxn>
                <a:cxn ang="0">
                  <a:pos x="1606" y="507"/>
                </a:cxn>
                <a:cxn ang="0">
                  <a:pos x="1642" y="542"/>
                </a:cxn>
                <a:cxn ang="0">
                  <a:pos x="1652" y="506"/>
                </a:cxn>
                <a:cxn ang="0">
                  <a:pos x="1687" y="542"/>
                </a:cxn>
                <a:cxn ang="0">
                  <a:pos x="1728" y="447"/>
                </a:cxn>
              </a:cxnLst>
              <a:rect l="0" t="0" r="0" b="0"/>
              <a:pathLst>
                <a:path w="1729" h="543">
                  <a:moveTo>
                    <a:pt x="1555" y="447"/>
                  </a:moveTo>
                  <a:lnTo>
                    <a:pt x="1555" y="162"/>
                  </a:lnTo>
                  <a:lnTo>
                    <a:pt x="1459" y="162"/>
                  </a:lnTo>
                  <a:lnTo>
                    <a:pt x="1439" y="162"/>
                  </a:lnTo>
                  <a:lnTo>
                    <a:pt x="1394" y="162"/>
                  </a:lnTo>
                  <a:lnTo>
                    <a:pt x="1394" y="142"/>
                  </a:lnTo>
                  <a:lnTo>
                    <a:pt x="1434" y="142"/>
                  </a:lnTo>
                  <a:lnTo>
                    <a:pt x="1440" y="148"/>
                  </a:lnTo>
                  <a:lnTo>
                    <a:pt x="1439" y="162"/>
                  </a:lnTo>
                  <a:lnTo>
                    <a:pt x="1459" y="162"/>
                  </a:lnTo>
                  <a:lnTo>
                    <a:pt x="1460" y="147"/>
                  </a:lnTo>
                  <a:lnTo>
                    <a:pt x="1439" y="126"/>
                  </a:lnTo>
                  <a:lnTo>
                    <a:pt x="1414" y="126"/>
                  </a:lnTo>
                  <a:lnTo>
                    <a:pt x="1394" y="126"/>
                  </a:lnTo>
                  <a:lnTo>
                    <a:pt x="1394" y="116"/>
                  </a:lnTo>
                  <a:lnTo>
                    <a:pt x="1378" y="116"/>
                  </a:lnTo>
                  <a:lnTo>
                    <a:pt x="1378" y="106"/>
                  </a:lnTo>
                  <a:lnTo>
                    <a:pt x="1328" y="106"/>
                  </a:lnTo>
                  <a:lnTo>
                    <a:pt x="1328" y="116"/>
                  </a:lnTo>
                  <a:lnTo>
                    <a:pt x="1312" y="116"/>
                  </a:lnTo>
                  <a:lnTo>
                    <a:pt x="1312" y="142"/>
                  </a:lnTo>
                  <a:lnTo>
                    <a:pt x="1226" y="142"/>
                  </a:lnTo>
                  <a:lnTo>
                    <a:pt x="1226" y="162"/>
                  </a:lnTo>
                  <a:lnTo>
                    <a:pt x="1201" y="162"/>
                  </a:lnTo>
                  <a:lnTo>
                    <a:pt x="1201" y="91"/>
                  </a:lnTo>
                  <a:lnTo>
                    <a:pt x="1191" y="91"/>
                  </a:lnTo>
                  <a:lnTo>
                    <a:pt x="1191" y="162"/>
                  </a:lnTo>
                  <a:lnTo>
                    <a:pt x="1135" y="162"/>
                  </a:lnTo>
                  <a:lnTo>
                    <a:pt x="1135" y="91"/>
                  </a:lnTo>
                  <a:lnTo>
                    <a:pt x="1125" y="91"/>
                  </a:lnTo>
                  <a:lnTo>
                    <a:pt x="1125" y="162"/>
                  </a:lnTo>
                  <a:lnTo>
                    <a:pt x="1074" y="162"/>
                  </a:lnTo>
                  <a:lnTo>
                    <a:pt x="1074" y="152"/>
                  </a:lnTo>
                  <a:lnTo>
                    <a:pt x="1095" y="152"/>
                  </a:lnTo>
                  <a:lnTo>
                    <a:pt x="1095" y="132"/>
                  </a:lnTo>
                  <a:lnTo>
                    <a:pt x="993" y="131"/>
                  </a:lnTo>
                  <a:lnTo>
                    <a:pt x="993" y="152"/>
                  </a:lnTo>
                  <a:lnTo>
                    <a:pt x="1013" y="152"/>
                  </a:lnTo>
                  <a:lnTo>
                    <a:pt x="1013" y="162"/>
                  </a:lnTo>
                  <a:lnTo>
                    <a:pt x="897" y="162"/>
                  </a:lnTo>
                  <a:lnTo>
                    <a:pt x="897" y="304"/>
                  </a:lnTo>
                  <a:lnTo>
                    <a:pt x="725" y="400"/>
                  </a:lnTo>
                  <a:lnTo>
                    <a:pt x="725" y="309"/>
                  </a:lnTo>
                  <a:lnTo>
                    <a:pt x="557" y="400"/>
                  </a:lnTo>
                  <a:lnTo>
                    <a:pt x="552" y="309"/>
                  </a:lnTo>
                  <a:lnTo>
                    <a:pt x="385" y="400"/>
                  </a:lnTo>
                  <a:lnTo>
                    <a:pt x="365" y="0"/>
                  </a:lnTo>
                  <a:lnTo>
                    <a:pt x="299" y="0"/>
                  </a:lnTo>
                  <a:lnTo>
                    <a:pt x="284" y="506"/>
                  </a:lnTo>
                  <a:lnTo>
                    <a:pt x="258" y="0"/>
                  </a:lnTo>
                  <a:lnTo>
                    <a:pt x="198" y="0"/>
                  </a:lnTo>
                  <a:lnTo>
                    <a:pt x="182" y="466"/>
                  </a:lnTo>
                  <a:lnTo>
                    <a:pt x="0" y="466"/>
                  </a:lnTo>
                  <a:lnTo>
                    <a:pt x="0" y="542"/>
                  </a:lnTo>
                  <a:lnTo>
                    <a:pt x="1606" y="542"/>
                  </a:lnTo>
                  <a:lnTo>
                    <a:pt x="1606" y="507"/>
                  </a:lnTo>
                  <a:lnTo>
                    <a:pt x="1642" y="507"/>
                  </a:lnTo>
                  <a:lnTo>
                    <a:pt x="1642" y="542"/>
                  </a:lnTo>
                  <a:lnTo>
                    <a:pt x="1652" y="542"/>
                  </a:lnTo>
                  <a:lnTo>
                    <a:pt x="1652" y="506"/>
                  </a:lnTo>
                  <a:lnTo>
                    <a:pt x="1687" y="506"/>
                  </a:lnTo>
                  <a:lnTo>
                    <a:pt x="1687" y="542"/>
                  </a:lnTo>
                  <a:lnTo>
                    <a:pt x="1728" y="542"/>
                  </a:lnTo>
                  <a:lnTo>
                    <a:pt x="1728" y="447"/>
                  </a:lnTo>
                  <a:lnTo>
                    <a:pt x="1555" y="447"/>
                  </a:lnTo>
                  <a:close/>
                </a:path>
              </a:pathLst>
            </a:custGeom>
            <a:solidFill>
              <a:srgbClr val="BBBBBB"/>
            </a:solidFill>
            <a:ln w="3175" cap="flat" cmpd="sng">
              <a:solidFill>
                <a:srgbClr val="000000"/>
              </a:solidFill>
              <a:prstDash val="solid"/>
              <a:round/>
              <a:headEnd type="none" w="med" len="med"/>
              <a:tailEnd type="none" w="med" len="med"/>
            </a:ln>
          </p:spPr>
          <p:txBody>
            <a:bodyPr/>
            <a:lstStyle/>
            <a:p>
              <a:endParaRPr lang="zh-CN" altLang="en-US"/>
            </a:p>
          </p:txBody>
        </p:sp>
        <p:grpSp>
          <p:nvGrpSpPr>
            <p:cNvPr id="6171" name="Group 333"/>
            <p:cNvGrpSpPr/>
            <p:nvPr/>
          </p:nvGrpSpPr>
          <p:grpSpPr>
            <a:xfrm>
              <a:off x="3436" y="2957"/>
              <a:ext cx="572" cy="188"/>
              <a:chOff x="3436" y="2957"/>
              <a:chExt cx="572" cy="188"/>
            </a:xfrm>
          </p:grpSpPr>
          <p:grpSp>
            <p:nvGrpSpPr>
              <p:cNvPr id="6172" name="Group 334"/>
              <p:cNvGrpSpPr/>
              <p:nvPr/>
            </p:nvGrpSpPr>
            <p:grpSpPr>
              <a:xfrm>
                <a:off x="3436" y="2957"/>
                <a:ext cx="168" cy="188"/>
                <a:chOff x="3436" y="2957"/>
                <a:chExt cx="168" cy="188"/>
              </a:xfrm>
            </p:grpSpPr>
            <p:sp>
              <p:nvSpPr>
                <p:cNvPr id="6173" name="Rectangle 335"/>
                <p:cNvSpPr/>
                <p:nvPr/>
              </p:nvSpPr>
              <p:spPr>
                <a:xfrm>
                  <a:off x="3436" y="2957"/>
                  <a:ext cx="168" cy="188"/>
                </a:xfrm>
                <a:prstGeom prst="rect">
                  <a:avLst/>
                </a:prstGeom>
                <a:solidFill>
                  <a:srgbClr val="FFFFFF"/>
                </a:solidFill>
                <a:ln w="3175" cap="flat" cmpd="sng">
                  <a:solidFill>
                    <a:srgbClr val="000000"/>
                  </a:solidFill>
                  <a:prstDash val="solid"/>
                  <a:miter/>
                  <a:headEnd type="none" w="med" len="med"/>
                  <a:tailEnd type="none" w="med" len="med"/>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grpSp>
              <p:nvGrpSpPr>
                <p:cNvPr id="6174" name="Group 336"/>
                <p:cNvGrpSpPr/>
                <p:nvPr/>
              </p:nvGrpSpPr>
              <p:grpSpPr>
                <a:xfrm>
                  <a:off x="3436" y="2957"/>
                  <a:ext cx="168" cy="188"/>
                  <a:chOff x="3436" y="2957"/>
                  <a:chExt cx="168" cy="188"/>
                </a:xfrm>
              </p:grpSpPr>
              <p:sp>
                <p:nvSpPr>
                  <p:cNvPr id="6175" name="Line 337"/>
                  <p:cNvSpPr/>
                  <p:nvPr/>
                </p:nvSpPr>
                <p:spPr>
                  <a:xfrm>
                    <a:off x="3436" y="2976"/>
                    <a:ext cx="168" cy="0"/>
                  </a:xfrm>
                  <a:prstGeom prst="line">
                    <a:avLst/>
                  </a:prstGeom>
                  <a:ln w="3175" cap="flat" cmpd="sng">
                    <a:solidFill>
                      <a:srgbClr val="000000"/>
                    </a:solidFill>
                    <a:prstDash val="solid"/>
                    <a:round/>
                    <a:headEnd type="none" w="med" len="med"/>
                    <a:tailEnd type="none" w="med" len="med"/>
                  </a:ln>
                </p:spPr>
              </p:sp>
              <p:sp>
                <p:nvSpPr>
                  <p:cNvPr id="6176" name="Line 338"/>
                  <p:cNvSpPr/>
                  <p:nvPr/>
                </p:nvSpPr>
                <p:spPr>
                  <a:xfrm>
                    <a:off x="3436" y="2995"/>
                    <a:ext cx="168" cy="0"/>
                  </a:xfrm>
                  <a:prstGeom prst="line">
                    <a:avLst/>
                  </a:prstGeom>
                  <a:ln w="3175" cap="flat" cmpd="sng">
                    <a:solidFill>
                      <a:srgbClr val="000000"/>
                    </a:solidFill>
                    <a:prstDash val="solid"/>
                    <a:round/>
                    <a:headEnd type="none" w="med" len="med"/>
                    <a:tailEnd type="none" w="med" len="med"/>
                  </a:ln>
                </p:spPr>
              </p:sp>
              <p:sp>
                <p:nvSpPr>
                  <p:cNvPr id="6177" name="Line 339"/>
                  <p:cNvSpPr/>
                  <p:nvPr/>
                </p:nvSpPr>
                <p:spPr>
                  <a:xfrm>
                    <a:off x="3436" y="3013"/>
                    <a:ext cx="168" cy="0"/>
                  </a:xfrm>
                  <a:prstGeom prst="line">
                    <a:avLst/>
                  </a:prstGeom>
                  <a:ln w="3175" cap="flat" cmpd="sng">
                    <a:solidFill>
                      <a:srgbClr val="000000"/>
                    </a:solidFill>
                    <a:prstDash val="solid"/>
                    <a:round/>
                    <a:headEnd type="none" w="med" len="med"/>
                    <a:tailEnd type="none" w="med" len="med"/>
                  </a:ln>
                </p:spPr>
              </p:sp>
              <p:sp>
                <p:nvSpPr>
                  <p:cNvPr id="6178" name="Line 340"/>
                  <p:cNvSpPr/>
                  <p:nvPr/>
                </p:nvSpPr>
                <p:spPr>
                  <a:xfrm>
                    <a:off x="3436" y="3032"/>
                    <a:ext cx="168" cy="0"/>
                  </a:xfrm>
                  <a:prstGeom prst="line">
                    <a:avLst/>
                  </a:prstGeom>
                  <a:ln w="3175" cap="flat" cmpd="sng">
                    <a:solidFill>
                      <a:srgbClr val="000000"/>
                    </a:solidFill>
                    <a:prstDash val="solid"/>
                    <a:round/>
                    <a:headEnd type="none" w="med" len="med"/>
                    <a:tailEnd type="none" w="med" len="med"/>
                  </a:ln>
                </p:spPr>
              </p:sp>
              <p:sp>
                <p:nvSpPr>
                  <p:cNvPr id="6179" name="Line 341"/>
                  <p:cNvSpPr/>
                  <p:nvPr/>
                </p:nvSpPr>
                <p:spPr>
                  <a:xfrm>
                    <a:off x="3436" y="3051"/>
                    <a:ext cx="168" cy="0"/>
                  </a:xfrm>
                  <a:prstGeom prst="line">
                    <a:avLst/>
                  </a:prstGeom>
                  <a:ln w="3175" cap="flat" cmpd="sng">
                    <a:solidFill>
                      <a:srgbClr val="000000"/>
                    </a:solidFill>
                    <a:prstDash val="solid"/>
                    <a:round/>
                    <a:headEnd type="none" w="med" len="med"/>
                    <a:tailEnd type="none" w="med" len="med"/>
                  </a:ln>
                </p:spPr>
              </p:sp>
              <p:sp>
                <p:nvSpPr>
                  <p:cNvPr id="6180" name="Line 342"/>
                  <p:cNvSpPr/>
                  <p:nvPr/>
                </p:nvSpPr>
                <p:spPr>
                  <a:xfrm>
                    <a:off x="3436" y="3070"/>
                    <a:ext cx="168" cy="0"/>
                  </a:xfrm>
                  <a:prstGeom prst="line">
                    <a:avLst/>
                  </a:prstGeom>
                  <a:ln w="3175" cap="flat" cmpd="sng">
                    <a:solidFill>
                      <a:srgbClr val="000000"/>
                    </a:solidFill>
                    <a:prstDash val="solid"/>
                    <a:round/>
                    <a:headEnd type="none" w="med" len="med"/>
                    <a:tailEnd type="none" w="med" len="med"/>
                  </a:ln>
                </p:spPr>
              </p:sp>
              <p:sp>
                <p:nvSpPr>
                  <p:cNvPr id="6181" name="Line 343"/>
                  <p:cNvSpPr/>
                  <p:nvPr/>
                </p:nvSpPr>
                <p:spPr>
                  <a:xfrm>
                    <a:off x="3436" y="3089"/>
                    <a:ext cx="168" cy="0"/>
                  </a:xfrm>
                  <a:prstGeom prst="line">
                    <a:avLst/>
                  </a:prstGeom>
                  <a:ln w="3175" cap="flat" cmpd="sng">
                    <a:solidFill>
                      <a:srgbClr val="000000"/>
                    </a:solidFill>
                    <a:prstDash val="solid"/>
                    <a:round/>
                    <a:headEnd type="none" w="med" len="med"/>
                    <a:tailEnd type="none" w="med" len="med"/>
                  </a:ln>
                </p:spPr>
              </p:sp>
              <p:sp>
                <p:nvSpPr>
                  <p:cNvPr id="6182" name="Line 344"/>
                  <p:cNvSpPr/>
                  <p:nvPr/>
                </p:nvSpPr>
                <p:spPr>
                  <a:xfrm>
                    <a:off x="3436" y="3107"/>
                    <a:ext cx="168" cy="0"/>
                  </a:xfrm>
                  <a:prstGeom prst="line">
                    <a:avLst/>
                  </a:prstGeom>
                  <a:ln w="3175" cap="flat" cmpd="sng">
                    <a:solidFill>
                      <a:srgbClr val="000000"/>
                    </a:solidFill>
                    <a:prstDash val="solid"/>
                    <a:round/>
                    <a:headEnd type="none" w="med" len="med"/>
                    <a:tailEnd type="none" w="med" len="med"/>
                  </a:ln>
                </p:spPr>
              </p:sp>
              <p:sp>
                <p:nvSpPr>
                  <p:cNvPr id="6183" name="Line 345"/>
                  <p:cNvSpPr/>
                  <p:nvPr/>
                </p:nvSpPr>
                <p:spPr>
                  <a:xfrm>
                    <a:off x="3436" y="3126"/>
                    <a:ext cx="168" cy="0"/>
                  </a:xfrm>
                  <a:prstGeom prst="line">
                    <a:avLst/>
                  </a:prstGeom>
                  <a:ln w="3175" cap="flat" cmpd="sng">
                    <a:solidFill>
                      <a:srgbClr val="000000"/>
                    </a:solidFill>
                    <a:prstDash val="solid"/>
                    <a:round/>
                    <a:headEnd type="none" w="med" len="med"/>
                    <a:tailEnd type="none" w="med" len="med"/>
                  </a:ln>
                </p:spPr>
              </p:sp>
              <p:sp>
                <p:nvSpPr>
                  <p:cNvPr id="6184" name="Line 346"/>
                  <p:cNvSpPr/>
                  <p:nvPr/>
                </p:nvSpPr>
                <p:spPr>
                  <a:xfrm>
                    <a:off x="3520" y="2957"/>
                    <a:ext cx="0" cy="188"/>
                  </a:xfrm>
                  <a:prstGeom prst="line">
                    <a:avLst/>
                  </a:prstGeom>
                  <a:ln w="3175" cap="flat" cmpd="sng">
                    <a:solidFill>
                      <a:srgbClr val="000000"/>
                    </a:solidFill>
                    <a:prstDash val="solid"/>
                    <a:round/>
                    <a:headEnd type="none" w="med" len="med"/>
                    <a:tailEnd type="none" w="med" len="med"/>
                  </a:ln>
                </p:spPr>
              </p:sp>
            </p:grpSp>
          </p:grpSp>
          <p:grpSp>
            <p:nvGrpSpPr>
              <p:cNvPr id="6185" name="Group 347"/>
              <p:cNvGrpSpPr/>
              <p:nvPr/>
            </p:nvGrpSpPr>
            <p:grpSpPr>
              <a:xfrm>
                <a:off x="3638" y="2957"/>
                <a:ext cx="168" cy="188"/>
                <a:chOff x="3638" y="2957"/>
                <a:chExt cx="168" cy="188"/>
              </a:xfrm>
            </p:grpSpPr>
            <p:sp>
              <p:nvSpPr>
                <p:cNvPr id="6186" name="Rectangle 348"/>
                <p:cNvSpPr/>
                <p:nvPr/>
              </p:nvSpPr>
              <p:spPr>
                <a:xfrm>
                  <a:off x="3638" y="2957"/>
                  <a:ext cx="168" cy="188"/>
                </a:xfrm>
                <a:prstGeom prst="rect">
                  <a:avLst/>
                </a:prstGeom>
                <a:solidFill>
                  <a:srgbClr val="FFFFFF"/>
                </a:solidFill>
                <a:ln w="3175" cap="flat" cmpd="sng">
                  <a:solidFill>
                    <a:srgbClr val="000000"/>
                  </a:solidFill>
                  <a:prstDash val="solid"/>
                  <a:miter/>
                  <a:headEnd type="none" w="med" len="med"/>
                  <a:tailEnd type="none" w="med" len="med"/>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grpSp>
              <p:nvGrpSpPr>
                <p:cNvPr id="6187" name="Group 349"/>
                <p:cNvGrpSpPr/>
                <p:nvPr/>
              </p:nvGrpSpPr>
              <p:grpSpPr>
                <a:xfrm>
                  <a:off x="3638" y="2957"/>
                  <a:ext cx="168" cy="188"/>
                  <a:chOff x="3638" y="2957"/>
                  <a:chExt cx="168" cy="188"/>
                </a:xfrm>
              </p:grpSpPr>
              <p:sp>
                <p:nvSpPr>
                  <p:cNvPr id="6188" name="Line 350"/>
                  <p:cNvSpPr/>
                  <p:nvPr/>
                </p:nvSpPr>
                <p:spPr>
                  <a:xfrm>
                    <a:off x="3638" y="2976"/>
                    <a:ext cx="168" cy="0"/>
                  </a:xfrm>
                  <a:prstGeom prst="line">
                    <a:avLst/>
                  </a:prstGeom>
                  <a:ln w="3175" cap="flat" cmpd="sng">
                    <a:solidFill>
                      <a:srgbClr val="000000"/>
                    </a:solidFill>
                    <a:prstDash val="solid"/>
                    <a:round/>
                    <a:headEnd type="none" w="med" len="med"/>
                    <a:tailEnd type="none" w="med" len="med"/>
                  </a:ln>
                </p:spPr>
              </p:sp>
              <p:sp>
                <p:nvSpPr>
                  <p:cNvPr id="6189" name="Line 351"/>
                  <p:cNvSpPr/>
                  <p:nvPr/>
                </p:nvSpPr>
                <p:spPr>
                  <a:xfrm>
                    <a:off x="3638" y="2995"/>
                    <a:ext cx="168" cy="0"/>
                  </a:xfrm>
                  <a:prstGeom prst="line">
                    <a:avLst/>
                  </a:prstGeom>
                  <a:ln w="3175" cap="flat" cmpd="sng">
                    <a:solidFill>
                      <a:srgbClr val="000000"/>
                    </a:solidFill>
                    <a:prstDash val="solid"/>
                    <a:round/>
                    <a:headEnd type="none" w="med" len="med"/>
                    <a:tailEnd type="none" w="med" len="med"/>
                  </a:ln>
                </p:spPr>
              </p:sp>
              <p:sp>
                <p:nvSpPr>
                  <p:cNvPr id="6190" name="Line 352"/>
                  <p:cNvSpPr/>
                  <p:nvPr/>
                </p:nvSpPr>
                <p:spPr>
                  <a:xfrm>
                    <a:off x="3638" y="3013"/>
                    <a:ext cx="168" cy="0"/>
                  </a:xfrm>
                  <a:prstGeom prst="line">
                    <a:avLst/>
                  </a:prstGeom>
                  <a:ln w="3175" cap="flat" cmpd="sng">
                    <a:solidFill>
                      <a:srgbClr val="000000"/>
                    </a:solidFill>
                    <a:prstDash val="solid"/>
                    <a:round/>
                    <a:headEnd type="none" w="med" len="med"/>
                    <a:tailEnd type="none" w="med" len="med"/>
                  </a:ln>
                </p:spPr>
              </p:sp>
              <p:sp>
                <p:nvSpPr>
                  <p:cNvPr id="6191" name="Line 353"/>
                  <p:cNvSpPr/>
                  <p:nvPr/>
                </p:nvSpPr>
                <p:spPr>
                  <a:xfrm>
                    <a:off x="3638" y="3032"/>
                    <a:ext cx="168" cy="0"/>
                  </a:xfrm>
                  <a:prstGeom prst="line">
                    <a:avLst/>
                  </a:prstGeom>
                  <a:ln w="3175" cap="flat" cmpd="sng">
                    <a:solidFill>
                      <a:srgbClr val="000000"/>
                    </a:solidFill>
                    <a:prstDash val="solid"/>
                    <a:round/>
                    <a:headEnd type="none" w="med" len="med"/>
                    <a:tailEnd type="none" w="med" len="med"/>
                  </a:ln>
                </p:spPr>
              </p:sp>
              <p:sp>
                <p:nvSpPr>
                  <p:cNvPr id="6192" name="Line 354"/>
                  <p:cNvSpPr/>
                  <p:nvPr/>
                </p:nvSpPr>
                <p:spPr>
                  <a:xfrm>
                    <a:off x="3638" y="3051"/>
                    <a:ext cx="168" cy="0"/>
                  </a:xfrm>
                  <a:prstGeom prst="line">
                    <a:avLst/>
                  </a:prstGeom>
                  <a:ln w="3175" cap="flat" cmpd="sng">
                    <a:solidFill>
                      <a:srgbClr val="000000"/>
                    </a:solidFill>
                    <a:prstDash val="solid"/>
                    <a:round/>
                    <a:headEnd type="none" w="med" len="med"/>
                    <a:tailEnd type="none" w="med" len="med"/>
                  </a:ln>
                </p:spPr>
              </p:sp>
              <p:sp>
                <p:nvSpPr>
                  <p:cNvPr id="6193" name="Line 355"/>
                  <p:cNvSpPr/>
                  <p:nvPr/>
                </p:nvSpPr>
                <p:spPr>
                  <a:xfrm>
                    <a:off x="3638" y="3070"/>
                    <a:ext cx="168" cy="0"/>
                  </a:xfrm>
                  <a:prstGeom prst="line">
                    <a:avLst/>
                  </a:prstGeom>
                  <a:ln w="3175" cap="flat" cmpd="sng">
                    <a:solidFill>
                      <a:srgbClr val="000000"/>
                    </a:solidFill>
                    <a:prstDash val="solid"/>
                    <a:round/>
                    <a:headEnd type="none" w="med" len="med"/>
                    <a:tailEnd type="none" w="med" len="med"/>
                  </a:ln>
                </p:spPr>
              </p:sp>
              <p:sp>
                <p:nvSpPr>
                  <p:cNvPr id="6194" name="Line 356"/>
                  <p:cNvSpPr/>
                  <p:nvPr/>
                </p:nvSpPr>
                <p:spPr>
                  <a:xfrm>
                    <a:off x="3638" y="3089"/>
                    <a:ext cx="168" cy="0"/>
                  </a:xfrm>
                  <a:prstGeom prst="line">
                    <a:avLst/>
                  </a:prstGeom>
                  <a:ln w="3175" cap="flat" cmpd="sng">
                    <a:solidFill>
                      <a:srgbClr val="000000"/>
                    </a:solidFill>
                    <a:prstDash val="solid"/>
                    <a:round/>
                    <a:headEnd type="none" w="med" len="med"/>
                    <a:tailEnd type="none" w="med" len="med"/>
                  </a:ln>
                </p:spPr>
              </p:sp>
              <p:sp>
                <p:nvSpPr>
                  <p:cNvPr id="6195" name="Line 357"/>
                  <p:cNvSpPr/>
                  <p:nvPr/>
                </p:nvSpPr>
                <p:spPr>
                  <a:xfrm>
                    <a:off x="3638" y="3107"/>
                    <a:ext cx="168" cy="0"/>
                  </a:xfrm>
                  <a:prstGeom prst="line">
                    <a:avLst/>
                  </a:prstGeom>
                  <a:ln w="3175" cap="flat" cmpd="sng">
                    <a:solidFill>
                      <a:srgbClr val="000000"/>
                    </a:solidFill>
                    <a:prstDash val="solid"/>
                    <a:round/>
                    <a:headEnd type="none" w="med" len="med"/>
                    <a:tailEnd type="none" w="med" len="med"/>
                  </a:ln>
                </p:spPr>
              </p:sp>
              <p:sp>
                <p:nvSpPr>
                  <p:cNvPr id="6196" name="Line 358"/>
                  <p:cNvSpPr/>
                  <p:nvPr/>
                </p:nvSpPr>
                <p:spPr>
                  <a:xfrm>
                    <a:off x="3638" y="3126"/>
                    <a:ext cx="168" cy="0"/>
                  </a:xfrm>
                  <a:prstGeom prst="line">
                    <a:avLst/>
                  </a:prstGeom>
                  <a:ln w="3175" cap="flat" cmpd="sng">
                    <a:solidFill>
                      <a:srgbClr val="000000"/>
                    </a:solidFill>
                    <a:prstDash val="solid"/>
                    <a:round/>
                    <a:headEnd type="none" w="med" len="med"/>
                    <a:tailEnd type="none" w="med" len="med"/>
                  </a:ln>
                </p:spPr>
              </p:sp>
              <p:sp>
                <p:nvSpPr>
                  <p:cNvPr id="6197" name="Line 359"/>
                  <p:cNvSpPr/>
                  <p:nvPr/>
                </p:nvSpPr>
                <p:spPr>
                  <a:xfrm>
                    <a:off x="3722" y="2957"/>
                    <a:ext cx="0" cy="188"/>
                  </a:xfrm>
                  <a:prstGeom prst="line">
                    <a:avLst/>
                  </a:prstGeom>
                  <a:ln w="3175" cap="flat" cmpd="sng">
                    <a:solidFill>
                      <a:srgbClr val="000000"/>
                    </a:solidFill>
                    <a:prstDash val="solid"/>
                    <a:round/>
                    <a:headEnd type="none" w="med" len="med"/>
                    <a:tailEnd type="none" w="med" len="med"/>
                  </a:ln>
                </p:spPr>
              </p:sp>
            </p:grpSp>
          </p:grpSp>
          <p:grpSp>
            <p:nvGrpSpPr>
              <p:cNvPr id="6198" name="Group 360"/>
              <p:cNvGrpSpPr/>
              <p:nvPr/>
            </p:nvGrpSpPr>
            <p:grpSpPr>
              <a:xfrm>
                <a:off x="3841" y="2957"/>
                <a:ext cx="167" cy="188"/>
                <a:chOff x="3841" y="2957"/>
                <a:chExt cx="167" cy="188"/>
              </a:xfrm>
            </p:grpSpPr>
            <p:sp>
              <p:nvSpPr>
                <p:cNvPr id="6199" name="Rectangle 361"/>
                <p:cNvSpPr/>
                <p:nvPr/>
              </p:nvSpPr>
              <p:spPr>
                <a:xfrm>
                  <a:off x="3841" y="2957"/>
                  <a:ext cx="167" cy="188"/>
                </a:xfrm>
                <a:prstGeom prst="rect">
                  <a:avLst/>
                </a:prstGeom>
                <a:solidFill>
                  <a:srgbClr val="FFFFFF"/>
                </a:solidFill>
                <a:ln w="3175" cap="flat" cmpd="sng">
                  <a:solidFill>
                    <a:srgbClr val="000000"/>
                  </a:solidFill>
                  <a:prstDash val="solid"/>
                  <a:miter/>
                  <a:headEnd type="none" w="med" len="med"/>
                  <a:tailEnd type="none" w="med" len="med"/>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grpSp>
              <p:nvGrpSpPr>
                <p:cNvPr id="6200" name="Group 362"/>
                <p:cNvGrpSpPr/>
                <p:nvPr/>
              </p:nvGrpSpPr>
              <p:grpSpPr>
                <a:xfrm>
                  <a:off x="3841" y="2957"/>
                  <a:ext cx="167" cy="188"/>
                  <a:chOff x="3841" y="2957"/>
                  <a:chExt cx="167" cy="188"/>
                </a:xfrm>
              </p:grpSpPr>
              <p:sp>
                <p:nvSpPr>
                  <p:cNvPr id="6201" name="Line 363"/>
                  <p:cNvSpPr/>
                  <p:nvPr/>
                </p:nvSpPr>
                <p:spPr>
                  <a:xfrm>
                    <a:off x="3841" y="2976"/>
                    <a:ext cx="167" cy="0"/>
                  </a:xfrm>
                  <a:prstGeom prst="line">
                    <a:avLst/>
                  </a:prstGeom>
                  <a:ln w="3175" cap="flat" cmpd="sng">
                    <a:solidFill>
                      <a:srgbClr val="000000"/>
                    </a:solidFill>
                    <a:prstDash val="solid"/>
                    <a:round/>
                    <a:headEnd type="none" w="med" len="med"/>
                    <a:tailEnd type="none" w="med" len="med"/>
                  </a:ln>
                </p:spPr>
              </p:sp>
              <p:sp>
                <p:nvSpPr>
                  <p:cNvPr id="6202" name="Line 364"/>
                  <p:cNvSpPr/>
                  <p:nvPr/>
                </p:nvSpPr>
                <p:spPr>
                  <a:xfrm>
                    <a:off x="3841" y="2995"/>
                    <a:ext cx="167" cy="0"/>
                  </a:xfrm>
                  <a:prstGeom prst="line">
                    <a:avLst/>
                  </a:prstGeom>
                  <a:ln w="3175" cap="flat" cmpd="sng">
                    <a:solidFill>
                      <a:srgbClr val="000000"/>
                    </a:solidFill>
                    <a:prstDash val="solid"/>
                    <a:round/>
                    <a:headEnd type="none" w="med" len="med"/>
                    <a:tailEnd type="none" w="med" len="med"/>
                  </a:ln>
                </p:spPr>
              </p:sp>
              <p:sp>
                <p:nvSpPr>
                  <p:cNvPr id="6203" name="Line 365"/>
                  <p:cNvSpPr/>
                  <p:nvPr/>
                </p:nvSpPr>
                <p:spPr>
                  <a:xfrm>
                    <a:off x="3841" y="3013"/>
                    <a:ext cx="167" cy="0"/>
                  </a:xfrm>
                  <a:prstGeom prst="line">
                    <a:avLst/>
                  </a:prstGeom>
                  <a:ln w="3175" cap="flat" cmpd="sng">
                    <a:solidFill>
                      <a:srgbClr val="000000"/>
                    </a:solidFill>
                    <a:prstDash val="solid"/>
                    <a:round/>
                    <a:headEnd type="none" w="med" len="med"/>
                    <a:tailEnd type="none" w="med" len="med"/>
                  </a:ln>
                </p:spPr>
              </p:sp>
              <p:sp>
                <p:nvSpPr>
                  <p:cNvPr id="6204" name="Line 366"/>
                  <p:cNvSpPr/>
                  <p:nvPr/>
                </p:nvSpPr>
                <p:spPr>
                  <a:xfrm>
                    <a:off x="3841" y="3032"/>
                    <a:ext cx="167" cy="0"/>
                  </a:xfrm>
                  <a:prstGeom prst="line">
                    <a:avLst/>
                  </a:prstGeom>
                  <a:ln w="3175" cap="flat" cmpd="sng">
                    <a:solidFill>
                      <a:srgbClr val="000000"/>
                    </a:solidFill>
                    <a:prstDash val="solid"/>
                    <a:round/>
                    <a:headEnd type="none" w="med" len="med"/>
                    <a:tailEnd type="none" w="med" len="med"/>
                  </a:ln>
                </p:spPr>
              </p:sp>
              <p:sp>
                <p:nvSpPr>
                  <p:cNvPr id="6205" name="Line 367"/>
                  <p:cNvSpPr/>
                  <p:nvPr/>
                </p:nvSpPr>
                <p:spPr>
                  <a:xfrm>
                    <a:off x="3841" y="3051"/>
                    <a:ext cx="167" cy="0"/>
                  </a:xfrm>
                  <a:prstGeom prst="line">
                    <a:avLst/>
                  </a:prstGeom>
                  <a:ln w="3175" cap="flat" cmpd="sng">
                    <a:solidFill>
                      <a:srgbClr val="000000"/>
                    </a:solidFill>
                    <a:prstDash val="solid"/>
                    <a:round/>
                    <a:headEnd type="none" w="med" len="med"/>
                    <a:tailEnd type="none" w="med" len="med"/>
                  </a:ln>
                </p:spPr>
              </p:sp>
              <p:sp>
                <p:nvSpPr>
                  <p:cNvPr id="6206" name="Line 368"/>
                  <p:cNvSpPr/>
                  <p:nvPr/>
                </p:nvSpPr>
                <p:spPr>
                  <a:xfrm>
                    <a:off x="3841" y="3070"/>
                    <a:ext cx="167" cy="0"/>
                  </a:xfrm>
                  <a:prstGeom prst="line">
                    <a:avLst/>
                  </a:prstGeom>
                  <a:ln w="3175" cap="flat" cmpd="sng">
                    <a:solidFill>
                      <a:srgbClr val="000000"/>
                    </a:solidFill>
                    <a:prstDash val="solid"/>
                    <a:round/>
                    <a:headEnd type="none" w="med" len="med"/>
                    <a:tailEnd type="none" w="med" len="med"/>
                  </a:ln>
                </p:spPr>
              </p:sp>
              <p:sp>
                <p:nvSpPr>
                  <p:cNvPr id="6207" name="Line 369"/>
                  <p:cNvSpPr/>
                  <p:nvPr/>
                </p:nvSpPr>
                <p:spPr>
                  <a:xfrm>
                    <a:off x="3841" y="3089"/>
                    <a:ext cx="167" cy="0"/>
                  </a:xfrm>
                  <a:prstGeom prst="line">
                    <a:avLst/>
                  </a:prstGeom>
                  <a:ln w="3175" cap="flat" cmpd="sng">
                    <a:solidFill>
                      <a:srgbClr val="000000"/>
                    </a:solidFill>
                    <a:prstDash val="solid"/>
                    <a:round/>
                    <a:headEnd type="none" w="med" len="med"/>
                    <a:tailEnd type="none" w="med" len="med"/>
                  </a:ln>
                </p:spPr>
              </p:sp>
              <p:sp>
                <p:nvSpPr>
                  <p:cNvPr id="6208" name="Line 370"/>
                  <p:cNvSpPr/>
                  <p:nvPr/>
                </p:nvSpPr>
                <p:spPr>
                  <a:xfrm>
                    <a:off x="3841" y="3107"/>
                    <a:ext cx="167" cy="0"/>
                  </a:xfrm>
                  <a:prstGeom prst="line">
                    <a:avLst/>
                  </a:prstGeom>
                  <a:ln w="3175" cap="flat" cmpd="sng">
                    <a:solidFill>
                      <a:srgbClr val="000000"/>
                    </a:solidFill>
                    <a:prstDash val="solid"/>
                    <a:round/>
                    <a:headEnd type="none" w="med" len="med"/>
                    <a:tailEnd type="none" w="med" len="med"/>
                  </a:ln>
                </p:spPr>
              </p:sp>
              <p:sp>
                <p:nvSpPr>
                  <p:cNvPr id="6209" name="Line 371"/>
                  <p:cNvSpPr/>
                  <p:nvPr/>
                </p:nvSpPr>
                <p:spPr>
                  <a:xfrm>
                    <a:off x="3841" y="3126"/>
                    <a:ext cx="167" cy="0"/>
                  </a:xfrm>
                  <a:prstGeom prst="line">
                    <a:avLst/>
                  </a:prstGeom>
                  <a:ln w="3175" cap="flat" cmpd="sng">
                    <a:solidFill>
                      <a:srgbClr val="000000"/>
                    </a:solidFill>
                    <a:prstDash val="solid"/>
                    <a:round/>
                    <a:headEnd type="none" w="med" len="med"/>
                    <a:tailEnd type="none" w="med" len="med"/>
                  </a:ln>
                </p:spPr>
              </p:sp>
              <p:sp>
                <p:nvSpPr>
                  <p:cNvPr id="6210" name="Line 372"/>
                  <p:cNvSpPr/>
                  <p:nvPr/>
                </p:nvSpPr>
                <p:spPr>
                  <a:xfrm>
                    <a:off x="3925" y="2957"/>
                    <a:ext cx="0" cy="188"/>
                  </a:xfrm>
                  <a:prstGeom prst="line">
                    <a:avLst/>
                  </a:prstGeom>
                  <a:ln w="3175" cap="flat" cmpd="sng">
                    <a:solidFill>
                      <a:srgbClr val="000000"/>
                    </a:solidFill>
                    <a:prstDash val="solid"/>
                    <a:round/>
                    <a:headEnd type="none" w="med" len="med"/>
                    <a:tailEnd type="none" w="med" len="med"/>
                  </a:ln>
                </p:spPr>
              </p:sp>
            </p:grpSp>
          </p:grpSp>
        </p:grpSp>
      </p:grpSp>
      <p:grpSp>
        <p:nvGrpSpPr>
          <p:cNvPr id="6211" name="Group 178"/>
          <p:cNvGrpSpPr/>
          <p:nvPr/>
        </p:nvGrpSpPr>
        <p:grpSpPr>
          <a:xfrm>
            <a:off x="5795963" y="5445125"/>
            <a:ext cx="2808287" cy="974725"/>
            <a:chOff x="2438" y="2470"/>
            <a:chExt cx="1845" cy="749"/>
          </a:xfrm>
        </p:grpSpPr>
        <p:sp>
          <p:nvSpPr>
            <p:cNvPr id="6212" name="Freeform 179"/>
            <p:cNvSpPr/>
            <p:nvPr/>
          </p:nvSpPr>
          <p:spPr>
            <a:xfrm>
              <a:off x="3899" y="3141"/>
              <a:ext cx="384" cy="32"/>
            </a:xfrm>
            <a:custGeom>
              <a:avLst/>
              <a:gdLst/>
              <a:ahLst/>
              <a:cxnLst>
                <a:cxn ang="0">
                  <a:pos x="0" y="0"/>
                </a:cxn>
                <a:cxn ang="0">
                  <a:pos x="383" y="0"/>
                </a:cxn>
                <a:cxn ang="0">
                  <a:pos x="383" y="31"/>
                </a:cxn>
                <a:cxn ang="0">
                  <a:pos x="16" y="31"/>
                </a:cxn>
                <a:cxn ang="0">
                  <a:pos x="16" y="16"/>
                </a:cxn>
                <a:cxn ang="0">
                  <a:pos x="0" y="16"/>
                </a:cxn>
                <a:cxn ang="0">
                  <a:pos x="0" y="0"/>
                </a:cxn>
                <a:cxn ang="0">
                  <a:pos x="0" y="0"/>
                </a:cxn>
              </a:cxnLst>
              <a:rect l="0" t="0" r="0" b="0"/>
              <a:pathLst>
                <a:path w="384" h="32">
                  <a:moveTo>
                    <a:pt x="0" y="0"/>
                  </a:moveTo>
                  <a:lnTo>
                    <a:pt x="383" y="0"/>
                  </a:lnTo>
                  <a:lnTo>
                    <a:pt x="383" y="31"/>
                  </a:lnTo>
                  <a:lnTo>
                    <a:pt x="16" y="31"/>
                  </a:lnTo>
                  <a:lnTo>
                    <a:pt x="16" y="16"/>
                  </a:lnTo>
                  <a:lnTo>
                    <a:pt x="0" y="16"/>
                  </a:lnTo>
                  <a:lnTo>
                    <a:pt x="0" y="0"/>
                  </a:lnTo>
                  <a:close/>
                </a:path>
              </a:pathLst>
            </a:custGeom>
            <a:solidFill>
              <a:srgbClr val="777777"/>
            </a:solidFill>
            <a:ln w="3175">
              <a:noFill/>
            </a:ln>
          </p:spPr>
          <p:txBody>
            <a:bodyPr/>
            <a:lstStyle/>
            <a:p>
              <a:endParaRPr lang="zh-CN" altLang="en-US"/>
            </a:p>
          </p:txBody>
        </p:sp>
        <p:sp>
          <p:nvSpPr>
            <p:cNvPr id="6213" name="Freeform 180"/>
            <p:cNvSpPr/>
            <p:nvPr/>
          </p:nvSpPr>
          <p:spPr>
            <a:xfrm>
              <a:off x="4041" y="2774"/>
              <a:ext cx="11" cy="85"/>
            </a:xfrm>
            <a:custGeom>
              <a:avLst/>
              <a:gdLst/>
              <a:ahLst/>
              <a:cxnLst>
                <a:cxn ang="0">
                  <a:pos x="0" y="84"/>
                </a:cxn>
                <a:cxn ang="0">
                  <a:pos x="0" y="0"/>
                </a:cxn>
                <a:cxn ang="0">
                  <a:pos x="10" y="0"/>
                </a:cxn>
                <a:cxn ang="0">
                  <a:pos x="10" y="84"/>
                </a:cxn>
                <a:cxn ang="0">
                  <a:pos x="0" y="84"/>
                </a:cxn>
                <a:cxn ang="0">
                  <a:pos x="0" y="84"/>
                </a:cxn>
              </a:cxnLst>
              <a:rect l="0" t="0" r="0" b="0"/>
              <a:pathLst>
                <a:path w="11" h="85">
                  <a:moveTo>
                    <a:pt x="0" y="84"/>
                  </a:moveTo>
                  <a:lnTo>
                    <a:pt x="0" y="0"/>
                  </a:lnTo>
                  <a:lnTo>
                    <a:pt x="10" y="0"/>
                  </a:lnTo>
                  <a:lnTo>
                    <a:pt x="10" y="84"/>
                  </a:lnTo>
                  <a:lnTo>
                    <a:pt x="0" y="84"/>
                  </a:lnTo>
                  <a:close/>
                </a:path>
              </a:pathLst>
            </a:custGeom>
            <a:solidFill>
              <a:srgbClr val="555555"/>
            </a:solidFill>
            <a:ln w="3175">
              <a:noFill/>
            </a:ln>
          </p:spPr>
          <p:txBody>
            <a:bodyPr/>
            <a:lstStyle/>
            <a:p>
              <a:endParaRPr lang="zh-CN" altLang="en-US"/>
            </a:p>
          </p:txBody>
        </p:sp>
        <p:sp>
          <p:nvSpPr>
            <p:cNvPr id="6214" name="Freeform 181"/>
            <p:cNvSpPr/>
            <p:nvPr/>
          </p:nvSpPr>
          <p:spPr>
            <a:xfrm>
              <a:off x="3994" y="2931"/>
              <a:ext cx="22" cy="211"/>
            </a:xfrm>
            <a:custGeom>
              <a:avLst/>
              <a:gdLst/>
              <a:ahLst/>
              <a:cxnLst>
                <a:cxn ang="0">
                  <a:pos x="0" y="0"/>
                </a:cxn>
                <a:cxn ang="0">
                  <a:pos x="21" y="0"/>
                </a:cxn>
                <a:cxn ang="0">
                  <a:pos x="21" y="210"/>
                </a:cxn>
                <a:cxn ang="0">
                  <a:pos x="0" y="210"/>
                </a:cxn>
                <a:cxn ang="0">
                  <a:pos x="0" y="0"/>
                </a:cxn>
                <a:cxn ang="0">
                  <a:pos x="0" y="0"/>
                </a:cxn>
              </a:cxnLst>
              <a:rect l="0" t="0" r="0" b="0"/>
              <a:pathLst>
                <a:path w="22" h="211">
                  <a:moveTo>
                    <a:pt x="0" y="0"/>
                  </a:moveTo>
                  <a:lnTo>
                    <a:pt x="21" y="0"/>
                  </a:lnTo>
                  <a:lnTo>
                    <a:pt x="21" y="210"/>
                  </a:lnTo>
                  <a:lnTo>
                    <a:pt x="0" y="210"/>
                  </a:lnTo>
                  <a:lnTo>
                    <a:pt x="0" y="0"/>
                  </a:lnTo>
                  <a:close/>
                </a:path>
              </a:pathLst>
            </a:custGeom>
            <a:solidFill>
              <a:srgbClr val="777777"/>
            </a:solidFill>
            <a:ln w="3175">
              <a:noFill/>
            </a:ln>
          </p:spPr>
          <p:txBody>
            <a:bodyPr/>
            <a:lstStyle/>
            <a:p>
              <a:endParaRPr lang="zh-CN" altLang="en-US"/>
            </a:p>
          </p:txBody>
        </p:sp>
        <p:sp>
          <p:nvSpPr>
            <p:cNvPr id="6215" name="Freeform 182"/>
            <p:cNvSpPr/>
            <p:nvPr/>
          </p:nvSpPr>
          <p:spPr>
            <a:xfrm>
              <a:off x="3962" y="2821"/>
              <a:ext cx="33" cy="321"/>
            </a:xfrm>
            <a:custGeom>
              <a:avLst/>
              <a:gdLst/>
              <a:ahLst/>
              <a:cxnLst>
                <a:cxn ang="0">
                  <a:pos x="0" y="320"/>
                </a:cxn>
                <a:cxn ang="0">
                  <a:pos x="32" y="320"/>
                </a:cxn>
                <a:cxn ang="0">
                  <a:pos x="32" y="0"/>
                </a:cxn>
                <a:cxn ang="0">
                  <a:pos x="0" y="0"/>
                </a:cxn>
                <a:cxn ang="0">
                  <a:pos x="0" y="320"/>
                </a:cxn>
                <a:cxn ang="0">
                  <a:pos x="0" y="320"/>
                </a:cxn>
              </a:cxnLst>
              <a:rect l="0" t="0" r="0" b="0"/>
              <a:pathLst>
                <a:path w="33" h="321">
                  <a:moveTo>
                    <a:pt x="0" y="320"/>
                  </a:moveTo>
                  <a:lnTo>
                    <a:pt x="32" y="320"/>
                  </a:lnTo>
                  <a:lnTo>
                    <a:pt x="32" y="0"/>
                  </a:lnTo>
                  <a:lnTo>
                    <a:pt x="0" y="0"/>
                  </a:lnTo>
                  <a:lnTo>
                    <a:pt x="0" y="320"/>
                  </a:lnTo>
                  <a:close/>
                </a:path>
              </a:pathLst>
            </a:custGeom>
            <a:solidFill>
              <a:srgbClr val="EEEEEE"/>
            </a:solidFill>
            <a:ln w="3175">
              <a:noFill/>
            </a:ln>
          </p:spPr>
          <p:txBody>
            <a:bodyPr/>
            <a:lstStyle/>
            <a:p>
              <a:endParaRPr lang="zh-CN" altLang="en-US"/>
            </a:p>
          </p:txBody>
        </p:sp>
        <p:sp>
          <p:nvSpPr>
            <p:cNvPr id="6216" name="Freeform 183"/>
            <p:cNvSpPr/>
            <p:nvPr/>
          </p:nvSpPr>
          <p:spPr>
            <a:xfrm>
              <a:off x="3549" y="2601"/>
              <a:ext cx="74" cy="221"/>
            </a:xfrm>
            <a:custGeom>
              <a:avLst/>
              <a:gdLst/>
              <a:ahLst/>
              <a:cxnLst>
                <a:cxn ang="0">
                  <a:pos x="73" y="220"/>
                </a:cxn>
                <a:cxn ang="0">
                  <a:pos x="73" y="0"/>
                </a:cxn>
                <a:cxn ang="0">
                  <a:pos x="0" y="0"/>
                </a:cxn>
                <a:cxn ang="0">
                  <a:pos x="0" y="194"/>
                </a:cxn>
                <a:cxn ang="0">
                  <a:pos x="26" y="194"/>
                </a:cxn>
                <a:cxn ang="0">
                  <a:pos x="26" y="215"/>
                </a:cxn>
                <a:cxn ang="0">
                  <a:pos x="73" y="220"/>
                </a:cxn>
                <a:cxn ang="0">
                  <a:pos x="73" y="220"/>
                </a:cxn>
              </a:cxnLst>
              <a:rect l="0" t="0" r="0" b="0"/>
              <a:pathLst>
                <a:path w="74" h="221">
                  <a:moveTo>
                    <a:pt x="73" y="220"/>
                  </a:moveTo>
                  <a:lnTo>
                    <a:pt x="73" y="0"/>
                  </a:lnTo>
                  <a:lnTo>
                    <a:pt x="0" y="0"/>
                  </a:lnTo>
                  <a:lnTo>
                    <a:pt x="0" y="194"/>
                  </a:lnTo>
                  <a:lnTo>
                    <a:pt x="26" y="194"/>
                  </a:lnTo>
                  <a:lnTo>
                    <a:pt x="26" y="215"/>
                  </a:lnTo>
                  <a:lnTo>
                    <a:pt x="73" y="220"/>
                  </a:lnTo>
                  <a:close/>
                </a:path>
              </a:pathLst>
            </a:custGeom>
            <a:solidFill>
              <a:srgbClr val="BBBBBB"/>
            </a:solidFill>
            <a:ln w="3175">
              <a:noFill/>
            </a:ln>
          </p:spPr>
          <p:txBody>
            <a:bodyPr/>
            <a:lstStyle/>
            <a:p>
              <a:endParaRPr lang="zh-CN" altLang="en-US"/>
            </a:p>
          </p:txBody>
        </p:sp>
        <p:sp>
          <p:nvSpPr>
            <p:cNvPr id="6217" name="Freeform 184"/>
            <p:cNvSpPr/>
            <p:nvPr/>
          </p:nvSpPr>
          <p:spPr>
            <a:xfrm>
              <a:off x="2631" y="2837"/>
              <a:ext cx="242" cy="300"/>
            </a:xfrm>
            <a:custGeom>
              <a:avLst/>
              <a:gdLst/>
              <a:ahLst/>
              <a:cxnLst>
                <a:cxn ang="0">
                  <a:pos x="0" y="16"/>
                </a:cxn>
                <a:cxn ang="0">
                  <a:pos x="141" y="0"/>
                </a:cxn>
                <a:cxn ang="0">
                  <a:pos x="241" y="26"/>
                </a:cxn>
                <a:cxn ang="0">
                  <a:pos x="241" y="94"/>
                </a:cxn>
                <a:cxn ang="0">
                  <a:pos x="225" y="94"/>
                </a:cxn>
                <a:cxn ang="0">
                  <a:pos x="225" y="120"/>
                </a:cxn>
                <a:cxn ang="0">
                  <a:pos x="215" y="120"/>
                </a:cxn>
                <a:cxn ang="0">
                  <a:pos x="215" y="141"/>
                </a:cxn>
                <a:cxn ang="0">
                  <a:pos x="204" y="141"/>
                </a:cxn>
                <a:cxn ang="0">
                  <a:pos x="204" y="299"/>
                </a:cxn>
                <a:cxn ang="0">
                  <a:pos x="0" y="299"/>
                </a:cxn>
                <a:cxn ang="0">
                  <a:pos x="0" y="16"/>
                </a:cxn>
              </a:cxnLst>
              <a:rect l="0" t="0" r="0" b="0"/>
              <a:pathLst>
                <a:path w="242" h="300">
                  <a:moveTo>
                    <a:pt x="0" y="16"/>
                  </a:moveTo>
                  <a:lnTo>
                    <a:pt x="141" y="0"/>
                  </a:lnTo>
                  <a:lnTo>
                    <a:pt x="241" y="26"/>
                  </a:lnTo>
                  <a:lnTo>
                    <a:pt x="241" y="94"/>
                  </a:lnTo>
                  <a:lnTo>
                    <a:pt x="225" y="94"/>
                  </a:lnTo>
                  <a:lnTo>
                    <a:pt x="225" y="120"/>
                  </a:lnTo>
                  <a:lnTo>
                    <a:pt x="215" y="120"/>
                  </a:lnTo>
                  <a:lnTo>
                    <a:pt x="215" y="141"/>
                  </a:lnTo>
                  <a:lnTo>
                    <a:pt x="204" y="141"/>
                  </a:lnTo>
                  <a:lnTo>
                    <a:pt x="204" y="299"/>
                  </a:lnTo>
                  <a:lnTo>
                    <a:pt x="0" y="299"/>
                  </a:lnTo>
                  <a:lnTo>
                    <a:pt x="0" y="16"/>
                  </a:lnTo>
                  <a:close/>
                </a:path>
              </a:pathLst>
            </a:custGeom>
            <a:solidFill>
              <a:srgbClr val="888888"/>
            </a:solidFill>
            <a:ln w="3175">
              <a:noFill/>
            </a:ln>
          </p:spPr>
          <p:txBody>
            <a:bodyPr/>
            <a:lstStyle/>
            <a:p>
              <a:endParaRPr lang="zh-CN" altLang="en-US"/>
            </a:p>
          </p:txBody>
        </p:sp>
        <p:sp>
          <p:nvSpPr>
            <p:cNvPr id="6218" name="Freeform 185"/>
            <p:cNvSpPr/>
            <p:nvPr/>
          </p:nvSpPr>
          <p:spPr>
            <a:xfrm>
              <a:off x="2637" y="2900"/>
              <a:ext cx="138" cy="211"/>
            </a:xfrm>
            <a:custGeom>
              <a:avLst/>
              <a:gdLst/>
              <a:ahLst/>
              <a:cxnLst>
                <a:cxn ang="0">
                  <a:pos x="137" y="0"/>
                </a:cxn>
                <a:cxn ang="0">
                  <a:pos x="137" y="210"/>
                </a:cxn>
                <a:cxn ang="0">
                  <a:pos x="0" y="210"/>
                </a:cxn>
                <a:cxn ang="0">
                  <a:pos x="0" y="10"/>
                </a:cxn>
                <a:cxn ang="0">
                  <a:pos x="68" y="5"/>
                </a:cxn>
                <a:cxn ang="0">
                  <a:pos x="137" y="0"/>
                </a:cxn>
              </a:cxnLst>
              <a:rect l="0" t="0" r="0" b="0"/>
              <a:pathLst>
                <a:path w="138" h="211">
                  <a:moveTo>
                    <a:pt x="137" y="0"/>
                  </a:moveTo>
                  <a:lnTo>
                    <a:pt x="137" y="210"/>
                  </a:lnTo>
                  <a:lnTo>
                    <a:pt x="0" y="210"/>
                  </a:lnTo>
                  <a:lnTo>
                    <a:pt x="0" y="10"/>
                  </a:lnTo>
                  <a:lnTo>
                    <a:pt x="68" y="5"/>
                  </a:lnTo>
                  <a:lnTo>
                    <a:pt x="137" y="0"/>
                  </a:lnTo>
                  <a:close/>
                </a:path>
              </a:pathLst>
            </a:custGeom>
            <a:solidFill>
              <a:srgbClr val="EEEEEE"/>
            </a:solidFill>
            <a:ln w="3175" cap="flat" cmpd="sng">
              <a:solidFill>
                <a:srgbClr val="000000"/>
              </a:solidFill>
              <a:prstDash val="solid"/>
              <a:round/>
              <a:headEnd type="none" w="med" len="med"/>
              <a:tailEnd type="none" w="med" len="med"/>
            </a:ln>
          </p:spPr>
          <p:txBody>
            <a:bodyPr/>
            <a:lstStyle/>
            <a:p>
              <a:endParaRPr lang="zh-CN" altLang="en-US"/>
            </a:p>
          </p:txBody>
        </p:sp>
        <p:sp>
          <p:nvSpPr>
            <p:cNvPr id="6219" name="Freeform 186"/>
            <p:cNvSpPr/>
            <p:nvPr/>
          </p:nvSpPr>
          <p:spPr>
            <a:xfrm>
              <a:off x="2438" y="3160"/>
              <a:ext cx="1845" cy="33"/>
            </a:xfrm>
            <a:custGeom>
              <a:avLst/>
              <a:gdLst/>
              <a:ahLst/>
              <a:cxnLst>
                <a:cxn ang="0">
                  <a:pos x="0" y="0"/>
                </a:cxn>
                <a:cxn ang="0">
                  <a:pos x="1844" y="0"/>
                </a:cxn>
                <a:cxn ang="0">
                  <a:pos x="1844" y="32"/>
                </a:cxn>
                <a:cxn ang="0">
                  <a:pos x="0" y="32"/>
                </a:cxn>
                <a:cxn ang="0">
                  <a:pos x="0" y="0"/>
                </a:cxn>
                <a:cxn ang="0">
                  <a:pos x="0" y="0"/>
                </a:cxn>
              </a:cxnLst>
              <a:rect l="0" t="0" r="0" b="0"/>
              <a:pathLst>
                <a:path w="1845" h="33">
                  <a:moveTo>
                    <a:pt x="0" y="0"/>
                  </a:moveTo>
                  <a:lnTo>
                    <a:pt x="1844" y="0"/>
                  </a:lnTo>
                  <a:lnTo>
                    <a:pt x="1844" y="32"/>
                  </a:lnTo>
                  <a:lnTo>
                    <a:pt x="0" y="32"/>
                  </a:lnTo>
                  <a:lnTo>
                    <a:pt x="0" y="0"/>
                  </a:lnTo>
                  <a:close/>
                </a:path>
              </a:pathLst>
            </a:custGeom>
            <a:solidFill>
              <a:srgbClr val="888888"/>
            </a:solidFill>
            <a:ln w="3175">
              <a:noFill/>
            </a:ln>
          </p:spPr>
          <p:txBody>
            <a:bodyPr/>
            <a:lstStyle/>
            <a:p>
              <a:endParaRPr lang="zh-CN" altLang="en-US"/>
            </a:p>
          </p:txBody>
        </p:sp>
        <p:sp>
          <p:nvSpPr>
            <p:cNvPr id="6220" name="Freeform 187"/>
            <p:cNvSpPr/>
            <p:nvPr/>
          </p:nvSpPr>
          <p:spPr>
            <a:xfrm>
              <a:off x="2438" y="2643"/>
              <a:ext cx="174" cy="378"/>
            </a:xfrm>
            <a:custGeom>
              <a:avLst/>
              <a:gdLst/>
              <a:ahLst/>
              <a:cxnLst>
                <a:cxn ang="0">
                  <a:pos x="0" y="377"/>
                </a:cxn>
                <a:cxn ang="0">
                  <a:pos x="173" y="377"/>
                </a:cxn>
                <a:cxn ang="0">
                  <a:pos x="173" y="47"/>
                </a:cxn>
                <a:cxn ang="0">
                  <a:pos x="0" y="0"/>
                </a:cxn>
                <a:cxn ang="0">
                  <a:pos x="0" y="377"/>
                </a:cxn>
              </a:cxnLst>
              <a:rect l="0" t="0" r="0" b="0"/>
              <a:pathLst>
                <a:path w="174" h="378">
                  <a:moveTo>
                    <a:pt x="0" y="377"/>
                  </a:moveTo>
                  <a:lnTo>
                    <a:pt x="173" y="377"/>
                  </a:lnTo>
                  <a:lnTo>
                    <a:pt x="173" y="47"/>
                  </a:lnTo>
                  <a:lnTo>
                    <a:pt x="0" y="0"/>
                  </a:lnTo>
                  <a:lnTo>
                    <a:pt x="0" y="377"/>
                  </a:lnTo>
                  <a:close/>
                </a:path>
              </a:pathLst>
            </a:custGeom>
            <a:solidFill>
              <a:srgbClr val="EEEEEE"/>
            </a:solidFill>
            <a:ln w="3175">
              <a:noFill/>
            </a:ln>
          </p:spPr>
          <p:txBody>
            <a:bodyPr/>
            <a:lstStyle/>
            <a:p>
              <a:endParaRPr lang="zh-CN" altLang="en-US"/>
            </a:p>
          </p:txBody>
        </p:sp>
        <p:sp>
          <p:nvSpPr>
            <p:cNvPr id="6221" name="Freeform 188"/>
            <p:cNvSpPr/>
            <p:nvPr/>
          </p:nvSpPr>
          <p:spPr>
            <a:xfrm>
              <a:off x="2784" y="2900"/>
              <a:ext cx="90" cy="211"/>
            </a:xfrm>
            <a:custGeom>
              <a:avLst/>
              <a:gdLst/>
              <a:ahLst/>
              <a:cxnLst>
                <a:cxn ang="0">
                  <a:pos x="89" y="31"/>
                </a:cxn>
                <a:cxn ang="0">
                  <a:pos x="73" y="31"/>
                </a:cxn>
                <a:cxn ang="0">
                  <a:pos x="73" y="57"/>
                </a:cxn>
                <a:cxn ang="0">
                  <a:pos x="63" y="57"/>
                </a:cxn>
                <a:cxn ang="0">
                  <a:pos x="63" y="84"/>
                </a:cxn>
                <a:cxn ang="0">
                  <a:pos x="52" y="84"/>
                </a:cxn>
                <a:cxn ang="0">
                  <a:pos x="52" y="210"/>
                </a:cxn>
                <a:cxn ang="0">
                  <a:pos x="0" y="210"/>
                </a:cxn>
                <a:cxn ang="0">
                  <a:pos x="0" y="0"/>
                </a:cxn>
                <a:cxn ang="0">
                  <a:pos x="89" y="15"/>
                </a:cxn>
                <a:cxn ang="0">
                  <a:pos x="89" y="31"/>
                </a:cxn>
                <a:cxn ang="0">
                  <a:pos x="89" y="31"/>
                </a:cxn>
              </a:cxnLst>
              <a:rect l="0" t="0" r="0" b="0"/>
              <a:pathLst>
                <a:path w="90" h="211">
                  <a:moveTo>
                    <a:pt x="89" y="31"/>
                  </a:moveTo>
                  <a:lnTo>
                    <a:pt x="73" y="31"/>
                  </a:lnTo>
                  <a:lnTo>
                    <a:pt x="73" y="57"/>
                  </a:lnTo>
                  <a:lnTo>
                    <a:pt x="63" y="57"/>
                  </a:lnTo>
                  <a:lnTo>
                    <a:pt x="63" y="84"/>
                  </a:lnTo>
                  <a:lnTo>
                    <a:pt x="52" y="84"/>
                  </a:lnTo>
                  <a:lnTo>
                    <a:pt x="52" y="210"/>
                  </a:lnTo>
                  <a:lnTo>
                    <a:pt x="0" y="210"/>
                  </a:lnTo>
                  <a:lnTo>
                    <a:pt x="0" y="0"/>
                  </a:lnTo>
                  <a:lnTo>
                    <a:pt x="89" y="15"/>
                  </a:lnTo>
                  <a:lnTo>
                    <a:pt x="89" y="31"/>
                  </a:lnTo>
                  <a:close/>
                </a:path>
              </a:pathLst>
            </a:custGeom>
            <a:solidFill>
              <a:srgbClr val="EEEEEE"/>
            </a:solidFill>
            <a:ln w="3175">
              <a:noFill/>
            </a:ln>
          </p:spPr>
          <p:txBody>
            <a:bodyPr/>
            <a:lstStyle/>
            <a:p>
              <a:endParaRPr lang="zh-CN" altLang="en-US"/>
            </a:p>
          </p:txBody>
        </p:sp>
        <p:sp>
          <p:nvSpPr>
            <p:cNvPr id="6222" name="Freeform 189"/>
            <p:cNvSpPr/>
            <p:nvPr/>
          </p:nvSpPr>
          <p:spPr>
            <a:xfrm>
              <a:off x="2784" y="2900"/>
              <a:ext cx="90" cy="211"/>
            </a:xfrm>
            <a:custGeom>
              <a:avLst/>
              <a:gdLst/>
              <a:ahLst/>
              <a:cxnLst>
                <a:cxn ang="0">
                  <a:pos x="89" y="31"/>
                </a:cxn>
                <a:cxn ang="0">
                  <a:pos x="73" y="31"/>
                </a:cxn>
                <a:cxn ang="0">
                  <a:pos x="73" y="57"/>
                </a:cxn>
                <a:cxn ang="0">
                  <a:pos x="63" y="57"/>
                </a:cxn>
                <a:cxn ang="0">
                  <a:pos x="63" y="84"/>
                </a:cxn>
                <a:cxn ang="0">
                  <a:pos x="52" y="84"/>
                </a:cxn>
                <a:cxn ang="0">
                  <a:pos x="52" y="210"/>
                </a:cxn>
                <a:cxn ang="0">
                  <a:pos x="0" y="210"/>
                </a:cxn>
                <a:cxn ang="0">
                  <a:pos x="0" y="0"/>
                </a:cxn>
                <a:cxn ang="0">
                  <a:pos x="89" y="15"/>
                </a:cxn>
                <a:cxn ang="0">
                  <a:pos x="89" y="31"/>
                </a:cxn>
              </a:cxnLst>
              <a:rect l="0" t="0" r="0" b="0"/>
              <a:pathLst>
                <a:path w="90" h="211">
                  <a:moveTo>
                    <a:pt x="89" y="31"/>
                  </a:moveTo>
                  <a:lnTo>
                    <a:pt x="73" y="31"/>
                  </a:lnTo>
                  <a:lnTo>
                    <a:pt x="73" y="57"/>
                  </a:lnTo>
                  <a:lnTo>
                    <a:pt x="63" y="57"/>
                  </a:lnTo>
                  <a:lnTo>
                    <a:pt x="63" y="84"/>
                  </a:lnTo>
                  <a:lnTo>
                    <a:pt x="52" y="84"/>
                  </a:lnTo>
                  <a:lnTo>
                    <a:pt x="52" y="210"/>
                  </a:lnTo>
                  <a:lnTo>
                    <a:pt x="0" y="210"/>
                  </a:lnTo>
                  <a:lnTo>
                    <a:pt x="0" y="0"/>
                  </a:lnTo>
                  <a:lnTo>
                    <a:pt x="89" y="15"/>
                  </a:lnTo>
                  <a:lnTo>
                    <a:pt x="89" y="31"/>
                  </a:lnTo>
                  <a:close/>
                </a:path>
              </a:pathLst>
            </a:custGeom>
            <a:noFill/>
            <a:ln w="3175" cap="flat" cmpd="sng">
              <a:solidFill>
                <a:srgbClr val="EEEEEE"/>
              </a:solidFill>
              <a:prstDash val="solid"/>
              <a:round/>
              <a:headEnd type="none" w="med" len="med"/>
              <a:tailEnd type="none" w="med" len="med"/>
            </a:ln>
          </p:spPr>
          <p:txBody>
            <a:bodyPr/>
            <a:lstStyle/>
            <a:p>
              <a:endParaRPr lang="zh-CN" altLang="en-US"/>
            </a:p>
          </p:txBody>
        </p:sp>
        <p:sp>
          <p:nvSpPr>
            <p:cNvPr id="6223" name="Freeform 190"/>
            <p:cNvSpPr/>
            <p:nvPr/>
          </p:nvSpPr>
          <p:spPr>
            <a:xfrm>
              <a:off x="2915" y="2779"/>
              <a:ext cx="100" cy="358"/>
            </a:xfrm>
            <a:custGeom>
              <a:avLst/>
              <a:gdLst/>
              <a:ahLst/>
              <a:cxnLst>
                <a:cxn ang="0">
                  <a:pos x="0" y="0"/>
                </a:cxn>
                <a:cxn ang="0">
                  <a:pos x="73" y="0"/>
                </a:cxn>
                <a:cxn ang="0">
                  <a:pos x="73" y="32"/>
                </a:cxn>
                <a:cxn ang="0">
                  <a:pos x="89" y="32"/>
                </a:cxn>
                <a:cxn ang="0">
                  <a:pos x="89" y="42"/>
                </a:cxn>
                <a:cxn ang="0">
                  <a:pos x="99" y="42"/>
                </a:cxn>
                <a:cxn ang="0">
                  <a:pos x="99" y="357"/>
                </a:cxn>
                <a:cxn ang="0">
                  <a:pos x="0" y="357"/>
                </a:cxn>
                <a:cxn ang="0">
                  <a:pos x="0" y="0"/>
                </a:cxn>
              </a:cxnLst>
              <a:rect l="0" t="0" r="0" b="0"/>
              <a:pathLst>
                <a:path w="100" h="358">
                  <a:moveTo>
                    <a:pt x="0" y="0"/>
                  </a:moveTo>
                  <a:lnTo>
                    <a:pt x="73" y="0"/>
                  </a:lnTo>
                  <a:lnTo>
                    <a:pt x="73" y="32"/>
                  </a:lnTo>
                  <a:lnTo>
                    <a:pt x="89" y="32"/>
                  </a:lnTo>
                  <a:lnTo>
                    <a:pt x="89" y="42"/>
                  </a:lnTo>
                  <a:lnTo>
                    <a:pt x="99" y="42"/>
                  </a:lnTo>
                  <a:lnTo>
                    <a:pt x="99" y="357"/>
                  </a:lnTo>
                  <a:lnTo>
                    <a:pt x="0" y="357"/>
                  </a:lnTo>
                  <a:lnTo>
                    <a:pt x="0" y="0"/>
                  </a:lnTo>
                  <a:close/>
                </a:path>
              </a:pathLst>
            </a:custGeom>
            <a:solidFill>
              <a:srgbClr val="BBBBBB"/>
            </a:solidFill>
            <a:ln w="3175">
              <a:noFill/>
            </a:ln>
          </p:spPr>
          <p:txBody>
            <a:bodyPr/>
            <a:lstStyle/>
            <a:p>
              <a:endParaRPr lang="zh-CN" altLang="en-US"/>
            </a:p>
          </p:txBody>
        </p:sp>
        <p:sp>
          <p:nvSpPr>
            <p:cNvPr id="6224" name="Freeform 191"/>
            <p:cNvSpPr/>
            <p:nvPr/>
          </p:nvSpPr>
          <p:spPr>
            <a:xfrm>
              <a:off x="3014" y="2853"/>
              <a:ext cx="28" cy="284"/>
            </a:xfrm>
            <a:custGeom>
              <a:avLst/>
              <a:gdLst/>
              <a:ahLst/>
              <a:cxnLst>
                <a:cxn ang="0">
                  <a:pos x="0" y="283"/>
                </a:cxn>
                <a:cxn ang="0">
                  <a:pos x="27" y="283"/>
                </a:cxn>
                <a:cxn ang="0">
                  <a:pos x="27" y="0"/>
                </a:cxn>
                <a:cxn ang="0">
                  <a:pos x="0" y="0"/>
                </a:cxn>
                <a:cxn ang="0">
                  <a:pos x="0" y="283"/>
                </a:cxn>
              </a:cxnLst>
              <a:rect l="0" t="0" r="0" b="0"/>
              <a:pathLst>
                <a:path w="28" h="284">
                  <a:moveTo>
                    <a:pt x="0" y="283"/>
                  </a:moveTo>
                  <a:lnTo>
                    <a:pt x="27" y="283"/>
                  </a:lnTo>
                  <a:lnTo>
                    <a:pt x="27" y="0"/>
                  </a:lnTo>
                  <a:lnTo>
                    <a:pt x="0" y="0"/>
                  </a:lnTo>
                  <a:lnTo>
                    <a:pt x="0" y="283"/>
                  </a:lnTo>
                  <a:close/>
                </a:path>
              </a:pathLst>
            </a:custGeom>
            <a:solidFill>
              <a:srgbClr val="888888"/>
            </a:solidFill>
            <a:ln w="3175">
              <a:noFill/>
            </a:ln>
          </p:spPr>
          <p:txBody>
            <a:bodyPr/>
            <a:lstStyle/>
            <a:p>
              <a:endParaRPr lang="zh-CN" altLang="en-US"/>
            </a:p>
          </p:txBody>
        </p:sp>
        <p:sp>
          <p:nvSpPr>
            <p:cNvPr id="6225" name="Freeform 192"/>
            <p:cNvSpPr/>
            <p:nvPr/>
          </p:nvSpPr>
          <p:spPr>
            <a:xfrm>
              <a:off x="3039" y="2648"/>
              <a:ext cx="24" cy="489"/>
            </a:xfrm>
            <a:custGeom>
              <a:avLst/>
              <a:gdLst/>
              <a:ahLst/>
              <a:cxnLst>
                <a:cxn ang="0">
                  <a:pos x="0" y="488"/>
                </a:cxn>
                <a:cxn ang="0">
                  <a:pos x="0" y="10"/>
                </a:cxn>
                <a:cxn ang="0">
                  <a:pos x="23" y="0"/>
                </a:cxn>
                <a:cxn ang="0">
                  <a:pos x="23" y="488"/>
                </a:cxn>
                <a:cxn ang="0">
                  <a:pos x="0" y="488"/>
                </a:cxn>
                <a:cxn ang="0">
                  <a:pos x="0" y="488"/>
                </a:cxn>
              </a:cxnLst>
              <a:rect l="0" t="0" r="0" b="0"/>
              <a:pathLst>
                <a:path w="24" h="489">
                  <a:moveTo>
                    <a:pt x="0" y="488"/>
                  </a:moveTo>
                  <a:lnTo>
                    <a:pt x="0" y="10"/>
                  </a:lnTo>
                  <a:lnTo>
                    <a:pt x="23" y="0"/>
                  </a:lnTo>
                  <a:lnTo>
                    <a:pt x="23" y="488"/>
                  </a:lnTo>
                  <a:lnTo>
                    <a:pt x="0" y="488"/>
                  </a:lnTo>
                  <a:close/>
                </a:path>
              </a:pathLst>
            </a:custGeom>
            <a:solidFill>
              <a:srgbClr val="777777"/>
            </a:solidFill>
            <a:ln w="3175">
              <a:noFill/>
            </a:ln>
          </p:spPr>
          <p:txBody>
            <a:bodyPr/>
            <a:lstStyle/>
            <a:p>
              <a:endParaRPr lang="zh-CN" altLang="en-US"/>
            </a:p>
          </p:txBody>
        </p:sp>
        <p:sp>
          <p:nvSpPr>
            <p:cNvPr id="6226" name="Freeform 193"/>
            <p:cNvSpPr/>
            <p:nvPr/>
          </p:nvSpPr>
          <p:spPr>
            <a:xfrm>
              <a:off x="3088" y="2637"/>
              <a:ext cx="85" cy="500"/>
            </a:xfrm>
            <a:custGeom>
              <a:avLst/>
              <a:gdLst/>
              <a:ahLst/>
              <a:cxnLst>
                <a:cxn ang="0">
                  <a:pos x="84" y="0"/>
                </a:cxn>
                <a:cxn ang="0">
                  <a:pos x="84" y="499"/>
                </a:cxn>
                <a:cxn ang="0">
                  <a:pos x="0" y="499"/>
                </a:cxn>
                <a:cxn ang="0">
                  <a:pos x="0" y="0"/>
                </a:cxn>
                <a:cxn ang="0">
                  <a:pos x="84" y="0"/>
                </a:cxn>
              </a:cxnLst>
              <a:rect l="0" t="0" r="0" b="0"/>
              <a:pathLst>
                <a:path w="85" h="500">
                  <a:moveTo>
                    <a:pt x="84" y="0"/>
                  </a:moveTo>
                  <a:lnTo>
                    <a:pt x="84" y="499"/>
                  </a:lnTo>
                  <a:lnTo>
                    <a:pt x="0" y="499"/>
                  </a:lnTo>
                  <a:lnTo>
                    <a:pt x="0" y="0"/>
                  </a:lnTo>
                  <a:lnTo>
                    <a:pt x="84" y="0"/>
                  </a:lnTo>
                  <a:close/>
                </a:path>
              </a:pathLst>
            </a:custGeom>
            <a:solidFill>
              <a:srgbClr val="BBBBBB"/>
            </a:solidFill>
            <a:ln w="3175">
              <a:noFill/>
            </a:ln>
          </p:spPr>
          <p:txBody>
            <a:bodyPr/>
            <a:lstStyle/>
            <a:p>
              <a:endParaRPr lang="zh-CN" altLang="en-US"/>
            </a:p>
          </p:txBody>
        </p:sp>
        <p:sp>
          <p:nvSpPr>
            <p:cNvPr id="6227" name="Freeform 194"/>
            <p:cNvSpPr/>
            <p:nvPr/>
          </p:nvSpPr>
          <p:spPr>
            <a:xfrm>
              <a:off x="3172" y="2637"/>
              <a:ext cx="16" cy="500"/>
            </a:xfrm>
            <a:custGeom>
              <a:avLst/>
              <a:gdLst/>
              <a:ahLst/>
              <a:cxnLst>
                <a:cxn ang="0">
                  <a:pos x="0" y="0"/>
                </a:cxn>
                <a:cxn ang="0">
                  <a:pos x="15" y="32"/>
                </a:cxn>
                <a:cxn ang="0">
                  <a:pos x="15" y="499"/>
                </a:cxn>
                <a:cxn ang="0">
                  <a:pos x="0" y="499"/>
                </a:cxn>
                <a:cxn ang="0">
                  <a:pos x="0" y="0"/>
                </a:cxn>
              </a:cxnLst>
              <a:rect l="0" t="0" r="0" b="0"/>
              <a:pathLst>
                <a:path w="16" h="500">
                  <a:moveTo>
                    <a:pt x="0" y="0"/>
                  </a:moveTo>
                  <a:lnTo>
                    <a:pt x="15" y="32"/>
                  </a:lnTo>
                  <a:lnTo>
                    <a:pt x="15" y="499"/>
                  </a:lnTo>
                  <a:lnTo>
                    <a:pt x="0" y="499"/>
                  </a:lnTo>
                  <a:lnTo>
                    <a:pt x="0" y="0"/>
                  </a:lnTo>
                  <a:close/>
                </a:path>
              </a:pathLst>
            </a:custGeom>
            <a:solidFill>
              <a:srgbClr val="EEEEEE"/>
            </a:solidFill>
            <a:ln w="3175" cap="flat" cmpd="sng">
              <a:solidFill>
                <a:srgbClr val="000000"/>
              </a:solidFill>
              <a:prstDash val="solid"/>
              <a:round/>
              <a:headEnd type="none" w="med" len="med"/>
              <a:tailEnd type="none" w="med" len="med"/>
            </a:ln>
          </p:spPr>
          <p:txBody>
            <a:bodyPr/>
            <a:lstStyle/>
            <a:p>
              <a:endParaRPr lang="zh-CN" altLang="en-US"/>
            </a:p>
          </p:txBody>
        </p:sp>
        <p:sp>
          <p:nvSpPr>
            <p:cNvPr id="6228" name="Freeform 195"/>
            <p:cNvSpPr/>
            <p:nvPr/>
          </p:nvSpPr>
          <p:spPr>
            <a:xfrm>
              <a:off x="3187" y="2800"/>
              <a:ext cx="127" cy="337"/>
            </a:xfrm>
            <a:custGeom>
              <a:avLst/>
              <a:gdLst/>
              <a:ahLst/>
              <a:cxnLst>
                <a:cxn ang="0">
                  <a:pos x="0" y="336"/>
                </a:cxn>
                <a:cxn ang="0">
                  <a:pos x="126" y="336"/>
                </a:cxn>
                <a:cxn ang="0">
                  <a:pos x="126" y="0"/>
                </a:cxn>
                <a:cxn ang="0">
                  <a:pos x="0" y="0"/>
                </a:cxn>
                <a:cxn ang="0">
                  <a:pos x="0" y="336"/>
                </a:cxn>
                <a:cxn ang="0">
                  <a:pos x="0" y="336"/>
                </a:cxn>
              </a:cxnLst>
              <a:rect l="0" t="0" r="0" b="0"/>
              <a:pathLst>
                <a:path w="127" h="337">
                  <a:moveTo>
                    <a:pt x="0" y="336"/>
                  </a:moveTo>
                  <a:lnTo>
                    <a:pt x="126" y="336"/>
                  </a:lnTo>
                  <a:lnTo>
                    <a:pt x="126" y="0"/>
                  </a:lnTo>
                  <a:lnTo>
                    <a:pt x="0" y="0"/>
                  </a:lnTo>
                  <a:lnTo>
                    <a:pt x="0" y="336"/>
                  </a:lnTo>
                  <a:close/>
                </a:path>
              </a:pathLst>
            </a:custGeom>
            <a:solidFill>
              <a:srgbClr val="BBBBBB"/>
            </a:solidFill>
            <a:ln w="3175">
              <a:noFill/>
            </a:ln>
          </p:spPr>
          <p:txBody>
            <a:bodyPr/>
            <a:lstStyle/>
            <a:p>
              <a:endParaRPr lang="zh-CN" altLang="en-US"/>
            </a:p>
          </p:txBody>
        </p:sp>
        <p:sp>
          <p:nvSpPr>
            <p:cNvPr id="6229" name="Freeform 196"/>
            <p:cNvSpPr/>
            <p:nvPr/>
          </p:nvSpPr>
          <p:spPr>
            <a:xfrm>
              <a:off x="3240" y="2779"/>
              <a:ext cx="126" cy="284"/>
            </a:xfrm>
            <a:custGeom>
              <a:avLst/>
              <a:gdLst/>
              <a:ahLst/>
              <a:cxnLst>
                <a:cxn ang="0">
                  <a:pos x="0" y="21"/>
                </a:cxn>
                <a:cxn ang="0">
                  <a:pos x="0" y="0"/>
                </a:cxn>
                <a:cxn ang="0">
                  <a:pos x="125" y="0"/>
                </a:cxn>
                <a:cxn ang="0">
                  <a:pos x="125" y="283"/>
                </a:cxn>
                <a:cxn ang="0">
                  <a:pos x="73" y="283"/>
                </a:cxn>
                <a:cxn ang="0">
                  <a:pos x="73" y="21"/>
                </a:cxn>
                <a:cxn ang="0">
                  <a:pos x="0" y="21"/>
                </a:cxn>
              </a:cxnLst>
              <a:rect l="0" t="0" r="0" b="0"/>
              <a:pathLst>
                <a:path w="126" h="284">
                  <a:moveTo>
                    <a:pt x="0" y="21"/>
                  </a:moveTo>
                  <a:lnTo>
                    <a:pt x="0" y="0"/>
                  </a:lnTo>
                  <a:lnTo>
                    <a:pt x="125" y="0"/>
                  </a:lnTo>
                  <a:lnTo>
                    <a:pt x="125" y="283"/>
                  </a:lnTo>
                  <a:lnTo>
                    <a:pt x="73" y="283"/>
                  </a:lnTo>
                  <a:lnTo>
                    <a:pt x="73" y="21"/>
                  </a:lnTo>
                  <a:lnTo>
                    <a:pt x="0" y="21"/>
                  </a:lnTo>
                  <a:close/>
                </a:path>
              </a:pathLst>
            </a:custGeom>
            <a:solidFill>
              <a:srgbClr val="888888"/>
            </a:solidFill>
            <a:ln w="3175" cap="flat" cmpd="sng">
              <a:solidFill>
                <a:srgbClr val="777777"/>
              </a:solidFill>
              <a:prstDash val="solid"/>
              <a:round/>
              <a:headEnd type="none" w="med" len="med"/>
              <a:tailEnd type="none" w="med" len="med"/>
            </a:ln>
          </p:spPr>
          <p:txBody>
            <a:bodyPr/>
            <a:lstStyle/>
            <a:p>
              <a:endParaRPr lang="zh-CN" altLang="en-US"/>
            </a:p>
          </p:txBody>
        </p:sp>
        <p:sp>
          <p:nvSpPr>
            <p:cNvPr id="6230" name="Freeform 197"/>
            <p:cNvSpPr/>
            <p:nvPr/>
          </p:nvSpPr>
          <p:spPr>
            <a:xfrm>
              <a:off x="3302" y="2538"/>
              <a:ext cx="64" cy="242"/>
            </a:xfrm>
            <a:custGeom>
              <a:avLst/>
              <a:gdLst/>
              <a:ahLst/>
              <a:cxnLst>
                <a:cxn ang="0">
                  <a:pos x="63" y="241"/>
                </a:cxn>
                <a:cxn ang="0">
                  <a:pos x="63" y="84"/>
                </a:cxn>
                <a:cxn ang="0">
                  <a:pos x="48" y="84"/>
                </a:cxn>
                <a:cxn ang="0">
                  <a:pos x="48" y="52"/>
                </a:cxn>
                <a:cxn ang="0">
                  <a:pos x="37" y="52"/>
                </a:cxn>
                <a:cxn ang="0">
                  <a:pos x="37" y="26"/>
                </a:cxn>
                <a:cxn ang="0">
                  <a:pos x="32" y="0"/>
                </a:cxn>
                <a:cxn ang="0">
                  <a:pos x="21" y="21"/>
                </a:cxn>
                <a:cxn ang="0">
                  <a:pos x="21" y="52"/>
                </a:cxn>
                <a:cxn ang="0">
                  <a:pos x="16" y="52"/>
                </a:cxn>
                <a:cxn ang="0">
                  <a:pos x="16" y="84"/>
                </a:cxn>
                <a:cxn ang="0">
                  <a:pos x="0" y="84"/>
                </a:cxn>
                <a:cxn ang="0">
                  <a:pos x="0" y="241"/>
                </a:cxn>
                <a:cxn ang="0">
                  <a:pos x="63" y="241"/>
                </a:cxn>
              </a:cxnLst>
              <a:rect l="0" t="0" r="0" b="0"/>
              <a:pathLst>
                <a:path w="64" h="242">
                  <a:moveTo>
                    <a:pt x="63" y="241"/>
                  </a:moveTo>
                  <a:lnTo>
                    <a:pt x="63" y="84"/>
                  </a:lnTo>
                  <a:lnTo>
                    <a:pt x="48" y="84"/>
                  </a:lnTo>
                  <a:lnTo>
                    <a:pt x="48" y="52"/>
                  </a:lnTo>
                  <a:lnTo>
                    <a:pt x="37" y="52"/>
                  </a:lnTo>
                  <a:lnTo>
                    <a:pt x="37" y="26"/>
                  </a:lnTo>
                  <a:lnTo>
                    <a:pt x="32" y="0"/>
                  </a:lnTo>
                  <a:lnTo>
                    <a:pt x="21" y="21"/>
                  </a:lnTo>
                  <a:lnTo>
                    <a:pt x="21" y="52"/>
                  </a:lnTo>
                  <a:lnTo>
                    <a:pt x="16" y="52"/>
                  </a:lnTo>
                  <a:lnTo>
                    <a:pt x="16" y="84"/>
                  </a:lnTo>
                  <a:lnTo>
                    <a:pt x="0" y="84"/>
                  </a:lnTo>
                  <a:lnTo>
                    <a:pt x="0" y="241"/>
                  </a:lnTo>
                  <a:lnTo>
                    <a:pt x="63" y="241"/>
                  </a:lnTo>
                  <a:close/>
                </a:path>
              </a:pathLst>
            </a:custGeom>
            <a:solidFill>
              <a:srgbClr val="BBBBBB"/>
            </a:solidFill>
            <a:ln w="3175">
              <a:noFill/>
            </a:ln>
          </p:spPr>
          <p:txBody>
            <a:bodyPr/>
            <a:lstStyle/>
            <a:p>
              <a:endParaRPr lang="zh-CN" altLang="en-US"/>
            </a:p>
          </p:txBody>
        </p:sp>
        <p:sp>
          <p:nvSpPr>
            <p:cNvPr id="6231" name="Freeform 198"/>
            <p:cNvSpPr/>
            <p:nvPr/>
          </p:nvSpPr>
          <p:spPr>
            <a:xfrm>
              <a:off x="3367" y="2721"/>
              <a:ext cx="11" cy="59"/>
            </a:xfrm>
            <a:custGeom>
              <a:avLst/>
              <a:gdLst/>
              <a:ahLst/>
              <a:cxnLst>
                <a:cxn ang="0">
                  <a:pos x="0" y="58"/>
                </a:cxn>
                <a:cxn ang="0">
                  <a:pos x="10" y="58"/>
                </a:cxn>
                <a:cxn ang="0">
                  <a:pos x="10" y="16"/>
                </a:cxn>
                <a:cxn ang="0">
                  <a:pos x="0" y="0"/>
                </a:cxn>
                <a:cxn ang="0">
                  <a:pos x="0" y="58"/>
                </a:cxn>
                <a:cxn ang="0">
                  <a:pos x="0" y="58"/>
                </a:cxn>
              </a:cxnLst>
              <a:rect l="0" t="0" r="0" b="0"/>
              <a:pathLst>
                <a:path w="11" h="59">
                  <a:moveTo>
                    <a:pt x="0" y="58"/>
                  </a:moveTo>
                  <a:lnTo>
                    <a:pt x="10" y="58"/>
                  </a:lnTo>
                  <a:lnTo>
                    <a:pt x="10" y="16"/>
                  </a:lnTo>
                  <a:lnTo>
                    <a:pt x="0" y="0"/>
                  </a:lnTo>
                  <a:lnTo>
                    <a:pt x="0" y="58"/>
                  </a:lnTo>
                  <a:close/>
                </a:path>
              </a:pathLst>
            </a:custGeom>
            <a:solidFill>
              <a:srgbClr val="EEEEEE"/>
            </a:solidFill>
            <a:ln w="3175">
              <a:noFill/>
            </a:ln>
          </p:spPr>
          <p:txBody>
            <a:bodyPr/>
            <a:lstStyle/>
            <a:p>
              <a:endParaRPr lang="zh-CN" altLang="en-US"/>
            </a:p>
          </p:txBody>
        </p:sp>
        <p:sp>
          <p:nvSpPr>
            <p:cNvPr id="6232" name="Freeform 199"/>
            <p:cNvSpPr/>
            <p:nvPr/>
          </p:nvSpPr>
          <p:spPr>
            <a:xfrm>
              <a:off x="3386" y="3062"/>
              <a:ext cx="106" cy="75"/>
            </a:xfrm>
            <a:custGeom>
              <a:avLst/>
              <a:gdLst/>
              <a:ahLst/>
              <a:cxnLst>
                <a:cxn ang="0">
                  <a:pos x="0" y="74"/>
                </a:cxn>
                <a:cxn ang="0">
                  <a:pos x="105" y="74"/>
                </a:cxn>
                <a:cxn ang="0">
                  <a:pos x="105" y="37"/>
                </a:cxn>
                <a:cxn ang="0">
                  <a:pos x="53" y="37"/>
                </a:cxn>
                <a:cxn ang="0">
                  <a:pos x="53" y="0"/>
                </a:cxn>
                <a:cxn ang="0">
                  <a:pos x="0" y="0"/>
                </a:cxn>
                <a:cxn ang="0">
                  <a:pos x="0" y="74"/>
                </a:cxn>
                <a:cxn ang="0">
                  <a:pos x="0" y="74"/>
                </a:cxn>
              </a:cxnLst>
              <a:rect l="0" t="0" r="0" b="0"/>
              <a:pathLst>
                <a:path w="106" h="75">
                  <a:moveTo>
                    <a:pt x="0" y="74"/>
                  </a:moveTo>
                  <a:lnTo>
                    <a:pt x="105" y="74"/>
                  </a:lnTo>
                  <a:lnTo>
                    <a:pt x="105" y="37"/>
                  </a:lnTo>
                  <a:lnTo>
                    <a:pt x="53" y="37"/>
                  </a:lnTo>
                  <a:lnTo>
                    <a:pt x="53" y="0"/>
                  </a:lnTo>
                  <a:lnTo>
                    <a:pt x="0" y="0"/>
                  </a:lnTo>
                  <a:lnTo>
                    <a:pt x="0" y="74"/>
                  </a:lnTo>
                  <a:close/>
                </a:path>
              </a:pathLst>
            </a:custGeom>
            <a:solidFill>
              <a:srgbClr val="BBBBBB"/>
            </a:solidFill>
            <a:ln w="3175">
              <a:noFill/>
            </a:ln>
          </p:spPr>
          <p:txBody>
            <a:bodyPr/>
            <a:lstStyle/>
            <a:p>
              <a:endParaRPr lang="zh-CN" altLang="en-US"/>
            </a:p>
          </p:txBody>
        </p:sp>
        <p:sp>
          <p:nvSpPr>
            <p:cNvPr id="6233" name="Freeform 200"/>
            <p:cNvSpPr/>
            <p:nvPr/>
          </p:nvSpPr>
          <p:spPr>
            <a:xfrm>
              <a:off x="3386" y="3062"/>
              <a:ext cx="106" cy="75"/>
            </a:xfrm>
            <a:custGeom>
              <a:avLst/>
              <a:gdLst/>
              <a:ahLst/>
              <a:cxnLst>
                <a:cxn ang="0">
                  <a:pos x="0" y="74"/>
                </a:cxn>
                <a:cxn ang="0">
                  <a:pos x="105" y="74"/>
                </a:cxn>
                <a:cxn ang="0">
                  <a:pos x="105" y="37"/>
                </a:cxn>
                <a:cxn ang="0">
                  <a:pos x="53" y="37"/>
                </a:cxn>
                <a:cxn ang="0">
                  <a:pos x="53" y="0"/>
                </a:cxn>
                <a:cxn ang="0">
                  <a:pos x="0" y="0"/>
                </a:cxn>
                <a:cxn ang="0">
                  <a:pos x="0" y="74"/>
                </a:cxn>
              </a:cxnLst>
              <a:rect l="0" t="0" r="0" b="0"/>
              <a:pathLst>
                <a:path w="106" h="75">
                  <a:moveTo>
                    <a:pt x="0" y="74"/>
                  </a:moveTo>
                  <a:lnTo>
                    <a:pt x="105" y="74"/>
                  </a:lnTo>
                  <a:lnTo>
                    <a:pt x="105" y="37"/>
                  </a:lnTo>
                  <a:lnTo>
                    <a:pt x="53" y="37"/>
                  </a:lnTo>
                  <a:lnTo>
                    <a:pt x="53" y="0"/>
                  </a:lnTo>
                  <a:lnTo>
                    <a:pt x="0" y="0"/>
                  </a:lnTo>
                  <a:lnTo>
                    <a:pt x="0" y="74"/>
                  </a:lnTo>
                  <a:close/>
                </a:path>
              </a:pathLst>
            </a:custGeom>
            <a:noFill/>
            <a:ln w="3175" cap="flat" cmpd="sng">
              <a:solidFill>
                <a:srgbClr val="BBBBBB"/>
              </a:solidFill>
              <a:prstDash val="solid"/>
              <a:round/>
              <a:headEnd type="none" w="med" len="med"/>
              <a:tailEnd type="none" w="med" len="med"/>
            </a:ln>
          </p:spPr>
          <p:txBody>
            <a:bodyPr/>
            <a:lstStyle/>
            <a:p>
              <a:endParaRPr lang="zh-CN" altLang="en-US"/>
            </a:p>
          </p:txBody>
        </p:sp>
        <p:sp>
          <p:nvSpPr>
            <p:cNvPr id="6234" name="Freeform 201"/>
            <p:cNvSpPr/>
            <p:nvPr/>
          </p:nvSpPr>
          <p:spPr>
            <a:xfrm>
              <a:off x="3397" y="2816"/>
              <a:ext cx="142" cy="305"/>
            </a:xfrm>
            <a:custGeom>
              <a:avLst/>
              <a:gdLst/>
              <a:ahLst/>
              <a:cxnLst>
                <a:cxn ang="0">
                  <a:pos x="0" y="246"/>
                </a:cxn>
                <a:cxn ang="0">
                  <a:pos x="0" y="0"/>
                </a:cxn>
                <a:cxn ang="0">
                  <a:pos x="141" y="0"/>
                </a:cxn>
                <a:cxn ang="0">
                  <a:pos x="141" y="304"/>
                </a:cxn>
                <a:cxn ang="0">
                  <a:pos x="94" y="304"/>
                </a:cxn>
                <a:cxn ang="0">
                  <a:pos x="94" y="283"/>
                </a:cxn>
                <a:cxn ang="0">
                  <a:pos x="42" y="283"/>
                </a:cxn>
                <a:cxn ang="0">
                  <a:pos x="42" y="246"/>
                </a:cxn>
                <a:cxn ang="0">
                  <a:pos x="0" y="246"/>
                </a:cxn>
              </a:cxnLst>
              <a:rect l="0" t="0" r="0" b="0"/>
              <a:pathLst>
                <a:path w="142" h="305">
                  <a:moveTo>
                    <a:pt x="0" y="246"/>
                  </a:moveTo>
                  <a:lnTo>
                    <a:pt x="0" y="0"/>
                  </a:lnTo>
                  <a:lnTo>
                    <a:pt x="141" y="0"/>
                  </a:lnTo>
                  <a:lnTo>
                    <a:pt x="141" y="304"/>
                  </a:lnTo>
                  <a:lnTo>
                    <a:pt x="94" y="304"/>
                  </a:lnTo>
                  <a:lnTo>
                    <a:pt x="94" y="283"/>
                  </a:lnTo>
                  <a:lnTo>
                    <a:pt x="42" y="283"/>
                  </a:lnTo>
                  <a:lnTo>
                    <a:pt x="42" y="246"/>
                  </a:lnTo>
                  <a:lnTo>
                    <a:pt x="0" y="246"/>
                  </a:lnTo>
                  <a:close/>
                </a:path>
              </a:pathLst>
            </a:custGeom>
            <a:solidFill>
              <a:srgbClr val="777777"/>
            </a:solidFill>
            <a:ln w="3175" cap="flat" cmpd="sng">
              <a:solidFill>
                <a:srgbClr val="777777"/>
              </a:solidFill>
              <a:prstDash val="solid"/>
              <a:round/>
              <a:headEnd type="none" w="med" len="med"/>
              <a:tailEnd type="none" w="med" len="med"/>
            </a:ln>
          </p:spPr>
          <p:txBody>
            <a:bodyPr/>
            <a:lstStyle/>
            <a:p>
              <a:endParaRPr lang="zh-CN" altLang="en-US"/>
            </a:p>
          </p:txBody>
        </p:sp>
        <p:sp>
          <p:nvSpPr>
            <p:cNvPr id="6235" name="Freeform 202"/>
            <p:cNvSpPr/>
            <p:nvPr/>
          </p:nvSpPr>
          <p:spPr>
            <a:xfrm>
              <a:off x="3575" y="2816"/>
              <a:ext cx="53" cy="295"/>
            </a:xfrm>
            <a:custGeom>
              <a:avLst/>
              <a:gdLst/>
              <a:ahLst/>
              <a:cxnLst>
                <a:cxn ang="0">
                  <a:pos x="0" y="0"/>
                </a:cxn>
                <a:cxn ang="0">
                  <a:pos x="47" y="5"/>
                </a:cxn>
                <a:cxn ang="0">
                  <a:pos x="52" y="5"/>
                </a:cxn>
                <a:cxn ang="0">
                  <a:pos x="52" y="294"/>
                </a:cxn>
                <a:cxn ang="0">
                  <a:pos x="0" y="294"/>
                </a:cxn>
                <a:cxn ang="0">
                  <a:pos x="0" y="0"/>
                </a:cxn>
                <a:cxn ang="0">
                  <a:pos x="0" y="0"/>
                </a:cxn>
              </a:cxnLst>
              <a:rect l="0" t="0" r="0" b="0"/>
              <a:pathLst>
                <a:path w="53" h="295">
                  <a:moveTo>
                    <a:pt x="0" y="0"/>
                  </a:moveTo>
                  <a:lnTo>
                    <a:pt x="47" y="5"/>
                  </a:lnTo>
                  <a:lnTo>
                    <a:pt x="52" y="5"/>
                  </a:lnTo>
                  <a:lnTo>
                    <a:pt x="52" y="294"/>
                  </a:lnTo>
                  <a:lnTo>
                    <a:pt x="0" y="294"/>
                  </a:lnTo>
                  <a:lnTo>
                    <a:pt x="0" y="0"/>
                  </a:lnTo>
                  <a:close/>
                </a:path>
              </a:pathLst>
            </a:custGeom>
            <a:solidFill>
              <a:srgbClr val="EEEEEE"/>
            </a:solidFill>
            <a:ln w="3175">
              <a:noFill/>
            </a:ln>
          </p:spPr>
          <p:txBody>
            <a:bodyPr/>
            <a:lstStyle/>
            <a:p>
              <a:endParaRPr lang="zh-CN" altLang="en-US"/>
            </a:p>
          </p:txBody>
        </p:sp>
        <p:sp>
          <p:nvSpPr>
            <p:cNvPr id="6236" name="Freeform 203"/>
            <p:cNvSpPr/>
            <p:nvPr/>
          </p:nvSpPr>
          <p:spPr>
            <a:xfrm>
              <a:off x="3575" y="2816"/>
              <a:ext cx="53" cy="295"/>
            </a:xfrm>
            <a:custGeom>
              <a:avLst/>
              <a:gdLst/>
              <a:ahLst/>
              <a:cxnLst>
                <a:cxn ang="0">
                  <a:pos x="0" y="0"/>
                </a:cxn>
                <a:cxn ang="0">
                  <a:pos x="47" y="5"/>
                </a:cxn>
                <a:cxn ang="0">
                  <a:pos x="52" y="5"/>
                </a:cxn>
                <a:cxn ang="0">
                  <a:pos x="52" y="294"/>
                </a:cxn>
                <a:cxn ang="0">
                  <a:pos x="0" y="294"/>
                </a:cxn>
                <a:cxn ang="0">
                  <a:pos x="0" y="0"/>
                </a:cxn>
              </a:cxnLst>
              <a:rect l="0" t="0" r="0" b="0"/>
              <a:pathLst>
                <a:path w="53" h="295">
                  <a:moveTo>
                    <a:pt x="0" y="0"/>
                  </a:moveTo>
                  <a:lnTo>
                    <a:pt x="47" y="5"/>
                  </a:lnTo>
                  <a:lnTo>
                    <a:pt x="52" y="5"/>
                  </a:lnTo>
                  <a:lnTo>
                    <a:pt x="52" y="294"/>
                  </a:lnTo>
                  <a:lnTo>
                    <a:pt x="0" y="294"/>
                  </a:lnTo>
                  <a:lnTo>
                    <a:pt x="0" y="0"/>
                  </a:lnTo>
                  <a:close/>
                </a:path>
              </a:pathLst>
            </a:custGeom>
            <a:noFill/>
            <a:ln w="3175" cap="flat" cmpd="sng">
              <a:solidFill>
                <a:srgbClr val="EEEEEE"/>
              </a:solidFill>
              <a:prstDash val="solid"/>
              <a:round/>
              <a:headEnd type="none" w="med" len="med"/>
              <a:tailEnd type="none" w="med" len="med"/>
            </a:ln>
          </p:spPr>
          <p:txBody>
            <a:bodyPr/>
            <a:lstStyle/>
            <a:p>
              <a:endParaRPr lang="zh-CN" altLang="en-US"/>
            </a:p>
          </p:txBody>
        </p:sp>
        <p:sp>
          <p:nvSpPr>
            <p:cNvPr id="6237" name="Freeform 204"/>
            <p:cNvSpPr/>
            <p:nvPr/>
          </p:nvSpPr>
          <p:spPr>
            <a:xfrm>
              <a:off x="3559" y="2611"/>
              <a:ext cx="48" cy="27"/>
            </a:xfrm>
            <a:custGeom>
              <a:avLst/>
              <a:gdLst/>
              <a:ahLst/>
              <a:cxnLst>
                <a:cxn ang="0">
                  <a:pos x="0" y="0"/>
                </a:cxn>
                <a:cxn ang="0">
                  <a:pos x="47" y="0"/>
                </a:cxn>
                <a:cxn ang="0">
                  <a:pos x="47" y="26"/>
                </a:cxn>
                <a:cxn ang="0">
                  <a:pos x="0" y="26"/>
                </a:cxn>
                <a:cxn ang="0">
                  <a:pos x="0" y="0"/>
                </a:cxn>
              </a:cxnLst>
              <a:rect l="0" t="0" r="0" b="0"/>
              <a:pathLst>
                <a:path w="48" h="27">
                  <a:moveTo>
                    <a:pt x="0" y="0"/>
                  </a:moveTo>
                  <a:lnTo>
                    <a:pt x="47" y="0"/>
                  </a:lnTo>
                  <a:lnTo>
                    <a:pt x="47" y="26"/>
                  </a:lnTo>
                  <a:lnTo>
                    <a:pt x="0" y="26"/>
                  </a:lnTo>
                  <a:lnTo>
                    <a:pt x="0" y="0"/>
                  </a:lnTo>
                  <a:close/>
                </a:path>
              </a:pathLst>
            </a:custGeom>
            <a:solidFill>
              <a:srgbClr val="555555"/>
            </a:solidFill>
            <a:ln w="3175">
              <a:noFill/>
            </a:ln>
          </p:spPr>
          <p:txBody>
            <a:bodyPr/>
            <a:lstStyle/>
            <a:p>
              <a:endParaRPr lang="zh-CN" altLang="en-US"/>
            </a:p>
          </p:txBody>
        </p:sp>
        <p:sp>
          <p:nvSpPr>
            <p:cNvPr id="6238" name="Freeform 205"/>
            <p:cNvSpPr/>
            <p:nvPr/>
          </p:nvSpPr>
          <p:spPr>
            <a:xfrm>
              <a:off x="3622" y="2601"/>
              <a:ext cx="53" cy="510"/>
            </a:xfrm>
            <a:custGeom>
              <a:avLst/>
              <a:gdLst/>
              <a:ahLst/>
              <a:cxnLst>
                <a:cxn ang="0">
                  <a:pos x="0" y="0"/>
                </a:cxn>
                <a:cxn ang="0">
                  <a:pos x="52" y="36"/>
                </a:cxn>
                <a:cxn ang="0">
                  <a:pos x="52" y="173"/>
                </a:cxn>
                <a:cxn ang="0">
                  <a:pos x="26" y="173"/>
                </a:cxn>
                <a:cxn ang="0">
                  <a:pos x="26" y="225"/>
                </a:cxn>
                <a:cxn ang="0">
                  <a:pos x="16" y="225"/>
                </a:cxn>
                <a:cxn ang="0">
                  <a:pos x="16" y="509"/>
                </a:cxn>
                <a:cxn ang="0">
                  <a:pos x="5" y="509"/>
                </a:cxn>
                <a:cxn ang="0">
                  <a:pos x="5" y="220"/>
                </a:cxn>
                <a:cxn ang="0">
                  <a:pos x="0" y="220"/>
                </a:cxn>
                <a:cxn ang="0">
                  <a:pos x="0" y="0"/>
                </a:cxn>
              </a:cxnLst>
              <a:rect l="0" t="0" r="0" b="0"/>
              <a:pathLst>
                <a:path w="53" h="510">
                  <a:moveTo>
                    <a:pt x="0" y="0"/>
                  </a:moveTo>
                  <a:lnTo>
                    <a:pt x="52" y="36"/>
                  </a:lnTo>
                  <a:lnTo>
                    <a:pt x="52" y="173"/>
                  </a:lnTo>
                  <a:lnTo>
                    <a:pt x="26" y="173"/>
                  </a:lnTo>
                  <a:lnTo>
                    <a:pt x="26" y="225"/>
                  </a:lnTo>
                  <a:lnTo>
                    <a:pt x="16" y="225"/>
                  </a:lnTo>
                  <a:lnTo>
                    <a:pt x="16" y="509"/>
                  </a:lnTo>
                  <a:lnTo>
                    <a:pt x="5" y="509"/>
                  </a:lnTo>
                  <a:lnTo>
                    <a:pt x="5" y="220"/>
                  </a:lnTo>
                  <a:lnTo>
                    <a:pt x="0" y="220"/>
                  </a:lnTo>
                  <a:lnTo>
                    <a:pt x="0" y="0"/>
                  </a:lnTo>
                  <a:close/>
                </a:path>
              </a:pathLst>
            </a:custGeom>
            <a:solidFill>
              <a:srgbClr val="888888"/>
            </a:solidFill>
            <a:ln w="3175">
              <a:noFill/>
            </a:ln>
          </p:spPr>
          <p:txBody>
            <a:bodyPr/>
            <a:lstStyle/>
            <a:p>
              <a:endParaRPr lang="zh-CN" altLang="en-US"/>
            </a:p>
          </p:txBody>
        </p:sp>
        <p:sp>
          <p:nvSpPr>
            <p:cNvPr id="6239" name="Freeform 206"/>
            <p:cNvSpPr/>
            <p:nvPr/>
          </p:nvSpPr>
          <p:spPr>
            <a:xfrm>
              <a:off x="3638" y="2774"/>
              <a:ext cx="63" cy="337"/>
            </a:xfrm>
            <a:custGeom>
              <a:avLst/>
              <a:gdLst/>
              <a:ahLst/>
              <a:cxnLst>
                <a:cxn ang="0">
                  <a:pos x="10" y="0"/>
                </a:cxn>
                <a:cxn ang="0">
                  <a:pos x="10" y="52"/>
                </a:cxn>
                <a:cxn ang="0">
                  <a:pos x="0" y="52"/>
                </a:cxn>
                <a:cxn ang="0">
                  <a:pos x="0" y="336"/>
                </a:cxn>
                <a:cxn ang="0">
                  <a:pos x="62" y="336"/>
                </a:cxn>
                <a:cxn ang="0">
                  <a:pos x="62" y="0"/>
                </a:cxn>
                <a:cxn ang="0">
                  <a:pos x="10" y="0"/>
                </a:cxn>
              </a:cxnLst>
              <a:rect l="0" t="0" r="0" b="0"/>
              <a:pathLst>
                <a:path w="63" h="337">
                  <a:moveTo>
                    <a:pt x="10" y="0"/>
                  </a:moveTo>
                  <a:lnTo>
                    <a:pt x="10" y="52"/>
                  </a:lnTo>
                  <a:lnTo>
                    <a:pt x="0" y="52"/>
                  </a:lnTo>
                  <a:lnTo>
                    <a:pt x="0" y="336"/>
                  </a:lnTo>
                  <a:lnTo>
                    <a:pt x="62" y="336"/>
                  </a:lnTo>
                  <a:lnTo>
                    <a:pt x="62" y="0"/>
                  </a:lnTo>
                  <a:lnTo>
                    <a:pt x="10" y="0"/>
                  </a:lnTo>
                  <a:close/>
                </a:path>
              </a:pathLst>
            </a:custGeom>
            <a:solidFill>
              <a:srgbClr val="777777"/>
            </a:solidFill>
            <a:ln w="3175" cap="flat" cmpd="sng">
              <a:solidFill>
                <a:srgbClr val="FFFFFF"/>
              </a:solidFill>
              <a:prstDash val="solid"/>
              <a:round/>
              <a:headEnd type="none" w="med" len="med"/>
              <a:tailEnd type="none" w="med" len="med"/>
            </a:ln>
          </p:spPr>
          <p:txBody>
            <a:bodyPr/>
            <a:lstStyle/>
            <a:p>
              <a:endParaRPr lang="zh-CN" altLang="en-US"/>
            </a:p>
          </p:txBody>
        </p:sp>
        <p:sp>
          <p:nvSpPr>
            <p:cNvPr id="6240" name="Freeform 207"/>
            <p:cNvSpPr/>
            <p:nvPr/>
          </p:nvSpPr>
          <p:spPr>
            <a:xfrm>
              <a:off x="3700" y="2763"/>
              <a:ext cx="54" cy="348"/>
            </a:xfrm>
            <a:custGeom>
              <a:avLst/>
              <a:gdLst/>
              <a:ahLst/>
              <a:cxnLst>
                <a:cxn ang="0">
                  <a:pos x="0" y="0"/>
                </a:cxn>
                <a:cxn ang="0">
                  <a:pos x="0" y="347"/>
                </a:cxn>
                <a:cxn ang="0">
                  <a:pos x="53" y="347"/>
                </a:cxn>
                <a:cxn ang="0">
                  <a:pos x="53" y="0"/>
                </a:cxn>
                <a:cxn ang="0">
                  <a:pos x="0" y="0"/>
                </a:cxn>
                <a:cxn ang="0">
                  <a:pos x="0" y="0"/>
                </a:cxn>
              </a:cxnLst>
              <a:rect l="0" t="0" r="0" b="0"/>
              <a:pathLst>
                <a:path w="54" h="348">
                  <a:moveTo>
                    <a:pt x="0" y="0"/>
                  </a:moveTo>
                  <a:lnTo>
                    <a:pt x="0" y="347"/>
                  </a:lnTo>
                  <a:lnTo>
                    <a:pt x="53" y="347"/>
                  </a:lnTo>
                  <a:lnTo>
                    <a:pt x="53" y="0"/>
                  </a:lnTo>
                  <a:lnTo>
                    <a:pt x="0" y="0"/>
                  </a:lnTo>
                  <a:close/>
                </a:path>
              </a:pathLst>
            </a:custGeom>
            <a:solidFill>
              <a:srgbClr val="BBBBBB"/>
            </a:solidFill>
            <a:ln w="3175">
              <a:noFill/>
            </a:ln>
          </p:spPr>
          <p:txBody>
            <a:bodyPr/>
            <a:lstStyle/>
            <a:p>
              <a:endParaRPr lang="zh-CN" altLang="en-US"/>
            </a:p>
          </p:txBody>
        </p:sp>
        <p:sp>
          <p:nvSpPr>
            <p:cNvPr id="6241" name="Freeform 208"/>
            <p:cNvSpPr/>
            <p:nvPr/>
          </p:nvSpPr>
          <p:spPr>
            <a:xfrm>
              <a:off x="3753" y="2763"/>
              <a:ext cx="22" cy="348"/>
            </a:xfrm>
            <a:custGeom>
              <a:avLst/>
              <a:gdLst/>
              <a:ahLst/>
              <a:cxnLst>
                <a:cxn ang="0">
                  <a:pos x="0" y="0"/>
                </a:cxn>
                <a:cxn ang="0">
                  <a:pos x="21" y="11"/>
                </a:cxn>
                <a:cxn ang="0">
                  <a:pos x="21" y="347"/>
                </a:cxn>
                <a:cxn ang="0">
                  <a:pos x="0" y="347"/>
                </a:cxn>
                <a:cxn ang="0">
                  <a:pos x="0" y="0"/>
                </a:cxn>
              </a:cxnLst>
              <a:rect l="0" t="0" r="0" b="0"/>
              <a:pathLst>
                <a:path w="22" h="348">
                  <a:moveTo>
                    <a:pt x="0" y="0"/>
                  </a:moveTo>
                  <a:lnTo>
                    <a:pt x="21" y="11"/>
                  </a:lnTo>
                  <a:lnTo>
                    <a:pt x="21" y="347"/>
                  </a:lnTo>
                  <a:lnTo>
                    <a:pt x="0" y="347"/>
                  </a:lnTo>
                  <a:lnTo>
                    <a:pt x="0" y="0"/>
                  </a:lnTo>
                  <a:close/>
                </a:path>
              </a:pathLst>
            </a:custGeom>
            <a:solidFill>
              <a:srgbClr val="BBBBBB"/>
            </a:solidFill>
            <a:ln w="3175">
              <a:noFill/>
            </a:ln>
          </p:spPr>
          <p:txBody>
            <a:bodyPr/>
            <a:lstStyle/>
            <a:p>
              <a:endParaRPr lang="zh-CN" altLang="en-US"/>
            </a:p>
          </p:txBody>
        </p:sp>
        <p:sp>
          <p:nvSpPr>
            <p:cNvPr id="6242" name="Freeform 209"/>
            <p:cNvSpPr/>
            <p:nvPr/>
          </p:nvSpPr>
          <p:spPr>
            <a:xfrm>
              <a:off x="3774" y="2774"/>
              <a:ext cx="43" cy="337"/>
            </a:xfrm>
            <a:custGeom>
              <a:avLst/>
              <a:gdLst/>
              <a:ahLst/>
              <a:cxnLst>
                <a:cxn ang="0">
                  <a:pos x="0" y="336"/>
                </a:cxn>
                <a:cxn ang="0">
                  <a:pos x="42" y="336"/>
                </a:cxn>
                <a:cxn ang="0">
                  <a:pos x="42" y="0"/>
                </a:cxn>
                <a:cxn ang="0">
                  <a:pos x="0" y="0"/>
                </a:cxn>
                <a:cxn ang="0">
                  <a:pos x="0" y="336"/>
                </a:cxn>
              </a:cxnLst>
              <a:rect l="0" t="0" r="0" b="0"/>
              <a:pathLst>
                <a:path w="43" h="337">
                  <a:moveTo>
                    <a:pt x="0" y="336"/>
                  </a:moveTo>
                  <a:lnTo>
                    <a:pt x="42" y="336"/>
                  </a:lnTo>
                  <a:lnTo>
                    <a:pt x="42" y="0"/>
                  </a:lnTo>
                  <a:lnTo>
                    <a:pt x="0" y="0"/>
                  </a:lnTo>
                  <a:lnTo>
                    <a:pt x="0" y="336"/>
                  </a:lnTo>
                  <a:close/>
                </a:path>
              </a:pathLst>
            </a:custGeom>
            <a:solidFill>
              <a:srgbClr val="BBBBBB"/>
            </a:solidFill>
            <a:ln w="3175">
              <a:noFill/>
            </a:ln>
          </p:spPr>
          <p:txBody>
            <a:bodyPr/>
            <a:lstStyle/>
            <a:p>
              <a:endParaRPr lang="zh-CN" altLang="en-US"/>
            </a:p>
          </p:txBody>
        </p:sp>
        <p:sp>
          <p:nvSpPr>
            <p:cNvPr id="6243" name="Freeform 210"/>
            <p:cNvSpPr/>
            <p:nvPr/>
          </p:nvSpPr>
          <p:spPr>
            <a:xfrm>
              <a:off x="3816" y="2774"/>
              <a:ext cx="21" cy="352"/>
            </a:xfrm>
            <a:custGeom>
              <a:avLst/>
              <a:gdLst/>
              <a:ahLst/>
              <a:cxnLst>
                <a:cxn ang="0">
                  <a:pos x="0" y="0"/>
                </a:cxn>
                <a:cxn ang="0">
                  <a:pos x="20" y="0"/>
                </a:cxn>
                <a:cxn ang="0">
                  <a:pos x="20" y="351"/>
                </a:cxn>
                <a:cxn ang="0">
                  <a:pos x="0" y="351"/>
                </a:cxn>
                <a:cxn ang="0">
                  <a:pos x="0" y="0"/>
                </a:cxn>
              </a:cxnLst>
              <a:rect l="0" t="0" r="0" b="0"/>
              <a:pathLst>
                <a:path w="21" h="352">
                  <a:moveTo>
                    <a:pt x="0" y="0"/>
                  </a:moveTo>
                  <a:lnTo>
                    <a:pt x="20" y="0"/>
                  </a:lnTo>
                  <a:lnTo>
                    <a:pt x="20" y="351"/>
                  </a:lnTo>
                  <a:lnTo>
                    <a:pt x="0" y="351"/>
                  </a:lnTo>
                  <a:lnTo>
                    <a:pt x="0" y="0"/>
                  </a:lnTo>
                  <a:close/>
                </a:path>
              </a:pathLst>
            </a:custGeom>
            <a:solidFill>
              <a:srgbClr val="777777"/>
            </a:solidFill>
            <a:ln w="3175">
              <a:noFill/>
            </a:ln>
          </p:spPr>
          <p:txBody>
            <a:bodyPr/>
            <a:lstStyle/>
            <a:p>
              <a:endParaRPr lang="zh-CN" altLang="en-US"/>
            </a:p>
          </p:txBody>
        </p:sp>
        <p:sp>
          <p:nvSpPr>
            <p:cNvPr id="6244" name="Freeform 211"/>
            <p:cNvSpPr/>
            <p:nvPr/>
          </p:nvSpPr>
          <p:spPr>
            <a:xfrm>
              <a:off x="3836" y="2774"/>
              <a:ext cx="49" cy="352"/>
            </a:xfrm>
            <a:custGeom>
              <a:avLst/>
              <a:gdLst/>
              <a:ahLst/>
              <a:cxnLst>
                <a:cxn ang="0">
                  <a:pos x="0" y="351"/>
                </a:cxn>
                <a:cxn ang="0">
                  <a:pos x="48" y="351"/>
                </a:cxn>
                <a:cxn ang="0">
                  <a:pos x="48" y="47"/>
                </a:cxn>
                <a:cxn ang="0">
                  <a:pos x="42" y="47"/>
                </a:cxn>
                <a:cxn ang="0">
                  <a:pos x="42" y="10"/>
                </a:cxn>
                <a:cxn ang="0">
                  <a:pos x="0" y="0"/>
                </a:cxn>
                <a:cxn ang="0">
                  <a:pos x="0" y="351"/>
                </a:cxn>
              </a:cxnLst>
              <a:rect l="0" t="0" r="0" b="0"/>
              <a:pathLst>
                <a:path w="49" h="352">
                  <a:moveTo>
                    <a:pt x="0" y="351"/>
                  </a:moveTo>
                  <a:lnTo>
                    <a:pt x="48" y="351"/>
                  </a:lnTo>
                  <a:lnTo>
                    <a:pt x="48" y="47"/>
                  </a:lnTo>
                  <a:lnTo>
                    <a:pt x="42" y="47"/>
                  </a:lnTo>
                  <a:lnTo>
                    <a:pt x="42" y="10"/>
                  </a:lnTo>
                  <a:lnTo>
                    <a:pt x="0" y="0"/>
                  </a:lnTo>
                  <a:lnTo>
                    <a:pt x="0" y="351"/>
                  </a:lnTo>
                  <a:close/>
                </a:path>
              </a:pathLst>
            </a:custGeom>
            <a:solidFill>
              <a:srgbClr val="EEEEEE"/>
            </a:solidFill>
            <a:ln w="3175">
              <a:noFill/>
            </a:ln>
          </p:spPr>
          <p:txBody>
            <a:bodyPr/>
            <a:lstStyle/>
            <a:p>
              <a:endParaRPr lang="zh-CN" altLang="en-US"/>
            </a:p>
          </p:txBody>
        </p:sp>
        <p:sp>
          <p:nvSpPr>
            <p:cNvPr id="6245" name="Freeform 212"/>
            <p:cNvSpPr/>
            <p:nvPr/>
          </p:nvSpPr>
          <p:spPr>
            <a:xfrm>
              <a:off x="3884" y="2821"/>
              <a:ext cx="79" cy="305"/>
            </a:xfrm>
            <a:custGeom>
              <a:avLst/>
              <a:gdLst/>
              <a:ahLst/>
              <a:cxnLst>
                <a:cxn ang="0">
                  <a:pos x="0" y="0"/>
                </a:cxn>
                <a:cxn ang="0">
                  <a:pos x="78" y="0"/>
                </a:cxn>
                <a:cxn ang="0">
                  <a:pos x="78" y="304"/>
                </a:cxn>
                <a:cxn ang="0">
                  <a:pos x="0" y="304"/>
                </a:cxn>
                <a:cxn ang="0">
                  <a:pos x="0" y="0"/>
                </a:cxn>
              </a:cxnLst>
              <a:rect l="0" t="0" r="0" b="0"/>
              <a:pathLst>
                <a:path w="79" h="305">
                  <a:moveTo>
                    <a:pt x="0" y="0"/>
                  </a:moveTo>
                  <a:lnTo>
                    <a:pt x="78" y="0"/>
                  </a:lnTo>
                  <a:lnTo>
                    <a:pt x="78" y="304"/>
                  </a:lnTo>
                  <a:lnTo>
                    <a:pt x="0" y="304"/>
                  </a:lnTo>
                  <a:lnTo>
                    <a:pt x="0" y="0"/>
                  </a:lnTo>
                  <a:close/>
                </a:path>
              </a:pathLst>
            </a:custGeom>
            <a:solidFill>
              <a:srgbClr val="777777"/>
            </a:solidFill>
            <a:ln w="3175">
              <a:noFill/>
            </a:ln>
          </p:spPr>
          <p:txBody>
            <a:bodyPr/>
            <a:lstStyle/>
            <a:p>
              <a:endParaRPr lang="zh-CN" altLang="en-US"/>
            </a:p>
          </p:txBody>
        </p:sp>
        <p:sp>
          <p:nvSpPr>
            <p:cNvPr id="6246" name="Freeform 213"/>
            <p:cNvSpPr/>
            <p:nvPr/>
          </p:nvSpPr>
          <p:spPr>
            <a:xfrm>
              <a:off x="3899" y="3125"/>
              <a:ext cx="64" cy="17"/>
            </a:xfrm>
            <a:custGeom>
              <a:avLst/>
              <a:gdLst/>
              <a:ahLst/>
              <a:cxnLst>
                <a:cxn ang="0">
                  <a:pos x="0" y="0"/>
                </a:cxn>
                <a:cxn ang="0">
                  <a:pos x="63" y="0"/>
                </a:cxn>
                <a:cxn ang="0">
                  <a:pos x="63" y="16"/>
                </a:cxn>
                <a:cxn ang="0">
                  <a:pos x="0" y="16"/>
                </a:cxn>
                <a:cxn ang="0">
                  <a:pos x="0" y="0"/>
                </a:cxn>
              </a:cxnLst>
              <a:rect l="0" t="0" r="0" b="0"/>
              <a:pathLst>
                <a:path w="64" h="17">
                  <a:moveTo>
                    <a:pt x="0" y="0"/>
                  </a:moveTo>
                  <a:lnTo>
                    <a:pt x="63" y="0"/>
                  </a:lnTo>
                  <a:lnTo>
                    <a:pt x="63" y="16"/>
                  </a:lnTo>
                  <a:lnTo>
                    <a:pt x="0" y="16"/>
                  </a:lnTo>
                  <a:lnTo>
                    <a:pt x="0" y="0"/>
                  </a:lnTo>
                  <a:close/>
                </a:path>
              </a:pathLst>
            </a:custGeom>
            <a:noFill/>
            <a:ln w="3175" cap="flat" cmpd="sng">
              <a:solidFill>
                <a:srgbClr val="555555"/>
              </a:solidFill>
              <a:prstDash val="solid"/>
              <a:round/>
              <a:headEnd type="none" w="med" len="med"/>
              <a:tailEnd type="none" w="med" len="med"/>
            </a:ln>
          </p:spPr>
          <p:txBody>
            <a:bodyPr/>
            <a:lstStyle/>
            <a:p>
              <a:endParaRPr lang="zh-CN" altLang="en-US"/>
            </a:p>
          </p:txBody>
        </p:sp>
        <p:sp>
          <p:nvSpPr>
            <p:cNvPr id="6247" name="Freeform 214"/>
            <p:cNvSpPr/>
            <p:nvPr/>
          </p:nvSpPr>
          <p:spPr>
            <a:xfrm>
              <a:off x="3899" y="3125"/>
              <a:ext cx="64" cy="17"/>
            </a:xfrm>
            <a:custGeom>
              <a:avLst/>
              <a:gdLst/>
              <a:ahLst/>
              <a:cxnLst>
                <a:cxn ang="0">
                  <a:pos x="0" y="0"/>
                </a:cxn>
                <a:cxn ang="0">
                  <a:pos x="63" y="0"/>
                </a:cxn>
                <a:cxn ang="0">
                  <a:pos x="63" y="16"/>
                </a:cxn>
                <a:cxn ang="0">
                  <a:pos x="0" y="16"/>
                </a:cxn>
                <a:cxn ang="0">
                  <a:pos x="0" y="0"/>
                </a:cxn>
              </a:cxnLst>
              <a:rect l="0" t="0" r="0" b="0"/>
              <a:pathLst>
                <a:path w="64" h="17">
                  <a:moveTo>
                    <a:pt x="0" y="0"/>
                  </a:moveTo>
                  <a:lnTo>
                    <a:pt x="63" y="0"/>
                  </a:lnTo>
                  <a:lnTo>
                    <a:pt x="63" y="16"/>
                  </a:lnTo>
                  <a:lnTo>
                    <a:pt x="0" y="16"/>
                  </a:lnTo>
                  <a:lnTo>
                    <a:pt x="0" y="0"/>
                  </a:lnTo>
                  <a:close/>
                </a:path>
              </a:pathLst>
            </a:custGeom>
            <a:solidFill>
              <a:srgbClr val="777777"/>
            </a:solidFill>
            <a:ln w="3175">
              <a:noFill/>
            </a:ln>
          </p:spPr>
          <p:txBody>
            <a:bodyPr/>
            <a:lstStyle/>
            <a:p>
              <a:endParaRPr lang="zh-CN" altLang="en-US"/>
            </a:p>
          </p:txBody>
        </p:sp>
        <p:sp>
          <p:nvSpPr>
            <p:cNvPr id="6248" name="Freeform 215"/>
            <p:cNvSpPr/>
            <p:nvPr/>
          </p:nvSpPr>
          <p:spPr>
            <a:xfrm>
              <a:off x="4004" y="2858"/>
              <a:ext cx="80" cy="284"/>
            </a:xfrm>
            <a:custGeom>
              <a:avLst/>
              <a:gdLst/>
              <a:ahLst/>
              <a:cxnLst>
                <a:cxn ang="0">
                  <a:pos x="11" y="283"/>
                </a:cxn>
                <a:cxn ang="0">
                  <a:pos x="79" y="283"/>
                </a:cxn>
                <a:cxn ang="0">
                  <a:pos x="79" y="0"/>
                </a:cxn>
                <a:cxn ang="0">
                  <a:pos x="0" y="0"/>
                </a:cxn>
                <a:cxn ang="0">
                  <a:pos x="0" y="73"/>
                </a:cxn>
                <a:cxn ang="0">
                  <a:pos x="11" y="73"/>
                </a:cxn>
                <a:cxn ang="0">
                  <a:pos x="11" y="283"/>
                </a:cxn>
              </a:cxnLst>
              <a:rect l="0" t="0" r="0" b="0"/>
              <a:pathLst>
                <a:path w="80" h="284">
                  <a:moveTo>
                    <a:pt x="11" y="283"/>
                  </a:moveTo>
                  <a:lnTo>
                    <a:pt x="79" y="283"/>
                  </a:lnTo>
                  <a:lnTo>
                    <a:pt x="79" y="0"/>
                  </a:lnTo>
                  <a:lnTo>
                    <a:pt x="0" y="0"/>
                  </a:lnTo>
                  <a:lnTo>
                    <a:pt x="0" y="73"/>
                  </a:lnTo>
                  <a:lnTo>
                    <a:pt x="11" y="73"/>
                  </a:lnTo>
                  <a:lnTo>
                    <a:pt x="11" y="283"/>
                  </a:lnTo>
                  <a:close/>
                </a:path>
              </a:pathLst>
            </a:custGeom>
            <a:solidFill>
              <a:srgbClr val="BBBBBB"/>
            </a:solidFill>
            <a:ln w="3175">
              <a:noFill/>
            </a:ln>
          </p:spPr>
          <p:txBody>
            <a:bodyPr/>
            <a:lstStyle/>
            <a:p>
              <a:endParaRPr lang="zh-CN" altLang="en-US"/>
            </a:p>
          </p:txBody>
        </p:sp>
        <p:sp>
          <p:nvSpPr>
            <p:cNvPr id="6249" name="Freeform 216"/>
            <p:cNvSpPr/>
            <p:nvPr/>
          </p:nvSpPr>
          <p:spPr>
            <a:xfrm>
              <a:off x="4051" y="2742"/>
              <a:ext cx="90" cy="400"/>
            </a:xfrm>
            <a:custGeom>
              <a:avLst/>
              <a:gdLst/>
              <a:ahLst/>
              <a:cxnLst>
                <a:cxn ang="0">
                  <a:pos x="0" y="116"/>
                </a:cxn>
                <a:cxn ang="0">
                  <a:pos x="0" y="0"/>
                </a:cxn>
                <a:cxn ang="0">
                  <a:pos x="89" y="0"/>
                </a:cxn>
                <a:cxn ang="0">
                  <a:pos x="89" y="399"/>
                </a:cxn>
                <a:cxn ang="0">
                  <a:pos x="32" y="399"/>
                </a:cxn>
                <a:cxn ang="0">
                  <a:pos x="32" y="116"/>
                </a:cxn>
                <a:cxn ang="0">
                  <a:pos x="0" y="116"/>
                </a:cxn>
              </a:cxnLst>
              <a:rect l="0" t="0" r="0" b="0"/>
              <a:pathLst>
                <a:path w="90" h="400">
                  <a:moveTo>
                    <a:pt x="0" y="116"/>
                  </a:moveTo>
                  <a:lnTo>
                    <a:pt x="0" y="0"/>
                  </a:lnTo>
                  <a:lnTo>
                    <a:pt x="89" y="0"/>
                  </a:lnTo>
                  <a:lnTo>
                    <a:pt x="89" y="399"/>
                  </a:lnTo>
                  <a:lnTo>
                    <a:pt x="32" y="399"/>
                  </a:lnTo>
                  <a:lnTo>
                    <a:pt x="32" y="116"/>
                  </a:lnTo>
                  <a:lnTo>
                    <a:pt x="0" y="116"/>
                  </a:lnTo>
                  <a:close/>
                </a:path>
              </a:pathLst>
            </a:custGeom>
            <a:solidFill>
              <a:srgbClr val="777777"/>
            </a:solidFill>
            <a:ln w="3175">
              <a:noFill/>
            </a:ln>
          </p:spPr>
          <p:txBody>
            <a:bodyPr/>
            <a:lstStyle/>
            <a:p>
              <a:endParaRPr lang="zh-CN" altLang="en-US"/>
            </a:p>
          </p:txBody>
        </p:sp>
        <p:sp>
          <p:nvSpPr>
            <p:cNvPr id="6250" name="Freeform 217"/>
            <p:cNvSpPr/>
            <p:nvPr/>
          </p:nvSpPr>
          <p:spPr>
            <a:xfrm>
              <a:off x="4140" y="2821"/>
              <a:ext cx="48" cy="321"/>
            </a:xfrm>
            <a:custGeom>
              <a:avLst/>
              <a:gdLst/>
              <a:ahLst/>
              <a:cxnLst>
                <a:cxn ang="0">
                  <a:pos x="0" y="16"/>
                </a:cxn>
                <a:cxn ang="0">
                  <a:pos x="47" y="0"/>
                </a:cxn>
                <a:cxn ang="0">
                  <a:pos x="47" y="320"/>
                </a:cxn>
                <a:cxn ang="0">
                  <a:pos x="0" y="320"/>
                </a:cxn>
                <a:cxn ang="0">
                  <a:pos x="0" y="16"/>
                </a:cxn>
              </a:cxnLst>
              <a:rect l="0" t="0" r="0" b="0"/>
              <a:pathLst>
                <a:path w="48" h="321">
                  <a:moveTo>
                    <a:pt x="0" y="16"/>
                  </a:moveTo>
                  <a:lnTo>
                    <a:pt x="47" y="0"/>
                  </a:lnTo>
                  <a:lnTo>
                    <a:pt x="47" y="320"/>
                  </a:lnTo>
                  <a:lnTo>
                    <a:pt x="0" y="320"/>
                  </a:lnTo>
                  <a:lnTo>
                    <a:pt x="0" y="16"/>
                  </a:lnTo>
                  <a:close/>
                </a:path>
              </a:pathLst>
            </a:custGeom>
            <a:solidFill>
              <a:srgbClr val="777777"/>
            </a:solidFill>
            <a:ln w="3175">
              <a:noFill/>
            </a:ln>
          </p:spPr>
          <p:txBody>
            <a:bodyPr/>
            <a:lstStyle/>
            <a:p>
              <a:endParaRPr lang="zh-CN" altLang="en-US"/>
            </a:p>
          </p:txBody>
        </p:sp>
        <p:sp>
          <p:nvSpPr>
            <p:cNvPr id="6251" name="Freeform 218"/>
            <p:cNvSpPr/>
            <p:nvPr/>
          </p:nvSpPr>
          <p:spPr>
            <a:xfrm>
              <a:off x="4187" y="2821"/>
              <a:ext cx="96" cy="321"/>
            </a:xfrm>
            <a:custGeom>
              <a:avLst/>
              <a:gdLst/>
              <a:ahLst/>
              <a:cxnLst>
                <a:cxn ang="0">
                  <a:pos x="0" y="320"/>
                </a:cxn>
                <a:cxn ang="0">
                  <a:pos x="95" y="320"/>
                </a:cxn>
                <a:cxn ang="0">
                  <a:pos x="95" y="5"/>
                </a:cxn>
                <a:cxn ang="0">
                  <a:pos x="0" y="0"/>
                </a:cxn>
                <a:cxn ang="0">
                  <a:pos x="0" y="320"/>
                </a:cxn>
              </a:cxnLst>
              <a:rect l="0" t="0" r="0" b="0"/>
              <a:pathLst>
                <a:path w="96" h="321">
                  <a:moveTo>
                    <a:pt x="0" y="320"/>
                  </a:moveTo>
                  <a:lnTo>
                    <a:pt x="95" y="320"/>
                  </a:lnTo>
                  <a:lnTo>
                    <a:pt x="95" y="5"/>
                  </a:lnTo>
                  <a:lnTo>
                    <a:pt x="0" y="0"/>
                  </a:lnTo>
                  <a:lnTo>
                    <a:pt x="0" y="320"/>
                  </a:lnTo>
                  <a:close/>
                </a:path>
              </a:pathLst>
            </a:custGeom>
            <a:solidFill>
              <a:srgbClr val="BBBBBB"/>
            </a:solidFill>
            <a:ln w="3175">
              <a:noFill/>
            </a:ln>
          </p:spPr>
          <p:txBody>
            <a:bodyPr/>
            <a:lstStyle/>
            <a:p>
              <a:endParaRPr lang="zh-CN" altLang="en-US"/>
            </a:p>
          </p:txBody>
        </p:sp>
        <p:sp>
          <p:nvSpPr>
            <p:cNvPr id="6252" name="Freeform 219"/>
            <p:cNvSpPr/>
            <p:nvPr/>
          </p:nvSpPr>
          <p:spPr>
            <a:xfrm>
              <a:off x="2438" y="3110"/>
              <a:ext cx="1478" cy="69"/>
            </a:xfrm>
            <a:custGeom>
              <a:avLst/>
              <a:gdLst/>
              <a:ahLst/>
              <a:cxnLst>
                <a:cxn ang="0">
                  <a:pos x="0" y="26"/>
                </a:cxn>
                <a:cxn ang="0">
                  <a:pos x="1053" y="26"/>
                </a:cxn>
                <a:cxn ang="0">
                  <a:pos x="1053" y="10"/>
                </a:cxn>
                <a:cxn ang="0">
                  <a:pos x="1137" y="10"/>
                </a:cxn>
                <a:cxn ang="0">
                  <a:pos x="1137" y="0"/>
                </a:cxn>
                <a:cxn ang="0">
                  <a:pos x="1378" y="0"/>
                </a:cxn>
                <a:cxn ang="0">
                  <a:pos x="1378" y="15"/>
                </a:cxn>
                <a:cxn ang="0">
                  <a:pos x="1461" y="15"/>
                </a:cxn>
                <a:cxn ang="0">
                  <a:pos x="1461" y="47"/>
                </a:cxn>
                <a:cxn ang="0">
                  <a:pos x="1477" y="47"/>
                </a:cxn>
                <a:cxn ang="0">
                  <a:pos x="1477" y="68"/>
                </a:cxn>
                <a:cxn ang="0">
                  <a:pos x="948" y="68"/>
                </a:cxn>
                <a:cxn ang="0">
                  <a:pos x="948" y="52"/>
                </a:cxn>
                <a:cxn ang="0">
                  <a:pos x="0" y="52"/>
                </a:cxn>
                <a:cxn ang="0">
                  <a:pos x="0" y="26"/>
                </a:cxn>
                <a:cxn ang="0">
                  <a:pos x="0" y="26"/>
                </a:cxn>
              </a:cxnLst>
              <a:rect l="0" t="0" r="0" b="0"/>
              <a:pathLst>
                <a:path w="1478" h="69">
                  <a:moveTo>
                    <a:pt x="0" y="26"/>
                  </a:moveTo>
                  <a:lnTo>
                    <a:pt x="1053" y="26"/>
                  </a:lnTo>
                  <a:lnTo>
                    <a:pt x="1053" y="10"/>
                  </a:lnTo>
                  <a:lnTo>
                    <a:pt x="1137" y="10"/>
                  </a:lnTo>
                  <a:lnTo>
                    <a:pt x="1137" y="0"/>
                  </a:lnTo>
                  <a:lnTo>
                    <a:pt x="1378" y="0"/>
                  </a:lnTo>
                  <a:lnTo>
                    <a:pt x="1378" y="15"/>
                  </a:lnTo>
                  <a:lnTo>
                    <a:pt x="1461" y="15"/>
                  </a:lnTo>
                  <a:lnTo>
                    <a:pt x="1461" y="47"/>
                  </a:lnTo>
                  <a:lnTo>
                    <a:pt x="1477" y="47"/>
                  </a:lnTo>
                  <a:lnTo>
                    <a:pt x="1477" y="68"/>
                  </a:lnTo>
                  <a:lnTo>
                    <a:pt x="948" y="68"/>
                  </a:lnTo>
                  <a:lnTo>
                    <a:pt x="948" y="52"/>
                  </a:lnTo>
                  <a:lnTo>
                    <a:pt x="0" y="52"/>
                  </a:lnTo>
                  <a:lnTo>
                    <a:pt x="0" y="26"/>
                  </a:lnTo>
                  <a:close/>
                </a:path>
              </a:pathLst>
            </a:custGeom>
            <a:solidFill>
              <a:srgbClr val="BBBBBB"/>
            </a:solidFill>
            <a:ln w="3175">
              <a:noFill/>
            </a:ln>
          </p:spPr>
          <p:txBody>
            <a:bodyPr/>
            <a:lstStyle/>
            <a:p>
              <a:endParaRPr lang="zh-CN" altLang="en-US"/>
            </a:p>
          </p:txBody>
        </p:sp>
        <p:sp>
          <p:nvSpPr>
            <p:cNvPr id="6253" name="Freeform 220"/>
            <p:cNvSpPr/>
            <p:nvPr/>
          </p:nvSpPr>
          <p:spPr>
            <a:xfrm>
              <a:off x="3899" y="3141"/>
              <a:ext cx="384" cy="32"/>
            </a:xfrm>
            <a:custGeom>
              <a:avLst/>
              <a:gdLst/>
              <a:ahLst/>
              <a:cxnLst>
                <a:cxn ang="0">
                  <a:pos x="0" y="0"/>
                </a:cxn>
                <a:cxn ang="0">
                  <a:pos x="383" y="0"/>
                </a:cxn>
                <a:cxn ang="0">
                  <a:pos x="383" y="31"/>
                </a:cxn>
                <a:cxn ang="0">
                  <a:pos x="16" y="31"/>
                </a:cxn>
                <a:cxn ang="0">
                  <a:pos x="16" y="16"/>
                </a:cxn>
                <a:cxn ang="0">
                  <a:pos x="0" y="16"/>
                </a:cxn>
                <a:cxn ang="0">
                  <a:pos x="0" y="0"/>
                </a:cxn>
              </a:cxnLst>
              <a:rect l="0" t="0" r="0" b="0"/>
              <a:pathLst>
                <a:path w="384" h="32">
                  <a:moveTo>
                    <a:pt x="0" y="0"/>
                  </a:moveTo>
                  <a:lnTo>
                    <a:pt x="383" y="0"/>
                  </a:lnTo>
                  <a:lnTo>
                    <a:pt x="383" y="31"/>
                  </a:lnTo>
                  <a:lnTo>
                    <a:pt x="16" y="31"/>
                  </a:lnTo>
                  <a:lnTo>
                    <a:pt x="16" y="16"/>
                  </a:lnTo>
                  <a:lnTo>
                    <a:pt x="0" y="16"/>
                  </a:lnTo>
                  <a:lnTo>
                    <a:pt x="0" y="0"/>
                  </a:lnTo>
                  <a:close/>
                </a:path>
              </a:pathLst>
            </a:custGeom>
            <a:noFill/>
            <a:ln w="3175" cap="flat" cmpd="sng">
              <a:solidFill>
                <a:srgbClr val="777777"/>
              </a:solidFill>
              <a:prstDash val="solid"/>
              <a:round/>
              <a:headEnd type="none" w="med" len="med"/>
              <a:tailEnd type="none" w="med" len="med"/>
            </a:ln>
          </p:spPr>
          <p:txBody>
            <a:bodyPr/>
            <a:lstStyle/>
            <a:p>
              <a:endParaRPr lang="zh-CN" altLang="en-US"/>
            </a:p>
          </p:txBody>
        </p:sp>
        <p:sp>
          <p:nvSpPr>
            <p:cNvPr id="6254" name="Freeform 221"/>
            <p:cNvSpPr/>
            <p:nvPr/>
          </p:nvSpPr>
          <p:spPr>
            <a:xfrm>
              <a:off x="3899" y="3141"/>
              <a:ext cx="384" cy="32"/>
            </a:xfrm>
            <a:custGeom>
              <a:avLst/>
              <a:gdLst/>
              <a:ahLst/>
              <a:cxnLst>
                <a:cxn ang="0">
                  <a:pos x="0" y="0"/>
                </a:cxn>
                <a:cxn ang="0">
                  <a:pos x="383" y="0"/>
                </a:cxn>
                <a:cxn ang="0">
                  <a:pos x="383" y="31"/>
                </a:cxn>
                <a:cxn ang="0">
                  <a:pos x="16" y="31"/>
                </a:cxn>
                <a:cxn ang="0">
                  <a:pos x="16" y="16"/>
                </a:cxn>
                <a:cxn ang="0">
                  <a:pos x="0" y="16"/>
                </a:cxn>
                <a:cxn ang="0">
                  <a:pos x="0" y="0"/>
                </a:cxn>
              </a:cxnLst>
              <a:rect l="0" t="0" r="0" b="0"/>
              <a:pathLst>
                <a:path w="384" h="32">
                  <a:moveTo>
                    <a:pt x="0" y="0"/>
                  </a:moveTo>
                  <a:lnTo>
                    <a:pt x="383" y="0"/>
                  </a:lnTo>
                  <a:lnTo>
                    <a:pt x="383" y="31"/>
                  </a:lnTo>
                  <a:lnTo>
                    <a:pt x="16" y="31"/>
                  </a:lnTo>
                  <a:lnTo>
                    <a:pt x="16" y="16"/>
                  </a:lnTo>
                  <a:lnTo>
                    <a:pt x="0" y="16"/>
                  </a:lnTo>
                  <a:lnTo>
                    <a:pt x="0" y="0"/>
                  </a:lnTo>
                  <a:close/>
                </a:path>
              </a:pathLst>
            </a:custGeom>
            <a:solidFill>
              <a:srgbClr val="888888"/>
            </a:solidFill>
            <a:ln w="3175" cap="flat" cmpd="sng">
              <a:solidFill>
                <a:srgbClr val="000000"/>
              </a:solidFill>
              <a:prstDash val="solid"/>
              <a:round/>
              <a:headEnd type="none" w="med" len="med"/>
              <a:tailEnd type="none" w="med" len="med"/>
            </a:ln>
          </p:spPr>
          <p:txBody>
            <a:bodyPr/>
            <a:lstStyle/>
            <a:p>
              <a:endParaRPr lang="zh-CN" altLang="en-US"/>
            </a:p>
          </p:txBody>
        </p:sp>
        <p:sp>
          <p:nvSpPr>
            <p:cNvPr id="6255" name="Freeform 222"/>
            <p:cNvSpPr/>
            <p:nvPr/>
          </p:nvSpPr>
          <p:spPr>
            <a:xfrm>
              <a:off x="2438" y="3187"/>
              <a:ext cx="1845" cy="32"/>
            </a:xfrm>
            <a:custGeom>
              <a:avLst/>
              <a:gdLst/>
              <a:ahLst/>
              <a:cxnLst>
                <a:cxn ang="0">
                  <a:pos x="0" y="0"/>
                </a:cxn>
                <a:cxn ang="0">
                  <a:pos x="1844" y="0"/>
                </a:cxn>
                <a:cxn ang="0">
                  <a:pos x="1844" y="31"/>
                </a:cxn>
                <a:cxn ang="0">
                  <a:pos x="0" y="31"/>
                </a:cxn>
                <a:cxn ang="0">
                  <a:pos x="0" y="0"/>
                </a:cxn>
                <a:cxn ang="0">
                  <a:pos x="0" y="0"/>
                </a:cxn>
              </a:cxnLst>
              <a:rect l="0" t="0" r="0" b="0"/>
              <a:pathLst>
                <a:path w="1845" h="32">
                  <a:moveTo>
                    <a:pt x="0" y="0"/>
                  </a:moveTo>
                  <a:lnTo>
                    <a:pt x="1844" y="0"/>
                  </a:lnTo>
                  <a:lnTo>
                    <a:pt x="1844" y="31"/>
                  </a:lnTo>
                  <a:lnTo>
                    <a:pt x="0" y="31"/>
                  </a:lnTo>
                  <a:lnTo>
                    <a:pt x="0" y="0"/>
                  </a:lnTo>
                  <a:close/>
                </a:path>
              </a:pathLst>
            </a:custGeom>
            <a:solidFill>
              <a:srgbClr val="888888"/>
            </a:solidFill>
            <a:ln w="3175">
              <a:noFill/>
            </a:ln>
          </p:spPr>
          <p:txBody>
            <a:bodyPr/>
            <a:lstStyle/>
            <a:p>
              <a:endParaRPr lang="zh-CN" altLang="en-US"/>
            </a:p>
          </p:txBody>
        </p:sp>
        <p:sp>
          <p:nvSpPr>
            <p:cNvPr id="6256" name="Freeform 223"/>
            <p:cNvSpPr/>
            <p:nvPr/>
          </p:nvSpPr>
          <p:spPr>
            <a:xfrm>
              <a:off x="3329" y="2470"/>
              <a:ext cx="1" cy="74"/>
            </a:xfrm>
            <a:custGeom>
              <a:avLst/>
              <a:gdLst/>
              <a:ahLst/>
              <a:cxnLst>
                <a:cxn ang="0">
                  <a:pos x="0" y="73"/>
                </a:cxn>
                <a:cxn ang="0">
                  <a:pos x="0" y="0"/>
                </a:cxn>
              </a:cxnLst>
              <a:rect l="0" t="0" r="0" b="0"/>
              <a:pathLst>
                <a:path w="1" h="74">
                  <a:moveTo>
                    <a:pt x="0" y="73"/>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57" name="Freeform 224"/>
            <p:cNvSpPr/>
            <p:nvPr/>
          </p:nvSpPr>
          <p:spPr>
            <a:xfrm>
              <a:off x="2454" y="2669"/>
              <a:ext cx="1" cy="11"/>
            </a:xfrm>
            <a:custGeom>
              <a:avLst/>
              <a:gdLst/>
              <a:ahLst/>
              <a:cxnLst>
                <a:cxn ang="0">
                  <a:pos x="0" y="10"/>
                </a:cxn>
                <a:cxn ang="0">
                  <a:pos x="0" y="0"/>
                </a:cxn>
              </a:cxnLst>
              <a:rect l="0" t="0" r="0" b="0"/>
              <a:pathLst>
                <a:path w="1" h="11">
                  <a:moveTo>
                    <a:pt x="0" y="10"/>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58" name="Freeform 225"/>
            <p:cNvSpPr/>
            <p:nvPr/>
          </p:nvSpPr>
          <p:spPr>
            <a:xfrm>
              <a:off x="2465" y="2674"/>
              <a:ext cx="1" cy="12"/>
            </a:xfrm>
            <a:custGeom>
              <a:avLst/>
              <a:gdLst/>
              <a:ahLst/>
              <a:cxnLst>
                <a:cxn ang="0">
                  <a:pos x="0" y="11"/>
                </a:cxn>
                <a:cxn ang="0">
                  <a:pos x="0" y="0"/>
                </a:cxn>
              </a:cxnLst>
              <a:rect l="0" t="0" r="0" b="0"/>
              <a:pathLst>
                <a:path w="1" h="12">
                  <a:moveTo>
                    <a:pt x="0" y="11"/>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59" name="Freeform 226"/>
            <p:cNvSpPr/>
            <p:nvPr/>
          </p:nvSpPr>
          <p:spPr>
            <a:xfrm>
              <a:off x="2475" y="2674"/>
              <a:ext cx="1" cy="12"/>
            </a:xfrm>
            <a:custGeom>
              <a:avLst/>
              <a:gdLst/>
              <a:ahLst/>
              <a:cxnLst>
                <a:cxn ang="0">
                  <a:pos x="0" y="11"/>
                </a:cxn>
                <a:cxn ang="0">
                  <a:pos x="0" y="0"/>
                </a:cxn>
              </a:cxnLst>
              <a:rect l="0" t="0" r="0" b="0"/>
              <a:pathLst>
                <a:path w="1" h="12">
                  <a:moveTo>
                    <a:pt x="0" y="11"/>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60" name="Freeform 227"/>
            <p:cNvSpPr/>
            <p:nvPr/>
          </p:nvSpPr>
          <p:spPr>
            <a:xfrm>
              <a:off x="2491" y="2679"/>
              <a:ext cx="1" cy="12"/>
            </a:xfrm>
            <a:custGeom>
              <a:avLst/>
              <a:gdLst/>
              <a:ahLst/>
              <a:cxnLst>
                <a:cxn ang="0">
                  <a:pos x="0" y="11"/>
                </a:cxn>
                <a:cxn ang="0">
                  <a:pos x="0" y="0"/>
                </a:cxn>
              </a:cxnLst>
              <a:rect l="0" t="0" r="0" b="0"/>
              <a:pathLst>
                <a:path w="1" h="12">
                  <a:moveTo>
                    <a:pt x="0" y="11"/>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61" name="Freeform 228"/>
            <p:cNvSpPr/>
            <p:nvPr/>
          </p:nvSpPr>
          <p:spPr>
            <a:xfrm>
              <a:off x="2501" y="2685"/>
              <a:ext cx="1" cy="11"/>
            </a:xfrm>
            <a:custGeom>
              <a:avLst/>
              <a:gdLst/>
              <a:ahLst/>
              <a:cxnLst>
                <a:cxn ang="0">
                  <a:pos x="0" y="10"/>
                </a:cxn>
                <a:cxn ang="0">
                  <a:pos x="0" y="0"/>
                </a:cxn>
              </a:cxnLst>
              <a:rect l="0" t="0" r="0" b="0"/>
              <a:pathLst>
                <a:path w="1" h="11">
                  <a:moveTo>
                    <a:pt x="0" y="10"/>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62" name="Freeform 229"/>
            <p:cNvSpPr/>
            <p:nvPr/>
          </p:nvSpPr>
          <p:spPr>
            <a:xfrm>
              <a:off x="2512" y="2685"/>
              <a:ext cx="1" cy="11"/>
            </a:xfrm>
            <a:custGeom>
              <a:avLst/>
              <a:gdLst/>
              <a:ahLst/>
              <a:cxnLst>
                <a:cxn ang="0">
                  <a:pos x="0" y="10"/>
                </a:cxn>
                <a:cxn ang="0">
                  <a:pos x="0" y="0"/>
                </a:cxn>
              </a:cxnLst>
              <a:rect l="0" t="0" r="0" b="0"/>
              <a:pathLst>
                <a:path w="1" h="11">
                  <a:moveTo>
                    <a:pt x="0" y="10"/>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63" name="Freeform 230"/>
            <p:cNvSpPr/>
            <p:nvPr/>
          </p:nvSpPr>
          <p:spPr>
            <a:xfrm>
              <a:off x="2527" y="2685"/>
              <a:ext cx="1" cy="11"/>
            </a:xfrm>
            <a:custGeom>
              <a:avLst/>
              <a:gdLst/>
              <a:ahLst/>
              <a:cxnLst>
                <a:cxn ang="0">
                  <a:pos x="0" y="10"/>
                </a:cxn>
                <a:cxn ang="0">
                  <a:pos x="0" y="0"/>
                </a:cxn>
              </a:cxnLst>
              <a:rect l="0" t="0" r="0" b="0"/>
              <a:pathLst>
                <a:path w="1" h="11">
                  <a:moveTo>
                    <a:pt x="0" y="10"/>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64" name="Freeform 231"/>
            <p:cNvSpPr/>
            <p:nvPr/>
          </p:nvSpPr>
          <p:spPr>
            <a:xfrm>
              <a:off x="2538" y="2690"/>
              <a:ext cx="1" cy="11"/>
            </a:xfrm>
            <a:custGeom>
              <a:avLst/>
              <a:gdLst/>
              <a:ahLst/>
              <a:cxnLst>
                <a:cxn ang="0">
                  <a:pos x="0" y="10"/>
                </a:cxn>
                <a:cxn ang="0">
                  <a:pos x="0" y="0"/>
                </a:cxn>
              </a:cxnLst>
              <a:rect l="0" t="0" r="0" b="0"/>
              <a:pathLst>
                <a:path w="1" h="11">
                  <a:moveTo>
                    <a:pt x="0" y="10"/>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65" name="Freeform 232"/>
            <p:cNvSpPr/>
            <p:nvPr/>
          </p:nvSpPr>
          <p:spPr>
            <a:xfrm>
              <a:off x="2548" y="2695"/>
              <a:ext cx="1" cy="12"/>
            </a:xfrm>
            <a:custGeom>
              <a:avLst/>
              <a:gdLst/>
              <a:ahLst/>
              <a:cxnLst>
                <a:cxn ang="0">
                  <a:pos x="0" y="11"/>
                </a:cxn>
                <a:cxn ang="0">
                  <a:pos x="0" y="0"/>
                </a:cxn>
              </a:cxnLst>
              <a:rect l="0" t="0" r="0" b="0"/>
              <a:pathLst>
                <a:path w="1" h="12">
                  <a:moveTo>
                    <a:pt x="0" y="11"/>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66" name="Freeform 233"/>
            <p:cNvSpPr/>
            <p:nvPr/>
          </p:nvSpPr>
          <p:spPr>
            <a:xfrm>
              <a:off x="2564" y="2700"/>
              <a:ext cx="1" cy="7"/>
            </a:xfrm>
            <a:custGeom>
              <a:avLst/>
              <a:gdLst/>
              <a:ahLst/>
              <a:cxnLst>
                <a:cxn ang="0">
                  <a:pos x="0" y="6"/>
                </a:cxn>
                <a:cxn ang="0">
                  <a:pos x="0" y="0"/>
                </a:cxn>
              </a:cxnLst>
              <a:rect l="0" t="0" r="0" b="0"/>
              <a:pathLst>
                <a:path w="1" h="7">
                  <a:moveTo>
                    <a:pt x="0" y="6"/>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67" name="Freeform 234"/>
            <p:cNvSpPr/>
            <p:nvPr/>
          </p:nvSpPr>
          <p:spPr>
            <a:xfrm>
              <a:off x="2575" y="2700"/>
              <a:ext cx="1" cy="12"/>
            </a:xfrm>
            <a:custGeom>
              <a:avLst/>
              <a:gdLst/>
              <a:ahLst/>
              <a:cxnLst>
                <a:cxn ang="0">
                  <a:pos x="0" y="11"/>
                </a:cxn>
                <a:cxn ang="0">
                  <a:pos x="0" y="0"/>
                </a:cxn>
              </a:cxnLst>
              <a:rect l="0" t="0" r="0" b="0"/>
              <a:pathLst>
                <a:path w="1" h="12">
                  <a:moveTo>
                    <a:pt x="0" y="11"/>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68" name="Freeform 235"/>
            <p:cNvSpPr/>
            <p:nvPr/>
          </p:nvSpPr>
          <p:spPr>
            <a:xfrm>
              <a:off x="2590" y="2706"/>
              <a:ext cx="1" cy="11"/>
            </a:xfrm>
            <a:custGeom>
              <a:avLst/>
              <a:gdLst/>
              <a:ahLst/>
              <a:cxnLst>
                <a:cxn ang="0">
                  <a:pos x="0" y="10"/>
                </a:cxn>
                <a:cxn ang="0">
                  <a:pos x="0" y="0"/>
                </a:cxn>
              </a:cxnLst>
              <a:rect l="0" t="0" r="0" b="0"/>
              <a:pathLst>
                <a:path w="1" h="11">
                  <a:moveTo>
                    <a:pt x="0" y="10"/>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69" name="Freeform 236"/>
            <p:cNvSpPr/>
            <p:nvPr/>
          </p:nvSpPr>
          <p:spPr>
            <a:xfrm>
              <a:off x="2449" y="2695"/>
              <a:ext cx="1" cy="321"/>
            </a:xfrm>
            <a:custGeom>
              <a:avLst/>
              <a:gdLst/>
              <a:ahLst/>
              <a:cxnLst>
                <a:cxn ang="0">
                  <a:pos x="0" y="320"/>
                </a:cxn>
                <a:cxn ang="0">
                  <a:pos x="0" y="0"/>
                </a:cxn>
              </a:cxnLst>
              <a:rect l="0" t="0" r="0" b="0"/>
              <a:pathLst>
                <a:path w="1" h="321">
                  <a:moveTo>
                    <a:pt x="0" y="320"/>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70" name="Freeform 237"/>
            <p:cNvSpPr/>
            <p:nvPr/>
          </p:nvSpPr>
          <p:spPr>
            <a:xfrm>
              <a:off x="2465" y="2706"/>
              <a:ext cx="1" cy="310"/>
            </a:xfrm>
            <a:custGeom>
              <a:avLst/>
              <a:gdLst/>
              <a:ahLst/>
              <a:cxnLst>
                <a:cxn ang="0">
                  <a:pos x="0" y="309"/>
                </a:cxn>
                <a:cxn ang="0">
                  <a:pos x="0" y="0"/>
                </a:cxn>
              </a:cxnLst>
              <a:rect l="0" t="0" r="0" b="0"/>
              <a:pathLst>
                <a:path w="1" h="310">
                  <a:moveTo>
                    <a:pt x="0" y="309"/>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71" name="Freeform 238"/>
            <p:cNvSpPr/>
            <p:nvPr/>
          </p:nvSpPr>
          <p:spPr>
            <a:xfrm>
              <a:off x="2475" y="2706"/>
              <a:ext cx="1" cy="310"/>
            </a:xfrm>
            <a:custGeom>
              <a:avLst/>
              <a:gdLst/>
              <a:ahLst/>
              <a:cxnLst>
                <a:cxn ang="0">
                  <a:pos x="0" y="309"/>
                </a:cxn>
                <a:cxn ang="0">
                  <a:pos x="0" y="0"/>
                </a:cxn>
              </a:cxnLst>
              <a:rect l="0" t="0" r="0" b="0"/>
              <a:pathLst>
                <a:path w="1" h="310">
                  <a:moveTo>
                    <a:pt x="0" y="309"/>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72" name="Freeform 239"/>
            <p:cNvSpPr/>
            <p:nvPr/>
          </p:nvSpPr>
          <p:spPr>
            <a:xfrm>
              <a:off x="2491" y="2706"/>
              <a:ext cx="1" cy="310"/>
            </a:xfrm>
            <a:custGeom>
              <a:avLst/>
              <a:gdLst/>
              <a:ahLst/>
              <a:cxnLst>
                <a:cxn ang="0">
                  <a:pos x="0" y="309"/>
                </a:cxn>
                <a:cxn ang="0">
                  <a:pos x="0" y="0"/>
                </a:cxn>
              </a:cxnLst>
              <a:rect l="0" t="0" r="0" b="0"/>
              <a:pathLst>
                <a:path w="1" h="310">
                  <a:moveTo>
                    <a:pt x="0" y="309"/>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73" name="Freeform 240"/>
            <p:cNvSpPr/>
            <p:nvPr/>
          </p:nvSpPr>
          <p:spPr>
            <a:xfrm>
              <a:off x="2501" y="2706"/>
              <a:ext cx="1" cy="310"/>
            </a:xfrm>
            <a:custGeom>
              <a:avLst/>
              <a:gdLst/>
              <a:ahLst/>
              <a:cxnLst>
                <a:cxn ang="0">
                  <a:pos x="0" y="309"/>
                </a:cxn>
                <a:cxn ang="0">
                  <a:pos x="0" y="0"/>
                </a:cxn>
              </a:cxnLst>
              <a:rect l="0" t="0" r="0" b="0"/>
              <a:pathLst>
                <a:path w="1" h="310">
                  <a:moveTo>
                    <a:pt x="0" y="309"/>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74" name="Freeform 241"/>
            <p:cNvSpPr/>
            <p:nvPr/>
          </p:nvSpPr>
          <p:spPr>
            <a:xfrm>
              <a:off x="2512" y="2716"/>
              <a:ext cx="1" cy="300"/>
            </a:xfrm>
            <a:custGeom>
              <a:avLst/>
              <a:gdLst/>
              <a:ahLst/>
              <a:cxnLst>
                <a:cxn ang="0">
                  <a:pos x="0" y="299"/>
                </a:cxn>
                <a:cxn ang="0">
                  <a:pos x="0" y="0"/>
                </a:cxn>
              </a:cxnLst>
              <a:rect l="0" t="0" r="0" b="0"/>
              <a:pathLst>
                <a:path w="1" h="300">
                  <a:moveTo>
                    <a:pt x="0" y="299"/>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75" name="Freeform 242"/>
            <p:cNvSpPr/>
            <p:nvPr/>
          </p:nvSpPr>
          <p:spPr>
            <a:xfrm>
              <a:off x="2522" y="2716"/>
              <a:ext cx="1" cy="300"/>
            </a:xfrm>
            <a:custGeom>
              <a:avLst/>
              <a:gdLst/>
              <a:ahLst/>
              <a:cxnLst>
                <a:cxn ang="0">
                  <a:pos x="0" y="299"/>
                </a:cxn>
                <a:cxn ang="0">
                  <a:pos x="0" y="0"/>
                </a:cxn>
              </a:cxnLst>
              <a:rect l="0" t="0" r="0" b="0"/>
              <a:pathLst>
                <a:path w="1" h="300">
                  <a:moveTo>
                    <a:pt x="0" y="299"/>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76" name="Freeform 243"/>
            <p:cNvSpPr/>
            <p:nvPr/>
          </p:nvSpPr>
          <p:spPr>
            <a:xfrm>
              <a:off x="2538" y="2721"/>
              <a:ext cx="1" cy="295"/>
            </a:xfrm>
            <a:custGeom>
              <a:avLst/>
              <a:gdLst/>
              <a:ahLst/>
              <a:cxnLst>
                <a:cxn ang="0">
                  <a:pos x="0" y="294"/>
                </a:cxn>
                <a:cxn ang="0">
                  <a:pos x="0" y="0"/>
                </a:cxn>
              </a:cxnLst>
              <a:rect l="0" t="0" r="0" b="0"/>
              <a:pathLst>
                <a:path w="1" h="295">
                  <a:moveTo>
                    <a:pt x="0" y="294"/>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77" name="Freeform 244"/>
            <p:cNvSpPr/>
            <p:nvPr/>
          </p:nvSpPr>
          <p:spPr>
            <a:xfrm>
              <a:off x="2548" y="2721"/>
              <a:ext cx="1" cy="295"/>
            </a:xfrm>
            <a:custGeom>
              <a:avLst/>
              <a:gdLst/>
              <a:ahLst/>
              <a:cxnLst>
                <a:cxn ang="0">
                  <a:pos x="0" y="294"/>
                </a:cxn>
                <a:cxn ang="0">
                  <a:pos x="0" y="0"/>
                </a:cxn>
              </a:cxnLst>
              <a:rect l="0" t="0" r="0" b="0"/>
              <a:pathLst>
                <a:path w="1" h="295">
                  <a:moveTo>
                    <a:pt x="0" y="294"/>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78" name="Freeform 245"/>
            <p:cNvSpPr/>
            <p:nvPr/>
          </p:nvSpPr>
          <p:spPr>
            <a:xfrm>
              <a:off x="2564" y="2721"/>
              <a:ext cx="1" cy="295"/>
            </a:xfrm>
            <a:custGeom>
              <a:avLst/>
              <a:gdLst/>
              <a:ahLst/>
              <a:cxnLst>
                <a:cxn ang="0">
                  <a:pos x="0" y="294"/>
                </a:cxn>
                <a:cxn ang="0">
                  <a:pos x="0" y="0"/>
                </a:cxn>
              </a:cxnLst>
              <a:rect l="0" t="0" r="0" b="0"/>
              <a:pathLst>
                <a:path w="1" h="295">
                  <a:moveTo>
                    <a:pt x="0" y="294"/>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79" name="Freeform 246"/>
            <p:cNvSpPr/>
            <p:nvPr/>
          </p:nvSpPr>
          <p:spPr>
            <a:xfrm>
              <a:off x="2575" y="2721"/>
              <a:ext cx="1" cy="295"/>
            </a:xfrm>
            <a:custGeom>
              <a:avLst/>
              <a:gdLst/>
              <a:ahLst/>
              <a:cxnLst>
                <a:cxn ang="0">
                  <a:pos x="0" y="294"/>
                </a:cxn>
                <a:cxn ang="0">
                  <a:pos x="0" y="0"/>
                </a:cxn>
              </a:cxnLst>
              <a:rect l="0" t="0" r="0" b="0"/>
              <a:pathLst>
                <a:path w="1" h="295">
                  <a:moveTo>
                    <a:pt x="0" y="294"/>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80" name="Freeform 247"/>
            <p:cNvSpPr/>
            <p:nvPr/>
          </p:nvSpPr>
          <p:spPr>
            <a:xfrm>
              <a:off x="2585" y="2732"/>
              <a:ext cx="1" cy="284"/>
            </a:xfrm>
            <a:custGeom>
              <a:avLst/>
              <a:gdLst/>
              <a:ahLst/>
              <a:cxnLst>
                <a:cxn ang="0">
                  <a:pos x="0" y="283"/>
                </a:cxn>
                <a:cxn ang="0">
                  <a:pos x="0" y="0"/>
                </a:cxn>
              </a:cxnLst>
              <a:rect l="0" t="0" r="0" b="0"/>
              <a:pathLst>
                <a:path w="1" h="284">
                  <a:moveTo>
                    <a:pt x="0" y="283"/>
                  </a:moveTo>
                  <a:lnTo>
                    <a:pt x="0"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81" name="Freeform 248"/>
            <p:cNvSpPr/>
            <p:nvPr/>
          </p:nvSpPr>
          <p:spPr>
            <a:xfrm>
              <a:off x="2637" y="2853"/>
              <a:ext cx="138" cy="37"/>
            </a:xfrm>
            <a:custGeom>
              <a:avLst/>
              <a:gdLst/>
              <a:ahLst/>
              <a:cxnLst>
                <a:cxn ang="0">
                  <a:pos x="0" y="36"/>
                </a:cxn>
                <a:cxn ang="0">
                  <a:pos x="0" y="15"/>
                </a:cxn>
                <a:cxn ang="0">
                  <a:pos x="137" y="0"/>
                </a:cxn>
                <a:cxn ang="0">
                  <a:pos x="137" y="26"/>
                </a:cxn>
              </a:cxnLst>
              <a:rect l="0" t="0" r="0" b="0"/>
              <a:pathLst>
                <a:path w="138" h="37">
                  <a:moveTo>
                    <a:pt x="0" y="36"/>
                  </a:moveTo>
                  <a:lnTo>
                    <a:pt x="0" y="15"/>
                  </a:lnTo>
                  <a:lnTo>
                    <a:pt x="137" y="0"/>
                  </a:lnTo>
                  <a:lnTo>
                    <a:pt x="137" y="26"/>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82" name="Freeform 249"/>
            <p:cNvSpPr/>
            <p:nvPr/>
          </p:nvSpPr>
          <p:spPr>
            <a:xfrm>
              <a:off x="2658" y="2874"/>
              <a:ext cx="1" cy="27"/>
            </a:xfrm>
            <a:custGeom>
              <a:avLst/>
              <a:gdLst/>
              <a:ahLst/>
              <a:cxnLst>
                <a:cxn ang="0">
                  <a:pos x="0" y="0"/>
                </a:cxn>
                <a:cxn ang="0">
                  <a:pos x="0" y="26"/>
                </a:cxn>
              </a:cxnLst>
              <a:rect l="0" t="0" r="0" b="0"/>
              <a:pathLst>
                <a:path w="1" h="27">
                  <a:moveTo>
                    <a:pt x="0" y="0"/>
                  </a:moveTo>
                  <a:lnTo>
                    <a:pt x="0" y="26"/>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83" name="Freeform 250"/>
            <p:cNvSpPr/>
            <p:nvPr/>
          </p:nvSpPr>
          <p:spPr>
            <a:xfrm>
              <a:off x="2690" y="2874"/>
              <a:ext cx="1" cy="21"/>
            </a:xfrm>
            <a:custGeom>
              <a:avLst/>
              <a:gdLst/>
              <a:ahLst/>
              <a:cxnLst>
                <a:cxn ang="0">
                  <a:pos x="0" y="0"/>
                </a:cxn>
                <a:cxn ang="0">
                  <a:pos x="0" y="20"/>
                </a:cxn>
              </a:cxnLst>
              <a:rect l="0" t="0" r="0" b="0"/>
              <a:pathLst>
                <a:path w="1" h="21">
                  <a:moveTo>
                    <a:pt x="0" y="0"/>
                  </a:moveTo>
                  <a:lnTo>
                    <a:pt x="0" y="2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84" name="Freeform 251"/>
            <p:cNvSpPr/>
            <p:nvPr/>
          </p:nvSpPr>
          <p:spPr>
            <a:xfrm>
              <a:off x="2721" y="2868"/>
              <a:ext cx="1" cy="27"/>
            </a:xfrm>
            <a:custGeom>
              <a:avLst/>
              <a:gdLst/>
              <a:ahLst/>
              <a:cxnLst>
                <a:cxn ang="0">
                  <a:pos x="0" y="0"/>
                </a:cxn>
                <a:cxn ang="0">
                  <a:pos x="0" y="26"/>
                </a:cxn>
              </a:cxnLst>
              <a:rect l="0" t="0" r="0" b="0"/>
              <a:pathLst>
                <a:path w="1" h="27">
                  <a:moveTo>
                    <a:pt x="0" y="0"/>
                  </a:moveTo>
                  <a:lnTo>
                    <a:pt x="0" y="26"/>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85" name="Freeform 252"/>
            <p:cNvSpPr/>
            <p:nvPr/>
          </p:nvSpPr>
          <p:spPr>
            <a:xfrm>
              <a:off x="2747" y="2868"/>
              <a:ext cx="1" cy="27"/>
            </a:xfrm>
            <a:custGeom>
              <a:avLst/>
              <a:gdLst/>
              <a:ahLst/>
              <a:cxnLst>
                <a:cxn ang="0">
                  <a:pos x="0" y="0"/>
                </a:cxn>
                <a:cxn ang="0">
                  <a:pos x="0" y="26"/>
                </a:cxn>
              </a:cxnLst>
              <a:rect l="0" t="0" r="0" b="0"/>
              <a:pathLst>
                <a:path w="1" h="27">
                  <a:moveTo>
                    <a:pt x="0" y="0"/>
                  </a:moveTo>
                  <a:lnTo>
                    <a:pt x="0" y="26"/>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86" name="Freeform 253"/>
            <p:cNvSpPr/>
            <p:nvPr/>
          </p:nvSpPr>
          <p:spPr>
            <a:xfrm>
              <a:off x="2784" y="2853"/>
              <a:ext cx="80" cy="37"/>
            </a:xfrm>
            <a:custGeom>
              <a:avLst/>
              <a:gdLst/>
              <a:ahLst/>
              <a:cxnLst>
                <a:cxn ang="0">
                  <a:pos x="0" y="26"/>
                </a:cxn>
                <a:cxn ang="0">
                  <a:pos x="0" y="0"/>
                </a:cxn>
                <a:cxn ang="0">
                  <a:pos x="79" y="21"/>
                </a:cxn>
                <a:cxn ang="0">
                  <a:pos x="79" y="36"/>
                </a:cxn>
              </a:cxnLst>
              <a:rect l="0" t="0" r="0" b="0"/>
              <a:pathLst>
                <a:path w="80" h="37">
                  <a:moveTo>
                    <a:pt x="0" y="26"/>
                  </a:moveTo>
                  <a:lnTo>
                    <a:pt x="0" y="0"/>
                  </a:lnTo>
                  <a:lnTo>
                    <a:pt x="79" y="21"/>
                  </a:lnTo>
                  <a:lnTo>
                    <a:pt x="79" y="36"/>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87" name="Freeform 254"/>
            <p:cNvSpPr/>
            <p:nvPr/>
          </p:nvSpPr>
          <p:spPr>
            <a:xfrm>
              <a:off x="2800" y="2868"/>
              <a:ext cx="1" cy="27"/>
            </a:xfrm>
            <a:custGeom>
              <a:avLst/>
              <a:gdLst/>
              <a:ahLst/>
              <a:cxnLst>
                <a:cxn ang="0">
                  <a:pos x="0" y="0"/>
                </a:cxn>
                <a:cxn ang="0">
                  <a:pos x="0" y="26"/>
                </a:cxn>
              </a:cxnLst>
              <a:rect l="0" t="0" r="0" b="0"/>
              <a:pathLst>
                <a:path w="1" h="27">
                  <a:moveTo>
                    <a:pt x="0" y="0"/>
                  </a:moveTo>
                  <a:lnTo>
                    <a:pt x="0" y="26"/>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88" name="Freeform 255"/>
            <p:cNvSpPr/>
            <p:nvPr/>
          </p:nvSpPr>
          <p:spPr>
            <a:xfrm>
              <a:off x="2821" y="2874"/>
              <a:ext cx="1" cy="27"/>
            </a:xfrm>
            <a:custGeom>
              <a:avLst/>
              <a:gdLst/>
              <a:ahLst/>
              <a:cxnLst>
                <a:cxn ang="0">
                  <a:pos x="0" y="0"/>
                </a:cxn>
                <a:cxn ang="0">
                  <a:pos x="0" y="26"/>
                </a:cxn>
              </a:cxnLst>
              <a:rect l="0" t="0" r="0" b="0"/>
              <a:pathLst>
                <a:path w="1" h="27">
                  <a:moveTo>
                    <a:pt x="0" y="0"/>
                  </a:moveTo>
                  <a:lnTo>
                    <a:pt x="0" y="26"/>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89" name="Freeform 256"/>
            <p:cNvSpPr/>
            <p:nvPr/>
          </p:nvSpPr>
          <p:spPr>
            <a:xfrm>
              <a:off x="2847" y="2879"/>
              <a:ext cx="1" cy="22"/>
            </a:xfrm>
            <a:custGeom>
              <a:avLst/>
              <a:gdLst/>
              <a:ahLst/>
              <a:cxnLst>
                <a:cxn ang="0">
                  <a:pos x="0" y="0"/>
                </a:cxn>
                <a:cxn ang="0">
                  <a:pos x="0" y="21"/>
                </a:cxn>
              </a:cxnLst>
              <a:rect l="0" t="0" r="0" b="0"/>
              <a:pathLst>
                <a:path w="1" h="22">
                  <a:moveTo>
                    <a:pt x="0" y="0"/>
                  </a:moveTo>
                  <a:lnTo>
                    <a:pt x="0" y="21"/>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90" name="Freeform 257"/>
            <p:cNvSpPr/>
            <p:nvPr/>
          </p:nvSpPr>
          <p:spPr>
            <a:xfrm>
              <a:off x="2658" y="2910"/>
              <a:ext cx="1" cy="201"/>
            </a:xfrm>
            <a:custGeom>
              <a:avLst/>
              <a:gdLst/>
              <a:ahLst/>
              <a:cxnLst>
                <a:cxn ang="0">
                  <a:pos x="0" y="0"/>
                </a:cxn>
                <a:cxn ang="0">
                  <a:pos x="0" y="200"/>
                </a:cxn>
              </a:cxnLst>
              <a:rect l="0" t="0" r="0" b="0"/>
              <a:pathLst>
                <a:path w="1" h="201">
                  <a:moveTo>
                    <a:pt x="0" y="0"/>
                  </a:moveTo>
                  <a:lnTo>
                    <a:pt x="0" y="20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91" name="Freeform 258"/>
            <p:cNvSpPr/>
            <p:nvPr/>
          </p:nvSpPr>
          <p:spPr>
            <a:xfrm>
              <a:off x="2690" y="2905"/>
              <a:ext cx="1" cy="206"/>
            </a:xfrm>
            <a:custGeom>
              <a:avLst/>
              <a:gdLst/>
              <a:ahLst/>
              <a:cxnLst>
                <a:cxn ang="0">
                  <a:pos x="0" y="0"/>
                </a:cxn>
                <a:cxn ang="0">
                  <a:pos x="0" y="205"/>
                </a:cxn>
              </a:cxnLst>
              <a:rect l="0" t="0" r="0" b="0"/>
              <a:pathLst>
                <a:path w="1" h="206">
                  <a:moveTo>
                    <a:pt x="0" y="0"/>
                  </a:moveTo>
                  <a:lnTo>
                    <a:pt x="0" y="205"/>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92" name="Freeform 259"/>
            <p:cNvSpPr/>
            <p:nvPr/>
          </p:nvSpPr>
          <p:spPr>
            <a:xfrm>
              <a:off x="2721" y="2905"/>
              <a:ext cx="1" cy="206"/>
            </a:xfrm>
            <a:custGeom>
              <a:avLst/>
              <a:gdLst/>
              <a:ahLst/>
              <a:cxnLst>
                <a:cxn ang="0">
                  <a:pos x="0" y="0"/>
                </a:cxn>
                <a:cxn ang="0">
                  <a:pos x="0" y="205"/>
                </a:cxn>
              </a:cxnLst>
              <a:rect l="0" t="0" r="0" b="0"/>
              <a:pathLst>
                <a:path w="1" h="206">
                  <a:moveTo>
                    <a:pt x="0" y="0"/>
                  </a:moveTo>
                  <a:lnTo>
                    <a:pt x="0" y="205"/>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93" name="Freeform 260"/>
            <p:cNvSpPr/>
            <p:nvPr/>
          </p:nvSpPr>
          <p:spPr>
            <a:xfrm>
              <a:off x="2747" y="2900"/>
              <a:ext cx="1" cy="211"/>
            </a:xfrm>
            <a:custGeom>
              <a:avLst/>
              <a:gdLst/>
              <a:ahLst/>
              <a:cxnLst>
                <a:cxn ang="0">
                  <a:pos x="0" y="0"/>
                </a:cxn>
                <a:cxn ang="0">
                  <a:pos x="0" y="210"/>
                </a:cxn>
              </a:cxnLst>
              <a:rect l="0" t="0" r="0" b="0"/>
              <a:pathLst>
                <a:path w="1" h="211">
                  <a:moveTo>
                    <a:pt x="0" y="0"/>
                  </a:moveTo>
                  <a:lnTo>
                    <a:pt x="0" y="21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94" name="Freeform 261"/>
            <p:cNvSpPr/>
            <p:nvPr/>
          </p:nvSpPr>
          <p:spPr>
            <a:xfrm>
              <a:off x="2800" y="2900"/>
              <a:ext cx="1" cy="211"/>
            </a:xfrm>
            <a:custGeom>
              <a:avLst/>
              <a:gdLst/>
              <a:ahLst/>
              <a:cxnLst>
                <a:cxn ang="0">
                  <a:pos x="0" y="0"/>
                </a:cxn>
                <a:cxn ang="0">
                  <a:pos x="0" y="210"/>
                </a:cxn>
              </a:cxnLst>
              <a:rect l="0" t="0" r="0" b="0"/>
              <a:pathLst>
                <a:path w="1" h="211">
                  <a:moveTo>
                    <a:pt x="0" y="0"/>
                  </a:moveTo>
                  <a:lnTo>
                    <a:pt x="0" y="21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95" name="Freeform 262"/>
            <p:cNvSpPr/>
            <p:nvPr/>
          </p:nvSpPr>
          <p:spPr>
            <a:xfrm>
              <a:off x="2821" y="2905"/>
              <a:ext cx="1" cy="206"/>
            </a:xfrm>
            <a:custGeom>
              <a:avLst/>
              <a:gdLst/>
              <a:ahLst/>
              <a:cxnLst>
                <a:cxn ang="0">
                  <a:pos x="0" y="0"/>
                </a:cxn>
                <a:cxn ang="0">
                  <a:pos x="0" y="205"/>
                </a:cxn>
              </a:cxnLst>
              <a:rect l="0" t="0" r="0" b="0"/>
              <a:pathLst>
                <a:path w="1" h="206">
                  <a:moveTo>
                    <a:pt x="0" y="0"/>
                  </a:moveTo>
                  <a:lnTo>
                    <a:pt x="0" y="205"/>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96" name="Freeform 263"/>
            <p:cNvSpPr/>
            <p:nvPr/>
          </p:nvSpPr>
          <p:spPr>
            <a:xfrm>
              <a:off x="2842" y="2910"/>
              <a:ext cx="1" cy="69"/>
            </a:xfrm>
            <a:custGeom>
              <a:avLst/>
              <a:gdLst/>
              <a:ahLst/>
              <a:cxnLst>
                <a:cxn ang="0">
                  <a:pos x="0" y="0"/>
                </a:cxn>
                <a:cxn ang="0">
                  <a:pos x="0" y="68"/>
                </a:cxn>
              </a:cxnLst>
              <a:rect l="0" t="0" r="0" b="0"/>
              <a:pathLst>
                <a:path w="1" h="69">
                  <a:moveTo>
                    <a:pt x="0" y="0"/>
                  </a:moveTo>
                  <a:lnTo>
                    <a:pt x="0" y="68"/>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97" name="Freeform 264"/>
            <p:cNvSpPr/>
            <p:nvPr/>
          </p:nvSpPr>
          <p:spPr>
            <a:xfrm>
              <a:off x="3192" y="2826"/>
              <a:ext cx="75" cy="1"/>
            </a:xfrm>
            <a:custGeom>
              <a:avLst/>
              <a:gdLst/>
              <a:ahLst/>
              <a:cxnLst>
                <a:cxn ang="0">
                  <a:pos x="0" y="0"/>
                </a:cxn>
                <a:cxn ang="0">
                  <a:pos x="74" y="0"/>
                </a:cxn>
              </a:cxnLst>
              <a:rect l="0" t="0" r="0" b="0"/>
              <a:pathLst>
                <a:path w="75" h="1">
                  <a:moveTo>
                    <a:pt x="0" y="0"/>
                  </a:moveTo>
                  <a:lnTo>
                    <a:pt x="74"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98" name="Freeform 265"/>
            <p:cNvSpPr/>
            <p:nvPr/>
          </p:nvSpPr>
          <p:spPr>
            <a:xfrm>
              <a:off x="3192" y="2842"/>
              <a:ext cx="75" cy="1"/>
            </a:xfrm>
            <a:custGeom>
              <a:avLst/>
              <a:gdLst/>
              <a:ahLst/>
              <a:cxnLst>
                <a:cxn ang="0">
                  <a:pos x="0" y="0"/>
                </a:cxn>
                <a:cxn ang="0">
                  <a:pos x="74" y="0"/>
                </a:cxn>
              </a:cxnLst>
              <a:rect l="0" t="0" r="0" b="0"/>
              <a:pathLst>
                <a:path w="75" h="1">
                  <a:moveTo>
                    <a:pt x="0" y="0"/>
                  </a:moveTo>
                  <a:lnTo>
                    <a:pt x="74"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299" name="Freeform 266"/>
            <p:cNvSpPr/>
            <p:nvPr/>
          </p:nvSpPr>
          <p:spPr>
            <a:xfrm>
              <a:off x="3192" y="2858"/>
              <a:ext cx="75" cy="1"/>
            </a:xfrm>
            <a:custGeom>
              <a:avLst/>
              <a:gdLst/>
              <a:ahLst/>
              <a:cxnLst>
                <a:cxn ang="0">
                  <a:pos x="0" y="0"/>
                </a:cxn>
                <a:cxn ang="0">
                  <a:pos x="74" y="0"/>
                </a:cxn>
              </a:cxnLst>
              <a:rect l="0" t="0" r="0" b="0"/>
              <a:pathLst>
                <a:path w="75" h="1">
                  <a:moveTo>
                    <a:pt x="0" y="0"/>
                  </a:moveTo>
                  <a:lnTo>
                    <a:pt x="74"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00" name="Freeform 267"/>
            <p:cNvSpPr/>
            <p:nvPr/>
          </p:nvSpPr>
          <p:spPr>
            <a:xfrm>
              <a:off x="3192" y="2879"/>
              <a:ext cx="75" cy="1"/>
            </a:xfrm>
            <a:custGeom>
              <a:avLst/>
              <a:gdLst/>
              <a:ahLst/>
              <a:cxnLst>
                <a:cxn ang="0">
                  <a:pos x="0" y="0"/>
                </a:cxn>
                <a:cxn ang="0">
                  <a:pos x="74" y="0"/>
                </a:cxn>
              </a:cxnLst>
              <a:rect l="0" t="0" r="0" b="0"/>
              <a:pathLst>
                <a:path w="75" h="1">
                  <a:moveTo>
                    <a:pt x="0" y="0"/>
                  </a:moveTo>
                  <a:lnTo>
                    <a:pt x="74"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01" name="Freeform 268"/>
            <p:cNvSpPr/>
            <p:nvPr/>
          </p:nvSpPr>
          <p:spPr>
            <a:xfrm>
              <a:off x="3192" y="2889"/>
              <a:ext cx="75" cy="1"/>
            </a:xfrm>
            <a:custGeom>
              <a:avLst/>
              <a:gdLst/>
              <a:ahLst/>
              <a:cxnLst>
                <a:cxn ang="0">
                  <a:pos x="0" y="0"/>
                </a:cxn>
                <a:cxn ang="0">
                  <a:pos x="74" y="0"/>
                </a:cxn>
              </a:cxnLst>
              <a:rect l="0" t="0" r="0" b="0"/>
              <a:pathLst>
                <a:path w="75" h="1">
                  <a:moveTo>
                    <a:pt x="0" y="0"/>
                  </a:moveTo>
                  <a:lnTo>
                    <a:pt x="74"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02" name="Freeform 269"/>
            <p:cNvSpPr/>
            <p:nvPr/>
          </p:nvSpPr>
          <p:spPr>
            <a:xfrm>
              <a:off x="3192" y="2910"/>
              <a:ext cx="75" cy="1"/>
            </a:xfrm>
            <a:custGeom>
              <a:avLst/>
              <a:gdLst/>
              <a:ahLst/>
              <a:cxnLst>
                <a:cxn ang="0">
                  <a:pos x="0" y="0"/>
                </a:cxn>
                <a:cxn ang="0">
                  <a:pos x="74" y="0"/>
                </a:cxn>
              </a:cxnLst>
              <a:rect l="0" t="0" r="0" b="0"/>
              <a:pathLst>
                <a:path w="75" h="1">
                  <a:moveTo>
                    <a:pt x="0" y="0"/>
                  </a:moveTo>
                  <a:lnTo>
                    <a:pt x="74"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03" name="Freeform 270"/>
            <p:cNvSpPr/>
            <p:nvPr/>
          </p:nvSpPr>
          <p:spPr>
            <a:xfrm>
              <a:off x="3192" y="2926"/>
              <a:ext cx="75" cy="1"/>
            </a:xfrm>
            <a:custGeom>
              <a:avLst/>
              <a:gdLst/>
              <a:ahLst/>
              <a:cxnLst>
                <a:cxn ang="0">
                  <a:pos x="0" y="0"/>
                </a:cxn>
                <a:cxn ang="0">
                  <a:pos x="74" y="0"/>
                </a:cxn>
              </a:cxnLst>
              <a:rect l="0" t="0" r="0" b="0"/>
              <a:pathLst>
                <a:path w="75" h="1">
                  <a:moveTo>
                    <a:pt x="0" y="0"/>
                  </a:moveTo>
                  <a:lnTo>
                    <a:pt x="74"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04" name="Freeform 271"/>
            <p:cNvSpPr/>
            <p:nvPr/>
          </p:nvSpPr>
          <p:spPr>
            <a:xfrm>
              <a:off x="3192" y="2942"/>
              <a:ext cx="75" cy="1"/>
            </a:xfrm>
            <a:custGeom>
              <a:avLst/>
              <a:gdLst/>
              <a:ahLst/>
              <a:cxnLst>
                <a:cxn ang="0">
                  <a:pos x="0" y="0"/>
                </a:cxn>
                <a:cxn ang="0">
                  <a:pos x="74" y="0"/>
                </a:cxn>
              </a:cxnLst>
              <a:rect l="0" t="0" r="0" b="0"/>
              <a:pathLst>
                <a:path w="75" h="1">
                  <a:moveTo>
                    <a:pt x="0" y="0"/>
                  </a:moveTo>
                  <a:lnTo>
                    <a:pt x="74"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05" name="Freeform 272"/>
            <p:cNvSpPr/>
            <p:nvPr/>
          </p:nvSpPr>
          <p:spPr>
            <a:xfrm>
              <a:off x="3192" y="2957"/>
              <a:ext cx="75" cy="1"/>
            </a:xfrm>
            <a:custGeom>
              <a:avLst/>
              <a:gdLst/>
              <a:ahLst/>
              <a:cxnLst>
                <a:cxn ang="0">
                  <a:pos x="0" y="0"/>
                </a:cxn>
                <a:cxn ang="0">
                  <a:pos x="74" y="0"/>
                </a:cxn>
              </a:cxnLst>
              <a:rect l="0" t="0" r="0" b="0"/>
              <a:pathLst>
                <a:path w="75" h="1">
                  <a:moveTo>
                    <a:pt x="0" y="0"/>
                  </a:moveTo>
                  <a:lnTo>
                    <a:pt x="74"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06" name="Freeform 273"/>
            <p:cNvSpPr/>
            <p:nvPr/>
          </p:nvSpPr>
          <p:spPr>
            <a:xfrm>
              <a:off x="3192" y="2978"/>
              <a:ext cx="75" cy="1"/>
            </a:xfrm>
            <a:custGeom>
              <a:avLst/>
              <a:gdLst/>
              <a:ahLst/>
              <a:cxnLst>
                <a:cxn ang="0">
                  <a:pos x="0" y="0"/>
                </a:cxn>
                <a:cxn ang="0">
                  <a:pos x="74" y="0"/>
                </a:cxn>
              </a:cxnLst>
              <a:rect l="0" t="0" r="0" b="0"/>
              <a:pathLst>
                <a:path w="75" h="1">
                  <a:moveTo>
                    <a:pt x="0" y="0"/>
                  </a:moveTo>
                  <a:lnTo>
                    <a:pt x="74"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07" name="Freeform 274"/>
            <p:cNvSpPr/>
            <p:nvPr/>
          </p:nvSpPr>
          <p:spPr>
            <a:xfrm>
              <a:off x="3192" y="2989"/>
              <a:ext cx="75" cy="1"/>
            </a:xfrm>
            <a:custGeom>
              <a:avLst/>
              <a:gdLst/>
              <a:ahLst/>
              <a:cxnLst>
                <a:cxn ang="0">
                  <a:pos x="0" y="0"/>
                </a:cxn>
                <a:cxn ang="0">
                  <a:pos x="74" y="0"/>
                </a:cxn>
              </a:cxnLst>
              <a:rect l="0" t="0" r="0" b="0"/>
              <a:pathLst>
                <a:path w="75" h="1">
                  <a:moveTo>
                    <a:pt x="0" y="0"/>
                  </a:moveTo>
                  <a:lnTo>
                    <a:pt x="74"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08" name="Freeform 275"/>
            <p:cNvSpPr/>
            <p:nvPr/>
          </p:nvSpPr>
          <p:spPr>
            <a:xfrm>
              <a:off x="3192" y="3015"/>
              <a:ext cx="75" cy="1"/>
            </a:xfrm>
            <a:custGeom>
              <a:avLst/>
              <a:gdLst/>
              <a:ahLst/>
              <a:cxnLst>
                <a:cxn ang="0">
                  <a:pos x="0" y="0"/>
                </a:cxn>
                <a:cxn ang="0">
                  <a:pos x="74" y="0"/>
                </a:cxn>
              </a:cxnLst>
              <a:rect l="0" t="0" r="0" b="0"/>
              <a:pathLst>
                <a:path w="75" h="1">
                  <a:moveTo>
                    <a:pt x="0" y="0"/>
                  </a:moveTo>
                  <a:lnTo>
                    <a:pt x="74"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09" name="Freeform 276"/>
            <p:cNvSpPr/>
            <p:nvPr/>
          </p:nvSpPr>
          <p:spPr>
            <a:xfrm>
              <a:off x="3192" y="3026"/>
              <a:ext cx="75" cy="1"/>
            </a:xfrm>
            <a:custGeom>
              <a:avLst/>
              <a:gdLst/>
              <a:ahLst/>
              <a:cxnLst>
                <a:cxn ang="0">
                  <a:pos x="0" y="0"/>
                </a:cxn>
                <a:cxn ang="0">
                  <a:pos x="74" y="0"/>
                </a:cxn>
              </a:cxnLst>
              <a:rect l="0" t="0" r="0" b="0"/>
              <a:pathLst>
                <a:path w="75" h="1">
                  <a:moveTo>
                    <a:pt x="0" y="0"/>
                  </a:moveTo>
                  <a:lnTo>
                    <a:pt x="74"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10" name="Freeform 277"/>
            <p:cNvSpPr/>
            <p:nvPr/>
          </p:nvSpPr>
          <p:spPr>
            <a:xfrm>
              <a:off x="3192" y="3047"/>
              <a:ext cx="75" cy="1"/>
            </a:xfrm>
            <a:custGeom>
              <a:avLst/>
              <a:gdLst/>
              <a:ahLst/>
              <a:cxnLst>
                <a:cxn ang="0">
                  <a:pos x="0" y="0"/>
                </a:cxn>
                <a:cxn ang="0">
                  <a:pos x="74" y="0"/>
                </a:cxn>
              </a:cxnLst>
              <a:rect l="0" t="0" r="0" b="0"/>
              <a:pathLst>
                <a:path w="75" h="1">
                  <a:moveTo>
                    <a:pt x="0" y="0"/>
                  </a:moveTo>
                  <a:lnTo>
                    <a:pt x="74"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11" name="Freeform 278"/>
            <p:cNvSpPr/>
            <p:nvPr/>
          </p:nvSpPr>
          <p:spPr>
            <a:xfrm>
              <a:off x="3192" y="3062"/>
              <a:ext cx="75" cy="1"/>
            </a:xfrm>
            <a:custGeom>
              <a:avLst/>
              <a:gdLst/>
              <a:ahLst/>
              <a:cxnLst>
                <a:cxn ang="0">
                  <a:pos x="0" y="0"/>
                </a:cxn>
                <a:cxn ang="0">
                  <a:pos x="74" y="0"/>
                </a:cxn>
              </a:cxnLst>
              <a:rect l="0" t="0" r="0" b="0"/>
              <a:pathLst>
                <a:path w="75" h="1">
                  <a:moveTo>
                    <a:pt x="0" y="0"/>
                  </a:moveTo>
                  <a:lnTo>
                    <a:pt x="74"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12" name="Freeform 279"/>
            <p:cNvSpPr/>
            <p:nvPr/>
          </p:nvSpPr>
          <p:spPr>
            <a:xfrm>
              <a:off x="3192" y="3078"/>
              <a:ext cx="75" cy="1"/>
            </a:xfrm>
            <a:custGeom>
              <a:avLst/>
              <a:gdLst/>
              <a:ahLst/>
              <a:cxnLst>
                <a:cxn ang="0">
                  <a:pos x="0" y="0"/>
                </a:cxn>
                <a:cxn ang="0">
                  <a:pos x="74" y="0"/>
                </a:cxn>
              </a:cxnLst>
              <a:rect l="0" t="0" r="0" b="0"/>
              <a:pathLst>
                <a:path w="75" h="1">
                  <a:moveTo>
                    <a:pt x="0" y="0"/>
                  </a:moveTo>
                  <a:lnTo>
                    <a:pt x="74"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13" name="Freeform 280"/>
            <p:cNvSpPr/>
            <p:nvPr/>
          </p:nvSpPr>
          <p:spPr>
            <a:xfrm>
              <a:off x="3962" y="2837"/>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14" name="Freeform 281"/>
            <p:cNvSpPr/>
            <p:nvPr/>
          </p:nvSpPr>
          <p:spPr>
            <a:xfrm>
              <a:off x="3962" y="2847"/>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15" name="Freeform 282"/>
            <p:cNvSpPr/>
            <p:nvPr/>
          </p:nvSpPr>
          <p:spPr>
            <a:xfrm>
              <a:off x="3962" y="2863"/>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16" name="Freeform 283"/>
            <p:cNvSpPr/>
            <p:nvPr/>
          </p:nvSpPr>
          <p:spPr>
            <a:xfrm>
              <a:off x="3962" y="2884"/>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17" name="Freeform 284"/>
            <p:cNvSpPr/>
            <p:nvPr/>
          </p:nvSpPr>
          <p:spPr>
            <a:xfrm>
              <a:off x="3962" y="2900"/>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18" name="Freeform 285"/>
            <p:cNvSpPr/>
            <p:nvPr/>
          </p:nvSpPr>
          <p:spPr>
            <a:xfrm>
              <a:off x="3962" y="2915"/>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19" name="Freeform 286"/>
            <p:cNvSpPr/>
            <p:nvPr/>
          </p:nvSpPr>
          <p:spPr>
            <a:xfrm>
              <a:off x="3962" y="2931"/>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20" name="Freeform 287"/>
            <p:cNvSpPr/>
            <p:nvPr/>
          </p:nvSpPr>
          <p:spPr>
            <a:xfrm>
              <a:off x="3962" y="2952"/>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21" name="Freeform 288"/>
            <p:cNvSpPr/>
            <p:nvPr/>
          </p:nvSpPr>
          <p:spPr>
            <a:xfrm>
              <a:off x="3962" y="2968"/>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22" name="Freeform 289"/>
            <p:cNvSpPr/>
            <p:nvPr/>
          </p:nvSpPr>
          <p:spPr>
            <a:xfrm>
              <a:off x="3962" y="2984"/>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23" name="Freeform 290"/>
            <p:cNvSpPr/>
            <p:nvPr/>
          </p:nvSpPr>
          <p:spPr>
            <a:xfrm>
              <a:off x="3962" y="2999"/>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24" name="Freeform 291"/>
            <p:cNvSpPr/>
            <p:nvPr/>
          </p:nvSpPr>
          <p:spPr>
            <a:xfrm>
              <a:off x="3962" y="3015"/>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25" name="Freeform 292"/>
            <p:cNvSpPr/>
            <p:nvPr/>
          </p:nvSpPr>
          <p:spPr>
            <a:xfrm>
              <a:off x="3962" y="3031"/>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26" name="Freeform 293"/>
            <p:cNvSpPr/>
            <p:nvPr/>
          </p:nvSpPr>
          <p:spPr>
            <a:xfrm>
              <a:off x="3962" y="3052"/>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27" name="Freeform 294"/>
            <p:cNvSpPr/>
            <p:nvPr/>
          </p:nvSpPr>
          <p:spPr>
            <a:xfrm>
              <a:off x="3962" y="3068"/>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28" name="Freeform 295"/>
            <p:cNvSpPr/>
            <p:nvPr/>
          </p:nvSpPr>
          <p:spPr>
            <a:xfrm>
              <a:off x="3962" y="3083"/>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29" name="Freeform 296"/>
            <p:cNvSpPr/>
            <p:nvPr/>
          </p:nvSpPr>
          <p:spPr>
            <a:xfrm>
              <a:off x="3962" y="3099"/>
              <a:ext cx="33" cy="1"/>
            </a:xfrm>
            <a:custGeom>
              <a:avLst/>
              <a:gdLst/>
              <a:ahLst/>
              <a:cxnLst>
                <a:cxn ang="0">
                  <a:pos x="0" y="0"/>
                </a:cxn>
                <a:cxn ang="0">
                  <a:pos x="32" y="0"/>
                </a:cxn>
              </a:cxnLst>
              <a:rect l="0" t="0" r="0" b="0"/>
              <a:pathLst>
                <a:path w="33" h="1">
                  <a:moveTo>
                    <a:pt x="0" y="0"/>
                  </a:moveTo>
                  <a:lnTo>
                    <a:pt x="32"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grpSp>
          <p:nvGrpSpPr>
            <p:cNvPr id="6330" name="Group 297"/>
            <p:cNvGrpSpPr/>
            <p:nvPr/>
          </p:nvGrpSpPr>
          <p:grpSpPr>
            <a:xfrm>
              <a:off x="4206" y="2837"/>
              <a:ext cx="74" cy="289"/>
              <a:chOff x="4206" y="2837"/>
              <a:chExt cx="74" cy="289"/>
            </a:xfrm>
          </p:grpSpPr>
          <p:sp>
            <p:nvSpPr>
              <p:cNvPr id="6331" name="Freeform 298"/>
              <p:cNvSpPr/>
              <p:nvPr/>
            </p:nvSpPr>
            <p:spPr>
              <a:xfrm>
                <a:off x="4206" y="2837"/>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32" name="Freeform 299"/>
              <p:cNvSpPr/>
              <p:nvPr/>
            </p:nvSpPr>
            <p:spPr>
              <a:xfrm>
                <a:off x="4206" y="2853"/>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33" name="Freeform 300"/>
              <p:cNvSpPr/>
              <p:nvPr/>
            </p:nvSpPr>
            <p:spPr>
              <a:xfrm>
                <a:off x="4206" y="2874"/>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34" name="Freeform 301"/>
              <p:cNvSpPr/>
              <p:nvPr/>
            </p:nvSpPr>
            <p:spPr>
              <a:xfrm>
                <a:off x="4206" y="2889"/>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35" name="Freeform 302"/>
              <p:cNvSpPr/>
              <p:nvPr/>
            </p:nvSpPr>
            <p:spPr>
              <a:xfrm>
                <a:off x="4206" y="2905"/>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36" name="Freeform 303"/>
              <p:cNvSpPr/>
              <p:nvPr/>
            </p:nvSpPr>
            <p:spPr>
              <a:xfrm>
                <a:off x="4206" y="2921"/>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37" name="Freeform 304"/>
              <p:cNvSpPr/>
              <p:nvPr/>
            </p:nvSpPr>
            <p:spPr>
              <a:xfrm>
                <a:off x="4206" y="2942"/>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38" name="Freeform 305"/>
              <p:cNvSpPr/>
              <p:nvPr/>
            </p:nvSpPr>
            <p:spPr>
              <a:xfrm>
                <a:off x="4206" y="2957"/>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39" name="Freeform 306"/>
              <p:cNvSpPr/>
              <p:nvPr/>
            </p:nvSpPr>
            <p:spPr>
              <a:xfrm>
                <a:off x="4206" y="2973"/>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40" name="Freeform 307"/>
              <p:cNvSpPr/>
              <p:nvPr/>
            </p:nvSpPr>
            <p:spPr>
              <a:xfrm>
                <a:off x="4206" y="2989"/>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41" name="Freeform 308"/>
              <p:cNvSpPr/>
              <p:nvPr/>
            </p:nvSpPr>
            <p:spPr>
              <a:xfrm>
                <a:off x="4206" y="3005"/>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42" name="Freeform 309"/>
              <p:cNvSpPr/>
              <p:nvPr/>
            </p:nvSpPr>
            <p:spPr>
              <a:xfrm>
                <a:off x="4206" y="3026"/>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43" name="Freeform 310"/>
              <p:cNvSpPr/>
              <p:nvPr/>
            </p:nvSpPr>
            <p:spPr>
              <a:xfrm>
                <a:off x="4206" y="3041"/>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44" name="Freeform 311"/>
              <p:cNvSpPr/>
              <p:nvPr/>
            </p:nvSpPr>
            <p:spPr>
              <a:xfrm>
                <a:off x="4206" y="3057"/>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45" name="Freeform 312"/>
              <p:cNvSpPr/>
              <p:nvPr/>
            </p:nvSpPr>
            <p:spPr>
              <a:xfrm>
                <a:off x="4206" y="3073"/>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46" name="Freeform 313"/>
              <p:cNvSpPr/>
              <p:nvPr/>
            </p:nvSpPr>
            <p:spPr>
              <a:xfrm>
                <a:off x="4206" y="3089"/>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47" name="Freeform 314"/>
              <p:cNvSpPr/>
              <p:nvPr/>
            </p:nvSpPr>
            <p:spPr>
              <a:xfrm>
                <a:off x="4206" y="3104"/>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sp>
            <p:nvSpPr>
              <p:cNvPr id="6348" name="Freeform 315"/>
              <p:cNvSpPr/>
              <p:nvPr/>
            </p:nvSpPr>
            <p:spPr>
              <a:xfrm>
                <a:off x="4206" y="3125"/>
                <a:ext cx="74" cy="1"/>
              </a:xfrm>
              <a:custGeom>
                <a:avLst/>
                <a:gdLst/>
                <a:ahLst/>
                <a:cxnLst>
                  <a:cxn ang="0">
                    <a:pos x="0" y="0"/>
                  </a:cxn>
                  <a:cxn ang="0">
                    <a:pos x="73" y="0"/>
                  </a:cxn>
                </a:cxnLst>
                <a:rect l="0" t="0" r="0" b="0"/>
                <a:pathLst>
                  <a:path w="74" h="1">
                    <a:moveTo>
                      <a:pt x="0" y="0"/>
                    </a:moveTo>
                    <a:lnTo>
                      <a:pt x="73" y="0"/>
                    </a:lnTo>
                  </a:path>
                </a:pathLst>
              </a:custGeom>
              <a:noFill/>
              <a:ln w="3175" cap="flat" cmpd="sng">
                <a:solidFill>
                  <a:srgbClr val="000000"/>
                </a:solidFill>
                <a:prstDash val="solid"/>
                <a:round/>
                <a:headEnd type="none" w="med" len="med"/>
                <a:tailEnd type="none" w="med" len="med"/>
              </a:ln>
            </p:spPr>
            <p:txBody>
              <a:bodyPr/>
              <a:lstStyle/>
              <a:p>
                <a:endParaRPr lang="zh-CN" altLang="en-US"/>
              </a:p>
            </p:txBody>
          </p:sp>
        </p:grpSp>
        <p:sp>
          <p:nvSpPr>
            <p:cNvPr id="6349" name="Freeform 316"/>
            <p:cNvSpPr/>
            <p:nvPr/>
          </p:nvSpPr>
          <p:spPr>
            <a:xfrm>
              <a:off x="2438" y="3020"/>
              <a:ext cx="195" cy="117"/>
            </a:xfrm>
            <a:custGeom>
              <a:avLst/>
              <a:gdLst/>
              <a:ahLst/>
              <a:cxnLst>
                <a:cxn ang="0">
                  <a:pos x="194" y="116"/>
                </a:cxn>
                <a:cxn ang="0">
                  <a:pos x="0" y="116"/>
                </a:cxn>
                <a:cxn ang="0">
                  <a:pos x="0" y="0"/>
                </a:cxn>
                <a:cxn ang="0">
                  <a:pos x="194" y="0"/>
                </a:cxn>
                <a:cxn ang="0">
                  <a:pos x="194" y="116"/>
                </a:cxn>
                <a:cxn ang="0">
                  <a:pos x="194" y="116"/>
                </a:cxn>
              </a:cxnLst>
              <a:rect l="0" t="0" r="0" b="0"/>
              <a:pathLst>
                <a:path w="195" h="117">
                  <a:moveTo>
                    <a:pt x="194" y="116"/>
                  </a:moveTo>
                  <a:lnTo>
                    <a:pt x="0" y="116"/>
                  </a:lnTo>
                  <a:lnTo>
                    <a:pt x="0" y="0"/>
                  </a:lnTo>
                  <a:lnTo>
                    <a:pt x="194" y="0"/>
                  </a:lnTo>
                  <a:lnTo>
                    <a:pt x="194" y="116"/>
                  </a:lnTo>
                  <a:close/>
                </a:path>
              </a:pathLst>
            </a:custGeom>
            <a:solidFill>
              <a:srgbClr val="BBBBBB"/>
            </a:solidFill>
            <a:ln w="3175">
              <a:noFill/>
            </a:ln>
          </p:spPr>
          <p:txBody>
            <a:bodyPr/>
            <a:lstStyle/>
            <a:p>
              <a:endParaRPr lang="zh-CN" altLang="en-US"/>
            </a:p>
          </p:txBody>
        </p:sp>
        <p:grpSp>
          <p:nvGrpSpPr>
            <p:cNvPr id="6350" name="Group 317"/>
            <p:cNvGrpSpPr/>
            <p:nvPr/>
          </p:nvGrpSpPr>
          <p:grpSpPr>
            <a:xfrm>
              <a:off x="2836" y="2805"/>
              <a:ext cx="81" cy="332"/>
              <a:chOff x="2836" y="2805"/>
              <a:chExt cx="81" cy="332"/>
            </a:xfrm>
          </p:grpSpPr>
          <p:sp>
            <p:nvSpPr>
              <p:cNvPr id="6351" name="Freeform 318"/>
              <p:cNvSpPr/>
              <p:nvPr/>
            </p:nvSpPr>
            <p:spPr>
              <a:xfrm>
                <a:off x="2836" y="2978"/>
                <a:ext cx="80" cy="159"/>
              </a:xfrm>
              <a:custGeom>
                <a:avLst/>
                <a:gdLst/>
                <a:ahLst/>
                <a:cxnLst>
                  <a:cxn ang="0">
                    <a:pos x="0" y="158"/>
                  </a:cxn>
                  <a:cxn ang="0">
                    <a:pos x="79" y="158"/>
                  </a:cxn>
                  <a:cxn ang="0">
                    <a:pos x="79" y="0"/>
                  </a:cxn>
                  <a:cxn ang="0">
                    <a:pos x="0" y="0"/>
                  </a:cxn>
                  <a:cxn ang="0">
                    <a:pos x="0" y="158"/>
                  </a:cxn>
                </a:cxnLst>
                <a:rect l="0" t="0" r="0" b="0"/>
                <a:pathLst>
                  <a:path w="80" h="159">
                    <a:moveTo>
                      <a:pt x="0" y="158"/>
                    </a:moveTo>
                    <a:lnTo>
                      <a:pt x="79" y="158"/>
                    </a:lnTo>
                    <a:lnTo>
                      <a:pt x="79" y="0"/>
                    </a:lnTo>
                    <a:lnTo>
                      <a:pt x="0" y="0"/>
                    </a:lnTo>
                    <a:lnTo>
                      <a:pt x="0" y="158"/>
                    </a:lnTo>
                    <a:close/>
                  </a:path>
                </a:pathLst>
              </a:custGeom>
              <a:solidFill>
                <a:srgbClr val="888888"/>
              </a:solidFill>
              <a:ln w="3175">
                <a:noFill/>
              </a:ln>
            </p:spPr>
            <p:txBody>
              <a:bodyPr/>
              <a:lstStyle/>
              <a:p>
                <a:endParaRPr lang="zh-CN" altLang="en-US"/>
              </a:p>
            </p:txBody>
          </p:sp>
          <p:sp>
            <p:nvSpPr>
              <p:cNvPr id="6352" name="Freeform 319"/>
              <p:cNvSpPr/>
              <p:nvPr/>
            </p:nvSpPr>
            <p:spPr>
              <a:xfrm>
                <a:off x="2857" y="2931"/>
                <a:ext cx="59" cy="27"/>
              </a:xfrm>
              <a:custGeom>
                <a:avLst/>
                <a:gdLst/>
                <a:ahLst/>
                <a:cxnLst>
                  <a:cxn ang="0">
                    <a:pos x="58" y="26"/>
                  </a:cxn>
                  <a:cxn ang="0">
                    <a:pos x="58" y="0"/>
                  </a:cxn>
                  <a:cxn ang="0">
                    <a:pos x="0" y="0"/>
                  </a:cxn>
                  <a:cxn ang="0">
                    <a:pos x="0" y="26"/>
                  </a:cxn>
                  <a:cxn ang="0">
                    <a:pos x="58" y="26"/>
                  </a:cxn>
                </a:cxnLst>
                <a:rect l="0" t="0" r="0" b="0"/>
                <a:pathLst>
                  <a:path w="59" h="27">
                    <a:moveTo>
                      <a:pt x="58" y="26"/>
                    </a:moveTo>
                    <a:lnTo>
                      <a:pt x="58" y="0"/>
                    </a:lnTo>
                    <a:lnTo>
                      <a:pt x="0" y="0"/>
                    </a:lnTo>
                    <a:lnTo>
                      <a:pt x="0" y="26"/>
                    </a:lnTo>
                    <a:lnTo>
                      <a:pt x="58" y="26"/>
                    </a:lnTo>
                    <a:close/>
                  </a:path>
                </a:pathLst>
              </a:custGeom>
              <a:solidFill>
                <a:srgbClr val="888888"/>
              </a:solidFill>
              <a:ln w="3175">
                <a:noFill/>
              </a:ln>
            </p:spPr>
            <p:txBody>
              <a:bodyPr/>
              <a:lstStyle/>
              <a:p>
                <a:endParaRPr lang="zh-CN" altLang="en-US"/>
              </a:p>
            </p:txBody>
          </p:sp>
          <p:sp>
            <p:nvSpPr>
              <p:cNvPr id="6353" name="Freeform 320"/>
              <p:cNvSpPr/>
              <p:nvPr/>
            </p:nvSpPr>
            <p:spPr>
              <a:xfrm>
                <a:off x="2873" y="2900"/>
                <a:ext cx="43" cy="32"/>
              </a:xfrm>
              <a:custGeom>
                <a:avLst/>
                <a:gdLst/>
                <a:ahLst/>
                <a:cxnLst>
                  <a:cxn ang="0">
                    <a:pos x="0" y="31"/>
                  </a:cxn>
                  <a:cxn ang="0">
                    <a:pos x="0" y="0"/>
                  </a:cxn>
                  <a:cxn ang="0">
                    <a:pos x="42" y="0"/>
                  </a:cxn>
                  <a:cxn ang="0">
                    <a:pos x="42" y="31"/>
                  </a:cxn>
                  <a:cxn ang="0">
                    <a:pos x="0" y="31"/>
                  </a:cxn>
                </a:cxnLst>
                <a:rect l="0" t="0" r="0" b="0"/>
                <a:pathLst>
                  <a:path w="43" h="32">
                    <a:moveTo>
                      <a:pt x="0" y="31"/>
                    </a:moveTo>
                    <a:lnTo>
                      <a:pt x="0" y="0"/>
                    </a:lnTo>
                    <a:lnTo>
                      <a:pt x="42" y="0"/>
                    </a:lnTo>
                    <a:lnTo>
                      <a:pt x="42" y="31"/>
                    </a:lnTo>
                    <a:lnTo>
                      <a:pt x="0" y="31"/>
                    </a:lnTo>
                    <a:close/>
                  </a:path>
                </a:pathLst>
              </a:custGeom>
              <a:solidFill>
                <a:srgbClr val="888888"/>
              </a:solidFill>
              <a:ln w="3175">
                <a:noFill/>
              </a:ln>
            </p:spPr>
            <p:txBody>
              <a:bodyPr/>
              <a:lstStyle/>
              <a:p>
                <a:endParaRPr lang="zh-CN" altLang="en-US"/>
              </a:p>
            </p:txBody>
          </p:sp>
          <p:sp>
            <p:nvSpPr>
              <p:cNvPr id="6354" name="Freeform 321"/>
              <p:cNvSpPr/>
              <p:nvPr/>
            </p:nvSpPr>
            <p:spPr>
              <a:xfrm>
                <a:off x="2878" y="2874"/>
                <a:ext cx="38" cy="27"/>
              </a:xfrm>
              <a:custGeom>
                <a:avLst/>
                <a:gdLst/>
                <a:ahLst/>
                <a:cxnLst>
                  <a:cxn ang="0">
                    <a:pos x="37" y="26"/>
                  </a:cxn>
                  <a:cxn ang="0">
                    <a:pos x="37" y="0"/>
                  </a:cxn>
                  <a:cxn ang="0">
                    <a:pos x="0" y="0"/>
                  </a:cxn>
                  <a:cxn ang="0">
                    <a:pos x="0" y="26"/>
                  </a:cxn>
                  <a:cxn ang="0">
                    <a:pos x="37" y="26"/>
                  </a:cxn>
                </a:cxnLst>
                <a:rect l="0" t="0" r="0" b="0"/>
                <a:pathLst>
                  <a:path w="38" h="27">
                    <a:moveTo>
                      <a:pt x="37" y="26"/>
                    </a:moveTo>
                    <a:lnTo>
                      <a:pt x="37" y="0"/>
                    </a:lnTo>
                    <a:lnTo>
                      <a:pt x="0" y="0"/>
                    </a:lnTo>
                    <a:lnTo>
                      <a:pt x="0" y="26"/>
                    </a:lnTo>
                    <a:lnTo>
                      <a:pt x="37" y="26"/>
                    </a:lnTo>
                    <a:close/>
                  </a:path>
                </a:pathLst>
              </a:custGeom>
              <a:solidFill>
                <a:srgbClr val="888888"/>
              </a:solidFill>
              <a:ln w="3175">
                <a:noFill/>
              </a:ln>
            </p:spPr>
            <p:txBody>
              <a:bodyPr/>
              <a:lstStyle/>
              <a:p>
                <a:endParaRPr lang="zh-CN" altLang="en-US"/>
              </a:p>
            </p:txBody>
          </p:sp>
          <p:sp>
            <p:nvSpPr>
              <p:cNvPr id="6355" name="Freeform 322"/>
              <p:cNvSpPr/>
              <p:nvPr/>
            </p:nvSpPr>
            <p:spPr>
              <a:xfrm>
                <a:off x="2889" y="2853"/>
                <a:ext cx="27" cy="22"/>
              </a:xfrm>
              <a:custGeom>
                <a:avLst/>
                <a:gdLst/>
                <a:ahLst/>
                <a:cxnLst>
                  <a:cxn ang="0">
                    <a:pos x="0" y="21"/>
                  </a:cxn>
                  <a:cxn ang="0">
                    <a:pos x="0" y="0"/>
                  </a:cxn>
                  <a:cxn ang="0">
                    <a:pos x="26" y="0"/>
                  </a:cxn>
                  <a:cxn ang="0">
                    <a:pos x="26" y="21"/>
                  </a:cxn>
                  <a:cxn ang="0">
                    <a:pos x="0" y="21"/>
                  </a:cxn>
                </a:cxnLst>
                <a:rect l="0" t="0" r="0" b="0"/>
                <a:pathLst>
                  <a:path w="27" h="22">
                    <a:moveTo>
                      <a:pt x="0" y="21"/>
                    </a:moveTo>
                    <a:lnTo>
                      <a:pt x="0" y="0"/>
                    </a:lnTo>
                    <a:lnTo>
                      <a:pt x="26" y="0"/>
                    </a:lnTo>
                    <a:lnTo>
                      <a:pt x="26" y="21"/>
                    </a:lnTo>
                    <a:lnTo>
                      <a:pt x="0" y="21"/>
                    </a:lnTo>
                    <a:close/>
                  </a:path>
                </a:pathLst>
              </a:custGeom>
              <a:solidFill>
                <a:srgbClr val="888888"/>
              </a:solidFill>
              <a:ln w="3175">
                <a:noFill/>
              </a:ln>
            </p:spPr>
            <p:txBody>
              <a:bodyPr/>
              <a:lstStyle/>
              <a:p>
                <a:endParaRPr lang="zh-CN" altLang="en-US"/>
              </a:p>
            </p:txBody>
          </p:sp>
          <p:sp>
            <p:nvSpPr>
              <p:cNvPr id="6356" name="Freeform 323"/>
              <p:cNvSpPr/>
              <p:nvPr/>
            </p:nvSpPr>
            <p:spPr>
              <a:xfrm>
                <a:off x="2889" y="2816"/>
                <a:ext cx="27" cy="38"/>
              </a:xfrm>
              <a:custGeom>
                <a:avLst/>
                <a:gdLst/>
                <a:ahLst/>
                <a:cxnLst>
                  <a:cxn ang="0">
                    <a:pos x="26" y="37"/>
                  </a:cxn>
                  <a:cxn ang="0">
                    <a:pos x="0" y="37"/>
                  </a:cxn>
                  <a:cxn ang="0">
                    <a:pos x="0" y="0"/>
                  </a:cxn>
                  <a:cxn ang="0">
                    <a:pos x="26" y="0"/>
                  </a:cxn>
                  <a:cxn ang="0">
                    <a:pos x="26" y="37"/>
                  </a:cxn>
                </a:cxnLst>
                <a:rect l="0" t="0" r="0" b="0"/>
                <a:pathLst>
                  <a:path w="27" h="38">
                    <a:moveTo>
                      <a:pt x="26" y="37"/>
                    </a:moveTo>
                    <a:lnTo>
                      <a:pt x="0" y="37"/>
                    </a:lnTo>
                    <a:lnTo>
                      <a:pt x="0" y="0"/>
                    </a:lnTo>
                    <a:lnTo>
                      <a:pt x="26" y="0"/>
                    </a:lnTo>
                    <a:lnTo>
                      <a:pt x="26" y="37"/>
                    </a:lnTo>
                    <a:close/>
                  </a:path>
                </a:pathLst>
              </a:custGeom>
              <a:solidFill>
                <a:srgbClr val="888888"/>
              </a:solidFill>
              <a:ln w="3175">
                <a:noFill/>
              </a:ln>
            </p:spPr>
            <p:txBody>
              <a:bodyPr/>
              <a:lstStyle/>
              <a:p>
                <a:endParaRPr lang="zh-CN" altLang="en-US"/>
              </a:p>
            </p:txBody>
          </p:sp>
          <p:sp>
            <p:nvSpPr>
              <p:cNvPr id="6357" name="Freeform 324"/>
              <p:cNvSpPr/>
              <p:nvPr/>
            </p:nvSpPr>
            <p:spPr>
              <a:xfrm>
                <a:off x="2894" y="2805"/>
                <a:ext cx="22" cy="12"/>
              </a:xfrm>
              <a:custGeom>
                <a:avLst/>
                <a:gdLst/>
                <a:ahLst/>
                <a:cxnLst>
                  <a:cxn ang="0">
                    <a:pos x="21" y="11"/>
                  </a:cxn>
                  <a:cxn ang="0">
                    <a:pos x="21" y="0"/>
                  </a:cxn>
                  <a:cxn ang="0">
                    <a:pos x="0" y="0"/>
                  </a:cxn>
                  <a:cxn ang="0">
                    <a:pos x="0" y="11"/>
                  </a:cxn>
                  <a:cxn ang="0">
                    <a:pos x="21" y="11"/>
                  </a:cxn>
                  <a:cxn ang="0">
                    <a:pos x="21" y="11"/>
                  </a:cxn>
                </a:cxnLst>
                <a:rect l="0" t="0" r="0" b="0"/>
                <a:pathLst>
                  <a:path w="22" h="12">
                    <a:moveTo>
                      <a:pt x="21" y="11"/>
                    </a:moveTo>
                    <a:lnTo>
                      <a:pt x="21" y="0"/>
                    </a:lnTo>
                    <a:lnTo>
                      <a:pt x="0" y="0"/>
                    </a:lnTo>
                    <a:lnTo>
                      <a:pt x="0" y="11"/>
                    </a:lnTo>
                    <a:lnTo>
                      <a:pt x="21" y="11"/>
                    </a:lnTo>
                    <a:close/>
                  </a:path>
                </a:pathLst>
              </a:custGeom>
              <a:solidFill>
                <a:srgbClr val="888888"/>
              </a:solidFill>
              <a:ln w="3175">
                <a:noFill/>
              </a:ln>
            </p:spPr>
            <p:txBody>
              <a:bodyPr/>
              <a:lstStyle/>
              <a:p>
                <a:endParaRPr lang="zh-CN" altLang="en-US"/>
              </a:p>
            </p:txBody>
          </p:sp>
          <p:sp>
            <p:nvSpPr>
              <p:cNvPr id="6358" name="Freeform 325"/>
              <p:cNvSpPr/>
              <p:nvPr/>
            </p:nvSpPr>
            <p:spPr>
              <a:xfrm>
                <a:off x="2846" y="2957"/>
                <a:ext cx="71" cy="24"/>
              </a:xfrm>
              <a:custGeom>
                <a:avLst/>
                <a:gdLst/>
                <a:ahLst/>
                <a:cxnLst>
                  <a:cxn ang="0">
                    <a:pos x="70" y="23"/>
                  </a:cxn>
                  <a:cxn ang="0">
                    <a:pos x="70" y="0"/>
                  </a:cxn>
                  <a:cxn ang="0">
                    <a:pos x="0" y="0"/>
                  </a:cxn>
                  <a:cxn ang="0">
                    <a:pos x="0" y="23"/>
                  </a:cxn>
                  <a:cxn ang="0">
                    <a:pos x="70" y="23"/>
                  </a:cxn>
                </a:cxnLst>
                <a:rect l="0" t="0" r="0" b="0"/>
                <a:pathLst>
                  <a:path w="71" h="24">
                    <a:moveTo>
                      <a:pt x="70" y="23"/>
                    </a:moveTo>
                    <a:lnTo>
                      <a:pt x="70" y="0"/>
                    </a:lnTo>
                    <a:lnTo>
                      <a:pt x="0" y="0"/>
                    </a:lnTo>
                    <a:lnTo>
                      <a:pt x="0" y="23"/>
                    </a:lnTo>
                    <a:lnTo>
                      <a:pt x="70" y="23"/>
                    </a:lnTo>
                    <a:close/>
                  </a:path>
                </a:pathLst>
              </a:custGeom>
              <a:solidFill>
                <a:srgbClr val="888888"/>
              </a:solidFill>
              <a:ln w="3175">
                <a:noFill/>
              </a:ln>
            </p:spPr>
            <p:txBody>
              <a:bodyPr/>
              <a:lstStyle/>
              <a:p>
                <a:endParaRPr lang="zh-CN" altLang="en-US"/>
              </a:p>
            </p:txBody>
          </p:sp>
        </p:grpSp>
        <p:sp>
          <p:nvSpPr>
            <p:cNvPr id="6359" name="Freeform 326"/>
            <p:cNvSpPr/>
            <p:nvPr/>
          </p:nvSpPr>
          <p:spPr>
            <a:xfrm>
              <a:off x="3062" y="2637"/>
              <a:ext cx="27" cy="500"/>
            </a:xfrm>
            <a:custGeom>
              <a:avLst/>
              <a:gdLst/>
              <a:ahLst/>
              <a:cxnLst>
                <a:cxn ang="0">
                  <a:pos x="0" y="499"/>
                </a:cxn>
                <a:cxn ang="0">
                  <a:pos x="0" y="11"/>
                </a:cxn>
                <a:cxn ang="0">
                  <a:pos x="26" y="0"/>
                </a:cxn>
                <a:cxn ang="0">
                  <a:pos x="26" y="499"/>
                </a:cxn>
                <a:cxn ang="0">
                  <a:pos x="0" y="499"/>
                </a:cxn>
              </a:cxnLst>
              <a:rect l="0" t="0" r="0" b="0"/>
              <a:pathLst>
                <a:path w="27" h="500">
                  <a:moveTo>
                    <a:pt x="0" y="499"/>
                  </a:moveTo>
                  <a:lnTo>
                    <a:pt x="0" y="11"/>
                  </a:lnTo>
                  <a:lnTo>
                    <a:pt x="26" y="0"/>
                  </a:lnTo>
                  <a:lnTo>
                    <a:pt x="26" y="499"/>
                  </a:lnTo>
                  <a:lnTo>
                    <a:pt x="0" y="499"/>
                  </a:lnTo>
                  <a:close/>
                </a:path>
              </a:pathLst>
            </a:custGeom>
            <a:solidFill>
              <a:srgbClr val="777777"/>
            </a:solidFill>
            <a:ln w="3175">
              <a:noFill/>
            </a:ln>
          </p:spPr>
          <p:txBody>
            <a:bodyPr/>
            <a:lstStyle/>
            <a:p>
              <a:endParaRPr lang="zh-CN" altLang="en-US"/>
            </a:p>
          </p:txBody>
        </p:sp>
        <p:sp>
          <p:nvSpPr>
            <p:cNvPr id="6360" name="Freeform 327"/>
            <p:cNvSpPr/>
            <p:nvPr/>
          </p:nvSpPr>
          <p:spPr>
            <a:xfrm>
              <a:off x="3313" y="3062"/>
              <a:ext cx="74" cy="75"/>
            </a:xfrm>
            <a:custGeom>
              <a:avLst/>
              <a:gdLst/>
              <a:ahLst/>
              <a:cxnLst>
                <a:cxn ang="0">
                  <a:pos x="0" y="0"/>
                </a:cxn>
                <a:cxn ang="0">
                  <a:pos x="73" y="0"/>
                </a:cxn>
                <a:cxn ang="0">
                  <a:pos x="73" y="74"/>
                </a:cxn>
                <a:cxn ang="0">
                  <a:pos x="0" y="74"/>
                </a:cxn>
                <a:cxn ang="0">
                  <a:pos x="0" y="0"/>
                </a:cxn>
              </a:cxnLst>
              <a:rect l="0" t="0" r="0" b="0"/>
              <a:pathLst>
                <a:path w="74" h="75">
                  <a:moveTo>
                    <a:pt x="0" y="0"/>
                  </a:moveTo>
                  <a:lnTo>
                    <a:pt x="73" y="0"/>
                  </a:lnTo>
                  <a:lnTo>
                    <a:pt x="73" y="74"/>
                  </a:lnTo>
                  <a:lnTo>
                    <a:pt x="0" y="74"/>
                  </a:lnTo>
                  <a:lnTo>
                    <a:pt x="0" y="0"/>
                  </a:lnTo>
                  <a:close/>
                </a:path>
              </a:pathLst>
            </a:custGeom>
            <a:solidFill>
              <a:srgbClr val="888888"/>
            </a:solidFill>
            <a:ln w="3175">
              <a:noFill/>
            </a:ln>
          </p:spPr>
          <p:txBody>
            <a:bodyPr/>
            <a:lstStyle/>
            <a:p>
              <a:endParaRPr lang="zh-CN" altLang="en-US"/>
            </a:p>
          </p:txBody>
        </p:sp>
        <p:sp>
          <p:nvSpPr>
            <p:cNvPr id="6361" name="Freeform 328"/>
            <p:cNvSpPr/>
            <p:nvPr/>
          </p:nvSpPr>
          <p:spPr>
            <a:xfrm>
              <a:off x="3367" y="2778"/>
              <a:ext cx="11" cy="284"/>
            </a:xfrm>
            <a:custGeom>
              <a:avLst/>
              <a:gdLst/>
              <a:ahLst/>
              <a:cxnLst>
                <a:cxn ang="0">
                  <a:pos x="0" y="283"/>
                </a:cxn>
                <a:cxn ang="0">
                  <a:pos x="0" y="0"/>
                </a:cxn>
                <a:cxn ang="0">
                  <a:pos x="10" y="0"/>
                </a:cxn>
                <a:cxn ang="0">
                  <a:pos x="10" y="283"/>
                </a:cxn>
                <a:cxn ang="0">
                  <a:pos x="0" y="283"/>
                </a:cxn>
                <a:cxn ang="0">
                  <a:pos x="0" y="283"/>
                </a:cxn>
              </a:cxnLst>
              <a:rect l="0" t="0" r="0" b="0"/>
              <a:pathLst>
                <a:path w="11" h="284">
                  <a:moveTo>
                    <a:pt x="0" y="283"/>
                  </a:moveTo>
                  <a:lnTo>
                    <a:pt x="0" y="0"/>
                  </a:lnTo>
                  <a:lnTo>
                    <a:pt x="10" y="0"/>
                  </a:lnTo>
                  <a:lnTo>
                    <a:pt x="10" y="283"/>
                  </a:lnTo>
                  <a:lnTo>
                    <a:pt x="0" y="283"/>
                  </a:lnTo>
                  <a:close/>
                </a:path>
              </a:pathLst>
            </a:custGeom>
            <a:solidFill>
              <a:srgbClr val="EEEEEE"/>
            </a:solidFill>
            <a:ln w="3175">
              <a:noFill/>
            </a:ln>
          </p:spPr>
          <p:txBody>
            <a:bodyPr/>
            <a:lstStyle/>
            <a:p>
              <a:endParaRPr lang="zh-CN" altLang="en-US"/>
            </a:p>
          </p:txBody>
        </p:sp>
        <p:sp>
          <p:nvSpPr>
            <p:cNvPr id="6362" name="Freeform 329"/>
            <p:cNvSpPr/>
            <p:nvPr/>
          </p:nvSpPr>
          <p:spPr>
            <a:xfrm>
              <a:off x="3538" y="2795"/>
              <a:ext cx="38" cy="326"/>
            </a:xfrm>
            <a:custGeom>
              <a:avLst/>
              <a:gdLst/>
              <a:ahLst/>
              <a:cxnLst>
                <a:cxn ang="0">
                  <a:pos x="0" y="325"/>
                </a:cxn>
                <a:cxn ang="0">
                  <a:pos x="37" y="325"/>
                </a:cxn>
                <a:cxn ang="0">
                  <a:pos x="37" y="0"/>
                </a:cxn>
                <a:cxn ang="0">
                  <a:pos x="0" y="0"/>
                </a:cxn>
                <a:cxn ang="0">
                  <a:pos x="0" y="325"/>
                </a:cxn>
              </a:cxnLst>
              <a:rect l="0" t="0" r="0" b="0"/>
              <a:pathLst>
                <a:path w="38" h="326">
                  <a:moveTo>
                    <a:pt x="0" y="325"/>
                  </a:moveTo>
                  <a:lnTo>
                    <a:pt x="37" y="325"/>
                  </a:lnTo>
                  <a:lnTo>
                    <a:pt x="37" y="0"/>
                  </a:lnTo>
                  <a:lnTo>
                    <a:pt x="0" y="0"/>
                  </a:lnTo>
                  <a:lnTo>
                    <a:pt x="0" y="325"/>
                  </a:lnTo>
                  <a:close/>
                </a:path>
              </a:pathLst>
            </a:custGeom>
            <a:solidFill>
              <a:srgbClr val="777777"/>
            </a:solidFill>
            <a:ln w="3175" cap="flat" cmpd="sng">
              <a:solidFill>
                <a:srgbClr val="777777"/>
              </a:solidFill>
              <a:prstDash val="solid"/>
              <a:round/>
              <a:headEnd type="none" w="med" len="med"/>
              <a:tailEnd type="none" w="med" len="med"/>
            </a:ln>
          </p:spPr>
          <p:txBody>
            <a:bodyPr/>
            <a:lstStyle/>
            <a:p>
              <a:endParaRPr lang="zh-CN" altLang="en-US"/>
            </a:p>
          </p:txBody>
        </p:sp>
      </p:grpSp>
      <p:sp>
        <p:nvSpPr>
          <p:cNvPr id="2" name="文本框 1"/>
          <p:cNvSpPr txBox="1"/>
          <p:nvPr/>
        </p:nvSpPr>
        <p:spPr>
          <a:xfrm>
            <a:off x="657860" y="2667635"/>
            <a:ext cx="5210810" cy="521970"/>
          </a:xfrm>
          <a:prstGeom prst="rect">
            <a:avLst/>
          </a:prstGeom>
          <a:noFill/>
        </p:spPr>
        <p:txBody>
          <a:bodyPr wrap="square" rtlCol="0">
            <a:spAutoFit/>
          </a:bodyPr>
          <a:lstStyle/>
          <a:p>
            <a:r>
              <a:rPr lang="zh-CN" altLang="en-US" sz="2800" b="1" kern="0" noProof="0" dirty="0" smtClean="0">
                <a:ln>
                  <a:noFill/>
                </a:ln>
                <a:solidFill>
                  <a:schemeClr val="bg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原始社会、奴隶社会、封建社会</a:t>
            </a:r>
          </a:p>
        </p:txBody>
      </p:sp>
      <p:sp>
        <p:nvSpPr>
          <p:cNvPr id="3" name="文本框 2"/>
          <p:cNvSpPr txBox="1"/>
          <p:nvPr/>
        </p:nvSpPr>
        <p:spPr>
          <a:xfrm>
            <a:off x="6639560" y="4288155"/>
            <a:ext cx="1965325" cy="521970"/>
          </a:xfrm>
          <a:prstGeom prst="rect">
            <a:avLst/>
          </a:prstGeom>
          <a:noFill/>
        </p:spPr>
        <p:txBody>
          <a:bodyPr wrap="square" rtlCol="0">
            <a:spAutoFit/>
          </a:bodyPr>
          <a:lstStyle/>
          <a:p>
            <a:r>
              <a:rPr lang="zh-CN" altLang="en-US" sz="2800" b="1" kern="0" noProof="0" dirty="0" smtClean="0">
                <a:ln>
                  <a:noFill/>
                </a:ln>
                <a:solidFill>
                  <a:srgbClr val="0099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工业化社会</a:t>
            </a:r>
          </a:p>
        </p:txBody>
      </p:sp>
      <p:sp>
        <p:nvSpPr>
          <p:cNvPr id="4" name="文本框 3"/>
          <p:cNvSpPr txBox="1"/>
          <p:nvPr/>
        </p:nvSpPr>
        <p:spPr>
          <a:xfrm>
            <a:off x="6817995" y="2673985"/>
            <a:ext cx="1868170" cy="521970"/>
          </a:xfrm>
          <a:prstGeom prst="rect">
            <a:avLst/>
          </a:prstGeom>
          <a:noFill/>
        </p:spPr>
        <p:txBody>
          <a:bodyPr wrap="square" rtlCol="0">
            <a:spAutoFit/>
          </a:bodyPr>
          <a:lstStyle/>
          <a:p>
            <a:r>
              <a:rPr lang="zh-CN" altLang="en-US" sz="2800" b="1" kern="0" noProof="0" dirty="0" smtClean="0">
                <a:ln>
                  <a:noFill/>
                </a:ln>
                <a:solidFill>
                  <a:srgbClr val="C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现代社会</a:t>
            </a:r>
          </a:p>
        </p:txBody>
      </p:sp>
      <p:sp>
        <p:nvSpPr>
          <p:cNvPr id="5" name="文本框 4"/>
          <p:cNvSpPr txBox="1"/>
          <p:nvPr/>
        </p:nvSpPr>
        <p:spPr>
          <a:xfrm>
            <a:off x="628650" y="4253230"/>
            <a:ext cx="5224780" cy="521970"/>
          </a:xfrm>
          <a:prstGeom prst="rect">
            <a:avLst/>
          </a:prstGeom>
          <a:noFill/>
        </p:spPr>
        <p:txBody>
          <a:bodyPr wrap="square" rtlCol="0">
            <a:spAutoFit/>
          </a:bodyPr>
          <a:lstStyle/>
          <a:p>
            <a:r>
              <a:rPr lang="zh-CN" altLang="en-US" sz="2800" b="1" kern="0" noProof="0" dirty="0" smtClean="0">
                <a:ln>
                  <a:noFill/>
                </a:ln>
                <a:solidFill>
                  <a:schemeClr val="bg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狩猎游牧、刀耕火种、农耕社会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2098"/>
                                        </p:tgtEl>
                                        <p:attrNameLst>
                                          <p:attrName>style.visibility</p:attrName>
                                        </p:attrNameLst>
                                      </p:cBhvr>
                                      <p:to>
                                        <p:strVal val="visible"/>
                                      </p:to>
                                    </p:set>
                                    <p:anim calcmode="lin" valueType="num">
                                      <p:cBhvr>
                                        <p:cTn id="7" dur="500" fill="hold"/>
                                        <p:tgtEl>
                                          <p:spTgt spid="132098"/>
                                        </p:tgtEl>
                                        <p:attrNameLst>
                                          <p:attrName>ppt_w</p:attrName>
                                        </p:attrNameLst>
                                      </p:cBhvr>
                                      <p:tavLst>
                                        <p:tav tm="0">
                                          <p:val>
                                            <p:fltVal val="0"/>
                                          </p:val>
                                        </p:tav>
                                        <p:tav tm="100000">
                                          <p:val>
                                            <p:strVal val="#ppt_w"/>
                                          </p:val>
                                        </p:tav>
                                      </p:tavLst>
                                    </p:anim>
                                    <p:anim calcmode="lin" valueType="num">
                                      <p:cBhvr>
                                        <p:cTn id="8" dur="500" fill="hold"/>
                                        <p:tgtEl>
                                          <p:spTgt spid="132098"/>
                                        </p:tgtEl>
                                        <p:attrNameLst>
                                          <p:attrName>ppt_h</p:attrName>
                                        </p:attrNameLst>
                                      </p:cBhvr>
                                      <p:tavLst>
                                        <p:tav tm="0">
                                          <p:val>
                                            <p:fltVal val="0"/>
                                          </p:val>
                                        </p:tav>
                                        <p:tav tm="100000">
                                          <p:val>
                                            <p:strVal val="#ppt_h"/>
                                          </p:val>
                                        </p:tav>
                                      </p:tavLst>
                                    </p:anim>
                                    <p:animEffect transition="in" filter="fade">
                                      <p:cBhvr>
                                        <p:cTn id="9" dur="500"/>
                                        <p:tgtEl>
                                          <p:spTgt spid="13209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148"/>
                                        </p:tgtEl>
                                        <p:attrNameLst>
                                          <p:attrName>style.visibility</p:attrName>
                                        </p:attrNameLst>
                                      </p:cBhvr>
                                      <p:to>
                                        <p:strVal val="visible"/>
                                      </p:to>
                                    </p:set>
                                    <p:animEffect transition="in" filter="wipe(left)">
                                      <p:cBhvr>
                                        <p:cTn id="14" dur="500"/>
                                        <p:tgtEl>
                                          <p:spTgt spid="614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154"/>
                                        </p:tgtEl>
                                        <p:attrNameLst>
                                          <p:attrName>style.visibility</p:attrName>
                                        </p:attrNameLst>
                                      </p:cBhvr>
                                      <p:to>
                                        <p:strVal val="visible"/>
                                      </p:to>
                                    </p:set>
                                    <p:animEffect transition="in" filter="wipe(left)">
                                      <p:cBhvr>
                                        <p:cTn id="21" dur="500"/>
                                        <p:tgtEl>
                                          <p:spTgt spid="615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147"/>
                                        </p:tgtEl>
                                        <p:attrNameLst>
                                          <p:attrName>style.visibility</p:attrName>
                                        </p:attrNameLst>
                                      </p:cBhvr>
                                      <p:to>
                                        <p:strVal val="visible"/>
                                      </p:to>
                                    </p:set>
                                    <p:animEffect transition="in" filter="wipe(left)">
                                      <p:cBhvr>
                                        <p:cTn id="24" dur="500"/>
                                        <p:tgtEl>
                                          <p:spTgt spid="614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151"/>
                                        </p:tgtEl>
                                        <p:attrNameLst>
                                          <p:attrName>style.visibility</p:attrName>
                                        </p:attrNameLst>
                                      </p:cBhvr>
                                      <p:to>
                                        <p:strVal val="visible"/>
                                      </p:to>
                                    </p:set>
                                    <p:animEffect transition="in" filter="wipe(left)">
                                      <p:cBhvr>
                                        <p:cTn id="35" dur="500"/>
                                        <p:tgtEl>
                                          <p:spTgt spid="6151"/>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6155"/>
                                        </p:tgtEl>
                                        <p:attrNameLst>
                                          <p:attrName>style.visibility</p:attrName>
                                        </p:attrNameLst>
                                      </p:cBhvr>
                                      <p:to>
                                        <p:strVal val="visible"/>
                                      </p:to>
                                    </p:set>
                                    <p:animEffect transition="in" filter="wipe(left)">
                                      <p:cBhvr>
                                        <p:cTn id="39" dur="500"/>
                                        <p:tgtEl>
                                          <p:spTgt spid="6155"/>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6150"/>
                                        </p:tgtEl>
                                        <p:attrNameLst>
                                          <p:attrName>style.visibility</p:attrName>
                                        </p:attrNameLst>
                                      </p:cBhvr>
                                      <p:to>
                                        <p:strVal val="visible"/>
                                      </p:to>
                                    </p:set>
                                    <p:animEffect transition="in" filter="wipe(left)">
                                      <p:cBhvr>
                                        <p:cTn id="46"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8" grpId="0" animBg="1"/>
      <p:bldP spid="6150" grpId="0" animBg="1"/>
      <p:bldP spid="6151" grpId="0" animBg="1"/>
      <p:bldP spid="132098" grpId="0"/>
      <p:bldP spid="6154" grpId="0" animBg="1"/>
      <p:bldP spid="6155" grpId="0" animBg="1"/>
      <p:bldP spid="2" grpId="0"/>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8EF59DC-7FFB-4E7B-BB02-A1D10FEA56A1}"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22:29:04</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1746"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20</a:t>
            </a:fld>
            <a:endParaRPr lang="en-US" altLang="zh-CN" sz="1200" dirty="0">
              <a:latin typeface="Garamond" panose="02020404030301010803" pitchFamily="18" charset="0"/>
            </a:endParaRPr>
          </a:p>
        </p:txBody>
      </p:sp>
      <p:sp>
        <p:nvSpPr>
          <p:cNvPr id="51202" name="Rectangle 2"/>
          <p:cNvSpPr>
            <a:spLocks noGrp="1" noChangeArrowheads="1"/>
          </p:cNvSpPr>
          <p:nvPr>
            <p:ph type="title"/>
          </p:nvPr>
        </p:nvSpPr>
        <p:spPr>
          <a:xfrm>
            <a:off x="457200" y="277813"/>
            <a:ext cx="8229600" cy="919163"/>
          </a:xfrm>
          <a:solidFill>
            <a:srgbClr val="00FFFF"/>
          </a:solidFill>
          <a:ln w="19050">
            <a:solidFill>
              <a:srgbClr val="0000FF"/>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古希腊的负面影响：</a:t>
            </a:r>
            <a:r>
              <a:rPr kumimoji="0" lang="zh-CN" altLang="en-US" sz="42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道德沦丧</a:t>
            </a:r>
          </a:p>
        </p:txBody>
      </p:sp>
      <p:sp>
        <p:nvSpPr>
          <p:cNvPr id="51203" name="Rectangle 3"/>
          <p:cNvSpPr>
            <a:spLocks noGrp="1"/>
          </p:cNvSpPr>
          <p:nvPr>
            <p:ph idx="1"/>
          </p:nvPr>
        </p:nvSpPr>
        <p:spPr>
          <a:xfrm>
            <a:off x="457200" y="1341438"/>
            <a:ext cx="8229600" cy="4789487"/>
          </a:xfrm>
          <a:solidFill>
            <a:srgbClr val="CCFFFF"/>
          </a:solidFill>
        </p:spPr>
        <p:txBody>
          <a:bodyPr vert="horz" wrap="square" lIns="91440" tIns="45720" rIns="91440" bIns="45720" anchor="t"/>
          <a:lstStyle/>
          <a:p>
            <a:pPr eaLnBrk="1" hangingPunct="1">
              <a:lnSpc>
                <a:spcPct val="95000"/>
              </a:lnSpc>
              <a:spcBef>
                <a:spcPct val="35000"/>
              </a:spcBef>
            </a:pPr>
            <a:r>
              <a:rPr lang="zh-CN" altLang="en-US" sz="2500" b="1" dirty="0">
                <a:solidFill>
                  <a:srgbClr val="3333CC"/>
                </a:solidFill>
                <a:latin typeface="微软雅黑" panose="020B0503020204020204" pitchFamily="34" charset="-122"/>
                <a:ea typeface="微软雅黑" panose="020B0503020204020204" pitchFamily="34" charset="-122"/>
              </a:rPr>
              <a:t>道德方面</a:t>
            </a:r>
            <a:r>
              <a:rPr lang="zh-CN" altLang="en-US" sz="2500" b="1" dirty="0">
                <a:latin typeface="微软雅黑" panose="020B0503020204020204" pitchFamily="34" charset="-122"/>
                <a:ea typeface="微软雅黑" panose="020B0503020204020204" pitchFamily="34" charset="-122"/>
              </a:rPr>
              <a:t>：“诚实的人，是轰动社会的大新闻，几乎被人看作怪物”。“人们宁愿被人称作精明而不肯让人说自己诚实，怀疑诚实是头脑简单。要找出愿意出卖国家的希腊人，是一桩容易的事情。”“希腊任何时候都不缺乏处心积虑想卖国的人。”</a:t>
            </a:r>
          </a:p>
          <a:p>
            <a:pPr eaLnBrk="1" hangingPunct="1">
              <a:lnSpc>
                <a:spcPct val="95000"/>
              </a:lnSpc>
              <a:spcBef>
                <a:spcPct val="35000"/>
              </a:spcBef>
            </a:pPr>
            <a:r>
              <a:rPr lang="zh-CN" altLang="en-US" sz="2500" b="1" dirty="0">
                <a:solidFill>
                  <a:srgbClr val="3333CC"/>
                </a:solidFill>
                <a:latin typeface="微软雅黑" panose="020B0503020204020204" pitchFamily="34" charset="-122"/>
                <a:ea typeface="微软雅黑" panose="020B0503020204020204" pitchFamily="34" charset="-122"/>
              </a:rPr>
              <a:t>享乐主义</a:t>
            </a:r>
            <a:r>
              <a:rPr lang="zh-CN" altLang="en-US" sz="2500" b="1" dirty="0">
                <a:solidFill>
                  <a:srgbClr val="CC6600"/>
                </a:solidFill>
                <a:latin typeface="微软雅黑" panose="020B0503020204020204" pitchFamily="34" charset="-122"/>
                <a:ea typeface="微软雅黑" panose="020B0503020204020204" pitchFamily="34" charset="-122"/>
              </a:rPr>
              <a:t>：“一般雅典人都是享乐主义者”</a:t>
            </a:r>
          </a:p>
          <a:p>
            <a:pPr eaLnBrk="1" hangingPunct="1">
              <a:lnSpc>
                <a:spcPct val="95000"/>
              </a:lnSpc>
              <a:spcBef>
                <a:spcPct val="35000"/>
              </a:spcBef>
            </a:pPr>
            <a:r>
              <a:rPr lang="zh-CN" altLang="en-US" sz="2500" b="1" dirty="0">
                <a:latin typeface="微软雅黑" panose="020B0503020204020204" pitchFamily="34" charset="-122"/>
                <a:ea typeface="微软雅黑" panose="020B0503020204020204" pitchFamily="34" charset="-122"/>
              </a:rPr>
              <a:t>“他们在享乐方面没有任何罪的感觉，并且在享乐中，他能立即为使其思绪陷入晦暗低潮的悲观主义找到借口。他爱酒，不因偶尔酗酒而感到惭愧；他好女色，而且几乎完全基于肉欲上的，容易为不正当的性关系原谅自己，不认为道德上的过失是一种罪大恶极、不可饶恕的行为。”</a:t>
            </a:r>
            <a:r>
              <a:rPr lang="zh-CN" altLang="en-US" sz="2500" dirty="0">
                <a:latin typeface="微软雅黑" panose="020B0503020204020204" pitchFamily="34" charset="-122"/>
                <a:ea typeface="微软雅黑" panose="020B0503020204020204" pitchFamily="34" charset="-122"/>
              </a:rPr>
              <a:t>  </a:t>
            </a:r>
            <a:r>
              <a:rPr lang="zh-CN" altLang="en-US" sz="2500" b="1" dirty="0">
                <a:solidFill>
                  <a:srgbClr val="3333CC"/>
                </a:solidFill>
                <a:latin typeface="微软雅黑" panose="020B0503020204020204" pitchFamily="34" charset="-122"/>
                <a:ea typeface="微软雅黑" panose="020B0503020204020204" pitchFamily="34" charset="-122"/>
              </a:rPr>
              <a:t>（杜兰）</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p:cTn id="7" dur="500" fill="hold"/>
                                        <p:tgtEl>
                                          <p:spTgt spid="51202"/>
                                        </p:tgtEl>
                                        <p:attrNameLst>
                                          <p:attrName>ppt_w</p:attrName>
                                        </p:attrNameLst>
                                      </p:cBhvr>
                                      <p:tavLst>
                                        <p:tav tm="0">
                                          <p:val>
                                            <p:fltVal val="0"/>
                                          </p:val>
                                        </p:tav>
                                        <p:tav tm="100000">
                                          <p:val>
                                            <p:strVal val="#ppt_w"/>
                                          </p:val>
                                        </p:tav>
                                      </p:tavLst>
                                    </p:anim>
                                    <p:anim calcmode="lin" valueType="num">
                                      <p:cBhvr>
                                        <p:cTn id="8" dur="500" fill="hold"/>
                                        <p:tgtEl>
                                          <p:spTgt spid="51202"/>
                                        </p:tgtEl>
                                        <p:attrNameLst>
                                          <p:attrName>ppt_h</p:attrName>
                                        </p:attrNameLst>
                                      </p:cBhvr>
                                      <p:tavLst>
                                        <p:tav tm="0">
                                          <p:val>
                                            <p:fltVal val="0"/>
                                          </p:val>
                                        </p:tav>
                                        <p:tav tm="100000">
                                          <p:val>
                                            <p:strVal val="#ppt_h"/>
                                          </p:val>
                                        </p:tav>
                                      </p:tavLst>
                                    </p:anim>
                                    <p:animEffect transition="in" filter="fade">
                                      <p:cBhvr>
                                        <p:cTn id="9" dur="500"/>
                                        <p:tgtEl>
                                          <p:spTgt spid="5120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1203">
                                            <p:txEl>
                                              <p:pRg st="0" end="0"/>
                                            </p:txEl>
                                          </p:spTgt>
                                        </p:tgtEl>
                                        <p:attrNameLst>
                                          <p:attrName>style.visibility</p:attrName>
                                        </p:attrNameLst>
                                      </p:cBhvr>
                                      <p:to>
                                        <p:strVal val="visible"/>
                                      </p:to>
                                    </p:set>
                                    <p:animEffect transition="in" filter="fade">
                                      <p:cBhvr>
                                        <p:cTn id="13" dur="1000">
                                          <p:stCondLst>
                                            <p:cond delay="0"/>
                                          </p:stCondLst>
                                        </p:cTn>
                                        <p:tgtEl>
                                          <p:spTgt spid="51203">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1203">
                                            <p:txEl>
                                              <p:pRg st="1" end="1"/>
                                            </p:txEl>
                                          </p:spTgt>
                                        </p:tgtEl>
                                        <p:attrNameLst>
                                          <p:attrName>style.visibility</p:attrName>
                                        </p:attrNameLst>
                                      </p:cBhvr>
                                      <p:to>
                                        <p:strVal val="visible"/>
                                      </p:to>
                                    </p:set>
                                    <p:animEffect transition="in" filter="fade">
                                      <p:cBhvr>
                                        <p:cTn id="17" dur="1000">
                                          <p:stCondLst>
                                            <p:cond delay="0"/>
                                          </p:stCondLst>
                                        </p:cTn>
                                        <p:tgtEl>
                                          <p:spTgt spid="51203">
                                            <p:txEl>
                                              <p:pRg st="1" end="1"/>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51203">
                                            <p:txEl>
                                              <p:pRg st="2" end="2"/>
                                            </p:txEl>
                                          </p:spTgt>
                                        </p:tgtEl>
                                        <p:attrNameLst>
                                          <p:attrName>style.visibility</p:attrName>
                                        </p:attrNameLst>
                                      </p:cBhvr>
                                      <p:to>
                                        <p:strVal val="visible"/>
                                      </p:to>
                                    </p:set>
                                    <p:animEffect transition="in" filter="fade">
                                      <p:cBhvr>
                                        <p:cTn id="21" dur="1000">
                                          <p:stCondLst>
                                            <p:cond delay="0"/>
                                          </p:stCondLst>
                                        </p:cTn>
                                        <p:tgtEl>
                                          <p:spTgt spid="51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0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E8D0706-F9D1-4597-9A7D-7AA3CFF900D1}"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22:29:04</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2770"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21</a:t>
            </a:fld>
            <a:endParaRPr lang="en-US" altLang="zh-CN" sz="1200" dirty="0">
              <a:latin typeface="Garamond" panose="02020404030301010803" pitchFamily="18" charset="0"/>
            </a:endParaRPr>
          </a:p>
        </p:txBody>
      </p:sp>
      <p:sp>
        <p:nvSpPr>
          <p:cNvPr id="52226" name="Rectangle 2"/>
          <p:cNvSpPr>
            <a:spLocks noGrp="1" noChangeArrowheads="1"/>
          </p:cNvSpPr>
          <p:nvPr>
            <p:ph type="title"/>
          </p:nvPr>
        </p:nvSpPr>
        <p:spPr>
          <a:xfrm>
            <a:off x="457200" y="277813"/>
            <a:ext cx="8229600" cy="919163"/>
          </a:xfrm>
          <a:solidFill>
            <a:srgbClr val="00FFFF"/>
          </a:solidFill>
          <a:ln w="19050">
            <a:solidFill>
              <a:srgbClr val="0000FF"/>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1" i="0" u="none" strike="noStrike" kern="0" cap="none" spc="0" normalizeH="0" baseline="0" noProof="0" dirty="0" smtClean="0">
                <a:ln>
                  <a:noFill/>
                </a:ln>
                <a:solidFill>
                  <a:schemeClr val="accent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4400" b="1" i="0" u="none" strike="noStrike" kern="0" cap="none" spc="0" normalizeH="0" baseline="0" noProof="0" dirty="0" smtClean="0">
                <a:ln>
                  <a:noFill/>
                </a:ln>
                <a:solidFill>
                  <a:schemeClr val="accent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古希腊的负面：</a:t>
            </a:r>
            <a:r>
              <a:rPr kumimoji="0" lang="zh-CN" altLang="en-US" sz="42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道德沦丧</a:t>
            </a:r>
          </a:p>
        </p:txBody>
      </p:sp>
      <p:sp>
        <p:nvSpPr>
          <p:cNvPr id="52227" name="Rectangle 3"/>
          <p:cNvSpPr>
            <a:spLocks noGrp="1"/>
          </p:cNvSpPr>
          <p:nvPr>
            <p:ph idx="1"/>
          </p:nvPr>
        </p:nvSpPr>
        <p:spPr>
          <a:xfrm>
            <a:off x="457200" y="1341438"/>
            <a:ext cx="8147050" cy="4751387"/>
          </a:xfrm>
          <a:solidFill>
            <a:srgbClr val="CCFFCC"/>
          </a:solidFill>
        </p:spPr>
        <p:txBody>
          <a:bodyPr vert="horz" wrap="square" lIns="91440" tIns="45720" rIns="91440" bIns="45720" anchor="t"/>
          <a:lstStyle/>
          <a:p>
            <a:pPr eaLnBrk="1" hangingPunct="1">
              <a:lnSpc>
                <a:spcPct val="120000"/>
              </a:lnSpc>
              <a:spcBef>
                <a:spcPts val="600"/>
              </a:spcBef>
              <a:spcAft>
                <a:spcPts val="1200"/>
              </a:spcAft>
              <a:buNone/>
            </a:pPr>
            <a:r>
              <a:rPr lang="zh-CN" altLang="en-US" sz="2400" b="1" dirty="0">
                <a:solidFill>
                  <a:srgbClr val="CC6600"/>
                </a:solidFill>
                <a:latin typeface="微软雅黑" panose="020B0503020204020204" pitchFamily="34" charset="-122"/>
                <a:ea typeface="微软雅黑" panose="020B0503020204020204" pitchFamily="34" charset="-122"/>
              </a:rPr>
              <a:t>柏拉图</a:t>
            </a:r>
            <a:r>
              <a:rPr lang="zh-CN" altLang="en-US" sz="2400" b="1" dirty="0">
                <a:solidFill>
                  <a:schemeClr val="accent2"/>
                </a:solidFill>
                <a:latin typeface="微软雅黑" panose="020B0503020204020204" pitchFamily="34" charset="-122"/>
                <a:ea typeface="微软雅黑" panose="020B0503020204020204" pitchFamily="34" charset="-122"/>
              </a:rPr>
              <a:t>认为</a:t>
            </a:r>
            <a:r>
              <a:rPr lang="zh-CN" altLang="en-US" sz="2400" dirty="0">
                <a:latin typeface="微软雅黑" panose="020B0503020204020204" pitchFamily="34" charset="-122"/>
                <a:ea typeface="微软雅黑" panose="020B0503020204020204" pitchFamily="34" charset="-122"/>
              </a:rPr>
              <a:t>：</a:t>
            </a:r>
          </a:p>
          <a:p>
            <a:pPr eaLnBrk="1" hangingPunct="1">
              <a:lnSpc>
                <a:spcPct val="120000"/>
              </a:lnSpc>
              <a:spcBef>
                <a:spcPts val="600"/>
              </a:spcBef>
              <a:spcAft>
                <a:spcPts val="1200"/>
              </a:spcAft>
            </a:pPr>
            <a:r>
              <a:rPr lang="zh-CN" altLang="en-US" sz="2400" b="1" dirty="0">
                <a:latin typeface="微软雅黑" panose="020B0503020204020204" pitchFamily="34" charset="-122"/>
                <a:ea typeface="微软雅黑" panose="020B0503020204020204" pitchFamily="34" charset="-122"/>
              </a:rPr>
              <a:t>“爱好财货使人为之痴迷，”“他们满脑子所想的、无时无刻不是他们自己的钱财；每一个公民的灵魂就悬挂在这上面。”</a:t>
            </a:r>
          </a:p>
          <a:p>
            <a:pPr eaLnBrk="1" hangingPunct="1">
              <a:lnSpc>
                <a:spcPct val="120000"/>
              </a:lnSpc>
              <a:spcBef>
                <a:spcPts val="600"/>
              </a:spcBef>
              <a:spcAft>
                <a:spcPts val="1200"/>
              </a:spcAft>
            </a:pPr>
            <a:r>
              <a:rPr lang="zh-CN" altLang="en-US" sz="2400" b="1" dirty="0">
                <a:latin typeface="微软雅黑" panose="020B0503020204020204" pitchFamily="34" charset="-122"/>
                <a:ea typeface="微软雅黑" panose="020B0503020204020204" pitchFamily="34" charset="-122"/>
              </a:rPr>
              <a:t>“未婚男人，在性关系上，甚少受道德的约束。盛大的庆典，虽然其起源是宗教性的，但却成为男女相悦私下苟合的好机会。此种场合中，放荡的性关系受到宽恕”。</a:t>
            </a:r>
          </a:p>
          <a:p>
            <a:pPr eaLnBrk="1" hangingPunct="1">
              <a:lnSpc>
                <a:spcPct val="120000"/>
              </a:lnSpc>
              <a:spcBef>
                <a:spcPts val="600"/>
              </a:spcBef>
              <a:spcAft>
                <a:spcPts val="1200"/>
              </a:spcAft>
            </a:pPr>
            <a:r>
              <a:rPr lang="zh-CN" altLang="en-US" sz="2400" b="1" dirty="0">
                <a:latin typeface="微软雅黑" panose="020B0503020204020204" pitchFamily="34" charset="-122"/>
                <a:ea typeface="微软雅黑" panose="020B0503020204020204" pitchFamily="34" charset="-122"/>
              </a:rPr>
              <a:t>“雅典官方承认娼妓制度，并且对操此行业者征税”。“卖淫在雅典已变成一门多元化而颇为发达的行业。” </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p:cTn id="7" dur="500" fill="hold"/>
                                        <p:tgtEl>
                                          <p:spTgt spid="52226"/>
                                        </p:tgtEl>
                                        <p:attrNameLst>
                                          <p:attrName>ppt_w</p:attrName>
                                        </p:attrNameLst>
                                      </p:cBhvr>
                                      <p:tavLst>
                                        <p:tav tm="0">
                                          <p:val>
                                            <p:fltVal val="0"/>
                                          </p:val>
                                        </p:tav>
                                        <p:tav tm="100000">
                                          <p:val>
                                            <p:strVal val="#ppt_w"/>
                                          </p:val>
                                        </p:tav>
                                      </p:tavLst>
                                    </p:anim>
                                    <p:anim calcmode="lin" valueType="num">
                                      <p:cBhvr>
                                        <p:cTn id="8" dur="500" fill="hold"/>
                                        <p:tgtEl>
                                          <p:spTgt spid="52226"/>
                                        </p:tgtEl>
                                        <p:attrNameLst>
                                          <p:attrName>ppt_h</p:attrName>
                                        </p:attrNameLst>
                                      </p:cBhvr>
                                      <p:tavLst>
                                        <p:tav tm="0">
                                          <p:val>
                                            <p:fltVal val="0"/>
                                          </p:val>
                                        </p:tav>
                                        <p:tav tm="100000">
                                          <p:val>
                                            <p:strVal val="#ppt_h"/>
                                          </p:val>
                                        </p:tav>
                                      </p:tavLst>
                                    </p:anim>
                                    <p:animEffect transition="in" filter="fade">
                                      <p:cBhvr>
                                        <p:cTn id="9" dur="500"/>
                                        <p:tgtEl>
                                          <p:spTgt spid="5222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52227">
                                            <p:txEl>
                                              <p:pRg st="0" end="0"/>
                                            </p:txEl>
                                          </p:spTgt>
                                        </p:tgtEl>
                                        <p:attrNameLst>
                                          <p:attrName>style.visibility</p:attrName>
                                        </p:attrNameLst>
                                      </p:cBhvr>
                                      <p:to>
                                        <p:strVal val="visible"/>
                                      </p:to>
                                    </p:set>
                                    <p:animEffect transition="in" filter="fade">
                                      <p:cBhvr>
                                        <p:cTn id="12" dur="1000">
                                          <p:stCondLst>
                                            <p:cond delay="0"/>
                                          </p:stCondLst>
                                        </p:cTn>
                                        <p:tgtEl>
                                          <p:spTgt spid="52227">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2227">
                                            <p:txEl>
                                              <p:pRg st="1" end="1"/>
                                            </p:txEl>
                                          </p:spTgt>
                                        </p:tgtEl>
                                        <p:attrNameLst>
                                          <p:attrName>style.visibility</p:attrName>
                                        </p:attrNameLst>
                                      </p:cBhvr>
                                      <p:to>
                                        <p:strVal val="visible"/>
                                      </p:to>
                                    </p:set>
                                    <p:animEffect transition="in" filter="fade">
                                      <p:cBhvr>
                                        <p:cTn id="16" dur="1000">
                                          <p:stCondLst>
                                            <p:cond delay="0"/>
                                          </p:stCondLst>
                                        </p:cTn>
                                        <p:tgtEl>
                                          <p:spTgt spid="52227">
                                            <p:txEl>
                                              <p:pRg st="1" end="1"/>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2227">
                                            <p:txEl>
                                              <p:pRg st="2" end="2"/>
                                            </p:txEl>
                                          </p:spTgt>
                                        </p:tgtEl>
                                        <p:attrNameLst>
                                          <p:attrName>style.visibility</p:attrName>
                                        </p:attrNameLst>
                                      </p:cBhvr>
                                      <p:to>
                                        <p:strVal val="visible"/>
                                      </p:to>
                                    </p:set>
                                    <p:animEffect transition="in" filter="fade">
                                      <p:cBhvr>
                                        <p:cTn id="20" dur="1000">
                                          <p:stCondLst>
                                            <p:cond delay="0"/>
                                          </p:stCondLst>
                                        </p:cTn>
                                        <p:tgtEl>
                                          <p:spTgt spid="52227">
                                            <p:txEl>
                                              <p:pRg st="2" end="2"/>
                                            </p:txEl>
                                          </p:spTgt>
                                        </p:tgtEl>
                                      </p:cBhvr>
                                    </p:animEffect>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52227">
                                            <p:txEl>
                                              <p:pRg st="3" end="3"/>
                                            </p:txEl>
                                          </p:spTgt>
                                        </p:tgtEl>
                                        <p:attrNameLst>
                                          <p:attrName>style.visibility</p:attrName>
                                        </p:attrNameLst>
                                      </p:cBhvr>
                                      <p:to>
                                        <p:strVal val="visible"/>
                                      </p:to>
                                    </p:set>
                                    <p:animEffect transition="in" filter="fade">
                                      <p:cBhvr>
                                        <p:cTn id="24" dur="1000">
                                          <p:stCondLst>
                                            <p:cond delay="0"/>
                                          </p:stCondLst>
                                        </p:cTn>
                                        <p:tgtEl>
                                          <p:spTgt spid="52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nimBg="1"/>
      <p:bldP spid="5222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AD2FA3C-FF64-4094-8089-91F2CC053ACB}"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22:29:04</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3794"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22</a:t>
            </a:fld>
            <a:endParaRPr lang="en-US" altLang="zh-CN" sz="1200" dirty="0">
              <a:latin typeface="Garamond" panose="02020404030301010803" pitchFamily="18" charset="0"/>
            </a:endParaRPr>
          </a:p>
        </p:txBody>
      </p:sp>
      <p:sp>
        <p:nvSpPr>
          <p:cNvPr id="53250" name="Rectangle 2"/>
          <p:cNvSpPr>
            <a:spLocks noGrp="1" noChangeArrowheads="1"/>
          </p:cNvSpPr>
          <p:nvPr>
            <p:ph type="title"/>
          </p:nvPr>
        </p:nvSpPr>
        <p:spPr>
          <a:xfrm>
            <a:off x="457200" y="277813"/>
            <a:ext cx="8229600" cy="919163"/>
          </a:xfrm>
          <a:solidFill>
            <a:srgbClr val="00CCFF"/>
          </a:solidFill>
          <a:ln w="19050">
            <a:solidFill>
              <a:srgbClr val="00008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accent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古希腊的负面：</a:t>
            </a:r>
            <a:r>
              <a:rPr kumimoji="0" lang="zh-CN" altLang="en-US" sz="42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道德沦丧</a:t>
            </a:r>
          </a:p>
        </p:txBody>
      </p:sp>
      <p:sp>
        <p:nvSpPr>
          <p:cNvPr id="53251" name="Rectangle 3"/>
          <p:cNvSpPr>
            <a:spLocks noGrp="1"/>
          </p:cNvSpPr>
          <p:nvPr>
            <p:ph idx="1"/>
          </p:nvPr>
        </p:nvSpPr>
        <p:spPr>
          <a:xfrm>
            <a:off x="457200" y="1412875"/>
            <a:ext cx="8218488" cy="4718050"/>
          </a:xfrm>
          <a:solidFill>
            <a:srgbClr val="CCFFFF"/>
          </a:solidFill>
        </p:spPr>
        <p:txBody>
          <a:bodyPr vert="horz" wrap="square" lIns="91440" tIns="45720" rIns="91440" bIns="45720" anchor="t"/>
          <a:lstStyle/>
          <a:p>
            <a:pPr eaLnBrk="1" hangingPunct="1">
              <a:lnSpc>
                <a:spcPct val="95000"/>
              </a:lnSpc>
              <a:spcBef>
                <a:spcPct val="35000"/>
              </a:spcBef>
            </a:pPr>
            <a:r>
              <a:rPr lang="zh-CN" altLang="en-US" sz="2200" b="1" dirty="0">
                <a:latin typeface="微软雅黑" panose="020B0503020204020204" pitchFamily="34" charset="-122"/>
                <a:ea typeface="微软雅黑" panose="020B0503020204020204" pitchFamily="34" charset="-122"/>
              </a:rPr>
              <a:t>第</a:t>
            </a:r>
            <a:r>
              <a:rPr lang="en-US" altLang="zh-CN" sz="2200" b="1" dirty="0">
                <a:latin typeface="微软雅黑" panose="020B0503020204020204" pitchFamily="34" charset="-122"/>
                <a:ea typeface="微软雅黑" panose="020B0503020204020204" pitchFamily="34" charset="-122"/>
              </a:rPr>
              <a:t>15</a:t>
            </a:r>
            <a:r>
              <a:rPr lang="zh-CN" altLang="en-US" sz="2200" b="1" dirty="0">
                <a:latin typeface="微软雅黑" panose="020B0503020204020204" pitchFamily="34" charset="-122"/>
                <a:ea typeface="微软雅黑" panose="020B0503020204020204" pitchFamily="34" charset="-122"/>
              </a:rPr>
              <a:t>届奥运会以后：男女运动员裸体竞技。</a:t>
            </a:r>
          </a:p>
          <a:p>
            <a:pPr eaLnBrk="1" hangingPunct="1">
              <a:lnSpc>
                <a:spcPct val="95000"/>
              </a:lnSpc>
              <a:spcBef>
                <a:spcPct val="35000"/>
              </a:spcBef>
            </a:pPr>
            <a:r>
              <a:rPr lang="zh-CN" altLang="en-US" sz="2200" b="1" dirty="0">
                <a:latin typeface="微软雅黑" panose="020B0503020204020204" pitchFamily="34" charset="-122"/>
                <a:ea typeface="微软雅黑" panose="020B0503020204020204" pitchFamily="34" charset="-122"/>
              </a:rPr>
              <a:t>德国学者基弗在</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古罗马风化史</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一书批判古希腊的裸体雕塑和绘画，</a:t>
            </a:r>
            <a:r>
              <a:rPr lang="zh-CN" altLang="en-US" sz="2200" b="1" dirty="0">
                <a:solidFill>
                  <a:srgbClr val="3333CC"/>
                </a:solidFill>
                <a:latin typeface="微软雅黑" panose="020B0503020204020204" pitchFamily="34" charset="-122"/>
                <a:ea typeface="微软雅黑" panose="020B0503020204020204" pitchFamily="34" charset="-122"/>
              </a:rPr>
              <a:t>“观看他人裸体乃淫乱之根源”</a:t>
            </a:r>
            <a:r>
              <a:rPr lang="zh-CN" altLang="en-US" sz="2200" b="1" dirty="0">
                <a:latin typeface="微软雅黑" panose="020B0503020204020204" pitchFamily="34" charset="-122"/>
                <a:ea typeface="微软雅黑" panose="020B0503020204020204" pitchFamily="34" charset="-122"/>
              </a:rPr>
              <a:t>，“同性恋是裸体的自然产物”“这个民族性格粗鲁，贪图感官享受，因此他们只能把裸体看作性刺激，除此之外不可能有别的。”“对情人裸体纯粹是为色情而欣赏，决非视为艺术品。”“拉丁语</a:t>
            </a:r>
            <a:r>
              <a:rPr lang="en-US" altLang="zh-CN" sz="2200" b="1" dirty="0">
                <a:latin typeface="微软雅黑" panose="020B0503020204020204" pitchFamily="34" charset="-122"/>
                <a:ea typeface="微软雅黑" panose="020B0503020204020204" pitchFamily="34" charset="-122"/>
              </a:rPr>
              <a:t>nudus</a:t>
            </a:r>
            <a:r>
              <a:rPr lang="zh-CN" altLang="en-US" sz="2200" b="1" dirty="0">
                <a:latin typeface="微软雅黑" panose="020B0503020204020204" pitchFamily="34" charset="-122"/>
                <a:ea typeface="微软雅黑" panose="020B0503020204020204" pitchFamily="34" charset="-122"/>
              </a:rPr>
              <a:t>（裸体的）这个词也可以解释为‘粗野的，无教养的’。</a:t>
            </a:r>
            <a:r>
              <a:rPr lang="zh-CN" altLang="en-US" sz="2200" b="1" dirty="0">
                <a:solidFill>
                  <a:srgbClr val="3333CC"/>
                </a:solidFill>
                <a:latin typeface="微软雅黑" panose="020B0503020204020204" pitchFamily="34" charset="-122"/>
                <a:ea typeface="微软雅黑" panose="020B0503020204020204" pitchFamily="34" charset="-122"/>
              </a:rPr>
              <a:t>罗马人几乎一直把裸体看作有伤风化、举止不当的同义词。</a:t>
            </a:r>
            <a:r>
              <a:rPr lang="zh-CN" altLang="en-US" sz="2200" b="1" dirty="0">
                <a:latin typeface="微软雅黑" panose="020B0503020204020204" pitchFamily="34" charset="-122"/>
                <a:ea typeface="微软雅黑" panose="020B0503020204020204" pitchFamily="34" charset="-122"/>
              </a:rPr>
              <a:t>” </a:t>
            </a:r>
          </a:p>
          <a:p>
            <a:pPr eaLnBrk="1" hangingPunct="1">
              <a:lnSpc>
                <a:spcPct val="95000"/>
              </a:lnSpc>
              <a:spcBef>
                <a:spcPct val="35000"/>
              </a:spcBef>
            </a:pPr>
            <a:r>
              <a:rPr lang="zh-CN" altLang="en-US" sz="2200" b="1" dirty="0">
                <a:latin typeface="微软雅黑" panose="020B0503020204020204" pitchFamily="34" charset="-122"/>
                <a:ea typeface="微软雅黑" panose="020B0503020204020204" pitchFamily="34" charset="-122"/>
              </a:rPr>
              <a:t>大英博物馆收藏的古希腊碗上画的女性是妓女，法国罗浮宫和柏林博物馆收藏的许多古希腊花瓶上也画着裸体女子与淫秽情景。 </a:t>
            </a:r>
          </a:p>
          <a:p>
            <a:pPr eaLnBrk="1" hangingPunct="1">
              <a:lnSpc>
                <a:spcPct val="95000"/>
              </a:lnSpc>
              <a:spcBef>
                <a:spcPct val="35000"/>
              </a:spcBef>
            </a:pPr>
            <a:r>
              <a:rPr lang="zh-CN" altLang="en-US" sz="2200" b="1" dirty="0">
                <a:latin typeface="微软雅黑" panose="020B0503020204020204" pitchFamily="34" charset="-122"/>
                <a:ea typeface="微软雅黑" panose="020B0503020204020204" pitchFamily="34" charset="-122"/>
              </a:rPr>
              <a:t>当时到处都可以用金钱或礼物占有少年男子，也就是男妓。苏格拉底是同性恋，柏拉图和亚里士多德染指妓女。</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p:cTn id="7" dur="500" fill="hold"/>
                                        <p:tgtEl>
                                          <p:spTgt spid="53250"/>
                                        </p:tgtEl>
                                        <p:attrNameLst>
                                          <p:attrName>ppt_w</p:attrName>
                                        </p:attrNameLst>
                                      </p:cBhvr>
                                      <p:tavLst>
                                        <p:tav tm="0">
                                          <p:val>
                                            <p:fltVal val="0"/>
                                          </p:val>
                                        </p:tav>
                                        <p:tav tm="100000">
                                          <p:val>
                                            <p:strVal val="#ppt_w"/>
                                          </p:val>
                                        </p:tav>
                                      </p:tavLst>
                                    </p:anim>
                                    <p:anim calcmode="lin" valueType="num">
                                      <p:cBhvr>
                                        <p:cTn id="8" dur="500" fill="hold"/>
                                        <p:tgtEl>
                                          <p:spTgt spid="53250"/>
                                        </p:tgtEl>
                                        <p:attrNameLst>
                                          <p:attrName>ppt_h</p:attrName>
                                        </p:attrNameLst>
                                      </p:cBhvr>
                                      <p:tavLst>
                                        <p:tav tm="0">
                                          <p:val>
                                            <p:fltVal val="0"/>
                                          </p:val>
                                        </p:tav>
                                        <p:tav tm="100000">
                                          <p:val>
                                            <p:strVal val="#ppt_h"/>
                                          </p:val>
                                        </p:tav>
                                      </p:tavLst>
                                    </p:anim>
                                    <p:animEffect transition="in" filter="fade">
                                      <p:cBhvr>
                                        <p:cTn id="9" dur="500"/>
                                        <p:tgtEl>
                                          <p:spTgt spid="53250"/>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53251">
                                            <p:txEl>
                                              <p:pRg st="0" end="0"/>
                                            </p:txEl>
                                          </p:spTgt>
                                        </p:tgtEl>
                                        <p:attrNameLst>
                                          <p:attrName>style.visibility</p:attrName>
                                        </p:attrNameLst>
                                      </p:cBhvr>
                                      <p:to>
                                        <p:strVal val="visible"/>
                                      </p:to>
                                    </p:set>
                                    <p:animEffect transition="in" filter="fade">
                                      <p:cBhvr>
                                        <p:cTn id="12" dur="1000">
                                          <p:stCondLst>
                                            <p:cond delay="0"/>
                                          </p:stCondLst>
                                        </p:cTn>
                                        <p:tgtEl>
                                          <p:spTgt spid="53251">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3251">
                                            <p:txEl>
                                              <p:pRg st="1" end="1"/>
                                            </p:txEl>
                                          </p:spTgt>
                                        </p:tgtEl>
                                        <p:attrNameLst>
                                          <p:attrName>style.visibility</p:attrName>
                                        </p:attrNameLst>
                                      </p:cBhvr>
                                      <p:to>
                                        <p:strVal val="visible"/>
                                      </p:to>
                                    </p:set>
                                    <p:animEffect transition="in" filter="fade">
                                      <p:cBhvr>
                                        <p:cTn id="16" dur="1000">
                                          <p:stCondLst>
                                            <p:cond delay="0"/>
                                          </p:stCondLst>
                                        </p:cTn>
                                        <p:tgtEl>
                                          <p:spTgt spid="53251">
                                            <p:txEl>
                                              <p:pRg st="1" end="1"/>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3251">
                                            <p:txEl>
                                              <p:pRg st="2" end="2"/>
                                            </p:txEl>
                                          </p:spTgt>
                                        </p:tgtEl>
                                        <p:attrNameLst>
                                          <p:attrName>style.visibility</p:attrName>
                                        </p:attrNameLst>
                                      </p:cBhvr>
                                      <p:to>
                                        <p:strVal val="visible"/>
                                      </p:to>
                                    </p:set>
                                    <p:animEffect transition="in" filter="fade">
                                      <p:cBhvr>
                                        <p:cTn id="20" dur="1000">
                                          <p:stCondLst>
                                            <p:cond delay="0"/>
                                          </p:stCondLst>
                                        </p:cTn>
                                        <p:tgtEl>
                                          <p:spTgt spid="53251">
                                            <p:txEl>
                                              <p:pRg st="2" end="2"/>
                                            </p:txEl>
                                          </p:spTgt>
                                        </p:tgtEl>
                                      </p:cBhvr>
                                    </p:animEffect>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53251">
                                            <p:txEl>
                                              <p:pRg st="3" end="3"/>
                                            </p:txEl>
                                          </p:spTgt>
                                        </p:tgtEl>
                                        <p:attrNameLst>
                                          <p:attrName>style.visibility</p:attrName>
                                        </p:attrNameLst>
                                      </p:cBhvr>
                                      <p:to>
                                        <p:strVal val="visible"/>
                                      </p:to>
                                    </p:set>
                                    <p:animEffect transition="in" filter="fade">
                                      <p:cBhvr>
                                        <p:cTn id="24" dur="1000">
                                          <p:stCondLst>
                                            <p:cond delay="0"/>
                                          </p:stCondLst>
                                        </p:cTn>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p:bldP spid="5325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36C1395-CB79-4063-8779-8E9DC9DF1136}"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4818"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23</a:t>
            </a:fld>
            <a:endParaRPr lang="en-US" altLang="zh-CN" sz="1200" dirty="0">
              <a:latin typeface="Garamond" panose="02020404030301010803" pitchFamily="18" charset="0"/>
            </a:endParaRPr>
          </a:p>
        </p:txBody>
      </p:sp>
      <p:sp>
        <p:nvSpPr>
          <p:cNvPr id="99330" name="Rectangle 2"/>
          <p:cNvSpPr>
            <a:spLocks noGrp="1" noChangeArrowheads="1"/>
          </p:cNvSpPr>
          <p:nvPr>
            <p:ph type="title"/>
          </p:nvPr>
        </p:nvSpPr>
        <p:spPr>
          <a:xfrm>
            <a:off x="323850" y="188913"/>
            <a:ext cx="8569325" cy="936625"/>
          </a:xfrm>
          <a:solidFill>
            <a:srgbClr val="FFFF99"/>
          </a:solidFill>
          <a:ln w="31750">
            <a:solidFill>
              <a:srgbClr val="FF0000"/>
            </a:solidFill>
          </a:ln>
        </p:spPr>
        <p:txBody>
          <a:bodyPr vert="horz" wrap="square" lIns="91440" tIns="45720" rIns="91440" bIns="45720" numCol="1" anchor="t" anchorCtr="0" compatLnSpc="1"/>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Char char="n"/>
              <a:defRPr/>
            </a:pPr>
            <a:r>
              <a:rPr kumimoji="0" lang="zh-CN" altLang="en-US" sz="4400" b="1" i="0" u="none" strike="noStrike" kern="0" cap="none" spc="0" normalizeH="0" baseline="0" noProof="0" dirty="0" smtClean="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从</a:t>
            </a:r>
            <a:r>
              <a:rPr kumimoji="0" lang="zh-CN" altLang="en-US" sz="44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古希腊到古罗马</a:t>
            </a:r>
          </a:p>
        </p:txBody>
      </p:sp>
      <p:sp>
        <p:nvSpPr>
          <p:cNvPr id="99331" name="Rectangle 3"/>
          <p:cNvSpPr>
            <a:spLocks noGrp="1" noChangeArrowheads="1"/>
          </p:cNvSpPr>
          <p:nvPr>
            <p:ph idx="1"/>
          </p:nvPr>
        </p:nvSpPr>
        <p:spPr>
          <a:xfrm>
            <a:off x="468313" y="1341438"/>
            <a:ext cx="8135938" cy="4789488"/>
          </a:xfrm>
          <a:solidFill>
            <a:srgbClr val="FFCC99"/>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50000"/>
              </a:spcBef>
              <a:spcAft>
                <a:spcPct val="0"/>
              </a:spcAft>
              <a:buClr>
                <a:schemeClr val="accent1"/>
              </a:buClr>
              <a:buSzPct val="65000"/>
              <a:buFont typeface="Wingdings" panose="05000000000000000000" pitchFamily="2" charset="2"/>
              <a:buChar char="n"/>
              <a:defRPr/>
            </a:pPr>
            <a:r>
              <a:rPr kumimoji="0" lang="zh-CN" altLang="en-US"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公元前</a:t>
            </a:r>
            <a:r>
              <a:rPr kumimoji="0" lang="en-US" altLang="zh-CN"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a:t>
            </a:r>
            <a:r>
              <a:rPr kumimoji="0" lang="zh-CN" altLang="en-US"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世纪</a:t>
            </a:r>
            <a:r>
              <a:rPr kumimoji="0" lang="en-US" altLang="zh-CN"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前</a:t>
            </a:r>
            <a:r>
              <a:rPr kumimoji="0" lang="en-US" altLang="zh-CN"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a:t>
            </a:r>
            <a:r>
              <a:rPr kumimoji="0" lang="zh-CN" altLang="en-US"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世纪是</a:t>
            </a:r>
            <a:r>
              <a:rPr kumimoji="0" lang="zh-CN" altLang="en-US" sz="36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古雅典</a:t>
            </a:r>
            <a:r>
              <a:rPr kumimoji="0" lang="zh-CN" altLang="en-US"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的黄金时期</a:t>
            </a:r>
            <a:r>
              <a:rPr kumimoji="0" lang="en-US" altLang="zh-CN"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p>
          <a:p>
            <a:pPr marL="342900" marR="0" lvl="0" indent="-342900" algn="l" defTabSz="914400" rtl="0" eaLnBrk="0" fontAlgn="base" latinLnBrk="0" hangingPunct="0">
              <a:lnSpc>
                <a:spcPct val="120000"/>
              </a:lnSpc>
              <a:spcBef>
                <a:spcPct val="40000"/>
              </a:spcBef>
              <a:spcAft>
                <a:spcPct val="0"/>
              </a:spcAft>
              <a:buClr>
                <a:schemeClr val="accent1"/>
              </a:buClr>
              <a:buSzPct val="65000"/>
              <a:buFont typeface="Wingdings" panose="05000000000000000000" pitchFamily="2" charset="2"/>
              <a:buChar char="n"/>
              <a:defRPr/>
            </a:pPr>
            <a:r>
              <a:rPr kumimoji="0" lang="zh-CN" altLang="en-US" sz="36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古希腊</a:t>
            </a:r>
            <a:r>
              <a:rPr kumimoji="0" lang="zh-CN" altLang="en-US"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文学在公元前</a:t>
            </a:r>
            <a:r>
              <a:rPr kumimoji="0" lang="en-US" altLang="zh-CN"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a:t>
            </a:r>
            <a:r>
              <a:rPr kumimoji="0" lang="zh-CN" altLang="en-US"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世纪达到巅峰</a:t>
            </a:r>
            <a:r>
              <a:rPr kumimoji="0" lang="en-US" altLang="zh-CN"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哲学极为昌盛</a:t>
            </a:r>
            <a:r>
              <a:rPr kumimoji="0" lang="en-US" altLang="zh-CN"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p>
          <a:p>
            <a:pPr marL="342900" marR="0" lvl="0" indent="-342900" algn="l" defTabSz="914400" rtl="0" eaLnBrk="0" fontAlgn="base" latinLnBrk="0" hangingPunct="0">
              <a:lnSpc>
                <a:spcPct val="120000"/>
              </a:lnSpc>
              <a:spcBef>
                <a:spcPct val="40000"/>
              </a:spcBef>
              <a:spcAft>
                <a:spcPct val="0"/>
              </a:spcAft>
              <a:buClr>
                <a:schemeClr val="accent1"/>
              </a:buClr>
              <a:buSzPct val="65000"/>
              <a:buFont typeface="Wingdings" panose="05000000000000000000" pitchFamily="2" charset="2"/>
              <a:buChar char="n"/>
              <a:defRPr/>
            </a:pPr>
            <a:r>
              <a:rPr kumimoji="0" lang="zh-CN" altLang="en-US"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科学在公元前</a:t>
            </a:r>
            <a:r>
              <a:rPr kumimoji="0" lang="en-US" altLang="zh-CN"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r>
              <a:rPr kumimoji="0" lang="zh-CN" altLang="en-US" sz="36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世纪达到全盛。</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indefinite" fill="hold">
                                          <p:stCondLst>
                                            <p:cond delay="0"/>
                                          </p:stCondLst>
                                        </p:cTn>
                                        <p:tgtEl>
                                          <p:spTgt spid="99330"/>
                                        </p:tgtEl>
                                        <p:attrNameLst>
                                          <p:attrName>style.visibility</p:attrName>
                                        </p:attrNameLst>
                                      </p:cBhvr>
                                      <p:to>
                                        <p:strVal val="visible"/>
                                      </p:to>
                                    </p:set>
                                    <p:anim calcmode="lin" valueType="num">
                                      <p:cBhvr>
                                        <p:cTn id="7" dur="500" fill="hold"/>
                                        <p:tgtEl>
                                          <p:spTgt spid="99330"/>
                                        </p:tgtEl>
                                        <p:attrNameLst>
                                          <p:attrName>ppt_w</p:attrName>
                                        </p:attrNameLst>
                                      </p:cBhvr>
                                      <p:tavLst>
                                        <p:tav tm="0">
                                          <p:val>
                                            <p:fltVal val="0"/>
                                          </p:val>
                                        </p:tav>
                                        <p:tav tm="100000">
                                          <p:val>
                                            <p:strVal val="#ppt_w"/>
                                          </p:val>
                                        </p:tav>
                                      </p:tavLst>
                                    </p:anim>
                                    <p:anim calcmode="lin" valueType="num">
                                      <p:cBhvr>
                                        <p:cTn id="8" dur="500" fill="hold"/>
                                        <p:tgtEl>
                                          <p:spTgt spid="99330"/>
                                        </p:tgtEl>
                                        <p:attrNameLst>
                                          <p:attrName>ppt_h</p:attrName>
                                        </p:attrNameLst>
                                      </p:cBhvr>
                                      <p:tavLst>
                                        <p:tav tm="0">
                                          <p:val>
                                            <p:fltVal val="0"/>
                                          </p:val>
                                        </p:tav>
                                        <p:tav tm="100000">
                                          <p:val>
                                            <p:strVal val="#ppt_h"/>
                                          </p:val>
                                        </p:tav>
                                      </p:tavLst>
                                    </p:anim>
                                  </p:childTnLst>
                                </p:cTn>
                              </p:par>
                            </p:childTnLst>
                          </p:cTn>
                        </p:par>
                        <p:par>
                          <p:cTn id="9" fill="hold">
                            <p:stCondLst>
                              <p:cond delay="0"/>
                            </p:stCondLst>
                            <p:childTnLst>
                              <p:par>
                                <p:cTn id="10" presetID="23" presetClass="entr" presetSubtype="16" fill="hold" grpId="0" nodeType="afterEffect">
                                  <p:stCondLst>
                                    <p:cond delay="0"/>
                                  </p:stCondLst>
                                  <p:childTnLst>
                                    <p:set>
                                      <p:cBhvr>
                                        <p:cTn id="11" dur="indefinite" fill="hold">
                                          <p:stCondLst>
                                            <p:cond delay="0"/>
                                          </p:stCondLst>
                                        </p:cTn>
                                        <p:tgtEl>
                                          <p:spTgt spid="99331">
                                            <p:bg/>
                                          </p:spTgt>
                                        </p:tgtEl>
                                        <p:attrNameLst>
                                          <p:attrName>style.visibility</p:attrName>
                                        </p:attrNameLst>
                                      </p:cBhvr>
                                      <p:to>
                                        <p:strVal val="visible"/>
                                      </p:to>
                                    </p:set>
                                    <p:anim calcmode="lin" valueType="num">
                                      <p:cBhvr>
                                        <p:cTn id="12" dur="500" fill="hold"/>
                                        <p:tgtEl>
                                          <p:spTgt spid="99331">
                                            <p:bg/>
                                          </p:spTgt>
                                        </p:tgtEl>
                                        <p:attrNameLst>
                                          <p:attrName>ppt_w</p:attrName>
                                        </p:attrNameLst>
                                      </p:cBhvr>
                                      <p:tavLst>
                                        <p:tav tm="0">
                                          <p:val>
                                            <p:fltVal val="0"/>
                                          </p:val>
                                        </p:tav>
                                        <p:tav tm="100000">
                                          <p:val>
                                            <p:strVal val="#ppt_w"/>
                                          </p:val>
                                        </p:tav>
                                      </p:tavLst>
                                    </p:anim>
                                    <p:anim calcmode="lin" valueType="num">
                                      <p:cBhvr>
                                        <p:cTn id="13" dur="500" fill="hold"/>
                                        <p:tgtEl>
                                          <p:spTgt spid="99331">
                                            <p:bg/>
                                          </p:spTgt>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indefinite" fill="hold">
                                          <p:stCondLst>
                                            <p:cond delay="0"/>
                                          </p:stCondLst>
                                        </p:cTn>
                                        <p:tgtEl>
                                          <p:spTgt spid="99331">
                                            <p:txEl>
                                              <p:pRg st="0" end="0"/>
                                            </p:txEl>
                                          </p:spTgt>
                                        </p:tgtEl>
                                        <p:attrNameLst>
                                          <p:attrName>style.visibility</p:attrName>
                                        </p:attrNameLst>
                                      </p:cBhvr>
                                      <p:to>
                                        <p:strVal val="visible"/>
                                      </p:to>
                                    </p:set>
                                    <p:anim calcmode="lin" valueType="num">
                                      <p:cBhvr>
                                        <p:cTn id="18" dur="500" fill="hold"/>
                                        <p:tgtEl>
                                          <p:spTgt spid="99331">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99331">
                                            <p:txEl>
                                              <p:pRg st="0" end="0"/>
                                            </p:txEl>
                                          </p:spTgt>
                                        </p:tgtEl>
                                        <p:attrNameLst>
                                          <p:attrName>ppt_h</p:attrName>
                                        </p:attrNameLst>
                                      </p:cBhvr>
                                      <p:tavLst>
                                        <p:tav tm="0">
                                          <p:val>
                                            <p:fltVal val="0"/>
                                          </p:val>
                                        </p:tav>
                                        <p:tav tm="100000">
                                          <p:val>
                                            <p:strVal val="#ppt_h"/>
                                          </p:val>
                                        </p:tav>
                                      </p:tavLst>
                                    </p:anim>
                                  </p:childTnLst>
                                </p:cTn>
                              </p:par>
                            </p:childTnLst>
                          </p:cTn>
                        </p:par>
                        <p:par>
                          <p:cTn id="20" fill="hold">
                            <p:stCondLst>
                              <p:cond delay="0"/>
                            </p:stCondLst>
                            <p:childTnLst>
                              <p:par>
                                <p:cTn id="21" presetID="23" presetClass="entr" presetSubtype="16" fill="hold" grpId="0" nodeType="afterEffect">
                                  <p:stCondLst>
                                    <p:cond delay="0"/>
                                  </p:stCondLst>
                                  <p:childTnLst>
                                    <p:set>
                                      <p:cBhvr>
                                        <p:cTn id="22" dur="indefinite" fill="hold">
                                          <p:stCondLst>
                                            <p:cond delay="0"/>
                                          </p:stCondLst>
                                        </p:cTn>
                                        <p:tgtEl>
                                          <p:spTgt spid="99331">
                                            <p:txEl>
                                              <p:pRg st="1" end="1"/>
                                            </p:txEl>
                                          </p:spTgt>
                                        </p:tgtEl>
                                        <p:attrNameLst>
                                          <p:attrName>style.visibility</p:attrName>
                                        </p:attrNameLst>
                                      </p:cBhvr>
                                      <p:to>
                                        <p:strVal val="visible"/>
                                      </p:to>
                                    </p:set>
                                    <p:anim calcmode="lin" valueType="num">
                                      <p:cBhvr>
                                        <p:cTn id="23" dur="500" fill="hold"/>
                                        <p:tgtEl>
                                          <p:spTgt spid="99331">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99331">
                                            <p:txEl>
                                              <p:pRg st="1" end="1"/>
                                            </p:txEl>
                                          </p:spTgt>
                                        </p:tgtEl>
                                        <p:attrNameLst>
                                          <p:attrName>ppt_h</p:attrName>
                                        </p:attrNameLst>
                                      </p:cBhvr>
                                      <p:tavLst>
                                        <p:tav tm="0">
                                          <p:val>
                                            <p:fltVal val="0"/>
                                          </p:val>
                                        </p:tav>
                                        <p:tav tm="100000">
                                          <p:val>
                                            <p:strVal val="#ppt_h"/>
                                          </p:val>
                                        </p:tav>
                                      </p:tavLst>
                                    </p:anim>
                                  </p:childTnLst>
                                </p:cTn>
                              </p:par>
                            </p:childTnLst>
                          </p:cTn>
                        </p:par>
                        <p:par>
                          <p:cTn id="25" fill="hold">
                            <p:stCondLst>
                              <p:cond delay="0"/>
                            </p:stCondLst>
                            <p:childTnLst>
                              <p:par>
                                <p:cTn id="26" presetID="23" presetClass="entr" presetSubtype="16" fill="hold" grpId="0" nodeType="afterEffect">
                                  <p:stCondLst>
                                    <p:cond delay="0"/>
                                  </p:stCondLst>
                                  <p:childTnLst>
                                    <p:set>
                                      <p:cBhvr>
                                        <p:cTn id="27" dur="indefinite" fill="hold">
                                          <p:stCondLst>
                                            <p:cond delay="0"/>
                                          </p:stCondLst>
                                        </p:cTn>
                                        <p:tgtEl>
                                          <p:spTgt spid="99331">
                                            <p:txEl>
                                              <p:pRg st="2" end="2"/>
                                            </p:txEl>
                                          </p:spTgt>
                                        </p:tgtEl>
                                        <p:attrNameLst>
                                          <p:attrName>style.visibility</p:attrName>
                                        </p:attrNameLst>
                                      </p:cBhvr>
                                      <p:to>
                                        <p:strVal val="visible"/>
                                      </p:to>
                                    </p:set>
                                    <p:anim calcmode="lin" valueType="num">
                                      <p:cBhvr>
                                        <p:cTn id="28" dur="500" fill="hold"/>
                                        <p:tgtEl>
                                          <p:spTgt spid="99331">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99331">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9331"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F1034D0-C97E-4C27-A689-595553C8786B}"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5842"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24</a:t>
            </a:fld>
            <a:endParaRPr lang="en-US" altLang="zh-CN" sz="1200" dirty="0">
              <a:latin typeface="Garamond" panose="02020404030301010803" pitchFamily="18" charset="0"/>
            </a:endParaRPr>
          </a:p>
        </p:txBody>
      </p:sp>
      <p:sp>
        <p:nvSpPr>
          <p:cNvPr id="128003" name="Rectangle 3"/>
          <p:cNvSpPr>
            <a:spLocks noGrp="1" noChangeArrowheads="1"/>
          </p:cNvSpPr>
          <p:nvPr>
            <p:ph idx="1"/>
          </p:nvPr>
        </p:nvSpPr>
        <p:spPr>
          <a:xfrm>
            <a:off x="457200" y="1484313"/>
            <a:ext cx="8229600" cy="4646613"/>
          </a:xfrm>
          <a:solidFill>
            <a:srgbClr val="CCFFFF"/>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15000"/>
              </a:lnSpc>
              <a:spcBef>
                <a:spcPct val="40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公元前</a:t>
            </a:r>
            <a:r>
              <a:rPr kumimoji="0" lang="en-US" altLang="zh-CN"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146</a:t>
            </a:r>
            <a:r>
              <a:rPr kumimoji="0" lang="zh-CN" altLang="en-US"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a:t>
            </a:r>
            <a:r>
              <a:rPr kumimoji="0" lang="en-US" altLang="zh-CN"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罗马人占领了希腊</a:t>
            </a:r>
            <a:r>
              <a:rPr kumimoji="0" lang="en-US" altLang="zh-CN"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进而征服了整个欧洲</a:t>
            </a:r>
            <a:r>
              <a:rPr kumimoji="0" lang="en-US" altLang="zh-CN"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古希腊从此灭亡。</a:t>
            </a:r>
          </a:p>
          <a:p>
            <a:pPr marL="342900" marR="0" lvl="0" indent="-342900" algn="l" defTabSz="914400" rtl="0" eaLnBrk="0" fontAlgn="base" latinLnBrk="0" hangingPunct="0">
              <a:lnSpc>
                <a:spcPct val="115000"/>
              </a:lnSpc>
              <a:spcBef>
                <a:spcPct val="40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古罗马帝国的统治从公元前</a:t>
            </a:r>
            <a:r>
              <a:rPr kumimoji="0" lang="en-US" altLang="zh-CN"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30</a:t>
            </a:r>
            <a:r>
              <a:rPr kumimoji="0" lang="zh-CN" altLang="en-US"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年到公元</a:t>
            </a:r>
            <a:r>
              <a:rPr kumimoji="0" lang="en-US" altLang="zh-CN"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476</a:t>
            </a:r>
            <a:r>
              <a:rPr kumimoji="0" lang="zh-CN" altLang="en-US"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a:t>
            </a:r>
            <a:r>
              <a:rPr kumimoji="0" lang="en-US" altLang="zh-CN"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其中，公元前</a:t>
            </a:r>
            <a:r>
              <a:rPr kumimoji="0" lang="en-US" altLang="zh-CN"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27</a:t>
            </a:r>
            <a:r>
              <a:rPr kumimoji="0" lang="zh-CN" altLang="en-US"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年到公元</a:t>
            </a:r>
            <a:r>
              <a:rPr kumimoji="0" lang="en-US" altLang="zh-CN"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180</a:t>
            </a:r>
            <a:r>
              <a:rPr kumimoji="0" lang="zh-CN" altLang="en-US" sz="28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年是它全盛期。</a:t>
            </a:r>
          </a:p>
          <a:p>
            <a:pPr marL="342900" marR="0" lvl="0" indent="-342900" algn="l" defTabSz="914400" rtl="0" eaLnBrk="0" fontAlgn="base" latinLnBrk="0" hangingPunct="0">
              <a:lnSpc>
                <a:spcPct val="115000"/>
              </a:lnSpc>
              <a:spcBef>
                <a:spcPct val="40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公元</a:t>
            </a:r>
            <a:r>
              <a:rPr kumimoji="0" lang="en-US" altLang="zh-CN"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1</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世纪以后</a:t>
            </a:r>
            <a:r>
              <a:rPr kumimoji="0" lang="en-US" altLang="zh-CN"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随着基督教的诞生</a:t>
            </a:r>
            <a:r>
              <a:rPr lang="zh-CN" altLang="en-US" sz="2800" b="1" dirty="0">
                <a:solidFill>
                  <a:srgbClr val="0033CC"/>
                </a:solidFill>
                <a:latin typeface="微软雅黑" panose="020B0503020204020204" pitchFamily="34" charset="-122"/>
                <a:ea typeface="微软雅黑" panose="020B0503020204020204" pitchFamily="34" charset="-122"/>
              </a:rPr>
              <a:t>，</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基督文化逐渐传到希腊、罗马等国并产生巨大影响。</a:t>
            </a:r>
          </a:p>
          <a:p>
            <a:pPr marL="342900" marR="0" lvl="0" indent="-342900" algn="l" defTabSz="914400" rtl="0" eaLnBrk="0" fontAlgn="base" latinLnBrk="0" hangingPunct="0">
              <a:lnSpc>
                <a:spcPct val="115000"/>
              </a:lnSpc>
              <a:spcBef>
                <a:spcPct val="40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公元</a:t>
            </a:r>
            <a:r>
              <a:rPr kumimoji="0" lang="en-US" altLang="zh-CN"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392</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年</a:t>
            </a:r>
            <a:r>
              <a:rPr kumimoji="0" lang="en-US" altLang="zh-CN"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古罗马帝国</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皇帝正式宣布基督教为国教</a:t>
            </a:r>
            <a:r>
              <a:rPr lang="zh-CN" altLang="en-US" sz="2800" b="1" dirty="0">
                <a:solidFill>
                  <a:srgbClr val="0033CC"/>
                </a:solidFill>
                <a:latin typeface="微软雅黑" panose="020B0503020204020204" pitchFamily="34" charset="-122"/>
                <a:ea typeface="微软雅黑" panose="020B0503020204020204" pitchFamily="34" charset="-122"/>
              </a:rPr>
              <a:t>，</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从此基督文化成为欧洲的主体文化</a:t>
            </a:r>
            <a:r>
              <a:rPr kumimoji="0" lang="zh-CN" altLang="en-US" sz="28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cs typeface="+mn-cs"/>
              </a:rPr>
              <a:t>。</a:t>
            </a:r>
            <a:endParaRPr kumimoji="0" lang="en-US" altLang="zh-CN"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p:txBody>
      </p:sp>
      <p:sp>
        <p:nvSpPr>
          <p:cNvPr id="128004" name="Rectangle 4"/>
          <p:cNvSpPr>
            <a:spLocks noGrp="1" noChangeArrowheads="1"/>
          </p:cNvSpPr>
          <p:nvPr>
            <p:ph type="title"/>
          </p:nvPr>
        </p:nvSpPr>
        <p:spPr>
          <a:xfrm>
            <a:off x="395288" y="188913"/>
            <a:ext cx="8291513" cy="1152525"/>
          </a:xfrm>
          <a:solidFill>
            <a:srgbClr val="FFFF00"/>
          </a:solidFill>
          <a:ln w="28575">
            <a:solidFill>
              <a:srgbClr val="FF0000"/>
            </a:solidFill>
          </a:ln>
        </p:spPr>
        <p:txBody>
          <a:bodyPr vert="horz" wrap="square" lIns="91440" tIns="45720" rIns="91440" bIns="45720" numCol="1" anchor="t" anchorCtr="0" compatLnSpc="1"/>
          <a:lstStyle/>
          <a:p>
            <a:pPr marL="571500" marR="0" lvl="0" indent="-571500" algn="l" defTabSz="914400" rtl="0" eaLnBrk="1" fontAlgn="base" latinLnBrk="0" hangingPunct="1">
              <a:lnSpc>
                <a:spcPct val="150000"/>
              </a:lnSpc>
              <a:spcBef>
                <a:spcPct val="0"/>
              </a:spcBef>
              <a:spcAft>
                <a:spcPct val="0"/>
              </a:spcAft>
              <a:buClrTx/>
              <a:buSzTx/>
              <a:buFont typeface="Wingdings" panose="05000000000000000000" pitchFamily="2" charset="2"/>
              <a:buChar char="n"/>
              <a:defRPr/>
            </a:pPr>
            <a:r>
              <a:rPr kumimoji="0" lang="zh-CN" altLang="en-US" sz="4400" b="1" i="0" u="none" strike="noStrike" kern="0" cap="none" spc="0" normalizeH="0" baseline="0" noProof="0" dirty="0" smtClean="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从</a:t>
            </a:r>
            <a:r>
              <a:rPr kumimoji="0" lang="zh-CN" altLang="en-US" sz="44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古希腊到古罗马</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8003">
                                            <p:bg/>
                                          </p:spTgt>
                                        </p:tgtEl>
                                        <p:attrNameLst>
                                          <p:attrName>style.visibility</p:attrName>
                                        </p:attrNameLst>
                                      </p:cBhvr>
                                      <p:to>
                                        <p:strVal val="visible"/>
                                      </p:to>
                                    </p:set>
                                    <p:animEffect transition="in" filter="fade">
                                      <p:cBhvr>
                                        <p:cTn id="7" dur="1000"/>
                                        <p:tgtEl>
                                          <p:spTgt spid="128003">
                                            <p:bg/>
                                          </p:spTgt>
                                        </p:tgtEl>
                                      </p:cBhvr>
                                    </p:animEffect>
                                    <p:anim calcmode="lin" valueType="num">
                                      <p:cBhvr>
                                        <p:cTn id="8" dur="1000" fill="hold"/>
                                        <p:tgtEl>
                                          <p:spTgt spid="128003">
                                            <p:bg/>
                                          </p:spTgt>
                                        </p:tgtEl>
                                        <p:attrNameLst>
                                          <p:attrName>ppt_x</p:attrName>
                                        </p:attrNameLst>
                                      </p:cBhvr>
                                      <p:tavLst>
                                        <p:tav tm="0">
                                          <p:val>
                                            <p:strVal val="#ppt_x"/>
                                          </p:val>
                                        </p:tav>
                                        <p:tav tm="100000">
                                          <p:val>
                                            <p:strVal val="#ppt_x"/>
                                          </p:val>
                                        </p:tav>
                                      </p:tavLst>
                                    </p:anim>
                                    <p:anim calcmode="lin" valueType="num">
                                      <p:cBhvr>
                                        <p:cTn id="9" dur="1000" fill="hold"/>
                                        <p:tgtEl>
                                          <p:spTgt spid="128003">
                                            <p:bg/>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8003">
                                            <p:txEl>
                                              <p:pRg st="0" end="0"/>
                                            </p:txEl>
                                          </p:spTgt>
                                        </p:tgtEl>
                                        <p:attrNameLst>
                                          <p:attrName>style.visibility</p:attrName>
                                        </p:attrNameLst>
                                      </p:cBhvr>
                                      <p:to>
                                        <p:strVal val="visible"/>
                                      </p:to>
                                    </p:set>
                                    <p:animEffect transition="in" filter="fade">
                                      <p:cBhvr>
                                        <p:cTn id="13" dur="1000"/>
                                        <p:tgtEl>
                                          <p:spTgt spid="128003">
                                            <p:txEl>
                                              <p:pRg st="0" end="0"/>
                                            </p:txEl>
                                          </p:spTgt>
                                        </p:tgtEl>
                                      </p:cBhvr>
                                    </p:animEffect>
                                    <p:anim calcmode="lin" valueType="num">
                                      <p:cBhvr>
                                        <p:cTn id="14" dur="1000" fill="hold"/>
                                        <p:tgtEl>
                                          <p:spTgt spid="12800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2800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8003">
                                            <p:txEl>
                                              <p:pRg st="1" end="1"/>
                                            </p:txEl>
                                          </p:spTgt>
                                        </p:tgtEl>
                                        <p:attrNameLst>
                                          <p:attrName>style.visibility</p:attrName>
                                        </p:attrNameLst>
                                      </p:cBhvr>
                                      <p:to>
                                        <p:strVal val="visible"/>
                                      </p:to>
                                    </p:set>
                                    <p:animEffect transition="in" filter="fade">
                                      <p:cBhvr>
                                        <p:cTn id="19" dur="1000"/>
                                        <p:tgtEl>
                                          <p:spTgt spid="128003">
                                            <p:txEl>
                                              <p:pRg st="1" end="1"/>
                                            </p:txEl>
                                          </p:spTgt>
                                        </p:tgtEl>
                                      </p:cBhvr>
                                    </p:animEffect>
                                    <p:anim calcmode="lin" valueType="num">
                                      <p:cBhvr>
                                        <p:cTn id="20" dur="1000" fill="hold"/>
                                        <p:tgtEl>
                                          <p:spTgt spid="12800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2800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28003">
                                            <p:txEl>
                                              <p:pRg st="2" end="2"/>
                                            </p:txEl>
                                          </p:spTgt>
                                        </p:tgtEl>
                                        <p:attrNameLst>
                                          <p:attrName>style.visibility</p:attrName>
                                        </p:attrNameLst>
                                      </p:cBhvr>
                                      <p:to>
                                        <p:strVal val="visible"/>
                                      </p:to>
                                    </p:set>
                                    <p:animEffect transition="in" filter="fade">
                                      <p:cBhvr>
                                        <p:cTn id="25" dur="1000"/>
                                        <p:tgtEl>
                                          <p:spTgt spid="128003">
                                            <p:txEl>
                                              <p:pRg st="2" end="2"/>
                                            </p:txEl>
                                          </p:spTgt>
                                        </p:tgtEl>
                                      </p:cBhvr>
                                    </p:animEffect>
                                    <p:anim calcmode="lin" valueType="num">
                                      <p:cBhvr>
                                        <p:cTn id="26" dur="10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12800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28003">
                                            <p:txEl>
                                              <p:pRg st="3" end="3"/>
                                            </p:txEl>
                                          </p:spTgt>
                                        </p:tgtEl>
                                        <p:attrNameLst>
                                          <p:attrName>style.visibility</p:attrName>
                                        </p:attrNameLst>
                                      </p:cBhvr>
                                      <p:to>
                                        <p:strVal val="visible"/>
                                      </p:to>
                                    </p:set>
                                    <p:animEffect transition="in" filter="fade">
                                      <p:cBhvr>
                                        <p:cTn id="31" dur="1000"/>
                                        <p:tgtEl>
                                          <p:spTgt spid="128003">
                                            <p:txEl>
                                              <p:pRg st="3" end="3"/>
                                            </p:txEl>
                                          </p:spTgt>
                                        </p:tgtEl>
                                      </p:cBhvr>
                                    </p:animEffect>
                                    <p:anim calcmode="lin" valueType="num">
                                      <p:cBhvr>
                                        <p:cTn id="32" dur="1000" fill="hold"/>
                                        <p:tgtEl>
                                          <p:spTgt spid="12800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2800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5F0246C-B1E3-4F20-8638-89B8DBB75F23}"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6866"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25</a:t>
            </a:fld>
            <a:endParaRPr lang="en-US" altLang="zh-CN" sz="1200" dirty="0">
              <a:latin typeface="Garamond" panose="02020404030301010803" pitchFamily="18" charset="0"/>
            </a:endParaRPr>
          </a:p>
        </p:txBody>
      </p:sp>
      <p:sp>
        <p:nvSpPr>
          <p:cNvPr id="56322" name="Rectangle 2"/>
          <p:cNvSpPr>
            <a:spLocks noGrp="1" noChangeArrowheads="1"/>
          </p:cNvSpPr>
          <p:nvPr>
            <p:ph type="title"/>
          </p:nvPr>
        </p:nvSpPr>
        <p:spPr>
          <a:xfrm>
            <a:off x="323850" y="115888"/>
            <a:ext cx="8208963" cy="874713"/>
          </a:xfrm>
          <a:solidFill>
            <a:srgbClr val="FFCC00"/>
          </a:solidFill>
          <a:ln w="19050">
            <a:solidFill>
              <a:srgbClr val="800000"/>
            </a:solidFill>
          </a:ln>
        </p:spPr>
        <p:txBody>
          <a:bodyPr vert="horz" wrap="square" lIns="91440" tIns="45720" rIns="91440" bIns="45720" numCol="1" anchor="t" anchorCtr="0" compatLnSpc="1"/>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Char char="n"/>
              <a:defRPr/>
            </a:pPr>
            <a:r>
              <a:rPr kumimoji="0" lang="zh-CN" altLang="en-US" sz="44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古罗马的历史</a:t>
            </a:r>
          </a:p>
        </p:txBody>
      </p:sp>
      <p:sp>
        <p:nvSpPr>
          <p:cNvPr id="56323" name="Rectangle 3"/>
          <p:cNvSpPr>
            <a:spLocks noGrp="1"/>
          </p:cNvSpPr>
          <p:nvPr>
            <p:ph idx="1"/>
          </p:nvPr>
        </p:nvSpPr>
        <p:spPr>
          <a:xfrm>
            <a:off x="457200" y="1196975"/>
            <a:ext cx="8075613" cy="4824413"/>
          </a:xfrm>
          <a:solidFill>
            <a:srgbClr val="FFFF99"/>
          </a:solidFill>
        </p:spPr>
        <p:txBody>
          <a:bodyPr vert="horz" wrap="square" lIns="91440" tIns="45720" rIns="91440" bIns="45720" anchor="t"/>
          <a:lstStyle/>
          <a:p>
            <a:pPr>
              <a:lnSpc>
                <a:spcPct val="115000"/>
              </a:lnSpc>
              <a:spcBef>
                <a:spcPct val="40000"/>
              </a:spcBef>
            </a:pPr>
            <a:r>
              <a:rPr lang="zh-CN" altLang="en-US" sz="3400" b="1" dirty="0">
                <a:solidFill>
                  <a:srgbClr val="C00000"/>
                </a:solidFill>
                <a:latin typeface="微软雅黑" panose="020B0503020204020204" pitchFamily="34" charset="-122"/>
                <a:ea typeface="微软雅黑" panose="020B0503020204020204" pitchFamily="34" charset="-122"/>
              </a:rPr>
              <a:t>古罗马</a:t>
            </a:r>
            <a:r>
              <a:rPr lang="zh-CN" altLang="en-US" sz="3400" b="1" dirty="0">
                <a:latin typeface="微软雅黑" panose="020B0503020204020204" pitchFamily="34" charset="-122"/>
                <a:ea typeface="微软雅黑" panose="020B0503020204020204" pitchFamily="34" charset="-122"/>
              </a:rPr>
              <a:t>大体经历了四个时代：</a:t>
            </a:r>
          </a:p>
          <a:p>
            <a:pPr lvl="1" indent="-325120">
              <a:lnSpc>
                <a:spcPct val="115000"/>
              </a:lnSpc>
              <a:spcBef>
                <a:spcPct val="40000"/>
              </a:spcBef>
            </a:pPr>
            <a:r>
              <a:rPr lang="zh-CN" altLang="en-US" sz="3000" b="1" dirty="0">
                <a:solidFill>
                  <a:srgbClr val="2207EB"/>
                </a:solidFill>
                <a:latin typeface="微软雅黑" panose="020B0503020204020204" pitchFamily="34" charset="-122"/>
                <a:ea typeface="微软雅黑" panose="020B0503020204020204" pitchFamily="34" charset="-122"/>
              </a:rPr>
              <a:t>王政时代</a:t>
            </a:r>
            <a:r>
              <a:rPr lang="zh-CN" altLang="en-US" sz="3000" b="1" dirty="0">
                <a:latin typeface="微软雅黑" panose="020B0503020204020204" pitchFamily="34" charset="-122"/>
                <a:ea typeface="微软雅黑" panose="020B0503020204020204" pitchFamily="34" charset="-122"/>
              </a:rPr>
              <a:t>（公元前 </a:t>
            </a:r>
            <a:r>
              <a:rPr lang="en-US" altLang="zh-CN" sz="3000" b="1" dirty="0">
                <a:latin typeface="微软雅黑" panose="020B0503020204020204" pitchFamily="34" charset="-122"/>
                <a:ea typeface="微软雅黑" panose="020B0503020204020204" pitchFamily="34" charset="-122"/>
              </a:rPr>
              <a:t>753―509</a:t>
            </a:r>
            <a:r>
              <a:rPr lang="zh-CN" altLang="en-US" sz="3000" b="1" dirty="0">
                <a:latin typeface="微软雅黑" panose="020B0503020204020204" pitchFamily="34" charset="-122"/>
                <a:ea typeface="微软雅黑" panose="020B0503020204020204" pitchFamily="34" charset="-122"/>
              </a:rPr>
              <a:t>年）；</a:t>
            </a:r>
          </a:p>
          <a:p>
            <a:pPr lvl="1" indent="-325120">
              <a:lnSpc>
                <a:spcPct val="115000"/>
              </a:lnSpc>
              <a:spcBef>
                <a:spcPct val="40000"/>
              </a:spcBef>
            </a:pPr>
            <a:r>
              <a:rPr lang="zh-CN" altLang="en-US" sz="3000" b="1" dirty="0">
                <a:solidFill>
                  <a:srgbClr val="2207EB"/>
                </a:solidFill>
                <a:latin typeface="微软雅黑" panose="020B0503020204020204" pitchFamily="34" charset="-122"/>
                <a:ea typeface="微软雅黑" panose="020B0503020204020204" pitchFamily="34" charset="-122"/>
              </a:rPr>
              <a:t>共和时代</a:t>
            </a:r>
            <a:r>
              <a:rPr lang="zh-CN" altLang="en-US" sz="3000" b="1" dirty="0">
                <a:latin typeface="微软雅黑" panose="020B0503020204020204" pitchFamily="34" charset="-122"/>
                <a:ea typeface="微软雅黑" panose="020B0503020204020204" pitchFamily="34" charset="-122"/>
              </a:rPr>
              <a:t>（公元前</a:t>
            </a:r>
            <a:r>
              <a:rPr lang="en-US" altLang="zh-CN" sz="3000" b="1" dirty="0">
                <a:latin typeface="微软雅黑" panose="020B0503020204020204" pitchFamily="34" charset="-122"/>
                <a:ea typeface="微软雅黑" panose="020B0503020204020204" pitchFamily="34" charset="-122"/>
              </a:rPr>
              <a:t>509―30</a:t>
            </a:r>
            <a:r>
              <a:rPr lang="zh-CN" altLang="en-US" sz="3000" b="1" dirty="0">
                <a:latin typeface="微软雅黑" panose="020B0503020204020204" pitchFamily="34" charset="-122"/>
                <a:ea typeface="微软雅黑" panose="020B0503020204020204" pitchFamily="34" charset="-122"/>
              </a:rPr>
              <a:t>年）；</a:t>
            </a:r>
          </a:p>
          <a:p>
            <a:pPr lvl="1" indent="-325120">
              <a:lnSpc>
                <a:spcPct val="115000"/>
              </a:lnSpc>
              <a:spcBef>
                <a:spcPct val="40000"/>
              </a:spcBef>
            </a:pPr>
            <a:r>
              <a:rPr lang="zh-CN" altLang="en-US" sz="3000" b="1" dirty="0">
                <a:solidFill>
                  <a:srgbClr val="2207EB"/>
                </a:solidFill>
                <a:latin typeface="微软雅黑" panose="020B0503020204020204" pitchFamily="34" charset="-122"/>
                <a:ea typeface="微软雅黑" panose="020B0503020204020204" pitchFamily="34" charset="-122"/>
              </a:rPr>
              <a:t>前期帝国时代</a:t>
            </a:r>
            <a:r>
              <a:rPr lang="zh-CN" altLang="en-US" sz="3000" b="1" dirty="0">
                <a:latin typeface="微软雅黑" panose="020B0503020204020204" pitchFamily="34" charset="-122"/>
                <a:ea typeface="微软雅黑" panose="020B0503020204020204" pitchFamily="34" charset="-122"/>
              </a:rPr>
              <a:t>（公元前</a:t>
            </a:r>
            <a:r>
              <a:rPr lang="en-US" altLang="zh-CN" sz="3000" b="1" dirty="0">
                <a:latin typeface="微软雅黑" panose="020B0503020204020204" pitchFamily="34" charset="-122"/>
                <a:ea typeface="微软雅黑" panose="020B0503020204020204" pitchFamily="34" charset="-122"/>
              </a:rPr>
              <a:t>30―</a:t>
            </a:r>
            <a:r>
              <a:rPr lang="zh-CN" altLang="en-US" sz="3000" b="1" dirty="0">
                <a:latin typeface="微软雅黑" panose="020B0503020204020204" pitchFamily="34" charset="-122"/>
                <a:ea typeface="微软雅黑" panose="020B0503020204020204" pitchFamily="34" charset="-122"/>
              </a:rPr>
              <a:t>公元</a:t>
            </a:r>
            <a:r>
              <a:rPr lang="en-US" altLang="zh-CN" sz="3000" b="1" dirty="0">
                <a:latin typeface="微软雅黑" panose="020B0503020204020204" pitchFamily="34" charset="-122"/>
                <a:ea typeface="微软雅黑" panose="020B0503020204020204" pitchFamily="34" charset="-122"/>
              </a:rPr>
              <a:t>284</a:t>
            </a:r>
            <a:r>
              <a:rPr lang="zh-CN" altLang="en-US" sz="3000" b="1" dirty="0">
                <a:latin typeface="微软雅黑" panose="020B0503020204020204" pitchFamily="34" charset="-122"/>
                <a:ea typeface="微软雅黑" panose="020B0503020204020204" pitchFamily="34" charset="-122"/>
              </a:rPr>
              <a:t>年）；</a:t>
            </a:r>
          </a:p>
          <a:p>
            <a:pPr lvl="1" indent="-325120">
              <a:lnSpc>
                <a:spcPct val="115000"/>
              </a:lnSpc>
              <a:spcBef>
                <a:spcPct val="40000"/>
              </a:spcBef>
            </a:pPr>
            <a:r>
              <a:rPr lang="zh-CN" altLang="en-US" sz="3000" b="1" dirty="0">
                <a:solidFill>
                  <a:srgbClr val="2207EB"/>
                </a:solidFill>
                <a:latin typeface="微软雅黑" panose="020B0503020204020204" pitchFamily="34" charset="-122"/>
                <a:ea typeface="微软雅黑" panose="020B0503020204020204" pitchFamily="34" charset="-122"/>
              </a:rPr>
              <a:t>后期帝国时代</a:t>
            </a:r>
            <a:r>
              <a:rPr lang="zh-CN" altLang="en-US" sz="3000" b="1" dirty="0">
                <a:latin typeface="微软雅黑" panose="020B0503020204020204" pitchFamily="34" charset="-122"/>
                <a:ea typeface="微软雅黑" panose="020B0503020204020204" pitchFamily="34" charset="-122"/>
              </a:rPr>
              <a:t>（公元</a:t>
            </a:r>
            <a:r>
              <a:rPr lang="en-US" altLang="zh-CN" sz="3000" b="1" dirty="0">
                <a:latin typeface="微软雅黑" panose="020B0503020204020204" pitchFamily="34" charset="-122"/>
                <a:ea typeface="微软雅黑" panose="020B0503020204020204" pitchFamily="34" charset="-122"/>
              </a:rPr>
              <a:t>284―476</a:t>
            </a:r>
            <a:r>
              <a:rPr lang="zh-CN" altLang="en-US" sz="3000" b="1" dirty="0">
                <a:latin typeface="微软雅黑" panose="020B0503020204020204" pitchFamily="34" charset="-122"/>
                <a:ea typeface="微软雅黑" panose="020B0503020204020204" pitchFamily="34" charset="-122"/>
              </a:rPr>
              <a:t>年）。</a:t>
            </a:r>
          </a:p>
          <a:p>
            <a:pPr>
              <a:lnSpc>
                <a:spcPct val="115000"/>
              </a:lnSpc>
              <a:spcBef>
                <a:spcPct val="40000"/>
              </a:spcBef>
            </a:pPr>
            <a:r>
              <a:rPr lang="zh-CN" altLang="en-US" sz="3400" b="1" dirty="0">
                <a:latin typeface="微软雅黑" panose="020B0503020204020204" pitchFamily="34" charset="-122"/>
                <a:ea typeface="微软雅黑" panose="020B0503020204020204" pitchFamily="34" charset="-122"/>
              </a:rPr>
              <a:t>其历史进程是由城邦到帝国，由帝国到衰亡的过程。</a:t>
            </a:r>
            <a:r>
              <a:rPr lang="zh-CN" altLang="en-US" b="1" dirty="0">
                <a:latin typeface="微软雅黑" panose="020B0503020204020204" pitchFamily="34" charset="-122"/>
                <a:ea typeface="微软雅黑" panose="020B0503020204020204" pitchFamily="34" charset="-122"/>
              </a:rPr>
              <a:t> </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indefinite" fill="hold">
                                          <p:stCondLst>
                                            <p:cond delay="0"/>
                                          </p:stCondLst>
                                        </p:cTn>
                                        <p:tgtEl>
                                          <p:spTgt spid="56322"/>
                                        </p:tgtEl>
                                        <p:attrNameLst>
                                          <p:attrName>style.visibility</p:attrName>
                                        </p:attrNameLst>
                                      </p:cBhvr>
                                      <p:to>
                                        <p:strVal val="visible"/>
                                      </p:to>
                                    </p:set>
                                    <p:anim calcmode="lin" valueType="num">
                                      <p:cBhvr>
                                        <p:cTn id="7" dur="500" fill="hold"/>
                                        <p:tgtEl>
                                          <p:spTgt spid="56322"/>
                                        </p:tgtEl>
                                        <p:attrNameLst>
                                          <p:attrName>ppt_w</p:attrName>
                                        </p:attrNameLst>
                                      </p:cBhvr>
                                      <p:tavLst>
                                        <p:tav tm="0">
                                          <p:val>
                                            <p:fltVal val="0"/>
                                          </p:val>
                                        </p:tav>
                                        <p:tav tm="100000">
                                          <p:val>
                                            <p:strVal val="#ppt_w"/>
                                          </p:val>
                                        </p:tav>
                                      </p:tavLst>
                                    </p:anim>
                                    <p:anim calcmode="lin" valueType="num">
                                      <p:cBhvr>
                                        <p:cTn id="8" dur="500" fill="hold"/>
                                        <p:tgtEl>
                                          <p:spTgt spid="56322"/>
                                        </p:tgtEl>
                                        <p:attrNameLst>
                                          <p:attrName>ppt_h</p:attrName>
                                        </p:attrNameLst>
                                      </p:cBhvr>
                                      <p:tavLst>
                                        <p:tav tm="0">
                                          <p:val>
                                            <p:fltVal val="0"/>
                                          </p:val>
                                        </p:tav>
                                        <p:tav tm="100000">
                                          <p:val>
                                            <p:strVal val="#ppt_h"/>
                                          </p:val>
                                        </p:tav>
                                      </p:tavLst>
                                    </p:anim>
                                    <p:anim calcmode="lin" valueType="num">
                                      <p:cBhvr>
                                        <p:cTn id="9" dur="500" fill="hold"/>
                                        <p:tgtEl>
                                          <p:spTgt spid="56322"/>
                                        </p:tgtEl>
                                        <p:attrNameLst>
                                          <p:attrName>style.rotation</p:attrName>
                                        </p:attrNameLst>
                                      </p:cBhvr>
                                      <p:tavLst>
                                        <p:tav tm="0">
                                          <p:val>
                                            <p:fltVal val="360"/>
                                          </p:val>
                                        </p:tav>
                                        <p:tav tm="100000">
                                          <p:val>
                                            <p:fltVal val="0"/>
                                          </p:val>
                                        </p:tav>
                                      </p:tavLst>
                                    </p:anim>
                                    <p:animEffect transition="in" filter="fade">
                                      <p:cBhvr>
                                        <p:cTn id="10" dur="500"/>
                                        <p:tgtEl>
                                          <p:spTgt spid="56322"/>
                                        </p:tgtEl>
                                      </p:cBhvr>
                                    </p:animEffect>
                                  </p:childTnLst>
                                </p:cTn>
                              </p:par>
                            </p:childTnLst>
                          </p:cTn>
                        </p:par>
                        <p:par>
                          <p:cTn id="11" fill="hold">
                            <p:stCondLst>
                              <p:cond delay="0"/>
                            </p:stCondLst>
                            <p:childTnLst>
                              <p:par>
                                <p:cTn id="12" presetID="49" presetClass="entr" presetSubtype="0" decel="100000" fill="hold" grpId="0" nodeType="afterEffect">
                                  <p:stCondLst>
                                    <p:cond delay="0"/>
                                  </p:stCondLst>
                                  <p:iterate type="lt">
                                    <p:tmPct val="10000"/>
                                  </p:iterate>
                                  <p:childTnLst>
                                    <p:set>
                                      <p:cBhvr>
                                        <p:cTn id="13" dur="indefinite" fill="hold">
                                          <p:stCondLst>
                                            <p:cond delay="0"/>
                                          </p:stCondLst>
                                        </p:cTn>
                                        <p:tgtEl>
                                          <p:spTgt spid="56323">
                                            <p:bg/>
                                          </p:spTgt>
                                        </p:tgtEl>
                                        <p:attrNameLst>
                                          <p:attrName>style.visibility</p:attrName>
                                        </p:attrNameLst>
                                      </p:cBhvr>
                                      <p:to>
                                        <p:strVal val="visible"/>
                                      </p:to>
                                    </p:set>
                                    <p:anim calcmode="lin" valueType="num">
                                      <p:cBhvr>
                                        <p:cTn id="14" dur="500" fill="hold"/>
                                        <p:tgtEl>
                                          <p:spTgt spid="56323">
                                            <p:bg/>
                                          </p:spTgt>
                                        </p:tgtEl>
                                        <p:attrNameLst>
                                          <p:attrName>ppt_w</p:attrName>
                                        </p:attrNameLst>
                                      </p:cBhvr>
                                      <p:tavLst>
                                        <p:tav tm="0">
                                          <p:val>
                                            <p:fltVal val="0"/>
                                          </p:val>
                                        </p:tav>
                                        <p:tav tm="100000">
                                          <p:val>
                                            <p:strVal val="#ppt_w"/>
                                          </p:val>
                                        </p:tav>
                                      </p:tavLst>
                                    </p:anim>
                                    <p:anim calcmode="lin" valueType="num">
                                      <p:cBhvr>
                                        <p:cTn id="15" dur="500" fill="hold"/>
                                        <p:tgtEl>
                                          <p:spTgt spid="56323">
                                            <p:bg/>
                                          </p:spTgt>
                                        </p:tgtEl>
                                        <p:attrNameLst>
                                          <p:attrName>ppt_h</p:attrName>
                                        </p:attrNameLst>
                                      </p:cBhvr>
                                      <p:tavLst>
                                        <p:tav tm="0">
                                          <p:val>
                                            <p:fltVal val="0"/>
                                          </p:val>
                                        </p:tav>
                                        <p:tav tm="100000">
                                          <p:val>
                                            <p:strVal val="#ppt_h"/>
                                          </p:val>
                                        </p:tav>
                                      </p:tavLst>
                                    </p:anim>
                                    <p:anim calcmode="lin" valueType="num">
                                      <p:cBhvr>
                                        <p:cTn id="16" dur="500" fill="hold"/>
                                        <p:tgtEl>
                                          <p:spTgt spid="56323">
                                            <p:bg/>
                                          </p:spTgt>
                                        </p:tgtEl>
                                        <p:attrNameLst>
                                          <p:attrName>style.rotation</p:attrName>
                                        </p:attrNameLst>
                                      </p:cBhvr>
                                      <p:tavLst>
                                        <p:tav tm="0">
                                          <p:val>
                                            <p:fltVal val="360"/>
                                          </p:val>
                                        </p:tav>
                                        <p:tav tm="100000">
                                          <p:val>
                                            <p:fltVal val="0"/>
                                          </p:val>
                                        </p:tav>
                                      </p:tavLst>
                                    </p:anim>
                                    <p:animEffect transition="in" filter="fade">
                                      <p:cBhvr>
                                        <p:cTn id="17" dur="500"/>
                                        <p:tgtEl>
                                          <p:spTgt spid="56323">
                                            <p:bg/>
                                          </p:spTgt>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entr" presetSubtype="0" decel="100000" fill="hold" grpId="0" nodeType="clickEffect">
                                  <p:stCondLst>
                                    <p:cond delay="0"/>
                                  </p:stCondLst>
                                  <p:iterate type="lt">
                                    <p:tmPct val="10000"/>
                                  </p:iterate>
                                  <p:childTnLst>
                                    <p:set>
                                      <p:cBhvr>
                                        <p:cTn id="21" dur="indefinite" fill="hold">
                                          <p:stCondLst>
                                            <p:cond delay="0"/>
                                          </p:stCondLst>
                                        </p:cTn>
                                        <p:tgtEl>
                                          <p:spTgt spid="56323">
                                            <p:txEl>
                                              <p:pRg st="0" end="0"/>
                                            </p:txEl>
                                          </p:spTgt>
                                        </p:tgtEl>
                                        <p:attrNameLst>
                                          <p:attrName>style.visibility</p:attrName>
                                        </p:attrNameLst>
                                      </p:cBhvr>
                                      <p:to>
                                        <p:strVal val="visible"/>
                                      </p:to>
                                    </p:set>
                                    <p:anim calcmode="lin" valueType="num">
                                      <p:cBhvr>
                                        <p:cTn id="22" dur="500" fill="hold"/>
                                        <p:tgtEl>
                                          <p:spTgt spid="56323">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56323">
                                            <p:txEl>
                                              <p:pRg st="0" end="0"/>
                                            </p:txEl>
                                          </p:spTgt>
                                        </p:tgtEl>
                                        <p:attrNameLst>
                                          <p:attrName>ppt_h</p:attrName>
                                        </p:attrNameLst>
                                      </p:cBhvr>
                                      <p:tavLst>
                                        <p:tav tm="0">
                                          <p:val>
                                            <p:fltVal val="0"/>
                                          </p:val>
                                        </p:tav>
                                        <p:tav tm="100000">
                                          <p:val>
                                            <p:strVal val="#ppt_h"/>
                                          </p:val>
                                        </p:tav>
                                      </p:tavLst>
                                    </p:anim>
                                    <p:anim calcmode="lin" valueType="num">
                                      <p:cBhvr>
                                        <p:cTn id="24" dur="500" fill="hold"/>
                                        <p:tgtEl>
                                          <p:spTgt spid="56323">
                                            <p:txEl>
                                              <p:pRg st="0" end="0"/>
                                            </p:txEl>
                                          </p:spTgt>
                                        </p:tgtEl>
                                        <p:attrNameLst>
                                          <p:attrName>style.rotation</p:attrName>
                                        </p:attrNameLst>
                                      </p:cBhvr>
                                      <p:tavLst>
                                        <p:tav tm="0">
                                          <p:val>
                                            <p:fltVal val="360"/>
                                          </p:val>
                                        </p:tav>
                                        <p:tav tm="100000">
                                          <p:val>
                                            <p:fltVal val="0"/>
                                          </p:val>
                                        </p:tav>
                                      </p:tavLst>
                                    </p:anim>
                                    <p:animEffect transition="in" filter="fade">
                                      <p:cBhvr>
                                        <p:cTn id="25" dur="500"/>
                                        <p:tgtEl>
                                          <p:spTgt spid="5632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9" presetClass="entr" presetSubtype="0" decel="100000" fill="hold" grpId="0" nodeType="clickEffect">
                                  <p:stCondLst>
                                    <p:cond delay="0"/>
                                  </p:stCondLst>
                                  <p:iterate type="lt">
                                    <p:tmPct val="10000"/>
                                  </p:iterate>
                                  <p:childTnLst>
                                    <p:set>
                                      <p:cBhvr>
                                        <p:cTn id="29" dur="indefinite" fill="hold">
                                          <p:stCondLst>
                                            <p:cond delay="0"/>
                                          </p:stCondLst>
                                        </p:cTn>
                                        <p:tgtEl>
                                          <p:spTgt spid="56323">
                                            <p:txEl>
                                              <p:pRg st="1" end="1"/>
                                            </p:txEl>
                                          </p:spTgt>
                                        </p:tgtEl>
                                        <p:attrNameLst>
                                          <p:attrName>style.visibility</p:attrName>
                                        </p:attrNameLst>
                                      </p:cBhvr>
                                      <p:to>
                                        <p:strVal val="visible"/>
                                      </p:to>
                                    </p:set>
                                    <p:anim calcmode="lin" valueType="num">
                                      <p:cBhvr>
                                        <p:cTn id="30" dur="500" fill="hold"/>
                                        <p:tgtEl>
                                          <p:spTgt spid="56323">
                                            <p:txEl>
                                              <p:pRg st="1" end="1"/>
                                            </p:txEl>
                                          </p:spTgt>
                                        </p:tgtEl>
                                        <p:attrNameLst>
                                          <p:attrName>ppt_w</p:attrName>
                                        </p:attrNameLst>
                                      </p:cBhvr>
                                      <p:tavLst>
                                        <p:tav tm="0">
                                          <p:val>
                                            <p:fltVal val="0"/>
                                          </p:val>
                                        </p:tav>
                                        <p:tav tm="100000">
                                          <p:val>
                                            <p:strVal val="#ppt_w"/>
                                          </p:val>
                                        </p:tav>
                                      </p:tavLst>
                                    </p:anim>
                                    <p:anim calcmode="lin" valueType="num">
                                      <p:cBhvr>
                                        <p:cTn id="31" dur="500" fill="hold"/>
                                        <p:tgtEl>
                                          <p:spTgt spid="56323">
                                            <p:txEl>
                                              <p:pRg st="1" end="1"/>
                                            </p:txEl>
                                          </p:spTgt>
                                        </p:tgtEl>
                                        <p:attrNameLst>
                                          <p:attrName>ppt_h</p:attrName>
                                        </p:attrNameLst>
                                      </p:cBhvr>
                                      <p:tavLst>
                                        <p:tav tm="0">
                                          <p:val>
                                            <p:fltVal val="0"/>
                                          </p:val>
                                        </p:tav>
                                        <p:tav tm="100000">
                                          <p:val>
                                            <p:strVal val="#ppt_h"/>
                                          </p:val>
                                        </p:tav>
                                      </p:tavLst>
                                    </p:anim>
                                    <p:anim calcmode="lin" valueType="num">
                                      <p:cBhvr>
                                        <p:cTn id="32" dur="500" fill="hold"/>
                                        <p:tgtEl>
                                          <p:spTgt spid="56323">
                                            <p:txEl>
                                              <p:pRg st="1" end="1"/>
                                            </p:txEl>
                                          </p:spTgt>
                                        </p:tgtEl>
                                        <p:attrNameLst>
                                          <p:attrName>style.rotation</p:attrName>
                                        </p:attrNameLst>
                                      </p:cBhvr>
                                      <p:tavLst>
                                        <p:tav tm="0">
                                          <p:val>
                                            <p:fltVal val="360"/>
                                          </p:val>
                                        </p:tav>
                                        <p:tav tm="100000">
                                          <p:val>
                                            <p:fltVal val="0"/>
                                          </p:val>
                                        </p:tav>
                                      </p:tavLst>
                                    </p:anim>
                                    <p:animEffect transition="in" filter="fade">
                                      <p:cBhvr>
                                        <p:cTn id="33" dur="500"/>
                                        <p:tgtEl>
                                          <p:spTgt spid="5632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9" presetClass="entr" presetSubtype="0" decel="100000" fill="hold" grpId="0" nodeType="clickEffect">
                                  <p:stCondLst>
                                    <p:cond delay="0"/>
                                  </p:stCondLst>
                                  <p:iterate type="lt">
                                    <p:tmPct val="10000"/>
                                  </p:iterate>
                                  <p:childTnLst>
                                    <p:set>
                                      <p:cBhvr>
                                        <p:cTn id="37" dur="indefinite" fill="hold">
                                          <p:stCondLst>
                                            <p:cond delay="0"/>
                                          </p:stCondLst>
                                        </p:cTn>
                                        <p:tgtEl>
                                          <p:spTgt spid="56323">
                                            <p:txEl>
                                              <p:pRg st="2" end="2"/>
                                            </p:txEl>
                                          </p:spTgt>
                                        </p:tgtEl>
                                        <p:attrNameLst>
                                          <p:attrName>style.visibility</p:attrName>
                                        </p:attrNameLst>
                                      </p:cBhvr>
                                      <p:to>
                                        <p:strVal val="visible"/>
                                      </p:to>
                                    </p:set>
                                    <p:anim calcmode="lin" valueType="num">
                                      <p:cBhvr>
                                        <p:cTn id="38" dur="500" fill="hold"/>
                                        <p:tgtEl>
                                          <p:spTgt spid="56323">
                                            <p:txEl>
                                              <p:pRg st="2" end="2"/>
                                            </p:txEl>
                                          </p:spTgt>
                                        </p:tgtEl>
                                        <p:attrNameLst>
                                          <p:attrName>ppt_w</p:attrName>
                                        </p:attrNameLst>
                                      </p:cBhvr>
                                      <p:tavLst>
                                        <p:tav tm="0">
                                          <p:val>
                                            <p:fltVal val="0"/>
                                          </p:val>
                                        </p:tav>
                                        <p:tav tm="100000">
                                          <p:val>
                                            <p:strVal val="#ppt_w"/>
                                          </p:val>
                                        </p:tav>
                                      </p:tavLst>
                                    </p:anim>
                                    <p:anim calcmode="lin" valueType="num">
                                      <p:cBhvr>
                                        <p:cTn id="39" dur="500" fill="hold"/>
                                        <p:tgtEl>
                                          <p:spTgt spid="56323">
                                            <p:txEl>
                                              <p:pRg st="2" end="2"/>
                                            </p:txEl>
                                          </p:spTgt>
                                        </p:tgtEl>
                                        <p:attrNameLst>
                                          <p:attrName>ppt_h</p:attrName>
                                        </p:attrNameLst>
                                      </p:cBhvr>
                                      <p:tavLst>
                                        <p:tav tm="0">
                                          <p:val>
                                            <p:fltVal val="0"/>
                                          </p:val>
                                        </p:tav>
                                        <p:tav tm="100000">
                                          <p:val>
                                            <p:strVal val="#ppt_h"/>
                                          </p:val>
                                        </p:tav>
                                      </p:tavLst>
                                    </p:anim>
                                    <p:anim calcmode="lin" valueType="num">
                                      <p:cBhvr>
                                        <p:cTn id="40" dur="500" fill="hold"/>
                                        <p:tgtEl>
                                          <p:spTgt spid="56323">
                                            <p:txEl>
                                              <p:pRg st="2" end="2"/>
                                            </p:txEl>
                                          </p:spTgt>
                                        </p:tgtEl>
                                        <p:attrNameLst>
                                          <p:attrName>style.rotation</p:attrName>
                                        </p:attrNameLst>
                                      </p:cBhvr>
                                      <p:tavLst>
                                        <p:tav tm="0">
                                          <p:val>
                                            <p:fltVal val="360"/>
                                          </p:val>
                                        </p:tav>
                                        <p:tav tm="100000">
                                          <p:val>
                                            <p:fltVal val="0"/>
                                          </p:val>
                                        </p:tav>
                                      </p:tavLst>
                                    </p:anim>
                                    <p:animEffect transition="in" filter="fade">
                                      <p:cBhvr>
                                        <p:cTn id="41" dur="500"/>
                                        <p:tgtEl>
                                          <p:spTgt spid="5632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9" presetClass="entr" presetSubtype="0" decel="100000" fill="hold" grpId="0" nodeType="clickEffect">
                                  <p:stCondLst>
                                    <p:cond delay="0"/>
                                  </p:stCondLst>
                                  <p:iterate type="lt">
                                    <p:tmPct val="10000"/>
                                  </p:iterate>
                                  <p:childTnLst>
                                    <p:set>
                                      <p:cBhvr>
                                        <p:cTn id="45" dur="indefinite" fill="hold">
                                          <p:stCondLst>
                                            <p:cond delay="0"/>
                                          </p:stCondLst>
                                        </p:cTn>
                                        <p:tgtEl>
                                          <p:spTgt spid="56323">
                                            <p:txEl>
                                              <p:pRg st="3" end="3"/>
                                            </p:txEl>
                                          </p:spTgt>
                                        </p:tgtEl>
                                        <p:attrNameLst>
                                          <p:attrName>style.visibility</p:attrName>
                                        </p:attrNameLst>
                                      </p:cBhvr>
                                      <p:to>
                                        <p:strVal val="visible"/>
                                      </p:to>
                                    </p:set>
                                    <p:anim calcmode="lin" valueType="num">
                                      <p:cBhvr>
                                        <p:cTn id="46" dur="500" fill="hold"/>
                                        <p:tgtEl>
                                          <p:spTgt spid="56323">
                                            <p:txEl>
                                              <p:pRg st="3" end="3"/>
                                            </p:txEl>
                                          </p:spTgt>
                                        </p:tgtEl>
                                        <p:attrNameLst>
                                          <p:attrName>ppt_w</p:attrName>
                                        </p:attrNameLst>
                                      </p:cBhvr>
                                      <p:tavLst>
                                        <p:tav tm="0">
                                          <p:val>
                                            <p:fltVal val="0"/>
                                          </p:val>
                                        </p:tav>
                                        <p:tav tm="100000">
                                          <p:val>
                                            <p:strVal val="#ppt_w"/>
                                          </p:val>
                                        </p:tav>
                                      </p:tavLst>
                                    </p:anim>
                                    <p:anim calcmode="lin" valueType="num">
                                      <p:cBhvr>
                                        <p:cTn id="47" dur="500" fill="hold"/>
                                        <p:tgtEl>
                                          <p:spTgt spid="56323">
                                            <p:txEl>
                                              <p:pRg st="3" end="3"/>
                                            </p:txEl>
                                          </p:spTgt>
                                        </p:tgtEl>
                                        <p:attrNameLst>
                                          <p:attrName>ppt_h</p:attrName>
                                        </p:attrNameLst>
                                      </p:cBhvr>
                                      <p:tavLst>
                                        <p:tav tm="0">
                                          <p:val>
                                            <p:fltVal val="0"/>
                                          </p:val>
                                        </p:tav>
                                        <p:tav tm="100000">
                                          <p:val>
                                            <p:strVal val="#ppt_h"/>
                                          </p:val>
                                        </p:tav>
                                      </p:tavLst>
                                    </p:anim>
                                    <p:anim calcmode="lin" valueType="num">
                                      <p:cBhvr>
                                        <p:cTn id="48" dur="500" fill="hold"/>
                                        <p:tgtEl>
                                          <p:spTgt spid="56323">
                                            <p:txEl>
                                              <p:pRg st="3" end="3"/>
                                            </p:txEl>
                                          </p:spTgt>
                                        </p:tgtEl>
                                        <p:attrNameLst>
                                          <p:attrName>style.rotation</p:attrName>
                                        </p:attrNameLst>
                                      </p:cBhvr>
                                      <p:tavLst>
                                        <p:tav tm="0">
                                          <p:val>
                                            <p:fltVal val="360"/>
                                          </p:val>
                                        </p:tav>
                                        <p:tav tm="100000">
                                          <p:val>
                                            <p:fltVal val="0"/>
                                          </p:val>
                                        </p:tav>
                                      </p:tavLst>
                                    </p:anim>
                                    <p:animEffect transition="in" filter="fade">
                                      <p:cBhvr>
                                        <p:cTn id="49" dur="500"/>
                                        <p:tgtEl>
                                          <p:spTgt spid="56323">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9" presetClass="entr" presetSubtype="0" decel="100000" fill="hold" grpId="0" nodeType="clickEffect">
                                  <p:stCondLst>
                                    <p:cond delay="0"/>
                                  </p:stCondLst>
                                  <p:iterate type="lt">
                                    <p:tmPct val="10000"/>
                                  </p:iterate>
                                  <p:childTnLst>
                                    <p:set>
                                      <p:cBhvr>
                                        <p:cTn id="53" dur="indefinite" fill="hold">
                                          <p:stCondLst>
                                            <p:cond delay="0"/>
                                          </p:stCondLst>
                                        </p:cTn>
                                        <p:tgtEl>
                                          <p:spTgt spid="56323">
                                            <p:txEl>
                                              <p:pRg st="4" end="4"/>
                                            </p:txEl>
                                          </p:spTgt>
                                        </p:tgtEl>
                                        <p:attrNameLst>
                                          <p:attrName>style.visibility</p:attrName>
                                        </p:attrNameLst>
                                      </p:cBhvr>
                                      <p:to>
                                        <p:strVal val="visible"/>
                                      </p:to>
                                    </p:set>
                                    <p:anim calcmode="lin" valueType="num">
                                      <p:cBhvr>
                                        <p:cTn id="54" dur="500" fill="hold"/>
                                        <p:tgtEl>
                                          <p:spTgt spid="56323">
                                            <p:txEl>
                                              <p:pRg st="4" end="4"/>
                                            </p:txEl>
                                          </p:spTgt>
                                        </p:tgtEl>
                                        <p:attrNameLst>
                                          <p:attrName>ppt_w</p:attrName>
                                        </p:attrNameLst>
                                      </p:cBhvr>
                                      <p:tavLst>
                                        <p:tav tm="0">
                                          <p:val>
                                            <p:fltVal val="0"/>
                                          </p:val>
                                        </p:tav>
                                        <p:tav tm="100000">
                                          <p:val>
                                            <p:strVal val="#ppt_w"/>
                                          </p:val>
                                        </p:tav>
                                      </p:tavLst>
                                    </p:anim>
                                    <p:anim calcmode="lin" valueType="num">
                                      <p:cBhvr>
                                        <p:cTn id="55" dur="500" fill="hold"/>
                                        <p:tgtEl>
                                          <p:spTgt spid="56323">
                                            <p:txEl>
                                              <p:pRg st="4" end="4"/>
                                            </p:txEl>
                                          </p:spTgt>
                                        </p:tgtEl>
                                        <p:attrNameLst>
                                          <p:attrName>ppt_h</p:attrName>
                                        </p:attrNameLst>
                                      </p:cBhvr>
                                      <p:tavLst>
                                        <p:tav tm="0">
                                          <p:val>
                                            <p:fltVal val="0"/>
                                          </p:val>
                                        </p:tav>
                                        <p:tav tm="100000">
                                          <p:val>
                                            <p:strVal val="#ppt_h"/>
                                          </p:val>
                                        </p:tav>
                                      </p:tavLst>
                                    </p:anim>
                                    <p:anim calcmode="lin" valueType="num">
                                      <p:cBhvr>
                                        <p:cTn id="56" dur="500" fill="hold"/>
                                        <p:tgtEl>
                                          <p:spTgt spid="56323">
                                            <p:txEl>
                                              <p:pRg st="4" end="4"/>
                                            </p:txEl>
                                          </p:spTgt>
                                        </p:tgtEl>
                                        <p:attrNameLst>
                                          <p:attrName>style.rotation</p:attrName>
                                        </p:attrNameLst>
                                      </p:cBhvr>
                                      <p:tavLst>
                                        <p:tav tm="0">
                                          <p:val>
                                            <p:fltVal val="360"/>
                                          </p:val>
                                        </p:tav>
                                        <p:tav tm="100000">
                                          <p:val>
                                            <p:fltVal val="0"/>
                                          </p:val>
                                        </p:tav>
                                      </p:tavLst>
                                    </p:anim>
                                    <p:animEffect transition="in" filter="fade">
                                      <p:cBhvr>
                                        <p:cTn id="57" dur="500"/>
                                        <p:tgtEl>
                                          <p:spTgt spid="5632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9" presetClass="entr" presetSubtype="0" decel="100000" fill="hold" grpId="0" nodeType="clickEffect">
                                  <p:stCondLst>
                                    <p:cond delay="0"/>
                                  </p:stCondLst>
                                  <p:iterate type="lt">
                                    <p:tmPct val="10000"/>
                                  </p:iterate>
                                  <p:childTnLst>
                                    <p:set>
                                      <p:cBhvr>
                                        <p:cTn id="61" dur="indefinite" fill="hold">
                                          <p:stCondLst>
                                            <p:cond delay="0"/>
                                          </p:stCondLst>
                                        </p:cTn>
                                        <p:tgtEl>
                                          <p:spTgt spid="56323">
                                            <p:txEl>
                                              <p:pRg st="5" end="5"/>
                                            </p:txEl>
                                          </p:spTgt>
                                        </p:tgtEl>
                                        <p:attrNameLst>
                                          <p:attrName>style.visibility</p:attrName>
                                        </p:attrNameLst>
                                      </p:cBhvr>
                                      <p:to>
                                        <p:strVal val="visible"/>
                                      </p:to>
                                    </p:set>
                                    <p:anim calcmode="lin" valueType="num">
                                      <p:cBhvr>
                                        <p:cTn id="62" dur="500" fill="hold"/>
                                        <p:tgtEl>
                                          <p:spTgt spid="56323">
                                            <p:txEl>
                                              <p:pRg st="5" end="5"/>
                                            </p:txEl>
                                          </p:spTgt>
                                        </p:tgtEl>
                                        <p:attrNameLst>
                                          <p:attrName>ppt_w</p:attrName>
                                        </p:attrNameLst>
                                      </p:cBhvr>
                                      <p:tavLst>
                                        <p:tav tm="0">
                                          <p:val>
                                            <p:fltVal val="0"/>
                                          </p:val>
                                        </p:tav>
                                        <p:tav tm="100000">
                                          <p:val>
                                            <p:strVal val="#ppt_w"/>
                                          </p:val>
                                        </p:tav>
                                      </p:tavLst>
                                    </p:anim>
                                    <p:anim calcmode="lin" valueType="num">
                                      <p:cBhvr>
                                        <p:cTn id="63" dur="500" fill="hold"/>
                                        <p:tgtEl>
                                          <p:spTgt spid="56323">
                                            <p:txEl>
                                              <p:pRg st="5" end="5"/>
                                            </p:txEl>
                                          </p:spTgt>
                                        </p:tgtEl>
                                        <p:attrNameLst>
                                          <p:attrName>ppt_h</p:attrName>
                                        </p:attrNameLst>
                                      </p:cBhvr>
                                      <p:tavLst>
                                        <p:tav tm="0">
                                          <p:val>
                                            <p:fltVal val="0"/>
                                          </p:val>
                                        </p:tav>
                                        <p:tav tm="100000">
                                          <p:val>
                                            <p:strVal val="#ppt_h"/>
                                          </p:val>
                                        </p:tav>
                                      </p:tavLst>
                                    </p:anim>
                                    <p:anim calcmode="lin" valueType="num">
                                      <p:cBhvr>
                                        <p:cTn id="64" dur="500" fill="hold"/>
                                        <p:tgtEl>
                                          <p:spTgt spid="56323">
                                            <p:txEl>
                                              <p:pRg st="5" end="5"/>
                                            </p:txEl>
                                          </p:spTgt>
                                        </p:tgtEl>
                                        <p:attrNameLst>
                                          <p:attrName>style.rotation</p:attrName>
                                        </p:attrNameLst>
                                      </p:cBhvr>
                                      <p:tavLst>
                                        <p:tav tm="0">
                                          <p:val>
                                            <p:fltVal val="360"/>
                                          </p:val>
                                        </p:tav>
                                        <p:tav tm="100000">
                                          <p:val>
                                            <p:fltVal val="0"/>
                                          </p:val>
                                        </p:tav>
                                      </p:tavLst>
                                    </p:anim>
                                    <p:animEffect transition="in" filter="fade">
                                      <p:cBhvr>
                                        <p:cTn id="65" dur="500"/>
                                        <p:tgtEl>
                                          <p:spTgt spid="56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nimBg="1"/>
      <p:bldP spid="56323"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6E5F21B-A8D4-4B02-B9DB-3B01860DB4BC}"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8914"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26</a:t>
            </a:fld>
            <a:endParaRPr lang="en-US" altLang="zh-CN" sz="1200" dirty="0">
              <a:latin typeface="Garamond" panose="02020404030301010803" pitchFamily="18" charset="0"/>
            </a:endParaRPr>
          </a:p>
        </p:txBody>
      </p:sp>
      <p:sp>
        <p:nvSpPr>
          <p:cNvPr id="110594" name="Rectangle 2"/>
          <p:cNvSpPr>
            <a:spLocks noGrp="1" noChangeArrowheads="1"/>
          </p:cNvSpPr>
          <p:nvPr>
            <p:ph type="title"/>
          </p:nvPr>
        </p:nvSpPr>
        <p:spPr>
          <a:xfrm>
            <a:off x="323850" y="188913"/>
            <a:ext cx="8496300" cy="863600"/>
          </a:xfrm>
          <a:solidFill>
            <a:srgbClr val="FFCC00"/>
          </a:solidFill>
          <a:ln w="19050">
            <a:solidFill>
              <a:srgbClr val="800000"/>
            </a:solidFill>
          </a:ln>
        </p:spPr>
        <p:txBody>
          <a:bodyPr vert="horz" wrap="square" lIns="91440" tIns="45720" rIns="91440" bIns="45720" numCol="1" anchor="t" anchorCtr="0" compatLnSpc="1"/>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Char char="n"/>
              <a:defRPr/>
            </a:pPr>
            <a:r>
              <a:rPr kumimoji="0" lang="zh-CN" altLang="en-US" sz="44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王政时代</a:t>
            </a:r>
            <a:r>
              <a:rPr kumimoji="0" lang="en-US" altLang="zh-CN" sz="36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a:t>
            </a:r>
            <a:r>
              <a:rPr kumimoji="0" lang="zh-CN" altLang="en-US" sz="36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公元前</a:t>
            </a:r>
            <a:r>
              <a:rPr kumimoji="0" lang="en-US" altLang="zh-CN" sz="36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753</a:t>
            </a:r>
            <a:r>
              <a:rPr kumimoji="0" lang="zh-CN" altLang="en-US" sz="36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年～前</a:t>
            </a:r>
            <a:r>
              <a:rPr kumimoji="0" lang="en-US" altLang="zh-CN" sz="36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509</a:t>
            </a:r>
            <a:r>
              <a:rPr kumimoji="0" lang="zh-CN" altLang="en-US" sz="36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年</a:t>
            </a:r>
            <a:r>
              <a:rPr kumimoji="0" lang="en-US" altLang="zh-CN" sz="36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a:t>
            </a:r>
            <a:endParaRPr kumimoji="0" lang="en-US" altLang="zh-CN" sz="44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10595" name="Rectangle 3"/>
          <p:cNvSpPr>
            <a:spLocks noGrp="1" noChangeArrowheads="1"/>
          </p:cNvSpPr>
          <p:nvPr>
            <p:ph idx="1"/>
          </p:nvPr>
        </p:nvSpPr>
        <p:spPr>
          <a:xfrm>
            <a:off x="457200" y="1196975"/>
            <a:ext cx="8229600" cy="4933950"/>
          </a:xfrm>
          <a:solidFill>
            <a:srgbClr val="FFFF99"/>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40000"/>
              </a:spcBef>
              <a:spcAft>
                <a:spcPct val="0"/>
              </a:spcAft>
              <a:buClr>
                <a:schemeClr val="accent1"/>
              </a:buClr>
              <a:buSzPct val="65000"/>
              <a:buFont typeface="Wingdings" panose="05000000000000000000" pitchFamily="2" charset="2"/>
              <a:buChar char="n"/>
              <a:defRPr/>
            </a:pPr>
            <a:r>
              <a:rPr kumimoji="0" lang="zh-CN" altLang="en-US" sz="2500" b="1" i="0" u="none" strike="noStrike" kern="0" cap="none" spc="0" normalizeH="0" baseline="0" noProof="0" dirty="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罗马王政</a:t>
            </a:r>
            <a:r>
              <a:rPr kumimoji="0" lang="zh-CN" altLang="en-US" sz="25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时代</a:t>
            </a:r>
            <a:r>
              <a:rPr kumimoji="0" lang="zh-CN" altLang="en-US" sz="25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又称为</a:t>
            </a:r>
            <a:r>
              <a:rPr kumimoji="0" lang="zh-CN" altLang="en-US" sz="2500" b="1" i="0" u="none" strike="noStrike" kern="0" cap="none" spc="0" normalizeH="0" baseline="0" noProof="0" dirty="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罗马王国，伊特鲁里亚时期。 </a:t>
            </a:r>
            <a:r>
              <a:rPr kumimoji="0" lang="zh-CN" altLang="en-US" sz="2500" b="1" i="0" u="none" strike="noStrike" kern="0" cap="none" spc="0" normalizeH="0" baseline="0" noProof="0" dirty="0" smtClean="0">
                <a:ln>
                  <a:noFill/>
                </a:ln>
                <a:solidFill>
                  <a:srgbClr val="2207EB"/>
                </a:solidFill>
                <a:effectLst/>
                <a:uLnTx/>
                <a:uFillTx/>
                <a:latin typeface="微软雅黑" panose="020B0503020204020204" pitchFamily="34" charset="-122"/>
                <a:ea typeface="微软雅黑" panose="020B0503020204020204" pitchFamily="34" charset="-122"/>
                <a:cs typeface="+mn-cs"/>
              </a:rPr>
              <a:t>是罗马从原始社会的公社制度向</a:t>
            </a:r>
            <a:r>
              <a:rPr kumimoji="0" lang="zh-CN" altLang="en-US" sz="2500" b="1" i="0" u="none" strike="noStrike" kern="0" cap="none" spc="0" normalizeH="0" baseline="0" noProof="0" dirty="0" smtClean="0">
                <a:ln>
                  <a:noFill/>
                </a:ln>
                <a:solidFill>
                  <a:srgbClr val="2207EB"/>
                </a:solidFill>
                <a:effectLst/>
                <a:uLnTx/>
                <a:uFillTx/>
                <a:latin typeface="微软雅黑" panose="020B0503020204020204" pitchFamily="34" charset="-122"/>
                <a:ea typeface="微软雅黑" panose="020B0503020204020204" pitchFamily="34" charset="-122"/>
                <a:cs typeface="+mn-cs"/>
                <a:hlinkClick r:id="rId2"/>
              </a:rPr>
              <a:t>国家</a:t>
            </a:r>
            <a:r>
              <a:rPr kumimoji="0" lang="zh-CN" altLang="en-US" sz="2500" b="1" i="0" u="none" strike="noStrike" kern="0" cap="none" spc="0" normalizeH="0" baseline="0" noProof="0" dirty="0" smtClean="0">
                <a:ln>
                  <a:noFill/>
                </a:ln>
                <a:solidFill>
                  <a:srgbClr val="2207EB"/>
                </a:solidFill>
                <a:effectLst/>
                <a:uLnTx/>
                <a:uFillTx/>
                <a:latin typeface="微软雅黑" panose="020B0503020204020204" pitchFamily="34" charset="-122"/>
                <a:ea typeface="微软雅黑" panose="020B0503020204020204" pitchFamily="34" charset="-122"/>
                <a:cs typeface="+mn-cs"/>
              </a:rPr>
              <a:t>过渡时期</a:t>
            </a:r>
            <a:r>
              <a:rPr kumimoji="0" lang="zh-CN" altLang="en-US" sz="25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。此时的古罗马还没有成为强大的帝国，只不过是个微不足道的小镇，尚未建立共和国，是一个传统的君主制国家。（</a:t>
            </a:r>
            <a:r>
              <a:rPr kumimoji="0" lang="zh-CN" altLang="en-US" sz="25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春秋</a:t>
            </a:r>
            <a:r>
              <a:rPr kumimoji="0" lang="zh-CN" altLang="en-US" sz="25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342900" marR="0" lvl="0" indent="-342900" algn="l" defTabSz="914400" rtl="0" eaLnBrk="0" fontAlgn="base" latinLnBrk="0" hangingPunct="0">
              <a:lnSpc>
                <a:spcPct val="120000"/>
              </a:lnSpc>
              <a:spcBef>
                <a:spcPct val="40000"/>
              </a:spcBef>
              <a:spcAft>
                <a:spcPct val="0"/>
              </a:spcAft>
              <a:buClr>
                <a:schemeClr val="accent1"/>
              </a:buClr>
              <a:buSzPct val="65000"/>
              <a:buFont typeface="Wingdings" panose="05000000000000000000" pitchFamily="2" charset="2"/>
              <a:buChar char="n"/>
              <a:defRPr/>
            </a:pPr>
            <a:r>
              <a:rPr kumimoji="0" lang="zh-CN" altLang="en-US" sz="25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据传说，王政时代最后一个国王叫</a:t>
            </a:r>
            <a:r>
              <a:rPr kumimoji="0" lang="zh-CN" altLang="en-US" sz="25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塔克文</a:t>
            </a:r>
            <a:r>
              <a:rPr kumimoji="0" lang="zh-CN" altLang="en-US" sz="25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，他性格独断专横，厉行苛政，罗马人民不胜其苦，终于在公元前</a:t>
            </a:r>
            <a:r>
              <a:rPr kumimoji="0" lang="en-US" altLang="zh-CN" sz="25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509</a:t>
            </a:r>
            <a:r>
              <a:rPr kumimoji="0" lang="zh-CN" altLang="en-US" sz="25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年举行暴动，推翻了</a:t>
            </a:r>
            <a:r>
              <a:rPr kumimoji="0" lang="zh-CN" altLang="en-US" sz="25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塔克文</a:t>
            </a:r>
            <a:r>
              <a:rPr kumimoji="0" lang="zh-CN" altLang="en-US" sz="25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家族的统治，结束了</a:t>
            </a:r>
            <a:r>
              <a:rPr kumimoji="0" lang="zh-CN" altLang="en-US" sz="25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王政时代</a:t>
            </a:r>
            <a:r>
              <a:rPr kumimoji="0" lang="zh-CN" altLang="en-US" sz="25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。从此，罗马历史进入了一个新的时代，即共和国时代。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fade">
                                      <p:cBhvr>
                                        <p:cTn id="7" dur="1000"/>
                                        <p:tgtEl>
                                          <p:spTgt spid="110595">
                                            <p:txEl>
                                              <p:pRg st="0" end="0"/>
                                            </p:txEl>
                                          </p:spTgt>
                                        </p:tgtEl>
                                      </p:cBhvr>
                                    </p:animEffect>
                                    <p:anim calcmode="lin" valueType="num">
                                      <p:cBhvr>
                                        <p:cTn id="8" dur="1000" fill="hold"/>
                                        <p:tgtEl>
                                          <p:spTgt spid="1105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059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0595">
                                            <p:txEl>
                                              <p:pRg st="1" end="1"/>
                                            </p:txEl>
                                          </p:spTgt>
                                        </p:tgtEl>
                                        <p:attrNameLst>
                                          <p:attrName>style.visibility</p:attrName>
                                        </p:attrNameLst>
                                      </p:cBhvr>
                                      <p:to>
                                        <p:strVal val="visible"/>
                                      </p:to>
                                    </p:set>
                                    <p:animEffect transition="in" filter="fade">
                                      <p:cBhvr>
                                        <p:cTn id="13" dur="1000"/>
                                        <p:tgtEl>
                                          <p:spTgt spid="110595">
                                            <p:txEl>
                                              <p:pRg st="1" end="1"/>
                                            </p:txEl>
                                          </p:spTgt>
                                        </p:tgtEl>
                                      </p:cBhvr>
                                    </p:animEffect>
                                    <p:anim calcmode="lin" valueType="num">
                                      <p:cBhvr>
                                        <p:cTn id="14" dur="1000" fill="hold"/>
                                        <p:tgtEl>
                                          <p:spTgt spid="11059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1059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5265094-8D62-430F-99EA-23C8ABF77942}"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9938"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27</a:t>
            </a:fld>
            <a:endParaRPr lang="en-US" altLang="zh-CN" sz="1200" dirty="0">
              <a:latin typeface="Garamond" panose="02020404030301010803" pitchFamily="18" charset="0"/>
            </a:endParaRPr>
          </a:p>
        </p:txBody>
      </p:sp>
      <p:sp>
        <p:nvSpPr>
          <p:cNvPr id="57346" name="Rectangle 2"/>
          <p:cNvSpPr>
            <a:spLocks noGrp="1" noChangeArrowheads="1"/>
          </p:cNvSpPr>
          <p:nvPr>
            <p:ph type="title"/>
          </p:nvPr>
        </p:nvSpPr>
        <p:spPr>
          <a:xfrm>
            <a:off x="457200" y="277813"/>
            <a:ext cx="8229600" cy="703263"/>
          </a:xfrm>
          <a:solidFill>
            <a:srgbClr val="FFCC00"/>
          </a:solidFill>
          <a:ln w="25400">
            <a:solidFill>
              <a:srgbClr val="800000"/>
            </a:solidFill>
          </a:ln>
        </p:spPr>
        <p:txBody>
          <a:bodyPr vert="horz" wrap="square" lIns="91440" tIns="45720" rIns="91440" bIns="45720" numCol="1" anchor="t" anchorCtr="0" compatLnSpc="1"/>
          <a:lstStyle/>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n"/>
              <a:defRPr/>
            </a:pPr>
            <a:r>
              <a:rPr kumimoji="0" lang="zh-CN" altLang="en-US" sz="44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共和国时代</a:t>
            </a:r>
            <a:r>
              <a:rPr kumimoji="0" lang="zh-CN" altLang="en-US" sz="36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（前</a:t>
            </a:r>
            <a:r>
              <a:rPr kumimoji="0" lang="en-US" altLang="zh-CN" sz="36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509</a:t>
            </a:r>
            <a:r>
              <a:rPr kumimoji="0" lang="zh-CN" altLang="en-US" sz="36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年到前</a:t>
            </a:r>
            <a:r>
              <a:rPr kumimoji="0" lang="en-US" altLang="zh-CN" sz="36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30</a:t>
            </a:r>
            <a:r>
              <a:rPr kumimoji="0" lang="zh-CN" altLang="en-US" sz="36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年）</a:t>
            </a:r>
          </a:p>
        </p:txBody>
      </p:sp>
      <p:sp>
        <p:nvSpPr>
          <p:cNvPr id="57347" name="Rectangle 3"/>
          <p:cNvSpPr>
            <a:spLocks noGrp="1"/>
          </p:cNvSpPr>
          <p:nvPr>
            <p:ph idx="1"/>
          </p:nvPr>
        </p:nvSpPr>
        <p:spPr>
          <a:xfrm>
            <a:off x="457200" y="1125855"/>
            <a:ext cx="8229600" cy="5010785"/>
          </a:xfrm>
          <a:solidFill>
            <a:srgbClr val="FFFF99"/>
          </a:solidFill>
        </p:spPr>
        <p:txBody>
          <a:bodyPr vert="horz" wrap="square" lIns="91440" tIns="45720" rIns="91440" bIns="45720" anchor="t"/>
          <a:lstStyle/>
          <a:p>
            <a:pPr>
              <a:spcBef>
                <a:spcPct val="40000"/>
              </a:spcBef>
            </a:pPr>
            <a:r>
              <a:rPr lang="zh-CN" altLang="en-US" sz="2400" b="1" dirty="0">
                <a:latin typeface="微软雅黑" panose="020B0503020204020204" pitchFamily="34" charset="-122"/>
                <a:ea typeface="微软雅黑" panose="020B0503020204020204" pitchFamily="34" charset="-122"/>
              </a:rPr>
              <a:t>国民与军人开会废除了国王体制，建立了共和国体制，每年度选出两名执政官，其中一方可以否决另一方，并且接受法律约束。通过了罗马基本法</a:t>
            </a:r>
            <a:r>
              <a:rPr lang="en-US" altLang="zh-CN" sz="2400" b="1" dirty="0">
                <a:solidFill>
                  <a:srgbClr val="CC0000"/>
                </a:solidFill>
                <a:latin typeface="微软雅黑" panose="020B0503020204020204" pitchFamily="34" charset="-122"/>
                <a:ea typeface="微软雅黑" panose="020B0503020204020204" pitchFamily="34" charset="-122"/>
              </a:rPr>
              <a:t>《</a:t>
            </a:r>
            <a:r>
              <a:rPr lang="zh-CN" altLang="en-US" sz="2400" b="1" dirty="0">
                <a:solidFill>
                  <a:srgbClr val="CC0000"/>
                </a:solidFill>
                <a:latin typeface="微软雅黑" panose="020B0503020204020204" pitchFamily="34" charset="-122"/>
                <a:ea typeface="微软雅黑" panose="020B0503020204020204" pitchFamily="34" charset="-122"/>
              </a:rPr>
              <a:t>十二铜表法</a:t>
            </a:r>
            <a:r>
              <a:rPr lang="en-US" altLang="zh-CN" sz="2400" b="1" dirty="0">
                <a:solidFill>
                  <a:srgbClr val="CC00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，例如，小偷被抓住后就变成奴隶。</a:t>
            </a:r>
          </a:p>
          <a:p>
            <a:pPr>
              <a:spcBef>
                <a:spcPct val="40000"/>
              </a:spcBef>
            </a:pPr>
            <a:r>
              <a:rPr lang="zh-CN" altLang="en-US" sz="2400" b="1" dirty="0">
                <a:solidFill>
                  <a:srgbClr val="CC0000"/>
                </a:solidFill>
                <a:latin typeface="微软雅黑" panose="020B0503020204020204" pitchFamily="34" charset="-122"/>
                <a:ea typeface="微软雅黑" panose="020B0503020204020204" pitchFamily="34" charset="-122"/>
              </a:rPr>
              <a:t>元老院</a:t>
            </a:r>
            <a:r>
              <a:rPr lang="zh-CN" altLang="en-US" sz="2400" b="1" dirty="0">
                <a:latin typeface="微软雅黑" panose="020B0503020204020204" pitchFamily="34" charset="-122"/>
                <a:ea typeface="微软雅黑" panose="020B0503020204020204" pitchFamily="34" charset="-122"/>
              </a:rPr>
              <a:t>是最高机构</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拥有立法、行政、司法三大权力。</a:t>
            </a:r>
          </a:p>
          <a:p>
            <a:pPr>
              <a:spcBef>
                <a:spcPct val="40000"/>
              </a:spcBef>
            </a:pPr>
            <a:r>
              <a:rPr lang="zh-CN" altLang="en-US" sz="2400" b="1" dirty="0">
                <a:latin typeface="微软雅黑" panose="020B0503020204020204" pitchFamily="34" charset="-122"/>
                <a:ea typeface="微软雅黑" panose="020B0503020204020204" pitchFamily="34" charset="-122"/>
              </a:rPr>
              <a:t>罗马共和国的历史就是一部难以数清楚的殖民战争史。古罗马最伟大的诗人维吉尔说：</a:t>
            </a:r>
            <a:r>
              <a:rPr lang="zh-CN" altLang="en-US" sz="2400" b="1" dirty="0">
                <a:solidFill>
                  <a:srgbClr val="2207EB"/>
                </a:solidFill>
                <a:latin typeface="微软雅黑" panose="020B0503020204020204" pitchFamily="34" charset="-122"/>
                <a:ea typeface="微软雅黑" panose="020B0503020204020204" pitchFamily="34" charset="-122"/>
              </a:rPr>
              <a:t>让别的民族献身于艺术和科学，罗马人可要记住：你必须统治世界。</a:t>
            </a:r>
          </a:p>
          <a:p>
            <a:pPr>
              <a:spcBef>
                <a:spcPct val="40000"/>
              </a:spcBef>
            </a:pPr>
            <a:r>
              <a:rPr lang="zh-CN" altLang="en-US" sz="2400" b="1" dirty="0">
                <a:latin typeface="微软雅黑" panose="020B0503020204020204" pitchFamily="34" charset="-122"/>
                <a:ea typeface="微软雅黑" panose="020B0503020204020204" pitchFamily="34" charset="-122"/>
              </a:rPr>
              <a:t>从一开始就实施彻底的军国主义，初期曾经实施军民合一的征兵制度。一代一代继承了战争秉性，“嗜血成性”。 </a:t>
            </a:r>
          </a:p>
          <a:p>
            <a:pPr>
              <a:spcBef>
                <a:spcPct val="40000"/>
              </a:spcBef>
            </a:pPr>
            <a:r>
              <a:rPr lang="zh-CN" altLang="en-US" sz="2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形成世界超级霸国的大致轮廓。</a:t>
            </a:r>
            <a:r>
              <a:rPr lang="zh-CN" altLang="en-US" sz="2400" dirty="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7347">
                                            <p:bg/>
                                          </p:spTgt>
                                        </p:tgtEl>
                                        <p:attrNameLst>
                                          <p:attrName>style.visibility</p:attrName>
                                        </p:attrNameLst>
                                      </p:cBhvr>
                                      <p:to>
                                        <p:strVal val="visible"/>
                                      </p:to>
                                    </p:set>
                                    <p:animEffect transition="in" filter="fade">
                                      <p:cBhvr>
                                        <p:cTn id="7" dur="1000"/>
                                        <p:tgtEl>
                                          <p:spTgt spid="57347">
                                            <p:bg/>
                                          </p:spTgt>
                                        </p:tgtEl>
                                      </p:cBhvr>
                                    </p:animEffect>
                                    <p:anim calcmode="lin" valueType="num">
                                      <p:cBhvr>
                                        <p:cTn id="8" dur="1000" fill="hold"/>
                                        <p:tgtEl>
                                          <p:spTgt spid="57347">
                                            <p:bg/>
                                          </p:spTgt>
                                        </p:tgtEl>
                                        <p:attrNameLst>
                                          <p:attrName>ppt_x</p:attrName>
                                        </p:attrNameLst>
                                      </p:cBhvr>
                                      <p:tavLst>
                                        <p:tav tm="0">
                                          <p:val>
                                            <p:strVal val="#ppt_x"/>
                                          </p:val>
                                        </p:tav>
                                        <p:tav tm="100000">
                                          <p:val>
                                            <p:strVal val="#ppt_x"/>
                                          </p:val>
                                        </p:tav>
                                      </p:tavLst>
                                    </p:anim>
                                    <p:anim calcmode="lin" valueType="num">
                                      <p:cBhvr>
                                        <p:cTn id="9" dur="1000" fill="hold"/>
                                        <p:tgtEl>
                                          <p:spTgt spid="57347">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7347">
                                            <p:txEl>
                                              <p:pRg st="0" end="0"/>
                                            </p:txEl>
                                          </p:spTgt>
                                        </p:tgtEl>
                                        <p:attrNameLst>
                                          <p:attrName>style.visibility</p:attrName>
                                        </p:attrNameLst>
                                      </p:cBhvr>
                                      <p:to>
                                        <p:strVal val="visible"/>
                                      </p:to>
                                    </p:set>
                                    <p:animEffect transition="in" filter="fade">
                                      <p:cBhvr>
                                        <p:cTn id="12" dur="1000"/>
                                        <p:tgtEl>
                                          <p:spTgt spid="57347">
                                            <p:txEl>
                                              <p:pRg st="0" end="0"/>
                                            </p:txEl>
                                          </p:spTgt>
                                        </p:tgtEl>
                                      </p:cBhvr>
                                    </p:animEffect>
                                    <p:anim calcmode="lin" valueType="num">
                                      <p:cBhvr>
                                        <p:cTn id="13" dur="10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7347">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7347">
                                            <p:txEl>
                                              <p:pRg st="1" end="1"/>
                                            </p:txEl>
                                          </p:spTgt>
                                        </p:tgtEl>
                                        <p:attrNameLst>
                                          <p:attrName>style.visibility</p:attrName>
                                        </p:attrNameLst>
                                      </p:cBhvr>
                                      <p:to>
                                        <p:strVal val="visible"/>
                                      </p:to>
                                    </p:set>
                                    <p:animEffect transition="in" filter="fade">
                                      <p:cBhvr>
                                        <p:cTn id="18" dur="1000"/>
                                        <p:tgtEl>
                                          <p:spTgt spid="57347">
                                            <p:txEl>
                                              <p:pRg st="1" end="1"/>
                                            </p:txEl>
                                          </p:spTgt>
                                        </p:tgtEl>
                                      </p:cBhvr>
                                    </p:animEffect>
                                    <p:anim calcmode="lin" valueType="num">
                                      <p:cBhvr>
                                        <p:cTn id="19" dur="10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57347">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57347">
                                            <p:txEl>
                                              <p:pRg st="2" end="2"/>
                                            </p:txEl>
                                          </p:spTgt>
                                        </p:tgtEl>
                                        <p:attrNameLst>
                                          <p:attrName>style.visibility</p:attrName>
                                        </p:attrNameLst>
                                      </p:cBhvr>
                                      <p:to>
                                        <p:strVal val="visible"/>
                                      </p:to>
                                    </p:set>
                                    <p:animEffect transition="in" filter="fade">
                                      <p:cBhvr>
                                        <p:cTn id="24" dur="1000"/>
                                        <p:tgtEl>
                                          <p:spTgt spid="57347">
                                            <p:txEl>
                                              <p:pRg st="2" end="2"/>
                                            </p:txEl>
                                          </p:spTgt>
                                        </p:tgtEl>
                                      </p:cBhvr>
                                    </p:animEffect>
                                    <p:anim calcmode="lin" valueType="num">
                                      <p:cBhvr>
                                        <p:cTn id="25" dur="10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57347">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grpId="0" nodeType="afterEffect">
                                  <p:stCondLst>
                                    <p:cond delay="0"/>
                                  </p:stCondLst>
                                  <p:childTnLst>
                                    <p:set>
                                      <p:cBhvr>
                                        <p:cTn id="29" dur="1" fill="hold">
                                          <p:stCondLst>
                                            <p:cond delay="0"/>
                                          </p:stCondLst>
                                        </p:cTn>
                                        <p:tgtEl>
                                          <p:spTgt spid="57347">
                                            <p:txEl>
                                              <p:pRg st="3" end="3"/>
                                            </p:txEl>
                                          </p:spTgt>
                                        </p:tgtEl>
                                        <p:attrNameLst>
                                          <p:attrName>style.visibility</p:attrName>
                                        </p:attrNameLst>
                                      </p:cBhvr>
                                      <p:to>
                                        <p:strVal val="visible"/>
                                      </p:to>
                                    </p:set>
                                    <p:animEffect transition="in" filter="fade">
                                      <p:cBhvr>
                                        <p:cTn id="30" dur="1000"/>
                                        <p:tgtEl>
                                          <p:spTgt spid="57347">
                                            <p:txEl>
                                              <p:pRg st="3" end="3"/>
                                            </p:txEl>
                                          </p:spTgt>
                                        </p:tgtEl>
                                      </p:cBhvr>
                                    </p:animEffect>
                                    <p:anim calcmode="lin" valueType="num">
                                      <p:cBhvr>
                                        <p:cTn id="31" dur="10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57347">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grpId="0" nodeType="afterEffect">
                                  <p:stCondLst>
                                    <p:cond delay="0"/>
                                  </p:stCondLst>
                                  <p:childTnLst>
                                    <p:set>
                                      <p:cBhvr>
                                        <p:cTn id="35" dur="1" fill="hold">
                                          <p:stCondLst>
                                            <p:cond delay="0"/>
                                          </p:stCondLst>
                                        </p:cTn>
                                        <p:tgtEl>
                                          <p:spTgt spid="57347">
                                            <p:txEl>
                                              <p:pRg st="4" end="4"/>
                                            </p:txEl>
                                          </p:spTgt>
                                        </p:tgtEl>
                                        <p:attrNameLst>
                                          <p:attrName>style.visibility</p:attrName>
                                        </p:attrNameLst>
                                      </p:cBhvr>
                                      <p:to>
                                        <p:strVal val="visible"/>
                                      </p:to>
                                    </p:set>
                                    <p:animEffect transition="in" filter="fade">
                                      <p:cBhvr>
                                        <p:cTn id="36" dur="1000"/>
                                        <p:tgtEl>
                                          <p:spTgt spid="57347">
                                            <p:txEl>
                                              <p:pRg st="4" end="4"/>
                                            </p:txEl>
                                          </p:spTgt>
                                        </p:tgtEl>
                                      </p:cBhvr>
                                    </p:animEffect>
                                    <p:anim calcmode="lin" valueType="num">
                                      <p:cBhvr>
                                        <p:cTn id="37" dur="10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5734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8892350-EEE1-48BC-BE60-169668B8C595}"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0962" name="灯片编号占位符 6"/>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28</a:t>
            </a:fld>
            <a:endParaRPr lang="en-US" altLang="zh-CN" sz="1200" dirty="0">
              <a:latin typeface="Garamond" panose="02020404030301010803" pitchFamily="18" charset="0"/>
            </a:endParaRPr>
          </a:p>
        </p:txBody>
      </p:sp>
      <p:sp>
        <p:nvSpPr>
          <p:cNvPr id="111618" name="Rectangle 2"/>
          <p:cNvSpPr>
            <a:spLocks noGrp="1" noChangeArrowheads="1"/>
          </p:cNvSpPr>
          <p:nvPr>
            <p:ph type="title"/>
          </p:nvPr>
        </p:nvSpPr>
        <p:spPr>
          <a:xfrm>
            <a:off x="323850" y="116205"/>
            <a:ext cx="8549640" cy="903605"/>
          </a:xfrm>
          <a:solidFill>
            <a:srgbClr val="FFFF00"/>
          </a:solidFill>
          <a:ln w="19050">
            <a:solidFill>
              <a:srgbClr val="FF0000"/>
            </a:solid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前三头</a:t>
            </a:r>
            <a:r>
              <a:rPr kumimoji="0" lang="zh-CN" altLang="en-US" sz="44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同盟 </a:t>
            </a:r>
            <a:r>
              <a:rPr kumimoji="0" lang="en-US" altLang="zh-CN" sz="4000" b="1" i="0" u="none" strike="noStrike" kern="0" cap="none" spc="0" normalizeH="0" baseline="0" noProof="0" dirty="0" smtClean="0">
                <a:ln>
                  <a:noFill/>
                </a:ln>
                <a:solidFill>
                  <a:srgbClr val="2207EB"/>
                </a:solidFill>
                <a:effectLst/>
                <a:uLnTx/>
                <a:uFillTx/>
                <a:latin typeface="微软雅黑" panose="020B0503020204020204" pitchFamily="34" charset="-122"/>
                <a:ea typeface="微软雅黑" panose="020B0503020204020204" pitchFamily="34" charset="-122"/>
                <a:cs typeface="+mj-cs"/>
              </a:rPr>
              <a:t>(</a:t>
            </a:r>
            <a:r>
              <a:rPr kumimoji="0" lang="zh-CN" altLang="en-US" sz="4000" b="1" i="0" u="none" strike="noStrike" kern="0" cap="none" spc="0" normalizeH="0" baseline="0" noProof="0" dirty="0" smtClean="0">
                <a:ln>
                  <a:noFill/>
                </a:ln>
                <a:solidFill>
                  <a:srgbClr val="2207EB"/>
                </a:solidFill>
                <a:effectLst/>
                <a:uLnTx/>
                <a:uFillTx/>
                <a:latin typeface="微软雅黑" panose="020B0503020204020204" pitchFamily="34" charset="-122"/>
                <a:ea typeface="微软雅黑" panose="020B0503020204020204" pitchFamily="34" charset="-122"/>
                <a:cs typeface="+mj-cs"/>
              </a:rPr>
              <a:t>庞培</a:t>
            </a:r>
            <a:r>
              <a:rPr kumimoji="0" lang="zh-CN" altLang="en-US" sz="4000" b="1" i="0" u="none" strike="noStrike" kern="0" cap="none" spc="0" normalizeH="0" baseline="0" noProof="0" dirty="0">
                <a:ln>
                  <a:noFill/>
                </a:ln>
                <a:solidFill>
                  <a:srgbClr val="2207EB"/>
                </a:solidFill>
                <a:effectLst/>
                <a:uLnTx/>
                <a:uFillTx/>
                <a:latin typeface="微软雅黑" panose="020B0503020204020204" pitchFamily="34" charset="-122"/>
                <a:ea typeface="微软雅黑" panose="020B0503020204020204" pitchFamily="34" charset="-122"/>
                <a:cs typeface="+mj-cs"/>
              </a:rPr>
              <a:t>、克拉苏、恺</a:t>
            </a:r>
            <a:r>
              <a:rPr kumimoji="0" lang="zh-CN" altLang="en-US" sz="4000" b="1" i="0" u="none" strike="noStrike" kern="0" cap="none" spc="0" normalizeH="0" baseline="0" noProof="0" dirty="0" smtClean="0">
                <a:ln>
                  <a:noFill/>
                </a:ln>
                <a:solidFill>
                  <a:srgbClr val="2207EB"/>
                </a:solidFill>
                <a:effectLst/>
                <a:uLnTx/>
                <a:uFillTx/>
                <a:latin typeface="微软雅黑" panose="020B0503020204020204" pitchFamily="34" charset="-122"/>
                <a:ea typeface="微软雅黑" panose="020B0503020204020204" pitchFamily="34" charset="-122"/>
                <a:cs typeface="+mj-cs"/>
              </a:rPr>
              <a:t>撒</a:t>
            </a:r>
            <a:r>
              <a:rPr kumimoji="0" lang="en-US" altLang="zh-CN" sz="4000" b="1" i="0" u="none" strike="noStrike" kern="0" cap="none" spc="0" normalizeH="0" baseline="0" noProof="0" dirty="0" smtClean="0">
                <a:ln>
                  <a:noFill/>
                </a:ln>
                <a:solidFill>
                  <a:srgbClr val="2207EB"/>
                </a:solidFill>
                <a:effectLst/>
                <a:uLnTx/>
                <a:uFillTx/>
                <a:latin typeface="微软雅黑" panose="020B0503020204020204" pitchFamily="34" charset="-122"/>
                <a:ea typeface="微软雅黑" panose="020B0503020204020204" pitchFamily="34" charset="-122"/>
                <a:cs typeface="+mj-cs"/>
              </a:rPr>
              <a:t>)</a:t>
            </a:r>
            <a:endParaRPr kumimoji="0" lang="zh-CN" altLang="en-US" sz="4000" b="1" i="0" u="none" strike="noStrike" kern="0" cap="none" spc="0" normalizeH="0" baseline="0" noProof="0" dirty="0">
              <a:ln>
                <a:noFill/>
              </a:ln>
              <a:solidFill>
                <a:srgbClr val="2207EB"/>
              </a:solidFill>
              <a:effectLst/>
              <a:uLnTx/>
              <a:uFillTx/>
              <a:latin typeface="微软雅黑" panose="020B0503020204020204" pitchFamily="34" charset="-122"/>
              <a:ea typeface="微软雅黑" panose="020B0503020204020204" pitchFamily="34" charset="-122"/>
              <a:cs typeface="+mj-cs"/>
            </a:endParaRPr>
          </a:p>
        </p:txBody>
      </p:sp>
      <p:pic>
        <p:nvPicPr>
          <p:cNvPr id="40964" name="Picture 5" descr="11813162920625519_small">
            <a:hlinkClick r:id="rId2"/>
          </p:cNvPr>
          <p:cNvPicPr>
            <a:picLocks noGrp="1" noChangeAspect="1"/>
          </p:cNvPicPr>
          <p:nvPr>
            <p:ph type="clipArt" sz="half" idx="1"/>
          </p:nvPr>
        </p:nvPicPr>
        <p:blipFill>
          <a:blip r:embed="rId3"/>
          <a:stretch>
            <a:fillRect/>
          </a:stretch>
        </p:blipFill>
        <p:spPr>
          <a:xfrm>
            <a:off x="827088" y="1341438"/>
            <a:ext cx="1944687" cy="2879725"/>
          </a:xfrm>
        </p:spPr>
      </p:pic>
      <p:sp>
        <p:nvSpPr>
          <p:cNvPr id="111619" name="Rectangle 3"/>
          <p:cNvSpPr>
            <a:spLocks noGrp="1"/>
          </p:cNvSpPr>
          <p:nvPr>
            <p:ph type="body" sz="half" idx="2"/>
          </p:nvPr>
        </p:nvSpPr>
        <p:spPr>
          <a:xfrm>
            <a:off x="3275330" y="1125855"/>
            <a:ext cx="5535930" cy="5616575"/>
          </a:xfrm>
          <a:solidFill>
            <a:srgbClr val="CCFFFF"/>
          </a:solidFill>
        </p:spPr>
        <p:txBody>
          <a:bodyPr vert="horz" wrap="square" lIns="91440" tIns="45720" rIns="91440" bIns="45720" anchor="t"/>
          <a:lstStyle/>
          <a:p>
            <a:pPr algn="just">
              <a:spcBef>
                <a:spcPct val="0"/>
              </a:spcBef>
              <a:buClr>
                <a:schemeClr val="accent1"/>
              </a:buClr>
              <a:buSzPct val="65000"/>
              <a:buFont typeface="Wingdings" panose="05000000000000000000" pitchFamily="2" charset="2"/>
            </a:pPr>
            <a:r>
              <a:rPr lang="zh-CN" altLang="en-US" sz="1800" b="1" dirty="0">
                <a:latin typeface="微软雅黑" panose="020B0503020204020204" pitchFamily="34" charset="-122"/>
                <a:ea typeface="微软雅黑" panose="020B0503020204020204" pitchFamily="34" charset="-122"/>
              </a:rPr>
              <a:t>公元前</a:t>
            </a:r>
            <a:r>
              <a:rPr lang="en-US" altLang="zh-CN" sz="1800" b="1" dirty="0">
                <a:latin typeface="微软雅黑" panose="020B0503020204020204" pitchFamily="34" charset="-122"/>
                <a:ea typeface="微软雅黑" panose="020B0503020204020204" pitchFamily="34" charset="-122"/>
              </a:rPr>
              <a:t>73</a:t>
            </a:r>
            <a:r>
              <a:rPr lang="zh-CN" altLang="en-US" sz="1800" b="1" dirty="0">
                <a:latin typeface="微软雅黑" panose="020B0503020204020204" pitchFamily="34" charset="-122"/>
                <a:ea typeface="微软雅黑" panose="020B0503020204020204" pitchFamily="34" charset="-122"/>
              </a:rPr>
              <a:t>年</a:t>
            </a:r>
            <a:r>
              <a:rPr lang="zh-CN" altLang="en-US" sz="1400" b="1" dirty="0"/>
              <a:t>，</a:t>
            </a:r>
            <a:r>
              <a:rPr lang="zh-CN" altLang="en-US" sz="1800" b="1" dirty="0">
                <a:latin typeface="微软雅黑" panose="020B0503020204020204" pitchFamily="34" charset="-122"/>
                <a:ea typeface="微软雅黑" panose="020B0503020204020204" pitchFamily="34" charset="-122"/>
                <a:hlinkClick r:id="rId4"/>
              </a:rPr>
              <a:t>罗马</a:t>
            </a:r>
            <a:r>
              <a:rPr lang="zh-CN" altLang="en-US" sz="1400" dirty="0">
                <a:latin typeface="微软雅黑" panose="020B0503020204020204" pitchFamily="34" charset="-122"/>
                <a:ea typeface="微软雅黑" panose="020B0503020204020204" pitchFamily="34" charset="-122"/>
              </a:rPr>
              <a:t>爆发了</a:t>
            </a:r>
            <a:r>
              <a:rPr lang="zh-CN" altLang="en-US" sz="1800" b="1" dirty="0">
                <a:latin typeface="微软雅黑" panose="020B0503020204020204" pitchFamily="34" charset="-122"/>
                <a:ea typeface="微软雅黑" panose="020B0503020204020204" pitchFamily="34" charset="-122"/>
                <a:hlinkClick r:id="rId5"/>
              </a:rPr>
              <a:t>斯巴达克斯</a:t>
            </a:r>
            <a:r>
              <a:rPr lang="zh-CN" altLang="en-US" sz="1800" b="1" dirty="0">
                <a:solidFill>
                  <a:srgbClr val="3333CC"/>
                </a:solidFill>
                <a:latin typeface="微软雅黑" panose="020B0503020204020204" pitchFamily="34" charset="-122"/>
                <a:ea typeface="微软雅黑" panose="020B0503020204020204" pitchFamily="34" charset="-122"/>
              </a:rPr>
              <a:t>奴隶大起义</a:t>
            </a:r>
            <a:r>
              <a:rPr lang="zh-CN" altLang="en-US" sz="1400" dirty="0">
                <a:latin typeface="微软雅黑" panose="020B0503020204020204" pitchFamily="34" charset="-122"/>
                <a:ea typeface="微软雅黑" panose="020B0503020204020204" pitchFamily="34" charset="-122"/>
              </a:rPr>
              <a:t>。在镇压这次起义过程中，克拉苏和庞培一度成了罗马的风云人物。他们因为和</a:t>
            </a:r>
            <a:r>
              <a:rPr lang="zh-CN" altLang="en-US" sz="1800" b="1" dirty="0">
                <a:latin typeface="微软雅黑" panose="020B0503020204020204" pitchFamily="34" charset="-122"/>
                <a:ea typeface="微软雅黑" panose="020B0503020204020204" pitchFamily="34" charset="-122"/>
                <a:hlinkClick r:id="rId6"/>
              </a:rPr>
              <a:t>元老院</a:t>
            </a:r>
            <a:r>
              <a:rPr lang="zh-CN" altLang="en-US" sz="1400" dirty="0">
                <a:latin typeface="微软雅黑" panose="020B0503020204020204" pitchFamily="34" charset="-122"/>
                <a:ea typeface="微软雅黑" panose="020B0503020204020204" pitchFamily="34" charset="-122"/>
              </a:rPr>
              <a:t>的冲突，公元前60年，</a:t>
            </a:r>
            <a:r>
              <a:rPr lang="zh-CN" altLang="en-US" sz="1600" b="1" dirty="0">
                <a:solidFill>
                  <a:srgbClr val="3333CC"/>
                </a:solidFill>
                <a:latin typeface="微软雅黑" panose="020B0503020204020204" pitchFamily="34" charset="-122"/>
                <a:ea typeface="微软雅黑" panose="020B0503020204020204" pitchFamily="34" charset="-122"/>
              </a:rPr>
              <a:t>克拉苏、庞培与</a:t>
            </a:r>
            <a:r>
              <a:rPr lang="en-US" altLang="zh-CN" sz="1600" b="1" dirty="0">
                <a:solidFill>
                  <a:srgbClr val="3333CC"/>
                </a:solidFill>
                <a:latin typeface="微软雅黑" panose="020B0503020204020204" pitchFamily="34" charset="-122"/>
                <a:ea typeface="微软雅黑" panose="020B0503020204020204" pitchFamily="34" charset="-122"/>
              </a:rPr>
              <a:t>·</a:t>
            </a:r>
            <a:r>
              <a:rPr lang="zh-CN" altLang="en-US" sz="1600" b="1" dirty="0">
                <a:solidFill>
                  <a:srgbClr val="3333CC"/>
                </a:solidFill>
                <a:latin typeface="微软雅黑" panose="020B0503020204020204" pitchFamily="34" charset="-122"/>
                <a:ea typeface="微软雅黑" panose="020B0503020204020204" pitchFamily="34" charset="-122"/>
              </a:rPr>
              <a:t>凯撒结成秘密的政治同盟，一起反对元老院，史称“前三头”</a:t>
            </a:r>
            <a:r>
              <a:rPr lang="zh-CN" altLang="en-US" sz="1400" dirty="0">
                <a:latin typeface="微软雅黑" panose="020B0503020204020204" pitchFamily="34" charset="-122"/>
                <a:ea typeface="微软雅黑" panose="020B0503020204020204" pitchFamily="34" charset="-122"/>
              </a:rPr>
              <a:t>。为了巩固这一同盟，</a:t>
            </a:r>
            <a:r>
              <a:rPr lang="zh-CN" altLang="en-US" sz="1600" b="1" dirty="0">
                <a:solidFill>
                  <a:srgbClr val="0033CC"/>
                </a:solidFill>
                <a:latin typeface="微软雅黑" panose="020B0503020204020204" pitchFamily="34" charset="-122"/>
                <a:ea typeface="微软雅黑" panose="020B0503020204020204" pitchFamily="34" charset="-122"/>
              </a:rPr>
              <a:t>凯撒</a:t>
            </a:r>
            <a:r>
              <a:rPr lang="zh-CN" altLang="en-US" sz="1600" b="1" dirty="0">
                <a:latin typeface="微软雅黑" panose="020B0503020204020204" pitchFamily="34" charset="-122"/>
                <a:ea typeface="微软雅黑" panose="020B0503020204020204" pitchFamily="34" charset="-122"/>
              </a:rPr>
              <a:t>把自己年仅</a:t>
            </a:r>
            <a:r>
              <a:rPr lang="en-US" altLang="zh-CN" sz="1600" b="1" dirty="0">
                <a:latin typeface="微软雅黑" panose="020B0503020204020204" pitchFamily="34" charset="-122"/>
                <a:ea typeface="微软雅黑" panose="020B0503020204020204" pitchFamily="34" charset="-122"/>
              </a:rPr>
              <a:t>14</a:t>
            </a:r>
            <a:r>
              <a:rPr lang="zh-CN" altLang="en-US" sz="1600" b="1" dirty="0">
                <a:latin typeface="微软雅黑" panose="020B0503020204020204" pitchFamily="34" charset="-122"/>
                <a:ea typeface="微软雅黑" panose="020B0503020204020204" pitchFamily="34" charset="-122"/>
              </a:rPr>
              <a:t>岁的女儿嫁给了</a:t>
            </a:r>
            <a:r>
              <a:rPr lang="en-US" altLang="zh-CN" sz="1600" b="1" dirty="0">
                <a:latin typeface="微软雅黑" panose="020B0503020204020204" pitchFamily="34" charset="-122"/>
                <a:ea typeface="微软雅黑" panose="020B0503020204020204" pitchFamily="34" charset="-122"/>
              </a:rPr>
              <a:t>50</a:t>
            </a:r>
            <a:r>
              <a:rPr lang="zh-CN" altLang="en-US" sz="1600" b="1" dirty="0">
                <a:latin typeface="微软雅黑" panose="020B0503020204020204" pitchFamily="34" charset="-122"/>
                <a:ea typeface="微软雅黑" panose="020B0503020204020204" pitchFamily="34" charset="-122"/>
              </a:rPr>
              <a:t>岁的</a:t>
            </a:r>
            <a:r>
              <a:rPr lang="zh-CN" altLang="en-US" sz="1600" b="1" dirty="0">
                <a:solidFill>
                  <a:srgbClr val="0033CC"/>
                </a:solidFill>
                <a:latin typeface="微软雅黑" panose="020B0503020204020204" pitchFamily="34" charset="-122"/>
                <a:ea typeface="微软雅黑" panose="020B0503020204020204" pitchFamily="34" charset="-122"/>
              </a:rPr>
              <a:t>庞培</a:t>
            </a:r>
            <a:r>
              <a:rPr lang="zh-CN" altLang="en-US" sz="16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在</a:t>
            </a:r>
            <a:r>
              <a:rPr lang="zh-CN" altLang="en-US" sz="1600" b="1" dirty="0">
                <a:solidFill>
                  <a:srgbClr val="3333CC"/>
                </a:solidFill>
                <a:latin typeface="微软雅黑" panose="020B0503020204020204" pitchFamily="34" charset="-122"/>
                <a:ea typeface="微软雅黑" panose="020B0503020204020204" pitchFamily="34" charset="-122"/>
              </a:rPr>
              <a:t>克拉苏</a:t>
            </a:r>
            <a:r>
              <a:rPr lang="zh-CN" altLang="en-US" sz="1400" dirty="0">
                <a:latin typeface="微软雅黑" panose="020B0503020204020204" pitchFamily="34" charset="-122"/>
                <a:ea typeface="微软雅黑" panose="020B0503020204020204" pitchFamily="34" charset="-122"/>
              </a:rPr>
              <a:t>和</a:t>
            </a:r>
            <a:r>
              <a:rPr lang="zh-CN" altLang="en-US" sz="1600" b="1" dirty="0">
                <a:solidFill>
                  <a:srgbClr val="3333CC"/>
                </a:solidFill>
                <a:latin typeface="微软雅黑" panose="020B0503020204020204" pitchFamily="34" charset="-122"/>
                <a:ea typeface="微软雅黑" panose="020B0503020204020204" pitchFamily="34" charset="-122"/>
              </a:rPr>
              <a:t>庞培</a:t>
            </a:r>
            <a:r>
              <a:rPr lang="zh-CN" altLang="en-US" sz="1400" dirty="0">
                <a:latin typeface="微软雅黑" panose="020B0503020204020204" pitchFamily="34" charset="-122"/>
                <a:ea typeface="微软雅黑" panose="020B0503020204020204" pitchFamily="34" charset="-122"/>
              </a:rPr>
              <a:t>的支持下，</a:t>
            </a:r>
            <a:r>
              <a:rPr lang="zh-CN" altLang="en-US" sz="1600" b="1" dirty="0">
                <a:solidFill>
                  <a:srgbClr val="0033CC"/>
                </a:solidFill>
                <a:latin typeface="微软雅黑" panose="020B0503020204020204" pitchFamily="34" charset="-122"/>
                <a:ea typeface="微软雅黑" panose="020B0503020204020204" pitchFamily="34" charset="-122"/>
              </a:rPr>
              <a:t>凯撒</a:t>
            </a:r>
            <a:r>
              <a:rPr lang="zh-CN" altLang="en-US" sz="1800" b="1" dirty="0">
                <a:latin typeface="微软雅黑" panose="020B0503020204020204" pitchFamily="34" charset="-122"/>
                <a:ea typeface="微软雅黑" panose="020B0503020204020204" pitchFamily="34" charset="-122"/>
              </a:rPr>
              <a:t>当选公元前</a:t>
            </a:r>
            <a:r>
              <a:rPr lang="en-US" altLang="zh-CN" sz="1800" b="1" dirty="0">
                <a:latin typeface="微软雅黑" panose="020B0503020204020204" pitchFamily="34" charset="-122"/>
                <a:ea typeface="微软雅黑" panose="020B0503020204020204" pitchFamily="34" charset="-122"/>
              </a:rPr>
              <a:t>59</a:t>
            </a:r>
            <a:r>
              <a:rPr lang="zh-CN" altLang="en-US" sz="1800" b="1" dirty="0">
                <a:latin typeface="微软雅黑" panose="020B0503020204020204" pitchFamily="34" charset="-122"/>
                <a:ea typeface="微软雅黑" panose="020B0503020204020204" pitchFamily="34" charset="-122"/>
              </a:rPr>
              <a:t>年的执政官。</a:t>
            </a:r>
          </a:p>
          <a:p>
            <a:pPr algn="just">
              <a:spcBef>
                <a:spcPct val="0"/>
              </a:spcBef>
              <a:buClr>
                <a:schemeClr val="accent1"/>
              </a:buClr>
              <a:buSzPct val="65000"/>
              <a:buFont typeface="Wingdings" panose="05000000000000000000" pitchFamily="2" charset="2"/>
            </a:pPr>
            <a:r>
              <a:rPr lang="zh-CN" altLang="en-US" sz="1800" b="1" dirty="0">
                <a:latin typeface="微软雅黑" panose="020B0503020204020204" pitchFamily="34" charset="-122"/>
                <a:ea typeface="微软雅黑" panose="020B0503020204020204" pitchFamily="34" charset="-122"/>
              </a:rPr>
              <a:t>公元前</a:t>
            </a:r>
            <a:r>
              <a:rPr lang="en-US" altLang="zh-CN" sz="1800" b="1" dirty="0">
                <a:latin typeface="微软雅黑" panose="020B0503020204020204" pitchFamily="34" charset="-122"/>
                <a:ea typeface="微软雅黑" panose="020B0503020204020204" pitchFamily="34" charset="-122"/>
              </a:rPr>
              <a:t>53</a:t>
            </a:r>
            <a:r>
              <a:rPr lang="zh-CN" altLang="en-US" sz="1800" b="1" dirty="0">
                <a:latin typeface="微软雅黑" panose="020B0503020204020204" pitchFamily="34" charset="-122"/>
                <a:ea typeface="微软雅黑" panose="020B0503020204020204" pitchFamily="34" charset="-122"/>
              </a:rPr>
              <a:t>年，</a:t>
            </a:r>
            <a:r>
              <a:rPr lang="zh-CN" altLang="en-US" sz="1600" b="1" dirty="0">
                <a:solidFill>
                  <a:srgbClr val="3333CC"/>
                </a:solidFill>
                <a:latin typeface="微软雅黑" panose="020B0503020204020204" pitchFamily="34" charset="-122"/>
                <a:ea typeface="微软雅黑" panose="020B0503020204020204" pitchFamily="34" charset="-122"/>
              </a:rPr>
              <a:t>克拉苏</a:t>
            </a:r>
            <a:r>
              <a:rPr lang="zh-CN" altLang="en-US" sz="1400" dirty="0">
                <a:latin typeface="微软雅黑" panose="020B0503020204020204" pitchFamily="34" charset="-122"/>
                <a:ea typeface="微软雅黑" panose="020B0503020204020204" pitchFamily="34" charset="-122"/>
              </a:rPr>
              <a:t>在战争中失败阵亡，“三头”剩下了“二头”。这时，</a:t>
            </a:r>
            <a:r>
              <a:rPr lang="zh-CN" altLang="en-US" sz="1800" b="1" dirty="0">
                <a:solidFill>
                  <a:srgbClr val="0033CC"/>
                </a:solidFill>
                <a:latin typeface="微软雅黑" panose="020B0503020204020204" pitchFamily="34" charset="-122"/>
                <a:ea typeface="微软雅黑" panose="020B0503020204020204" pitchFamily="34" charset="-122"/>
              </a:rPr>
              <a:t>庞培</a:t>
            </a:r>
            <a:r>
              <a:rPr lang="zh-CN" altLang="en-US" sz="1800" b="1" dirty="0">
                <a:latin typeface="微软雅黑" panose="020B0503020204020204" pitchFamily="34" charset="-122"/>
                <a:ea typeface="微软雅黑" panose="020B0503020204020204" pitchFamily="34" charset="-122"/>
              </a:rPr>
              <a:t>勾结元老院反对</a:t>
            </a:r>
            <a:r>
              <a:rPr lang="zh-CN" altLang="en-US" sz="1800" b="1" dirty="0">
                <a:solidFill>
                  <a:srgbClr val="0033CC"/>
                </a:solidFill>
                <a:latin typeface="微软雅黑" panose="020B0503020204020204" pitchFamily="34" charset="-122"/>
                <a:ea typeface="微软雅黑" panose="020B0503020204020204" pitchFamily="34" charset="-122"/>
              </a:rPr>
              <a:t>凯撒</a:t>
            </a:r>
            <a:r>
              <a:rPr lang="zh-CN" altLang="en-US" sz="1800" b="1" dirty="0">
                <a:latin typeface="微软雅黑" panose="020B0503020204020204" pitchFamily="34" charset="-122"/>
                <a:ea typeface="微软雅黑" panose="020B0503020204020204" pitchFamily="34" charset="-122"/>
              </a:rPr>
              <a:t>。</a:t>
            </a:r>
          </a:p>
          <a:p>
            <a:pPr algn="just">
              <a:spcBef>
                <a:spcPct val="0"/>
              </a:spcBef>
              <a:buClr>
                <a:schemeClr val="accent1"/>
              </a:buClr>
              <a:buSzPct val="65000"/>
              <a:buFont typeface="Wingdings" panose="05000000000000000000" pitchFamily="2" charset="2"/>
            </a:pPr>
            <a:r>
              <a:rPr lang="zh-CN" altLang="en-US" sz="1800" b="1" dirty="0">
                <a:latin typeface="微软雅黑" panose="020B0503020204020204" pitchFamily="34" charset="-122"/>
                <a:ea typeface="微软雅黑" panose="020B0503020204020204" pitchFamily="34" charset="-122"/>
              </a:rPr>
              <a:t>公元前</a:t>
            </a:r>
            <a:r>
              <a:rPr lang="en-US" altLang="zh-CN" sz="1800" b="1" dirty="0">
                <a:latin typeface="微软雅黑" panose="020B0503020204020204" pitchFamily="34" charset="-122"/>
                <a:ea typeface="微软雅黑" panose="020B0503020204020204" pitchFamily="34" charset="-122"/>
              </a:rPr>
              <a:t>49</a:t>
            </a:r>
            <a:r>
              <a:rPr lang="zh-CN" altLang="en-US" sz="1800" b="1" dirty="0">
                <a:latin typeface="微软雅黑" panose="020B0503020204020204" pitchFamily="34" charset="-122"/>
                <a:ea typeface="微软雅黑" panose="020B0503020204020204" pitchFamily="34" charset="-122"/>
              </a:rPr>
              <a:t>年，</a:t>
            </a:r>
            <a:r>
              <a:rPr lang="zh-CN" altLang="en-US" sz="1400" dirty="0">
                <a:latin typeface="微软雅黑" panose="020B0503020204020204" pitchFamily="34" charset="-122"/>
                <a:ea typeface="微软雅黑" panose="020B0503020204020204" pitchFamily="34" charset="-122"/>
              </a:rPr>
              <a:t>元老院作出决议，</a:t>
            </a:r>
            <a:r>
              <a:rPr lang="zh-CN" altLang="en-US" sz="1800" b="1" dirty="0">
                <a:solidFill>
                  <a:srgbClr val="0033CC"/>
                </a:solidFill>
                <a:latin typeface="微软雅黑" panose="020B0503020204020204" pitchFamily="34" charset="-122"/>
                <a:ea typeface="微软雅黑" panose="020B0503020204020204" pitchFamily="34" charset="-122"/>
              </a:rPr>
              <a:t>凯撒</a:t>
            </a:r>
            <a:r>
              <a:rPr lang="zh-CN" altLang="en-US" sz="1400" dirty="0">
                <a:latin typeface="微软雅黑" panose="020B0503020204020204" pitchFamily="34" charset="-122"/>
                <a:ea typeface="微软雅黑" panose="020B0503020204020204" pitchFamily="34" charset="-122"/>
              </a:rPr>
              <a:t>在高卢总督任满后，必须解散军队，如果拒绝，他将被宣布为祖国之敌。这样，</a:t>
            </a:r>
            <a:r>
              <a:rPr lang="zh-CN" altLang="en-US" sz="1800" b="1" dirty="0">
                <a:solidFill>
                  <a:srgbClr val="0033CC"/>
                </a:solidFill>
                <a:latin typeface="微软雅黑" panose="020B0503020204020204" pitchFamily="34" charset="-122"/>
                <a:ea typeface="微软雅黑" panose="020B0503020204020204" pitchFamily="34" charset="-122"/>
              </a:rPr>
              <a:t>庞培</a:t>
            </a:r>
            <a:r>
              <a:rPr lang="zh-CN" altLang="en-US" sz="1800" b="1" dirty="0">
                <a:latin typeface="微软雅黑" panose="020B0503020204020204" pitchFamily="34" charset="-122"/>
                <a:ea typeface="微软雅黑" panose="020B0503020204020204" pitchFamily="34" charset="-122"/>
              </a:rPr>
              <a:t>与</a:t>
            </a:r>
            <a:r>
              <a:rPr lang="zh-CN" altLang="en-US" sz="1800" b="1" dirty="0">
                <a:solidFill>
                  <a:srgbClr val="0033CC"/>
                </a:solidFill>
                <a:latin typeface="微软雅黑" panose="020B0503020204020204" pitchFamily="34" charset="-122"/>
                <a:ea typeface="微软雅黑" panose="020B0503020204020204" pitchFamily="34" charset="-122"/>
              </a:rPr>
              <a:t>凯撒</a:t>
            </a:r>
            <a:r>
              <a:rPr lang="zh-CN" altLang="en-US" sz="1800" b="1" dirty="0">
                <a:latin typeface="微软雅黑" panose="020B0503020204020204" pitchFamily="34" charset="-122"/>
                <a:ea typeface="微软雅黑" panose="020B0503020204020204" pitchFamily="34" charset="-122"/>
              </a:rPr>
              <a:t>之间的关系完全破裂。</a:t>
            </a:r>
          </a:p>
          <a:p>
            <a:pPr algn="just">
              <a:spcBef>
                <a:spcPct val="0"/>
              </a:spcBef>
              <a:buClr>
                <a:schemeClr val="accent1"/>
              </a:buClr>
              <a:buSzPct val="65000"/>
              <a:buFont typeface="Wingdings" panose="05000000000000000000" pitchFamily="2" charset="2"/>
            </a:pPr>
            <a:r>
              <a:rPr lang="zh-CN" altLang="en-US" sz="1800" b="1" dirty="0">
                <a:solidFill>
                  <a:srgbClr val="0033CC"/>
                </a:solidFill>
                <a:latin typeface="微软雅黑" panose="020B0503020204020204" pitchFamily="34" charset="-122"/>
                <a:ea typeface="微软雅黑" panose="020B0503020204020204" pitchFamily="34" charset="-122"/>
              </a:rPr>
              <a:t>凯撒</a:t>
            </a:r>
            <a:r>
              <a:rPr lang="zh-CN" altLang="en-US" sz="1600" dirty="0">
                <a:latin typeface="微软雅黑" panose="020B0503020204020204" pitchFamily="34" charset="-122"/>
                <a:ea typeface="微软雅黑" panose="020B0503020204020204" pitchFamily="34" charset="-122"/>
              </a:rPr>
              <a:t>与</a:t>
            </a:r>
            <a:r>
              <a:rPr lang="zh-CN" altLang="en-US" sz="1800" b="1" dirty="0">
                <a:solidFill>
                  <a:srgbClr val="0033CC"/>
                </a:solidFill>
                <a:latin typeface="微软雅黑" panose="020B0503020204020204" pitchFamily="34" charset="-122"/>
                <a:ea typeface="微软雅黑" panose="020B0503020204020204" pitchFamily="34" charset="-122"/>
              </a:rPr>
              <a:t>庞培</a:t>
            </a:r>
            <a:r>
              <a:rPr lang="zh-CN" altLang="en-US" sz="1600" dirty="0">
                <a:latin typeface="微软雅黑" panose="020B0503020204020204" pitchFamily="34" charset="-122"/>
                <a:ea typeface="微软雅黑" panose="020B0503020204020204" pitchFamily="34" charset="-122"/>
              </a:rPr>
              <a:t>展开决战，</a:t>
            </a:r>
            <a:r>
              <a:rPr lang="zh-CN" altLang="en-US" sz="1800" b="1" dirty="0">
                <a:solidFill>
                  <a:srgbClr val="0033CC"/>
                </a:solidFill>
                <a:latin typeface="微软雅黑" panose="020B0503020204020204" pitchFamily="34" charset="-122"/>
                <a:ea typeface="微软雅黑" panose="020B0503020204020204" pitchFamily="34" charset="-122"/>
              </a:rPr>
              <a:t>庞培</a:t>
            </a:r>
            <a:r>
              <a:rPr lang="zh-CN" altLang="en-US" sz="1600" dirty="0">
                <a:latin typeface="微软雅黑" panose="020B0503020204020204" pitchFamily="34" charset="-122"/>
                <a:ea typeface="微软雅黑" panose="020B0503020204020204" pitchFamily="34" charset="-122"/>
              </a:rPr>
              <a:t>败北后逃往</a:t>
            </a:r>
            <a:r>
              <a:rPr lang="zh-CN" altLang="en-US" sz="1800" b="1" dirty="0">
                <a:latin typeface="微软雅黑" panose="020B0503020204020204" pitchFamily="34" charset="-122"/>
                <a:ea typeface="微软雅黑" panose="020B0503020204020204" pitchFamily="34" charset="-122"/>
                <a:hlinkClick r:id="rId7"/>
              </a:rPr>
              <a:t>埃及</a:t>
            </a:r>
            <a:r>
              <a:rPr lang="zh-CN" altLang="en-US" sz="1400" b="1" dirty="0"/>
              <a:t>。</a:t>
            </a:r>
            <a:r>
              <a:rPr lang="zh-CN" altLang="en-US" sz="1800" b="1" dirty="0">
                <a:solidFill>
                  <a:srgbClr val="0033CC"/>
                </a:solidFill>
                <a:latin typeface="微软雅黑" panose="020B0503020204020204" pitchFamily="34" charset="-122"/>
                <a:ea typeface="微软雅黑" panose="020B0503020204020204" pitchFamily="34" charset="-122"/>
              </a:rPr>
              <a:t>凯撒</a:t>
            </a:r>
            <a:r>
              <a:rPr lang="zh-CN" altLang="en-US" sz="1600" dirty="0">
                <a:latin typeface="微软雅黑" panose="020B0503020204020204" pitchFamily="34" charset="-122"/>
                <a:ea typeface="微软雅黑" panose="020B0503020204020204" pitchFamily="34" charset="-122"/>
              </a:rPr>
              <a:t>又追到了埃及。埃及国王为了讨好</a:t>
            </a:r>
            <a:r>
              <a:rPr lang="zh-CN" altLang="en-US" sz="1800" b="1" dirty="0">
                <a:solidFill>
                  <a:srgbClr val="0033CC"/>
                </a:solidFill>
                <a:latin typeface="微软雅黑" panose="020B0503020204020204" pitchFamily="34" charset="-122"/>
                <a:ea typeface="微软雅黑" panose="020B0503020204020204" pitchFamily="34" charset="-122"/>
              </a:rPr>
              <a:t>凯撒</a:t>
            </a:r>
            <a:r>
              <a:rPr lang="zh-CN" altLang="en-US" sz="1600" dirty="0">
                <a:latin typeface="微软雅黑" panose="020B0503020204020204" pitchFamily="34" charset="-122"/>
                <a:ea typeface="微软雅黑" panose="020B0503020204020204" pitchFamily="34" charset="-122"/>
              </a:rPr>
              <a:t>，便杀了</a:t>
            </a:r>
            <a:r>
              <a:rPr lang="zh-CN" altLang="en-US" sz="1800" b="1" dirty="0">
                <a:solidFill>
                  <a:srgbClr val="0033CC"/>
                </a:solidFill>
                <a:latin typeface="微软雅黑" panose="020B0503020204020204" pitchFamily="34" charset="-122"/>
                <a:ea typeface="微软雅黑" panose="020B0503020204020204" pitchFamily="34" charset="-122"/>
              </a:rPr>
              <a:t>庞培</a:t>
            </a:r>
            <a:r>
              <a:rPr lang="zh-CN" altLang="en-US" sz="16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按照前任国王的遗嘱，</a:t>
            </a:r>
            <a:r>
              <a:rPr lang="zh-CN" altLang="en-US" sz="1800" b="1" u="sng" dirty="0">
                <a:solidFill>
                  <a:srgbClr val="C00000"/>
                </a:solidFill>
                <a:latin typeface="微软雅黑" panose="020B0503020204020204" pitchFamily="34" charset="-122"/>
                <a:ea typeface="微软雅黑" panose="020B0503020204020204" pitchFamily="34" charset="-122"/>
              </a:rPr>
              <a:t>埃及</a:t>
            </a:r>
            <a:r>
              <a:rPr lang="zh-CN" altLang="en-US" sz="1800" b="1" dirty="0">
                <a:latin typeface="微软雅黑" panose="020B0503020204020204" pitchFamily="34" charset="-122"/>
                <a:ea typeface="微软雅黑" panose="020B0503020204020204" pitchFamily="34" charset="-122"/>
                <a:hlinkClick r:id="rId8"/>
              </a:rPr>
              <a:t>法老</a:t>
            </a:r>
            <a:r>
              <a:rPr lang="zh-CN" altLang="en-US" sz="1800" b="1" u="sng" dirty="0">
                <a:solidFill>
                  <a:srgbClr val="C00000"/>
                </a:solidFill>
                <a:latin typeface="微软雅黑" panose="020B0503020204020204" pitchFamily="34" charset="-122"/>
                <a:ea typeface="微软雅黑" panose="020B0503020204020204" pitchFamily="34" charset="-122"/>
              </a:rPr>
              <a:t>托勒密十三世</a:t>
            </a:r>
            <a:r>
              <a:rPr lang="zh-CN" altLang="en-US" sz="1400" dirty="0">
                <a:latin typeface="微软雅黑" panose="020B0503020204020204" pitchFamily="34" charset="-122"/>
                <a:ea typeface="微软雅黑" panose="020B0503020204020204" pitchFamily="34" charset="-122"/>
              </a:rPr>
              <a:t>本应与他姐姐</a:t>
            </a:r>
            <a:r>
              <a:rPr lang="zh-CN" altLang="en-US" sz="1800" b="1" dirty="0">
                <a:latin typeface="微软雅黑" panose="020B0503020204020204" pitchFamily="34" charset="-122"/>
                <a:ea typeface="微软雅黑" panose="020B0503020204020204" pitchFamily="34" charset="-122"/>
                <a:hlinkClick r:id="rId9"/>
              </a:rPr>
              <a:t>克利奥帕特拉七世</a:t>
            </a:r>
            <a:r>
              <a:rPr lang="zh-CN" altLang="en-US" sz="1400" dirty="0">
                <a:latin typeface="微软雅黑" panose="020B0503020204020204" pitchFamily="34" charset="-122"/>
                <a:ea typeface="微软雅黑" panose="020B0503020204020204" pitchFamily="34" charset="-122"/>
              </a:rPr>
              <a:t>共同执政，但是他独揽了大权。</a:t>
            </a:r>
            <a:r>
              <a:rPr lang="zh-CN" altLang="en-US" sz="1600" b="1" dirty="0">
                <a:solidFill>
                  <a:srgbClr val="0033CC"/>
                </a:solidFill>
                <a:latin typeface="微软雅黑" panose="020B0503020204020204" pitchFamily="34" charset="-122"/>
                <a:ea typeface="微软雅黑" panose="020B0503020204020204" pitchFamily="34" charset="-122"/>
              </a:rPr>
              <a:t>凯撒</a:t>
            </a:r>
            <a:r>
              <a:rPr lang="zh-CN" altLang="en-US" sz="1400" dirty="0">
                <a:latin typeface="微软雅黑" panose="020B0503020204020204" pitchFamily="34" charset="-122"/>
                <a:ea typeface="微软雅黑" panose="020B0503020204020204" pitchFamily="34" charset="-122"/>
              </a:rPr>
              <a:t>把</a:t>
            </a:r>
            <a:r>
              <a:rPr lang="zh-CN" altLang="en-US" sz="1800" b="1" dirty="0">
                <a:latin typeface="微软雅黑" panose="020B0503020204020204" pitchFamily="34" charset="-122"/>
                <a:ea typeface="微软雅黑" panose="020B0503020204020204" pitchFamily="34" charset="-122"/>
                <a:hlinkClick r:id="rId9"/>
              </a:rPr>
              <a:t>克利奥帕特拉七世</a:t>
            </a:r>
            <a:r>
              <a:rPr lang="zh-CN" altLang="en-US" sz="1400" dirty="0">
                <a:latin typeface="微软雅黑" panose="020B0503020204020204" pitchFamily="34" charset="-122"/>
                <a:ea typeface="微软雅黑" panose="020B0503020204020204" pitchFamily="34" charset="-122"/>
              </a:rPr>
              <a:t>扶上了王位，即历史上有名的</a:t>
            </a:r>
            <a:r>
              <a:rPr lang="zh-CN" altLang="en-US" sz="1800" b="1" dirty="0">
                <a:solidFill>
                  <a:srgbClr val="C00000"/>
                </a:solidFill>
                <a:latin typeface="微软雅黑" panose="020B0503020204020204" pitchFamily="34" charset="-122"/>
                <a:ea typeface="微软雅黑" panose="020B0503020204020204" pitchFamily="34" charset="-122"/>
                <a:hlinkClick r:id="rId10"/>
              </a:rPr>
              <a:t>埃及艳后</a:t>
            </a:r>
            <a:r>
              <a:rPr lang="zh-CN" altLang="en-US" sz="1800" b="1" dirty="0">
                <a:solidFill>
                  <a:srgbClr val="C00000"/>
                </a:solidFill>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公元前</a:t>
            </a:r>
            <a:r>
              <a:rPr lang="en-US" altLang="zh-CN" sz="1800" b="1" dirty="0">
                <a:latin typeface="微软雅黑" panose="020B0503020204020204" pitchFamily="34" charset="-122"/>
                <a:ea typeface="微软雅黑" panose="020B0503020204020204" pitchFamily="34" charset="-122"/>
              </a:rPr>
              <a:t>45</a:t>
            </a:r>
            <a:r>
              <a:rPr lang="zh-CN" altLang="en-US" sz="1800" b="1" dirty="0">
                <a:latin typeface="微软雅黑" panose="020B0503020204020204" pitchFamily="34" charset="-122"/>
                <a:ea typeface="微软雅黑" panose="020B0503020204020204" pitchFamily="34" charset="-122"/>
              </a:rPr>
              <a:t>年，</a:t>
            </a:r>
            <a:r>
              <a:rPr lang="zh-CN" altLang="en-US" sz="1800" b="1" dirty="0">
                <a:solidFill>
                  <a:srgbClr val="0033CC"/>
                </a:solidFill>
                <a:latin typeface="微软雅黑" panose="020B0503020204020204" pitchFamily="34" charset="-122"/>
                <a:ea typeface="微软雅黑" panose="020B0503020204020204" pitchFamily="34" charset="-122"/>
              </a:rPr>
              <a:t>凯撒</a:t>
            </a:r>
            <a:r>
              <a:rPr lang="zh-CN" altLang="en-US" sz="1600" dirty="0">
                <a:latin typeface="微软雅黑" panose="020B0503020204020204" pitchFamily="34" charset="-122"/>
                <a:ea typeface="微软雅黑" panose="020B0503020204020204" pitchFamily="34" charset="-122"/>
              </a:rPr>
              <a:t>结束了长达4年的内战，带着</a:t>
            </a:r>
            <a:r>
              <a:rPr lang="zh-CN" altLang="en-US" sz="1800" b="1" u="sng" dirty="0">
                <a:solidFill>
                  <a:srgbClr val="C00000"/>
                </a:solidFill>
                <a:latin typeface="微软雅黑" panose="020B0503020204020204" pitchFamily="34" charset="-122"/>
                <a:ea typeface="微软雅黑" panose="020B0503020204020204" pitchFamily="34" charset="-122"/>
              </a:rPr>
              <a:t>埃及女王</a:t>
            </a:r>
            <a:r>
              <a:rPr lang="zh-CN" altLang="en-US" sz="1600" dirty="0">
                <a:latin typeface="微软雅黑" panose="020B0503020204020204" pitchFamily="34" charset="-122"/>
                <a:ea typeface="微软雅黑" panose="020B0503020204020204" pitchFamily="34" charset="-122"/>
              </a:rPr>
              <a:t>以及他们的儿子</a:t>
            </a:r>
            <a:r>
              <a:rPr lang="zh-CN" altLang="en-US" sz="1800" b="1" dirty="0">
                <a:solidFill>
                  <a:srgbClr val="0033CC"/>
                </a:solidFill>
                <a:latin typeface="微软雅黑" panose="020B0503020204020204" pitchFamily="34" charset="-122"/>
                <a:ea typeface="微软雅黑" panose="020B0503020204020204" pitchFamily="34" charset="-122"/>
              </a:rPr>
              <a:t>凯萨里奥</a:t>
            </a:r>
            <a:r>
              <a:rPr lang="zh-CN" altLang="en-US" sz="1600" dirty="0">
                <a:latin typeface="微软雅黑" panose="020B0503020204020204" pitchFamily="34" charset="-122"/>
                <a:ea typeface="微软雅黑" panose="020B0503020204020204" pitchFamily="34" charset="-122"/>
              </a:rPr>
              <a:t>回到了罗马，</a:t>
            </a:r>
            <a:r>
              <a:rPr lang="zh-CN" altLang="en-US" sz="1800" b="1" dirty="0">
                <a:latin typeface="微软雅黑" panose="020B0503020204020204" pitchFamily="34" charset="-122"/>
                <a:ea typeface="微软雅黑" panose="020B0503020204020204" pitchFamily="34" charset="-122"/>
              </a:rPr>
              <a:t>成为了罗马唯一的最高统治者。</a:t>
            </a:r>
            <a:r>
              <a:rPr lang="zh-CN" altLang="en-US" sz="1400" b="1" dirty="0"/>
              <a:t>   </a:t>
            </a:r>
          </a:p>
        </p:txBody>
      </p:sp>
      <p:sp>
        <p:nvSpPr>
          <p:cNvPr id="40966" name="Text Box 6"/>
          <p:cNvSpPr txBox="1"/>
          <p:nvPr/>
        </p:nvSpPr>
        <p:spPr>
          <a:xfrm>
            <a:off x="315595" y="4340860"/>
            <a:ext cx="2879725" cy="1783715"/>
          </a:xfrm>
          <a:prstGeom prst="rect">
            <a:avLst/>
          </a:prstGeom>
          <a:noFill/>
          <a:ln w="9525">
            <a:noFill/>
          </a:ln>
        </p:spPr>
        <p:txBody>
          <a:bodyPr anchor="t">
            <a:spAutoFit/>
          </a:bodyPr>
          <a:lstStyle/>
          <a:p>
            <a:pPr algn="ctr"/>
            <a:r>
              <a:rPr lang="zh-CN" altLang="en-US" sz="2000" b="1" dirty="0">
                <a:solidFill>
                  <a:srgbClr val="2207EB"/>
                </a:solidFill>
                <a:latin typeface="微软雅黑" panose="020B0503020204020204" pitchFamily="34" charset="-122"/>
                <a:ea typeface="微软雅黑" panose="020B0503020204020204" pitchFamily="34" charset="-122"/>
              </a:rPr>
              <a:t>盖乌斯</a:t>
            </a:r>
            <a:r>
              <a:rPr lang="en-US" altLang="zh-CN" sz="2000" b="1" dirty="0">
                <a:solidFill>
                  <a:srgbClr val="2207EB"/>
                </a:solidFill>
                <a:latin typeface="微软雅黑" panose="020B0503020204020204" pitchFamily="34" charset="-122"/>
                <a:ea typeface="微软雅黑" panose="020B0503020204020204" pitchFamily="34" charset="-122"/>
              </a:rPr>
              <a:t>·</a:t>
            </a:r>
            <a:r>
              <a:rPr lang="zh-CN" altLang="en-US" sz="2000" b="1" dirty="0">
                <a:solidFill>
                  <a:srgbClr val="2207EB"/>
                </a:solidFill>
                <a:latin typeface="微软雅黑" panose="020B0503020204020204" pitchFamily="34" charset="-122"/>
                <a:ea typeface="微软雅黑" panose="020B0503020204020204" pitchFamily="34" charset="-122"/>
              </a:rPr>
              <a:t>尤利乌斯</a:t>
            </a:r>
            <a:r>
              <a:rPr lang="en-US" altLang="zh-CN" sz="2000" b="1" dirty="0">
                <a:solidFill>
                  <a:srgbClr val="2207EB"/>
                </a:solidFill>
                <a:latin typeface="微软雅黑" panose="020B0503020204020204" pitchFamily="34" charset="-122"/>
                <a:ea typeface="微软雅黑" panose="020B0503020204020204" pitchFamily="34" charset="-122"/>
              </a:rPr>
              <a:t>·</a:t>
            </a:r>
            <a:r>
              <a:rPr lang="zh-CN" altLang="en-US" sz="2000" b="1" dirty="0">
                <a:solidFill>
                  <a:srgbClr val="2207EB"/>
                </a:solidFill>
                <a:latin typeface="微软雅黑" panose="020B0503020204020204" pitchFamily="34" charset="-122"/>
                <a:ea typeface="微软雅黑" panose="020B0503020204020204" pitchFamily="34" charset="-122"/>
              </a:rPr>
              <a:t>恺撒</a:t>
            </a:r>
            <a:r>
              <a:rPr lang="zh-CN" altLang="en-US" sz="2000" dirty="0">
                <a:solidFill>
                  <a:srgbClr val="2207EB"/>
                </a:solidFill>
                <a:latin typeface="微软雅黑" panose="020B0503020204020204" pitchFamily="34" charset="-122"/>
                <a:ea typeface="微软雅黑" panose="020B0503020204020204" pitchFamily="34" charset="-122"/>
              </a:rPr>
              <a:t/>
            </a:r>
            <a:br>
              <a:rPr lang="zh-CN" altLang="en-US" sz="2000" dirty="0">
                <a:solidFill>
                  <a:srgbClr val="2207EB"/>
                </a:solidFill>
                <a:latin typeface="微软雅黑" panose="020B0503020204020204" pitchFamily="34" charset="-122"/>
                <a:ea typeface="微软雅黑" panose="020B0503020204020204" pitchFamily="34" charset="-122"/>
              </a:rPr>
            </a:br>
            <a:r>
              <a:rPr lang="zh-CN" altLang="en-US" b="1" dirty="0">
                <a:solidFill>
                  <a:srgbClr val="2207EB"/>
                </a:solidFill>
                <a:latin typeface="微软雅黑" panose="020B0503020204020204" pitchFamily="34" charset="-122"/>
                <a:ea typeface="微软雅黑" panose="020B0503020204020204" pitchFamily="34" charset="-122"/>
              </a:rPr>
              <a:t>（前</a:t>
            </a:r>
            <a:r>
              <a:rPr lang="en-US" altLang="zh-CN" b="1" dirty="0">
                <a:solidFill>
                  <a:srgbClr val="2207EB"/>
                </a:solidFill>
                <a:latin typeface="微软雅黑" panose="020B0503020204020204" pitchFamily="34" charset="-122"/>
                <a:ea typeface="微软雅黑" panose="020B0503020204020204" pitchFamily="34" charset="-122"/>
              </a:rPr>
              <a:t>102</a:t>
            </a:r>
            <a:r>
              <a:rPr lang="zh-CN" altLang="en-US" b="1" dirty="0">
                <a:solidFill>
                  <a:srgbClr val="2207EB"/>
                </a:solidFill>
                <a:latin typeface="微软雅黑" panose="020B0503020204020204" pitchFamily="34" charset="-122"/>
                <a:ea typeface="微软雅黑" panose="020B0503020204020204" pitchFamily="34" charset="-122"/>
              </a:rPr>
              <a:t>年</a:t>
            </a:r>
            <a:r>
              <a:rPr lang="en-US" altLang="zh-CN" b="1" dirty="0">
                <a:solidFill>
                  <a:srgbClr val="2207EB"/>
                </a:solidFill>
                <a:latin typeface="微软雅黑" panose="020B0503020204020204" pitchFamily="34" charset="-122"/>
                <a:ea typeface="微软雅黑" panose="020B0503020204020204" pitchFamily="34" charset="-122"/>
              </a:rPr>
              <a:t>7</a:t>
            </a:r>
            <a:r>
              <a:rPr lang="zh-CN" altLang="en-US" b="1" dirty="0">
                <a:solidFill>
                  <a:srgbClr val="2207EB"/>
                </a:solidFill>
                <a:latin typeface="微软雅黑" panose="020B0503020204020204" pitchFamily="34" charset="-122"/>
                <a:ea typeface="微软雅黑" panose="020B0503020204020204" pitchFamily="34" charset="-122"/>
              </a:rPr>
              <a:t>月</a:t>
            </a:r>
            <a:r>
              <a:rPr lang="en-US" altLang="zh-CN" b="1" dirty="0">
                <a:solidFill>
                  <a:srgbClr val="2207EB"/>
                </a:solidFill>
                <a:latin typeface="微软雅黑" panose="020B0503020204020204" pitchFamily="34" charset="-122"/>
                <a:ea typeface="微软雅黑" panose="020B0503020204020204" pitchFamily="34" charset="-122"/>
              </a:rPr>
              <a:t>12</a:t>
            </a:r>
            <a:r>
              <a:rPr lang="zh-CN" altLang="en-US" b="1" dirty="0">
                <a:solidFill>
                  <a:srgbClr val="2207EB"/>
                </a:solidFill>
                <a:latin typeface="微软雅黑" panose="020B0503020204020204" pitchFamily="34" charset="-122"/>
                <a:ea typeface="微软雅黑" panose="020B0503020204020204" pitchFamily="34" charset="-122"/>
              </a:rPr>
              <a:t>日</a:t>
            </a:r>
            <a:r>
              <a:rPr lang="en-US" altLang="zh-CN" b="1" dirty="0">
                <a:solidFill>
                  <a:srgbClr val="2207EB"/>
                </a:solidFill>
                <a:latin typeface="微软雅黑" panose="020B0503020204020204" pitchFamily="34" charset="-122"/>
                <a:ea typeface="微软雅黑" panose="020B0503020204020204" pitchFamily="34" charset="-122"/>
              </a:rPr>
              <a:t>—</a:t>
            </a:r>
            <a:r>
              <a:rPr lang="zh-CN" altLang="en-US" b="1" dirty="0">
                <a:solidFill>
                  <a:srgbClr val="2207EB"/>
                </a:solidFill>
                <a:latin typeface="微软雅黑" panose="020B0503020204020204" pitchFamily="34" charset="-122"/>
                <a:ea typeface="微软雅黑" panose="020B0503020204020204" pitchFamily="34" charset="-122"/>
              </a:rPr>
              <a:t>前</a:t>
            </a:r>
            <a:r>
              <a:rPr lang="en-US" altLang="zh-CN" b="1" dirty="0">
                <a:solidFill>
                  <a:srgbClr val="2207EB"/>
                </a:solidFill>
                <a:latin typeface="微软雅黑" panose="020B0503020204020204" pitchFamily="34" charset="-122"/>
                <a:ea typeface="微软雅黑" panose="020B0503020204020204" pitchFamily="34" charset="-122"/>
              </a:rPr>
              <a:t>44</a:t>
            </a:r>
            <a:r>
              <a:rPr lang="zh-CN" altLang="en-US" b="1" dirty="0">
                <a:solidFill>
                  <a:srgbClr val="2207EB"/>
                </a:solidFill>
                <a:latin typeface="微软雅黑" panose="020B0503020204020204" pitchFamily="34" charset="-122"/>
                <a:ea typeface="微软雅黑" panose="020B0503020204020204" pitchFamily="34" charset="-122"/>
              </a:rPr>
              <a:t>年</a:t>
            </a:r>
            <a:r>
              <a:rPr lang="en-US" altLang="zh-CN" b="1" dirty="0">
                <a:solidFill>
                  <a:srgbClr val="2207EB"/>
                </a:solidFill>
                <a:latin typeface="微软雅黑" panose="020B0503020204020204" pitchFamily="34" charset="-122"/>
                <a:ea typeface="微软雅黑" panose="020B0503020204020204" pitchFamily="34" charset="-122"/>
              </a:rPr>
              <a:t>3</a:t>
            </a:r>
            <a:r>
              <a:rPr lang="zh-CN" altLang="en-US" b="1" dirty="0">
                <a:solidFill>
                  <a:srgbClr val="2207EB"/>
                </a:solidFill>
                <a:latin typeface="微软雅黑" panose="020B0503020204020204" pitchFamily="34" charset="-122"/>
                <a:ea typeface="微软雅黑" panose="020B0503020204020204" pitchFamily="34" charset="-122"/>
              </a:rPr>
              <a:t>月</a:t>
            </a:r>
            <a:r>
              <a:rPr lang="en-US" altLang="zh-CN" b="1" dirty="0">
                <a:solidFill>
                  <a:srgbClr val="2207EB"/>
                </a:solidFill>
                <a:latin typeface="微软雅黑" panose="020B0503020204020204" pitchFamily="34" charset="-122"/>
                <a:ea typeface="微软雅黑" panose="020B0503020204020204" pitchFamily="34" charset="-122"/>
              </a:rPr>
              <a:t>15</a:t>
            </a:r>
            <a:r>
              <a:rPr lang="zh-CN" altLang="en-US" b="1" dirty="0">
                <a:solidFill>
                  <a:srgbClr val="2207EB"/>
                </a:solidFill>
                <a:latin typeface="微软雅黑" panose="020B0503020204020204" pitchFamily="34" charset="-122"/>
                <a:ea typeface="微软雅黑" panose="020B0503020204020204" pitchFamily="34" charset="-122"/>
              </a:rPr>
              <a:t>日）</a:t>
            </a:r>
            <a:r>
              <a:rPr lang="zh-CN" altLang="en-US" b="1" dirty="0">
                <a:latin typeface="微软雅黑" panose="020B0503020204020204" pitchFamily="34" charset="-122"/>
                <a:ea typeface="微软雅黑" panose="020B0503020204020204" pitchFamily="34" charset="-122"/>
              </a:rPr>
              <a:t/>
            </a:r>
            <a:br>
              <a:rPr lang="zh-CN" altLang="en-US" b="1" dirty="0">
                <a:latin typeface="微软雅黑" panose="020B0503020204020204" pitchFamily="34" charset="-122"/>
                <a:ea typeface="微软雅黑" panose="020B0503020204020204" pitchFamily="34" charset="-122"/>
              </a:rPr>
            </a:br>
            <a:r>
              <a:rPr lang="zh-CN" altLang="en-US" b="1" dirty="0">
                <a:latin typeface="微软雅黑" panose="020B0503020204020204" pitchFamily="34" charset="-122"/>
                <a:ea typeface="微软雅黑" panose="020B0503020204020204" pitchFamily="34" charset="-122"/>
              </a:rPr>
              <a:t>或称恺撒大帝，</a:t>
            </a:r>
            <a:r>
              <a:rPr lang="zh-CN" altLang="en-US" b="1" dirty="0">
                <a:latin typeface="微软雅黑" panose="020B0503020204020204" pitchFamily="34" charset="-122"/>
                <a:ea typeface="微软雅黑" panose="020B0503020204020204" pitchFamily="34" charset="-122"/>
                <a:hlinkClick r:id="rId11"/>
              </a:rPr>
              <a:t>罗马共和国</a:t>
            </a:r>
            <a:r>
              <a:rPr lang="zh-CN" altLang="en-US" b="1" dirty="0">
                <a:latin typeface="微软雅黑" panose="020B0503020204020204" pitchFamily="34" charset="-122"/>
                <a:ea typeface="微软雅黑" panose="020B0503020204020204" pitchFamily="34" charset="-122"/>
              </a:rPr>
              <a:t>末期杰出的军事统帅、政治家</a:t>
            </a:r>
            <a:r>
              <a:rPr lang="zh-CN" altLang="en-US" b="1" dirty="0">
                <a:latin typeface="黑体" panose="02010609060101010101" pitchFamily="49" charset="-122"/>
                <a:ea typeface="黑体" panose="02010609060101010101" pitchFamily="49" charset="-122"/>
              </a:rPr>
              <a:t> </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p:cTn id="7" dur="500" fill="hold"/>
                                        <p:tgtEl>
                                          <p:spTgt spid="111618"/>
                                        </p:tgtEl>
                                        <p:attrNameLst>
                                          <p:attrName>ppt_w</p:attrName>
                                        </p:attrNameLst>
                                      </p:cBhvr>
                                      <p:tavLst>
                                        <p:tav tm="0">
                                          <p:val>
                                            <p:fltVal val="0"/>
                                          </p:val>
                                        </p:tav>
                                        <p:tav tm="100000">
                                          <p:val>
                                            <p:strVal val="#ppt_w"/>
                                          </p:val>
                                        </p:tav>
                                      </p:tavLst>
                                    </p:anim>
                                    <p:anim calcmode="lin" valueType="num">
                                      <p:cBhvr>
                                        <p:cTn id="8" dur="500" fill="hold"/>
                                        <p:tgtEl>
                                          <p:spTgt spid="111618"/>
                                        </p:tgtEl>
                                        <p:attrNameLst>
                                          <p:attrName>ppt_h</p:attrName>
                                        </p:attrNameLst>
                                      </p:cBhvr>
                                      <p:tavLst>
                                        <p:tav tm="0">
                                          <p:val>
                                            <p:fltVal val="0"/>
                                          </p:val>
                                        </p:tav>
                                        <p:tav tm="100000">
                                          <p:val>
                                            <p:strVal val="#ppt_h"/>
                                          </p:val>
                                        </p:tav>
                                      </p:tavLst>
                                    </p:anim>
                                    <p:animEffect transition="in" filter="fade">
                                      <p:cBhvr>
                                        <p:cTn id="9" dur="500"/>
                                        <p:tgtEl>
                                          <p:spTgt spid="11161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1619">
                                            <p:bg/>
                                          </p:spTgt>
                                        </p:tgtEl>
                                        <p:attrNameLst>
                                          <p:attrName>style.visibility</p:attrName>
                                        </p:attrNameLst>
                                      </p:cBhvr>
                                      <p:to>
                                        <p:strVal val="visible"/>
                                      </p:to>
                                    </p:set>
                                    <p:animEffect transition="in" filter="fade">
                                      <p:cBhvr>
                                        <p:cTn id="13" dur="1000">
                                          <p:stCondLst>
                                            <p:cond delay="0"/>
                                          </p:stCondLst>
                                        </p:cTn>
                                        <p:tgtEl>
                                          <p:spTgt spid="111619">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1619">
                                            <p:txEl>
                                              <p:pRg st="0" end="0"/>
                                            </p:txEl>
                                          </p:spTgt>
                                        </p:tgtEl>
                                        <p:attrNameLst>
                                          <p:attrName>style.visibility</p:attrName>
                                        </p:attrNameLst>
                                      </p:cBhvr>
                                      <p:to>
                                        <p:strVal val="visible"/>
                                      </p:to>
                                    </p:set>
                                    <p:animEffect transition="in" filter="fade">
                                      <p:cBhvr>
                                        <p:cTn id="16" dur="500">
                                          <p:stCondLst>
                                            <p:cond delay="0"/>
                                          </p:stCondLst>
                                        </p:cTn>
                                        <p:tgtEl>
                                          <p:spTgt spid="11161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1619">
                                            <p:txEl>
                                              <p:pRg st="1" end="1"/>
                                            </p:txEl>
                                          </p:spTgt>
                                        </p:tgtEl>
                                        <p:attrNameLst>
                                          <p:attrName>style.visibility</p:attrName>
                                        </p:attrNameLst>
                                      </p:cBhvr>
                                      <p:to>
                                        <p:strVal val="visible"/>
                                      </p:to>
                                    </p:set>
                                    <p:animEffect transition="in" filter="fade">
                                      <p:cBhvr>
                                        <p:cTn id="21" dur="1000">
                                          <p:stCondLst>
                                            <p:cond delay="0"/>
                                          </p:stCondLst>
                                        </p:cTn>
                                        <p:tgtEl>
                                          <p:spTgt spid="11161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1619">
                                            <p:txEl>
                                              <p:pRg st="2" end="2"/>
                                            </p:txEl>
                                          </p:spTgt>
                                        </p:tgtEl>
                                        <p:attrNameLst>
                                          <p:attrName>style.visibility</p:attrName>
                                        </p:attrNameLst>
                                      </p:cBhvr>
                                      <p:to>
                                        <p:strVal val="visible"/>
                                      </p:to>
                                    </p:set>
                                    <p:animEffect transition="in" filter="fade">
                                      <p:cBhvr>
                                        <p:cTn id="26" dur="1000">
                                          <p:stCondLst>
                                            <p:cond delay="0"/>
                                          </p:stCondLst>
                                        </p:cTn>
                                        <p:tgtEl>
                                          <p:spTgt spid="11161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1619">
                                            <p:txEl>
                                              <p:pRg st="3" end="3"/>
                                            </p:txEl>
                                          </p:spTgt>
                                        </p:tgtEl>
                                        <p:attrNameLst>
                                          <p:attrName>style.visibility</p:attrName>
                                        </p:attrNameLst>
                                      </p:cBhvr>
                                      <p:to>
                                        <p:strVal val="visible"/>
                                      </p:to>
                                    </p:set>
                                    <p:animEffect transition="in" filter="fade">
                                      <p:cBhvr>
                                        <p:cTn id="31" dur="1000">
                                          <p:stCondLst>
                                            <p:cond delay="0"/>
                                          </p:stCondLst>
                                        </p:cTn>
                                        <p:tgtEl>
                                          <p:spTgt spid="111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bldLvl="0" animBg="1"/>
      <p:bldP spid="111619" grpId="0" uiExpand="1"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0919B37-356A-4C6E-9BD5-93A255098F2C}"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1986" name="灯片编号占位符 6"/>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29</a:t>
            </a:fld>
            <a:endParaRPr lang="en-US" altLang="zh-CN" sz="1200" dirty="0">
              <a:latin typeface="Garamond" panose="02020404030301010803" pitchFamily="18" charset="0"/>
            </a:endParaRPr>
          </a:p>
        </p:txBody>
      </p:sp>
      <p:sp>
        <p:nvSpPr>
          <p:cNvPr id="112642" name="Rectangle 2"/>
          <p:cNvSpPr>
            <a:spLocks noGrp="1" noChangeArrowheads="1"/>
          </p:cNvSpPr>
          <p:nvPr>
            <p:ph type="title"/>
          </p:nvPr>
        </p:nvSpPr>
        <p:spPr>
          <a:xfrm>
            <a:off x="457200" y="277813"/>
            <a:ext cx="8229600" cy="774700"/>
          </a:xfrm>
          <a:solidFill>
            <a:srgbClr val="FFFF00"/>
          </a:solidFill>
          <a:ln w="15875">
            <a:solidFill>
              <a:srgbClr val="FF0000"/>
            </a:solid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chemeClr val="bg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后三头同盟</a:t>
            </a:r>
            <a:r>
              <a:rPr kumimoji="0" lang="zh-CN" altLang="en-US" sz="3200" b="1" i="0" u="none" strike="noStrike" kern="0" cap="none" spc="0" normalizeH="0" baseline="0" noProof="0" dirty="0">
                <a:ln>
                  <a:noFill/>
                </a:ln>
                <a:solidFill>
                  <a:srgbClr val="2207EB"/>
                </a:solidFill>
                <a:effectLst/>
                <a:uLnTx/>
                <a:uFillTx/>
                <a:latin typeface="微软雅黑" panose="020B0503020204020204" pitchFamily="34" charset="-122"/>
                <a:ea typeface="微软雅黑" panose="020B0503020204020204" pitchFamily="34" charset="-122"/>
                <a:cs typeface="+mj-cs"/>
              </a:rPr>
              <a:t>（安东尼、雷必达、屋大维）</a:t>
            </a:r>
          </a:p>
        </p:txBody>
      </p:sp>
      <p:sp>
        <p:nvSpPr>
          <p:cNvPr id="41988" name="Rectangle 4"/>
          <p:cNvSpPr>
            <a:spLocks noGrp="1" noTextEdit="1"/>
          </p:cNvSpPr>
          <p:nvPr>
            <p:ph type="clipArt" sz="half" idx="1"/>
          </p:nvPr>
        </p:nvSpPr>
        <p:spPr>
          <a:xfrm>
            <a:off x="323850" y="1341438"/>
            <a:ext cx="2663825" cy="4530725"/>
          </a:xfrm>
        </p:spPr>
      </p:sp>
      <p:sp>
        <p:nvSpPr>
          <p:cNvPr id="112643" name="Rectangle 3"/>
          <p:cNvSpPr>
            <a:spLocks noGrp="1"/>
          </p:cNvSpPr>
          <p:nvPr>
            <p:ph type="body" sz="half" idx="2"/>
          </p:nvPr>
        </p:nvSpPr>
        <p:spPr>
          <a:xfrm>
            <a:off x="3059113" y="1268413"/>
            <a:ext cx="5618162" cy="5184775"/>
          </a:xfrm>
          <a:solidFill>
            <a:srgbClr val="CCFFFF"/>
          </a:solidFill>
        </p:spPr>
        <p:txBody>
          <a:bodyPr vert="horz" wrap="square" lIns="91440" tIns="45720" rIns="91440" bIns="45720" anchor="t"/>
          <a:lstStyle/>
          <a:p>
            <a:pPr algn="just">
              <a:spcBef>
                <a:spcPct val="40000"/>
              </a:spcBef>
              <a:buClr>
                <a:schemeClr val="accent1"/>
              </a:buClr>
              <a:buSzPct val="65000"/>
              <a:buFont typeface="Wingdings" panose="05000000000000000000" pitchFamily="2" charset="2"/>
            </a:pPr>
            <a:r>
              <a:rPr lang="zh-CN" altLang="en-US" sz="2200" b="1" dirty="0">
                <a:latin typeface="微软雅黑" panose="020B0503020204020204" pitchFamily="34" charset="-122"/>
                <a:ea typeface="微软雅黑" panose="020B0503020204020204" pitchFamily="34" charset="-122"/>
              </a:rPr>
              <a:t>公元前</a:t>
            </a:r>
            <a:r>
              <a:rPr lang="en-US" altLang="zh-CN" sz="2200" b="1" dirty="0">
                <a:latin typeface="微软雅黑" panose="020B0503020204020204" pitchFamily="34" charset="-122"/>
                <a:ea typeface="微软雅黑" panose="020B0503020204020204" pitchFamily="34" charset="-122"/>
              </a:rPr>
              <a:t>44</a:t>
            </a:r>
            <a:r>
              <a:rPr lang="zh-CN" altLang="en-US" sz="2200" b="1" dirty="0">
                <a:latin typeface="微软雅黑" panose="020B0503020204020204" pitchFamily="34" charset="-122"/>
                <a:ea typeface="微软雅黑" panose="020B0503020204020204" pitchFamily="34" charset="-122"/>
              </a:rPr>
              <a:t>年</a:t>
            </a:r>
            <a:r>
              <a:rPr lang="en-US" altLang="zh-CN" sz="2200" b="1"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月</a:t>
            </a:r>
            <a:r>
              <a:rPr lang="en-US" altLang="zh-CN" sz="2200" b="1" dirty="0">
                <a:latin typeface="微软雅黑" panose="020B0503020204020204" pitchFamily="34" charset="-122"/>
                <a:ea typeface="微软雅黑" panose="020B0503020204020204" pitchFamily="34" charset="-122"/>
              </a:rPr>
              <a:t>15</a:t>
            </a:r>
            <a:r>
              <a:rPr lang="zh-CN" altLang="en-US" sz="2200" b="1" dirty="0">
                <a:latin typeface="微软雅黑" panose="020B0503020204020204" pitchFamily="34" charset="-122"/>
                <a:ea typeface="微软雅黑" panose="020B0503020204020204" pitchFamily="34" charset="-122"/>
              </a:rPr>
              <a:t>日，</a:t>
            </a:r>
            <a:r>
              <a:rPr lang="zh-CN" altLang="en-US" sz="2200" b="1" dirty="0">
                <a:solidFill>
                  <a:srgbClr val="0033CC"/>
                </a:solidFill>
                <a:latin typeface="微软雅黑" panose="020B0503020204020204" pitchFamily="34" charset="-122"/>
                <a:ea typeface="微软雅黑" panose="020B0503020204020204" pitchFamily="34" charset="-122"/>
              </a:rPr>
              <a:t>恺撒</a:t>
            </a:r>
            <a:r>
              <a:rPr lang="zh-CN" altLang="en-US" sz="2200" b="1" dirty="0">
                <a:latin typeface="微软雅黑" panose="020B0503020204020204" pitchFamily="34" charset="-122"/>
                <a:ea typeface="微软雅黑" panose="020B0503020204020204" pitchFamily="34" charset="-122"/>
              </a:rPr>
              <a:t>遭以</a:t>
            </a:r>
            <a:r>
              <a:rPr lang="zh-CN" altLang="en-US" sz="2200" b="1" dirty="0">
                <a:solidFill>
                  <a:srgbClr val="0033CC"/>
                </a:solidFill>
                <a:latin typeface="微软雅黑" panose="020B0503020204020204" pitchFamily="34" charset="-122"/>
                <a:ea typeface="微软雅黑" panose="020B0503020204020204" pitchFamily="34" charset="-122"/>
              </a:rPr>
              <a:t>布鲁图</a:t>
            </a:r>
            <a:r>
              <a:rPr lang="zh-CN" altLang="en-US" sz="2200" b="1" dirty="0">
                <a:latin typeface="微软雅黑" panose="020B0503020204020204" pitchFamily="34" charset="-122"/>
                <a:ea typeface="微软雅黑" panose="020B0503020204020204" pitchFamily="34" charset="-122"/>
              </a:rPr>
              <a:t>所领导的</a:t>
            </a:r>
            <a:r>
              <a:rPr lang="zh-CN" altLang="en-US" sz="2200" b="1" u="sng" dirty="0">
                <a:solidFill>
                  <a:srgbClr val="C00000"/>
                </a:solidFill>
                <a:latin typeface="微软雅黑" panose="020B0503020204020204" pitchFamily="34" charset="-122"/>
                <a:ea typeface="微软雅黑" panose="020B0503020204020204" pitchFamily="34" charset="-122"/>
              </a:rPr>
              <a:t>元老院</a:t>
            </a:r>
            <a:r>
              <a:rPr lang="zh-CN" altLang="en-US" sz="2200" b="1" dirty="0">
                <a:latin typeface="微软雅黑" panose="020B0503020204020204" pitchFamily="34" charset="-122"/>
                <a:ea typeface="微软雅黑" panose="020B0503020204020204" pitchFamily="34" charset="-122"/>
              </a:rPr>
              <a:t>成员暗杀身亡。 </a:t>
            </a:r>
          </a:p>
          <a:p>
            <a:pPr algn="just">
              <a:spcBef>
                <a:spcPct val="40000"/>
              </a:spcBef>
              <a:buClr>
                <a:schemeClr val="accent1"/>
              </a:buClr>
              <a:buSzPct val="65000"/>
              <a:buFont typeface="Wingdings" panose="05000000000000000000" pitchFamily="2" charset="2"/>
            </a:pPr>
            <a:r>
              <a:rPr lang="zh-CN" altLang="en-US" sz="2200" b="1" dirty="0">
                <a:solidFill>
                  <a:srgbClr val="0033CC"/>
                </a:solidFill>
                <a:latin typeface="微软雅黑" panose="020B0503020204020204" pitchFamily="34" charset="-122"/>
                <a:ea typeface="微软雅黑" panose="020B0503020204020204" pitchFamily="34" charset="-122"/>
              </a:rPr>
              <a:t>凯撒</a:t>
            </a:r>
            <a:r>
              <a:rPr lang="zh-CN" altLang="en-US" sz="2200" b="1" dirty="0">
                <a:latin typeface="微软雅黑" panose="020B0503020204020204" pitchFamily="34" charset="-122"/>
                <a:ea typeface="微软雅黑" panose="020B0503020204020204" pitchFamily="34" charset="-122"/>
              </a:rPr>
              <a:t>死后，罗马发生争夺继承权斗争。</a:t>
            </a:r>
            <a:r>
              <a:rPr lang="zh-CN" altLang="en-US" sz="2200" b="1" dirty="0">
                <a:solidFill>
                  <a:srgbClr val="0033CC"/>
                </a:solidFill>
                <a:latin typeface="微软雅黑" panose="020B0503020204020204" pitchFamily="34" charset="-122"/>
                <a:ea typeface="微软雅黑" panose="020B0503020204020204" pitchFamily="34" charset="-122"/>
              </a:rPr>
              <a:t>凯撒</a:t>
            </a:r>
            <a:r>
              <a:rPr lang="zh-CN" altLang="en-US" sz="2200" b="1" dirty="0">
                <a:latin typeface="微软雅黑" panose="020B0503020204020204" pitchFamily="34" charset="-122"/>
                <a:ea typeface="微软雅黑" panose="020B0503020204020204" pitchFamily="34" charset="-122"/>
              </a:rPr>
              <a:t>密友、与</a:t>
            </a:r>
            <a:r>
              <a:rPr lang="zh-CN" altLang="en-US" sz="2200" b="1" dirty="0">
                <a:solidFill>
                  <a:srgbClr val="0033CC"/>
                </a:solidFill>
                <a:latin typeface="微软雅黑" panose="020B0503020204020204" pitchFamily="34" charset="-122"/>
                <a:ea typeface="微软雅黑" panose="020B0503020204020204" pitchFamily="34" charset="-122"/>
              </a:rPr>
              <a:t>凯撒</a:t>
            </a:r>
            <a:r>
              <a:rPr lang="zh-CN" altLang="en-US" sz="2200" b="1" dirty="0">
                <a:latin typeface="微软雅黑" panose="020B0503020204020204" pitchFamily="34" charset="-122"/>
                <a:ea typeface="微软雅黑" panose="020B0503020204020204" pitchFamily="34" charset="-122"/>
              </a:rPr>
              <a:t>同为执政官的</a:t>
            </a:r>
            <a:r>
              <a:rPr lang="zh-CN" altLang="en-US" sz="2200" b="1" dirty="0">
                <a:solidFill>
                  <a:srgbClr val="0033CC"/>
                </a:solidFill>
                <a:latin typeface="微软雅黑" panose="020B0503020204020204" pitchFamily="34" charset="-122"/>
                <a:ea typeface="微软雅黑" panose="020B0503020204020204" pitchFamily="34" charset="-122"/>
              </a:rPr>
              <a:t>安东尼</a:t>
            </a:r>
            <a:r>
              <a:rPr lang="zh-CN" altLang="en-US" sz="2200" b="1" dirty="0">
                <a:latin typeface="微软雅黑" panose="020B0503020204020204" pitchFamily="34" charset="-122"/>
                <a:ea typeface="微软雅黑" panose="020B0503020204020204" pitchFamily="34" charset="-122"/>
              </a:rPr>
              <a:t>，骑兵长官</a:t>
            </a:r>
            <a:r>
              <a:rPr lang="zh-CN" altLang="en-US" sz="2200" b="1" dirty="0">
                <a:solidFill>
                  <a:srgbClr val="0033CC"/>
                </a:solidFill>
                <a:latin typeface="微软雅黑" panose="020B0503020204020204" pitchFamily="34" charset="-122"/>
                <a:ea typeface="微软雅黑" panose="020B0503020204020204" pitchFamily="34" charset="-122"/>
              </a:rPr>
              <a:t>雷必达</a:t>
            </a:r>
            <a:r>
              <a:rPr lang="zh-CN" altLang="en-US" sz="2200" b="1" dirty="0">
                <a:latin typeface="微软雅黑" panose="020B0503020204020204" pitchFamily="34" charset="-122"/>
                <a:ea typeface="微软雅黑" panose="020B0503020204020204" pitchFamily="34" charset="-122"/>
              </a:rPr>
              <a:t>，势力最强。但</a:t>
            </a:r>
            <a:r>
              <a:rPr lang="zh-CN" altLang="en-US" sz="2200" b="1" u="sng" dirty="0">
                <a:solidFill>
                  <a:srgbClr val="C00000"/>
                </a:solidFill>
                <a:latin typeface="微软雅黑" panose="020B0503020204020204" pitchFamily="34" charset="-122"/>
                <a:ea typeface="微软雅黑" panose="020B0503020204020204" pitchFamily="34" charset="-122"/>
              </a:rPr>
              <a:t>元老院</a:t>
            </a:r>
            <a:r>
              <a:rPr lang="zh-CN" altLang="en-US" sz="2200" b="1" dirty="0">
                <a:latin typeface="微软雅黑" panose="020B0503020204020204" pitchFamily="34" charset="-122"/>
                <a:ea typeface="微软雅黑" panose="020B0503020204020204" pitchFamily="34" charset="-122"/>
              </a:rPr>
              <a:t>不愿支持他们，而把目光投向了</a:t>
            </a:r>
            <a:r>
              <a:rPr lang="zh-CN" altLang="en-US" sz="2200" b="1" dirty="0">
                <a:solidFill>
                  <a:srgbClr val="0033CC"/>
                </a:solidFill>
                <a:latin typeface="微软雅黑" panose="020B0503020204020204" pitchFamily="34" charset="-122"/>
                <a:ea typeface="微软雅黑" panose="020B0503020204020204" pitchFamily="34" charset="-122"/>
              </a:rPr>
              <a:t>凯撒</a:t>
            </a:r>
            <a:r>
              <a:rPr lang="zh-CN" altLang="en-US" sz="2200" b="1" dirty="0">
                <a:latin typeface="微软雅黑" panose="020B0503020204020204" pitchFamily="34" charset="-122"/>
                <a:ea typeface="微软雅黑" panose="020B0503020204020204" pitchFamily="34" charset="-122"/>
              </a:rPr>
              <a:t>的养子（本为其甥孙）一个名叫</a:t>
            </a:r>
            <a:r>
              <a:rPr lang="zh-CN" altLang="en-US" sz="2200" b="1" dirty="0">
                <a:solidFill>
                  <a:srgbClr val="0033CC"/>
                </a:solidFill>
                <a:latin typeface="微软雅黑" panose="020B0503020204020204" pitchFamily="34" charset="-122"/>
                <a:ea typeface="微软雅黑" panose="020B0503020204020204" pitchFamily="34" charset="-122"/>
              </a:rPr>
              <a:t>屋大维</a:t>
            </a:r>
            <a:r>
              <a:rPr lang="zh-CN" altLang="en-US" sz="2200" b="1" dirty="0">
                <a:latin typeface="微软雅黑" panose="020B0503020204020204" pitchFamily="34" charset="-122"/>
                <a:ea typeface="微软雅黑" panose="020B0503020204020204" pitchFamily="34" charset="-122"/>
              </a:rPr>
              <a:t>年青人，当时还不满</a:t>
            </a:r>
            <a:r>
              <a:rPr lang="en-US" altLang="zh-CN" sz="2200" b="1" dirty="0">
                <a:latin typeface="微软雅黑" panose="020B0503020204020204" pitchFamily="34" charset="-122"/>
                <a:ea typeface="微软雅黑" panose="020B0503020204020204" pitchFamily="34" charset="-122"/>
              </a:rPr>
              <a:t>20</a:t>
            </a:r>
            <a:r>
              <a:rPr lang="zh-CN" altLang="en-US" sz="2200" b="1" dirty="0">
                <a:latin typeface="微软雅黑" panose="020B0503020204020204" pitchFamily="34" charset="-122"/>
                <a:ea typeface="微软雅黑" panose="020B0503020204020204" pitchFamily="34" charset="-122"/>
              </a:rPr>
              <a:t>岁，元老院想利用他来对抗</a:t>
            </a:r>
            <a:r>
              <a:rPr lang="zh-CN" altLang="en-US" sz="2200" b="1" dirty="0">
                <a:solidFill>
                  <a:srgbClr val="0033CC"/>
                </a:solidFill>
                <a:latin typeface="微软雅黑" panose="020B0503020204020204" pitchFamily="34" charset="-122"/>
                <a:ea typeface="微软雅黑" panose="020B0503020204020204" pitchFamily="34" charset="-122"/>
              </a:rPr>
              <a:t>安东尼</a:t>
            </a:r>
            <a:r>
              <a:rPr lang="zh-CN" altLang="en-US" sz="2200" b="1" dirty="0">
                <a:latin typeface="微软雅黑" panose="020B0503020204020204" pitchFamily="34" charset="-122"/>
                <a:ea typeface="微软雅黑" panose="020B0503020204020204" pitchFamily="34" charset="-122"/>
              </a:rPr>
              <a:t>和</a:t>
            </a:r>
            <a:r>
              <a:rPr lang="zh-CN" altLang="en-US" sz="2200" b="1" dirty="0">
                <a:solidFill>
                  <a:srgbClr val="0033CC"/>
                </a:solidFill>
                <a:latin typeface="微软雅黑" panose="020B0503020204020204" pitchFamily="34" charset="-122"/>
                <a:ea typeface="微软雅黑" panose="020B0503020204020204" pitchFamily="34" charset="-122"/>
              </a:rPr>
              <a:t>雷必达</a:t>
            </a:r>
            <a:r>
              <a:rPr lang="zh-CN" altLang="en-US" sz="2200" b="1" dirty="0">
                <a:latin typeface="微软雅黑" panose="020B0503020204020204" pitchFamily="34" charset="-122"/>
                <a:ea typeface="微软雅黑" panose="020B0503020204020204" pitchFamily="34" charset="-122"/>
              </a:rPr>
              <a:t>。但</a:t>
            </a:r>
            <a:r>
              <a:rPr lang="zh-CN" altLang="en-US" sz="2200" b="1" dirty="0">
                <a:solidFill>
                  <a:srgbClr val="0033CC"/>
                </a:solidFill>
                <a:latin typeface="微软雅黑" panose="020B0503020204020204" pitchFamily="34" charset="-122"/>
                <a:ea typeface="微软雅黑" panose="020B0503020204020204" pitchFamily="34" charset="-122"/>
              </a:rPr>
              <a:t>屋大维</a:t>
            </a:r>
            <a:r>
              <a:rPr lang="zh-CN" altLang="en-US" sz="2200" b="1" dirty="0">
                <a:latin typeface="微软雅黑" panose="020B0503020204020204" pitchFamily="34" charset="-122"/>
                <a:ea typeface="微软雅黑" panose="020B0503020204020204" pitchFamily="34" charset="-122"/>
              </a:rPr>
              <a:t>并非那样易于摆布。虽然在</a:t>
            </a:r>
            <a:r>
              <a:rPr lang="zh-CN" altLang="en-US" sz="2200" b="1" u="sng" dirty="0">
                <a:solidFill>
                  <a:srgbClr val="C00000"/>
                </a:solidFill>
                <a:latin typeface="微软雅黑" panose="020B0503020204020204" pitchFamily="34" charset="-122"/>
                <a:ea typeface="微软雅黑" panose="020B0503020204020204" pitchFamily="34" charset="-122"/>
              </a:rPr>
              <a:t>穆提那</a:t>
            </a:r>
            <a:r>
              <a:rPr lang="zh-CN" altLang="en-US" sz="2200" b="1" dirty="0">
                <a:latin typeface="微软雅黑" panose="020B0503020204020204" pitchFamily="34" charset="-122"/>
                <a:ea typeface="微软雅黑" panose="020B0503020204020204" pitchFamily="34" charset="-122"/>
              </a:rPr>
              <a:t>他打败过</a:t>
            </a:r>
            <a:r>
              <a:rPr lang="zh-CN" altLang="en-US" sz="2200" b="1" dirty="0">
                <a:solidFill>
                  <a:srgbClr val="0033CC"/>
                </a:solidFill>
                <a:latin typeface="微软雅黑" panose="020B0503020204020204" pitchFamily="34" charset="-122"/>
                <a:ea typeface="微软雅黑" panose="020B0503020204020204" pitchFamily="34" charset="-122"/>
              </a:rPr>
              <a:t>安东尼</a:t>
            </a:r>
            <a:r>
              <a:rPr lang="zh-CN" altLang="en-US" sz="2200" b="1" dirty="0">
                <a:latin typeface="微软雅黑" panose="020B0503020204020204" pitchFamily="34" charset="-122"/>
                <a:ea typeface="微软雅黑" panose="020B0503020204020204" pitchFamily="34" charset="-122"/>
              </a:rPr>
              <a:t>，但他权衡利弊仍决定同这两个实力派暂时合伙。</a:t>
            </a:r>
          </a:p>
          <a:p>
            <a:pPr algn="just">
              <a:spcBef>
                <a:spcPct val="40000"/>
              </a:spcBef>
              <a:buClr>
                <a:schemeClr val="accent1"/>
              </a:buClr>
              <a:buSzPct val="65000"/>
              <a:buFont typeface="Wingdings" panose="05000000000000000000" pitchFamily="2" charset="2"/>
            </a:pPr>
            <a:r>
              <a:rPr lang="zh-CN" altLang="en-US" sz="2200" b="1" dirty="0">
                <a:latin typeface="微软雅黑" panose="020B0503020204020204" pitchFamily="34" charset="-122"/>
                <a:ea typeface="微软雅黑" panose="020B0503020204020204" pitchFamily="34" charset="-122"/>
              </a:rPr>
              <a:t>公元前</a:t>
            </a:r>
            <a:r>
              <a:rPr lang="en-US" altLang="zh-CN" sz="2200" b="1" dirty="0">
                <a:latin typeface="微软雅黑" panose="020B0503020204020204" pitchFamily="34" charset="-122"/>
                <a:ea typeface="微软雅黑" panose="020B0503020204020204" pitchFamily="34" charset="-122"/>
              </a:rPr>
              <a:t>43</a:t>
            </a:r>
            <a:r>
              <a:rPr lang="zh-CN" altLang="en-US" sz="2200" b="1" dirty="0">
                <a:latin typeface="微软雅黑" panose="020B0503020204020204" pitchFamily="34" charset="-122"/>
                <a:ea typeface="微软雅黑" panose="020B0503020204020204" pitchFamily="34" charset="-122"/>
              </a:rPr>
              <a:t>年，</a:t>
            </a:r>
            <a:r>
              <a:rPr lang="zh-CN" altLang="en-US" sz="2200" b="1" dirty="0">
                <a:solidFill>
                  <a:srgbClr val="0033CC"/>
                </a:solidFill>
                <a:latin typeface="微软雅黑" panose="020B0503020204020204" pitchFamily="34" charset="-122"/>
                <a:ea typeface="微软雅黑" panose="020B0503020204020204" pitchFamily="34" charset="-122"/>
              </a:rPr>
              <a:t>安东尼、雷必达</a:t>
            </a:r>
            <a:r>
              <a:rPr lang="zh-CN" altLang="en-US" sz="2200" b="1" dirty="0">
                <a:latin typeface="微软雅黑" panose="020B0503020204020204" pitchFamily="34" charset="-122"/>
                <a:ea typeface="微软雅黑" panose="020B0503020204020204" pitchFamily="34" charset="-122"/>
              </a:rPr>
              <a:t>和</a:t>
            </a:r>
            <a:r>
              <a:rPr lang="zh-CN" altLang="en-US" sz="2200" b="1" dirty="0">
                <a:solidFill>
                  <a:srgbClr val="0033CC"/>
                </a:solidFill>
                <a:latin typeface="微软雅黑" panose="020B0503020204020204" pitchFamily="34" charset="-122"/>
                <a:ea typeface="微软雅黑" panose="020B0503020204020204" pitchFamily="34" charset="-122"/>
              </a:rPr>
              <a:t>屋大维</a:t>
            </a:r>
            <a:r>
              <a:rPr lang="zh-CN" altLang="en-US" sz="2200" b="1" dirty="0">
                <a:latin typeface="微软雅黑" panose="020B0503020204020204" pitchFamily="34" charset="-122"/>
                <a:ea typeface="微软雅黑" panose="020B0503020204020204" pitchFamily="34" charset="-122"/>
              </a:rPr>
              <a:t>公开结成同盟，即所谓</a:t>
            </a:r>
            <a:r>
              <a:rPr lang="zh-CN" altLang="en-US" sz="2200" b="1" dirty="0">
                <a:solidFill>
                  <a:srgbClr val="C00000"/>
                </a:solidFill>
                <a:latin typeface="微软雅黑" panose="020B0503020204020204" pitchFamily="34" charset="-122"/>
                <a:ea typeface="微软雅黑" panose="020B0503020204020204" pitchFamily="34" charset="-122"/>
              </a:rPr>
              <a:t>“后三头同盟”</a:t>
            </a:r>
            <a:r>
              <a:rPr lang="zh-CN" altLang="en-US" sz="2200" b="1" dirty="0">
                <a:latin typeface="宋体" panose="02010600030101010101" pitchFamily="2" charset="-122"/>
              </a:rPr>
              <a:t>。 </a:t>
            </a:r>
          </a:p>
        </p:txBody>
      </p:sp>
      <p:pic>
        <p:nvPicPr>
          <p:cNvPr id="41990" name="Picture 5" descr="11813690390158195_small">
            <a:hlinkClick r:id="rId2"/>
          </p:cNvPr>
          <p:cNvPicPr>
            <a:picLocks noChangeAspect="1"/>
          </p:cNvPicPr>
          <p:nvPr/>
        </p:nvPicPr>
        <p:blipFill>
          <a:blip r:embed="rId3"/>
          <a:stretch>
            <a:fillRect/>
          </a:stretch>
        </p:blipFill>
        <p:spPr>
          <a:xfrm>
            <a:off x="395288" y="1412875"/>
            <a:ext cx="2520950" cy="2736850"/>
          </a:xfrm>
          <a:prstGeom prst="rect">
            <a:avLst/>
          </a:prstGeom>
          <a:noFill/>
          <a:ln w="9525">
            <a:noFill/>
          </a:ln>
        </p:spPr>
      </p:pic>
      <p:sp>
        <p:nvSpPr>
          <p:cNvPr id="41991" name="Text Box 6"/>
          <p:cNvSpPr txBox="1"/>
          <p:nvPr/>
        </p:nvSpPr>
        <p:spPr>
          <a:xfrm>
            <a:off x="900113" y="3933825"/>
            <a:ext cx="1727200" cy="366713"/>
          </a:xfrm>
          <a:prstGeom prst="rect">
            <a:avLst/>
          </a:prstGeom>
          <a:noFill/>
          <a:ln w="9525">
            <a:noFill/>
          </a:ln>
        </p:spPr>
        <p:txBody>
          <a:bodyPr anchor="t">
            <a:spAutoFit/>
          </a:bodyPr>
          <a:lstStyle/>
          <a:p>
            <a:endParaRPr lang="zh-CN" altLang="zh-CN" dirty="0">
              <a:latin typeface="Arial" panose="020B0604020202020204" pitchFamily="34" charset="0"/>
              <a:ea typeface="宋体" panose="02010600030101010101" pitchFamily="2" charset="-122"/>
            </a:endParaRPr>
          </a:p>
        </p:txBody>
      </p:sp>
      <p:sp>
        <p:nvSpPr>
          <p:cNvPr id="41992" name="Text Box 7"/>
          <p:cNvSpPr txBox="1"/>
          <p:nvPr/>
        </p:nvSpPr>
        <p:spPr>
          <a:xfrm>
            <a:off x="684213" y="4302125"/>
            <a:ext cx="1943100" cy="1358900"/>
          </a:xfrm>
          <a:prstGeom prst="rect">
            <a:avLst/>
          </a:prstGeom>
          <a:noFill/>
          <a:ln w="9525">
            <a:noFill/>
          </a:ln>
        </p:spPr>
        <p:txBody>
          <a:bodyPr anchor="t">
            <a:spAutoFit/>
          </a:bodyPr>
          <a:lstStyle/>
          <a:p>
            <a:pPr>
              <a:spcBef>
                <a:spcPct val="50000"/>
              </a:spcBef>
            </a:pPr>
            <a:r>
              <a:rPr lang="zh-CN" altLang="en-US" sz="2000" b="1" dirty="0">
                <a:solidFill>
                  <a:srgbClr val="2207EB"/>
                </a:solidFill>
                <a:latin typeface="微软雅黑" panose="020B0503020204020204" pitchFamily="34" charset="-122"/>
                <a:ea typeface="微软雅黑" panose="020B0503020204020204" pitchFamily="34" charset="-122"/>
              </a:rPr>
              <a:t>盖乌斯</a:t>
            </a:r>
            <a:r>
              <a:rPr lang="en-US" altLang="zh-CN" sz="2000" b="1" dirty="0">
                <a:solidFill>
                  <a:srgbClr val="2207EB"/>
                </a:solidFill>
                <a:latin typeface="微软雅黑" panose="020B0503020204020204" pitchFamily="34" charset="-122"/>
                <a:ea typeface="微软雅黑" panose="020B0503020204020204" pitchFamily="34" charset="-122"/>
              </a:rPr>
              <a:t>·</a:t>
            </a:r>
            <a:r>
              <a:rPr lang="zh-CN" altLang="en-US" sz="2000" b="1" dirty="0">
                <a:solidFill>
                  <a:srgbClr val="2207EB"/>
                </a:solidFill>
                <a:latin typeface="微软雅黑" panose="020B0503020204020204" pitchFamily="34" charset="-122"/>
                <a:ea typeface="微软雅黑" panose="020B0503020204020204" pitchFamily="34" charset="-122"/>
              </a:rPr>
              <a:t>屋大维</a:t>
            </a:r>
            <a:r>
              <a:rPr lang="zh-CN" altLang="en-US" b="1" dirty="0">
                <a:solidFill>
                  <a:srgbClr val="2207EB"/>
                </a:solidFill>
                <a:latin typeface="微软雅黑" panose="020B0503020204020204" pitchFamily="34" charset="-122"/>
                <a:ea typeface="微软雅黑" panose="020B0503020204020204" pitchFamily="34" charset="-122"/>
              </a:rPr>
              <a:t> </a:t>
            </a:r>
          </a:p>
          <a:p>
            <a:pPr>
              <a:spcBef>
                <a:spcPct val="50000"/>
              </a:spcBef>
            </a:pPr>
            <a:r>
              <a:rPr lang="zh-CN" altLang="en-US" b="1" dirty="0">
                <a:latin typeface="黑体" panose="02010609060101010101" pitchFamily="49" charset="-122"/>
                <a:ea typeface="黑体" panose="02010609060101010101" pitchFamily="49" charset="-122"/>
              </a:rPr>
              <a:t>（公元前</a:t>
            </a:r>
            <a:r>
              <a:rPr lang="en-US" altLang="zh-CN" b="1" dirty="0">
                <a:latin typeface="黑体" panose="02010609060101010101" pitchFamily="49" charset="-122"/>
                <a:ea typeface="黑体" panose="02010609060101010101" pitchFamily="49" charset="-122"/>
              </a:rPr>
              <a:t>63</a:t>
            </a:r>
            <a:r>
              <a:rPr lang="zh-CN" altLang="en-US" b="1" dirty="0">
                <a:latin typeface="黑体" panose="02010609060101010101" pitchFamily="49" charset="-122"/>
                <a:ea typeface="黑体" panose="02010609060101010101" pitchFamily="49" charset="-122"/>
              </a:rPr>
              <a:t>年</a:t>
            </a:r>
            <a:r>
              <a:rPr lang="en-US" altLang="zh-CN" b="1" dirty="0">
                <a:latin typeface="黑体" panose="02010609060101010101" pitchFamily="49" charset="-122"/>
                <a:ea typeface="黑体" panose="02010609060101010101" pitchFamily="49" charset="-122"/>
              </a:rPr>
              <a:t>9</a:t>
            </a:r>
            <a:r>
              <a:rPr lang="zh-CN" altLang="en-US" b="1" dirty="0">
                <a:latin typeface="黑体" panose="02010609060101010101" pitchFamily="49" charset="-122"/>
                <a:ea typeface="黑体" panose="02010609060101010101" pitchFamily="49" charset="-122"/>
              </a:rPr>
              <a:t>月</a:t>
            </a:r>
            <a:r>
              <a:rPr lang="en-US" altLang="zh-CN" b="1" dirty="0">
                <a:latin typeface="黑体" panose="02010609060101010101" pitchFamily="49" charset="-122"/>
                <a:ea typeface="黑体" panose="02010609060101010101" pitchFamily="49" charset="-122"/>
              </a:rPr>
              <a:t>23</a:t>
            </a:r>
            <a:r>
              <a:rPr lang="zh-CN" altLang="en-US" b="1" dirty="0">
                <a:latin typeface="黑体" panose="02010609060101010101" pitchFamily="49" charset="-122"/>
                <a:ea typeface="黑体" panose="02010609060101010101" pitchFamily="49" charset="-122"/>
              </a:rPr>
              <a:t>日</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公元</a:t>
            </a:r>
            <a:r>
              <a:rPr lang="en-US" altLang="zh-CN" b="1" dirty="0">
                <a:latin typeface="黑体" panose="02010609060101010101" pitchFamily="49" charset="-122"/>
                <a:ea typeface="黑体" panose="02010609060101010101" pitchFamily="49" charset="-122"/>
              </a:rPr>
              <a:t>14</a:t>
            </a:r>
            <a:r>
              <a:rPr lang="zh-CN" altLang="en-US" b="1" dirty="0">
                <a:latin typeface="黑体" panose="02010609060101010101" pitchFamily="49" charset="-122"/>
                <a:ea typeface="黑体" panose="02010609060101010101" pitchFamily="49" charset="-122"/>
              </a:rPr>
              <a:t>年</a:t>
            </a:r>
            <a:r>
              <a:rPr lang="en-US" altLang="zh-CN" b="1" dirty="0">
                <a:latin typeface="黑体" panose="02010609060101010101" pitchFamily="49" charset="-122"/>
                <a:ea typeface="黑体" panose="02010609060101010101" pitchFamily="49" charset="-122"/>
              </a:rPr>
              <a:t>8</a:t>
            </a:r>
            <a:r>
              <a:rPr lang="zh-CN" altLang="en-US" b="1" dirty="0">
                <a:latin typeface="黑体" panose="02010609060101010101" pitchFamily="49" charset="-122"/>
                <a:ea typeface="黑体" panose="02010609060101010101" pitchFamily="49" charset="-122"/>
              </a:rPr>
              <a:t>月</a:t>
            </a:r>
            <a:r>
              <a:rPr lang="en-US" altLang="zh-CN" b="1" dirty="0">
                <a:latin typeface="黑体" panose="02010609060101010101" pitchFamily="49" charset="-122"/>
                <a:ea typeface="黑体" panose="02010609060101010101" pitchFamily="49" charset="-122"/>
              </a:rPr>
              <a:t>19</a:t>
            </a:r>
            <a:r>
              <a:rPr lang="zh-CN" altLang="en-US" b="1" dirty="0">
                <a:latin typeface="黑体" panose="02010609060101010101" pitchFamily="49" charset="-122"/>
                <a:ea typeface="黑体" panose="02010609060101010101" pitchFamily="49" charset="-122"/>
              </a:rPr>
              <a:t>日</a:t>
            </a:r>
            <a:r>
              <a:rPr lang="zh-CN" altLang="en-US" dirty="0">
                <a:latin typeface="黑体" panose="02010609060101010101" pitchFamily="49" charset="-122"/>
                <a:ea typeface="黑体" panose="02010609060101010101" pitchFamily="49" charset="-122"/>
              </a:rPr>
              <a:t> ）</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2642"/>
                                        </p:tgtEl>
                                        <p:attrNameLst>
                                          <p:attrName>style.visibility</p:attrName>
                                        </p:attrNameLst>
                                      </p:cBhvr>
                                      <p:to>
                                        <p:strVal val="visible"/>
                                      </p:to>
                                    </p:set>
                                    <p:anim calcmode="lin" valueType="num">
                                      <p:cBhvr>
                                        <p:cTn id="7" dur="500" fill="hold"/>
                                        <p:tgtEl>
                                          <p:spTgt spid="112642"/>
                                        </p:tgtEl>
                                        <p:attrNameLst>
                                          <p:attrName>ppt_w</p:attrName>
                                        </p:attrNameLst>
                                      </p:cBhvr>
                                      <p:tavLst>
                                        <p:tav tm="0">
                                          <p:val>
                                            <p:fltVal val="0"/>
                                          </p:val>
                                        </p:tav>
                                        <p:tav tm="100000">
                                          <p:val>
                                            <p:strVal val="#ppt_w"/>
                                          </p:val>
                                        </p:tav>
                                      </p:tavLst>
                                    </p:anim>
                                    <p:anim calcmode="lin" valueType="num">
                                      <p:cBhvr>
                                        <p:cTn id="8" dur="500" fill="hold"/>
                                        <p:tgtEl>
                                          <p:spTgt spid="112642"/>
                                        </p:tgtEl>
                                        <p:attrNameLst>
                                          <p:attrName>ppt_h</p:attrName>
                                        </p:attrNameLst>
                                      </p:cBhvr>
                                      <p:tavLst>
                                        <p:tav tm="0">
                                          <p:val>
                                            <p:fltVal val="0"/>
                                          </p:val>
                                        </p:tav>
                                        <p:tav tm="100000">
                                          <p:val>
                                            <p:strVal val="#ppt_h"/>
                                          </p:val>
                                        </p:tav>
                                      </p:tavLst>
                                    </p:anim>
                                    <p:animEffect transition="in" filter="fade">
                                      <p:cBhvr>
                                        <p:cTn id="9" dur="500"/>
                                        <p:tgtEl>
                                          <p:spTgt spid="112642"/>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12643">
                                            <p:bg/>
                                          </p:spTgt>
                                        </p:tgtEl>
                                        <p:attrNameLst>
                                          <p:attrName>style.visibility</p:attrName>
                                        </p:attrNameLst>
                                      </p:cBhvr>
                                      <p:to>
                                        <p:strVal val="visible"/>
                                      </p:to>
                                    </p:set>
                                    <p:animEffect transition="in" filter="fade">
                                      <p:cBhvr>
                                        <p:cTn id="12" dur="1000">
                                          <p:stCondLst>
                                            <p:cond delay="0"/>
                                          </p:stCondLst>
                                        </p:cTn>
                                        <p:tgtEl>
                                          <p:spTgt spid="112643">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2643">
                                            <p:txEl>
                                              <p:pRg st="0" end="0"/>
                                            </p:txEl>
                                          </p:spTgt>
                                        </p:tgtEl>
                                        <p:attrNameLst>
                                          <p:attrName>style.visibility</p:attrName>
                                        </p:attrNameLst>
                                      </p:cBhvr>
                                      <p:to>
                                        <p:strVal val="visible"/>
                                      </p:to>
                                    </p:set>
                                    <p:animEffect transition="in" filter="fade">
                                      <p:cBhvr>
                                        <p:cTn id="15" dur="1000">
                                          <p:stCondLst>
                                            <p:cond delay="0"/>
                                          </p:stCondLst>
                                        </p:cTn>
                                        <p:tgtEl>
                                          <p:spTgt spid="112643">
                                            <p:txEl>
                                              <p:pRg st="0" end="0"/>
                                            </p:txEl>
                                          </p:spTgt>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12643">
                                            <p:txEl>
                                              <p:pRg st="1" end="1"/>
                                            </p:txEl>
                                          </p:spTgt>
                                        </p:tgtEl>
                                        <p:attrNameLst>
                                          <p:attrName>style.visibility</p:attrName>
                                        </p:attrNameLst>
                                      </p:cBhvr>
                                      <p:to>
                                        <p:strVal val="visible"/>
                                      </p:to>
                                    </p:set>
                                    <p:animEffect transition="in" filter="fade">
                                      <p:cBhvr>
                                        <p:cTn id="19" dur="1000">
                                          <p:stCondLst>
                                            <p:cond delay="0"/>
                                          </p:stCondLst>
                                        </p:cTn>
                                        <p:tgtEl>
                                          <p:spTgt spid="112643">
                                            <p:txEl>
                                              <p:pRg st="1" end="1"/>
                                            </p:txEl>
                                          </p:spTgt>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12643">
                                            <p:txEl>
                                              <p:pRg st="2" end="2"/>
                                            </p:txEl>
                                          </p:spTgt>
                                        </p:tgtEl>
                                        <p:attrNameLst>
                                          <p:attrName>style.visibility</p:attrName>
                                        </p:attrNameLst>
                                      </p:cBhvr>
                                      <p:to>
                                        <p:strVal val="visible"/>
                                      </p:to>
                                    </p:set>
                                    <p:animEffect transition="in" filter="fade">
                                      <p:cBhvr>
                                        <p:cTn id="23" dur="1000">
                                          <p:stCondLst>
                                            <p:cond delay="0"/>
                                          </p:stCondLst>
                                        </p:cTn>
                                        <p:tgtEl>
                                          <p:spTgt spid="112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nimBg="1"/>
      <p:bldP spid="11264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595430E-15E1-4BD5-9FCA-8EB69C80CA97}"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22:29:03</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194"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3</a:t>
            </a:fld>
            <a:endParaRPr lang="en-US" altLang="zh-CN" sz="1200" dirty="0">
              <a:latin typeface="Garamond" panose="02020404030301010803" pitchFamily="18" charset="0"/>
            </a:endParaRPr>
          </a:p>
        </p:txBody>
      </p:sp>
      <p:sp>
        <p:nvSpPr>
          <p:cNvPr id="163842" name="Rectangle 2"/>
          <p:cNvSpPr>
            <a:spLocks noGrp="1" noChangeArrowheads="1"/>
          </p:cNvSpPr>
          <p:nvPr>
            <p:ph idx="1"/>
          </p:nvPr>
        </p:nvSpPr>
        <p:spPr>
          <a:xfrm>
            <a:off x="517525" y="261620"/>
            <a:ext cx="8147050" cy="6043295"/>
          </a:xfrm>
        </p:spPr>
        <p:txBody>
          <a:bodyPr vert="horz" wrap="square" lIns="91440" tIns="45720" rIns="91440" bIns="45720" numCol="1" anchor="t" anchorCtr="0" compatLnSpc="1"/>
          <a:lstStyle/>
          <a:p>
            <a:pPr marL="342900" marR="0" lvl="0" indent="-342900" algn="l" defTabSz="914400" rtl="0" eaLnBrk="1" fontAlgn="base" latinLnBrk="0" hangingPunct="1">
              <a:lnSpc>
                <a:spcPct val="105000"/>
              </a:lnSpc>
              <a:spcBef>
                <a:spcPct val="35000"/>
              </a:spcBef>
              <a:spcAft>
                <a:spcPct val="0"/>
              </a:spcAft>
              <a:buClr>
                <a:schemeClr val="accent1"/>
              </a:buClr>
              <a:buSzPct val="65000"/>
              <a:buFont typeface="Wingdings" panose="05000000000000000000" pitchFamily="2" charset="2"/>
              <a:buChar char="n"/>
              <a:defRPr/>
            </a:pPr>
            <a:endParaRPr kumimoji="0" lang="en-US" altLang="zh-CN" sz="1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ts val="600"/>
              </a:spcBef>
              <a:spcAft>
                <a:spcPts val="0"/>
              </a:spcAft>
              <a:buClr>
                <a:schemeClr val="accent1"/>
              </a:buClr>
              <a:buSzPct val="65000"/>
              <a:buFont typeface="Wingdings" panose="05000000000000000000" pitchFamily="2" charset="2"/>
              <a:buChar char="n"/>
              <a:defRPr/>
            </a:pPr>
            <a:r>
              <a:rPr kumimoji="0" lang="zh-CN" altLang="en-US" sz="36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现代化 </a:t>
            </a:r>
            <a:r>
              <a:rPr kumimoji="0" lang="zh-CN" altLang="en-US" sz="3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的含义是什么？</a:t>
            </a:r>
            <a:endParaRPr kumimoji="0" lang="en-US" altLang="zh-CN" sz="3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20000"/>
              </a:lnSpc>
              <a:spcBef>
                <a:spcPts val="600"/>
              </a:spcBef>
              <a:spcAft>
                <a:spcPts val="0"/>
              </a:spcAft>
              <a:buClr>
                <a:schemeClr val="accent1"/>
              </a:buClr>
              <a:buSzPct val="65000"/>
              <a:buFont typeface="Wingdings" panose="05000000000000000000" pitchFamily="2" charset="2"/>
              <a:buChar char="n"/>
              <a:defRPr/>
            </a:pPr>
            <a:r>
              <a:rPr kumimoji="0" lang="zh-CN" altLang="en-US" sz="3600" b="1"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西方的现代国家</a:t>
            </a:r>
            <a:r>
              <a:rPr kumimoji="0" lang="zh-CN" altLang="en-US" sz="3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一般是指继承了</a:t>
            </a:r>
            <a:r>
              <a:rPr kumimoji="0" lang="zh-CN" altLang="en-US" sz="32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古以色列</a:t>
            </a:r>
            <a:r>
              <a:rPr kumimoji="0" lang="zh-CN" altLang="en-US" sz="32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r>
              <a:rPr kumimoji="0" lang="zh-CN" altLang="en-US" sz="32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古希腊</a:t>
            </a:r>
            <a:r>
              <a:rPr kumimoji="0" lang="zh-CN" altLang="en-US" sz="32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r>
              <a:rPr kumimoji="0" lang="zh-CN" altLang="en-US" sz="3200" b="1" i="0" u="none" strike="noStrike" kern="0" cap="none" spc="0" normalizeH="0" baseline="0" noProof="0" dirty="0" smtClean="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古罗马</a:t>
            </a:r>
            <a:r>
              <a:rPr kumimoji="0" lang="zh-CN" altLang="en-US" sz="3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a:t>
            </a:r>
            <a:r>
              <a:rPr kumimoji="0" lang="zh-CN" altLang="en-US" sz="3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国家的</a:t>
            </a:r>
            <a:r>
              <a:rPr kumimoji="0" lang="zh-CN" altLang="en-US" sz="3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古代文化而实现工业化的那些国家。</a:t>
            </a:r>
          </a:p>
          <a:p>
            <a:pPr marL="342900" marR="0" lvl="0" indent="-342900" algn="l" defTabSz="914400" rtl="0" eaLnBrk="1" fontAlgn="base" latinLnBrk="0" hangingPunct="1">
              <a:lnSpc>
                <a:spcPct val="120000"/>
              </a:lnSpc>
              <a:spcBef>
                <a:spcPts val="600"/>
              </a:spcBef>
              <a:spcAft>
                <a:spcPts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其基本线索是：</a:t>
            </a:r>
            <a:endParaRPr kumimoji="0" lang="en-US" altLang="zh-CN" sz="32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20000"/>
              </a:lnSpc>
              <a:spcBef>
                <a:spcPts val="600"/>
              </a:spcBef>
              <a:spcAft>
                <a:spcPts val="0"/>
              </a:spcAft>
              <a:buClr>
                <a:schemeClr val="accent2"/>
              </a:buClr>
              <a:buSzPct val="60000"/>
              <a:buFont typeface="Wingdings" panose="05000000000000000000" pitchFamily="2" charset="2"/>
              <a:buChar char="q"/>
              <a:defRPr/>
            </a:pPr>
            <a:r>
              <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ea"/>
              </a:rPr>
              <a:t>以哲学和科学观念突破迷信宗教观念；</a:t>
            </a:r>
            <a:endParaRPr kumimoji="0" lang="en-US" altLang="zh-CN"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ea"/>
            </a:endParaRPr>
          </a:p>
          <a:p>
            <a:pPr marL="669925" marR="0" lvl="1" indent="-325755" algn="l" defTabSz="914400" rtl="0" eaLnBrk="1" fontAlgn="base" latinLnBrk="0" hangingPunct="1">
              <a:lnSpc>
                <a:spcPct val="120000"/>
              </a:lnSpc>
              <a:spcBef>
                <a:spcPts val="600"/>
              </a:spcBef>
              <a:spcAft>
                <a:spcPts val="0"/>
              </a:spcAft>
              <a:buClr>
                <a:schemeClr val="accent2"/>
              </a:buClr>
              <a:buSzPct val="60000"/>
              <a:buFont typeface="Wingdings" panose="05000000000000000000" pitchFamily="2" charset="2"/>
              <a:buChar char="q"/>
              <a:defRPr/>
            </a:pPr>
            <a:r>
              <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ea"/>
              </a:rPr>
              <a:t>建立了西方的哲学、自然科学和艺术理论；</a:t>
            </a:r>
            <a:endParaRPr kumimoji="0" lang="en-US" altLang="zh-CN"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ea"/>
            </a:endParaRPr>
          </a:p>
          <a:p>
            <a:pPr marL="669925" marR="0" lvl="1" indent="-325755" algn="l" defTabSz="914400" rtl="0" eaLnBrk="1" fontAlgn="base" latinLnBrk="0" hangingPunct="1">
              <a:lnSpc>
                <a:spcPct val="120000"/>
              </a:lnSpc>
              <a:spcBef>
                <a:spcPts val="600"/>
              </a:spcBef>
              <a:spcAft>
                <a:spcPts val="0"/>
              </a:spcAft>
              <a:buClr>
                <a:schemeClr val="accent2"/>
              </a:buClr>
              <a:buSzPct val="60000"/>
              <a:buFont typeface="Wingdings" panose="05000000000000000000" pitchFamily="2" charset="2"/>
              <a:buChar char="q"/>
              <a:defRPr/>
            </a:pPr>
            <a:r>
              <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ea"/>
              </a:rPr>
              <a:t>建立了逻辑推理的标准。</a:t>
            </a:r>
            <a:endParaRPr kumimoji="0" lang="en-US" altLang="zh-CN"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ea"/>
            </a:endParaRPr>
          </a:p>
          <a:p>
            <a:pPr marL="342900" marR="0" lvl="0" indent="-342900" algn="l" defTabSz="914400" rtl="0" eaLnBrk="1" fontAlgn="base" latinLnBrk="0" hangingPunct="1">
              <a:lnSpc>
                <a:spcPct val="120000"/>
              </a:lnSpc>
              <a:spcBef>
                <a:spcPts val="600"/>
              </a:spcBef>
              <a:spcAft>
                <a:spcPts val="0"/>
              </a:spcAft>
              <a:buClr>
                <a:schemeClr val="accent1"/>
              </a:buClr>
              <a:buSzPct val="65000"/>
              <a:buFont typeface="Wingdings" panose="05000000000000000000" pitchFamily="2" charset="2"/>
              <a:buNone/>
              <a:defRPr/>
            </a:pPr>
            <a:r>
              <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这是西方“人本主义”的起源之一</a:t>
            </a:r>
          </a:p>
        </p:txBody>
      </p:sp>
      <p:pic>
        <p:nvPicPr>
          <p:cNvPr id="8196" name="Picture 5" descr="C:\Program Files (x86)\Microsoft Office\MEDIA\CAGCAT10\j0196164.wmf"/>
          <p:cNvPicPr>
            <a:picLocks noChangeAspect="1"/>
          </p:cNvPicPr>
          <p:nvPr/>
        </p:nvPicPr>
        <p:blipFill>
          <a:blip r:embed="rId3"/>
          <a:stretch>
            <a:fillRect/>
          </a:stretch>
        </p:blipFill>
        <p:spPr>
          <a:xfrm>
            <a:off x="7451725" y="5024438"/>
            <a:ext cx="1801813" cy="16891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3842">
                                            <p:txEl>
                                              <p:pRg st="2" end="2"/>
                                            </p:txEl>
                                          </p:spTgt>
                                        </p:tgtEl>
                                        <p:attrNameLst>
                                          <p:attrName>style.visibility</p:attrName>
                                        </p:attrNameLst>
                                      </p:cBhvr>
                                      <p:to>
                                        <p:strVal val="visible"/>
                                      </p:to>
                                    </p:set>
                                    <p:animEffect transition="in" filter="wipe(left)">
                                      <p:cBhvr>
                                        <p:cTn id="7" dur="500"/>
                                        <p:tgtEl>
                                          <p:spTgt spid="16384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842">
                                            <p:txEl>
                                              <p:pRg st="3" end="3"/>
                                            </p:txEl>
                                          </p:spTgt>
                                        </p:tgtEl>
                                        <p:attrNameLst>
                                          <p:attrName>style.visibility</p:attrName>
                                        </p:attrNameLst>
                                      </p:cBhvr>
                                      <p:to>
                                        <p:strVal val="visible"/>
                                      </p:to>
                                    </p:set>
                                    <p:animEffect transition="in" filter="wipe(left)">
                                      <p:cBhvr>
                                        <p:cTn id="12" dur="500"/>
                                        <p:tgtEl>
                                          <p:spTgt spid="163842">
                                            <p:txEl>
                                              <p:pRg st="3" end="3"/>
                                            </p:txEl>
                                          </p:spTgt>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163842">
                                            <p:txEl>
                                              <p:pRg st="4" end="4"/>
                                            </p:txEl>
                                          </p:spTgt>
                                        </p:tgtEl>
                                        <p:attrNameLst>
                                          <p:attrName>style.visibility</p:attrName>
                                        </p:attrNameLst>
                                      </p:cBhvr>
                                      <p:to>
                                        <p:strVal val="visible"/>
                                      </p:to>
                                    </p:set>
                                    <p:animEffect transition="in" filter="wipe(right)">
                                      <p:cBhvr>
                                        <p:cTn id="16" dur="500"/>
                                        <p:tgtEl>
                                          <p:spTgt spid="163842">
                                            <p:txEl>
                                              <p:pRg st="4" end="4"/>
                                            </p:txEl>
                                          </p:spTgt>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163842">
                                            <p:txEl>
                                              <p:pRg st="5" end="5"/>
                                            </p:txEl>
                                          </p:spTgt>
                                        </p:tgtEl>
                                        <p:attrNameLst>
                                          <p:attrName>style.visibility</p:attrName>
                                        </p:attrNameLst>
                                      </p:cBhvr>
                                      <p:to>
                                        <p:strVal val="visible"/>
                                      </p:to>
                                    </p:set>
                                    <p:animEffect transition="in" filter="wipe(right)">
                                      <p:cBhvr>
                                        <p:cTn id="20" dur="100"/>
                                        <p:tgtEl>
                                          <p:spTgt spid="163842">
                                            <p:txEl>
                                              <p:pRg st="5" end="5"/>
                                            </p:txEl>
                                          </p:spTgt>
                                        </p:tgtEl>
                                      </p:cBhvr>
                                    </p:animEffect>
                                  </p:childTnLst>
                                </p:cTn>
                              </p:par>
                            </p:childTnLst>
                          </p:cTn>
                        </p:par>
                        <p:par>
                          <p:cTn id="21" fill="hold">
                            <p:stCondLst>
                              <p:cond delay="1100"/>
                            </p:stCondLst>
                            <p:childTnLst>
                              <p:par>
                                <p:cTn id="22" presetID="22" presetClass="entr" presetSubtype="2" fill="hold" nodeType="afterEffect">
                                  <p:stCondLst>
                                    <p:cond delay="0"/>
                                  </p:stCondLst>
                                  <p:childTnLst>
                                    <p:set>
                                      <p:cBhvr>
                                        <p:cTn id="23" dur="1" fill="hold">
                                          <p:stCondLst>
                                            <p:cond delay="0"/>
                                          </p:stCondLst>
                                        </p:cTn>
                                        <p:tgtEl>
                                          <p:spTgt spid="163842">
                                            <p:txEl>
                                              <p:pRg st="6" end="6"/>
                                            </p:txEl>
                                          </p:spTgt>
                                        </p:tgtEl>
                                        <p:attrNameLst>
                                          <p:attrName>style.visibility</p:attrName>
                                        </p:attrNameLst>
                                      </p:cBhvr>
                                      <p:to>
                                        <p:strVal val="visible"/>
                                      </p:to>
                                    </p:set>
                                    <p:animEffect transition="in" filter="wipe(right)">
                                      <p:cBhvr>
                                        <p:cTn id="24" dur="100"/>
                                        <p:tgtEl>
                                          <p:spTgt spid="16384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163842">
                                            <p:txEl>
                                              <p:charRg st="122" end="141"/>
                                            </p:txEl>
                                          </p:spTgt>
                                        </p:tgtEl>
                                        <p:attrNameLst>
                                          <p:attrName>style.visibility</p:attrName>
                                        </p:attrNameLst>
                                      </p:cBhvr>
                                      <p:to>
                                        <p:strVal val="visible"/>
                                      </p:to>
                                    </p:set>
                                    <p:animEffect transition="in" filter="slide(fromLeft)">
                                      <p:cBhvr>
                                        <p:cTn id="29" dur="500"/>
                                        <p:tgtEl>
                                          <p:spTgt spid="163842">
                                            <p:txEl>
                                              <p:charRg st="122" end="1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415033D-8C56-4A7F-A686-9179CFCA6F98}"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3010"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30</a:t>
            </a:fld>
            <a:endParaRPr lang="en-US" altLang="zh-CN" sz="1200" dirty="0">
              <a:latin typeface="Garamond" panose="02020404030301010803" pitchFamily="18" charset="0"/>
            </a:endParaRPr>
          </a:p>
        </p:txBody>
      </p:sp>
      <p:sp>
        <p:nvSpPr>
          <p:cNvPr id="58370" name="Rectangle 2"/>
          <p:cNvSpPr>
            <a:spLocks noGrp="1" noChangeArrowheads="1"/>
          </p:cNvSpPr>
          <p:nvPr>
            <p:ph type="title"/>
          </p:nvPr>
        </p:nvSpPr>
        <p:spPr>
          <a:xfrm>
            <a:off x="250825" y="188913"/>
            <a:ext cx="8435975" cy="792163"/>
          </a:xfrm>
          <a:solidFill>
            <a:srgbClr val="FFCC00"/>
          </a:solidFill>
          <a:ln w="19050">
            <a:solidFill>
              <a:srgbClr val="800000"/>
            </a:solidFill>
          </a:ln>
        </p:spPr>
        <p:txBody>
          <a:bodyPr vert="horz" wrap="square" lIns="91440" tIns="45720" rIns="91440" bIns="45720" numCol="1" anchor="t" anchorCtr="0" compatLnSpc="1"/>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Char char="n"/>
              <a:defRPr/>
            </a:pPr>
            <a:r>
              <a:rPr kumimoji="0" lang="zh-CN" altLang="en-US" sz="44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古罗马帝国时代 </a:t>
            </a:r>
          </a:p>
        </p:txBody>
      </p:sp>
      <p:sp>
        <p:nvSpPr>
          <p:cNvPr id="58371" name="Rectangle 3"/>
          <p:cNvSpPr>
            <a:spLocks noGrp="1" noChangeArrowheads="1"/>
          </p:cNvSpPr>
          <p:nvPr>
            <p:ph idx="1"/>
          </p:nvPr>
        </p:nvSpPr>
        <p:spPr>
          <a:xfrm>
            <a:off x="250825" y="1053465"/>
            <a:ext cx="8425180" cy="5242560"/>
          </a:xfrm>
          <a:solidFill>
            <a:srgbClr val="FFFF99"/>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5000"/>
              </a:lnSpc>
              <a:spcBef>
                <a:spcPts val="12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cs typeface="+mn-cs"/>
              </a:rPr>
              <a:t>前期罗马帝国</a:t>
            </a:r>
            <a:r>
              <a:rPr kumimoji="0"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（公元前</a:t>
            </a:r>
            <a:r>
              <a:rPr kumimoji="0" lang="en-US" altLang="zh-CN"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30</a:t>
            </a:r>
            <a:r>
              <a:rPr kumimoji="0"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年到公元</a:t>
            </a:r>
            <a:r>
              <a:rPr kumimoji="0" lang="en-US" altLang="zh-CN"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283</a:t>
            </a:r>
            <a:r>
              <a:rPr kumimoji="0"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p>
          <a:p>
            <a:pPr marL="342900" marR="0" lvl="0" indent="-342900" algn="l" defTabSz="914400" rtl="0" eaLnBrk="0" fontAlgn="base" latinLnBrk="0" hangingPunct="0">
              <a:lnSpc>
                <a:spcPct val="105000"/>
              </a:lnSpc>
              <a:spcBef>
                <a:spcPts val="12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cs typeface="+mn-cs"/>
              </a:rPr>
              <a:t>后期罗马帝国</a:t>
            </a:r>
            <a:r>
              <a:rPr kumimoji="0"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（公元</a:t>
            </a:r>
            <a:r>
              <a:rPr kumimoji="0" lang="en-US" altLang="zh-CN"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284</a:t>
            </a:r>
            <a:r>
              <a:rPr kumimoji="0"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年到</a:t>
            </a:r>
            <a:r>
              <a:rPr kumimoji="0" lang="en-US" altLang="zh-CN"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476</a:t>
            </a:r>
            <a:r>
              <a:rPr kumimoji="0"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年）：</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共和</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体制被抛弃，实行君主统治</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。扩张</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占领了大量殖民地，覆盖几乎全部欧洲、中东和</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北非。</a:t>
            </a:r>
            <a:endPar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5000"/>
              </a:lnSpc>
              <a:spcBef>
                <a:spcPts val="12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罗马帝国分裂</a:t>
            </a:r>
            <a:r>
              <a:rPr kumimoji="0"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（公元</a:t>
            </a:r>
            <a:r>
              <a:rPr kumimoji="0" lang="en-US" altLang="zh-CN"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395</a:t>
            </a:r>
            <a:r>
              <a:rPr kumimoji="0"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年）：</a:t>
            </a:r>
          </a:p>
          <a:p>
            <a:pPr marL="342900" marR="0" lvl="0" indent="-342900" algn="l" defTabSz="914400" rtl="0" eaLnBrk="0" fontAlgn="base" latinLnBrk="0" hangingPunct="0">
              <a:lnSpc>
                <a:spcPct val="105000"/>
              </a:lnSpc>
              <a:spcBef>
                <a:spcPts val="1200"/>
              </a:spcBef>
              <a:spcAft>
                <a:spcPct val="0"/>
              </a:spcAft>
              <a:buClr>
                <a:schemeClr val="accent1"/>
              </a:buClr>
              <a:buSzPct val="65000"/>
              <a:buFont typeface="Wingdings" panose="05000000000000000000" pitchFamily="2" charset="2"/>
              <a:buNone/>
              <a:defRPr/>
            </a:pP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西罗马帝国</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（首都在罗马）</a:t>
            </a:r>
          </a:p>
          <a:p>
            <a:pPr marL="342900" marR="0" lvl="0" indent="-342900" algn="l" defTabSz="914400" rtl="0" eaLnBrk="0" fontAlgn="base" latinLnBrk="0" hangingPunct="0">
              <a:lnSpc>
                <a:spcPct val="105000"/>
              </a:lnSpc>
              <a:spcBef>
                <a:spcPts val="1200"/>
              </a:spcBef>
              <a:spcAft>
                <a:spcPct val="0"/>
              </a:spcAft>
              <a:buClr>
                <a:schemeClr val="accent1"/>
              </a:buClr>
              <a:buSzPct val="65000"/>
              <a:buFont typeface="Wingdings" panose="05000000000000000000" pitchFamily="2" charset="2"/>
              <a:buNone/>
              <a:defRPr/>
            </a:pP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东罗马帝国</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（首都在君士坦丁堡）。</a:t>
            </a:r>
          </a:p>
          <a:p>
            <a:pPr marL="342900" marR="0" lvl="0" indent="-342900" algn="l" defTabSz="914400" rtl="0" eaLnBrk="0" fontAlgn="base" latinLnBrk="0" hangingPunct="0">
              <a:lnSpc>
                <a:spcPct val="105000"/>
              </a:lnSpc>
              <a:spcBef>
                <a:spcPts val="12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古罗马帝国时代终结</a:t>
            </a:r>
            <a:r>
              <a:rPr kumimoji="0"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（公元</a:t>
            </a:r>
            <a:r>
              <a:rPr kumimoji="0" lang="en-US" altLang="zh-CN"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476</a:t>
            </a:r>
            <a:r>
              <a:rPr kumimoji="0" lang="zh-CN" altLang="en-US" sz="20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年）：</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公元</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410</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年和公元</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455</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年，</a:t>
            </a:r>
            <a:r>
              <a:rPr kumimoji="0" lang="zh-CN" altLang="en-US" sz="2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日耳曼人</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两次攻占罗马。公元</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476</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年，</a:t>
            </a:r>
            <a:r>
              <a:rPr kumimoji="0" lang="zh-CN" altLang="en-US" sz="2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日耳曼</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雇佣军攻占罗马</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废除了西罗马帝国皇帝</a:t>
            </a:r>
            <a:r>
              <a:rPr kumimoji="0" lang="zh-CN" altLang="en-US" sz="20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cs typeface="+mn-cs"/>
              </a:rPr>
              <a:t>罗慕罗洛</a:t>
            </a:r>
            <a:r>
              <a:rPr kumimoji="0" lang="en-US" altLang="zh-CN" sz="20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cs typeface="+mn-cs"/>
              </a:rPr>
              <a:t>奥古斯都</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。宣告了</a:t>
            </a:r>
            <a:r>
              <a:rPr kumimoji="0" lang="zh-CN" altLang="en-US" sz="20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cs typeface="+mn-cs"/>
              </a:rPr>
              <a:t>古罗马帝国时代</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500</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年历史的</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终结。</a:t>
            </a:r>
            <a:endPar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5000"/>
              </a:lnSpc>
              <a:spcBef>
                <a:spcPts val="12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此后</a:t>
            </a:r>
            <a:r>
              <a:rPr kumimoji="0" lang="en-US" altLang="zh-CN"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欧洲进入</a:t>
            </a:r>
            <a:r>
              <a:rPr kumimoji="0" lang="zh-CN" altLang="en-US" sz="2800" b="1" i="0" u="none" strike="noStrike" kern="0" cap="none" spc="0" normalizeH="0" baseline="0" noProof="0" dirty="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中世纪。</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p:cTn id="7" dur="500" fill="hold"/>
                                        <p:tgtEl>
                                          <p:spTgt spid="58370"/>
                                        </p:tgtEl>
                                        <p:attrNameLst>
                                          <p:attrName>ppt_w</p:attrName>
                                        </p:attrNameLst>
                                      </p:cBhvr>
                                      <p:tavLst>
                                        <p:tav tm="0">
                                          <p:val>
                                            <p:fltVal val="0"/>
                                          </p:val>
                                        </p:tav>
                                        <p:tav tm="100000">
                                          <p:val>
                                            <p:strVal val="#ppt_w"/>
                                          </p:val>
                                        </p:tav>
                                      </p:tavLst>
                                    </p:anim>
                                    <p:anim calcmode="lin" valueType="num">
                                      <p:cBhvr>
                                        <p:cTn id="8" dur="500" fill="hold"/>
                                        <p:tgtEl>
                                          <p:spTgt spid="58370"/>
                                        </p:tgtEl>
                                        <p:attrNameLst>
                                          <p:attrName>ppt_h</p:attrName>
                                        </p:attrNameLst>
                                      </p:cBhvr>
                                      <p:tavLst>
                                        <p:tav tm="0">
                                          <p:val>
                                            <p:fltVal val="0"/>
                                          </p:val>
                                        </p:tav>
                                        <p:tav tm="100000">
                                          <p:val>
                                            <p:strVal val="#ppt_h"/>
                                          </p:val>
                                        </p:tav>
                                      </p:tavLst>
                                    </p:anim>
                                    <p:animEffect transition="in" filter="fade">
                                      <p:cBhvr>
                                        <p:cTn id="9" dur="500"/>
                                        <p:tgtEl>
                                          <p:spTgt spid="5837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8371">
                                            <p:txEl>
                                              <p:pRg st="0" end="0"/>
                                            </p:txEl>
                                          </p:spTgt>
                                        </p:tgtEl>
                                        <p:attrNameLst>
                                          <p:attrName>style.visibility</p:attrName>
                                        </p:attrNameLst>
                                      </p:cBhvr>
                                      <p:to>
                                        <p:strVal val="visible"/>
                                      </p:to>
                                    </p:set>
                                    <p:animEffect transition="in" filter="fade">
                                      <p:cBhvr>
                                        <p:cTn id="13" dur="1000">
                                          <p:stCondLst>
                                            <p:cond delay="0"/>
                                          </p:stCondLst>
                                        </p:cTn>
                                        <p:tgtEl>
                                          <p:spTgt spid="58371">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8371">
                                            <p:txEl>
                                              <p:pRg st="1" end="1"/>
                                            </p:txEl>
                                          </p:spTgt>
                                        </p:tgtEl>
                                        <p:attrNameLst>
                                          <p:attrName>style.visibility</p:attrName>
                                        </p:attrNameLst>
                                      </p:cBhvr>
                                      <p:to>
                                        <p:strVal val="visible"/>
                                      </p:to>
                                    </p:set>
                                    <p:animEffect transition="in" filter="fade">
                                      <p:cBhvr>
                                        <p:cTn id="17" dur="400">
                                          <p:stCondLst>
                                            <p:cond delay="0"/>
                                          </p:stCondLst>
                                        </p:cTn>
                                        <p:tgtEl>
                                          <p:spTgt spid="5837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371">
                                            <p:txEl>
                                              <p:pRg st="2" end="2"/>
                                            </p:txEl>
                                          </p:spTgt>
                                        </p:tgtEl>
                                        <p:attrNameLst>
                                          <p:attrName>style.visibility</p:attrName>
                                        </p:attrNameLst>
                                      </p:cBhvr>
                                      <p:to>
                                        <p:strVal val="visible"/>
                                      </p:to>
                                    </p:set>
                                    <p:animEffect transition="in" filter="fade">
                                      <p:cBhvr>
                                        <p:cTn id="22" dur="1000">
                                          <p:stCondLst>
                                            <p:cond delay="0"/>
                                          </p:stCondLst>
                                        </p:cTn>
                                        <p:tgtEl>
                                          <p:spTgt spid="58371">
                                            <p:txEl>
                                              <p:pRg st="2" end="2"/>
                                            </p:txEl>
                                          </p:spTgt>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58371">
                                            <p:txEl>
                                              <p:pRg st="3" end="3"/>
                                            </p:txEl>
                                          </p:spTgt>
                                        </p:tgtEl>
                                        <p:attrNameLst>
                                          <p:attrName>style.visibility</p:attrName>
                                        </p:attrNameLst>
                                      </p:cBhvr>
                                      <p:to>
                                        <p:strVal val="visible"/>
                                      </p:to>
                                    </p:set>
                                    <p:animEffect transition="in" filter="fade">
                                      <p:cBhvr>
                                        <p:cTn id="26" dur="1000">
                                          <p:stCondLst>
                                            <p:cond delay="0"/>
                                          </p:stCondLst>
                                        </p:cTn>
                                        <p:tgtEl>
                                          <p:spTgt spid="58371">
                                            <p:txEl>
                                              <p:pRg st="3" end="3"/>
                                            </p:txEl>
                                          </p:spTgt>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58371">
                                            <p:txEl>
                                              <p:pRg st="4" end="4"/>
                                            </p:txEl>
                                          </p:spTgt>
                                        </p:tgtEl>
                                        <p:attrNameLst>
                                          <p:attrName>style.visibility</p:attrName>
                                        </p:attrNameLst>
                                      </p:cBhvr>
                                      <p:to>
                                        <p:strVal val="visible"/>
                                      </p:to>
                                    </p:set>
                                    <p:animEffect transition="in" filter="fade">
                                      <p:cBhvr>
                                        <p:cTn id="30" dur="1000">
                                          <p:stCondLst>
                                            <p:cond delay="0"/>
                                          </p:stCondLst>
                                        </p:cTn>
                                        <p:tgtEl>
                                          <p:spTgt spid="5837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8371">
                                            <p:txEl>
                                              <p:pRg st="5" end="5"/>
                                            </p:txEl>
                                          </p:spTgt>
                                        </p:tgtEl>
                                        <p:attrNameLst>
                                          <p:attrName>style.visibility</p:attrName>
                                        </p:attrNameLst>
                                      </p:cBhvr>
                                      <p:to>
                                        <p:strVal val="visible"/>
                                      </p:to>
                                    </p:set>
                                    <p:animEffect transition="in" filter="fade">
                                      <p:cBhvr>
                                        <p:cTn id="35" dur="1000">
                                          <p:stCondLst>
                                            <p:cond delay="0"/>
                                          </p:stCondLst>
                                        </p:cTn>
                                        <p:tgtEl>
                                          <p:spTgt spid="58371">
                                            <p:txEl>
                                              <p:pRg st="5" end="5"/>
                                            </p:txEl>
                                          </p:spTgt>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58371">
                                            <p:txEl>
                                              <p:pRg st="6" end="6"/>
                                            </p:txEl>
                                          </p:spTgt>
                                        </p:tgtEl>
                                        <p:attrNameLst>
                                          <p:attrName>style.visibility</p:attrName>
                                        </p:attrNameLst>
                                      </p:cBhvr>
                                      <p:to>
                                        <p:strVal val="visible"/>
                                      </p:to>
                                    </p:set>
                                    <p:animEffect transition="in" filter="fade">
                                      <p:cBhvr>
                                        <p:cTn id="39" dur="1000">
                                          <p:stCondLst>
                                            <p:cond delay="0"/>
                                          </p:stCondLst>
                                        </p:cTn>
                                        <p:tgtEl>
                                          <p:spTgt spid="583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nimBg="1"/>
      <p:bldP spid="5837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03CA2DA-801F-41F4-817E-9C892078F319}"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4034"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31</a:t>
            </a:fld>
            <a:endParaRPr lang="en-US" altLang="zh-CN" sz="1200" dirty="0">
              <a:latin typeface="Garamond" panose="02020404030301010803" pitchFamily="18" charset="0"/>
            </a:endParaRPr>
          </a:p>
        </p:txBody>
      </p:sp>
      <p:sp>
        <p:nvSpPr>
          <p:cNvPr id="59394" name="Rectangle 2"/>
          <p:cNvSpPr>
            <a:spLocks noGrp="1" noChangeArrowheads="1"/>
          </p:cNvSpPr>
          <p:nvPr>
            <p:ph type="title"/>
          </p:nvPr>
        </p:nvSpPr>
        <p:spPr>
          <a:xfrm>
            <a:off x="312738" y="115888"/>
            <a:ext cx="8435975" cy="936625"/>
          </a:xfrm>
          <a:solidFill>
            <a:srgbClr val="FFCC00"/>
          </a:solidFill>
          <a:ln w="25400">
            <a:solidFill>
              <a:srgbClr val="800000"/>
            </a:solidFill>
          </a:ln>
        </p:spPr>
        <p:txBody>
          <a:bodyPr vert="horz" wrap="square" lIns="91440" tIns="45720" rIns="91440" bIns="45720" numCol="1" anchor="t" anchorCtr="0" compatLnSpc="1"/>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Char char="n"/>
              <a:defRPr/>
            </a:pPr>
            <a:r>
              <a:rPr kumimoji="0" lang="zh-CN" altLang="en-US" sz="4400" b="1" i="0"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罗马帝国的后续演变</a:t>
            </a:r>
          </a:p>
        </p:txBody>
      </p:sp>
      <p:sp>
        <p:nvSpPr>
          <p:cNvPr id="59395" name="Rectangle 3"/>
          <p:cNvSpPr>
            <a:spLocks noGrp="1"/>
          </p:cNvSpPr>
          <p:nvPr>
            <p:ph idx="1"/>
          </p:nvPr>
        </p:nvSpPr>
        <p:spPr>
          <a:xfrm>
            <a:off x="395605" y="1125220"/>
            <a:ext cx="8353425" cy="5328285"/>
          </a:xfrm>
          <a:solidFill>
            <a:srgbClr val="FFFF99"/>
          </a:solidFill>
          <a:ln>
            <a:solidFill>
              <a:srgbClr val="FFFF99"/>
            </a:solidFill>
            <a:miter/>
          </a:ln>
        </p:spPr>
        <p:txBody>
          <a:bodyPr vert="horz" wrap="square" lIns="91440" tIns="45720" rIns="91440" bIns="45720" anchor="t"/>
          <a:lstStyle/>
          <a:p>
            <a:pPr>
              <a:spcBef>
                <a:spcPts val="600"/>
              </a:spcBef>
            </a:pPr>
            <a:r>
              <a:rPr lang="zh-CN" altLang="en-US" sz="2400" b="1" dirty="0">
                <a:solidFill>
                  <a:srgbClr val="0033CC"/>
                </a:solidFill>
                <a:latin typeface="微软雅黑" panose="020B0503020204020204" pitchFamily="34" charset="-122"/>
                <a:ea typeface="微软雅黑" panose="020B0503020204020204" pitchFamily="34" charset="-122"/>
              </a:rPr>
              <a:t>西罗马帝国</a:t>
            </a:r>
            <a:r>
              <a:rPr lang="zh-CN" altLang="en-US" sz="2400" dirty="0">
                <a:latin typeface="微软雅黑" panose="020B0503020204020204" pitchFamily="34" charset="-122"/>
                <a:ea typeface="微软雅黑" panose="020B0503020204020204" pitchFamily="34" charset="-122"/>
              </a:rPr>
              <a:t>的土地上出现一系列封建小诸侯王国。其中</a:t>
            </a:r>
            <a:r>
              <a:rPr lang="zh-CN" altLang="en-US" sz="2400" b="1" dirty="0">
                <a:solidFill>
                  <a:srgbClr val="0033CC"/>
                </a:solidFill>
                <a:latin typeface="微软雅黑" panose="020B0503020204020204" pitchFamily="34" charset="-122"/>
                <a:ea typeface="微软雅黑" panose="020B0503020204020204" pitchFamily="34" charset="-122"/>
              </a:rPr>
              <a:t>法兰西王国</a:t>
            </a:r>
            <a:r>
              <a:rPr lang="zh-CN" altLang="en-US" sz="2400" dirty="0">
                <a:latin typeface="微软雅黑" panose="020B0503020204020204" pitchFamily="34" charset="-122"/>
                <a:ea typeface="微软雅黑" panose="020B0503020204020204" pitchFamily="34" charset="-122"/>
              </a:rPr>
              <a:t>很快崛起，国王</a:t>
            </a:r>
            <a:r>
              <a:rPr lang="zh-CN" altLang="en-US" sz="2400" b="1" u="sng" dirty="0">
                <a:solidFill>
                  <a:srgbClr val="C00000"/>
                </a:solidFill>
                <a:latin typeface="微软雅黑" panose="020B0503020204020204" pitchFamily="34" charset="-122"/>
                <a:ea typeface="微软雅黑" panose="020B0503020204020204" pitchFamily="34" charset="-122"/>
              </a:rPr>
              <a:t>查理</a:t>
            </a:r>
            <a:r>
              <a:rPr lang="zh-CN" altLang="en-US" sz="2400" dirty="0">
                <a:latin typeface="微软雅黑" panose="020B0503020204020204" pitchFamily="34" charset="-122"/>
                <a:ea typeface="微软雅黑" panose="020B0503020204020204" pitchFamily="34" charset="-122"/>
              </a:rPr>
              <a:t>四处征杀，企图恢复昔日</a:t>
            </a:r>
            <a:r>
              <a:rPr lang="zh-CN" altLang="en-US" sz="2400" b="1" dirty="0">
                <a:solidFill>
                  <a:srgbClr val="0033CC"/>
                </a:solidFill>
                <a:latin typeface="微软雅黑" panose="020B0503020204020204" pitchFamily="34" charset="-122"/>
                <a:ea typeface="微软雅黑" panose="020B0503020204020204" pitchFamily="34" charset="-122"/>
              </a:rPr>
              <a:t>罗马帝国</a:t>
            </a:r>
            <a:r>
              <a:rPr lang="zh-CN" altLang="en-US" sz="2400" b="1" dirty="0">
                <a:latin typeface="宋体" panose="02010600030101010101" pitchFamily="2" charset="-122"/>
              </a:rPr>
              <a:t>，</a:t>
            </a:r>
            <a:r>
              <a:rPr lang="zh-CN" altLang="en-US" sz="2400" dirty="0">
                <a:latin typeface="微软雅黑" panose="020B0503020204020204" pitchFamily="34" charset="-122"/>
                <a:ea typeface="微软雅黑" panose="020B0503020204020204" pitchFamily="34" charset="-122"/>
              </a:rPr>
              <a:t>并于公元800年由</a:t>
            </a:r>
            <a:r>
              <a:rPr lang="zh-CN" altLang="en-US" sz="2400" b="1" u="sng" dirty="0">
                <a:solidFill>
                  <a:srgbClr val="C00000"/>
                </a:solidFill>
                <a:latin typeface="微软雅黑" panose="020B0503020204020204" pitchFamily="34" charset="-122"/>
                <a:ea typeface="微软雅黑" panose="020B0503020204020204" pitchFamily="34" charset="-122"/>
              </a:rPr>
              <a:t>罗马教皇加冕称帝</a:t>
            </a:r>
            <a:r>
              <a:rPr lang="zh-CN" altLang="en-US" sz="2400" b="1" dirty="0">
                <a:latin typeface="宋体" panose="02010600030101010101" pitchFamily="2" charset="-122"/>
              </a:rPr>
              <a:t>，</a:t>
            </a:r>
            <a:r>
              <a:rPr lang="zh-CN" altLang="en-US" sz="2400" dirty="0">
                <a:latin typeface="微软雅黑" panose="020B0503020204020204" pitchFamily="34" charset="-122"/>
                <a:ea typeface="微软雅黑" panose="020B0503020204020204" pitchFamily="34" charset="-122"/>
              </a:rPr>
              <a:t>称为</a:t>
            </a:r>
            <a:r>
              <a:rPr lang="zh-CN" altLang="en-US" sz="2400" b="1" dirty="0">
                <a:solidFill>
                  <a:srgbClr val="0033CC"/>
                </a:solidFill>
                <a:latin typeface="微软雅黑" panose="020B0503020204020204" pitchFamily="34" charset="-122"/>
                <a:ea typeface="微软雅黑" panose="020B0503020204020204" pitchFamily="34" charset="-122"/>
              </a:rPr>
              <a:t>查理曼帝国</a:t>
            </a:r>
            <a:r>
              <a:rPr lang="zh-CN" altLang="en-US" sz="2400" dirty="0">
                <a:latin typeface="微软雅黑" panose="020B0503020204020204" pitchFamily="34" charset="-122"/>
                <a:ea typeface="微软雅黑" panose="020B0503020204020204" pitchFamily="34" charset="-122"/>
              </a:rPr>
              <a:t>或</a:t>
            </a:r>
            <a:r>
              <a:rPr lang="zh-CN" altLang="en-US" sz="2400" b="1" dirty="0">
                <a:solidFill>
                  <a:srgbClr val="0033CC"/>
                </a:solidFill>
                <a:latin typeface="微软雅黑" panose="020B0503020204020204" pitchFamily="34" charset="-122"/>
                <a:ea typeface="微软雅黑" panose="020B0503020204020204" pitchFamily="34" charset="-122"/>
              </a:rPr>
              <a:t>罗马帝国</a:t>
            </a:r>
            <a:r>
              <a:rPr lang="zh-CN" altLang="en-US" sz="2400" b="1" dirty="0">
                <a:latin typeface="宋体" panose="02010600030101010101" pitchFamily="2" charset="-122"/>
              </a:rPr>
              <a:t>。</a:t>
            </a:r>
          </a:p>
          <a:p>
            <a:pPr>
              <a:spcBef>
                <a:spcPts val="600"/>
              </a:spcBef>
            </a:pPr>
            <a:r>
              <a:rPr lang="zh-CN" altLang="en-US" sz="2400" dirty="0">
                <a:latin typeface="微软雅黑" panose="020B0503020204020204" pitchFamily="34" charset="-122"/>
                <a:ea typeface="微软雅黑" panose="020B0503020204020204" pitchFamily="34" charset="-122"/>
              </a:rPr>
              <a:t>法王的三个孙子把帝国分为三份，其中二孙子</a:t>
            </a:r>
            <a:r>
              <a:rPr lang="zh-CN" altLang="en-US" sz="2400" b="1" u="sng" dirty="0">
                <a:solidFill>
                  <a:srgbClr val="C00000"/>
                </a:solidFill>
                <a:latin typeface="微软雅黑" panose="020B0503020204020204" pitchFamily="34" charset="-122"/>
                <a:ea typeface="微软雅黑" panose="020B0503020204020204" pitchFamily="34" charset="-122"/>
              </a:rPr>
              <a:t>路易</a:t>
            </a:r>
            <a:r>
              <a:rPr lang="zh-CN" altLang="en-US" sz="2400" dirty="0">
                <a:latin typeface="微软雅黑" panose="020B0503020204020204" pitchFamily="34" charset="-122"/>
                <a:ea typeface="微软雅黑" panose="020B0503020204020204" pitchFamily="34" charset="-122"/>
              </a:rPr>
              <a:t>统治的版图被称为</a:t>
            </a:r>
            <a:r>
              <a:rPr lang="zh-CN" altLang="en-US" sz="2400" b="1" dirty="0">
                <a:solidFill>
                  <a:srgbClr val="0033CC"/>
                </a:solidFill>
                <a:latin typeface="微软雅黑" panose="020B0503020204020204" pitchFamily="34" charset="-122"/>
                <a:ea typeface="微软雅黑" panose="020B0503020204020204" pitchFamily="34" charset="-122"/>
              </a:rPr>
              <a:t>日耳曼</a:t>
            </a:r>
            <a:r>
              <a:rPr lang="zh-CN" altLang="en-US" sz="2400" dirty="0">
                <a:latin typeface="微软雅黑" panose="020B0503020204020204" pitchFamily="34" charset="-122"/>
                <a:ea typeface="微软雅黑" panose="020B0503020204020204" pitchFamily="34" charset="-122"/>
              </a:rPr>
              <a:t>（后来成为德国），自居为罗马国继承者，公元962年建立了</a:t>
            </a:r>
            <a:r>
              <a:rPr lang="zh-CN" altLang="en-US" sz="2400" b="1" dirty="0">
                <a:solidFill>
                  <a:srgbClr val="0033CC"/>
                </a:solidFill>
                <a:latin typeface="微软雅黑" panose="020B0503020204020204" pitchFamily="34" charset="-122"/>
                <a:ea typeface="微软雅黑" panose="020B0503020204020204" pitchFamily="34" charset="-122"/>
              </a:rPr>
              <a:t>“神圣罗马帝国”</a:t>
            </a:r>
            <a:r>
              <a:rPr lang="zh-CN" altLang="en-US" sz="2400" dirty="0">
                <a:latin typeface="微软雅黑" panose="020B0503020204020204" pitchFamily="34" charset="-122"/>
                <a:ea typeface="微软雅黑" panose="020B0503020204020204" pitchFamily="34" charset="-122"/>
              </a:rPr>
              <a:t>（又被称为</a:t>
            </a:r>
            <a:r>
              <a:rPr lang="zh-CN" altLang="en-US" sz="2400" b="1" dirty="0">
                <a:solidFill>
                  <a:srgbClr val="0033CC"/>
                </a:solidFill>
                <a:latin typeface="微软雅黑" panose="020B0503020204020204" pitchFamily="34" charset="-122"/>
                <a:ea typeface="微软雅黑" panose="020B0503020204020204" pitchFamily="34" charset="-122"/>
              </a:rPr>
              <a:t>第一帝国</a:t>
            </a:r>
            <a:r>
              <a:rPr lang="zh-CN" altLang="en-US" sz="2400" dirty="0">
                <a:latin typeface="微软雅黑" panose="020B0503020204020204" pitchFamily="34" charset="-122"/>
                <a:ea typeface="微软雅黑" panose="020B0503020204020204" pitchFamily="34" charset="-122"/>
              </a:rPr>
              <a:t>），1806年</a:t>
            </a:r>
            <a:r>
              <a:rPr lang="zh-CN" altLang="en-US" sz="2400" b="1" u="sng" dirty="0">
                <a:solidFill>
                  <a:srgbClr val="C00000"/>
                </a:solidFill>
                <a:latin typeface="微软雅黑" panose="020B0503020204020204" pitchFamily="34" charset="-122"/>
                <a:ea typeface="微软雅黑" panose="020B0503020204020204" pitchFamily="34" charset="-122"/>
              </a:rPr>
              <a:t>拿破仑</a:t>
            </a:r>
            <a:r>
              <a:rPr lang="zh-CN" altLang="en-US" sz="2400" dirty="0">
                <a:latin typeface="微软雅黑" panose="020B0503020204020204" pitchFamily="34" charset="-122"/>
                <a:ea typeface="微软雅黑" panose="020B0503020204020204" pitchFamily="34" charset="-122"/>
              </a:rPr>
              <a:t>征服欧洲，宣布该帝国灭亡。</a:t>
            </a:r>
          </a:p>
          <a:p>
            <a:pPr>
              <a:spcBef>
                <a:spcPts val="600"/>
              </a:spcBef>
            </a:pPr>
            <a:r>
              <a:rPr lang="zh-CN" altLang="en-US" sz="2400" dirty="0">
                <a:latin typeface="微软雅黑" panose="020B0503020204020204" pitchFamily="34" charset="-122"/>
                <a:ea typeface="微软雅黑" panose="020B0503020204020204" pitchFamily="34" charset="-122"/>
              </a:rPr>
              <a:t>1871年</a:t>
            </a:r>
            <a:r>
              <a:rPr lang="zh-CN" altLang="en-US" sz="2400" b="1" u="sng" dirty="0">
                <a:solidFill>
                  <a:srgbClr val="C00000"/>
                </a:solidFill>
                <a:latin typeface="微软雅黑" panose="020B0503020204020204" pitchFamily="34" charset="-122"/>
                <a:ea typeface="微软雅黑" panose="020B0503020204020204" pitchFamily="34" charset="-122"/>
              </a:rPr>
              <a:t>俾斯麦</a:t>
            </a:r>
            <a:r>
              <a:rPr lang="zh-CN" altLang="en-US" sz="2400" dirty="0">
                <a:latin typeface="微软雅黑" panose="020B0503020204020204" pitchFamily="34" charset="-122"/>
                <a:ea typeface="微软雅黑" panose="020B0503020204020204" pitchFamily="34" charset="-122"/>
              </a:rPr>
              <a:t>出兵占领法国巴黎，统一德国，1871年到1914年的德国被称为</a:t>
            </a:r>
            <a:r>
              <a:rPr lang="zh-CN" altLang="en-US" sz="2400" b="1" dirty="0">
                <a:solidFill>
                  <a:srgbClr val="2207EB"/>
                </a:solidFill>
                <a:latin typeface="微软雅黑" panose="020B0503020204020204" pitchFamily="34" charset="-122"/>
                <a:ea typeface="微软雅黑" panose="020B0503020204020204" pitchFamily="34" charset="-122"/>
              </a:rPr>
              <a:t>第二帝国</a:t>
            </a:r>
            <a:r>
              <a:rPr lang="zh-CN" altLang="en-US" sz="2400" b="1"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spcBef>
                <a:spcPts val="600"/>
              </a:spcBef>
            </a:pPr>
            <a:r>
              <a:rPr lang="zh-CN" altLang="en-US" sz="2400" b="1" dirty="0">
                <a:solidFill>
                  <a:srgbClr val="C00000"/>
                </a:solidFill>
                <a:latin typeface="微软雅黑" panose="020B0503020204020204" pitchFamily="34" charset="-122"/>
                <a:ea typeface="微软雅黑" panose="020B0503020204020204" pitchFamily="34" charset="-122"/>
              </a:rPr>
              <a:t>希特勒</a:t>
            </a:r>
            <a:r>
              <a:rPr lang="zh-CN" altLang="en-US" sz="2400" dirty="0">
                <a:latin typeface="微软雅黑" panose="020B0503020204020204" pitchFamily="34" charset="-122"/>
                <a:ea typeface="微软雅黑" panose="020B0503020204020204" pitchFamily="34" charset="-122"/>
              </a:rPr>
              <a:t>纳粹称自己为</a:t>
            </a:r>
            <a:r>
              <a:rPr lang="zh-CN" altLang="en-US" sz="2400" b="1" dirty="0">
                <a:solidFill>
                  <a:srgbClr val="2207EB"/>
                </a:solidFill>
                <a:latin typeface="微软雅黑" panose="020B0503020204020204" pitchFamily="34" charset="-122"/>
                <a:ea typeface="微软雅黑" panose="020B0503020204020204" pitchFamily="34" charset="-122"/>
              </a:rPr>
              <a:t>第三帝国。 </a:t>
            </a:r>
          </a:p>
          <a:p>
            <a:pPr>
              <a:spcBef>
                <a:spcPts val="600"/>
              </a:spcBef>
            </a:pPr>
            <a:r>
              <a:rPr lang="en-US" altLang="zh-CN" sz="2800" b="1" dirty="0">
                <a:solidFill>
                  <a:srgbClr val="CC0000"/>
                </a:solidFill>
                <a:latin typeface="微软雅黑" panose="020B0503020204020204" pitchFamily="34" charset="-122"/>
                <a:ea typeface="微软雅黑" panose="020B0503020204020204" pitchFamily="34" charset="-122"/>
                <a:cs typeface="微软雅黑" panose="020B0503020204020204" pitchFamily="34" charset="-122"/>
              </a:rPr>
              <a:t>1950</a:t>
            </a:r>
            <a:r>
              <a:rPr lang="zh-CN" altLang="en-US" sz="2800" b="1" dirty="0">
                <a:solidFill>
                  <a:srgbClr val="CC0000"/>
                </a:solidFill>
                <a:latin typeface="微软雅黑" panose="020B0503020204020204" pitchFamily="34" charset="-122"/>
                <a:ea typeface="微软雅黑" panose="020B0503020204020204" pitchFamily="34" charset="-122"/>
                <a:cs typeface="微软雅黑" panose="020B0503020204020204" pitchFamily="34" charset="-122"/>
              </a:rPr>
              <a:t>年代以来，欧洲出现联合的趋势，这一意识实际上可溯源于</a:t>
            </a:r>
            <a:r>
              <a:rPr lang="zh-CN" altLang="en-US" sz="2800" b="1" dirty="0">
                <a:solidFill>
                  <a:srgbClr val="0033CC"/>
                </a:solidFill>
                <a:latin typeface="微软雅黑" panose="020B0503020204020204" pitchFamily="34" charset="-122"/>
                <a:ea typeface="微软雅黑" panose="020B0503020204020204" pitchFamily="34" charset="-122"/>
              </a:rPr>
              <a:t>古罗马帝国</a:t>
            </a:r>
            <a:r>
              <a:rPr lang="en-US" altLang="zh-CN" sz="2800" b="1" dirty="0">
                <a:solidFill>
                  <a:srgbClr val="CC0000"/>
                </a:solidFill>
                <a:latin typeface="微软雅黑" panose="020B0503020204020204" pitchFamily="34" charset="-122"/>
                <a:ea typeface="微软雅黑" panose="020B0503020204020204" pitchFamily="34" charset="-122"/>
                <a:cs typeface="微软雅黑" panose="020B0503020204020204" pitchFamily="34" charset="-122"/>
              </a:rPr>
              <a:t>的历史。</a:t>
            </a:r>
            <a:r>
              <a:rPr lang="zh-CN" altLang="en-US" sz="2400" b="1" dirty="0">
                <a:solidFill>
                  <a:schemeClr val="folHlink"/>
                </a:solidFill>
                <a:latin typeface="宋体" panose="02010600030101010101" pitchFamily="2" charset="-122"/>
              </a:rPr>
              <a:t> </a:t>
            </a:r>
            <a:endParaRPr lang="zh-CN" altLang="en-US" sz="2400" b="1" dirty="0">
              <a:latin typeface="宋体" panose="02010600030101010101" pitchFamily="2" charset="-122"/>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9395">
                                            <p:bg/>
                                          </p:spTgt>
                                        </p:tgtEl>
                                        <p:attrNameLst>
                                          <p:attrName>style.visibility</p:attrName>
                                        </p:attrNameLst>
                                      </p:cBhvr>
                                      <p:to>
                                        <p:strVal val="visible"/>
                                      </p:to>
                                    </p:set>
                                    <p:animEffect transition="in" filter="fade">
                                      <p:cBhvr>
                                        <p:cTn id="7" dur="1000"/>
                                        <p:tgtEl>
                                          <p:spTgt spid="59395">
                                            <p:bg/>
                                          </p:spTgt>
                                        </p:tgtEl>
                                      </p:cBhvr>
                                    </p:animEffect>
                                    <p:anim calcmode="lin" valueType="num">
                                      <p:cBhvr>
                                        <p:cTn id="8" dur="1000" fill="hold"/>
                                        <p:tgtEl>
                                          <p:spTgt spid="59395">
                                            <p:bg/>
                                          </p:spTgt>
                                        </p:tgtEl>
                                        <p:attrNameLst>
                                          <p:attrName>ppt_x</p:attrName>
                                        </p:attrNameLst>
                                      </p:cBhvr>
                                      <p:tavLst>
                                        <p:tav tm="0">
                                          <p:val>
                                            <p:strVal val="#ppt_x"/>
                                          </p:val>
                                        </p:tav>
                                        <p:tav tm="100000">
                                          <p:val>
                                            <p:strVal val="#ppt_x"/>
                                          </p:val>
                                        </p:tav>
                                      </p:tavLst>
                                    </p:anim>
                                    <p:anim calcmode="lin" valueType="num">
                                      <p:cBhvr>
                                        <p:cTn id="9" dur="1000" fill="hold"/>
                                        <p:tgtEl>
                                          <p:spTgt spid="59395">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9395">
                                            <p:txEl>
                                              <p:pRg st="0" end="0"/>
                                            </p:txEl>
                                          </p:spTgt>
                                        </p:tgtEl>
                                        <p:attrNameLst>
                                          <p:attrName>style.visibility</p:attrName>
                                        </p:attrNameLst>
                                      </p:cBhvr>
                                      <p:to>
                                        <p:strVal val="visible"/>
                                      </p:to>
                                    </p:set>
                                    <p:animEffect transition="in" filter="fade">
                                      <p:cBhvr>
                                        <p:cTn id="12" dur="1000"/>
                                        <p:tgtEl>
                                          <p:spTgt spid="59395">
                                            <p:txEl>
                                              <p:pRg st="0" end="0"/>
                                            </p:txEl>
                                          </p:spTgt>
                                        </p:tgtEl>
                                      </p:cBhvr>
                                    </p:animEffect>
                                    <p:anim calcmode="lin" valueType="num">
                                      <p:cBhvr>
                                        <p:cTn id="13" dur="10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93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9395">
                                            <p:txEl>
                                              <p:pRg st="1" end="1"/>
                                            </p:txEl>
                                          </p:spTgt>
                                        </p:tgtEl>
                                        <p:attrNameLst>
                                          <p:attrName>style.visibility</p:attrName>
                                        </p:attrNameLst>
                                      </p:cBhvr>
                                      <p:to>
                                        <p:strVal val="visible"/>
                                      </p:to>
                                    </p:set>
                                    <p:animEffect transition="in" filter="fade">
                                      <p:cBhvr>
                                        <p:cTn id="19" dur="1000"/>
                                        <p:tgtEl>
                                          <p:spTgt spid="59395">
                                            <p:txEl>
                                              <p:pRg st="1" end="1"/>
                                            </p:txEl>
                                          </p:spTgt>
                                        </p:tgtEl>
                                      </p:cBhvr>
                                    </p:animEffect>
                                    <p:anim calcmode="lin" valueType="num">
                                      <p:cBhvr>
                                        <p:cTn id="20" dur="10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93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9395">
                                            <p:txEl>
                                              <p:pRg st="2" end="2"/>
                                            </p:txEl>
                                          </p:spTgt>
                                        </p:tgtEl>
                                        <p:attrNameLst>
                                          <p:attrName>style.visibility</p:attrName>
                                        </p:attrNameLst>
                                      </p:cBhvr>
                                      <p:to>
                                        <p:strVal val="visible"/>
                                      </p:to>
                                    </p:set>
                                    <p:animEffect transition="in" filter="fade">
                                      <p:cBhvr>
                                        <p:cTn id="26" dur="1000"/>
                                        <p:tgtEl>
                                          <p:spTgt spid="59395">
                                            <p:txEl>
                                              <p:pRg st="2" end="2"/>
                                            </p:txEl>
                                          </p:spTgt>
                                        </p:tgtEl>
                                      </p:cBhvr>
                                    </p:animEffect>
                                    <p:anim calcmode="lin" valueType="num">
                                      <p:cBhvr>
                                        <p:cTn id="27" dur="10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93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9395">
                                            <p:txEl>
                                              <p:pRg st="3" end="3"/>
                                            </p:txEl>
                                          </p:spTgt>
                                        </p:tgtEl>
                                        <p:attrNameLst>
                                          <p:attrName>style.visibility</p:attrName>
                                        </p:attrNameLst>
                                      </p:cBhvr>
                                      <p:to>
                                        <p:strVal val="visible"/>
                                      </p:to>
                                    </p:set>
                                    <p:animEffect transition="in" filter="fade">
                                      <p:cBhvr>
                                        <p:cTn id="33" dur="1000"/>
                                        <p:tgtEl>
                                          <p:spTgt spid="59395">
                                            <p:txEl>
                                              <p:pRg st="3" end="3"/>
                                            </p:txEl>
                                          </p:spTgt>
                                        </p:tgtEl>
                                      </p:cBhvr>
                                    </p:animEffect>
                                    <p:anim calcmode="lin" valueType="num">
                                      <p:cBhvr>
                                        <p:cTn id="34" dur="10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593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9395">
                                            <p:txEl>
                                              <p:pRg st="4" end="4"/>
                                            </p:txEl>
                                          </p:spTgt>
                                        </p:tgtEl>
                                        <p:attrNameLst>
                                          <p:attrName>style.visibility</p:attrName>
                                        </p:attrNameLst>
                                      </p:cBhvr>
                                      <p:to>
                                        <p:strVal val="visible"/>
                                      </p:to>
                                    </p:set>
                                    <p:animEffect transition="in" filter="fade">
                                      <p:cBhvr>
                                        <p:cTn id="40" dur="1000"/>
                                        <p:tgtEl>
                                          <p:spTgt spid="59395">
                                            <p:txEl>
                                              <p:pRg st="4" end="4"/>
                                            </p:txEl>
                                          </p:spTgt>
                                        </p:tgtEl>
                                      </p:cBhvr>
                                    </p:animEffect>
                                    <p:anim calcmode="lin" valueType="num">
                                      <p:cBhvr>
                                        <p:cTn id="41" dur="10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593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F0E6BC7-4E12-4C4F-8CCE-C253CCB0CF55}"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5058"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32</a:t>
            </a:fld>
            <a:endParaRPr lang="en-US" altLang="zh-CN" sz="1200" dirty="0">
              <a:latin typeface="Garamond" panose="02020404030301010803" pitchFamily="18" charset="0"/>
            </a:endParaRPr>
          </a:p>
        </p:txBody>
      </p:sp>
      <p:sp>
        <p:nvSpPr>
          <p:cNvPr id="45059" name="Rectangle 2"/>
          <p:cNvSpPr>
            <a:spLocks noGrp="1"/>
          </p:cNvSpPr>
          <p:nvPr>
            <p:ph type="title"/>
          </p:nvPr>
        </p:nvSpPr>
        <p:spPr/>
        <p:txBody>
          <a:bodyPr vert="horz" wrap="square" lIns="91440" tIns="45720" rIns="91440" bIns="45720" anchor="t"/>
          <a:lstStyle/>
          <a:p>
            <a:endParaRPr lang="zh-CN" altLang="zh-CN" dirty="0"/>
          </a:p>
        </p:txBody>
      </p:sp>
      <p:pic>
        <p:nvPicPr>
          <p:cNvPr id="45060" name="Picture 4" descr="西罗马帝国">
            <a:hlinkClick r:id="rId2" tooltip="西罗马帝国"/>
          </p:cNvPr>
          <p:cNvPicPr>
            <a:picLocks noGrp="1" noChangeAspect="1"/>
          </p:cNvPicPr>
          <p:nvPr>
            <p:ph idx="1"/>
          </p:nvPr>
        </p:nvPicPr>
        <p:blipFill>
          <a:blip r:embed="rId3"/>
          <a:stretch>
            <a:fillRect/>
          </a:stretch>
        </p:blipFill>
        <p:spPr>
          <a:xfrm>
            <a:off x="227330" y="93980"/>
            <a:ext cx="8665210" cy="6245225"/>
          </a:xfrm>
        </p:spPr>
      </p:pic>
    </p:spTree>
  </p:cSld>
  <p:clrMapOvr>
    <a:masterClrMapping/>
  </p:clrMapOvr>
  <p:transition>
    <p:wheel spokes="8"/>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654AC3D-0E5D-4358-BCAB-4E7ED13A25EC}"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6082"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33</a:t>
            </a:fld>
            <a:endParaRPr lang="en-US" altLang="zh-CN" sz="1200" dirty="0">
              <a:latin typeface="Garamond" panose="02020404030301010803" pitchFamily="18" charset="0"/>
            </a:endParaRPr>
          </a:p>
        </p:txBody>
      </p:sp>
      <p:sp>
        <p:nvSpPr>
          <p:cNvPr id="44036" name="Rectangle 2"/>
          <p:cNvSpPr>
            <a:spLocks noGrp="1"/>
          </p:cNvSpPr>
          <p:nvPr>
            <p:ph type="title"/>
          </p:nvPr>
        </p:nvSpPr>
        <p:spPr>
          <a:xfrm>
            <a:off x="4465638" y="836613"/>
            <a:ext cx="4175125" cy="1512887"/>
          </a:xfrm>
        </p:spPr>
        <p:txBody>
          <a:bodyPr vert="horz" wrap="square" lIns="91440" tIns="45720" rIns="91440" bIns="45720" anchor="t"/>
          <a:lstStyle/>
          <a:p>
            <a:r>
              <a:rPr lang="zh-CN" altLang="en-US" sz="3800" b="1" dirty="0">
                <a:solidFill>
                  <a:srgbClr val="003399"/>
                </a:solidFill>
                <a:latin typeface="微软雅黑" panose="020B0503020204020204" pitchFamily="34" charset="-122"/>
                <a:ea typeface="微软雅黑" panose="020B0503020204020204" pitchFamily="34" charset="-122"/>
              </a:rPr>
              <a:t>意大利国旗</a:t>
            </a:r>
            <a:r>
              <a:rPr lang="zh-CN" altLang="en-US" sz="3800" b="1" dirty="0">
                <a:latin typeface="微软雅黑" panose="020B0503020204020204" pitchFamily="34" charset="-122"/>
                <a:ea typeface="微软雅黑" panose="020B0503020204020204" pitchFamily="34" charset="-122"/>
              </a:rPr>
              <a:t/>
            </a:r>
            <a:br>
              <a:rPr lang="zh-CN" altLang="en-US" sz="3800" b="1" dirty="0">
                <a:latin typeface="微软雅黑" panose="020B0503020204020204" pitchFamily="34" charset="-122"/>
                <a:ea typeface="微软雅黑" panose="020B0503020204020204" pitchFamily="34" charset="-122"/>
              </a:rPr>
            </a:br>
            <a:r>
              <a:rPr lang="zh-CN" altLang="en-US" sz="3800" b="1" dirty="0">
                <a:latin typeface="微软雅黑" panose="020B0503020204020204" pitchFamily="34" charset="-122"/>
                <a:ea typeface="微软雅黑" panose="020B0503020204020204" pitchFamily="34" charset="-122"/>
              </a:rPr>
              <a:t/>
            </a:r>
            <a:br>
              <a:rPr lang="zh-CN" altLang="en-US" sz="3800" b="1" dirty="0">
                <a:latin typeface="微软雅黑" panose="020B0503020204020204" pitchFamily="34" charset="-122"/>
                <a:ea typeface="微软雅黑" panose="020B0503020204020204" pitchFamily="34" charset="-122"/>
              </a:rPr>
            </a:br>
            <a:r>
              <a:rPr lang="zh-CN" altLang="en-US" sz="3800" b="1" dirty="0">
                <a:latin typeface="微软雅黑" panose="020B0503020204020204" pitchFamily="34" charset="-122"/>
                <a:ea typeface="微软雅黑" panose="020B0503020204020204" pitchFamily="34" charset="-122"/>
              </a:rPr>
              <a:t/>
            </a:r>
            <a:br>
              <a:rPr lang="zh-CN" altLang="en-US" sz="3800" b="1" dirty="0">
                <a:latin typeface="微软雅黑" panose="020B0503020204020204" pitchFamily="34" charset="-122"/>
                <a:ea typeface="微软雅黑" panose="020B0503020204020204" pitchFamily="34" charset="-122"/>
              </a:rPr>
            </a:br>
            <a:r>
              <a:rPr lang="zh-CN" altLang="en-US" sz="3800" b="1" dirty="0">
                <a:latin typeface="微软雅黑" panose="020B0503020204020204" pitchFamily="34" charset="-122"/>
                <a:ea typeface="微软雅黑" panose="020B0503020204020204" pitchFamily="34" charset="-122"/>
              </a:rPr>
              <a:t>       </a:t>
            </a:r>
            <a:r>
              <a:rPr lang="zh-CN" altLang="en-US" sz="3800" b="1" dirty="0">
                <a:solidFill>
                  <a:srgbClr val="003399"/>
                </a:solidFill>
                <a:latin typeface="微软雅黑" panose="020B0503020204020204" pitchFamily="34" charset="-122"/>
                <a:ea typeface="微软雅黑" panose="020B0503020204020204" pitchFamily="34" charset="-122"/>
              </a:rPr>
              <a:t/>
            </a:r>
            <a:br>
              <a:rPr lang="zh-CN" altLang="en-US" sz="3800" b="1" dirty="0">
                <a:solidFill>
                  <a:srgbClr val="003399"/>
                </a:solidFill>
                <a:latin typeface="微软雅黑" panose="020B0503020204020204" pitchFamily="34" charset="-122"/>
                <a:ea typeface="微软雅黑" panose="020B0503020204020204" pitchFamily="34" charset="-122"/>
              </a:rPr>
            </a:br>
            <a:r>
              <a:rPr lang="zh-CN" altLang="en-US" sz="3800" b="1" dirty="0">
                <a:latin typeface="微软雅黑" panose="020B0503020204020204" pitchFamily="34" charset="-122"/>
                <a:ea typeface="微软雅黑" panose="020B0503020204020204" pitchFamily="34" charset="-122"/>
              </a:rPr>
              <a:t/>
            </a:r>
            <a:br>
              <a:rPr lang="zh-CN" altLang="en-US" sz="3800" b="1" dirty="0">
                <a:latin typeface="微软雅黑" panose="020B0503020204020204" pitchFamily="34" charset="-122"/>
                <a:ea typeface="微软雅黑" panose="020B0503020204020204" pitchFamily="34" charset="-122"/>
              </a:rPr>
            </a:br>
            <a:r>
              <a:rPr lang="zh-CN" altLang="en-US" sz="1000" b="1" dirty="0">
                <a:latin typeface="微软雅黑" panose="020B0503020204020204" pitchFamily="34" charset="-122"/>
                <a:ea typeface="微软雅黑" panose="020B0503020204020204" pitchFamily="34" charset="-122"/>
              </a:rPr>
              <a:t/>
            </a:r>
            <a:br>
              <a:rPr lang="zh-CN" altLang="en-US" sz="1000" b="1" dirty="0">
                <a:latin typeface="微软雅黑" panose="020B0503020204020204" pitchFamily="34" charset="-122"/>
                <a:ea typeface="微软雅黑" panose="020B0503020204020204" pitchFamily="34" charset="-122"/>
              </a:rPr>
            </a:br>
            <a:r>
              <a:rPr lang="zh-CN" altLang="en-US" sz="3800" b="1" dirty="0">
                <a:latin typeface="微软雅黑" panose="020B0503020204020204" pitchFamily="34" charset="-122"/>
                <a:ea typeface="微软雅黑" panose="020B0503020204020204" pitchFamily="34" charset="-122"/>
              </a:rPr>
              <a:t/>
            </a:r>
            <a:br>
              <a:rPr lang="zh-CN" altLang="en-US" sz="3800" b="1" dirty="0">
                <a:latin typeface="微软雅黑" panose="020B0503020204020204" pitchFamily="34" charset="-122"/>
                <a:ea typeface="微软雅黑" panose="020B0503020204020204" pitchFamily="34" charset="-122"/>
              </a:rPr>
            </a:br>
            <a:r>
              <a:rPr lang="zh-CN" altLang="en-US" sz="3800" b="1" dirty="0">
                <a:latin typeface="微软雅黑" panose="020B0503020204020204" pitchFamily="34" charset="-122"/>
                <a:ea typeface="微软雅黑" panose="020B0503020204020204" pitchFamily="34" charset="-122"/>
              </a:rPr>
              <a:t>           </a:t>
            </a:r>
            <a:endParaRPr lang="zh-CN" altLang="en-US" sz="3800" b="1" dirty="0">
              <a:solidFill>
                <a:srgbClr val="003399"/>
              </a:solidFill>
              <a:latin typeface="微软雅黑" panose="020B0503020204020204" pitchFamily="34" charset="-122"/>
              <a:ea typeface="微软雅黑" panose="020B0503020204020204" pitchFamily="34" charset="-122"/>
            </a:endParaRPr>
          </a:p>
        </p:txBody>
      </p:sp>
      <p:pic>
        <p:nvPicPr>
          <p:cNvPr id="46084" name="Picture 3" descr="9113862296764ae0d7cae2a9"/>
          <p:cNvPicPr>
            <a:picLocks noChangeAspect="1"/>
          </p:cNvPicPr>
          <p:nvPr/>
        </p:nvPicPr>
        <p:blipFill>
          <a:blip r:embed="rId2"/>
          <a:stretch>
            <a:fillRect/>
          </a:stretch>
        </p:blipFill>
        <p:spPr>
          <a:xfrm>
            <a:off x="1116013" y="500063"/>
            <a:ext cx="2519362" cy="1679575"/>
          </a:xfrm>
          <a:prstGeom prst="rect">
            <a:avLst/>
          </a:prstGeom>
          <a:noFill/>
          <a:ln w="9525">
            <a:noFill/>
          </a:ln>
        </p:spPr>
      </p:pic>
      <p:pic>
        <p:nvPicPr>
          <p:cNvPr id="46085" name="Picture 4" descr="xinsrc_35b2dfef7eaf11d6b5d000b0d03f0b06"/>
          <p:cNvPicPr>
            <a:picLocks noChangeAspect="1"/>
          </p:cNvPicPr>
          <p:nvPr/>
        </p:nvPicPr>
        <p:blipFill>
          <a:blip r:embed="rId3"/>
          <a:stretch>
            <a:fillRect/>
          </a:stretch>
        </p:blipFill>
        <p:spPr>
          <a:xfrm>
            <a:off x="1928813" y="2428875"/>
            <a:ext cx="2519362" cy="1627188"/>
          </a:xfrm>
          <a:prstGeom prst="rect">
            <a:avLst/>
          </a:prstGeom>
          <a:noFill/>
          <a:ln w="9525">
            <a:noFill/>
          </a:ln>
        </p:spPr>
      </p:pic>
      <p:pic>
        <p:nvPicPr>
          <p:cNvPr id="46086" name="Picture 5" descr="德国"/>
          <p:cNvPicPr>
            <a:picLocks noChangeAspect="1"/>
          </p:cNvPicPr>
          <p:nvPr/>
        </p:nvPicPr>
        <p:blipFill>
          <a:blip r:embed="rId4"/>
          <a:stretch>
            <a:fillRect/>
          </a:stretch>
        </p:blipFill>
        <p:spPr>
          <a:xfrm>
            <a:off x="2695575" y="4357688"/>
            <a:ext cx="2519363" cy="1646237"/>
          </a:xfrm>
          <a:prstGeom prst="rect">
            <a:avLst/>
          </a:prstGeom>
          <a:noFill/>
          <a:ln w="9525">
            <a:noFill/>
          </a:ln>
        </p:spPr>
      </p:pic>
      <p:sp>
        <p:nvSpPr>
          <p:cNvPr id="8" name="Rectangle 2"/>
          <p:cNvSpPr txBox="1"/>
          <p:nvPr/>
        </p:nvSpPr>
        <p:spPr>
          <a:xfrm>
            <a:off x="5076825" y="2711450"/>
            <a:ext cx="3932238" cy="912813"/>
          </a:xfrm>
          <a:prstGeom prst="rect">
            <a:avLst/>
          </a:prstGeom>
          <a:noFill/>
          <a:ln w="9525">
            <a:noFill/>
          </a:ln>
        </p:spPr>
        <p:txBody>
          <a:bodyPr anchor="t"/>
          <a:lstStyle/>
          <a:p>
            <a:pPr eaLnBrk="0" hangingPunct="0"/>
            <a:r>
              <a:rPr lang="zh-CN" altLang="en-US" sz="3800" b="1" dirty="0">
                <a:solidFill>
                  <a:schemeClr val="tx2"/>
                </a:solidFill>
                <a:latin typeface="微软雅黑" panose="020B0503020204020204" pitchFamily="34" charset="-122"/>
                <a:ea typeface="微软雅黑" panose="020B0503020204020204" pitchFamily="34" charset="-122"/>
              </a:rPr>
              <a:t> </a:t>
            </a:r>
            <a:r>
              <a:rPr lang="zh-CN" altLang="en-US" sz="3800" b="1" dirty="0">
                <a:solidFill>
                  <a:srgbClr val="003399"/>
                </a:solidFill>
                <a:latin typeface="微软雅黑" panose="020B0503020204020204" pitchFamily="34" charset="-122"/>
                <a:ea typeface="微软雅黑" panose="020B0503020204020204" pitchFamily="34" charset="-122"/>
              </a:rPr>
              <a:t>法国国旗</a:t>
            </a:r>
            <a:br>
              <a:rPr lang="zh-CN" altLang="en-US" sz="3800" b="1" dirty="0">
                <a:solidFill>
                  <a:srgbClr val="003399"/>
                </a:solidFill>
                <a:latin typeface="微软雅黑" panose="020B0503020204020204" pitchFamily="34" charset="-122"/>
                <a:ea typeface="微软雅黑" panose="020B0503020204020204" pitchFamily="34" charset="-122"/>
              </a:rPr>
            </a:br>
            <a:r>
              <a:rPr lang="zh-CN" altLang="en-US" sz="3800" b="1" dirty="0">
                <a:solidFill>
                  <a:schemeClr val="tx2"/>
                </a:solidFill>
                <a:latin typeface="微软雅黑" panose="020B0503020204020204" pitchFamily="34" charset="-122"/>
                <a:ea typeface="微软雅黑" panose="020B0503020204020204" pitchFamily="34" charset="-122"/>
              </a:rPr>
              <a:t/>
            </a:r>
            <a:br>
              <a:rPr lang="zh-CN" altLang="en-US" sz="3800" b="1" dirty="0">
                <a:solidFill>
                  <a:schemeClr val="tx2"/>
                </a:solidFill>
                <a:latin typeface="微软雅黑" panose="020B0503020204020204" pitchFamily="34" charset="-122"/>
                <a:ea typeface="微软雅黑" panose="020B0503020204020204" pitchFamily="34" charset="-122"/>
              </a:rPr>
            </a:br>
            <a:r>
              <a:rPr lang="zh-CN" altLang="en-US" sz="1000" b="1" dirty="0">
                <a:solidFill>
                  <a:schemeClr val="tx2"/>
                </a:solidFill>
                <a:latin typeface="微软雅黑" panose="020B0503020204020204" pitchFamily="34" charset="-122"/>
                <a:ea typeface="微软雅黑" panose="020B0503020204020204" pitchFamily="34" charset="-122"/>
              </a:rPr>
              <a:t/>
            </a:r>
            <a:br>
              <a:rPr lang="zh-CN" altLang="en-US" sz="1000" b="1" dirty="0">
                <a:solidFill>
                  <a:schemeClr val="tx2"/>
                </a:solidFill>
                <a:latin typeface="微软雅黑" panose="020B0503020204020204" pitchFamily="34" charset="-122"/>
                <a:ea typeface="微软雅黑" panose="020B0503020204020204" pitchFamily="34" charset="-122"/>
              </a:rPr>
            </a:br>
            <a:r>
              <a:rPr lang="zh-CN" altLang="en-US" sz="3800" b="1" dirty="0">
                <a:solidFill>
                  <a:schemeClr val="tx2"/>
                </a:solidFill>
                <a:latin typeface="微软雅黑" panose="020B0503020204020204" pitchFamily="34" charset="-122"/>
                <a:ea typeface="微软雅黑" panose="020B0503020204020204" pitchFamily="34" charset="-122"/>
              </a:rPr>
              <a:t/>
            </a:r>
            <a:br>
              <a:rPr lang="zh-CN" altLang="en-US" sz="3800" b="1" dirty="0">
                <a:solidFill>
                  <a:schemeClr val="tx2"/>
                </a:solidFill>
                <a:latin typeface="微软雅黑" panose="020B0503020204020204" pitchFamily="34" charset="-122"/>
                <a:ea typeface="微软雅黑" panose="020B0503020204020204" pitchFamily="34" charset="-122"/>
              </a:rPr>
            </a:br>
            <a:endParaRPr lang="zh-CN" altLang="en-US" sz="3800" b="1" dirty="0">
              <a:solidFill>
                <a:srgbClr val="003399"/>
              </a:solidFill>
              <a:latin typeface="微软雅黑" panose="020B0503020204020204" pitchFamily="34" charset="-122"/>
              <a:ea typeface="微软雅黑" panose="020B0503020204020204" pitchFamily="34" charset="-122"/>
            </a:endParaRPr>
          </a:p>
        </p:txBody>
      </p:sp>
      <p:sp>
        <p:nvSpPr>
          <p:cNvPr id="9" name="Rectangle 2"/>
          <p:cNvSpPr txBox="1"/>
          <p:nvPr/>
        </p:nvSpPr>
        <p:spPr>
          <a:xfrm>
            <a:off x="5761038" y="4941888"/>
            <a:ext cx="3382962" cy="838200"/>
          </a:xfrm>
          <a:prstGeom prst="rect">
            <a:avLst/>
          </a:prstGeom>
          <a:noFill/>
          <a:ln w="9525">
            <a:noFill/>
          </a:ln>
        </p:spPr>
        <p:txBody>
          <a:bodyPr anchor="t"/>
          <a:lstStyle/>
          <a:p>
            <a:pPr eaLnBrk="0" hangingPunct="0"/>
            <a:r>
              <a:rPr lang="zh-CN" altLang="en-US" sz="3800" b="1" dirty="0">
                <a:solidFill>
                  <a:srgbClr val="003399"/>
                </a:solidFill>
                <a:latin typeface="微软雅黑" panose="020B0503020204020204" pitchFamily="34" charset="-122"/>
                <a:ea typeface="微软雅黑" panose="020B0503020204020204" pitchFamily="34" charset="-122"/>
              </a:rPr>
              <a:t>德国国旗</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6085"/>
                                        </p:tgtEl>
                                        <p:attrNameLst>
                                          <p:attrName>style.visibility</p:attrName>
                                        </p:attrNameLst>
                                      </p:cBhvr>
                                      <p:to>
                                        <p:strVal val="visible"/>
                                      </p:to>
                                    </p:set>
                                    <p:animEffect transition="in" filter="blinds(horizontal)">
                                      <p:cBhvr>
                                        <p:cTn id="11" dur="500"/>
                                        <p:tgtEl>
                                          <p:spTgt spid="4608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6086"/>
                                        </p:tgtEl>
                                        <p:attrNameLst>
                                          <p:attrName>style.visibility</p:attrName>
                                        </p:attrNameLst>
                                      </p:cBhvr>
                                      <p:to>
                                        <p:strVal val="visible"/>
                                      </p:to>
                                    </p:set>
                                    <p:animEffect transition="in" filter="blinds(horizontal)">
                                      <p:cBhvr>
                                        <p:cTn id="19" dur="500"/>
                                        <p:tgtEl>
                                          <p:spTgt spid="46086"/>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C0B112B-EBCC-40E4-88F4-4D2B346490D3}"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7106"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34</a:t>
            </a:fld>
            <a:endParaRPr lang="en-US" altLang="zh-CN" sz="1200" dirty="0">
              <a:latin typeface="Garamond" panose="02020404030301010803" pitchFamily="18" charset="0"/>
            </a:endParaRPr>
          </a:p>
        </p:txBody>
      </p:sp>
      <p:sp>
        <p:nvSpPr>
          <p:cNvPr id="60418" name="Rectangle 2"/>
          <p:cNvSpPr>
            <a:spLocks noGrp="1" noChangeArrowheads="1"/>
          </p:cNvSpPr>
          <p:nvPr>
            <p:ph type="title"/>
          </p:nvPr>
        </p:nvSpPr>
        <p:spPr>
          <a:xfrm>
            <a:off x="323850" y="188913"/>
            <a:ext cx="8280400" cy="846138"/>
          </a:xfrm>
          <a:solidFill>
            <a:srgbClr val="00FF00"/>
          </a:solidFill>
          <a:ln w="19050">
            <a:solidFill>
              <a:srgbClr val="008080"/>
            </a:solid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200" b="0" i="0" u="none" strike="noStrike" kern="0" cap="none" spc="0" normalizeH="0" baseline="0" noProof="0" dirty="0">
                <a:ln>
                  <a:noFill/>
                </a:ln>
                <a:solidFill>
                  <a:schemeClr val="tx2"/>
                </a:solidFill>
                <a:effectLst/>
                <a:uLnTx/>
                <a:uFillTx/>
                <a:latin typeface="+mj-lt"/>
                <a:ea typeface="+mj-ea"/>
                <a:cs typeface="+mj-cs"/>
              </a:rPr>
              <a:t> </a:t>
            </a:r>
            <a:r>
              <a:rPr kumimoji="0" lang="zh-CN" altLang="en-US" sz="44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古罗马人的特点          </a:t>
            </a:r>
            <a:endParaRPr kumimoji="0" lang="zh-CN" altLang="en-US" sz="36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60419" name="Rectangle 3"/>
          <p:cNvSpPr>
            <a:spLocks noGrp="1"/>
          </p:cNvSpPr>
          <p:nvPr>
            <p:ph idx="1"/>
          </p:nvPr>
        </p:nvSpPr>
        <p:spPr>
          <a:xfrm>
            <a:off x="395288" y="1412875"/>
            <a:ext cx="8208962" cy="4533900"/>
          </a:xfrm>
          <a:solidFill>
            <a:srgbClr val="CCFFCC"/>
          </a:solidFill>
        </p:spPr>
        <p:txBody>
          <a:bodyPr vert="horz" wrap="square" lIns="91440" tIns="45720" rIns="91440" bIns="45720" anchor="t"/>
          <a:lstStyle/>
          <a:p>
            <a:pPr>
              <a:lnSpc>
                <a:spcPct val="95000"/>
              </a:lnSpc>
              <a:spcBef>
                <a:spcPts val="1800"/>
              </a:spcBef>
            </a:pPr>
            <a:r>
              <a:rPr lang="zh-CN" altLang="en-US" sz="2900" b="1" dirty="0">
                <a:solidFill>
                  <a:srgbClr val="C00000"/>
                </a:solidFill>
                <a:latin typeface="微软雅黑" panose="020B0503020204020204" pitchFamily="34" charset="-122"/>
                <a:ea typeface="微软雅黑" panose="020B0503020204020204" pitchFamily="34" charset="-122"/>
              </a:rPr>
              <a:t>古罗马人</a:t>
            </a:r>
            <a:r>
              <a:rPr lang="zh-CN" altLang="en-US" sz="2900" b="1" dirty="0">
                <a:latin typeface="微软雅黑" panose="020B0503020204020204" pitchFamily="34" charset="-122"/>
                <a:ea typeface="微软雅黑" panose="020B0503020204020204" pitchFamily="34" charset="-122"/>
              </a:rPr>
              <a:t>曾经信仰多神，统称为精灵，最喜爱丘比特神。后来接受</a:t>
            </a:r>
            <a:r>
              <a:rPr lang="zh-CN" altLang="en-US" sz="2900" b="1" dirty="0">
                <a:solidFill>
                  <a:srgbClr val="2207EB"/>
                </a:solidFill>
                <a:latin typeface="微软雅黑" panose="020B0503020204020204" pitchFamily="34" charset="-122"/>
                <a:ea typeface="微软雅黑" panose="020B0503020204020204" pitchFamily="34" charset="-122"/>
              </a:rPr>
              <a:t>一神</a:t>
            </a:r>
            <a:r>
              <a:rPr lang="zh-CN" altLang="en-US" sz="2900" b="1" dirty="0" smtClean="0">
                <a:solidFill>
                  <a:srgbClr val="2207EB"/>
                </a:solidFill>
                <a:latin typeface="微软雅黑" panose="020B0503020204020204" pitchFamily="34" charset="-122"/>
                <a:ea typeface="微软雅黑" panose="020B0503020204020204" pitchFamily="34" charset="-122"/>
              </a:rPr>
              <a:t>哲学</a:t>
            </a:r>
            <a:r>
              <a:rPr lang="zh-CN" altLang="en-US" sz="2900" b="1" dirty="0">
                <a:latin typeface="微软雅黑" panose="020B0503020204020204" pitchFamily="34" charset="-122"/>
                <a:ea typeface="微软雅黑" panose="020B0503020204020204" pitchFamily="34" charset="-122"/>
              </a:rPr>
              <a:t>，</a:t>
            </a:r>
            <a:r>
              <a:rPr lang="zh-CN" altLang="en-US" sz="2900" b="1" dirty="0" smtClean="0">
                <a:latin typeface="微软雅黑" panose="020B0503020204020204" pitchFamily="34" charset="-122"/>
                <a:ea typeface="微软雅黑" panose="020B0503020204020204" pitchFamily="34" charset="-122"/>
              </a:rPr>
              <a:t>信奉</a:t>
            </a:r>
            <a:r>
              <a:rPr lang="zh-CN" altLang="en-US" sz="2900" b="1" dirty="0">
                <a:latin typeface="微软雅黑" panose="020B0503020204020204" pitchFamily="34" charset="-122"/>
                <a:ea typeface="微软雅黑" panose="020B0503020204020204" pitchFamily="34" charset="-122"/>
              </a:rPr>
              <a:t>犹太教或</a:t>
            </a:r>
            <a:r>
              <a:rPr lang="zh-CN" altLang="en-US" sz="2900" b="1" dirty="0" smtClean="0">
                <a:latin typeface="微软雅黑" panose="020B0503020204020204" pitchFamily="34" charset="-122"/>
                <a:ea typeface="微软雅黑" panose="020B0503020204020204" pitchFamily="34" charset="-122"/>
              </a:rPr>
              <a:t>基督教。</a:t>
            </a:r>
            <a:r>
              <a:rPr lang="zh-CN" altLang="en-US" sz="2900" b="1" dirty="0">
                <a:solidFill>
                  <a:srgbClr val="0033CC"/>
                </a:solidFill>
                <a:latin typeface="微软雅黑" panose="020B0503020204020204" pitchFamily="34" charset="-122"/>
                <a:ea typeface="微软雅黑" panose="020B0503020204020204" pitchFamily="34" charset="-122"/>
              </a:rPr>
              <a:t>（比较：印度教、佛教等）</a:t>
            </a:r>
          </a:p>
          <a:p>
            <a:pPr>
              <a:lnSpc>
                <a:spcPct val="95000"/>
              </a:lnSpc>
              <a:spcBef>
                <a:spcPts val="1800"/>
              </a:spcBef>
            </a:pPr>
            <a:r>
              <a:rPr lang="zh-CN" altLang="en-US" sz="2900" b="1" dirty="0">
                <a:solidFill>
                  <a:srgbClr val="C00000"/>
                </a:solidFill>
                <a:latin typeface="微软雅黑" panose="020B0503020204020204" pitchFamily="34" charset="-122"/>
                <a:ea typeface="微软雅黑" panose="020B0503020204020204" pitchFamily="34" charset="-122"/>
              </a:rPr>
              <a:t>古罗马人</a:t>
            </a:r>
            <a:r>
              <a:rPr lang="zh-CN" altLang="en-US" sz="2900" b="1" dirty="0">
                <a:latin typeface="微软雅黑" panose="020B0503020204020204" pitchFamily="34" charset="-122"/>
                <a:ea typeface="微软雅黑" panose="020B0503020204020204" pitchFamily="34" charset="-122"/>
              </a:rPr>
              <a:t>崇尚战争，实施彻底军国主义，家庭就是基本军事单位，战争使他们野蛮暴躁，经常采取背信弃义、残酷和贪婪手段进行战争，历史学家称之</a:t>
            </a:r>
            <a:r>
              <a:rPr lang="zh-CN" altLang="en-US" sz="2900" b="1" dirty="0">
                <a:solidFill>
                  <a:srgbClr val="003399"/>
                </a:solidFill>
                <a:latin typeface="微软雅黑" panose="020B0503020204020204" pitchFamily="34" charset="-122"/>
                <a:ea typeface="微软雅黑" panose="020B0503020204020204" pitchFamily="34" charset="-122"/>
              </a:rPr>
              <a:t>“是历史上绝无仅有的”。</a:t>
            </a:r>
            <a:r>
              <a:rPr lang="zh-CN" altLang="en-US" sz="2900" b="1" dirty="0">
                <a:latin typeface="微软雅黑" panose="020B0503020204020204" pitchFamily="34" charset="-122"/>
                <a:ea typeface="微软雅黑" panose="020B0503020204020204" pitchFamily="34" charset="-122"/>
              </a:rPr>
              <a:t>以战争掠夺</a:t>
            </a:r>
            <a:r>
              <a:rPr lang="zh-CN" altLang="en-US" sz="2900" b="1" dirty="0" smtClean="0">
                <a:latin typeface="微软雅黑" panose="020B0503020204020204" pitchFamily="34" charset="-122"/>
                <a:ea typeface="微软雅黑" panose="020B0503020204020204" pitchFamily="34" charset="-122"/>
              </a:rPr>
              <a:t>财富</a:t>
            </a:r>
            <a:r>
              <a:rPr lang="zh-CN" altLang="en-US" sz="2900" b="1" dirty="0">
                <a:latin typeface="微软雅黑" panose="020B0503020204020204" pitchFamily="34" charset="-122"/>
                <a:ea typeface="微软雅黑" panose="020B0503020204020204" pitchFamily="34" charset="-122"/>
              </a:rPr>
              <a:t>，</a:t>
            </a:r>
            <a:r>
              <a:rPr lang="zh-CN" altLang="en-US" sz="2900" b="1" dirty="0" smtClean="0">
                <a:latin typeface="微软雅黑" panose="020B0503020204020204" pitchFamily="34" charset="-122"/>
                <a:ea typeface="微软雅黑" panose="020B0503020204020204" pitchFamily="34" charset="-122"/>
              </a:rPr>
              <a:t>占领</a:t>
            </a:r>
            <a:r>
              <a:rPr lang="zh-CN" altLang="en-US" sz="2900" b="1" dirty="0">
                <a:latin typeface="微软雅黑" panose="020B0503020204020204" pitchFamily="34" charset="-122"/>
                <a:ea typeface="微软雅黑" panose="020B0503020204020204" pitchFamily="34" charset="-122"/>
              </a:rPr>
              <a:t>殖民地</a:t>
            </a:r>
            <a:r>
              <a:rPr lang="en-US" altLang="zh-CN" sz="2900" b="1" dirty="0">
                <a:latin typeface="微软雅黑" panose="020B0503020204020204" pitchFamily="34" charset="-122"/>
                <a:ea typeface="微软雅黑" panose="020B0503020204020204" pitchFamily="34" charset="-122"/>
              </a:rPr>
              <a:t>,</a:t>
            </a:r>
            <a:r>
              <a:rPr lang="zh-CN" altLang="en-US" sz="2900" b="1" dirty="0">
                <a:latin typeface="微软雅黑" panose="020B0503020204020204" pitchFamily="34" charset="-122"/>
                <a:ea typeface="微软雅黑" panose="020B0503020204020204" pitchFamily="34" charset="-122"/>
              </a:rPr>
              <a:t>导致享乐主义盛行。 </a:t>
            </a:r>
          </a:p>
          <a:p>
            <a:pPr>
              <a:lnSpc>
                <a:spcPct val="95000"/>
              </a:lnSpc>
              <a:spcBef>
                <a:spcPts val="1800"/>
              </a:spcBef>
            </a:pPr>
            <a:r>
              <a:rPr lang="zh-CN" altLang="en-US" sz="2900" b="1" dirty="0">
                <a:solidFill>
                  <a:srgbClr val="C00000"/>
                </a:solidFill>
                <a:latin typeface="微软雅黑" panose="020B0503020204020204" pitchFamily="34" charset="-122"/>
                <a:ea typeface="微软雅黑" panose="020B0503020204020204" pitchFamily="34" charset="-122"/>
              </a:rPr>
              <a:t>古罗马人</a:t>
            </a:r>
            <a:r>
              <a:rPr lang="zh-CN" altLang="en-US" sz="2900" b="1" dirty="0">
                <a:latin typeface="微软雅黑" panose="020B0503020204020204" pitchFamily="34" charset="-122"/>
                <a:ea typeface="微软雅黑" panose="020B0503020204020204" pitchFamily="34" charset="-122"/>
              </a:rPr>
              <a:t>对性道德的基本观念是粗鲁和自由。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19">
                                            <p:bg/>
                                          </p:spTgt>
                                        </p:tgtEl>
                                        <p:attrNameLst>
                                          <p:attrName>style.visibility</p:attrName>
                                        </p:attrNameLst>
                                      </p:cBhvr>
                                      <p:to>
                                        <p:strVal val="visible"/>
                                      </p:to>
                                    </p:set>
                                  </p:childTnLst>
                                  <p:subTnLst>
                                    <p:animClr clrSpc="rgb" dir="cw">
                                      <p:cBhvr override="childStyle">
                                        <p:cTn dur="1" fill="hold" display="0" masterRel="nextClick" afterEffect="1"/>
                                        <p:tgtEl>
                                          <p:spTgt spid="60419">
                                            <p:bg/>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0419">
                                            <p:txEl>
                                              <p:pRg st="0" end="0"/>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0419">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0419">
                                            <p:txEl>
                                              <p:pRg st="2" end="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6AF9ADF-1EB1-403D-9846-054C98535222}"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8130"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35</a:t>
            </a:fld>
            <a:endParaRPr lang="en-US" altLang="zh-CN" sz="1200" dirty="0">
              <a:latin typeface="Garamond" panose="02020404030301010803" pitchFamily="18" charset="0"/>
            </a:endParaRPr>
          </a:p>
        </p:txBody>
      </p:sp>
      <p:sp>
        <p:nvSpPr>
          <p:cNvPr id="48131" name="Rectangle 3"/>
          <p:cNvSpPr>
            <a:spLocks noGrp="1"/>
          </p:cNvSpPr>
          <p:nvPr>
            <p:ph idx="1"/>
          </p:nvPr>
        </p:nvSpPr>
        <p:spPr>
          <a:xfrm>
            <a:off x="457200" y="1484313"/>
            <a:ext cx="8229600" cy="4646612"/>
          </a:xfrm>
          <a:solidFill>
            <a:srgbClr val="CCFFFF"/>
          </a:solidFill>
        </p:spPr>
        <p:txBody>
          <a:bodyPr vert="horz" wrap="square" lIns="91440" tIns="45720" rIns="91440" bIns="45720" anchor="t"/>
          <a:lstStyle/>
          <a:p>
            <a:pPr>
              <a:lnSpc>
                <a:spcPct val="110000"/>
              </a:lnSpc>
              <a:spcBef>
                <a:spcPct val="40000"/>
              </a:spcBef>
            </a:pPr>
            <a:r>
              <a:rPr lang="zh-CN" altLang="en-US" sz="2900" b="1" dirty="0">
                <a:solidFill>
                  <a:srgbClr val="CC0000"/>
                </a:solidFill>
                <a:latin typeface="微软雅黑" panose="020B0503020204020204" pitchFamily="34" charset="-122"/>
                <a:ea typeface="微软雅黑" panose="020B0503020204020204" pitchFamily="34" charset="-122"/>
              </a:rPr>
              <a:t>知识概念：</a:t>
            </a:r>
            <a:r>
              <a:rPr lang="zh-CN" altLang="en-US" sz="2900" b="1" dirty="0" smtClean="0">
                <a:latin typeface="微软雅黑" panose="020B0503020204020204" pitchFamily="34" charset="-122"/>
                <a:ea typeface="微软雅黑" panose="020B0503020204020204" pitchFamily="34" charset="-122"/>
              </a:rPr>
              <a:t>对于</a:t>
            </a:r>
            <a:r>
              <a:rPr lang="zh-CN" altLang="en-US" sz="2900" b="1" dirty="0" smtClean="0">
                <a:solidFill>
                  <a:srgbClr val="C00000"/>
                </a:solidFill>
                <a:latin typeface="微软雅黑" panose="020B0503020204020204" pitchFamily="34" charset="-122"/>
                <a:ea typeface="微软雅黑" panose="020B0503020204020204" pitchFamily="34" charset="-122"/>
              </a:rPr>
              <a:t>古罗马</a:t>
            </a:r>
            <a:r>
              <a:rPr lang="zh-CN" altLang="en-US" sz="2900" b="1" dirty="0">
                <a:solidFill>
                  <a:srgbClr val="C00000"/>
                </a:solidFill>
                <a:latin typeface="微软雅黑" panose="020B0503020204020204" pitchFamily="34" charset="-122"/>
                <a:ea typeface="微软雅黑" panose="020B0503020204020204" pitchFamily="34" charset="-122"/>
              </a:rPr>
              <a:t>人</a:t>
            </a:r>
            <a:r>
              <a:rPr lang="zh-CN" altLang="en-US" sz="2900" b="1" dirty="0">
                <a:latin typeface="微软雅黑" panose="020B0503020204020204" pitchFamily="34" charset="-122"/>
                <a:ea typeface="微软雅黑" panose="020B0503020204020204" pitchFamily="34" charset="-122"/>
              </a:rPr>
              <a:t>来说，战争技能高于其它一切学问，大部分人一生中有</a:t>
            </a:r>
            <a:r>
              <a:rPr lang="en-US" altLang="zh-CN" sz="2900" b="1" dirty="0">
                <a:latin typeface="微软雅黑" panose="020B0503020204020204" pitchFamily="34" charset="-122"/>
                <a:ea typeface="微软雅黑" panose="020B0503020204020204" pitchFamily="34" charset="-122"/>
              </a:rPr>
              <a:t>10</a:t>
            </a:r>
            <a:r>
              <a:rPr lang="zh-CN" altLang="en-US" sz="2900" b="1" dirty="0">
                <a:latin typeface="微软雅黑" panose="020B0503020204020204" pitchFamily="34" charset="-122"/>
                <a:ea typeface="微软雅黑" panose="020B0503020204020204" pitchFamily="34" charset="-122"/>
              </a:rPr>
              <a:t>年在战场和军营里度过。即使没有战争，他们日常的训练强度也不比战时差。</a:t>
            </a:r>
            <a:r>
              <a:rPr lang="zh-CN" altLang="en-US" sz="2900" b="1" dirty="0">
                <a:solidFill>
                  <a:srgbClr val="CC6600"/>
                </a:solidFill>
                <a:latin typeface="微软雅黑" panose="020B0503020204020204" pitchFamily="34" charset="-122"/>
                <a:ea typeface="微软雅黑" panose="020B0503020204020204" pitchFamily="34" charset="-122"/>
              </a:rPr>
              <a:t>迄今，西方“高科技”仍然把军事作为科技发展的重要目的之一。</a:t>
            </a:r>
            <a:r>
              <a:rPr lang="zh-CN" altLang="en-US" sz="2900" b="1" dirty="0">
                <a:latin typeface="微软雅黑" panose="020B0503020204020204" pitchFamily="34" charset="-122"/>
                <a:ea typeface="微软雅黑" panose="020B0503020204020204" pitchFamily="34" charset="-122"/>
              </a:rPr>
              <a:t> </a:t>
            </a:r>
          </a:p>
          <a:p>
            <a:pPr>
              <a:lnSpc>
                <a:spcPct val="110000"/>
              </a:lnSpc>
              <a:spcBef>
                <a:spcPct val="40000"/>
              </a:spcBef>
            </a:pPr>
            <a:r>
              <a:rPr lang="zh-CN" altLang="en-US" sz="2900" b="1" dirty="0" smtClean="0">
                <a:solidFill>
                  <a:srgbClr val="C00000"/>
                </a:solidFill>
                <a:latin typeface="微软雅黑" panose="020B0503020204020204" pitchFamily="34" charset="-122"/>
                <a:ea typeface="微软雅黑" panose="020B0503020204020204" pitchFamily="34" charset="-122"/>
              </a:rPr>
              <a:t>古罗马</a:t>
            </a:r>
            <a:r>
              <a:rPr lang="zh-CN" altLang="en-US" sz="2900" b="1" dirty="0">
                <a:solidFill>
                  <a:srgbClr val="C00000"/>
                </a:solidFill>
                <a:latin typeface="微软雅黑" panose="020B0503020204020204" pitchFamily="34" charset="-122"/>
                <a:ea typeface="微软雅黑" panose="020B0503020204020204" pitchFamily="34" charset="-122"/>
              </a:rPr>
              <a:t>人</a:t>
            </a:r>
            <a:r>
              <a:rPr lang="zh-CN" altLang="en-US" sz="2900" b="1" dirty="0">
                <a:latin typeface="微软雅黑" panose="020B0503020204020204" pitchFamily="34" charset="-122"/>
                <a:ea typeface="微软雅黑" panose="020B0503020204020204" pitchFamily="34" charset="-122"/>
              </a:rPr>
              <a:t>的语言是</a:t>
            </a:r>
            <a:r>
              <a:rPr lang="zh-CN" altLang="en-US" sz="2900" b="1" dirty="0">
                <a:solidFill>
                  <a:srgbClr val="0033CC"/>
                </a:solidFill>
                <a:latin typeface="微软雅黑" panose="020B0503020204020204" pitchFamily="34" charset="-122"/>
                <a:ea typeface="微软雅黑" panose="020B0503020204020204" pitchFamily="34" charset="-122"/>
              </a:rPr>
              <a:t>拉丁语</a:t>
            </a:r>
            <a:r>
              <a:rPr lang="zh-CN" altLang="en-US" sz="2900" b="1" dirty="0">
                <a:latin typeface="微软雅黑" panose="020B0503020204020204" pitchFamily="34" charset="-122"/>
                <a:ea typeface="微软雅黑" panose="020B0503020204020204" pitchFamily="34" charset="-122"/>
              </a:rPr>
              <a:t>，通过战争和通商传到欧洲</a:t>
            </a:r>
            <a:r>
              <a:rPr lang="zh-CN" altLang="en-US" sz="2900" b="1" dirty="0" smtClean="0">
                <a:latin typeface="微软雅黑" panose="020B0503020204020204" pitchFamily="34" charset="-122"/>
                <a:ea typeface="微软雅黑" panose="020B0503020204020204" pitchFamily="34" charset="-122"/>
              </a:rPr>
              <a:t>各地</a:t>
            </a:r>
            <a:r>
              <a:rPr lang="zh-CN" altLang="en-US" sz="2900" b="1" dirty="0">
                <a:latin typeface="微软雅黑" panose="020B0503020204020204" pitchFamily="34" charset="-122"/>
                <a:ea typeface="微软雅黑" panose="020B0503020204020204" pitchFamily="34" charset="-122"/>
              </a:rPr>
              <a:t>，</a:t>
            </a:r>
            <a:r>
              <a:rPr lang="zh-CN" altLang="en-US" sz="2900" b="1" dirty="0" smtClean="0">
                <a:solidFill>
                  <a:srgbClr val="0033CC"/>
                </a:solidFill>
                <a:latin typeface="微软雅黑" panose="020B0503020204020204" pitchFamily="34" charset="-122"/>
                <a:ea typeface="微软雅黑" panose="020B0503020204020204" pitchFamily="34" charset="-122"/>
              </a:rPr>
              <a:t>衍变</a:t>
            </a:r>
            <a:r>
              <a:rPr lang="zh-CN" altLang="en-US" sz="2900" b="1" dirty="0">
                <a:solidFill>
                  <a:srgbClr val="0033CC"/>
                </a:solidFill>
                <a:latin typeface="微软雅黑" panose="020B0503020204020204" pitchFamily="34" charset="-122"/>
                <a:ea typeface="微软雅黑" panose="020B0503020204020204" pitchFamily="34" charset="-122"/>
              </a:rPr>
              <a:t>出</a:t>
            </a:r>
            <a:r>
              <a:rPr lang="zh-CN" altLang="en-US" sz="2900" b="1" dirty="0" smtClean="0">
                <a:solidFill>
                  <a:srgbClr val="0033CC"/>
                </a:solidFill>
                <a:latin typeface="微软雅黑" panose="020B0503020204020204" pitchFamily="34" charset="-122"/>
                <a:ea typeface="微软雅黑" panose="020B0503020204020204" pitchFamily="34" charset="-122"/>
              </a:rPr>
              <a:t>欧洲的许多</a:t>
            </a:r>
            <a:r>
              <a:rPr lang="zh-CN" altLang="en-US" sz="2900" b="1" dirty="0">
                <a:solidFill>
                  <a:srgbClr val="0033CC"/>
                </a:solidFill>
                <a:latin typeface="微软雅黑" panose="020B0503020204020204" pitchFamily="34" charset="-122"/>
                <a:ea typeface="微软雅黑" panose="020B0503020204020204" pitchFamily="34" charset="-122"/>
              </a:rPr>
              <a:t>语言，</a:t>
            </a:r>
            <a:r>
              <a:rPr lang="zh-CN" altLang="en-US" sz="2900" b="1" dirty="0">
                <a:latin typeface="微软雅黑" panose="020B0503020204020204" pitchFamily="34" charset="-122"/>
                <a:ea typeface="微软雅黑" panose="020B0503020204020204" pitchFamily="34" charset="-122"/>
              </a:rPr>
              <a:t>例如现在的</a:t>
            </a:r>
            <a:r>
              <a:rPr lang="zh-CN" altLang="en-US" sz="2900" b="1" dirty="0">
                <a:solidFill>
                  <a:srgbClr val="0033CC"/>
                </a:solidFill>
                <a:latin typeface="微软雅黑" panose="020B0503020204020204" pitchFamily="34" charset="-122"/>
                <a:ea typeface="微软雅黑" panose="020B0503020204020204" pitchFamily="34" charset="-122"/>
              </a:rPr>
              <a:t>意大利语、法语、西班牙语、葡萄牙语、和罗马尼亚语。 </a:t>
            </a:r>
          </a:p>
        </p:txBody>
      </p:sp>
      <p:sp>
        <p:nvSpPr>
          <p:cNvPr id="130053" name="Rectangle 5"/>
          <p:cNvSpPr>
            <a:spLocks noGrp="1" noChangeArrowheads="1"/>
          </p:cNvSpPr>
          <p:nvPr>
            <p:ph type="title"/>
          </p:nvPr>
        </p:nvSpPr>
        <p:spPr>
          <a:xfrm>
            <a:off x="250825" y="120650"/>
            <a:ext cx="8229600" cy="931863"/>
          </a:xfrm>
          <a:solidFill>
            <a:srgbClr val="00FF00"/>
          </a:solidFill>
          <a:ln w="19050">
            <a:solidFill>
              <a:srgbClr val="008080"/>
            </a:solid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200" b="0" i="0" u="none" strike="noStrike" kern="0" cap="none" spc="0" normalizeH="0" baseline="0" noProof="0" dirty="0">
                <a:ln>
                  <a:noFill/>
                </a:ln>
                <a:solidFill>
                  <a:schemeClr val="tx2"/>
                </a:solidFill>
                <a:effectLst/>
                <a:uLnTx/>
                <a:uFillTx/>
                <a:latin typeface="+mj-lt"/>
                <a:ea typeface="+mj-ea"/>
                <a:cs typeface="+mj-cs"/>
              </a:rPr>
              <a:t> </a:t>
            </a:r>
            <a:r>
              <a:rPr kumimoji="0" lang="zh-CN" altLang="en-US" sz="44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古罗马人的特点          </a:t>
            </a:r>
            <a:endParaRPr kumimoji="0" lang="zh-CN" altLang="en-US" sz="36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7" dur="500"/>
                                        <p:tgtEl>
                                          <p:spTgt spid="481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5" descr="11815698571812533_small">
            <a:hlinkClick r:id="rId2"/>
          </p:cNvPr>
          <p:cNvPicPr>
            <a:picLocks noGrp="1" noChangeAspect="1"/>
          </p:cNvPicPr>
          <p:nvPr>
            <p:ph idx="1"/>
          </p:nvPr>
        </p:nvPicPr>
        <p:blipFill>
          <a:blip r:embed="rId3"/>
          <a:stretch>
            <a:fillRect/>
          </a:stretch>
        </p:blipFill>
        <p:spPr>
          <a:xfrm>
            <a:off x="5651500" y="260350"/>
            <a:ext cx="2951163" cy="1800225"/>
          </a:xfrm>
        </p:spPr>
      </p:pic>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BE5C07A-32B4-4CFC-B9A5-548489DEFAFE}"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9155"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36</a:t>
            </a:fld>
            <a:endParaRPr lang="en-US" altLang="zh-CN" sz="1200" dirty="0">
              <a:latin typeface="Garamond" panose="02020404030301010803" pitchFamily="18" charset="0"/>
            </a:endParaRPr>
          </a:p>
        </p:txBody>
      </p:sp>
      <p:sp>
        <p:nvSpPr>
          <p:cNvPr id="61442" name="Rectangle 2"/>
          <p:cNvSpPr>
            <a:spLocks noGrp="1" noChangeArrowheads="1"/>
          </p:cNvSpPr>
          <p:nvPr>
            <p:ph type="title"/>
          </p:nvPr>
        </p:nvSpPr>
        <p:spPr>
          <a:xfrm>
            <a:off x="468313" y="333375"/>
            <a:ext cx="5051425" cy="1223963"/>
          </a:xfrm>
          <a:solidFill>
            <a:srgbClr val="00CCFF"/>
          </a:solidFill>
          <a:ln w="25400">
            <a:solidFill>
              <a:srgbClr val="000080"/>
            </a:solidFill>
          </a:ln>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0"/>
              </a:spcBef>
              <a:spcAft>
                <a:spcPts val="0"/>
              </a:spcAft>
              <a:buClrTx/>
              <a:buSzTx/>
              <a:buFontTx/>
              <a:buNone/>
              <a:defRPr/>
            </a:pPr>
            <a:r>
              <a:rPr kumimoji="0" lang="zh-CN" altLang="en-US" sz="44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古罗马人的道德观</a:t>
            </a:r>
          </a:p>
        </p:txBody>
      </p:sp>
      <p:sp>
        <p:nvSpPr>
          <p:cNvPr id="61443" name="Rectangle 3"/>
          <p:cNvSpPr>
            <a:spLocks noGrp="1"/>
          </p:cNvSpPr>
          <p:nvPr>
            <p:ph idx="1"/>
          </p:nvPr>
        </p:nvSpPr>
        <p:spPr>
          <a:xfrm>
            <a:off x="371475" y="1916113"/>
            <a:ext cx="8291513" cy="4722812"/>
          </a:xfrm>
          <a:solidFill>
            <a:srgbClr val="FFFF99"/>
          </a:solidFill>
        </p:spPr>
        <p:txBody>
          <a:bodyPr vert="horz" wrap="square" lIns="91440" tIns="45720" rIns="91440" bIns="45720" anchor="t"/>
          <a:lstStyle/>
          <a:p>
            <a:pPr>
              <a:spcBef>
                <a:spcPct val="35000"/>
              </a:spcBef>
            </a:pPr>
            <a:r>
              <a:rPr lang="zh-CN" altLang="en-US" sz="2400" b="1" dirty="0">
                <a:solidFill>
                  <a:srgbClr val="C00000"/>
                </a:solidFill>
                <a:latin typeface="微软雅黑" panose="020B0503020204020204" pitchFamily="34" charset="-122"/>
                <a:ea typeface="微软雅黑" panose="020B0503020204020204" pitchFamily="34" charset="-122"/>
              </a:rPr>
              <a:t>古罗马人</a:t>
            </a:r>
            <a:r>
              <a:rPr lang="zh-CN" altLang="en-US" sz="2400" b="1" dirty="0">
                <a:latin typeface="微软雅黑" panose="020B0503020204020204" pitchFamily="34" charset="-122"/>
                <a:ea typeface="微软雅黑" panose="020B0503020204020204" pitchFamily="34" charset="-122"/>
              </a:rPr>
              <a:t>的道德一直受历史学家的批评。古罗马传说“母狼”救了他们的祖先</a:t>
            </a:r>
            <a:r>
              <a:rPr lang="zh-CN" altLang="en-US" sz="2400" b="1" dirty="0">
                <a:solidFill>
                  <a:srgbClr val="0033CC"/>
                </a:solidFill>
                <a:latin typeface="微软雅黑" panose="020B0503020204020204" pitchFamily="34" charset="-122"/>
                <a:ea typeface="微软雅黑" panose="020B0503020204020204" pitchFamily="34" charset="-122"/>
              </a:rPr>
              <a:t>罗慕莫斯</a:t>
            </a:r>
            <a:r>
              <a:rPr lang="zh-CN" altLang="en-US" sz="2400" b="1" dirty="0">
                <a:latin typeface="微软雅黑" panose="020B0503020204020204" pitchFamily="34" charset="-122"/>
                <a:ea typeface="微软雅黑" panose="020B0503020204020204" pitchFamily="34" charset="-122"/>
              </a:rPr>
              <a:t>，据说这个“母狼”的拉丁语另一个含义就是“淫妇”。</a:t>
            </a:r>
          </a:p>
          <a:p>
            <a:pPr>
              <a:spcBef>
                <a:spcPct val="35000"/>
              </a:spcBef>
            </a:pPr>
            <a:r>
              <a:rPr lang="zh-CN" altLang="en-US" sz="2400" b="1" dirty="0">
                <a:latin typeface="微软雅黑" panose="020B0503020204020204" pitchFamily="34" charset="-122"/>
                <a:ea typeface="微软雅黑" panose="020B0503020204020204" pitchFamily="34" charset="-122"/>
              </a:rPr>
              <a:t>蒙森在</a:t>
            </a:r>
            <a:r>
              <a:rPr lang="en-US" altLang="zh-CN" sz="2400" b="1" dirty="0">
                <a:solidFill>
                  <a:srgbClr val="0033CC"/>
                </a:solidFill>
                <a:latin typeface="微软雅黑" panose="020B0503020204020204" pitchFamily="34" charset="-122"/>
                <a:ea typeface="微软雅黑" panose="020B0503020204020204" pitchFamily="34" charset="-122"/>
              </a:rPr>
              <a:t>《</a:t>
            </a:r>
            <a:r>
              <a:rPr lang="zh-CN" altLang="en-US" sz="2400" b="1" dirty="0">
                <a:solidFill>
                  <a:srgbClr val="0033CC"/>
                </a:solidFill>
                <a:latin typeface="微软雅黑" panose="020B0503020204020204" pitchFamily="34" charset="-122"/>
                <a:ea typeface="微软雅黑" panose="020B0503020204020204" pitchFamily="34" charset="-122"/>
              </a:rPr>
              <a:t>罗马刑法</a:t>
            </a:r>
            <a:r>
              <a:rPr lang="en-US" altLang="zh-CN" sz="2400" b="1" dirty="0">
                <a:solidFill>
                  <a:srgbClr val="0033CC"/>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中说</a:t>
            </a:r>
            <a:r>
              <a:rPr lang="zh-CN" altLang="en-US" sz="2400" b="1" dirty="0">
                <a:solidFill>
                  <a:srgbClr val="0033CC"/>
                </a:solidFill>
                <a:latin typeface="微软雅黑" panose="020B0503020204020204" pitchFamily="34" charset="-122"/>
                <a:ea typeface="微软雅黑" panose="020B0503020204020204" pitchFamily="34" charset="-122"/>
              </a:rPr>
              <a:t>：“道德水平普遍下降，出现不知羞耻的公开的淫荡行为，与罗马共和国对卖淫采取的宽容态度有密切关系。”</a:t>
            </a:r>
            <a:r>
              <a:rPr lang="zh-CN" altLang="en-US" sz="2400" b="1" dirty="0">
                <a:latin typeface="微软雅黑" panose="020B0503020204020204" pitchFamily="34" charset="-122"/>
                <a:ea typeface="微软雅黑" panose="020B0503020204020204" pitchFamily="34" charset="-122"/>
              </a:rPr>
              <a:t>每个大城市都有妓院，妓女都是女奴，甚至皇室成员也常去妓院。 </a:t>
            </a:r>
            <a:endParaRPr lang="en-US" altLang="zh-CN" sz="2400" b="1" dirty="0">
              <a:latin typeface="微软雅黑" panose="020B0503020204020204" pitchFamily="34" charset="-122"/>
              <a:ea typeface="微软雅黑" panose="020B0503020204020204" pitchFamily="34" charset="-122"/>
            </a:endParaRPr>
          </a:p>
          <a:p>
            <a:pPr>
              <a:spcBef>
                <a:spcPct val="35000"/>
              </a:spcBef>
            </a:pPr>
            <a:r>
              <a:rPr lang="zh-CN" altLang="en-US" sz="2400" b="1" dirty="0">
                <a:solidFill>
                  <a:srgbClr val="0033CC"/>
                </a:solidFill>
                <a:latin typeface="微软雅黑" panose="020B0503020204020204" pitchFamily="34" charset="-122"/>
                <a:ea typeface="微软雅黑" panose="020B0503020204020204" pitchFamily="34" charset="-122"/>
              </a:rPr>
              <a:t>“任何语言的书面语，在描写最赤裸裸的两性肉体关系方面，都没有古拉丁语那样丰富的词汇。”</a:t>
            </a:r>
            <a:r>
              <a:rPr lang="zh-CN" altLang="en-US" sz="2400" b="1" dirty="0">
                <a:latin typeface="微软雅黑" panose="020B0503020204020204" pitchFamily="34" charset="-122"/>
                <a:ea typeface="微软雅黑" panose="020B0503020204020204" pitchFamily="34" charset="-122"/>
              </a:rPr>
              <a:t>他们不认为性自由是道德问题，男子找妓女不受指责，不违反基本权利，不违背风俗。放荡的生活不会使有身份的市民阶级失去社会地位和尊重。</a:t>
            </a:r>
          </a:p>
          <a:p>
            <a:pPr>
              <a:spcBef>
                <a:spcPct val="35000"/>
              </a:spcBef>
            </a:pPr>
            <a:endParaRPr lang="zh-CN" altLang="en-US" sz="2100" b="1" dirty="0">
              <a:latin typeface="宋体" panose="02010600030101010101" pitchFamily="2"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144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uiExpand="1"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1C3E9A7-1D05-4754-99A1-246CD3FE8C0A}"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0178"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37</a:t>
            </a:fld>
            <a:endParaRPr lang="en-US" altLang="zh-CN" sz="1200" dirty="0">
              <a:latin typeface="Garamond" panose="02020404030301010803" pitchFamily="18" charset="0"/>
            </a:endParaRPr>
          </a:p>
        </p:txBody>
      </p:sp>
      <p:sp>
        <p:nvSpPr>
          <p:cNvPr id="50179" name="Rectangle 2"/>
          <p:cNvSpPr>
            <a:spLocks noGrp="1"/>
          </p:cNvSpPr>
          <p:nvPr>
            <p:ph idx="1"/>
          </p:nvPr>
        </p:nvSpPr>
        <p:spPr>
          <a:xfrm>
            <a:off x="457200" y="1268413"/>
            <a:ext cx="8229600" cy="4824412"/>
          </a:xfrm>
          <a:solidFill>
            <a:srgbClr val="FFFF99"/>
          </a:solidFill>
        </p:spPr>
        <p:txBody>
          <a:bodyPr vert="horz" wrap="square" lIns="91440" tIns="45720" rIns="91440" bIns="45720" anchor="t"/>
          <a:lstStyle/>
          <a:p>
            <a:pPr>
              <a:lnSpc>
                <a:spcPct val="115000"/>
              </a:lnSpc>
              <a:spcBef>
                <a:spcPct val="40000"/>
              </a:spcBef>
            </a:pPr>
            <a:r>
              <a:rPr lang="zh-CN" altLang="en-US" b="1" dirty="0">
                <a:solidFill>
                  <a:srgbClr val="FF0000"/>
                </a:solidFill>
                <a:latin typeface="微软雅黑" panose="020B0503020204020204" pitchFamily="34" charset="-122"/>
                <a:ea typeface="微软雅黑" panose="020B0503020204020204" pitchFamily="34" charset="-122"/>
              </a:rPr>
              <a:t>在</a:t>
            </a:r>
            <a:r>
              <a:rPr lang="zh-CN" altLang="en-US" b="1" dirty="0">
                <a:solidFill>
                  <a:srgbClr val="C00000"/>
                </a:solidFill>
                <a:latin typeface="微软雅黑" panose="020B0503020204020204" pitchFamily="34" charset="-122"/>
                <a:ea typeface="微软雅黑" panose="020B0503020204020204" pitchFamily="34" charset="-122"/>
              </a:rPr>
              <a:t>罗马帝国</a:t>
            </a:r>
            <a:r>
              <a:rPr lang="zh-CN" altLang="en-US" b="1" dirty="0">
                <a:solidFill>
                  <a:srgbClr val="FF0000"/>
                </a:solidFill>
                <a:latin typeface="微软雅黑" panose="020B0503020204020204" pitchFamily="34" charset="-122"/>
                <a:ea typeface="微软雅黑" panose="020B0503020204020204" pitchFamily="34" charset="-122"/>
              </a:rPr>
              <a:t>时代，</a:t>
            </a:r>
            <a:r>
              <a:rPr lang="zh-CN" altLang="en-US" b="1" dirty="0">
                <a:solidFill>
                  <a:srgbClr val="C00000"/>
                </a:solidFill>
                <a:latin typeface="微软雅黑" panose="020B0503020204020204" pitchFamily="34" charset="-122"/>
                <a:ea typeface="微软雅黑" panose="020B0503020204020204" pitchFamily="34" charset="-122"/>
              </a:rPr>
              <a:t>古希腊</a:t>
            </a:r>
            <a:r>
              <a:rPr lang="zh-CN" altLang="en-US" b="1" dirty="0">
                <a:solidFill>
                  <a:srgbClr val="FF0000"/>
                </a:solidFill>
                <a:latin typeface="微软雅黑" panose="020B0503020204020204" pitchFamily="34" charset="-122"/>
                <a:ea typeface="微软雅黑" panose="020B0503020204020204" pitchFamily="34" charset="-122"/>
              </a:rPr>
              <a:t>的文明并未消亡</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随着</a:t>
            </a:r>
            <a:r>
              <a:rPr lang="zh-CN" altLang="en-US" b="1" dirty="0">
                <a:solidFill>
                  <a:srgbClr val="C00000"/>
                </a:solidFill>
                <a:latin typeface="微软雅黑" panose="020B0503020204020204" pitchFamily="34" charset="-122"/>
                <a:ea typeface="微软雅黑" panose="020B0503020204020204" pitchFamily="34" charset="-122"/>
              </a:rPr>
              <a:t>罗马人</a:t>
            </a:r>
            <a:r>
              <a:rPr lang="zh-CN" altLang="en-US" b="1" dirty="0">
                <a:solidFill>
                  <a:srgbClr val="FF0000"/>
                </a:solidFill>
                <a:latin typeface="微软雅黑" panose="020B0503020204020204" pitchFamily="34" charset="-122"/>
                <a:ea typeface="微软雅黑" panose="020B0503020204020204" pitchFamily="34" charset="-122"/>
              </a:rPr>
              <a:t>的每一次扩张</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客观上都起到传播</a:t>
            </a:r>
            <a:r>
              <a:rPr lang="zh-CN" altLang="en-US" b="1" dirty="0">
                <a:solidFill>
                  <a:srgbClr val="C00000"/>
                </a:solidFill>
                <a:latin typeface="微软雅黑" panose="020B0503020204020204" pitchFamily="34" charset="-122"/>
                <a:ea typeface="微软雅黑" panose="020B0503020204020204" pitchFamily="34" charset="-122"/>
              </a:rPr>
              <a:t>希腊人</a:t>
            </a:r>
            <a:r>
              <a:rPr lang="zh-CN" altLang="en-US" b="1" dirty="0">
                <a:solidFill>
                  <a:srgbClr val="FF0000"/>
                </a:solidFill>
                <a:latin typeface="微软雅黑" panose="020B0503020204020204" pitchFamily="34" charset="-122"/>
                <a:ea typeface="微软雅黑" panose="020B0503020204020204" pitchFamily="34" charset="-122"/>
              </a:rPr>
              <a:t>的价值观念和生活方式的作用。</a:t>
            </a:r>
          </a:p>
          <a:p>
            <a:pPr>
              <a:lnSpc>
                <a:spcPct val="115000"/>
              </a:lnSpc>
              <a:spcBef>
                <a:spcPct val="40000"/>
              </a:spcBef>
            </a:pP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罗马帝国</a:t>
            </a:r>
            <a:r>
              <a:rPr lang="zh-CN" altLang="en-US" b="1" dirty="0">
                <a:solidFill>
                  <a:srgbClr val="2207EB"/>
                </a:solidFill>
                <a:latin typeface="微软雅黑" panose="020B0503020204020204" pitchFamily="34" charset="-122"/>
                <a:ea typeface="微软雅黑" panose="020B0503020204020204" pitchFamily="34" charset="-122"/>
                <a:cs typeface="微软雅黑" panose="020B0503020204020204" pitchFamily="34" charset="-122"/>
              </a:rPr>
              <a:t>既是欧洲历史上唯一的统一时期</a:t>
            </a:r>
            <a:r>
              <a:rPr lang="en-US" altLang="zh-CN" b="1" dirty="0">
                <a:solidFill>
                  <a:srgbClr val="2207EB"/>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2207EB"/>
                </a:solidFill>
                <a:latin typeface="微软雅黑" panose="020B0503020204020204" pitchFamily="34" charset="-122"/>
                <a:ea typeface="微软雅黑" panose="020B0503020204020204" pitchFamily="34" charset="-122"/>
                <a:cs typeface="微软雅黑" panose="020B0503020204020204" pitchFamily="34" charset="-122"/>
              </a:rPr>
              <a:t>也是</a:t>
            </a:r>
            <a:r>
              <a:rPr lang="zh-CN" altLang="en-US"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古希腊</a:t>
            </a:r>
            <a:r>
              <a:rPr lang="zh-CN" altLang="en-US" b="1" dirty="0">
                <a:solidFill>
                  <a:srgbClr val="2207EB"/>
                </a:solidFill>
                <a:latin typeface="微软雅黑" panose="020B0503020204020204" pitchFamily="34" charset="-122"/>
                <a:ea typeface="微软雅黑" panose="020B0503020204020204" pitchFamily="34" charset="-122"/>
                <a:cs typeface="微软雅黑" panose="020B0503020204020204" pitchFamily="34" charset="-122"/>
              </a:rPr>
              <a:t>的哲学、数学、自然科学、医学、天文学等逐渐传遍欧洲大地的时期。形成了西欧的科学价值观、哲学体系、研究方法论和科学研究的大环境。</a:t>
            </a:r>
          </a:p>
        </p:txBody>
      </p:sp>
      <p:sp>
        <p:nvSpPr>
          <p:cNvPr id="146435" name="Rectangle 3"/>
          <p:cNvSpPr>
            <a:spLocks noGrp="1" noChangeArrowheads="1"/>
          </p:cNvSpPr>
          <p:nvPr>
            <p:ph type="title"/>
          </p:nvPr>
        </p:nvSpPr>
        <p:spPr>
          <a:xfrm>
            <a:off x="395288" y="188913"/>
            <a:ext cx="8291513" cy="936625"/>
          </a:xfrm>
          <a:solidFill>
            <a:srgbClr val="FFFF00"/>
          </a:solidFill>
          <a:ln w="38100">
            <a:solidFill>
              <a:srgbClr val="FF0000"/>
            </a:solid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200" b="1" i="0" u="none" strike="noStrike" kern="0" cap="none" spc="0" normalizeH="0" baseline="0" noProof="0" dirty="0">
                <a:ln>
                  <a:noFill/>
                </a:ln>
                <a:solidFill>
                  <a:srgbClr val="CC0000"/>
                </a:solidFill>
                <a:effectLst>
                  <a:outerShdw blurRad="38100" dist="38100" dir="2700000" algn="tl">
                    <a:srgbClr val="000000"/>
                  </a:outerShdw>
                </a:effectLst>
                <a:uLnTx/>
                <a:uFillTx/>
                <a:latin typeface="+mj-lt"/>
                <a:ea typeface="+mj-ea"/>
                <a:cs typeface="+mj-cs"/>
              </a:rPr>
              <a:t> </a:t>
            </a:r>
            <a:r>
              <a:rPr kumimoji="0" lang="zh-CN" altLang="en-US" sz="4200" b="1" i="0" u="none" strike="noStrike" kern="0" cap="none" spc="0" normalizeH="0" baseline="0" noProof="0" dirty="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古希腊对古罗马的影响</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7" dur="500"/>
                                        <p:tgtEl>
                                          <p:spTgt spid="50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832AF04-C71F-4449-931C-147228783C85}"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1202"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38</a:t>
            </a:fld>
            <a:endParaRPr lang="en-US" altLang="zh-CN" sz="1200" dirty="0">
              <a:latin typeface="Garamond" panose="02020404030301010803" pitchFamily="18" charset="0"/>
            </a:endParaRPr>
          </a:p>
        </p:txBody>
      </p:sp>
      <p:pic>
        <p:nvPicPr>
          <p:cNvPr id="51203" name="Picture 9" descr="MP900402683[2]"/>
          <p:cNvPicPr>
            <a:picLocks noChangeAspect="1"/>
          </p:cNvPicPr>
          <p:nvPr/>
        </p:nvPicPr>
        <p:blipFill>
          <a:blip r:embed="rId2"/>
          <a:stretch>
            <a:fillRect/>
          </a:stretch>
        </p:blipFill>
        <p:spPr>
          <a:xfrm>
            <a:off x="1051560" y="1593850"/>
            <a:ext cx="6976745" cy="4649470"/>
          </a:xfrm>
          <a:prstGeom prst="rect">
            <a:avLst/>
          </a:prstGeom>
          <a:noFill/>
          <a:ln w="9525">
            <a:noFill/>
          </a:ln>
        </p:spPr>
      </p:pic>
      <p:sp>
        <p:nvSpPr>
          <p:cNvPr id="133123" name="Rectangle 3"/>
          <p:cNvSpPr>
            <a:spLocks noGrp="1" noChangeArrowheads="1"/>
          </p:cNvSpPr>
          <p:nvPr>
            <p:ph idx="1"/>
          </p:nvPr>
        </p:nvSpPr>
        <p:spPr>
          <a:xfrm>
            <a:off x="500380" y="213995"/>
            <a:ext cx="8158480" cy="1329690"/>
          </a:xfrm>
          <a:solidFill>
            <a:srgbClr val="FFFF99">
              <a:alpha val="47000"/>
            </a:srgbClr>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4000" b="1" i="1"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古希腊与古罗马在文化个性上有什么差异？</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iterate type="lt">
                                    <p:tmPct val="10000"/>
                                  </p:iterate>
                                  <p:childTnLst>
                                    <p:set>
                                      <p:cBhvr>
                                        <p:cTn id="6" dur="indefinite" fill="hold">
                                          <p:stCondLst>
                                            <p:cond delay="0"/>
                                          </p:stCondLst>
                                        </p:cTn>
                                        <p:tgtEl>
                                          <p:spTgt spid="133123">
                                            <p:txEl>
                                              <p:pRg st="0" end="0"/>
                                            </p:txEl>
                                          </p:spTgt>
                                        </p:tgtEl>
                                        <p:attrNameLst>
                                          <p:attrName>style.visibility</p:attrName>
                                        </p:attrNameLst>
                                      </p:cBhvr>
                                      <p:to>
                                        <p:strVal val="visible"/>
                                      </p:to>
                                    </p:set>
                                    <p:anim calcmode="lin" valueType="num">
                                      <p:cBhvr>
                                        <p:cTn id="7" dur="500" fill="hold"/>
                                        <p:tgtEl>
                                          <p:spTgt spid="13312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312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13312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133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3125A89-0014-45A9-9E20-285ABB3AB122}"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2226"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39</a:t>
            </a:fld>
            <a:endParaRPr lang="en-US" altLang="zh-CN" sz="1200" dirty="0">
              <a:latin typeface="Garamond" panose="02020404030301010803" pitchFamily="18" charset="0"/>
            </a:endParaRPr>
          </a:p>
        </p:txBody>
      </p:sp>
      <p:sp>
        <p:nvSpPr>
          <p:cNvPr id="132098" name="Rectangle 2"/>
          <p:cNvSpPr>
            <a:spLocks noGrp="1" noChangeArrowheads="1"/>
          </p:cNvSpPr>
          <p:nvPr>
            <p:ph type="title"/>
          </p:nvPr>
        </p:nvSpPr>
        <p:spPr>
          <a:xfrm>
            <a:off x="457200" y="277813"/>
            <a:ext cx="8229600" cy="1063625"/>
          </a:xfrm>
          <a:solidFill>
            <a:srgbClr val="33CCCC"/>
          </a:solidFill>
        </p:spPr>
        <p:txBody>
          <a:bodyPr vert="horz" wrap="square" lIns="91440" tIns="45720" rIns="91440" bIns="45720" numCol="1" anchor="t" anchorCtr="0" compatLnSpc="1"/>
          <a:lstStyle/>
          <a:p>
            <a:pPr marL="0" marR="0" lvl="0" indent="0" algn="ctr" defTabSz="914400" rtl="0" eaLnBrk="0" fontAlgn="base" latinLnBrk="0" hangingPunct="0">
              <a:lnSpc>
                <a:spcPct val="130000"/>
              </a:lnSpc>
              <a:spcBef>
                <a:spcPts val="0"/>
              </a:spcBef>
              <a:spcAft>
                <a:spcPts val="0"/>
              </a:spcAft>
              <a:buClrTx/>
              <a:buSzTx/>
              <a:buFontTx/>
              <a:buNone/>
              <a:defRPr/>
            </a:pPr>
            <a:r>
              <a:rPr kumimoji="0" lang="zh-CN" altLang="en-US" sz="4200" b="1" i="1" u="none" strike="noStrike" kern="0" cap="none" spc="0" normalizeH="0" baseline="0" noProof="0" dirty="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古希腊与古罗马的文化个性</a:t>
            </a:r>
            <a:r>
              <a:rPr kumimoji="0" lang="zh-CN" altLang="en-US" sz="42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差异</a:t>
            </a:r>
            <a:endParaRPr kumimoji="0" lang="zh-CN" altLang="en-US" sz="4200" b="1" i="1" u="none" strike="noStrike" kern="0" cap="none" spc="0" normalizeH="0" baseline="0" noProof="0" dirty="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32099" name="Rectangle 3"/>
          <p:cNvSpPr>
            <a:spLocks noGrp="1" noChangeArrowheads="1"/>
          </p:cNvSpPr>
          <p:nvPr>
            <p:ph idx="1"/>
          </p:nvPr>
        </p:nvSpPr>
        <p:spPr>
          <a:xfrm>
            <a:off x="457200" y="1412875"/>
            <a:ext cx="8229600" cy="4718050"/>
          </a:xfrm>
          <a:solidFill>
            <a:srgbClr val="FFFF99"/>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45000"/>
              </a:spcBef>
              <a:spcAft>
                <a:spcPct val="0"/>
              </a:spcAft>
              <a:buClr>
                <a:schemeClr val="accent1"/>
              </a:buClr>
              <a:buSzPct val="65000"/>
              <a:buFont typeface="Wingdings" panose="05000000000000000000" pitchFamily="2" charset="2"/>
              <a:buChar char="n"/>
              <a:defRPr/>
            </a:pPr>
            <a:r>
              <a:rPr kumimoji="0" lang="zh-CN" altLang="en-US" sz="3600" b="1" i="1"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艺术</a:t>
            </a:r>
            <a:r>
              <a:rPr kumimoji="0" lang="en-US" altLang="zh-CN" sz="3600" b="1" i="1"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p>
          <a:p>
            <a:pPr marL="342900" marR="0" lvl="0" indent="-342900" algn="l" defTabSz="914400" rtl="0" eaLnBrk="0" fontAlgn="base" latinLnBrk="0" hangingPunct="0">
              <a:lnSpc>
                <a:spcPct val="120000"/>
              </a:lnSpc>
              <a:spcBef>
                <a:spcPct val="45000"/>
              </a:spcBef>
              <a:spcAft>
                <a:spcPct val="0"/>
              </a:spcAft>
              <a:buClr>
                <a:schemeClr val="accent1"/>
              </a:buClr>
              <a:buSzPct val="65000"/>
              <a:buFont typeface="Wingdings" panose="05000000000000000000" pitchFamily="2" charset="2"/>
              <a:buChar char="n"/>
              <a:defRPr/>
            </a:pPr>
            <a:r>
              <a:rPr kumimoji="0" lang="zh-CN" altLang="en-US" sz="2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希腊</a:t>
            </a:r>
            <a:r>
              <a:rPr kumimoji="0" lang="zh-CN" altLang="en-US" sz="25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被称为欧洲文明的发源地</a:t>
            </a:r>
            <a:r>
              <a:rPr kumimoji="0" lang="en-US" altLang="zh-CN" sz="25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5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创造了美丽的艺术品和令人如痴如醉的神话传说。</a:t>
            </a:r>
          </a:p>
          <a:p>
            <a:pPr marL="342900" marR="0" lvl="0" indent="-342900" algn="l" defTabSz="914400" rtl="0" eaLnBrk="0" fontAlgn="base" latinLnBrk="0" hangingPunct="0">
              <a:lnSpc>
                <a:spcPct val="120000"/>
              </a:lnSpc>
              <a:spcBef>
                <a:spcPct val="45000"/>
              </a:spcBef>
              <a:spcAft>
                <a:spcPct val="0"/>
              </a:spcAft>
              <a:buClr>
                <a:schemeClr val="accent1"/>
              </a:buClr>
              <a:buSzPct val="65000"/>
              <a:buFont typeface="Wingdings" panose="05000000000000000000" pitchFamily="2" charset="2"/>
              <a:buChar char="n"/>
              <a:defRPr/>
            </a:pPr>
            <a:r>
              <a:rPr kumimoji="0" lang="zh-CN" altLang="en-US" sz="2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罗马人</a:t>
            </a:r>
            <a:r>
              <a:rPr kumimoji="0" lang="zh-CN" altLang="en-US"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虽然征服了</a:t>
            </a:r>
            <a:r>
              <a:rPr kumimoji="0" lang="zh-CN" altLang="en-US" sz="2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希腊</a:t>
            </a:r>
            <a:r>
              <a:rPr kumimoji="0" lang="en-US" altLang="zh-CN"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a:t>
            </a:r>
            <a:r>
              <a:rPr kumimoji="0" lang="zh-CN" altLang="en-US"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但却非常崇拜</a:t>
            </a:r>
            <a:r>
              <a:rPr kumimoji="0" lang="zh-CN" altLang="en-US" sz="2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希腊</a:t>
            </a:r>
            <a:r>
              <a:rPr kumimoji="0" lang="zh-CN" altLang="en-US"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的文化</a:t>
            </a:r>
            <a:r>
              <a:rPr kumimoji="0" lang="en-US" altLang="zh-CN"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 </a:t>
            </a:r>
            <a:r>
              <a:rPr kumimoji="0" lang="zh-CN" altLang="en-US" sz="2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罗马</a:t>
            </a:r>
            <a:r>
              <a:rPr kumimoji="0" lang="zh-CN" altLang="en-US"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的神大部分都是从希腊那里“偷”来的</a:t>
            </a:r>
            <a:r>
              <a:rPr kumimoji="0" lang="en-US" altLang="zh-CN"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a:t>
            </a:r>
            <a:r>
              <a:rPr kumimoji="0" lang="zh-CN" altLang="en-US"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比如</a:t>
            </a:r>
            <a:r>
              <a:rPr kumimoji="0" lang="en-US" altLang="zh-CN"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a:t>
            </a:r>
            <a:r>
              <a:rPr kumimoji="0" lang="zh-CN" altLang="en-US"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罗马的主神</a:t>
            </a:r>
            <a:r>
              <a:rPr kumimoji="0" lang="zh-CN" altLang="en-US" sz="2500" b="1" i="0" u="sng"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朱庇特</a:t>
            </a:r>
            <a:r>
              <a:rPr kumimoji="0" lang="zh-CN" altLang="en-US"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就是宙斯</a:t>
            </a:r>
            <a:r>
              <a:rPr kumimoji="0" lang="en-US" altLang="zh-CN" sz="25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rPr>
              <a:t>, </a:t>
            </a:r>
            <a:r>
              <a:rPr lang="zh-CN" altLang="en-US" sz="2500" b="1" u="sng" dirty="0">
                <a:solidFill>
                  <a:srgbClr val="FF0000"/>
                </a:solidFill>
                <a:latin typeface="微软雅黑" panose="020B0503020204020204" pitchFamily="34" charset="-122"/>
                <a:ea typeface="微软雅黑" panose="020B0503020204020204" pitchFamily="34" charset="-122"/>
              </a:rPr>
              <a:t>丘比特</a:t>
            </a:r>
            <a:r>
              <a:rPr kumimoji="0" lang="zh-CN" altLang="en-US"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就是</a:t>
            </a:r>
            <a:r>
              <a:rPr lang="zh-CN" altLang="en-US" sz="2500" b="1" u="sng" dirty="0">
                <a:solidFill>
                  <a:srgbClr val="FF0000"/>
                </a:solidFill>
                <a:latin typeface="微软雅黑" panose="020B0503020204020204" pitchFamily="34" charset="-122"/>
                <a:ea typeface="微软雅黑" panose="020B0503020204020204" pitchFamily="34" charset="-122"/>
              </a:rPr>
              <a:t>厄洛斯</a:t>
            </a:r>
            <a:r>
              <a:rPr lang="en-US" altLang="zh-CN" sz="2500" b="1" u="sng" dirty="0">
                <a:solidFill>
                  <a:srgbClr val="FF0000"/>
                </a:solidFill>
                <a:latin typeface="微软雅黑" panose="020B0503020204020204" pitchFamily="34" charset="-122"/>
                <a:ea typeface="微软雅黑" panose="020B0503020204020204" pitchFamily="34" charset="-122"/>
              </a:rPr>
              <a:t>,</a:t>
            </a:r>
            <a:r>
              <a:rPr lang="zh-CN" altLang="en-US" sz="2500" b="1" u="sng" dirty="0">
                <a:solidFill>
                  <a:srgbClr val="FF0000"/>
                </a:solidFill>
                <a:latin typeface="微软雅黑" panose="020B0503020204020204" pitchFamily="34" charset="-122"/>
                <a:ea typeface="微软雅黑" panose="020B0503020204020204" pitchFamily="34" charset="-122"/>
              </a:rPr>
              <a:t>朱诺</a:t>
            </a:r>
            <a:r>
              <a:rPr kumimoji="0" lang="zh-CN" altLang="en-US"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就是</a:t>
            </a:r>
            <a:r>
              <a:rPr lang="zh-CN" altLang="en-US" sz="2500" b="1" u="sng" dirty="0">
                <a:solidFill>
                  <a:srgbClr val="FF0000"/>
                </a:solidFill>
                <a:latin typeface="微软雅黑" panose="020B0503020204020204" pitchFamily="34" charset="-122"/>
                <a:ea typeface="微软雅黑" panose="020B0503020204020204" pitchFamily="34" charset="-122"/>
              </a:rPr>
              <a:t>赫拉</a:t>
            </a:r>
            <a:r>
              <a:rPr kumimoji="0" lang="zh-CN" altLang="en-US"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等</a:t>
            </a:r>
            <a:r>
              <a:rPr kumimoji="0" lang="en-US" altLang="zh-CN"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a:t>
            </a:r>
            <a:r>
              <a:rPr lang="zh-CN" altLang="en-US" sz="2500" b="1" dirty="0">
                <a:solidFill>
                  <a:srgbClr val="C00000"/>
                </a:solidFill>
                <a:latin typeface="微软雅黑" panose="020B0503020204020204" pitchFamily="34" charset="-122"/>
                <a:ea typeface="微软雅黑" panose="020B0503020204020204" pitchFamily="34" charset="-122"/>
              </a:rPr>
              <a:t>罗马</a:t>
            </a:r>
            <a:r>
              <a:rPr kumimoji="0" lang="zh-CN" altLang="en-US"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的“五位贤帝”之一的</a:t>
            </a:r>
            <a:r>
              <a:rPr lang="zh-CN" altLang="en-US" sz="2500" b="1" u="sng" dirty="0">
                <a:solidFill>
                  <a:srgbClr val="FF0000"/>
                </a:solidFill>
                <a:latin typeface="微软雅黑" panose="020B0503020204020204" pitchFamily="34" charset="-122"/>
                <a:ea typeface="微软雅黑" panose="020B0503020204020204" pitchFamily="34" charset="-122"/>
              </a:rPr>
              <a:t>哈德良</a:t>
            </a:r>
            <a:r>
              <a:rPr kumimoji="0" lang="zh-CN" altLang="en-US"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还模仿</a:t>
            </a:r>
            <a:r>
              <a:rPr lang="zh-CN" altLang="en-US" sz="2500" b="1" dirty="0">
                <a:solidFill>
                  <a:srgbClr val="C00000"/>
                </a:solidFill>
                <a:latin typeface="微软雅黑" panose="020B0503020204020204" pitchFamily="34" charset="-122"/>
                <a:ea typeface="微软雅黑" panose="020B0503020204020204" pitchFamily="34" charset="-122"/>
              </a:rPr>
              <a:t>希腊人</a:t>
            </a:r>
            <a:r>
              <a:rPr kumimoji="0" lang="zh-CN" altLang="en-US"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蓄起了大胡子，在此之前</a:t>
            </a:r>
            <a:r>
              <a:rPr kumimoji="0" lang="zh-CN" altLang="en-US" sz="25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罗马人</a:t>
            </a:r>
            <a:r>
              <a:rPr kumimoji="0" lang="zh-CN" altLang="en-US" sz="25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是从不蓄胡子的</a:t>
            </a:r>
            <a:r>
              <a:rPr kumimoji="0" lang="zh-CN" altLang="en-US" sz="19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a:t>
            </a:r>
            <a:r>
              <a:rPr kumimoji="0" lang="zh-CN" altLang="en-US" sz="1900" b="1" i="0" u="none" strike="noStrike" kern="0" cap="none" spc="0" normalizeH="0" baseline="0" noProof="0" dirty="0">
                <a:ln>
                  <a:noFill/>
                </a:ln>
                <a:solidFill>
                  <a:srgbClr val="003399"/>
                </a:solidFill>
                <a:effectLst/>
                <a:uLnTx/>
                <a:uFillTx/>
                <a:latin typeface="+mn-lt"/>
                <a:ea typeface="+mn-ea"/>
                <a:cs typeface="+mn-cs"/>
              </a:rPr>
              <a:t/>
            </a:r>
            <a:br>
              <a:rPr kumimoji="0" lang="zh-CN" altLang="en-US" sz="1900" b="1" i="0" u="none" strike="noStrike" kern="0" cap="none" spc="0" normalizeH="0" baseline="0" noProof="0" dirty="0">
                <a:ln>
                  <a:noFill/>
                </a:ln>
                <a:solidFill>
                  <a:srgbClr val="003399"/>
                </a:solidFill>
                <a:effectLst/>
                <a:uLnTx/>
                <a:uFillTx/>
                <a:latin typeface="+mn-lt"/>
                <a:ea typeface="+mn-ea"/>
                <a:cs typeface="+mn-cs"/>
              </a:rPr>
            </a:br>
            <a:endParaRPr kumimoji="0" lang="zh-CN" altLang="en-US" sz="1900" b="1" i="0" u="none" strike="noStrike" kern="0" cap="none" spc="0" normalizeH="0" baseline="0" noProof="0" dirty="0">
              <a:ln>
                <a:noFill/>
              </a:ln>
              <a:solidFill>
                <a:srgbClr val="003399"/>
              </a:solidFill>
              <a:effectLst/>
              <a:uLnTx/>
              <a:uFillTx/>
              <a:latin typeface="+mn-lt"/>
              <a:ea typeface="+mn-ea"/>
              <a:cs typeface="+mn-cs"/>
            </a:endParaRP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2099">
                                            <p:bg/>
                                          </p:spTgt>
                                        </p:tgtEl>
                                        <p:attrNameLst>
                                          <p:attrName>style.visibility</p:attrName>
                                        </p:attrNameLst>
                                      </p:cBhvr>
                                      <p:to>
                                        <p:strVal val="visible"/>
                                      </p:to>
                                    </p:set>
                                    <p:animEffect transition="in" filter="fade">
                                      <p:cBhvr>
                                        <p:cTn id="7" dur="1000">
                                          <p:stCondLst>
                                            <p:cond delay="0"/>
                                          </p:stCondLst>
                                        </p:cTn>
                                        <p:tgtEl>
                                          <p:spTgt spid="132099">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2099">
                                            <p:txEl>
                                              <p:pRg st="0" end="0"/>
                                            </p:txEl>
                                          </p:spTgt>
                                        </p:tgtEl>
                                        <p:attrNameLst>
                                          <p:attrName>style.visibility</p:attrName>
                                        </p:attrNameLst>
                                      </p:cBhvr>
                                      <p:to>
                                        <p:strVal val="visible"/>
                                      </p:to>
                                    </p:set>
                                    <p:animEffect transition="in" filter="fade">
                                      <p:cBhvr>
                                        <p:cTn id="10" dur="1000">
                                          <p:stCondLst>
                                            <p:cond delay="0"/>
                                          </p:stCondLst>
                                        </p:cTn>
                                        <p:tgtEl>
                                          <p:spTgt spid="132099">
                                            <p:txEl>
                                              <p:pRg st="0" end="0"/>
                                            </p:txEl>
                                          </p:spTgt>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2099">
                                            <p:txEl>
                                              <p:pRg st="1" end="1"/>
                                            </p:txEl>
                                          </p:spTgt>
                                        </p:tgtEl>
                                        <p:attrNameLst>
                                          <p:attrName>style.visibility</p:attrName>
                                        </p:attrNameLst>
                                      </p:cBhvr>
                                      <p:to>
                                        <p:strVal val="visible"/>
                                      </p:to>
                                    </p:set>
                                    <p:animEffect transition="in" filter="fade">
                                      <p:cBhvr>
                                        <p:cTn id="14" dur="1000">
                                          <p:stCondLst>
                                            <p:cond delay="0"/>
                                          </p:stCondLst>
                                        </p:cTn>
                                        <p:tgtEl>
                                          <p:spTgt spid="13209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2099">
                                            <p:txEl>
                                              <p:pRg st="2" end="2"/>
                                            </p:txEl>
                                          </p:spTgt>
                                        </p:tgtEl>
                                        <p:attrNameLst>
                                          <p:attrName>style.visibility</p:attrName>
                                        </p:attrNameLst>
                                      </p:cBhvr>
                                      <p:to>
                                        <p:strVal val="visible"/>
                                      </p:to>
                                    </p:set>
                                    <p:animEffect transition="in" filter="fade">
                                      <p:cBhvr>
                                        <p:cTn id="19" dur="1000">
                                          <p:stCondLst>
                                            <p:cond delay="0"/>
                                          </p:stCondLst>
                                        </p:cTn>
                                        <p:tgtEl>
                                          <p:spTgt spid="132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4</a:t>
            </a:fld>
            <a:endParaRPr lang="en-US" altLang="zh-CN" sz="1200" dirty="0">
              <a:latin typeface="Garamond" panose="02020404030301010803" pitchFamily="18" charset="0"/>
            </a:endParaRPr>
          </a:p>
        </p:txBody>
      </p:sp>
      <p:sp>
        <p:nvSpPr>
          <p:cNvPr id="38914" name="Rectangle 2"/>
          <p:cNvSpPr>
            <a:spLocks noGrp="1" noChangeArrowheads="1"/>
          </p:cNvSpPr>
          <p:nvPr>
            <p:ph type="title"/>
          </p:nvPr>
        </p:nvSpPr>
        <p:spPr>
          <a:xfrm>
            <a:off x="323850" y="196850"/>
            <a:ext cx="8229600" cy="847725"/>
          </a:xfrm>
          <a:solidFill>
            <a:srgbClr val="FFFF00"/>
          </a:solidFill>
        </p:spPr>
        <p:txBody>
          <a:bodyPr vert="horz" wrap="square" lIns="91440" tIns="45720" rIns="91440" bIns="45720" numCol="1" anchor="t" anchorCtr="0" compatLnSpc="1"/>
          <a:lstStyle/>
          <a:p>
            <a:pPr marL="0" marR="0" lvl="0" indent="0" algn="ctr" defTabSz="914400" rtl="0" eaLnBrk="1" fontAlgn="base" latinLnBrk="0" hangingPunct="1">
              <a:lnSpc>
                <a:spcPct val="110000"/>
              </a:lnSpc>
              <a:spcBef>
                <a:spcPct val="30000"/>
              </a:spcBef>
              <a:spcAft>
                <a:spcPct val="0"/>
              </a:spcAft>
              <a:buClrTx/>
              <a:buSzTx/>
              <a:buFontTx/>
              <a:buNone/>
              <a:defRPr/>
            </a:pPr>
            <a:r>
              <a:rPr kumimoji="0" lang="zh-CN" altLang="en-US" sz="4400" b="1" i="0" u="none" strike="noStrike" kern="0" cap="none" spc="0" normalizeH="0" baseline="0" noProof="0" dirty="0" smtClean="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西方现代化</a:t>
            </a:r>
            <a:r>
              <a:rPr kumimoji="0" lang="zh-CN" altLang="en-US" sz="4400" b="1" i="0" u="none" strike="noStrike" kern="0" cap="none" spc="0" normalizeH="0" baseline="0" noProof="0" dirty="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的主要</a:t>
            </a:r>
            <a:r>
              <a:rPr kumimoji="0" lang="zh-CN" altLang="en-US" sz="4400" b="1" i="0" u="none" strike="noStrike" kern="0" cap="none" spc="0" normalizeH="0" baseline="0" noProof="0" dirty="0" smtClean="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方面</a:t>
            </a:r>
            <a:r>
              <a:rPr kumimoji="0" lang="en-US" altLang="zh-CN" sz="4400" b="1" i="0" u="none" strike="noStrike" kern="0" cap="none" spc="0" normalizeH="0" baseline="0" noProof="0" dirty="0" smtClean="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a:t>
            </a:r>
            <a:endParaRPr kumimoji="0" lang="zh-CN" altLang="en-US" sz="4400" b="1" i="0" u="none" strike="noStrike" kern="0" cap="none" spc="0" normalizeH="0" baseline="0" noProof="0" dirty="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
        <p:nvSpPr>
          <p:cNvPr id="38915" name="Rectangle 3"/>
          <p:cNvSpPr>
            <a:spLocks noGrp="1" noChangeArrowheads="1"/>
          </p:cNvSpPr>
          <p:nvPr>
            <p:ph idx="1"/>
          </p:nvPr>
        </p:nvSpPr>
        <p:spPr>
          <a:xfrm>
            <a:off x="459105" y="1340485"/>
            <a:ext cx="8508365" cy="482473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反对传统 ：</a:t>
            </a:r>
            <a:r>
              <a:rPr kumimoji="0"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以人为本，怀疑一切，</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叛逆</a:t>
            </a:r>
            <a:r>
              <a:rPr kumimoji="0"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和颠覆传统</a:t>
            </a:r>
            <a:endParaRPr kumimoji="0"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军国主义</a:t>
            </a:r>
            <a:endParaRPr kumimoji="0" lang="zh-CN" altLang="en-US" sz="2800" b="0"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商业主义       </a:t>
            </a:r>
            <a:endParaRPr kumimoji="0" lang="en-US" altLang="zh-CN" sz="28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工业主义</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复杂而完善的社会监督和管理机构</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由此而生</a:t>
            </a:r>
            <a:r>
              <a:rPr kumimoji="0"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的一些社会弊病，如：</a:t>
            </a:r>
            <a:endParaRPr kumimoji="0"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8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破坏传统道德观念与人际</a:t>
            </a:r>
            <a:r>
              <a:rPr kumimoji="0"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和谐关系（实力政策）；</a:t>
            </a: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享乐主义、极端个人主义；</a:t>
            </a: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殖民主义，侵略性、扩张性、进攻性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wipe(left)">
                                      <p:cBhvr>
                                        <p:cTn id="7" dur="500"/>
                                        <p:tgtEl>
                                          <p:spTgt spid="3891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animEffect transition="in" filter="wipe(left)">
                                      <p:cBhvr>
                                        <p:cTn id="11" dur="500"/>
                                        <p:tgtEl>
                                          <p:spTgt spid="3891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animEffect transition="in" filter="wipe(left)">
                                      <p:cBhvr>
                                        <p:cTn id="15" dur="500"/>
                                        <p:tgtEl>
                                          <p:spTgt spid="38915">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animEffect transition="in" filter="wipe(left)">
                                      <p:cBhvr>
                                        <p:cTn id="19" dur="500"/>
                                        <p:tgtEl>
                                          <p:spTgt spid="38915">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8915">
                                            <p:txEl>
                                              <p:pRg st="5" end="5"/>
                                            </p:txEl>
                                          </p:spTgt>
                                        </p:tgtEl>
                                        <p:attrNameLst>
                                          <p:attrName>style.visibility</p:attrName>
                                        </p:attrNameLst>
                                      </p:cBhvr>
                                      <p:to>
                                        <p:strVal val="visible"/>
                                      </p:to>
                                    </p:set>
                                    <p:animEffect transition="in" filter="wipe(left)">
                                      <p:cBhvr>
                                        <p:cTn id="23" dur="500"/>
                                        <p:tgtEl>
                                          <p:spTgt spid="3891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8915">
                                            <p:txEl>
                                              <p:pRg st="6" end="6"/>
                                            </p:txEl>
                                          </p:spTgt>
                                        </p:tgtEl>
                                        <p:attrNameLst>
                                          <p:attrName>style.visibility</p:attrName>
                                        </p:attrNameLst>
                                      </p:cBhvr>
                                      <p:to>
                                        <p:strVal val="visible"/>
                                      </p:to>
                                    </p:set>
                                    <p:animEffect transition="in" filter="wipe(down)">
                                      <p:cBhvr>
                                        <p:cTn id="28" dur="500"/>
                                        <p:tgtEl>
                                          <p:spTgt spid="38915">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8915">
                                            <p:txEl>
                                              <p:pRg st="7" end="7"/>
                                            </p:txEl>
                                          </p:spTgt>
                                        </p:tgtEl>
                                        <p:attrNameLst>
                                          <p:attrName>style.visibility</p:attrName>
                                        </p:attrNameLst>
                                      </p:cBhvr>
                                      <p:to>
                                        <p:strVal val="visible"/>
                                      </p:to>
                                    </p:set>
                                    <p:animEffect transition="in" filter="wipe(down)">
                                      <p:cBhvr>
                                        <p:cTn id="31" dur="500"/>
                                        <p:tgtEl>
                                          <p:spTgt spid="38915">
                                            <p:txEl>
                                              <p:pRg st="7" end="7"/>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8915">
                                            <p:txEl>
                                              <p:pRg st="8" end="8"/>
                                            </p:txEl>
                                          </p:spTgt>
                                        </p:tgtEl>
                                        <p:attrNameLst>
                                          <p:attrName>style.visibility</p:attrName>
                                        </p:attrNameLst>
                                      </p:cBhvr>
                                      <p:to>
                                        <p:strVal val="visible"/>
                                      </p:to>
                                    </p:set>
                                    <p:animEffect transition="in" filter="wipe(down)">
                                      <p:cBhvr>
                                        <p:cTn id="34" dur="500"/>
                                        <p:tgtEl>
                                          <p:spTgt spid="38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E024883-2492-40B5-A7D6-82DF195E77F4}"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3250"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40</a:t>
            </a:fld>
            <a:endParaRPr lang="en-US" altLang="zh-CN" sz="1200" dirty="0">
              <a:latin typeface="Garamond" panose="02020404030301010803" pitchFamily="18" charset="0"/>
            </a:endParaRPr>
          </a:p>
        </p:txBody>
      </p:sp>
      <p:sp>
        <p:nvSpPr>
          <p:cNvPr id="134146" name="Rectangle 2"/>
          <p:cNvSpPr>
            <a:spLocks noGrp="1"/>
          </p:cNvSpPr>
          <p:nvPr>
            <p:ph type="title"/>
          </p:nvPr>
        </p:nvSpPr>
        <p:spPr/>
        <p:txBody>
          <a:bodyPr vert="horz" wrap="square" lIns="91440" tIns="45720" rIns="91440" bIns="45720" anchor="t"/>
          <a:lstStyle/>
          <a:p>
            <a:endParaRPr lang="zh-CN" altLang="zh-CN" dirty="0"/>
          </a:p>
        </p:txBody>
      </p:sp>
      <p:sp>
        <p:nvSpPr>
          <p:cNvPr id="134147" name="Rectangle 3"/>
          <p:cNvSpPr>
            <a:spLocks noGrp="1" noChangeArrowheads="1"/>
          </p:cNvSpPr>
          <p:nvPr>
            <p:ph idx="1"/>
          </p:nvPr>
        </p:nvSpPr>
        <p:spPr>
          <a:solidFill>
            <a:srgbClr val="FFFF99"/>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40000"/>
              </a:spcBef>
              <a:spcAft>
                <a:spcPct val="0"/>
              </a:spcAft>
              <a:buClr>
                <a:schemeClr val="accent1"/>
              </a:buClr>
              <a:buSzPct val="65000"/>
              <a:buFont typeface="Wingdings" panose="05000000000000000000" pitchFamily="2" charset="2"/>
              <a:buChar char="n"/>
              <a:defRPr/>
            </a:pPr>
            <a:r>
              <a:rPr kumimoji="0" lang="zh-CN" altLang="en-US" sz="3000" b="1" i="1"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哲学和诗歌：</a:t>
            </a:r>
          </a:p>
          <a:p>
            <a:pPr marL="342900" marR="0" lvl="0" indent="-342900" algn="l" defTabSz="914400" rtl="0" eaLnBrk="0" fontAlgn="base" latinLnBrk="0" hangingPunct="0">
              <a:lnSpc>
                <a:spcPct val="100000"/>
              </a:lnSpc>
              <a:spcBef>
                <a:spcPct val="40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a:t>
            </a:r>
            <a:r>
              <a:rPr kumimoji="0" lang="zh-CN" altLang="en-US" sz="3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古希腊</a:t>
            </a: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很普遍，而</a:t>
            </a:r>
            <a:r>
              <a:rPr kumimoji="0" lang="zh-CN" altLang="en-US" sz="3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a:t>
            </a:r>
            <a:r>
              <a:rPr lang="zh-CN" altLang="en-US" b="1" dirty="0">
                <a:solidFill>
                  <a:srgbClr val="C00000"/>
                </a:solidFill>
                <a:latin typeface="微软雅黑" panose="020B0503020204020204" pitchFamily="34" charset="-122"/>
                <a:ea typeface="微软雅黑" panose="020B0503020204020204" pitchFamily="34" charset="-122"/>
              </a:rPr>
              <a:t>古罗马</a:t>
            </a:r>
            <a:r>
              <a:rPr kumimoji="0" lang="zh-CN" altLang="en-US" sz="3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很少，但不是没有，其中最伟大是就是</a:t>
            </a:r>
            <a:r>
              <a:rPr kumimoji="0" lang="zh-CN" altLang="en-US" sz="3000" b="1" i="0" u="sng"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奥维德</a:t>
            </a:r>
            <a:r>
              <a:rPr kumimoji="0" lang="zh-CN" altLang="en-US" sz="3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，他的诗歌和书籍现在都还在出版。</a:t>
            </a:r>
          </a:p>
          <a:p>
            <a:pPr marL="342900" marR="0" lvl="0" indent="-342900" algn="l" defTabSz="914400" rtl="0" eaLnBrk="0" fontAlgn="base" latinLnBrk="0" hangingPunct="0">
              <a:lnSpc>
                <a:spcPct val="100000"/>
              </a:lnSpc>
              <a:spcBef>
                <a:spcPct val="40000"/>
              </a:spcBef>
              <a:spcAft>
                <a:spcPct val="0"/>
              </a:spcAft>
              <a:buClr>
                <a:schemeClr val="accent1"/>
              </a:buClr>
              <a:buSzPct val="65000"/>
              <a:buFont typeface="Wingdings" panose="05000000000000000000" pitchFamily="2" charset="2"/>
              <a:buChar char="n"/>
              <a:defRPr/>
            </a:pPr>
            <a:r>
              <a:rPr lang="zh-CN" altLang="en-US" b="1" dirty="0">
                <a:solidFill>
                  <a:srgbClr val="C00000"/>
                </a:solidFill>
                <a:latin typeface="微软雅黑" panose="020B0503020204020204" pitchFamily="34" charset="-122"/>
                <a:ea typeface="微软雅黑" panose="020B0503020204020204" pitchFamily="34" charset="-122"/>
              </a:rPr>
              <a:t>罗马人</a:t>
            </a:r>
            <a:r>
              <a:rPr kumimoji="0" lang="zh-CN" altLang="en-US" sz="30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瞧不起艺术家并且对艺术家的作品管束很严，</a:t>
            </a:r>
            <a:r>
              <a:rPr lang="zh-CN" altLang="en-US" b="1" u="sng" dirty="0">
                <a:solidFill>
                  <a:srgbClr val="FF0000"/>
                </a:solidFill>
                <a:latin typeface="微软雅黑" panose="020B0503020204020204" pitchFamily="34" charset="-122"/>
                <a:ea typeface="微软雅黑" panose="020B0503020204020204" pitchFamily="34" charset="-122"/>
              </a:rPr>
              <a:t>奥维德</a:t>
            </a:r>
            <a:r>
              <a:rPr kumimoji="0" lang="zh-CN" altLang="en-US" sz="30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就是因为了写了</a:t>
            </a:r>
            <a:r>
              <a:rPr kumimoji="0" lang="en-US" altLang="zh-CN" sz="30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a:t>
            </a:r>
            <a:r>
              <a:rPr kumimoji="0" lang="zh-CN" altLang="en-US" sz="30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爱的艺术</a:t>
            </a:r>
            <a:r>
              <a:rPr kumimoji="0" lang="en-US" altLang="zh-CN" sz="30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a:t>
            </a:r>
            <a:r>
              <a:rPr kumimoji="0" lang="zh-CN" altLang="en-US" sz="30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而被</a:t>
            </a:r>
            <a:r>
              <a:rPr lang="zh-CN" altLang="en-US" b="1" u="sng" dirty="0">
                <a:solidFill>
                  <a:srgbClr val="FF0000"/>
                </a:solidFill>
                <a:latin typeface="微软雅黑" panose="020B0503020204020204" pitchFamily="34" charset="-122"/>
                <a:ea typeface="微软雅黑" panose="020B0503020204020204" pitchFamily="34" charset="-122"/>
              </a:rPr>
              <a:t>奥古斯都</a:t>
            </a:r>
            <a:r>
              <a:rPr kumimoji="0" lang="zh-CN" altLang="en-US" sz="30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大帝流放而死。</a:t>
            </a:r>
          </a:p>
        </p:txBody>
      </p:sp>
      <p:sp>
        <p:nvSpPr>
          <p:cNvPr id="134148" name="Rectangle 4"/>
          <p:cNvSpPr>
            <a:spLocks noChangeArrowheads="1"/>
          </p:cNvSpPr>
          <p:nvPr/>
        </p:nvSpPr>
        <p:spPr bwMode="auto">
          <a:xfrm>
            <a:off x="395288" y="333375"/>
            <a:ext cx="8229600" cy="1008063"/>
          </a:xfrm>
          <a:prstGeom prst="rect">
            <a:avLst/>
          </a:prstGeom>
          <a:solidFill>
            <a:srgbClr val="33CCCC"/>
          </a:solidFill>
          <a:ln w="9525">
            <a:noFill/>
            <a:miter lim="800000"/>
          </a:ln>
          <a:effectLst/>
        </p:spPr>
        <p:txBody>
          <a:bodyPr/>
          <a:lstStyle/>
          <a:p>
            <a:pPr marL="0" marR="0" lvl="0" indent="0" algn="l" defTabSz="914400" rtl="0" eaLnBrk="0" fontAlgn="base" latinLnBrk="0" hangingPunct="0">
              <a:lnSpc>
                <a:spcPct val="130000"/>
              </a:lnSpc>
              <a:spcBef>
                <a:spcPts val="0"/>
              </a:spcBef>
              <a:spcAft>
                <a:spcPts val="0"/>
              </a:spcAft>
              <a:buClrTx/>
              <a:buSzTx/>
              <a:buFontTx/>
              <a:buNone/>
              <a:defRPr/>
            </a:pPr>
            <a:r>
              <a:rPr kumimoji="0" lang="zh-CN" altLang="en-US" sz="4200" b="1" i="1" u="none" strike="noStrike" kern="1200" cap="none" spc="0" normalizeH="0" baseline="0" noProof="0" dirty="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古希腊与古罗马的文化个性差异</a:t>
            </a:r>
          </a:p>
        </p:txBody>
      </p:sp>
      <p:pic>
        <p:nvPicPr>
          <p:cNvPr id="53254" name="Picture 8" descr="BD06518_"/>
          <p:cNvPicPr>
            <a:picLocks noChangeAspect="1"/>
          </p:cNvPicPr>
          <p:nvPr/>
        </p:nvPicPr>
        <p:blipFill>
          <a:blip r:embed="rId2"/>
          <a:stretch>
            <a:fillRect/>
          </a:stretch>
        </p:blipFill>
        <p:spPr>
          <a:xfrm>
            <a:off x="7019925" y="4797425"/>
            <a:ext cx="1814513" cy="1403350"/>
          </a:xfrm>
          <a:prstGeom prst="rect">
            <a:avLst/>
          </a:prstGeom>
          <a:noFill/>
          <a:ln w="9525">
            <a:noFill/>
          </a:ln>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4147">
                                            <p:bg/>
                                          </p:spTgt>
                                        </p:tgtEl>
                                        <p:attrNameLst>
                                          <p:attrName>style.visibility</p:attrName>
                                        </p:attrNameLst>
                                      </p:cBhvr>
                                      <p:to>
                                        <p:strVal val="visible"/>
                                      </p:to>
                                    </p:set>
                                    <p:animEffect transition="in" filter="fade">
                                      <p:cBhvr>
                                        <p:cTn id="7" dur="1000">
                                          <p:stCondLst>
                                            <p:cond delay="0"/>
                                          </p:stCondLst>
                                        </p:cTn>
                                        <p:tgtEl>
                                          <p:spTgt spid="13414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4147">
                                            <p:txEl>
                                              <p:pRg st="0" end="0"/>
                                            </p:txEl>
                                          </p:spTgt>
                                        </p:tgtEl>
                                        <p:attrNameLst>
                                          <p:attrName>style.visibility</p:attrName>
                                        </p:attrNameLst>
                                      </p:cBhvr>
                                      <p:to>
                                        <p:strVal val="visible"/>
                                      </p:to>
                                    </p:set>
                                    <p:animEffect transition="in" filter="fade">
                                      <p:cBhvr>
                                        <p:cTn id="10" dur="1000">
                                          <p:stCondLst>
                                            <p:cond delay="0"/>
                                          </p:stCondLst>
                                        </p:cTn>
                                        <p:tgtEl>
                                          <p:spTgt spid="134147">
                                            <p:txEl>
                                              <p:pRg st="0" end="0"/>
                                            </p:txEl>
                                          </p:spTgt>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4147">
                                            <p:txEl>
                                              <p:pRg st="1" end="1"/>
                                            </p:txEl>
                                          </p:spTgt>
                                        </p:tgtEl>
                                        <p:attrNameLst>
                                          <p:attrName>style.visibility</p:attrName>
                                        </p:attrNameLst>
                                      </p:cBhvr>
                                      <p:to>
                                        <p:strVal val="visible"/>
                                      </p:to>
                                    </p:set>
                                    <p:animEffect transition="in" filter="fade">
                                      <p:cBhvr>
                                        <p:cTn id="14" dur="1000">
                                          <p:stCondLst>
                                            <p:cond delay="0"/>
                                          </p:stCondLst>
                                        </p:cTn>
                                        <p:tgtEl>
                                          <p:spTgt spid="13414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4147">
                                            <p:txEl>
                                              <p:pRg st="2" end="2"/>
                                            </p:txEl>
                                          </p:spTgt>
                                        </p:tgtEl>
                                        <p:attrNameLst>
                                          <p:attrName>style.visibility</p:attrName>
                                        </p:attrNameLst>
                                      </p:cBhvr>
                                      <p:to>
                                        <p:strVal val="visible"/>
                                      </p:to>
                                    </p:set>
                                    <p:animEffect transition="in" filter="fade">
                                      <p:cBhvr>
                                        <p:cTn id="19" dur="1000">
                                          <p:stCondLst>
                                            <p:cond delay="0"/>
                                          </p:stCondLst>
                                        </p:cTn>
                                        <p:tgtEl>
                                          <p:spTgt spid="134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uiExpand="1"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85F8967-E793-49A6-B810-EC120F5F80ED}"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4274"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41</a:t>
            </a:fld>
            <a:endParaRPr lang="en-US" altLang="zh-CN" sz="1200" dirty="0">
              <a:latin typeface="Garamond" panose="02020404030301010803" pitchFamily="18" charset="0"/>
            </a:endParaRPr>
          </a:p>
        </p:txBody>
      </p:sp>
      <p:sp>
        <p:nvSpPr>
          <p:cNvPr id="135171" name="Rectangle 3"/>
          <p:cNvSpPr>
            <a:spLocks noGrp="1" noChangeArrowheads="1"/>
          </p:cNvSpPr>
          <p:nvPr>
            <p:ph idx="1"/>
          </p:nvPr>
        </p:nvSpPr>
        <p:spPr>
          <a:xfrm>
            <a:off x="457200" y="1484630"/>
            <a:ext cx="8229600" cy="4718050"/>
          </a:xfrm>
          <a:solidFill>
            <a:srgbClr val="FFFF99"/>
          </a:solidFill>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35000"/>
              </a:spcBef>
              <a:spcAft>
                <a:spcPct val="0"/>
              </a:spcAft>
              <a:buClr>
                <a:schemeClr val="accent1"/>
              </a:buClr>
              <a:buSzPct val="65000"/>
              <a:buFont typeface="Wingdings" panose="05000000000000000000" pitchFamily="2" charset="2"/>
              <a:buChar char="n"/>
              <a:defRPr/>
            </a:pPr>
            <a:r>
              <a:rPr kumimoji="0" lang="zh-CN" altLang="en-US" sz="2800" b="1" i="1"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政治制度</a:t>
            </a:r>
            <a:r>
              <a:rPr kumimoji="0" lang="en-US" altLang="zh-CN" sz="2800" b="1" i="1"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p>
          <a:p>
            <a:pPr marL="342900" marR="0" lvl="0" indent="-342900" algn="l" defTabSz="914400" rtl="0" eaLnBrk="0" fontAlgn="base" latinLnBrk="0" hangingPunct="0">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古罗马</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有</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世界上最完美的政治制度。</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罗马城刚建立</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时有国王，</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到第</a:t>
            </a:r>
            <a:r>
              <a:rPr kumimoji="0"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7</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国王，</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是个暴君，结果被人民赶下台</a:t>
            </a:r>
            <a:r>
              <a:rPr kumimoji="0"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在此后的几百年里，</a:t>
            </a:r>
            <a:r>
              <a:rPr kumimoji="0" lang="zh-CN" altLang="en-US" sz="20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罗马的“议会”元老院的地位空前加强，罗马的统治者由</a:t>
            </a:r>
            <a:r>
              <a:rPr kumimoji="0" lang="en-US" altLang="zh-CN" sz="20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2</a:t>
            </a:r>
            <a:r>
              <a:rPr kumimoji="0" lang="zh-CN" altLang="en-US" sz="20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个从元老院里选出来的元老来担任</a:t>
            </a:r>
            <a:r>
              <a:rPr kumimoji="0" lang="en-US" altLang="zh-CN" sz="20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被称为执政官，任期</a:t>
            </a:r>
            <a:r>
              <a:rPr kumimoji="0" lang="en-US" altLang="zh-CN" sz="20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1</a:t>
            </a:r>
            <a:r>
              <a:rPr kumimoji="0" lang="zh-CN" altLang="en-US" sz="20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年，不得连任。</a:t>
            </a:r>
          </a:p>
          <a:p>
            <a:pPr marL="342900" marR="0" lvl="0" indent="-342900" algn="l" defTabSz="914400" rtl="0" eaLnBrk="0" fontAlgn="base" latinLnBrk="0" hangingPunct="0">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1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罗马</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平民觉得</a:t>
            </a:r>
            <a:r>
              <a:rPr lang="zh-CN" altLang="en-US" sz="1800" b="1" dirty="0">
                <a:solidFill>
                  <a:srgbClr val="C00000"/>
                </a:solidFill>
                <a:latin typeface="微软雅黑" panose="020B0503020204020204" pitchFamily="34" charset="-122"/>
                <a:ea typeface="微软雅黑" panose="020B0503020204020204" pitchFamily="34" charset="-122"/>
              </a:rPr>
              <a:t>罗马</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统治阶级权力太大，于是宣布：如果不让</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平民得到</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政治权力，</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就</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拒绝服兵役，这对于当时四处征战的</a:t>
            </a:r>
            <a:r>
              <a:rPr kumimoji="0" lang="zh-CN" altLang="en-US"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罗马</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来说是致命的，于是在平民中每年选出</a:t>
            </a:r>
            <a:r>
              <a:rPr kumimoji="0"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个护民官</a:t>
            </a:r>
            <a:r>
              <a:rPr kumimoji="0"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后来增加到</a:t>
            </a:r>
            <a:r>
              <a:rPr kumimoji="0"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10</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人</a:t>
            </a:r>
            <a:r>
              <a:rPr kumimoji="0" lang="en-US" altLang="zh-CN"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，专门设定保护平民的法律和活动。</a:t>
            </a:r>
          </a:p>
          <a:p>
            <a:pPr marL="342900" marR="0" lvl="0" indent="-342900" algn="l" defTabSz="914400" rtl="0" eaLnBrk="0" fontAlgn="base" latinLnBrk="0" hangingPunct="0">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古罗马</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的共和制没有善始善终，在</a:t>
            </a:r>
            <a:r>
              <a:rPr lang="zh-CN" altLang="en-US" sz="1800" b="1" dirty="0">
                <a:solidFill>
                  <a:srgbClr val="FF0000"/>
                </a:solidFill>
                <a:latin typeface="微软雅黑" panose="020B0503020204020204" pitchFamily="34" charset="-122"/>
                <a:ea typeface="微软雅黑" panose="020B0503020204020204" pitchFamily="34" charset="-122"/>
              </a:rPr>
              <a:t>奥古斯都</a:t>
            </a:r>
            <a:r>
              <a:rPr lang="en-US" altLang="zh-CN" sz="1800" b="1" dirty="0">
                <a:solidFill>
                  <a:srgbClr val="FF0000"/>
                </a:solidFill>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屋大维</a:t>
            </a:r>
            <a:r>
              <a:rPr lang="en-US" altLang="zh-CN" sz="1800" b="1" dirty="0">
                <a:solidFill>
                  <a:srgbClr val="FF0000"/>
                </a:solidFill>
                <a:latin typeface="微软雅黑" panose="020B0503020204020204" pitchFamily="34" charset="-122"/>
                <a:ea typeface="微软雅黑" panose="020B0503020204020204" pitchFamily="34" charset="-122"/>
              </a:rPr>
              <a:t>)</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上任后，宣布自己为</a:t>
            </a:r>
            <a:r>
              <a:rPr kumimoji="0" lang="zh-CN" altLang="en-US"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罗马</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的终生独裁者，标志着共和国的终结，进入帝国时代。但</a:t>
            </a:r>
            <a:r>
              <a:rPr lang="zh-CN" altLang="en-US" sz="1800" b="1" dirty="0">
                <a:solidFill>
                  <a:srgbClr val="FF0000"/>
                </a:solidFill>
                <a:latin typeface="微软雅黑" panose="020B0503020204020204" pitchFamily="34" charset="-122"/>
                <a:ea typeface="微软雅黑" panose="020B0503020204020204" pitchFamily="34" charset="-122"/>
              </a:rPr>
              <a:t>奥古斯都</a:t>
            </a:r>
            <a:r>
              <a:rPr kumimoji="0" lang="zh-CN" altLang="en-US" sz="1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仍称自己为“第一公民”。</a:t>
            </a:r>
            <a:r>
              <a:rPr kumimoji="0" lang="zh-CN" altLang="en-US"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古罗马</a:t>
            </a:r>
            <a:r>
              <a:rPr kumimoji="0" lang="zh-CN" altLang="en-US" sz="18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的政治体制已经跟现在的民主体制非常接近了。</a:t>
            </a:r>
          </a:p>
          <a:p>
            <a:pPr marL="342900" marR="0" lvl="0" indent="-342900" algn="l" defTabSz="914400" rtl="0" eaLnBrk="0" fontAlgn="base" latinLnBrk="0" hangingPunct="0">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18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而</a:t>
            </a:r>
            <a:r>
              <a:rPr kumimoji="0" lang="zh-CN" altLang="en-US"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古希腊</a:t>
            </a:r>
            <a:r>
              <a:rPr kumimoji="0" lang="zh-CN" altLang="en-US" sz="18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，被征服前一直走着和其他民族一样的国王独裁制，这种制度的缺陷在于，帝国的兴衰全部掌握在国王的手里，一个好国王可以使国家昌盛，而昏君和暴君则会使一个强大的帝国覆灭。</a:t>
            </a:r>
          </a:p>
        </p:txBody>
      </p:sp>
      <p:sp>
        <p:nvSpPr>
          <p:cNvPr id="135172" name="Rectangle 4"/>
          <p:cNvSpPr>
            <a:spLocks noGrp="1" noChangeArrowheads="1"/>
          </p:cNvSpPr>
          <p:nvPr>
            <p:ph type="title"/>
          </p:nvPr>
        </p:nvSpPr>
        <p:spPr>
          <a:xfrm>
            <a:off x="457200" y="277813"/>
            <a:ext cx="8229600" cy="1008063"/>
          </a:xfrm>
          <a:solidFill>
            <a:srgbClr val="33CCCC"/>
          </a:solidFill>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ts val="0"/>
              </a:spcBef>
              <a:spcAft>
                <a:spcPts val="0"/>
              </a:spcAft>
              <a:buClrTx/>
              <a:buSzTx/>
              <a:buFontTx/>
              <a:buNone/>
              <a:defRPr/>
            </a:pPr>
            <a:r>
              <a:rPr kumimoji="0" lang="zh-CN" altLang="en-US" sz="4200" b="1" i="1"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古希腊与古罗马的文化个性</a:t>
            </a:r>
            <a:r>
              <a:rPr kumimoji="0" lang="zh-CN" altLang="en-US" sz="4200" b="1" i="1"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差异</a:t>
            </a:r>
            <a:endParaRPr kumimoji="0" lang="zh-CN" altLang="en-US" sz="4200" b="1" i="1"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5171">
                                            <p:bg/>
                                          </p:spTgt>
                                        </p:tgtEl>
                                        <p:attrNameLst>
                                          <p:attrName>style.visibility</p:attrName>
                                        </p:attrNameLst>
                                      </p:cBhvr>
                                      <p:to>
                                        <p:strVal val="visible"/>
                                      </p:to>
                                    </p:set>
                                    <p:animEffect transition="in" filter="wipe(left)">
                                      <p:cBhvr>
                                        <p:cTn id="7" dur="500"/>
                                        <p:tgtEl>
                                          <p:spTgt spid="135171">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5171">
                                            <p:txEl>
                                              <p:pRg st="0" end="0"/>
                                            </p:txEl>
                                          </p:spTgt>
                                        </p:tgtEl>
                                        <p:attrNameLst>
                                          <p:attrName>style.visibility</p:attrName>
                                        </p:attrNameLst>
                                      </p:cBhvr>
                                      <p:to>
                                        <p:strVal val="visible"/>
                                      </p:to>
                                    </p:set>
                                    <p:animEffect transition="in" filter="wipe(left)">
                                      <p:cBhvr>
                                        <p:cTn id="11" dur="500"/>
                                        <p:tgtEl>
                                          <p:spTgt spid="135171">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5171">
                                            <p:txEl>
                                              <p:pRg st="1" end="1"/>
                                            </p:txEl>
                                          </p:spTgt>
                                        </p:tgtEl>
                                        <p:attrNameLst>
                                          <p:attrName>style.visibility</p:attrName>
                                        </p:attrNameLst>
                                      </p:cBhvr>
                                      <p:to>
                                        <p:strVal val="visible"/>
                                      </p:to>
                                    </p:set>
                                    <p:animEffect transition="in" filter="wipe(left)">
                                      <p:cBhvr>
                                        <p:cTn id="15" dur="500"/>
                                        <p:tgtEl>
                                          <p:spTgt spid="1351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5171">
                                            <p:txEl>
                                              <p:pRg st="2" end="2"/>
                                            </p:txEl>
                                          </p:spTgt>
                                        </p:tgtEl>
                                        <p:attrNameLst>
                                          <p:attrName>style.visibility</p:attrName>
                                        </p:attrNameLst>
                                      </p:cBhvr>
                                      <p:to>
                                        <p:strVal val="visible"/>
                                      </p:to>
                                    </p:set>
                                    <p:animEffect transition="in" filter="wipe(left)">
                                      <p:cBhvr>
                                        <p:cTn id="20" dur="500"/>
                                        <p:tgtEl>
                                          <p:spTgt spid="135171">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5171">
                                            <p:txEl>
                                              <p:pRg st="3" end="3"/>
                                            </p:txEl>
                                          </p:spTgt>
                                        </p:tgtEl>
                                        <p:attrNameLst>
                                          <p:attrName>style.visibility</p:attrName>
                                        </p:attrNameLst>
                                      </p:cBhvr>
                                      <p:to>
                                        <p:strVal val="visible"/>
                                      </p:to>
                                    </p:set>
                                    <p:animEffect transition="in" filter="wipe(left)">
                                      <p:cBhvr>
                                        <p:cTn id="23" dur="500"/>
                                        <p:tgtEl>
                                          <p:spTgt spid="13517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5171">
                                            <p:txEl>
                                              <p:pRg st="4" end="4"/>
                                            </p:txEl>
                                          </p:spTgt>
                                        </p:tgtEl>
                                        <p:attrNameLst>
                                          <p:attrName>style.visibility</p:attrName>
                                        </p:attrNameLst>
                                      </p:cBhvr>
                                      <p:to>
                                        <p:strVal val="visible"/>
                                      </p:to>
                                    </p:set>
                                    <p:animEffect transition="in" filter="wipe(left)">
                                      <p:cBhvr>
                                        <p:cTn id="28" dur="500"/>
                                        <p:tgtEl>
                                          <p:spTgt spid="135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uiExpand="1"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86447AB-05D2-45F3-9547-37A9FE48C8D4}"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5298"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42</a:t>
            </a:fld>
            <a:endParaRPr lang="en-US" altLang="zh-CN" sz="1200" dirty="0">
              <a:latin typeface="Garamond" panose="02020404030301010803" pitchFamily="18" charset="0"/>
            </a:endParaRPr>
          </a:p>
        </p:txBody>
      </p:sp>
      <p:sp>
        <p:nvSpPr>
          <p:cNvPr id="136195" name="Rectangle 3"/>
          <p:cNvSpPr>
            <a:spLocks noGrp="1" noChangeArrowheads="1"/>
          </p:cNvSpPr>
          <p:nvPr>
            <p:ph idx="1"/>
          </p:nvPr>
        </p:nvSpPr>
        <p:spPr>
          <a:xfrm>
            <a:off x="457200" y="1484313"/>
            <a:ext cx="8229600" cy="5113338"/>
          </a:xfrm>
          <a:solidFill>
            <a:srgbClr val="FFFF99"/>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ts val="800"/>
              </a:spcBef>
              <a:spcAft>
                <a:spcPct val="0"/>
              </a:spcAft>
              <a:buClr>
                <a:schemeClr val="accent1"/>
              </a:buClr>
              <a:buSzPct val="65000"/>
              <a:buFont typeface="Wingdings" panose="05000000000000000000" pitchFamily="2" charset="2"/>
              <a:buChar char="n"/>
              <a:defRPr/>
            </a:pPr>
            <a:r>
              <a:rPr kumimoji="0" lang="zh-CN" altLang="en-US" sz="2800" b="1" i="1"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宗教影响</a:t>
            </a:r>
            <a:r>
              <a:rPr kumimoji="0" lang="en-US" altLang="zh-CN" sz="2800" b="1" i="1"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p>
          <a:p>
            <a:pPr marL="342900" marR="0" lvl="0" indent="-342900" algn="l" defTabSz="914400" rtl="0" eaLnBrk="0" fontAlgn="base" latinLnBrk="0" hangingPunct="0">
              <a:lnSpc>
                <a:spcPct val="100000"/>
              </a:lnSpc>
              <a:spcBef>
                <a:spcPts val="800"/>
              </a:spcBef>
              <a:spcAft>
                <a:spcPct val="0"/>
              </a:spcAft>
              <a:buClr>
                <a:schemeClr val="accent1"/>
              </a:buClr>
              <a:buSzPct val="65000"/>
              <a:buFont typeface="Wingdings" panose="05000000000000000000" pitchFamily="2" charset="2"/>
              <a:buChar char="n"/>
              <a:defRPr/>
            </a:pPr>
            <a:r>
              <a:rPr kumimoji="0" lang="zh-CN" altLang="en-US" sz="21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古罗马</a:t>
            </a:r>
            <a:r>
              <a:rPr kumimoji="0" lang="zh-CN" altLang="en-US" sz="21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的宗教几乎都附属于政权，政权的首领兼任大祭祀，国王经常被当作神崇拜。他们造了万神殿来专门祭伺罗马的众神，也允许别的宗教存在并建建筑物来祭拜其他的神。</a:t>
            </a:r>
          </a:p>
          <a:p>
            <a:pPr marL="342900" marR="0" lvl="0" indent="-342900" algn="l" defTabSz="914400" rtl="0" eaLnBrk="0" fontAlgn="base" latinLnBrk="0" hangingPunct="0">
              <a:lnSpc>
                <a:spcPct val="100000"/>
              </a:lnSpc>
              <a:spcBef>
                <a:spcPts val="800"/>
              </a:spcBef>
              <a:spcAft>
                <a:spcPct val="0"/>
              </a:spcAft>
              <a:buClr>
                <a:schemeClr val="accent1"/>
              </a:buClr>
              <a:buSzPct val="65000"/>
              <a:buFont typeface="Wingdings" panose="05000000000000000000" pitchFamily="2" charset="2"/>
              <a:buChar char="n"/>
              <a:defRPr/>
            </a:pPr>
            <a:r>
              <a:rPr kumimoji="0" lang="zh-CN" altLang="en-US" sz="21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古罗马人</a:t>
            </a:r>
            <a:r>
              <a:rPr kumimoji="0" lang="zh-CN" altLang="en-US" sz="21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曾</a:t>
            </a:r>
            <a:r>
              <a:rPr kumimoji="0" lang="zh-CN" altLang="en-US" sz="21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疯狂迫害</a:t>
            </a:r>
            <a:r>
              <a:rPr kumimoji="0" lang="zh-CN" altLang="en-US" sz="21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基督徒</a:t>
            </a:r>
            <a:r>
              <a:rPr kumimoji="0" lang="en-US" altLang="zh-CN" sz="21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1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因为基督徒认为上帝是唯一的神，否认和诋毁其他的神并拒绝崇拜国王</a:t>
            </a:r>
            <a:r>
              <a:rPr kumimoji="0" lang="en-US" altLang="zh-CN" sz="21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1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这使得国王大为光火</a:t>
            </a:r>
            <a:r>
              <a:rPr kumimoji="0" lang="en-US" altLang="zh-CN" sz="21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1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下令将基督教定为邪教</a:t>
            </a:r>
            <a:r>
              <a:rPr kumimoji="0" lang="en-US" altLang="zh-CN" sz="21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a:t>
            </a:r>
            <a:r>
              <a:rPr kumimoji="0" lang="zh-CN" altLang="en-US" sz="21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惩罚一切有关基督教的事物。 </a:t>
            </a:r>
          </a:p>
          <a:p>
            <a:pPr marL="342900" marR="0" lvl="0" indent="-342900" algn="l" defTabSz="914400" rtl="0" eaLnBrk="0" fontAlgn="base" latinLnBrk="0" hangingPunct="0">
              <a:lnSpc>
                <a:spcPct val="100000"/>
              </a:lnSpc>
              <a:spcBef>
                <a:spcPts val="800"/>
              </a:spcBef>
              <a:spcAft>
                <a:spcPct val="0"/>
              </a:spcAft>
              <a:buClr>
                <a:schemeClr val="accent1"/>
              </a:buClr>
              <a:buSzPct val="65000"/>
              <a:buFont typeface="Wingdings" panose="05000000000000000000" pitchFamily="2" charset="2"/>
              <a:buChar char="n"/>
              <a:defRPr/>
            </a:pPr>
            <a:r>
              <a:rPr kumimoji="0" lang="zh-CN" altLang="en-US" sz="21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当</a:t>
            </a:r>
            <a:r>
              <a:rPr kumimoji="0" lang="zh-CN" altLang="en-US" sz="21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罗马</a:t>
            </a:r>
            <a:r>
              <a:rPr kumimoji="0" lang="zh-CN" altLang="en-US" sz="21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分裂成</a:t>
            </a:r>
            <a:r>
              <a:rPr kumimoji="0" lang="zh-CN" altLang="en-US" sz="21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东罗马</a:t>
            </a:r>
            <a:r>
              <a:rPr kumimoji="0" lang="zh-CN" altLang="en-US" sz="21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zh-CN" altLang="en-US" sz="21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西罗马</a:t>
            </a:r>
            <a:r>
              <a:rPr kumimoji="0" lang="zh-CN" altLang="en-US" sz="21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后，</a:t>
            </a:r>
            <a:r>
              <a:rPr kumimoji="0" lang="zh-CN" altLang="en-US" sz="21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东罗马帝国</a:t>
            </a:r>
            <a:r>
              <a:rPr kumimoji="0" lang="zh-CN" altLang="en-US" sz="21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的国王</a:t>
            </a:r>
            <a:r>
              <a:rPr kumimoji="0" lang="zh-CN" altLang="en-US" sz="21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君士坦丁</a:t>
            </a:r>
            <a:r>
              <a:rPr kumimoji="0" lang="zh-CN" altLang="en-US" sz="21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在一次宗教辩论会上又确定基督教为国教，并将基督教发扬光大，从此决定了基督教在欧洲的宗主宗教权。</a:t>
            </a:r>
          </a:p>
          <a:p>
            <a:pPr marL="342900" marR="0" lvl="0" indent="-342900" algn="l" defTabSz="914400" rtl="0" eaLnBrk="0" fontAlgn="base" latinLnBrk="0" hangingPunct="0">
              <a:lnSpc>
                <a:spcPct val="100000"/>
              </a:lnSpc>
              <a:spcBef>
                <a:spcPts val="800"/>
              </a:spcBef>
              <a:spcAft>
                <a:spcPct val="0"/>
              </a:spcAft>
              <a:buClr>
                <a:schemeClr val="accent1"/>
              </a:buClr>
              <a:buSzPct val="65000"/>
              <a:buFont typeface="Wingdings" panose="05000000000000000000" pitchFamily="2" charset="2"/>
              <a:buChar char="n"/>
              <a:defRPr/>
            </a:pPr>
            <a:r>
              <a:rPr kumimoji="0" lang="zh-CN" altLang="en-US" sz="21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古希腊</a:t>
            </a:r>
            <a:r>
              <a:rPr kumimoji="0" lang="zh-CN" altLang="en-US" sz="21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城邦有自己的宗教系统，还有高于城邦的一些宗教系统，但</a:t>
            </a:r>
            <a:r>
              <a:rPr kumimoji="0" lang="zh-CN" altLang="en-US" sz="21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古希腊</a:t>
            </a:r>
            <a:r>
              <a:rPr kumimoji="0" lang="zh-CN" altLang="en-US" sz="21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没有什么重要的、对与历史有很大影响的宗教，</a:t>
            </a:r>
            <a:r>
              <a:rPr kumimoji="0" lang="zh-CN" altLang="en-US" sz="21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希腊人</a:t>
            </a:r>
            <a:r>
              <a:rPr kumimoji="0" lang="zh-CN" altLang="en-US" sz="21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后来</a:t>
            </a:r>
            <a:r>
              <a:rPr kumimoji="0" lang="zh-CN" altLang="en-US" sz="21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rPr>
              <a:t>也皈依了</a:t>
            </a:r>
            <a:r>
              <a:rPr kumimoji="0" lang="zh-CN" altLang="en-US" sz="21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东罗马</a:t>
            </a:r>
            <a:r>
              <a:rPr kumimoji="0" lang="zh-CN" altLang="en-US" sz="21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信仰基督教。</a:t>
            </a:r>
          </a:p>
        </p:txBody>
      </p:sp>
      <p:sp>
        <p:nvSpPr>
          <p:cNvPr id="136196" name="Rectangle 4"/>
          <p:cNvSpPr>
            <a:spLocks noGrp="1" noChangeArrowheads="1"/>
          </p:cNvSpPr>
          <p:nvPr>
            <p:ph type="title"/>
          </p:nvPr>
        </p:nvSpPr>
        <p:spPr>
          <a:xfrm>
            <a:off x="457200" y="277813"/>
            <a:ext cx="8229600" cy="1079500"/>
          </a:xfrm>
          <a:solidFill>
            <a:srgbClr val="33CCCC"/>
          </a:solidFill>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ts val="0"/>
              </a:spcBef>
              <a:spcAft>
                <a:spcPts val="0"/>
              </a:spcAft>
              <a:buClrTx/>
              <a:buSzTx/>
              <a:buFontTx/>
              <a:buNone/>
              <a:defRPr/>
            </a:pPr>
            <a:r>
              <a:rPr kumimoji="0" lang="zh-CN" altLang="en-US" sz="4200" b="1" i="1"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古希腊与古罗马的文化个性</a:t>
            </a:r>
            <a:r>
              <a:rPr kumimoji="0" lang="zh-CN" altLang="en-US" sz="4200" b="1" i="1"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差异</a:t>
            </a:r>
            <a:endParaRPr kumimoji="0" lang="zh-CN" altLang="en-US" sz="4200" b="1" i="1"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6195">
                                            <p:bg/>
                                          </p:spTgt>
                                        </p:tgtEl>
                                        <p:attrNameLst>
                                          <p:attrName>style.visibility</p:attrName>
                                        </p:attrNameLst>
                                      </p:cBhvr>
                                      <p:to>
                                        <p:strVal val="visible"/>
                                      </p:to>
                                    </p:set>
                                    <p:animEffect transition="in" filter="dissolve">
                                      <p:cBhvr>
                                        <p:cTn id="7" dur="500"/>
                                        <p:tgtEl>
                                          <p:spTgt spid="136195">
                                            <p:bg/>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6195">
                                            <p:txEl>
                                              <p:pRg st="0" end="0"/>
                                            </p:txEl>
                                          </p:spTgt>
                                        </p:tgtEl>
                                        <p:attrNameLst>
                                          <p:attrName>style.visibility</p:attrName>
                                        </p:attrNameLst>
                                      </p:cBhvr>
                                      <p:to>
                                        <p:strVal val="visible"/>
                                      </p:to>
                                    </p:set>
                                    <p:animEffect transition="in" filter="dissolve">
                                      <p:cBhvr>
                                        <p:cTn id="11" dur="500"/>
                                        <p:tgtEl>
                                          <p:spTgt spid="136195">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36195">
                                            <p:txEl>
                                              <p:pRg st="1" end="1"/>
                                            </p:txEl>
                                          </p:spTgt>
                                        </p:tgtEl>
                                        <p:attrNameLst>
                                          <p:attrName>style.visibility</p:attrName>
                                        </p:attrNameLst>
                                      </p:cBhvr>
                                      <p:to>
                                        <p:strVal val="visible"/>
                                      </p:to>
                                    </p:set>
                                    <p:animEffect transition="in" filter="dissolve">
                                      <p:cBhvr>
                                        <p:cTn id="15" dur="500"/>
                                        <p:tgtEl>
                                          <p:spTgt spid="136195">
                                            <p:txEl>
                                              <p:pRg st="1" end="1"/>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6195">
                                            <p:txEl>
                                              <p:pRg st="2" end="2"/>
                                            </p:txEl>
                                          </p:spTgt>
                                        </p:tgtEl>
                                        <p:attrNameLst>
                                          <p:attrName>style.visibility</p:attrName>
                                        </p:attrNameLst>
                                      </p:cBhvr>
                                      <p:to>
                                        <p:strVal val="visible"/>
                                      </p:to>
                                    </p:set>
                                    <p:animEffect transition="in" filter="dissolve">
                                      <p:cBhvr>
                                        <p:cTn id="19" dur="500"/>
                                        <p:tgtEl>
                                          <p:spTgt spid="136195">
                                            <p:txEl>
                                              <p:pRg st="2" end="2"/>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36195">
                                            <p:txEl>
                                              <p:pRg st="3" end="3"/>
                                            </p:txEl>
                                          </p:spTgt>
                                        </p:tgtEl>
                                        <p:attrNameLst>
                                          <p:attrName>style.visibility</p:attrName>
                                        </p:attrNameLst>
                                      </p:cBhvr>
                                      <p:to>
                                        <p:strVal val="visible"/>
                                      </p:to>
                                    </p:set>
                                    <p:animEffect transition="in" filter="dissolve">
                                      <p:cBhvr>
                                        <p:cTn id="23" dur="500"/>
                                        <p:tgtEl>
                                          <p:spTgt spid="136195">
                                            <p:txEl>
                                              <p:pRg st="3" end="3"/>
                                            </p:txEl>
                                          </p:spTgt>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36195">
                                            <p:txEl>
                                              <p:pRg st="4" end="4"/>
                                            </p:txEl>
                                          </p:spTgt>
                                        </p:tgtEl>
                                        <p:attrNameLst>
                                          <p:attrName>style.visibility</p:attrName>
                                        </p:attrNameLst>
                                      </p:cBhvr>
                                      <p:to>
                                        <p:strVal val="visible"/>
                                      </p:to>
                                    </p:set>
                                    <p:animEffect transition="in" filter="dissolve">
                                      <p:cBhvr>
                                        <p:cTn id="27" dur="500"/>
                                        <p:tgtEl>
                                          <p:spTgt spid="136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uiExpand="1"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5A08138-A1EC-4430-889D-362802BB488E}"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6322"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43</a:t>
            </a:fld>
            <a:endParaRPr lang="en-US" altLang="zh-CN" sz="1200" dirty="0">
              <a:latin typeface="Garamond" panose="02020404030301010803" pitchFamily="18" charset="0"/>
            </a:endParaRPr>
          </a:p>
        </p:txBody>
      </p:sp>
      <p:sp>
        <p:nvSpPr>
          <p:cNvPr id="137219" name="Rectangle 3"/>
          <p:cNvSpPr>
            <a:spLocks noGrp="1" noChangeArrowheads="1"/>
          </p:cNvSpPr>
          <p:nvPr>
            <p:ph idx="1"/>
          </p:nvPr>
        </p:nvSpPr>
        <p:spPr>
          <a:xfrm>
            <a:off x="457200" y="1412875"/>
            <a:ext cx="8229600" cy="5040313"/>
          </a:xfrm>
          <a:solidFill>
            <a:srgbClr val="FFFF99"/>
          </a:solidFill>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
                <a:schemeClr val="accent1"/>
              </a:buClr>
              <a:buSzPct val="65000"/>
              <a:buFont typeface="Wingdings" panose="05000000000000000000" pitchFamily="2" charset="2"/>
              <a:buChar char="n"/>
              <a:defRPr/>
            </a:pPr>
            <a:r>
              <a:rPr kumimoji="0" lang="zh-CN" altLang="en-US" sz="2500" b="1" i="1"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对战争的态度</a:t>
            </a:r>
            <a:r>
              <a:rPr kumimoji="0" lang="en-US" altLang="zh-CN" sz="2500" b="1" i="1"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p>
          <a:p>
            <a:pPr marL="342900" marR="0" lvl="0" indent="-342900" algn="l" defTabSz="914400" rtl="0" eaLnBrk="0" fontAlgn="base" latinLnBrk="0" hangingPunct="0">
              <a:lnSpc>
                <a:spcPct val="90000"/>
              </a:lnSpc>
              <a:spcBef>
                <a:spcPct val="35000"/>
              </a:spcBef>
              <a:spcAft>
                <a:spcPct val="0"/>
              </a:spcAft>
              <a:buClr>
                <a:schemeClr val="accent1"/>
              </a:buClr>
              <a:buSzPct val="65000"/>
              <a:buFont typeface="Wingdings" panose="05000000000000000000" pitchFamily="2" charset="2"/>
              <a:buChar char="n"/>
              <a:defRPr/>
            </a:pP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古罗马</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人称自己为战神的子孙</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他们从建立到灭亡</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没有一天不在打仗</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而且大部分战争是扩张战争</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埃及、高卢</a:t>
            </a:r>
            <a:r>
              <a:rPr kumimoji="0" lang="en-US" altLang="zh-CN" sz="2000" b="1" i="0"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en-US" sz="2000" b="1" i="0"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法国和比利时</a:t>
            </a:r>
            <a:r>
              <a:rPr kumimoji="0" lang="en-US" altLang="zh-CN" sz="2000" b="1" i="0"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en-US" sz="2000" b="1" i="0"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、伊比利亚</a:t>
            </a:r>
            <a:r>
              <a:rPr kumimoji="0" lang="zh-CN" altLang="en-US" sz="2000" b="1" i="0"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半岛</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西班牙和葡萄牙</a:t>
            </a:r>
            <a:r>
              <a:rPr kumimoji="0" lang="en-US" altLang="zh-CN" sz="2000" b="1" i="0"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迦太基</a:t>
            </a:r>
            <a:r>
              <a:rPr kumimoji="0" lang="en-US" altLang="zh-CN" sz="2000" b="1" i="0"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en-US" sz="2000" b="1" i="0"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突尼斯</a:t>
            </a:r>
            <a:r>
              <a:rPr kumimoji="0" lang="en-US" altLang="zh-CN" sz="2000" b="1" i="0"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en-US" sz="2000" b="1" i="0"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、波斯、小亚细亚</a:t>
            </a:r>
            <a:r>
              <a:rPr kumimoji="0" lang="en-US" altLang="zh-CN" sz="2000" b="1" i="0"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en-US" sz="2000" b="1" i="0"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土耳其</a:t>
            </a:r>
            <a:r>
              <a:rPr kumimoji="0" lang="en-US" altLang="zh-CN" sz="2000" b="1" i="0"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这些地方都是古罗马的国土</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全都是靠战争征服得的。古罗马的国家财经支出至少有一半都是军费开支</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想要了解罗马人的战争观</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看看凯撒写的</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高卢战记</a:t>
            </a:r>
            <a:r>
              <a:rPr kumimoji="0" lang="en-US" altLang="zh-CN"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就知道了。</a:t>
            </a:r>
          </a:p>
          <a:p>
            <a:pPr marL="342900" marR="0" lvl="0" indent="-342900" algn="l" defTabSz="914400" rtl="0" eaLnBrk="0" fontAlgn="base" latinLnBrk="0" hangingPunct="0">
              <a:lnSpc>
                <a:spcPct val="90000"/>
              </a:lnSpc>
              <a:spcBef>
                <a:spcPct val="35000"/>
              </a:spcBef>
              <a:spcAft>
                <a:spcPct val="0"/>
              </a:spcAft>
              <a:buClr>
                <a:schemeClr val="accent1"/>
              </a:buClr>
              <a:buSzPct val="65000"/>
              <a:buFont typeface="Wingdings" panose="05000000000000000000" pitchFamily="2" charset="2"/>
              <a:buChar char="n"/>
              <a:defRPr/>
            </a:pPr>
            <a:r>
              <a:rPr kumimoji="0" lang="zh-CN" altLang="en-US" sz="2000" b="1" i="0"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希腊</a:t>
            </a:r>
            <a:r>
              <a:rPr kumimoji="0" lang="zh-CN" altLang="en-US" sz="20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也是靠战争脱颖而出的</a:t>
            </a:r>
            <a:r>
              <a:rPr kumimoji="0" lang="en-US" altLang="zh-CN" sz="20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但更</a:t>
            </a:r>
            <a:r>
              <a:rPr kumimoji="0" lang="zh-CN" altLang="en-US" sz="2000" b="1" i="0" u="none" strike="noStrike" kern="0" cap="none" spc="0" normalizeH="0" baseline="0" noProof="0" dirty="0" smtClean="0">
                <a:ln>
                  <a:noFill/>
                </a:ln>
                <a:solidFill>
                  <a:srgbClr val="003399"/>
                </a:solidFill>
                <a:effectLst/>
                <a:uLnTx/>
                <a:uFillTx/>
                <a:latin typeface="微软雅黑" panose="020B0503020204020204" pitchFamily="34" charset="-122"/>
                <a:ea typeface="微软雅黑" panose="020B0503020204020204" pitchFamily="34" charset="-122"/>
                <a:cs typeface="+mn-cs"/>
              </a:rPr>
              <a:t>主要还是</a:t>
            </a:r>
            <a:r>
              <a:rPr kumimoji="0" lang="zh-CN" altLang="en-US" sz="20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它的文化，听到</a:t>
            </a:r>
            <a:r>
              <a:rPr kumimoji="0" lang="zh-CN" altLang="en-US" sz="2000" b="1" i="0"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希腊</a:t>
            </a:r>
            <a:r>
              <a:rPr kumimoji="0" lang="zh-CN" altLang="en-US" sz="20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文明，就让人立刻想起希腊神话，身穿白色衣服，头戴常春藤冠的神，就给人一种纯洁的感觉，诗一般的柔和美。</a:t>
            </a:r>
            <a:r>
              <a:rPr kumimoji="0" lang="zh-CN" altLang="en-US" sz="20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p>
          <a:p>
            <a:pPr marL="342900" marR="0" lvl="0" indent="-342900" algn="l" defTabSz="914400" rtl="0" eaLnBrk="0" fontAlgn="base" latinLnBrk="0" hangingPunct="0">
              <a:lnSpc>
                <a:spcPct val="90000"/>
              </a:lnSpc>
              <a:spcBef>
                <a:spcPct val="35000"/>
              </a:spcBef>
              <a:spcAft>
                <a:spcPct val="0"/>
              </a:spcAft>
              <a:buClr>
                <a:schemeClr val="accent1"/>
              </a:buClr>
              <a:buSzPct val="65000"/>
              <a:buFont typeface="Wingdings" panose="05000000000000000000" pitchFamily="2" charset="2"/>
              <a:buChar char="n"/>
              <a:defRPr/>
            </a:pPr>
            <a:r>
              <a:rPr kumimoji="0" lang="zh-CN" altLang="en-US" sz="19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古希腊</a:t>
            </a:r>
            <a:r>
              <a:rPr lang="zh-CN" altLang="en-US" sz="1900" b="1" dirty="0">
                <a:latin typeface="微软雅黑" panose="020B0503020204020204" pitchFamily="34" charset="-122"/>
                <a:ea typeface="微软雅黑" panose="020B0503020204020204" pitchFamily="34" charset="-122"/>
              </a:rPr>
              <a:t>和</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古罗马</a:t>
            </a:r>
            <a:r>
              <a:rPr kumimoji="0" lang="zh-CN" altLang="en-US" sz="19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，战争是必不可少的，但</a:t>
            </a:r>
            <a:r>
              <a:rPr kumimoji="0" lang="zh-CN" altLang="en-US" sz="19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古罗马人</a:t>
            </a:r>
            <a:r>
              <a:rPr kumimoji="0" lang="zh-CN" altLang="en-US" sz="19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更好战，为了国家的利益和个人的名誉，不惜牺牲生命，这是</a:t>
            </a:r>
            <a:r>
              <a:rPr kumimoji="0" lang="zh-CN" altLang="en-US" sz="19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罗马</a:t>
            </a:r>
            <a:r>
              <a:rPr kumimoji="0" lang="zh-CN" altLang="en-US" sz="19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英雄主义灵魂，像阿喀琉斯就是</a:t>
            </a:r>
            <a:r>
              <a:rPr kumimoji="0" lang="zh-CN" altLang="en-US" sz="19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罗马人</a:t>
            </a:r>
            <a:r>
              <a:rPr kumimoji="0" lang="zh-CN" altLang="en-US" sz="19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心中的英雄。 </a:t>
            </a:r>
          </a:p>
          <a:p>
            <a:pPr marL="342900" marR="0" lvl="0" indent="-342900" algn="l" defTabSz="914400" rtl="0" eaLnBrk="0" fontAlgn="base" latinLnBrk="0" hangingPunct="0">
              <a:lnSpc>
                <a:spcPct val="90000"/>
              </a:lnSpc>
              <a:spcBef>
                <a:spcPct val="35000"/>
              </a:spcBef>
              <a:spcAft>
                <a:spcPct val="0"/>
              </a:spcAft>
              <a:buClr>
                <a:schemeClr val="accent1"/>
              </a:buClr>
              <a:buSzPct val="65000"/>
              <a:buFont typeface="Wingdings" panose="05000000000000000000" pitchFamily="2" charset="2"/>
              <a:buChar char="n"/>
              <a:defRPr/>
            </a:pPr>
            <a:r>
              <a:rPr kumimoji="0" lang="zh-CN" altLang="en-US" sz="19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而在</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古希腊</a:t>
            </a:r>
            <a:r>
              <a:rPr kumimoji="0" lang="zh-CN" altLang="en-US" sz="19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，宗教生活与文艺生活是融为一体的，</a:t>
            </a:r>
            <a:r>
              <a:rPr kumimoji="0" lang="zh-CN" altLang="en-US" sz="19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古希腊人</a:t>
            </a:r>
            <a:r>
              <a:rPr kumimoji="0" lang="zh-CN" altLang="en-US" sz="19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生活就是艺术，人人对艺术都是采取积极参与态度，诗人、艺术家在</a:t>
            </a:r>
            <a:r>
              <a:rPr kumimoji="0" lang="zh-CN" altLang="en-US" sz="19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古希腊</a:t>
            </a:r>
            <a:r>
              <a:rPr kumimoji="0" lang="zh-CN" altLang="en-US" sz="19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受到人们的尊重，享有战争中的英雄同样高的声望。</a:t>
            </a:r>
            <a:r>
              <a:rPr kumimoji="0" lang="zh-CN" altLang="en-US" sz="19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p>
        </p:txBody>
      </p:sp>
      <p:sp>
        <p:nvSpPr>
          <p:cNvPr id="137220" name="Rectangle 4"/>
          <p:cNvSpPr>
            <a:spLocks noGrp="1" noChangeArrowheads="1"/>
          </p:cNvSpPr>
          <p:nvPr>
            <p:ph type="title"/>
          </p:nvPr>
        </p:nvSpPr>
        <p:spPr>
          <a:xfrm>
            <a:off x="457200" y="278130"/>
            <a:ext cx="8229600" cy="1010285"/>
          </a:xfrm>
          <a:solidFill>
            <a:srgbClr val="33CCCC"/>
          </a:solidFill>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ts val="0"/>
              </a:spcBef>
              <a:spcAft>
                <a:spcPts val="0"/>
              </a:spcAft>
              <a:buClrTx/>
              <a:buSzTx/>
              <a:buFontTx/>
              <a:buNone/>
              <a:defRPr/>
            </a:pPr>
            <a:r>
              <a:rPr kumimoji="0" lang="zh-CN" altLang="en-US" sz="4200" b="1" i="1"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古希腊与古罗马的文化个性</a:t>
            </a:r>
            <a:r>
              <a:rPr kumimoji="0" lang="zh-CN" altLang="en-US" sz="4200" b="1" i="1"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差异</a:t>
            </a:r>
            <a:endParaRPr kumimoji="0" lang="zh-CN" altLang="en-US" sz="4200" b="1" i="1"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7219">
                                            <p:bg/>
                                          </p:spTgt>
                                        </p:tgtEl>
                                        <p:attrNameLst>
                                          <p:attrName>style.visibility</p:attrName>
                                        </p:attrNameLst>
                                      </p:cBhvr>
                                      <p:to>
                                        <p:strVal val="visible"/>
                                      </p:to>
                                    </p:set>
                                    <p:animEffect transition="in" filter="fade">
                                      <p:cBhvr>
                                        <p:cTn id="7" dur="1000"/>
                                        <p:tgtEl>
                                          <p:spTgt spid="137219">
                                            <p:bg/>
                                          </p:spTgt>
                                        </p:tgtEl>
                                      </p:cBhvr>
                                    </p:animEffect>
                                    <p:anim calcmode="lin" valueType="num">
                                      <p:cBhvr>
                                        <p:cTn id="8" dur="1000" fill="hold"/>
                                        <p:tgtEl>
                                          <p:spTgt spid="137219">
                                            <p:bg/>
                                          </p:spTgt>
                                        </p:tgtEl>
                                        <p:attrNameLst>
                                          <p:attrName>ppt_x</p:attrName>
                                        </p:attrNameLst>
                                      </p:cBhvr>
                                      <p:tavLst>
                                        <p:tav tm="0">
                                          <p:val>
                                            <p:strVal val="#ppt_x"/>
                                          </p:val>
                                        </p:tav>
                                        <p:tav tm="100000">
                                          <p:val>
                                            <p:strVal val="#ppt_x"/>
                                          </p:val>
                                        </p:tav>
                                      </p:tavLst>
                                    </p:anim>
                                    <p:anim calcmode="lin" valueType="num">
                                      <p:cBhvr>
                                        <p:cTn id="9" dur="1000" fill="hold"/>
                                        <p:tgtEl>
                                          <p:spTgt spid="137219">
                                            <p:bg/>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37219">
                                            <p:txEl>
                                              <p:pRg st="0" end="0"/>
                                            </p:txEl>
                                          </p:spTgt>
                                        </p:tgtEl>
                                        <p:attrNameLst>
                                          <p:attrName>style.visibility</p:attrName>
                                        </p:attrNameLst>
                                      </p:cBhvr>
                                      <p:to>
                                        <p:strVal val="visible"/>
                                      </p:to>
                                    </p:set>
                                    <p:animEffect transition="in" filter="fade">
                                      <p:cBhvr>
                                        <p:cTn id="13" dur="1000"/>
                                        <p:tgtEl>
                                          <p:spTgt spid="137219">
                                            <p:txEl>
                                              <p:pRg st="0" end="0"/>
                                            </p:txEl>
                                          </p:spTgt>
                                        </p:tgtEl>
                                      </p:cBhvr>
                                    </p:animEffect>
                                    <p:anim calcmode="lin" valueType="num">
                                      <p:cBhvr>
                                        <p:cTn id="14" dur="1000" fill="hold"/>
                                        <p:tgtEl>
                                          <p:spTgt spid="13721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37219">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37219">
                                            <p:txEl>
                                              <p:pRg st="1" end="1"/>
                                            </p:txEl>
                                          </p:spTgt>
                                        </p:tgtEl>
                                        <p:attrNameLst>
                                          <p:attrName>style.visibility</p:attrName>
                                        </p:attrNameLst>
                                      </p:cBhvr>
                                      <p:to>
                                        <p:strVal val="visible"/>
                                      </p:to>
                                    </p:set>
                                    <p:animEffect transition="in" filter="fade">
                                      <p:cBhvr>
                                        <p:cTn id="19" dur="1000"/>
                                        <p:tgtEl>
                                          <p:spTgt spid="137219">
                                            <p:txEl>
                                              <p:pRg st="1" end="1"/>
                                            </p:txEl>
                                          </p:spTgt>
                                        </p:tgtEl>
                                      </p:cBhvr>
                                    </p:animEffect>
                                    <p:anim calcmode="lin" valueType="num">
                                      <p:cBhvr>
                                        <p:cTn id="20" dur="1000" fill="hold"/>
                                        <p:tgtEl>
                                          <p:spTgt spid="13721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372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7219">
                                            <p:txEl>
                                              <p:pRg st="2" end="2"/>
                                            </p:txEl>
                                          </p:spTgt>
                                        </p:tgtEl>
                                        <p:attrNameLst>
                                          <p:attrName>style.visibility</p:attrName>
                                        </p:attrNameLst>
                                      </p:cBhvr>
                                      <p:to>
                                        <p:strVal val="visible"/>
                                      </p:to>
                                    </p:set>
                                    <p:animEffect transition="in" filter="fade">
                                      <p:cBhvr>
                                        <p:cTn id="26" dur="1000"/>
                                        <p:tgtEl>
                                          <p:spTgt spid="137219">
                                            <p:txEl>
                                              <p:pRg st="2" end="2"/>
                                            </p:txEl>
                                          </p:spTgt>
                                        </p:tgtEl>
                                      </p:cBhvr>
                                    </p:animEffect>
                                    <p:anim calcmode="lin" valueType="num">
                                      <p:cBhvr>
                                        <p:cTn id="27" dur="1000" fill="hold"/>
                                        <p:tgtEl>
                                          <p:spTgt spid="13721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72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7219">
                                            <p:txEl>
                                              <p:pRg st="3" end="3"/>
                                            </p:txEl>
                                          </p:spTgt>
                                        </p:tgtEl>
                                        <p:attrNameLst>
                                          <p:attrName>style.visibility</p:attrName>
                                        </p:attrNameLst>
                                      </p:cBhvr>
                                      <p:to>
                                        <p:strVal val="visible"/>
                                      </p:to>
                                    </p:set>
                                    <p:animEffect transition="in" filter="fade">
                                      <p:cBhvr>
                                        <p:cTn id="33" dur="1000"/>
                                        <p:tgtEl>
                                          <p:spTgt spid="137219">
                                            <p:txEl>
                                              <p:pRg st="3" end="3"/>
                                            </p:txEl>
                                          </p:spTgt>
                                        </p:tgtEl>
                                      </p:cBhvr>
                                    </p:animEffect>
                                    <p:anim calcmode="lin" valueType="num">
                                      <p:cBhvr>
                                        <p:cTn id="34" dur="1000" fill="hold"/>
                                        <p:tgtEl>
                                          <p:spTgt spid="13721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372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37219">
                                            <p:txEl>
                                              <p:pRg st="4" end="4"/>
                                            </p:txEl>
                                          </p:spTgt>
                                        </p:tgtEl>
                                        <p:attrNameLst>
                                          <p:attrName>style.visibility</p:attrName>
                                        </p:attrNameLst>
                                      </p:cBhvr>
                                      <p:to>
                                        <p:strVal val="visible"/>
                                      </p:to>
                                    </p:set>
                                    <p:animEffect transition="in" filter="fade">
                                      <p:cBhvr>
                                        <p:cTn id="40" dur="1000"/>
                                        <p:tgtEl>
                                          <p:spTgt spid="137219">
                                            <p:txEl>
                                              <p:pRg st="4" end="4"/>
                                            </p:txEl>
                                          </p:spTgt>
                                        </p:tgtEl>
                                      </p:cBhvr>
                                    </p:animEffect>
                                    <p:anim calcmode="lin" valueType="num">
                                      <p:cBhvr>
                                        <p:cTn id="41" dur="1000" fill="hold"/>
                                        <p:tgtEl>
                                          <p:spTgt spid="137219">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372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uiExpand="1"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E67B72A-65B5-4523-85FA-655C748F3139}"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7346"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44</a:t>
            </a:fld>
            <a:endParaRPr lang="en-US" altLang="zh-CN" sz="1200" dirty="0">
              <a:latin typeface="Garamond" panose="02020404030301010803" pitchFamily="18" charset="0"/>
            </a:endParaRPr>
          </a:p>
        </p:txBody>
      </p:sp>
      <p:sp>
        <p:nvSpPr>
          <p:cNvPr id="138243" name="Rectangle 3"/>
          <p:cNvSpPr>
            <a:spLocks noGrp="1" noChangeArrowheads="1"/>
          </p:cNvSpPr>
          <p:nvPr>
            <p:ph idx="1"/>
          </p:nvPr>
        </p:nvSpPr>
        <p:spPr>
          <a:xfrm>
            <a:off x="457200" y="1379815"/>
            <a:ext cx="8229600" cy="4929505"/>
          </a:xfrm>
          <a:solidFill>
            <a:srgbClr val="FFFF99"/>
          </a:solidFill>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
                <a:schemeClr val="accent1"/>
              </a:buClr>
              <a:buSzPct val="65000"/>
              <a:buFont typeface="Wingdings" panose="05000000000000000000" pitchFamily="2" charset="2"/>
              <a:buChar char="n"/>
              <a:defRPr/>
            </a:pPr>
            <a:r>
              <a:rPr kumimoji="0" lang="zh-CN" altLang="en-US" sz="2900" b="1" i="1"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古希腊尚文，古罗马尚武：</a:t>
            </a:r>
            <a:endParaRPr kumimoji="0" lang="zh-CN" altLang="en-US" sz="2900" b="0" i="1" u="none" strike="noStrike" kern="0" cap="none" spc="0" normalizeH="0" baseline="0" noProof="0" dirty="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40000"/>
              </a:spcBef>
              <a:spcAft>
                <a:spcPct val="0"/>
              </a:spcAft>
              <a:buClr>
                <a:schemeClr val="accent1"/>
              </a:buClr>
              <a:buSzPct val="65000"/>
              <a:buFont typeface="Wingdings" panose="05000000000000000000" pitchFamily="2" charset="2"/>
              <a:buChar char="n"/>
              <a:defRPr/>
            </a:pPr>
            <a:r>
              <a:rPr kumimoji="0" lang="zh-CN" altLang="en-US" sz="2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古罗马</a:t>
            </a:r>
            <a:r>
              <a:rPr kumimoji="0" lang="zh-CN" altLang="en-US" sz="22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比</a:t>
            </a:r>
            <a:r>
              <a:rPr kumimoji="0" lang="zh-CN" altLang="en-US" sz="2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古希腊</a:t>
            </a:r>
            <a:r>
              <a:rPr kumimoji="0" lang="zh-CN" altLang="en-US" sz="22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更尚武，</a:t>
            </a:r>
            <a:r>
              <a:rPr kumimoji="0" lang="zh-CN" altLang="en-US" sz="19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古希腊的体育本来就是军事训练科目，可古罗马人认为只要军事训练就行了，不用再参加体育运动。 </a:t>
            </a:r>
          </a:p>
          <a:p>
            <a:pPr marL="342900" marR="0" lvl="0" indent="-342900" algn="l" defTabSz="914400" rtl="0" eaLnBrk="0" fontAlgn="base" latinLnBrk="0" hangingPunct="0">
              <a:lnSpc>
                <a:spcPct val="100000"/>
              </a:lnSpc>
              <a:spcBef>
                <a:spcPct val="40000"/>
              </a:spcBef>
              <a:spcAft>
                <a:spcPct val="0"/>
              </a:spcAft>
              <a:buClr>
                <a:schemeClr val="accent1"/>
              </a:buClr>
              <a:buSzPct val="65000"/>
              <a:buFont typeface="Wingdings" panose="05000000000000000000" pitchFamily="2" charset="2"/>
              <a:buChar char="n"/>
              <a:defRPr/>
            </a:pPr>
            <a:r>
              <a:rPr lang="zh-CN" altLang="en-US" sz="2200" b="1" dirty="0">
                <a:solidFill>
                  <a:srgbClr val="C00000"/>
                </a:solidFill>
                <a:latin typeface="微软雅黑" panose="020B0503020204020204" pitchFamily="34" charset="-122"/>
                <a:ea typeface="微软雅黑" panose="020B0503020204020204" pitchFamily="34" charset="-122"/>
              </a:rPr>
              <a:t>古罗马人</a:t>
            </a:r>
            <a:r>
              <a:rPr kumimoji="0" lang="zh-CN" altLang="en-US" sz="22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比</a:t>
            </a:r>
            <a:r>
              <a:rPr lang="zh-CN" altLang="en-US" sz="2200" b="1" dirty="0">
                <a:solidFill>
                  <a:srgbClr val="C00000"/>
                </a:solidFill>
                <a:latin typeface="微软雅黑" panose="020B0503020204020204" pitchFamily="34" charset="-122"/>
                <a:ea typeface="微软雅黑" panose="020B0503020204020204" pitchFamily="34" charset="-122"/>
              </a:rPr>
              <a:t>古希腊人</a:t>
            </a:r>
            <a:r>
              <a:rPr kumimoji="0" lang="zh-CN" altLang="en-US" sz="22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更少文学和艺术的东西，</a:t>
            </a:r>
            <a:r>
              <a:rPr kumimoji="0" lang="zh-CN" altLang="en-US" sz="19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古罗马诗人较少，并且相对不受重视，某些诗歌门类甚至会受到法律制裁。 </a:t>
            </a:r>
          </a:p>
          <a:p>
            <a:pPr marL="342900" marR="0" lvl="0" indent="-342900" algn="l" defTabSz="914400" rtl="0" eaLnBrk="0" fontAlgn="base" latinLnBrk="0" hangingPunct="0">
              <a:lnSpc>
                <a:spcPct val="100000"/>
              </a:lnSpc>
              <a:spcBef>
                <a:spcPct val="40000"/>
              </a:spcBef>
              <a:spcAft>
                <a:spcPct val="0"/>
              </a:spcAft>
              <a:buClr>
                <a:schemeClr val="accent1"/>
              </a:buClr>
              <a:buSzPct val="65000"/>
              <a:buFont typeface="Wingdings" panose="05000000000000000000" pitchFamily="2" charset="2"/>
              <a:buChar char="n"/>
              <a:defRPr/>
            </a:pPr>
            <a:r>
              <a:rPr lang="zh-CN" altLang="en-US" sz="2200" b="1" dirty="0">
                <a:solidFill>
                  <a:srgbClr val="C00000"/>
                </a:solidFill>
                <a:latin typeface="微软雅黑" panose="020B0503020204020204" pitchFamily="34" charset="-122"/>
                <a:ea typeface="微软雅黑" panose="020B0503020204020204" pitchFamily="34" charset="-122"/>
              </a:rPr>
              <a:t>古罗马人</a:t>
            </a:r>
            <a:r>
              <a:rPr kumimoji="0" lang="zh-CN" altLang="en-US" sz="22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比</a:t>
            </a:r>
            <a:r>
              <a:rPr lang="zh-CN" altLang="en-US" sz="2200" b="1" dirty="0">
                <a:solidFill>
                  <a:srgbClr val="C00000"/>
                </a:solidFill>
                <a:latin typeface="微软雅黑" panose="020B0503020204020204" pitchFamily="34" charset="-122"/>
                <a:ea typeface="微软雅黑" panose="020B0503020204020204" pitchFamily="34" charset="-122"/>
              </a:rPr>
              <a:t>古希腊人</a:t>
            </a:r>
            <a:r>
              <a:rPr kumimoji="0" lang="zh-CN" altLang="en-US" sz="22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更崇尚大的东西，</a:t>
            </a:r>
            <a:r>
              <a:rPr kumimoji="0" lang="zh-CN" altLang="en-US" sz="19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更喜欢华丽的东西，古罗马的建筑物一般都比古希腊的大。 </a:t>
            </a:r>
          </a:p>
          <a:p>
            <a:pPr marL="342900" marR="0" lvl="0" indent="-342900" algn="l" defTabSz="914400" rtl="0" eaLnBrk="0" fontAlgn="base" latinLnBrk="0" hangingPunct="0">
              <a:lnSpc>
                <a:spcPct val="100000"/>
              </a:lnSpc>
              <a:spcBef>
                <a:spcPct val="40000"/>
              </a:spcBef>
              <a:spcAft>
                <a:spcPct val="0"/>
              </a:spcAft>
              <a:buClr>
                <a:schemeClr val="accent1"/>
              </a:buClr>
              <a:buSzPct val="65000"/>
              <a:buFont typeface="Wingdings" panose="05000000000000000000" pitchFamily="2" charset="2"/>
              <a:buChar char="n"/>
              <a:defRPr/>
            </a:pPr>
            <a:r>
              <a:rPr lang="zh-CN" altLang="en-US" sz="2200" b="1" dirty="0">
                <a:solidFill>
                  <a:srgbClr val="C00000"/>
                </a:solidFill>
                <a:latin typeface="微软雅黑" panose="020B0503020204020204" pitchFamily="34" charset="-122"/>
                <a:ea typeface="微软雅黑" panose="020B0503020204020204" pitchFamily="34" charset="-122"/>
              </a:rPr>
              <a:t>古希腊人</a:t>
            </a:r>
            <a:r>
              <a:rPr kumimoji="0" lang="zh-CN" altLang="en-US" sz="22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比</a:t>
            </a:r>
            <a:r>
              <a:rPr lang="zh-CN" altLang="en-US" sz="2200" b="1" dirty="0">
                <a:solidFill>
                  <a:srgbClr val="C00000"/>
                </a:solidFill>
                <a:latin typeface="微软雅黑" panose="020B0503020204020204" pitchFamily="34" charset="-122"/>
                <a:ea typeface="微软雅黑" panose="020B0503020204020204" pitchFamily="34" charset="-122"/>
              </a:rPr>
              <a:t>古罗马人</a:t>
            </a:r>
            <a:r>
              <a:rPr kumimoji="0" lang="zh-CN" altLang="en-US" sz="22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更喜欢裸体。</a:t>
            </a:r>
          </a:p>
          <a:p>
            <a:pPr marL="342900" marR="0" lvl="0" indent="-342900" algn="l" defTabSz="914400" rtl="0" eaLnBrk="0" fontAlgn="base" latinLnBrk="0" hangingPunct="0">
              <a:lnSpc>
                <a:spcPct val="100000"/>
              </a:lnSpc>
              <a:spcBef>
                <a:spcPct val="40000"/>
              </a:spcBef>
              <a:spcAft>
                <a:spcPct val="0"/>
              </a:spcAft>
              <a:buClr>
                <a:schemeClr val="accent1"/>
              </a:buClr>
              <a:buSzPct val="65000"/>
              <a:buFont typeface="Wingdings" panose="05000000000000000000" pitchFamily="2" charset="2"/>
              <a:buChar char="n"/>
              <a:defRPr/>
            </a:pPr>
            <a:r>
              <a:rPr kumimoji="0" lang="zh-CN" altLang="en-US" sz="19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政治制度上</a:t>
            </a:r>
            <a:r>
              <a:rPr lang="zh-CN" altLang="en-US" sz="2200" b="1" dirty="0">
                <a:solidFill>
                  <a:srgbClr val="C00000"/>
                </a:solidFill>
                <a:latin typeface="微软雅黑" panose="020B0503020204020204" pitchFamily="34" charset="-122"/>
                <a:ea typeface="微软雅黑" panose="020B0503020204020204" pitchFamily="34" charset="-122"/>
              </a:rPr>
              <a:t>古罗马</a:t>
            </a:r>
            <a:r>
              <a:rPr kumimoji="0" lang="zh-CN" altLang="en-US" sz="19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混合民主贵族君主制</a:t>
            </a:r>
            <a:r>
              <a:rPr kumimoji="0" lang="zh-CN" altLang="en-US" sz="19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，另外建立了一个很大的体系，核心</a:t>
            </a:r>
            <a:r>
              <a:rPr kumimoji="0" lang="zh-CN" altLang="en-US" sz="19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是元老院</a:t>
            </a:r>
            <a:r>
              <a:rPr kumimoji="0" lang="zh-CN" altLang="en-US" sz="19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的三百个氏族，下来是罗马的公民，然后是同盟城市，最外层是行省。</a:t>
            </a:r>
            <a:r>
              <a:rPr kumimoji="0" lang="zh-CN" altLang="en-US" sz="1900" b="1" i="0" u="none" strike="noStrike" kern="0" cap="none" spc="0" normalizeH="0" baseline="0" noProof="0" dirty="0">
                <a:ln>
                  <a:noFill/>
                </a:ln>
                <a:solidFill>
                  <a:srgbClr val="3333CC"/>
                </a:solidFill>
                <a:effectLst/>
                <a:uLnTx/>
                <a:uFillTx/>
                <a:latin typeface="微软雅黑" panose="020B0503020204020204" pitchFamily="34" charset="-122"/>
                <a:ea typeface="微软雅黑" panose="020B0503020204020204" pitchFamily="34" charset="-122"/>
                <a:cs typeface="+mn-cs"/>
              </a:rPr>
              <a:t>有执政官，元老院，百人团会议，部落会议</a:t>
            </a:r>
            <a:r>
              <a:rPr kumimoji="0" lang="zh-CN" altLang="en-US" sz="19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等等。 </a:t>
            </a:r>
          </a:p>
          <a:p>
            <a:pPr marL="342900" marR="0" lvl="0" indent="-342900" algn="l" defTabSz="914400" rtl="0" eaLnBrk="0" fontAlgn="base" latinLnBrk="0" hangingPunct="0">
              <a:lnSpc>
                <a:spcPct val="100000"/>
              </a:lnSpc>
              <a:spcBef>
                <a:spcPct val="40000"/>
              </a:spcBef>
              <a:spcAft>
                <a:spcPct val="0"/>
              </a:spcAft>
              <a:buClr>
                <a:schemeClr val="accent1"/>
              </a:buClr>
              <a:buSzPct val="65000"/>
              <a:buFont typeface="Wingdings" panose="05000000000000000000" pitchFamily="2" charset="2"/>
              <a:buChar char="n"/>
              <a:defRPr/>
            </a:pPr>
            <a:r>
              <a:rPr lang="zh-CN" altLang="en-US" sz="2200" b="1" dirty="0">
                <a:solidFill>
                  <a:srgbClr val="C00000"/>
                </a:solidFill>
                <a:latin typeface="微软雅黑" panose="020B0503020204020204" pitchFamily="34" charset="-122"/>
                <a:ea typeface="微软雅黑" panose="020B0503020204020204" pitchFamily="34" charset="-122"/>
              </a:rPr>
              <a:t>古希腊</a:t>
            </a:r>
            <a:r>
              <a:rPr kumimoji="0" lang="zh-CN" altLang="en-US" sz="1900" b="1" i="0" u="none" strike="noStrike" kern="0" cap="none" spc="0" normalizeH="0" baseline="0" noProof="0" dirty="0">
                <a:ln>
                  <a:noFill/>
                </a:ln>
                <a:solidFill>
                  <a:srgbClr val="003399"/>
                </a:solidFill>
                <a:effectLst/>
                <a:uLnTx/>
                <a:uFillTx/>
                <a:latin typeface="微软雅黑" panose="020B0503020204020204" pitchFamily="34" charset="-122"/>
                <a:ea typeface="微软雅黑" panose="020B0503020204020204" pitchFamily="34" charset="-122"/>
                <a:cs typeface="+mn-cs"/>
              </a:rPr>
              <a:t>城邦的政治制度小多了，一般就是执政官或国王，元老院或者几百人会议，民众会议，一般三个里那个权最大，就是什么制度。</a:t>
            </a:r>
            <a:r>
              <a:rPr kumimoji="0" lang="zh-CN" altLang="en-US" sz="19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p>
        </p:txBody>
      </p:sp>
      <p:sp>
        <p:nvSpPr>
          <p:cNvPr id="138244" name="Rectangle 4"/>
          <p:cNvSpPr>
            <a:spLocks noGrp="1" noChangeArrowheads="1"/>
          </p:cNvSpPr>
          <p:nvPr>
            <p:ph type="title"/>
          </p:nvPr>
        </p:nvSpPr>
        <p:spPr>
          <a:xfrm>
            <a:off x="457200" y="206058"/>
            <a:ext cx="8229600" cy="990600"/>
          </a:xfrm>
          <a:solidFill>
            <a:srgbClr val="33CCCC"/>
          </a:solidFill>
        </p:spPr>
        <p:txBody>
          <a:bodyPr vert="horz" wrap="square" lIns="91440" tIns="45720" rIns="91440" bIns="45720" numCol="1" anchor="t" anchorCtr="0" compatLnSpc="1"/>
          <a:lstStyle/>
          <a:p>
            <a:pPr marL="0" marR="0" lvl="0" indent="0" algn="ctr" defTabSz="914400" rtl="0" latinLnBrk="0">
              <a:lnSpc>
                <a:spcPct val="130000"/>
              </a:lnSpc>
              <a:spcBef>
                <a:spcPct val="0"/>
              </a:spcBef>
              <a:spcAft>
                <a:spcPct val="0"/>
              </a:spcAft>
              <a:buClrTx/>
              <a:buSzTx/>
              <a:buFontTx/>
              <a:buNone/>
              <a:defRPr/>
            </a:pPr>
            <a:r>
              <a:rPr kumimoji="0" lang="zh-CN" altLang="en-US" sz="4200" b="1" i="1"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古希腊与古罗马的文化个性</a:t>
            </a:r>
            <a:r>
              <a:rPr kumimoji="0" lang="zh-CN" altLang="en-US" sz="4200" b="1" i="1"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差异</a:t>
            </a:r>
            <a:endParaRPr kumimoji="0" lang="zh-CN" altLang="en-US" sz="4200" b="1" i="1"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8243">
                                            <p:bg/>
                                          </p:spTgt>
                                        </p:tgtEl>
                                        <p:attrNameLst>
                                          <p:attrName>style.visibility</p:attrName>
                                        </p:attrNameLst>
                                      </p:cBhvr>
                                      <p:to>
                                        <p:strVal val="visible"/>
                                      </p:to>
                                    </p:set>
                                    <p:animEffect transition="in" filter="fade">
                                      <p:cBhvr>
                                        <p:cTn id="7" dur="1000">
                                          <p:stCondLst>
                                            <p:cond delay="0"/>
                                          </p:stCondLst>
                                        </p:cTn>
                                        <p:tgtEl>
                                          <p:spTgt spid="13824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8243">
                                            <p:txEl>
                                              <p:pRg st="0" end="0"/>
                                            </p:txEl>
                                          </p:spTgt>
                                        </p:tgtEl>
                                        <p:attrNameLst>
                                          <p:attrName>style.visibility</p:attrName>
                                        </p:attrNameLst>
                                      </p:cBhvr>
                                      <p:to>
                                        <p:strVal val="visible"/>
                                      </p:to>
                                    </p:set>
                                    <p:animEffect transition="in" filter="fade">
                                      <p:cBhvr>
                                        <p:cTn id="10" dur="1000">
                                          <p:stCondLst>
                                            <p:cond delay="0"/>
                                          </p:stCondLst>
                                        </p:cTn>
                                        <p:tgtEl>
                                          <p:spTgt spid="13824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8243">
                                            <p:txEl>
                                              <p:pRg st="1" end="1"/>
                                            </p:txEl>
                                          </p:spTgt>
                                        </p:tgtEl>
                                        <p:attrNameLst>
                                          <p:attrName>style.visibility</p:attrName>
                                        </p:attrNameLst>
                                      </p:cBhvr>
                                      <p:to>
                                        <p:strVal val="visible"/>
                                      </p:to>
                                    </p:set>
                                    <p:animEffect transition="in" filter="fade">
                                      <p:cBhvr>
                                        <p:cTn id="15" dur="1000">
                                          <p:stCondLst>
                                            <p:cond delay="0"/>
                                          </p:stCondLst>
                                        </p:cTn>
                                        <p:tgtEl>
                                          <p:spTgt spid="13824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8243">
                                            <p:txEl>
                                              <p:pRg st="2" end="2"/>
                                            </p:txEl>
                                          </p:spTgt>
                                        </p:tgtEl>
                                        <p:attrNameLst>
                                          <p:attrName>style.visibility</p:attrName>
                                        </p:attrNameLst>
                                      </p:cBhvr>
                                      <p:to>
                                        <p:strVal val="visible"/>
                                      </p:to>
                                    </p:set>
                                    <p:animEffect transition="in" filter="fade">
                                      <p:cBhvr>
                                        <p:cTn id="20" dur="1000">
                                          <p:stCondLst>
                                            <p:cond delay="0"/>
                                          </p:stCondLst>
                                        </p:cTn>
                                        <p:tgtEl>
                                          <p:spTgt spid="13824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8243">
                                            <p:txEl>
                                              <p:pRg st="3" end="3"/>
                                            </p:txEl>
                                          </p:spTgt>
                                        </p:tgtEl>
                                        <p:attrNameLst>
                                          <p:attrName>style.visibility</p:attrName>
                                        </p:attrNameLst>
                                      </p:cBhvr>
                                      <p:to>
                                        <p:strVal val="visible"/>
                                      </p:to>
                                    </p:set>
                                    <p:animEffect transition="in" filter="fade">
                                      <p:cBhvr>
                                        <p:cTn id="25" dur="1000">
                                          <p:stCondLst>
                                            <p:cond delay="0"/>
                                          </p:stCondLst>
                                        </p:cTn>
                                        <p:tgtEl>
                                          <p:spTgt spid="13824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8243">
                                            <p:txEl>
                                              <p:pRg st="4" end="4"/>
                                            </p:txEl>
                                          </p:spTgt>
                                        </p:tgtEl>
                                        <p:attrNameLst>
                                          <p:attrName>style.visibility</p:attrName>
                                        </p:attrNameLst>
                                      </p:cBhvr>
                                      <p:to>
                                        <p:strVal val="visible"/>
                                      </p:to>
                                    </p:set>
                                    <p:animEffect transition="in" filter="fade">
                                      <p:cBhvr>
                                        <p:cTn id="30" dur="1000">
                                          <p:stCondLst>
                                            <p:cond delay="0"/>
                                          </p:stCondLst>
                                        </p:cTn>
                                        <p:tgtEl>
                                          <p:spTgt spid="13824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8243">
                                            <p:txEl>
                                              <p:pRg st="5" end="5"/>
                                            </p:txEl>
                                          </p:spTgt>
                                        </p:tgtEl>
                                        <p:attrNameLst>
                                          <p:attrName>style.visibility</p:attrName>
                                        </p:attrNameLst>
                                      </p:cBhvr>
                                      <p:to>
                                        <p:strVal val="visible"/>
                                      </p:to>
                                    </p:set>
                                    <p:animEffect transition="in" filter="fade">
                                      <p:cBhvr>
                                        <p:cTn id="35" dur="1000">
                                          <p:stCondLst>
                                            <p:cond delay="0"/>
                                          </p:stCondLst>
                                        </p:cTn>
                                        <p:tgtEl>
                                          <p:spTgt spid="13824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8243">
                                            <p:txEl>
                                              <p:pRg st="6" end="6"/>
                                            </p:txEl>
                                          </p:spTgt>
                                        </p:tgtEl>
                                        <p:attrNameLst>
                                          <p:attrName>style.visibility</p:attrName>
                                        </p:attrNameLst>
                                      </p:cBhvr>
                                      <p:to>
                                        <p:strVal val="visible"/>
                                      </p:to>
                                    </p:set>
                                    <p:animEffect transition="in" filter="fade">
                                      <p:cBhvr>
                                        <p:cTn id="40" dur="1000">
                                          <p:stCondLst>
                                            <p:cond delay="0"/>
                                          </p:stCondLst>
                                        </p:cTn>
                                        <p:tgtEl>
                                          <p:spTgt spid="138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uiExpand="1"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E75173A-0840-4BCD-9830-724D4F16F852}"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8370"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45</a:t>
            </a:fld>
            <a:endParaRPr lang="en-US" altLang="zh-CN" sz="1200" dirty="0">
              <a:latin typeface="Garamond" panose="02020404030301010803" pitchFamily="18" charset="0"/>
            </a:endParaRPr>
          </a:p>
        </p:txBody>
      </p:sp>
      <p:sp>
        <p:nvSpPr>
          <p:cNvPr id="49156" name="Rectangle 2"/>
          <p:cNvSpPr>
            <a:spLocks noGrp="1" noChangeArrowheads="1"/>
          </p:cNvSpPr>
          <p:nvPr>
            <p:ph type="title"/>
          </p:nvPr>
        </p:nvSpPr>
        <p:spPr>
          <a:solidFill>
            <a:srgbClr val="00FFFF"/>
          </a:solidFill>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4200" b="1" i="1"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罗马共和国和罗马帝国的主要区别</a:t>
            </a:r>
          </a:p>
        </p:txBody>
      </p:sp>
      <p:sp>
        <p:nvSpPr>
          <p:cNvPr id="154627" name="Rectangle 3"/>
          <p:cNvSpPr>
            <a:spLocks noGrp="1" noChangeArrowheads="1"/>
          </p:cNvSpPr>
          <p:nvPr>
            <p:ph idx="1"/>
          </p:nvPr>
        </p:nvSpPr>
        <p:spPr>
          <a:xfrm>
            <a:off x="357188" y="1643063"/>
            <a:ext cx="8229600" cy="4530725"/>
          </a:xfrm>
          <a:solidFill>
            <a:srgbClr val="FFCC99"/>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45000"/>
              </a:spcBef>
              <a:spcAft>
                <a:spcPct val="0"/>
              </a:spcAft>
              <a:buClr>
                <a:schemeClr val="accent1"/>
              </a:buClr>
              <a:buSzPct val="65000"/>
              <a:buFont typeface="Wingdings" panose="05000000000000000000" pitchFamily="2" charset="2"/>
              <a:buChar char="n"/>
              <a:defRPr/>
            </a:pPr>
            <a:r>
              <a:rPr kumimoji="0" lang="zh-CN" altLang="en-US" sz="3800" b="1" i="0" u="none" strike="noStrike" kern="0" cap="none" spc="0" normalizeH="0" baseline="0" noProof="0" dirty="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政体不同</a:t>
            </a:r>
          </a:p>
          <a:p>
            <a:pPr marL="342900" marR="0" lvl="0" indent="-342900" algn="l" defTabSz="914400" rtl="0" eaLnBrk="0" fontAlgn="base" latinLnBrk="0" hangingPunct="0">
              <a:lnSpc>
                <a:spcPct val="120000"/>
              </a:lnSpc>
              <a:spcBef>
                <a:spcPct val="45000"/>
              </a:spcBef>
              <a:spcAft>
                <a:spcPct val="0"/>
              </a:spcAft>
              <a:buClr>
                <a:schemeClr val="accent1"/>
              </a:buClr>
              <a:buSzPct val="65000"/>
              <a:buFont typeface="Wingdings" panose="05000000000000000000" pitchFamily="2" charset="2"/>
              <a:buChar char="n"/>
              <a:defRPr/>
            </a:pPr>
            <a:r>
              <a:rPr kumimoji="0" lang="zh-CN" altLang="en-US" sz="3800" b="1" i="0" u="none" strike="noStrike" kern="0" cap="none" spc="0" normalizeH="0" baseline="0" noProof="0" dirty="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军队的数量、建制不同</a:t>
            </a:r>
          </a:p>
          <a:p>
            <a:pPr marL="342900" marR="0" lvl="0" indent="-342900" algn="l" defTabSz="914400" rtl="0" eaLnBrk="0" fontAlgn="base" latinLnBrk="0" hangingPunct="0">
              <a:lnSpc>
                <a:spcPct val="120000"/>
              </a:lnSpc>
              <a:spcBef>
                <a:spcPct val="45000"/>
              </a:spcBef>
              <a:spcAft>
                <a:spcPct val="0"/>
              </a:spcAft>
              <a:buClr>
                <a:schemeClr val="accent1"/>
              </a:buClr>
              <a:buSzPct val="65000"/>
              <a:buFont typeface="Wingdings" panose="05000000000000000000" pitchFamily="2" charset="2"/>
              <a:buChar char="n"/>
              <a:defRPr/>
            </a:pPr>
            <a:r>
              <a:rPr kumimoji="0" lang="zh-CN" altLang="en-US" sz="3800" b="1" i="0" u="none" strike="noStrike" kern="0" cap="none" spc="0" normalizeH="0" baseline="0" noProof="0" dirty="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国家内部的公民权不同</a:t>
            </a:r>
          </a:p>
        </p:txBody>
      </p:sp>
      <p:pic>
        <p:nvPicPr>
          <p:cNvPr id="58373" name="Picture 3" descr="C:\Program Files (x86)\Microsoft Office\MEDIA\CAGCAT10\j0285926.wmf"/>
          <p:cNvPicPr>
            <a:picLocks noChangeAspect="1"/>
          </p:cNvPicPr>
          <p:nvPr/>
        </p:nvPicPr>
        <p:blipFill>
          <a:blip r:embed="rId2"/>
          <a:stretch>
            <a:fillRect/>
          </a:stretch>
        </p:blipFill>
        <p:spPr>
          <a:xfrm>
            <a:off x="6429375" y="3929063"/>
            <a:ext cx="1827213" cy="1827212"/>
          </a:xfrm>
          <a:prstGeom prst="rect">
            <a:avLst/>
          </a:prstGeom>
          <a:noFill/>
          <a:ln w="9525">
            <a:noFill/>
          </a:ln>
        </p:spPr>
      </p:pic>
    </p:spTree>
  </p:cSld>
  <p:clrMapOvr>
    <a:masterClrMapping/>
  </p:clrMapOvr>
  <p:transition>
    <p:wedg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D70963F-2DB8-4873-9050-934810B03893}"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9394"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46</a:t>
            </a:fld>
            <a:endParaRPr lang="en-US" altLang="zh-CN" sz="1200" dirty="0">
              <a:latin typeface="Garamond" panose="02020404030301010803" pitchFamily="18" charset="0"/>
            </a:endParaRPr>
          </a:p>
        </p:txBody>
      </p:sp>
      <p:sp>
        <p:nvSpPr>
          <p:cNvPr id="62466" name="Rectangle 2"/>
          <p:cNvSpPr>
            <a:spLocks noGrp="1" noChangeArrowheads="1"/>
          </p:cNvSpPr>
          <p:nvPr>
            <p:ph type="title"/>
          </p:nvPr>
        </p:nvSpPr>
        <p:spPr>
          <a:xfrm>
            <a:off x="355600" y="189865"/>
            <a:ext cx="8301990" cy="847725"/>
          </a:xfrm>
          <a:solidFill>
            <a:srgbClr val="FFFF00"/>
          </a:solidFill>
          <a:ln w="25400">
            <a:solidFill>
              <a:srgbClr val="FF0000"/>
            </a:solid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200" b="1" i="0" u="none" strike="noStrike" kern="0" cap="none" spc="0" normalizeH="0" baseline="0" noProof="0" dirty="0">
                <a:ln>
                  <a:noFill/>
                </a:ln>
                <a:solidFill>
                  <a:srgbClr val="2207EB"/>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4200" b="1" i="0" u="none" strike="noStrike" kern="0" cap="none" spc="0" normalizeH="0" baseline="0" noProof="0" dirty="0">
                <a:ln>
                  <a:noFill/>
                </a:ln>
                <a:solidFill>
                  <a:srgbClr val="2207EB"/>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比较</a:t>
            </a:r>
            <a:r>
              <a:rPr kumimoji="0" lang="en-US" altLang="zh-CN" sz="4200" b="1" i="0" u="none" strike="noStrike" kern="0" cap="none" spc="0" normalizeH="0" baseline="0" noProof="0" dirty="0">
                <a:ln>
                  <a:noFill/>
                </a:ln>
                <a:solidFill>
                  <a:srgbClr val="33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a:t>
            </a:r>
            <a:r>
              <a:rPr kumimoji="0" lang="en-US" altLang="zh-CN" sz="4200" b="1" i="0" u="none" strike="noStrike" kern="0" cap="none" spc="0" normalizeH="0" baseline="0" noProof="0" dirty="0">
                <a:ln>
                  <a:noFill/>
                </a:ln>
                <a:solidFill>
                  <a:schemeClr val="tx2"/>
                </a:solidFill>
                <a:effectLst/>
                <a:uLnTx/>
                <a:uFillTx/>
                <a:latin typeface="+mj-lt"/>
                <a:ea typeface="+mj-ea"/>
                <a:cs typeface="+mj-cs"/>
              </a:rPr>
              <a:t> </a:t>
            </a:r>
            <a:r>
              <a:rPr kumimoji="0" lang="zh-CN" altLang="en-US" sz="4200" b="1" i="0" u="none" strike="noStrike" kern="0" cap="none" spc="0" normalizeH="0" baseline="0" noProof="0" dirty="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历史同时期的中国社会</a:t>
            </a:r>
          </a:p>
        </p:txBody>
      </p:sp>
      <p:sp>
        <p:nvSpPr>
          <p:cNvPr id="62467" name="Rectangle 3"/>
          <p:cNvSpPr>
            <a:spLocks noGrp="1" noChangeArrowheads="1"/>
          </p:cNvSpPr>
          <p:nvPr>
            <p:ph idx="1"/>
          </p:nvPr>
        </p:nvSpPr>
        <p:spPr>
          <a:xfrm>
            <a:off x="468630" y="1268730"/>
            <a:ext cx="5616575" cy="5050155"/>
          </a:xfrm>
          <a:solidFill>
            <a:srgbClr val="FFFF99"/>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中国</a:t>
            </a:r>
            <a:r>
              <a:rPr kumimoji="0" lang="zh-CN" altLang="en-US" sz="2400" b="1" i="0" u="none" strike="noStrike" kern="0" cap="none" spc="0" normalizeH="0" baseline="0" noProof="0" dirty="0">
                <a:ln>
                  <a:noFill/>
                </a:ln>
                <a:solidFill>
                  <a:srgbClr val="2207EB"/>
                </a:solidFill>
                <a:effectLst/>
                <a:uLnTx/>
                <a:uFillTx/>
                <a:latin typeface="微软雅黑" panose="020B0503020204020204" pitchFamily="34" charset="-122"/>
                <a:ea typeface="微软雅黑" panose="020B0503020204020204" pitchFamily="34" charset="-122"/>
                <a:cs typeface="+mn-cs"/>
              </a:rPr>
              <a:t>春秋、战国</a:t>
            </a:r>
            <a:r>
              <a:rPr kumimoji="0" lang="zh-CN" altLang="en-US" sz="2400" b="1" i="0" u="none" strike="noStrike" kern="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时期（公元前</a:t>
            </a:r>
            <a:r>
              <a:rPr kumimoji="0" lang="en-US" altLang="zh-CN" sz="2400" b="1" i="0" u="none" strike="noStrike" kern="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770~</a:t>
            </a:r>
            <a:r>
              <a:rPr kumimoji="0" lang="zh-CN" altLang="en-US" sz="2400" b="1" i="0" u="none" strike="noStrike" kern="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前</a:t>
            </a:r>
            <a:r>
              <a:rPr kumimoji="0" lang="en-US" altLang="zh-CN" sz="2400" b="1" i="0" u="none" strike="noStrike" kern="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476</a:t>
            </a:r>
            <a:r>
              <a:rPr kumimoji="0" lang="zh-CN" altLang="en-US" sz="2400" b="1" i="0" u="none" strike="noStrike" kern="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年，公元前</a:t>
            </a:r>
            <a:r>
              <a:rPr kumimoji="0" lang="en-US" altLang="zh-CN" sz="2400" b="1" i="0" u="none" strike="noStrike" kern="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403~</a:t>
            </a:r>
            <a:r>
              <a:rPr kumimoji="0" lang="zh-CN" altLang="en-US" sz="2400" b="1" i="0" u="none" strike="noStrike" kern="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前</a:t>
            </a:r>
            <a:r>
              <a:rPr kumimoji="0" lang="en-US" altLang="zh-CN" sz="2400" b="1" i="0" u="none" strike="noStrike" kern="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221</a:t>
            </a:r>
            <a:r>
              <a:rPr kumimoji="0" lang="zh-CN" altLang="en-US" sz="2400" b="1" i="0" u="none" strike="noStrike" kern="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年）</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也是战乱时期，然而出现了儒家，把社会家庭道德教育放在第一位，对中国历史和文化起了一个关键作用。</a:t>
            </a:r>
          </a:p>
          <a:p>
            <a:pPr marL="342900" marR="0" lvl="0" indent="-342900" algn="l" defTabSz="914400" rtl="0" eaLnBrk="0" fontAlgn="base" latinLnBrk="0" hangingPunct="0">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同时期中国哲人：</a:t>
            </a:r>
            <a:r>
              <a:rPr kumimoji="0" lang="zh-CN" altLang="en-US" sz="28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孔丘、李耳、孙武；墨翟、孟轲、庄周、荀况、屈原等。</a:t>
            </a:r>
            <a:endParaRPr kumimoji="0" lang="zh-CN" altLang="en-US" sz="2400" b="1" i="0" u="none" strike="noStrike" kern="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欧洲历史上一直没有出现像</a:t>
            </a:r>
            <a:r>
              <a:rPr kumimoji="0" lang="zh-CN" altLang="en-US" sz="24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儒家</a:t>
            </a:r>
            <a:r>
              <a:rPr kumimoji="0" lang="zh-CN" altLang="en-US"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这样系统的生活哲学、没有产生这样巨大的作用。这也一直是西方哲学家尊重中国历史文化的核心点。</a:t>
            </a:r>
          </a:p>
        </p:txBody>
      </p:sp>
      <p:pic>
        <p:nvPicPr>
          <p:cNvPr id="59397" name="Picture 4" descr="孔子5"/>
          <p:cNvPicPr>
            <a:picLocks noChangeAspect="1"/>
          </p:cNvPicPr>
          <p:nvPr/>
        </p:nvPicPr>
        <p:blipFill>
          <a:blip r:embed="rId3"/>
          <a:stretch>
            <a:fillRect/>
          </a:stretch>
        </p:blipFill>
        <p:spPr>
          <a:xfrm>
            <a:off x="6143625" y="1240155"/>
            <a:ext cx="2543175" cy="4867910"/>
          </a:xfrm>
          <a:prstGeom prst="rect">
            <a:avLst/>
          </a:prstGeom>
          <a:noFill/>
          <a:ln w="9525">
            <a:noFill/>
          </a:ln>
        </p:spPr>
      </p:pic>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2467">
                                            <p:bg/>
                                          </p:spTgt>
                                        </p:tgtEl>
                                        <p:attrNameLst>
                                          <p:attrName>style.visibility</p:attrName>
                                        </p:attrNameLst>
                                      </p:cBhvr>
                                      <p:to>
                                        <p:strVal val="visible"/>
                                      </p:to>
                                    </p:set>
                                    <p:animEffect transition="in" filter="fade">
                                      <p:cBhvr>
                                        <p:cTn id="7" dur="1000"/>
                                        <p:tgtEl>
                                          <p:spTgt spid="62467">
                                            <p:bg/>
                                          </p:spTgt>
                                        </p:tgtEl>
                                      </p:cBhvr>
                                    </p:animEffect>
                                    <p:anim calcmode="lin" valueType="num">
                                      <p:cBhvr>
                                        <p:cTn id="8" dur="1000" fill="hold"/>
                                        <p:tgtEl>
                                          <p:spTgt spid="62467">
                                            <p:bg/>
                                          </p:spTgt>
                                        </p:tgtEl>
                                        <p:attrNameLst>
                                          <p:attrName>ppt_x</p:attrName>
                                        </p:attrNameLst>
                                      </p:cBhvr>
                                      <p:tavLst>
                                        <p:tav tm="0">
                                          <p:val>
                                            <p:strVal val="#ppt_x"/>
                                          </p:val>
                                        </p:tav>
                                        <p:tav tm="100000">
                                          <p:val>
                                            <p:strVal val="#ppt_x"/>
                                          </p:val>
                                        </p:tav>
                                      </p:tavLst>
                                    </p:anim>
                                    <p:anim calcmode="lin" valueType="num">
                                      <p:cBhvr>
                                        <p:cTn id="9" dur="1000" fill="hold"/>
                                        <p:tgtEl>
                                          <p:spTgt spid="62467">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2467">
                                            <p:txEl>
                                              <p:pRg st="0" end="0"/>
                                            </p:txEl>
                                          </p:spTgt>
                                        </p:tgtEl>
                                        <p:attrNameLst>
                                          <p:attrName>style.visibility</p:attrName>
                                        </p:attrNameLst>
                                      </p:cBhvr>
                                      <p:to>
                                        <p:strVal val="visible"/>
                                      </p:to>
                                    </p:set>
                                    <p:animEffect transition="in" filter="fade">
                                      <p:cBhvr>
                                        <p:cTn id="14" dur="1000"/>
                                        <p:tgtEl>
                                          <p:spTgt spid="62467">
                                            <p:txEl>
                                              <p:pRg st="0" end="0"/>
                                            </p:txEl>
                                          </p:spTgt>
                                        </p:tgtEl>
                                      </p:cBhvr>
                                    </p:animEffect>
                                    <p:anim calcmode="lin" valueType="num">
                                      <p:cBhvr>
                                        <p:cTn id="15" dur="10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24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2467">
                                            <p:txEl>
                                              <p:pRg st="1" end="1"/>
                                            </p:txEl>
                                          </p:spTgt>
                                        </p:tgtEl>
                                        <p:attrNameLst>
                                          <p:attrName>style.visibility</p:attrName>
                                        </p:attrNameLst>
                                      </p:cBhvr>
                                      <p:to>
                                        <p:strVal val="visible"/>
                                      </p:to>
                                    </p:set>
                                    <p:animEffect transition="in" filter="fade">
                                      <p:cBhvr>
                                        <p:cTn id="21" dur="1000"/>
                                        <p:tgtEl>
                                          <p:spTgt spid="62467">
                                            <p:txEl>
                                              <p:pRg st="1" end="1"/>
                                            </p:txEl>
                                          </p:spTgt>
                                        </p:tgtEl>
                                      </p:cBhvr>
                                    </p:animEffect>
                                    <p:anim calcmode="lin" valueType="num">
                                      <p:cBhvr>
                                        <p:cTn id="22" dur="10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24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2467">
                                            <p:txEl>
                                              <p:pRg st="2" end="2"/>
                                            </p:txEl>
                                          </p:spTgt>
                                        </p:tgtEl>
                                        <p:attrNameLst>
                                          <p:attrName>style.visibility</p:attrName>
                                        </p:attrNameLst>
                                      </p:cBhvr>
                                      <p:to>
                                        <p:strVal val="visible"/>
                                      </p:to>
                                    </p:set>
                                    <p:animEffect transition="in" filter="fade">
                                      <p:cBhvr>
                                        <p:cTn id="28" dur="1000"/>
                                        <p:tgtEl>
                                          <p:spTgt spid="62467">
                                            <p:txEl>
                                              <p:pRg st="2" end="2"/>
                                            </p:txEl>
                                          </p:spTgt>
                                        </p:tgtEl>
                                      </p:cBhvr>
                                    </p:animEffect>
                                    <p:anim calcmode="lin" valueType="num">
                                      <p:cBhvr>
                                        <p:cTn id="29" dur="10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246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uiExpand="1"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D5AFD80-3562-4E11-A56C-DCC125D89F60}"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0418"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47</a:t>
            </a:fld>
            <a:endParaRPr lang="en-US" altLang="zh-CN" sz="1200" dirty="0">
              <a:latin typeface="Garamond" panose="02020404030301010803" pitchFamily="18" charset="0"/>
            </a:endParaRPr>
          </a:p>
        </p:txBody>
      </p:sp>
      <p:sp>
        <p:nvSpPr>
          <p:cNvPr id="139266" name="Rectangle 2"/>
          <p:cNvSpPr>
            <a:spLocks noGrp="1" noChangeArrowheads="1"/>
          </p:cNvSpPr>
          <p:nvPr>
            <p:ph type="title"/>
          </p:nvPr>
        </p:nvSpPr>
        <p:spPr>
          <a:xfrm>
            <a:off x="395288" y="277813"/>
            <a:ext cx="8291513" cy="936625"/>
          </a:xfrm>
          <a:solidFill>
            <a:srgbClr val="3366FF"/>
          </a:solidFill>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ts val="0"/>
              </a:spcBef>
              <a:spcAft>
                <a:spcPts val="0"/>
              </a:spcAft>
              <a:buClrTx/>
              <a:buSzTx/>
              <a:buFontTx/>
              <a:buNone/>
              <a:defRPr/>
            </a:pPr>
            <a:r>
              <a:rPr kumimoji="0" lang="en-US" altLang="zh-CN" sz="3800" b="1" i="1" u="none" strike="noStrike" kern="0" cap="none" spc="0" normalizeH="0" baseline="0" noProof="0" dirty="0">
                <a:ln>
                  <a:noFill/>
                </a:ln>
                <a:solidFill>
                  <a:srgbClr val="0033CC"/>
                </a:solidFill>
                <a:effectLst>
                  <a:outerShdw blurRad="38100" dist="38100" dir="2700000" algn="tl">
                    <a:srgbClr val="000000"/>
                  </a:outerShdw>
                </a:effectLst>
                <a:uLnTx/>
                <a:uFillTx/>
                <a:latin typeface="+mj-lt"/>
                <a:ea typeface="黑体" panose="02010609060101010101" pitchFamily="49" charset="-122"/>
                <a:cs typeface="+mj-cs"/>
              </a:rPr>
              <a:t> </a:t>
            </a:r>
            <a:r>
              <a:rPr kumimoji="0" lang="zh-CN" altLang="en-US" sz="3800" b="1" i="1"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a:t>
            </a:r>
            <a:r>
              <a:rPr kumimoji="0" lang="zh-CN" altLang="en-US" sz="3800" b="1" i="1" u="none" strike="noStrike" kern="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和</a:t>
            </a:r>
            <a:r>
              <a:rPr kumimoji="0" lang="zh-CN" altLang="en-US" sz="3800" b="1" i="1"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古罗马与四</a:t>
            </a:r>
            <a:r>
              <a:rPr kumimoji="0" lang="zh-CN" altLang="en-US" sz="3800" b="1" i="1" u="none" strike="noStrike" kern="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大</a:t>
            </a:r>
            <a:r>
              <a:rPr kumimoji="0" lang="zh-CN" altLang="en-US" sz="3800" b="1" i="1"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文明古国</a:t>
            </a:r>
            <a:endParaRPr kumimoji="0" lang="zh-CN" altLang="en-US" sz="3800" b="1" i="1" u="none" strike="noStrike" kern="0" cap="none" spc="0" normalizeH="0" baseline="0" noProof="0" dirty="0">
              <a:ln>
                <a:noFill/>
              </a:ln>
              <a:solidFill>
                <a:srgbClr val="FFFF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39267" name="Rectangle 3"/>
          <p:cNvSpPr>
            <a:spLocks noGrp="1"/>
          </p:cNvSpPr>
          <p:nvPr>
            <p:ph idx="1"/>
          </p:nvPr>
        </p:nvSpPr>
        <p:spPr>
          <a:xfrm>
            <a:off x="457200" y="1428750"/>
            <a:ext cx="8229600" cy="4702175"/>
          </a:xfrm>
          <a:solidFill>
            <a:srgbClr val="FFFF99"/>
          </a:solidFill>
        </p:spPr>
        <p:txBody>
          <a:bodyPr vert="horz" wrap="square" lIns="91440" tIns="45720" rIns="91440" bIns="45720" anchor="t"/>
          <a:lstStyle/>
          <a:p>
            <a:pPr>
              <a:lnSpc>
                <a:spcPct val="90000"/>
              </a:lnSpc>
              <a:spcBef>
                <a:spcPct val="30000"/>
              </a:spcBef>
            </a:pPr>
            <a:r>
              <a:rPr lang="zh-CN" altLang="en-US" sz="2800" b="1" dirty="0">
                <a:solidFill>
                  <a:srgbClr val="0033CC"/>
                </a:solidFill>
                <a:latin typeface="微软雅黑" panose="020B0503020204020204" pitchFamily="34" charset="-122"/>
                <a:ea typeface="微软雅黑" panose="020B0503020204020204" pitchFamily="34" charset="-122"/>
              </a:rPr>
              <a:t>四大文明古国</a:t>
            </a:r>
            <a:r>
              <a:rPr lang="zh-CN" altLang="en-US" sz="2400" b="1" dirty="0">
                <a:solidFill>
                  <a:srgbClr val="0033CC"/>
                </a:solidFill>
                <a:latin typeface="微软雅黑" panose="020B0503020204020204" pitchFamily="34" charset="-122"/>
                <a:ea typeface="微软雅黑" panose="020B0503020204020204" pitchFamily="34" charset="-122"/>
              </a:rPr>
              <a:t>的历史，都比古希腊、古罗马要久远：</a:t>
            </a:r>
          </a:p>
          <a:p>
            <a:pPr>
              <a:lnSpc>
                <a:spcPct val="90000"/>
              </a:lnSpc>
              <a:spcBef>
                <a:spcPct val="30000"/>
              </a:spcBef>
            </a:pPr>
            <a:r>
              <a:rPr lang="zh-CN" altLang="en-US" sz="2400" b="1" dirty="0">
                <a:solidFill>
                  <a:srgbClr val="C00000"/>
                </a:solidFill>
                <a:latin typeface="微软雅黑" panose="020B0503020204020204" pitchFamily="34" charset="-122"/>
                <a:ea typeface="微软雅黑" panose="020B0503020204020204" pitchFamily="34" charset="-122"/>
              </a:rPr>
              <a:t>古代埃及文明</a:t>
            </a:r>
            <a:r>
              <a:rPr lang="zh-CN" altLang="en-US" sz="2400" b="1" dirty="0">
                <a:solidFill>
                  <a:srgbClr val="CC6600"/>
                </a:solidFill>
                <a:latin typeface="微软雅黑" panose="020B0503020204020204" pitchFamily="34" charset="-122"/>
                <a:ea typeface="微软雅黑" panose="020B0503020204020204" pitchFamily="34" charset="-122"/>
              </a:rPr>
              <a:t>在公元前</a:t>
            </a:r>
            <a:r>
              <a:rPr lang="en-US" altLang="zh-CN" sz="2400" b="1" dirty="0">
                <a:solidFill>
                  <a:srgbClr val="CC6600"/>
                </a:solidFill>
                <a:latin typeface="微软雅黑" panose="020B0503020204020204" pitchFamily="34" charset="-122"/>
                <a:ea typeface="微软雅黑" panose="020B0503020204020204" pitchFamily="34" charset="-122"/>
              </a:rPr>
              <a:t>4000</a:t>
            </a:r>
            <a:r>
              <a:rPr lang="zh-CN" altLang="en-US" sz="2400" b="1" dirty="0">
                <a:solidFill>
                  <a:srgbClr val="CC6600"/>
                </a:solidFill>
                <a:latin typeface="微软雅黑" panose="020B0503020204020204" pitchFamily="34" charset="-122"/>
                <a:ea typeface="微软雅黑" panose="020B0503020204020204" pitchFamily="34" charset="-122"/>
              </a:rPr>
              <a:t>多年左右 </a:t>
            </a:r>
          </a:p>
          <a:p>
            <a:pPr>
              <a:lnSpc>
                <a:spcPct val="90000"/>
              </a:lnSpc>
              <a:spcBef>
                <a:spcPct val="30000"/>
              </a:spcBef>
            </a:pPr>
            <a:r>
              <a:rPr lang="zh-CN" altLang="en-US" sz="2400" b="1" dirty="0">
                <a:solidFill>
                  <a:srgbClr val="C00000"/>
                </a:solidFill>
                <a:latin typeface="微软雅黑" panose="020B0503020204020204" pitchFamily="34" charset="-122"/>
                <a:ea typeface="微软雅黑" panose="020B0503020204020204" pitchFamily="34" charset="-122"/>
              </a:rPr>
              <a:t>古代巴比伦文明</a:t>
            </a:r>
            <a:r>
              <a:rPr lang="zh-CN" altLang="en-US" sz="2400" b="1" dirty="0">
                <a:solidFill>
                  <a:srgbClr val="CC6600"/>
                </a:solidFill>
                <a:latin typeface="微软雅黑" panose="020B0503020204020204" pitchFamily="34" charset="-122"/>
                <a:ea typeface="微软雅黑" panose="020B0503020204020204" pitchFamily="34" charset="-122"/>
              </a:rPr>
              <a:t>在公元前</a:t>
            </a:r>
            <a:r>
              <a:rPr lang="en-US" altLang="zh-CN" sz="2400" b="1" dirty="0">
                <a:solidFill>
                  <a:srgbClr val="CC6600"/>
                </a:solidFill>
                <a:latin typeface="微软雅黑" panose="020B0503020204020204" pitchFamily="34" charset="-122"/>
                <a:ea typeface="微软雅黑" panose="020B0503020204020204" pitchFamily="34" charset="-122"/>
              </a:rPr>
              <a:t>3000</a:t>
            </a:r>
            <a:r>
              <a:rPr lang="zh-CN" altLang="en-US" sz="2400" b="1" dirty="0">
                <a:solidFill>
                  <a:srgbClr val="CC6600"/>
                </a:solidFill>
                <a:latin typeface="微软雅黑" panose="020B0503020204020204" pitchFamily="34" charset="-122"/>
                <a:ea typeface="微软雅黑" panose="020B0503020204020204" pitchFamily="34" charset="-122"/>
              </a:rPr>
              <a:t>多年左右 </a:t>
            </a:r>
          </a:p>
          <a:p>
            <a:pPr>
              <a:lnSpc>
                <a:spcPct val="90000"/>
              </a:lnSpc>
              <a:spcBef>
                <a:spcPct val="30000"/>
              </a:spcBef>
            </a:pPr>
            <a:r>
              <a:rPr lang="zh-CN" altLang="en-US" sz="2400" b="1" dirty="0">
                <a:solidFill>
                  <a:srgbClr val="C00000"/>
                </a:solidFill>
                <a:latin typeface="微软雅黑" panose="020B0503020204020204" pitchFamily="34" charset="-122"/>
                <a:ea typeface="微软雅黑" panose="020B0503020204020204" pitchFamily="34" charset="-122"/>
              </a:rPr>
              <a:t>古代印度文明</a:t>
            </a:r>
            <a:r>
              <a:rPr lang="zh-CN" altLang="en-US" sz="2400" b="1" dirty="0">
                <a:solidFill>
                  <a:srgbClr val="CC6600"/>
                </a:solidFill>
                <a:latin typeface="微软雅黑" panose="020B0503020204020204" pitchFamily="34" charset="-122"/>
                <a:ea typeface="微软雅黑" panose="020B0503020204020204" pitchFamily="34" charset="-122"/>
              </a:rPr>
              <a:t>在公元前</a:t>
            </a:r>
            <a:r>
              <a:rPr lang="en-US" altLang="zh-CN" sz="2400" b="1" dirty="0">
                <a:solidFill>
                  <a:srgbClr val="CC6600"/>
                </a:solidFill>
                <a:latin typeface="微软雅黑" panose="020B0503020204020204" pitchFamily="34" charset="-122"/>
                <a:ea typeface="微软雅黑" panose="020B0503020204020204" pitchFamily="34" charset="-122"/>
              </a:rPr>
              <a:t>2000</a:t>
            </a:r>
            <a:r>
              <a:rPr lang="zh-CN" altLang="en-US" sz="2400" b="1" dirty="0">
                <a:solidFill>
                  <a:srgbClr val="CC6600"/>
                </a:solidFill>
                <a:latin typeface="微软雅黑" panose="020B0503020204020204" pitchFamily="34" charset="-122"/>
                <a:ea typeface="微软雅黑" panose="020B0503020204020204" pitchFamily="34" charset="-122"/>
              </a:rPr>
              <a:t>多年左右 </a:t>
            </a:r>
          </a:p>
          <a:p>
            <a:pPr>
              <a:lnSpc>
                <a:spcPct val="90000"/>
              </a:lnSpc>
              <a:spcBef>
                <a:spcPct val="30000"/>
              </a:spcBef>
            </a:pPr>
            <a:r>
              <a:rPr lang="zh-CN" altLang="en-US" sz="2400" b="1" dirty="0">
                <a:solidFill>
                  <a:srgbClr val="C00000"/>
                </a:solidFill>
                <a:latin typeface="微软雅黑" panose="020B0503020204020204" pitchFamily="34" charset="-122"/>
                <a:ea typeface="微软雅黑" panose="020B0503020204020204" pitchFamily="34" charset="-122"/>
              </a:rPr>
              <a:t>古代中国文明</a:t>
            </a:r>
            <a:r>
              <a:rPr lang="zh-CN" altLang="en-US" sz="2400" b="1" dirty="0">
                <a:solidFill>
                  <a:srgbClr val="CC6600"/>
                </a:solidFill>
                <a:latin typeface="微软雅黑" panose="020B0503020204020204" pitchFamily="34" charset="-122"/>
                <a:ea typeface="微软雅黑" panose="020B0503020204020204" pitchFamily="34" charset="-122"/>
              </a:rPr>
              <a:t>在公元前</a:t>
            </a:r>
            <a:r>
              <a:rPr lang="en-US" altLang="zh-CN" sz="2400" b="1" dirty="0">
                <a:solidFill>
                  <a:srgbClr val="CC6600"/>
                </a:solidFill>
                <a:latin typeface="微软雅黑" panose="020B0503020204020204" pitchFamily="34" charset="-122"/>
                <a:ea typeface="微软雅黑" panose="020B0503020204020204" pitchFamily="34" charset="-122"/>
              </a:rPr>
              <a:t>1600</a:t>
            </a:r>
            <a:r>
              <a:rPr lang="zh-CN" altLang="en-US" sz="2400" b="1" dirty="0">
                <a:solidFill>
                  <a:srgbClr val="CC6600"/>
                </a:solidFill>
                <a:latin typeface="微软雅黑" panose="020B0503020204020204" pitchFamily="34" charset="-122"/>
                <a:ea typeface="微软雅黑" panose="020B0503020204020204" pitchFamily="34" charset="-122"/>
              </a:rPr>
              <a:t>多年左右（还在不断前移） </a:t>
            </a:r>
          </a:p>
          <a:p>
            <a:pPr>
              <a:lnSpc>
                <a:spcPct val="90000"/>
              </a:lnSpc>
              <a:spcBef>
                <a:spcPct val="30000"/>
              </a:spcBef>
            </a:pPr>
            <a:r>
              <a:rPr lang="zh-CN" altLang="en-US" sz="2400" b="1" dirty="0">
                <a:solidFill>
                  <a:srgbClr val="0033CC"/>
                </a:solidFill>
                <a:latin typeface="微软雅黑" panose="020B0503020204020204" pitchFamily="34" charset="-122"/>
                <a:ea typeface="微软雅黑" panose="020B0503020204020204" pitchFamily="34" charset="-122"/>
              </a:rPr>
              <a:t>基本上，</a:t>
            </a:r>
            <a:r>
              <a:rPr lang="zh-CN" altLang="en-US" sz="2400" b="1" dirty="0">
                <a:solidFill>
                  <a:srgbClr val="C00000"/>
                </a:solidFill>
                <a:latin typeface="微软雅黑" panose="020B0503020204020204" pitchFamily="34" charset="-122"/>
                <a:ea typeface="微软雅黑" panose="020B0503020204020204" pitchFamily="34" charset="-122"/>
              </a:rPr>
              <a:t>古希腊文明</a:t>
            </a:r>
            <a:r>
              <a:rPr lang="zh-CN" altLang="en-US" sz="2400" b="1" dirty="0">
                <a:solidFill>
                  <a:srgbClr val="0033CC"/>
                </a:solidFill>
                <a:latin typeface="微软雅黑" panose="020B0503020204020204" pitchFamily="34" charset="-122"/>
                <a:ea typeface="微软雅黑" panose="020B0503020204020204" pitchFamily="34" charset="-122"/>
              </a:rPr>
              <a:t>是在</a:t>
            </a:r>
            <a:r>
              <a:rPr lang="zh-CN" altLang="en-US" sz="2400" b="1" dirty="0">
                <a:solidFill>
                  <a:srgbClr val="C00000"/>
                </a:solidFill>
                <a:latin typeface="微软雅黑" panose="020B0503020204020204" pitchFamily="34" charset="-122"/>
                <a:ea typeface="微软雅黑" panose="020B0503020204020204" pitchFamily="34" charset="-122"/>
              </a:rPr>
              <a:t>古埃及</a:t>
            </a:r>
            <a:r>
              <a:rPr lang="zh-CN" altLang="en-US" sz="2400" b="1" dirty="0">
                <a:solidFill>
                  <a:srgbClr val="0033CC"/>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古巴比伦</a:t>
            </a:r>
            <a:r>
              <a:rPr lang="zh-CN" altLang="en-US" sz="2400" b="1" dirty="0">
                <a:solidFill>
                  <a:srgbClr val="0033CC"/>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古印度文明</a:t>
            </a:r>
            <a:r>
              <a:rPr lang="zh-CN" altLang="en-US" sz="2400" b="1" dirty="0">
                <a:solidFill>
                  <a:srgbClr val="0033CC"/>
                </a:solidFill>
                <a:latin typeface="微软雅黑" panose="020B0503020204020204" pitchFamily="34" charset="-122"/>
                <a:ea typeface="微软雅黑" panose="020B0503020204020204" pitchFamily="34" charset="-122"/>
              </a:rPr>
              <a:t>消失之后，吸收这三大文明而成的文明；</a:t>
            </a:r>
          </a:p>
          <a:p>
            <a:pPr>
              <a:lnSpc>
                <a:spcPct val="90000"/>
              </a:lnSpc>
              <a:spcBef>
                <a:spcPct val="30000"/>
              </a:spcBef>
            </a:pPr>
            <a:r>
              <a:rPr lang="zh-CN" altLang="en-US" sz="2400" b="1" dirty="0">
                <a:solidFill>
                  <a:srgbClr val="0033CC"/>
                </a:solidFill>
                <a:latin typeface="微软雅黑" panose="020B0503020204020204" pitchFamily="34" charset="-122"/>
                <a:ea typeface="微软雅黑" panose="020B0503020204020204" pitchFamily="34" charset="-122"/>
              </a:rPr>
              <a:t>后来文明西移到</a:t>
            </a:r>
            <a:r>
              <a:rPr lang="zh-CN" altLang="en-US" sz="2400" b="1" dirty="0">
                <a:solidFill>
                  <a:srgbClr val="C00000"/>
                </a:solidFill>
                <a:latin typeface="微软雅黑" panose="020B0503020204020204" pitchFamily="34" charset="-122"/>
                <a:ea typeface="微软雅黑" panose="020B0503020204020204" pitchFamily="34" charset="-122"/>
              </a:rPr>
              <a:t>古罗马</a:t>
            </a:r>
            <a:r>
              <a:rPr lang="zh-CN" altLang="en-US" sz="2400" b="1" dirty="0">
                <a:solidFill>
                  <a:srgbClr val="0033CC"/>
                </a:solidFill>
                <a:latin typeface="微软雅黑" panose="020B0503020204020204" pitchFamily="34" charset="-122"/>
                <a:ea typeface="微软雅黑" panose="020B0503020204020204" pitchFamily="34" charset="-122"/>
              </a:rPr>
              <a:t>，成就</a:t>
            </a:r>
            <a:r>
              <a:rPr lang="zh-CN" altLang="en-US" sz="2400" b="1" dirty="0">
                <a:solidFill>
                  <a:srgbClr val="C00000"/>
                </a:solidFill>
                <a:latin typeface="微软雅黑" panose="020B0503020204020204" pitchFamily="34" charset="-122"/>
                <a:ea typeface="微软雅黑" panose="020B0503020204020204" pitchFamily="34" charset="-122"/>
              </a:rPr>
              <a:t>古罗马文明</a:t>
            </a:r>
            <a:r>
              <a:rPr lang="zh-CN" altLang="en-US" sz="2400" b="1" dirty="0">
                <a:solidFill>
                  <a:srgbClr val="0033CC"/>
                </a:solidFill>
                <a:latin typeface="微软雅黑" panose="020B0503020204020204" pitchFamily="34" charset="-122"/>
                <a:ea typeface="微软雅黑" panose="020B0503020204020204" pitchFamily="34" charset="-122"/>
              </a:rPr>
              <a:t>，最后成为整个西方文明的源头。 </a:t>
            </a:r>
          </a:p>
          <a:p>
            <a:pPr>
              <a:lnSpc>
                <a:spcPct val="90000"/>
              </a:lnSpc>
              <a:spcBef>
                <a:spcPct val="30000"/>
              </a:spcBef>
            </a:pPr>
            <a:r>
              <a:rPr lang="zh-CN" altLang="en-US" sz="2400" b="1" dirty="0">
                <a:solidFill>
                  <a:srgbClr val="0033CC"/>
                </a:solidFill>
                <a:latin typeface="微软雅黑" panose="020B0503020204020204" pitchFamily="34" charset="-122"/>
                <a:ea typeface="微软雅黑" panose="020B0503020204020204" pitchFamily="34" charset="-122"/>
              </a:rPr>
              <a:t>而</a:t>
            </a:r>
            <a:r>
              <a:rPr lang="zh-CN" altLang="en-US" sz="2800" b="1" dirty="0">
                <a:solidFill>
                  <a:srgbClr val="C00000"/>
                </a:solidFill>
                <a:latin typeface="微软雅黑" panose="020B0503020204020204" pitchFamily="34" charset="-122"/>
                <a:ea typeface="微软雅黑" panose="020B0503020204020204" pitchFamily="34" charset="-122"/>
              </a:rPr>
              <a:t>古代中国文明基本自成一系</a:t>
            </a:r>
            <a:r>
              <a:rPr lang="zh-CN" altLang="en-US" sz="2400" b="1" dirty="0">
                <a:solidFill>
                  <a:srgbClr val="0033CC"/>
                </a:solidFill>
                <a:latin typeface="微软雅黑" panose="020B0503020204020204" pitchFamily="34" charset="-122"/>
                <a:ea typeface="微软雅黑" panose="020B0503020204020204" pitchFamily="34" charset="-122"/>
              </a:rPr>
              <a:t>，跟其它的文明没有什么联系。</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139266"/>
                                        </p:tgtEl>
                                        <p:attrNameLst>
                                          <p:attrName>style.visibility</p:attrName>
                                        </p:attrNameLst>
                                      </p:cBhvr>
                                      <p:to>
                                        <p:strVal val="visible"/>
                                      </p:to>
                                    </p:set>
                                    <p:anim calcmode="lin" valueType="num">
                                      <p:cBhvr>
                                        <p:cTn id="7" dur="1000" fill="hold"/>
                                        <p:tgtEl>
                                          <p:spTgt spid="139266"/>
                                        </p:tgtEl>
                                        <p:attrNameLst>
                                          <p:attrName>ppt_x</p:attrName>
                                        </p:attrNameLst>
                                      </p:cBhvr>
                                      <p:tavLst>
                                        <p:tav tm="0">
                                          <p:val>
                                            <p:strVal val="#ppt_x-.2"/>
                                          </p:val>
                                        </p:tav>
                                        <p:tav tm="100000">
                                          <p:val>
                                            <p:strVal val="#ppt_x"/>
                                          </p:val>
                                        </p:tav>
                                      </p:tavLst>
                                    </p:anim>
                                    <p:anim calcmode="lin" valueType="num">
                                      <p:cBhvr>
                                        <p:cTn id="8" dur="1000" fill="hold"/>
                                        <p:tgtEl>
                                          <p:spTgt spid="13926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9266"/>
                                        </p:tgtEl>
                                      </p:cBhvr>
                                    </p:animEffect>
                                  </p:childTnLst>
                                </p:cTn>
                              </p:par>
                              <p:par>
                                <p:cTn id="10" presetID="44" presetClass="entr" presetSubtype="0" fill="hold" grpId="0" nodeType="withEffect">
                                  <p:stCondLst>
                                    <p:cond delay="0"/>
                                  </p:stCondLst>
                                  <p:childTnLst>
                                    <p:set>
                                      <p:cBhvr>
                                        <p:cTn id="11" dur="indefinite" fill="hold">
                                          <p:stCondLst>
                                            <p:cond delay="0"/>
                                          </p:stCondLst>
                                        </p:cTn>
                                        <p:tgtEl>
                                          <p:spTgt spid="139267">
                                            <p:bg/>
                                          </p:spTgt>
                                        </p:tgtEl>
                                        <p:attrNameLst>
                                          <p:attrName>style.visibility</p:attrName>
                                        </p:attrNameLst>
                                      </p:cBhvr>
                                      <p:to>
                                        <p:strVal val="visible"/>
                                      </p:to>
                                    </p:set>
                                    <p:animEffect transition="in" filter="fade">
                                      <p:cBhvr>
                                        <p:cTn id="12" dur="500"/>
                                        <p:tgtEl>
                                          <p:spTgt spid="139267">
                                            <p:bg/>
                                          </p:spTgt>
                                        </p:tgtEl>
                                      </p:cBhvr>
                                    </p:animEffect>
                                    <p:anim calcmode="lin" valueType="num">
                                      <p:cBhvr>
                                        <p:cTn id="13" dur="500" fill="hold"/>
                                        <p:tgtEl>
                                          <p:spTgt spid="139267">
                                            <p:bg/>
                                          </p:spTgt>
                                        </p:tgtEl>
                                        <p:attrNameLst>
                                          <p:attrName>ppt_x</p:attrName>
                                        </p:attrNameLst>
                                      </p:cBhvr>
                                      <p:tavLst>
                                        <p:tav tm="0">
                                          <p:val>
                                            <p:strVal val="#ppt_x"/>
                                          </p:val>
                                        </p:tav>
                                        <p:tav tm="100000">
                                          <p:val>
                                            <p:strVal val="#ppt_x"/>
                                          </p:val>
                                        </p:tav>
                                      </p:tavLst>
                                    </p:anim>
                                    <p:anim calcmode="lin" valueType="num">
                                      <p:cBhvr>
                                        <p:cTn id="14" dur="500" fill="hold"/>
                                        <p:tgtEl>
                                          <p:spTgt spid="139267">
                                            <p:bg/>
                                          </p:spTgt>
                                        </p:tgtEl>
                                        <p:attrNameLst>
                                          <p:attrName>ppt_y</p:attrName>
                                        </p:attrNameLst>
                                      </p:cBhvr>
                                      <p:tavLst>
                                        <p:tav tm="0">
                                          <p:val>
                                            <p:strVal val="#ppt_y+.05"/>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4" presetClass="entr" presetSubtype="0" fill="hold" grpId="0" nodeType="clickEffect">
                                  <p:stCondLst>
                                    <p:cond delay="0"/>
                                  </p:stCondLst>
                                  <p:childTnLst>
                                    <p:set>
                                      <p:cBhvr>
                                        <p:cTn id="18" dur="indefinite" fill="hold">
                                          <p:stCondLst>
                                            <p:cond delay="0"/>
                                          </p:stCondLst>
                                        </p:cTn>
                                        <p:tgtEl>
                                          <p:spTgt spid="139267">
                                            <p:txEl>
                                              <p:pRg st="0" end="0"/>
                                            </p:txEl>
                                          </p:spTgt>
                                        </p:tgtEl>
                                        <p:attrNameLst>
                                          <p:attrName>style.visibility</p:attrName>
                                        </p:attrNameLst>
                                      </p:cBhvr>
                                      <p:to>
                                        <p:strVal val="visible"/>
                                      </p:to>
                                    </p:set>
                                    <p:animEffect transition="in" filter="fade">
                                      <p:cBhvr>
                                        <p:cTn id="19" dur="500"/>
                                        <p:tgtEl>
                                          <p:spTgt spid="139267">
                                            <p:txEl>
                                              <p:pRg st="0" end="0"/>
                                            </p:txEl>
                                          </p:spTgt>
                                        </p:tgtEl>
                                      </p:cBhvr>
                                    </p:animEffect>
                                    <p:anim calcmode="lin" valueType="num">
                                      <p:cBhvr>
                                        <p:cTn id="20" dur="500" fill="hold"/>
                                        <p:tgtEl>
                                          <p:spTgt spid="13926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39267">
                                            <p:txEl>
                                              <p:pRg st="0" end="0"/>
                                            </p:txEl>
                                          </p:spTgt>
                                        </p:tgtEl>
                                        <p:attrNameLst>
                                          <p:attrName>ppt_y</p:attrName>
                                        </p:attrNameLst>
                                      </p:cBhvr>
                                      <p:tavLst>
                                        <p:tav tm="0">
                                          <p:val>
                                            <p:strVal val="#ppt_y+.05"/>
                                          </p:val>
                                        </p:tav>
                                        <p:tav tm="100000">
                                          <p:val>
                                            <p:strVal val="#ppt_y"/>
                                          </p:val>
                                        </p:tav>
                                      </p:tavLst>
                                    </p:anim>
                                  </p:childTnLst>
                                </p:cTn>
                              </p:par>
                            </p:childTnLst>
                          </p:cTn>
                        </p:par>
                        <p:par>
                          <p:cTn id="22" fill="hold">
                            <p:stCondLst>
                              <p:cond delay="0"/>
                            </p:stCondLst>
                            <p:childTnLst>
                              <p:par>
                                <p:cTn id="23" presetID="44" presetClass="entr" presetSubtype="0" fill="hold" grpId="0" nodeType="afterEffect">
                                  <p:stCondLst>
                                    <p:cond delay="0"/>
                                  </p:stCondLst>
                                  <p:childTnLst>
                                    <p:set>
                                      <p:cBhvr>
                                        <p:cTn id="24" dur="indefinite" fill="hold">
                                          <p:stCondLst>
                                            <p:cond delay="0"/>
                                          </p:stCondLst>
                                        </p:cTn>
                                        <p:tgtEl>
                                          <p:spTgt spid="139267">
                                            <p:txEl>
                                              <p:pRg st="1" end="1"/>
                                            </p:txEl>
                                          </p:spTgt>
                                        </p:tgtEl>
                                        <p:attrNameLst>
                                          <p:attrName>style.visibility</p:attrName>
                                        </p:attrNameLst>
                                      </p:cBhvr>
                                      <p:to>
                                        <p:strVal val="visible"/>
                                      </p:to>
                                    </p:set>
                                    <p:animEffect transition="in" filter="fade">
                                      <p:cBhvr>
                                        <p:cTn id="25" dur="500"/>
                                        <p:tgtEl>
                                          <p:spTgt spid="139267">
                                            <p:txEl>
                                              <p:pRg st="1" end="1"/>
                                            </p:txEl>
                                          </p:spTgt>
                                        </p:tgtEl>
                                      </p:cBhvr>
                                    </p:animEffect>
                                    <p:anim calcmode="lin" valueType="num">
                                      <p:cBhvr>
                                        <p:cTn id="26" dur="500" fill="hold"/>
                                        <p:tgtEl>
                                          <p:spTgt spid="139267">
                                            <p:txEl>
                                              <p:pRg st="1" end="1"/>
                                            </p:txEl>
                                          </p:spTgt>
                                        </p:tgtEl>
                                        <p:attrNameLst>
                                          <p:attrName>ppt_x</p:attrName>
                                        </p:attrNameLst>
                                      </p:cBhvr>
                                      <p:tavLst>
                                        <p:tav tm="0">
                                          <p:val>
                                            <p:strVal val="#ppt_x"/>
                                          </p:val>
                                        </p:tav>
                                        <p:tav tm="100000">
                                          <p:val>
                                            <p:strVal val="#ppt_x"/>
                                          </p:val>
                                        </p:tav>
                                      </p:tavLst>
                                    </p:anim>
                                    <p:anim calcmode="lin" valueType="num">
                                      <p:cBhvr>
                                        <p:cTn id="27" dur="500" fill="hold"/>
                                        <p:tgtEl>
                                          <p:spTgt spid="139267">
                                            <p:txEl>
                                              <p:pRg st="1" end="1"/>
                                            </p:txEl>
                                          </p:spTgt>
                                        </p:tgtEl>
                                        <p:attrNameLst>
                                          <p:attrName>ppt_y</p:attrName>
                                        </p:attrNameLst>
                                      </p:cBhvr>
                                      <p:tavLst>
                                        <p:tav tm="0">
                                          <p:val>
                                            <p:strVal val="#ppt_y+.05"/>
                                          </p:val>
                                        </p:tav>
                                        <p:tav tm="100000">
                                          <p:val>
                                            <p:strVal val="#ppt_y"/>
                                          </p:val>
                                        </p:tav>
                                      </p:tavLst>
                                    </p:anim>
                                  </p:childTnLst>
                                </p:cTn>
                              </p:par>
                            </p:childTnLst>
                          </p:cTn>
                        </p:par>
                        <p:par>
                          <p:cTn id="28" fill="hold">
                            <p:stCondLst>
                              <p:cond delay="0"/>
                            </p:stCondLst>
                            <p:childTnLst>
                              <p:par>
                                <p:cTn id="29" presetID="44" presetClass="entr" presetSubtype="0" fill="hold" grpId="0" nodeType="afterEffect">
                                  <p:stCondLst>
                                    <p:cond delay="0"/>
                                  </p:stCondLst>
                                  <p:childTnLst>
                                    <p:set>
                                      <p:cBhvr>
                                        <p:cTn id="30" dur="indefinite" fill="hold">
                                          <p:stCondLst>
                                            <p:cond delay="0"/>
                                          </p:stCondLst>
                                        </p:cTn>
                                        <p:tgtEl>
                                          <p:spTgt spid="139267">
                                            <p:txEl>
                                              <p:pRg st="2" end="2"/>
                                            </p:txEl>
                                          </p:spTgt>
                                        </p:tgtEl>
                                        <p:attrNameLst>
                                          <p:attrName>style.visibility</p:attrName>
                                        </p:attrNameLst>
                                      </p:cBhvr>
                                      <p:to>
                                        <p:strVal val="visible"/>
                                      </p:to>
                                    </p:set>
                                    <p:animEffect transition="in" filter="fade">
                                      <p:cBhvr>
                                        <p:cTn id="31" dur="500"/>
                                        <p:tgtEl>
                                          <p:spTgt spid="139267">
                                            <p:txEl>
                                              <p:pRg st="2" end="2"/>
                                            </p:txEl>
                                          </p:spTgt>
                                        </p:tgtEl>
                                      </p:cBhvr>
                                    </p:animEffect>
                                    <p:anim calcmode="lin" valueType="num">
                                      <p:cBhvr>
                                        <p:cTn id="32" dur="500" fill="hold"/>
                                        <p:tgtEl>
                                          <p:spTgt spid="139267">
                                            <p:txEl>
                                              <p:pRg st="2" end="2"/>
                                            </p:txEl>
                                          </p:spTgt>
                                        </p:tgtEl>
                                        <p:attrNameLst>
                                          <p:attrName>ppt_x</p:attrName>
                                        </p:attrNameLst>
                                      </p:cBhvr>
                                      <p:tavLst>
                                        <p:tav tm="0">
                                          <p:val>
                                            <p:strVal val="#ppt_x"/>
                                          </p:val>
                                        </p:tav>
                                        <p:tav tm="100000">
                                          <p:val>
                                            <p:strVal val="#ppt_x"/>
                                          </p:val>
                                        </p:tav>
                                      </p:tavLst>
                                    </p:anim>
                                    <p:anim calcmode="lin" valueType="num">
                                      <p:cBhvr>
                                        <p:cTn id="33" dur="500" fill="hold"/>
                                        <p:tgtEl>
                                          <p:spTgt spid="139267">
                                            <p:txEl>
                                              <p:pRg st="2" end="2"/>
                                            </p:txEl>
                                          </p:spTgt>
                                        </p:tgtEl>
                                        <p:attrNameLst>
                                          <p:attrName>ppt_y</p:attrName>
                                        </p:attrNameLst>
                                      </p:cBhvr>
                                      <p:tavLst>
                                        <p:tav tm="0">
                                          <p:val>
                                            <p:strVal val="#ppt_y+.05"/>
                                          </p:val>
                                        </p:tav>
                                        <p:tav tm="100000">
                                          <p:val>
                                            <p:strVal val="#ppt_y"/>
                                          </p:val>
                                        </p:tav>
                                      </p:tavLst>
                                    </p:anim>
                                  </p:childTnLst>
                                </p:cTn>
                              </p:par>
                            </p:childTnLst>
                          </p:cTn>
                        </p:par>
                        <p:par>
                          <p:cTn id="34" fill="hold">
                            <p:stCondLst>
                              <p:cond delay="0"/>
                            </p:stCondLst>
                            <p:childTnLst>
                              <p:par>
                                <p:cTn id="35" presetID="44" presetClass="entr" presetSubtype="0" fill="hold" grpId="0" nodeType="afterEffect">
                                  <p:stCondLst>
                                    <p:cond delay="0"/>
                                  </p:stCondLst>
                                  <p:childTnLst>
                                    <p:set>
                                      <p:cBhvr>
                                        <p:cTn id="36" dur="indefinite" fill="hold">
                                          <p:stCondLst>
                                            <p:cond delay="0"/>
                                          </p:stCondLst>
                                        </p:cTn>
                                        <p:tgtEl>
                                          <p:spTgt spid="139267">
                                            <p:txEl>
                                              <p:pRg st="3" end="3"/>
                                            </p:txEl>
                                          </p:spTgt>
                                        </p:tgtEl>
                                        <p:attrNameLst>
                                          <p:attrName>style.visibility</p:attrName>
                                        </p:attrNameLst>
                                      </p:cBhvr>
                                      <p:to>
                                        <p:strVal val="visible"/>
                                      </p:to>
                                    </p:set>
                                    <p:animEffect transition="in" filter="fade">
                                      <p:cBhvr>
                                        <p:cTn id="37" dur="500"/>
                                        <p:tgtEl>
                                          <p:spTgt spid="139267">
                                            <p:txEl>
                                              <p:pRg st="3" end="3"/>
                                            </p:txEl>
                                          </p:spTgt>
                                        </p:tgtEl>
                                      </p:cBhvr>
                                    </p:animEffect>
                                    <p:anim calcmode="lin" valueType="num">
                                      <p:cBhvr>
                                        <p:cTn id="38" dur="500" fill="hold"/>
                                        <p:tgtEl>
                                          <p:spTgt spid="139267">
                                            <p:txEl>
                                              <p:pRg st="3" end="3"/>
                                            </p:txEl>
                                          </p:spTgt>
                                        </p:tgtEl>
                                        <p:attrNameLst>
                                          <p:attrName>ppt_x</p:attrName>
                                        </p:attrNameLst>
                                      </p:cBhvr>
                                      <p:tavLst>
                                        <p:tav tm="0">
                                          <p:val>
                                            <p:strVal val="#ppt_x"/>
                                          </p:val>
                                        </p:tav>
                                        <p:tav tm="100000">
                                          <p:val>
                                            <p:strVal val="#ppt_x"/>
                                          </p:val>
                                        </p:tav>
                                      </p:tavLst>
                                    </p:anim>
                                    <p:anim calcmode="lin" valueType="num">
                                      <p:cBhvr>
                                        <p:cTn id="39" dur="500" fill="hold"/>
                                        <p:tgtEl>
                                          <p:spTgt spid="139267">
                                            <p:txEl>
                                              <p:pRg st="3" end="3"/>
                                            </p:txEl>
                                          </p:spTgt>
                                        </p:tgtEl>
                                        <p:attrNameLst>
                                          <p:attrName>ppt_y</p:attrName>
                                        </p:attrNameLst>
                                      </p:cBhvr>
                                      <p:tavLst>
                                        <p:tav tm="0">
                                          <p:val>
                                            <p:strVal val="#ppt_y+.05"/>
                                          </p:val>
                                        </p:tav>
                                        <p:tav tm="100000">
                                          <p:val>
                                            <p:strVal val="#ppt_y"/>
                                          </p:val>
                                        </p:tav>
                                      </p:tavLst>
                                    </p:anim>
                                  </p:childTnLst>
                                </p:cTn>
                              </p:par>
                            </p:childTnLst>
                          </p:cTn>
                        </p:par>
                        <p:par>
                          <p:cTn id="40" fill="hold">
                            <p:stCondLst>
                              <p:cond delay="0"/>
                            </p:stCondLst>
                            <p:childTnLst>
                              <p:par>
                                <p:cTn id="41" presetID="44" presetClass="entr" presetSubtype="0" fill="hold" grpId="0" nodeType="afterEffect">
                                  <p:stCondLst>
                                    <p:cond delay="0"/>
                                  </p:stCondLst>
                                  <p:childTnLst>
                                    <p:set>
                                      <p:cBhvr>
                                        <p:cTn id="42" dur="indefinite" fill="hold">
                                          <p:stCondLst>
                                            <p:cond delay="0"/>
                                          </p:stCondLst>
                                        </p:cTn>
                                        <p:tgtEl>
                                          <p:spTgt spid="139267">
                                            <p:txEl>
                                              <p:pRg st="4" end="4"/>
                                            </p:txEl>
                                          </p:spTgt>
                                        </p:tgtEl>
                                        <p:attrNameLst>
                                          <p:attrName>style.visibility</p:attrName>
                                        </p:attrNameLst>
                                      </p:cBhvr>
                                      <p:to>
                                        <p:strVal val="visible"/>
                                      </p:to>
                                    </p:set>
                                    <p:animEffect transition="in" filter="fade">
                                      <p:cBhvr>
                                        <p:cTn id="43" dur="500"/>
                                        <p:tgtEl>
                                          <p:spTgt spid="139267">
                                            <p:txEl>
                                              <p:pRg st="4" end="4"/>
                                            </p:txEl>
                                          </p:spTgt>
                                        </p:tgtEl>
                                      </p:cBhvr>
                                    </p:animEffect>
                                    <p:anim calcmode="lin" valueType="num">
                                      <p:cBhvr>
                                        <p:cTn id="44" dur="500" fill="hold"/>
                                        <p:tgtEl>
                                          <p:spTgt spid="139267">
                                            <p:txEl>
                                              <p:pRg st="4" end="4"/>
                                            </p:txEl>
                                          </p:spTgt>
                                        </p:tgtEl>
                                        <p:attrNameLst>
                                          <p:attrName>ppt_x</p:attrName>
                                        </p:attrNameLst>
                                      </p:cBhvr>
                                      <p:tavLst>
                                        <p:tav tm="0">
                                          <p:val>
                                            <p:strVal val="#ppt_x"/>
                                          </p:val>
                                        </p:tav>
                                        <p:tav tm="100000">
                                          <p:val>
                                            <p:strVal val="#ppt_x"/>
                                          </p:val>
                                        </p:tav>
                                      </p:tavLst>
                                    </p:anim>
                                    <p:anim calcmode="lin" valueType="num">
                                      <p:cBhvr>
                                        <p:cTn id="45" dur="500" fill="hold"/>
                                        <p:tgtEl>
                                          <p:spTgt spid="139267">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4" presetClass="entr" presetSubtype="0" fill="hold" grpId="0" nodeType="clickEffect">
                                  <p:stCondLst>
                                    <p:cond delay="0"/>
                                  </p:stCondLst>
                                  <p:childTnLst>
                                    <p:set>
                                      <p:cBhvr>
                                        <p:cTn id="49" dur="indefinite" fill="hold">
                                          <p:stCondLst>
                                            <p:cond delay="0"/>
                                          </p:stCondLst>
                                        </p:cTn>
                                        <p:tgtEl>
                                          <p:spTgt spid="139267">
                                            <p:txEl>
                                              <p:pRg st="5" end="5"/>
                                            </p:txEl>
                                          </p:spTgt>
                                        </p:tgtEl>
                                        <p:attrNameLst>
                                          <p:attrName>style.visibility</p:attrName>
                                        </p:attrNameLst>
                                      </p:cBhvr>
                                      <p:to>
                                        <p:strVal val="visible"/>
                                      </p:to>
                                    </p:set>
                                    <p:animEffect transition="in" filter="fade">
                                      <p:cBhvr>
                                        <p:cTn id="50" dur="500"/>
                                        <p:tgtEl>
                                          <p:spTgt spid="139267">
                                            <p:txEl>
                                              <p:pRg st="5" end="5"/>
                                            </p:txEl>
                                          </p:spTgt>
                                        </p:tgtEl>
                                      </p:cBhvr>
                                    </p:animEffect>
                                    <p:anim calcmode="lin" valueType="num">
                                      <p:cBhvr>
                                        <p:cTn id="51" dur="500" fill="hold"/>
                                        <p:tgtEl>
                                          <p:spTgt spid="139267">
                                            <p:txEl>
                                              <p:pRg st="5" end="5"/>
                                            </p:txEl>
                                          </p:spTgt>
                                        </p:tgtEl>
                                        <p:attrNameLst>
                                          <p:attrName>ppt_x</p:attrName>
                                        </p:attrNameLst>
                                      </p:cBhvr>
                                      <p:tavLst>
                                        <p:tav tm="0">
                                          <p:val>
                                            <p:strVal val="#ppt_x"/>
                                          </p:val>
                                        </p:tav>
                                        <p:tav tm="100000">
                                          <p:val>
                                            <p:strVal val="#ppt_x"/>
                                          </p:val>
                                        </p:tav>
                                      </p:tavLst>
                                    </p:anim>
                                    <p:anim calcmode="lin" valueType="num">
                                      <p:cBhvr>
                                        <p:cTn id="52" dur="500" fill="hold"/>
                                        <p:tgtEl>
                                          <p:spTgt spid="139267">
                                            <p:txEl>
                                              <p:pRg st="5" end="5"/>
                                            </p:txEl>
                                          </p:spTgt>
                                        </p:tgtEl>
                                        <p:attrNameLst>
                                          <p:attrName>ppt_y</p:attrName>
                                        </p:attrNameLst>
                                      </p:cBhvr>
                                      <p:tavLst>
                                        <p:tav tm="0">
                                          <p:val>
                                            <p:strVal val="#ppt_y+.05"/>
                                          </p:val>
                                        </p:tav>
                                        <p:tav tm="100000">
                                          <p:val>
                                            <p:strVal val="#ppt_y"/>
                                          </p:val>
                                        </p:tav>
                                      </p:tavLst>
                                    </p:anim>
                                  </p:childTnLst>
                                </p:cTn>
                              </p:par>
                            </p:childTnLst>
                          </p:cTn>
                        </p:par>
                        <p:par>
                          <p:cTn id="53" fill="hold">
                            <p:stCondLst>
                              <p:cond delay="0"/>
                            </p:stCondLst>
                            <p:childTnLst>
                              <p:par>
                                <p:cTn id="54" presetID="44" presetClass="entr" presetSubtype="0" fill="hold" grpId="0" nodeType="afterEffect">
                                  <p:stCondLst>
                                    <p:cond delay="0"/>
                                  </p:stCondLst>
                                  <p:childTnLst>
                                    <p:set>
                                      <p:cBhvr>
                                        <p:cTn id="55" dur="indefinite" fill="hold">
                                          <p:stCondLst>
                                            <p:cond delay="0"/>
                                          </p:stCondLst>
                                        </p:cTn>
                                        <p:tgtEl>
                                          <p:spTgt spid="139267">
                                            <p:txEl>
                                              <p:pRg st="6" end="6"/>
                                            </p:txEl>
                                          </p:spTgt>
                                        </p:tgtEl>
                                        <p:attrNameLst>
                                          <p:attrName>style.visibility</p:attrName>
                                        </p:attrNameLst>
                                      </p:cBhvr>
                                      <p:to>
                                        <p:strVal val="visible"/>
                                      </p:to>
                                    </p:set>
                                    <p:animEffect transition="in" filter="fade">
                                      <p:cBhvr>
                                        <p:cTn id="56" dur="500"/>
                                        <p:tgtEl>
                                          <p:spTgt spid="139267">
                                            <p:txEl>
                                              <p:pRg st="6" end="6"/>
                                            </p:txEl>
                                          </p:spTgt>
                                        </p:tgtEl>
                                      </p:cBhvr>
                                    </p:animEffect>
                                    <p:anim calcmode="lin" valueType="num">
                                      <p:cBhvr>
                                        <p:cTn id="57" dur="500" fill="hold"/>
                                        <p:tgtEl>
                                          <p:spTgt spid="139267">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139267">
                                            <p:txEl>
                                              <p:pRg st="6" end="6"/>
                                            </p:txEl>
                                          </p:spTgt>
                                        </p:tgtEl>
                                        <p:attrNameLst>
                                          <p:attrName>ppt_y</p:attrName>
                                        </p:attrNameLst>
                                      </p:cBhvr>
                                      <p:tavLst>
                                        <p:tav tm="0">
                                          <p:val>
                                            <p:strVal val="#ppt_y+.05"/>
                                          </p:val>
                                        </p:tav>
                                        <p:tav tm="100000">
                                          <p:val>
                                            <p:strVal val="#ppt_y"/>
                                          </p:val>
                                        </p:tav>
                                      </p:tavLst>
                                    </p:anim>
                                  </p:childTnLst>
                                </p:cTn>
                              </p:par>
                            </p:childTnLst>
                          </p:cTn>
                        </p:par>
                        <p:par>
                          <p:cTn id="59" fill="hold">
                            <p:stCondLst>
                              <p:cond delay="0"/>
                            </p:stCondLst>
                            <p:childTnLst>
                              <p:par>
                                <p:cTn id="60" presetID="44" presetClass="entr" presetSubtype="0" fill="hold" grpId="0" nodeType="afterEffect">
                                  <p:stCondLst>
                                    <p:cond delay="0"/>
                                  </p:stCondLst>
                                  <p:childTnLst>
                                    <p:set>
                                      <p:cBhvr>
                                        <p:cTn id="61" dur="indefinite" fill="hold">
                                          <p:stCondLst>
                                            <p:cond delay="0"/>
                                          </p:stCondLst>
                                        </p:cTn>
                                        <p:tgtEl>
                                          <p:spTgt spid="139267">
                                            <p:txEl>
                                              <p:pRg st="7" end="7"/>
                                            </p:txEl>
                                          </p:spTgt>
                                        </p:tgtEl>
                                        <p:attrNameLst>
                                          <p:attrName>style.visibility</p:attrName>
                                        </p:attrNameLst>
                                      </p:cBhvr>
                                      <p:to>
                                        <p:strVal val="visible"/>
                                      </p:to>
                                    </p:set>
                                    <p:animEffect transition="in" filter="fade">
                                      <p:cBhvr>
                                        <p:cTn id="62" dur="500"/>
                                        <p:tgtEl>
                                          <p:spTgt spid="139267">
                                            <p:txEl>
                                              <p:pRg st="7" end="7"/>
                                            </p:txEl>
                                          </p:spTgt>
                                        </p:tgtEl>
                                      </p:cBhvr>
                                    </p:animEffect>
                                    <p:anim calcmode="lin" valueType="num">
                                      <p:cBhvr>
                                        <p:cTn id="63" dur="500" fill="hold"/>
                                        <p:tgtEl>
                                          <p:spTgt spid="139267">
                                            <p:txEl>
                                              <p:pRg st="7" end="7"/>
                                            </p:txEl>
                                          </p:spTgt>
                                        </p:tgtEl>
                                        <p:attrNameLst>
                                          <p:attrName>ppt_x</p:attrName>
                                        </p:attrNameLst>
                                      </p:cBhvr>
                                      <p:tavLst>
                                        <p:tav tm="0">
                                          <p:val>
                                            <p:strVal val="#ppt_x"/>
                                          </p:val>
                                        </p:tav>
                                        <p:tav tm="100000">
                                          <p:val>
                                            <p:strVal val="#ppt_x"/>
                                          </p:val>
                                        </p:tav>
                                      </p:tavLst>
                                    </p:anim>
                                    <p:anim calcmode="lin" valueType="num">
                                      <p:cBhvr>
                                        <p:cTn id="64" dur="500" fill="hold"/>
                                        <p:tgtEl>
                                          <p:spTgt spid="139267">
                                            <p:txEl>
                                              <p:pRg st="7" end="7"/>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animBg="1"/>
      <p:bldP spid="139267" grpId="0" uiExpand="1"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99E4916-50F9-4CEB-B756-751720A2764A}"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1442"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48</a:t>
            </a:fld>
            <a:endParaRPr lang="en-US" altLang="zh-CN" sz="1200" dirty="0">
              <a:latin typeface="Garamond" panose="02020404030301010803" pitchFamily="18" charset="0"/>
            </a:endParaRPr>
          </a:p>
        </p:txBody>
      </p:sp>
      <p:sp>
        <p:nvSpPr>
          <p:cNvPr id="177154" name="Rectangle 2"/>
          <p:cNvSpPr>
            <a:spLocks noGrp="1" noChangeArrowheads="1"/>
          </p:cNvSpPr>
          <p:nvPr>
            <p:ph type="title"/>
          </p:nvPr>
        </p:nvSpPr>
        <p:spPr>
          <a:xfrm>
            <a:off x="468313" y="277813"/>
            <a:ext cx="8064500" cy="847725"/>
          </a:xfrm>
          <a:solidFill>
            <a:srgbClr val="00FFFF"/>
          </a:soli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为什么西方现代派推崇古希腊？</a:t>
            </a:r>
            <a:r>
              <a:rPr kumimoji="0" lang="en-US" altLang="zh-CN" sz="4000" b="1" i="0" u="none" strike="noStrike" kern="0" cap="none" spc="0" normalizeH="0" baseline="0" noProof="0" dirty="0" smtClean="0">
                <a:ln>
                  <a:noFill/>
                </a:ln>
                <a:solidFill>
                  <a:srgbClr val="CC6600"/>
                </a:solidFill>
                <a:effectLst>
                  <a:outerShdw blurRad="38100" dist="38100" dir="2700000" algn="tl">
                    <a:srgbClr val="000000"/>
                  </a:outerShdw>
                </a:effectLst>
                <a:uLnTx/>
                <a:uFillTx/>
                <a:latin typeface="+mj-ea"/>
                <a:ea typeface="+mj-ea"/>
                <a:cs typeface="+mj-cs"/>
              </a:rPr>
              <a:t>I</a:t>
            </a:r>
            <a:endParaRPr kumimoji="0" lang="zh-CN" altLang="en-US" sz="4000" b="1" i="0" u="none" strike="noStrike" kern="0" cap="none" spc="0" normalizeH="0" baseline="0" noProof="0" dirty="0" smtClean="0">
              <a:ln>
                <a:noFill/>
              </a:ln>
              <a:solidFill>
                <a:srgbClr val="CC6600"/>
              </a:solidFill>
              <a:effectLst>
                <a:outerShdw blurRad="38100" dist="38100" dir="2700000" algn="tl">
                  <a:srgbClr val="000000"/>
                </a:outerShdw>
              </a:effectLst>
              <a:uLnTx/>
              <a:uFillTx/>
              <a:latin typeface="+mj-ea"/>
              <a:ea typeface="+mj-ea"/>
              <a:cs typeface="+mj-cs"/>
            </a:endParaRPr>
          </a:p>
        </p:txBody>
      </p:sp>
      <p:sp>
        <p:nvSpPr>
          <p:cNvPr id="177155" name="Rectangle 3"/>
          <p:cNvSpPr>
            <a:spLocks noGrp="1"/>
          </p:cNvSpPr>
          <p:nvPr>
            <p:ph idx="1"/>
          </p:nvPr>
        </p:nvSpPr>
        <p:spPr>
          <a:xfrm>
            <a:off x="250825" y="1268413"/>
            <a:ext cx="7989888" cy="4897437"/>
          </a:xfrm>
          <a:solidFill>
            <a:srgbClr val="FFCC99"/>
          </a:solidFill>
        </p:spPr>
        <p:txBody>
          <a:bodyPr vert="horz" wrap="square" lIns="91440" tIns="45720" rIns="91440" bIns="45720" anchor="t"/>
          <a:lstStyle/>
          <a:p>
            <a:pPr eaLnBrk="1" hangingPunct="1">
              <a:lnSpc>
                <a:spcPct val="125000"/>
              </a:lnSpc>
              <a:spcBef>
                <a:spcPct val="35000"/>
              </a:spcBef>
            </a:pPr>
            <a:r>
              <a:rPr lang="zh-CN" altLang="en-US" sz="2800" b="1" dirty="0">
                <a:solidFill>
                  <a:srgbClr val="3333CC"/>
                </a:solidFill>
                <a:latin typeface="微软雅黑" panose="020B0503020204020204" pitchFamily="34" charset="-122"/>
                <a:ea typeface="微软雅黑" panose="020B0503020204020204" pitchFamily="34" charset="-122"/>
              </a:rPr>
              <a:t>强调怀疑一切，叛逆价值。</a:t>
            </a:r>
            <a:r>
              <a:rPr lang="zh-CN" altLang="en-US" sz="2800" b="1" dirty="0">
                <a:latin typeface="微软雅黑" panose="020B0503020204020204" pitchFamily="34" charset="-122"/>
                <a:ea typeface="微软雅黑" panose="020B0503020204020204" pitchFamily="34" charset="-122"/>
              </a:rPr>
              <a:t>反对宗教传统文化。公元前六世纪，出现了第一批希腊智者，他们的思想都带有强烈的怀疑倾向，怀疑迷信、传说和宗教解释，不相信神话世界观，怀疑一切。</a:t>
            </a:r>
            <a:r>
              <a:rPr lang="zh-CN" altLang="en-US" sz="2800" b="1" dirty="0">
                <a:solidFill>
                  <a:srgbClr val="3333CC"/>
                </a:solidFill>
                <a:latin typeface="微软雅黑" panose="020B0503020204020204" pitchFamily="34" charset="-122"/>
                <a:ea typeface="微软雅黑" panose="020B0503020204020204" pitchFamily="34" charset="-122"/>
              </a:rPr>
              <a:t>他们建立了一种信仰：人自己能够通过认识思考发现智慧。</a:t>
            </a:r>
            <a:r>
              <a:rPr lang="zh-CN" altLang="en-US" sz="2800" b="1" dirty="0">
                <a:latin typeface="微软雅黑" panose="020B0503020204020204" pitchFamily="34" charset="-122"/>
                <a:ea typeface="微软雅黑" panose="020B0503020204020204" pitchFamily="34" charset="-122"/>
              </a:rPr>
              <a:t>追求智慧和真理就是哲学。这一价值观念造就了西方许多哲学家和科学家，例如</a:t>
            </a:r>
            <a:r>
              <a:rPr lang="zh-CN" altLang="en-US" sz="2800" b="1" u="sng" dirty="0">
                <a:solidFill>
                  <a:srgbClr val="C00000"/>
                </a:solidFill>
                <a:latin typeface="微软雅黑" panose="020B0503020204020204" pitchFamily="34" charset="-122"/>
                <a:ea typeface="微软雅黑" panose="020B0503020204020204" pitchFamily="34" charset="-122"/>
              </a:rPr>
              <a:t>哥白尼</a:t>
            </a:r>
            <a:r>
              <a:rPr lang="zh-CN" altLang="en-US" sz="2800" b="1" dirty="0">
                <a:solidFill>
                  <a:srgbClr val="C00000"/>
                </a:solidFill>
                <a:latin typeface="微软雅黑" panose="020B0503020204020204" pitchFamily="34" charset="-122"/>
                <a:ea typeface="微软雅黑" panose="020B0503020204020204" pitchFamily="34" charset="-122"/>
              </a:rPr>
              <a:t>、</a:t>
            </a:r>
            <a:r>
              <a:rPr lang="zh-CN" altLang="en-US" sz="2800" b="1" u="sng" dirty="0">
                <a:solidFill>
                  <a:srgbClr val="C00000"/>
                </a:solidFill>
                <a:latin typeface="微软雅黑" panose="020B0503020204020204" pitchFamily="34" charset="-122"/>
                <a:ea typeface="微软雅黑" panose="020B0503020204020204" pitchFamily="34" charset="-122"/>
              </a:rPr>
              <a:t>伽利略</a:t>
            </a:r>
            <a:r>
              <a:rPr lang="zh-CN" altLang="en-US" sz="2800" b="1" dirty="0">
                <a:solidFill>
                  <a:srgbClr val="C00000"/>
                </a:solidFill>
                <a:latin typeface="微软雅黑" panose="020B0503020204020204" pitchFamily="34" charset="-122"/>
                <a:ea typeface="微软雅黑" panose="020B0503020204020204" pitchFamily="34" charset="-122"/>
              </a:rPr>
              <a:t>、</a:t>
            </a:r>
            <a:r>
              <a:rPr lang="zh-CN" altLang="en-US" sz="2800" b="1" u="sng" dirty="0">
                <a:solidFill>
                  <a:srgbClr val="C00000"/>
                </a:solidFill>
                <a:latin typeface="微软雅黑" panose="020B0503020204020204" pitchFamily="34" charset="-122"/>
                <a:ea typeface="微软雅黑" panose="020B0503020204020204" pitchFamily="34" charset="-122"/>
              </a:rPr>
              <a:t>达尔文</a:t>
            </a:r>
            <a:r>
              <a:rPr lang="zh-CN" altLang="en-US" sz="2800" b="1" dirty="0">
                <a:latin typeface="微软雅黑" panose="020B0503020204020204" pitchFamily="34" charset="-122"/>
                <a:ea typeface="微软雅黑" panose="020B0503020204020204" pitchFamily="34" charset="-122"/>
              </a:rPr>
              <a:t>等。这一现象一直延续至今，并且将继续延续下去。</a:t>
            </a:r>
          </a:p>
        </p:txBody>
      </p:sp>
      <p:pic>
        <p:nvPicPr>
          <p:cNvPr id="61445" name="Picture 4" descr="dglxasset[1]"/>
          <p:cNvPicPr>
            <a:picLocks noChangeAspect="1"/>
          </p:cNvPicPr>
          <p:nvPr/>
        </p:nvPicPr>
        <p:blipFill>
          <a:blip r:embed="rId2"/>
          <a:stretch>
            <a:fillRect/>
          </a:stretch>
        </p:blipFill>
        <p:spPr>
          <a:xfrm>
            <a:off x="7667625" y="4868863"/>
            <a:ext cx="1595438" cy="1785937"/>
          </a:xfrm>
          <a:prstGeom prst="rect">
            <a:avLst/>
          </a:prstGeom>
          <a:noFill/>
          <a:ln w="9525">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7155">
                                            <p:bg/>
                                          </p:spTgt>
                                        </p:tgtEl>
                                        <p:attrNameLst>
                                          <p:attrName>style.visibility</p:attrName>
                                        </p:attrNameLst>
                                      </p:cBhvr>
                                      <p:to>
                                        <p:strVal val="visible"/>
                                      </p:to>
                                    </p:set>
                                    <p:animEffect transition="in" filter="fade">
                                      <p:cBhvr>
                                        <p:cTn id="7" dur="1000">
                                          <p:stCondLst>
                                            <p:cond delay="0"/>
                                          </p:stCondLst>
                                        </p:cTn>
                                        <p:tgtEl>
                                          <p:spTgt spid="177155">
                                            <p:bg/>
                                          </p:spTgt>
                                        </p:tgtEl>
                                      </p:cBhvr>
                                    </p:animEffect>
                                  </p:childTnLst>
                                </p:cTn>
                              </p:par>
                            </p:childTnLst>
                          </p:cTn>
                        </p:par>
                        <p:par>
                          <p:cTn id="8" fill="hold">
                            <p:stCondLst>
                              <p:cond delay="1000"/>
                            </p:stCondLst>
                            <p:childTnLst>
                              <p:par>
                                <p:cTn id="9" presetID="2" presetClass="entr" presetSubtype="3" fill="hold" nodeType="afterEffect">
                                  <p:stCondLst>
                                    <p:cond delay="0"/>
                                  </p:stCondLst>
                                  <p:childTnLst>
                                    <p:set>
                                      <p:cBhvr>
                                        <p:cTn id="10" dur="1" fill="hold">
                                          <p:stCondLst>
                                            <p:cond delay="0"/>
                                          </p:stCondLst>
                                        </p:cTn>
                                        <p:tgtEl>
                                          <p:spTgt spid="177155">
                                            <p:txEl>
                                              <p:pRg st="0" end="0"/>
                                            </p:txEl>
                                          </p:spTgt>
                                        </p:tgtEl>
                                        <p:attrNameLst>
                                          <p:attrName>style.visibility</p:attrName>
                                        </p:attrNameLst>
                                      </p:cBhvr>
                                      <p:to>
                                        <p:strVal val="visible"/>
                                      </p:to>
                                    </p:set>
                                    <p:anim calcmode="lin" valueType="num">
                                      <p:cBhvr additive="base">
                                        <p:cTn id="11" dur="500" fill="hold"/>
                                        <p:tgtEl>
                                          <p:spTgt spid="1771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7715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uiExpand="1"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E6C66B2-3B5E-449D-A656-C3D49C87C338}"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2466"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49</a:t>
            </a:fld>
            <a:endParaRPr lang="en-US" altLang="zh-CN" sz="1200" dirty="0">
              <a:latin typeface="Garamond" panose="02020404030301010803" pitchFamily="18" charset="0"/>
            </a:endParaRPr>
          </a:p>
        </p:txBody>
      </p:sp>
      <p:sp>
        <p:nvSpPr>
          <p:cNvPr id="178178" name="Rectangle 2"/>
          <p:cNvSpPr>
            <a:spLocks noGrp="1" noChangeArrowheads="1"/>
          </p:cNvSpPr>
          <p:nvPr>
            <p:ph type="title"/>
          </p:nvPr>
        </p:nvSpPr>
        <p:spPr>
          <a:xfrm>
            <a:off x="468313" y="277813"/>
            <a:ext cx="8064500" cy="919163"/>
          </a:xfrm>
          <a:solidFill>
            <a:srgbClr val="00FFFF"/>
          </a:soli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800" b="1" i="0" u="none" strike="noStrike" kern="0" cap="none" spc="0" normalizeH="0" baseline="0" noProof="0" dirty="0" smtClean="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为什么西方现代派推崇古希腊？</a:t>
            </a:r>
            <a:r>
              <a:rPr kumimoji="0" lang="en-US" altLang="zh-CN" sz="3800" b="1" i="0" u="none" strike="noStrike" kern="0" cap="none" spc="0" normalizeH="0" baseline="0" noProof="0" dirty="0" smtClean="0">
                <a:ln>
                  <a:noFill/>
                </a:ln>
                <a:solidFill>
                  <a:srgbClr val="CC6600"/>
                </a:solidFill>
                <a:effectLst>
                  <a:outerShdw blurRad="38100" dist="38100" dir="2700000" algn="tl">
                    <a:srgbClr val="000000"/>
                  </a:outerShdw>
                </a:effectLst>
                <a:uLnTx/>
                <a:uFillTx/>
                <a:latin typeface="+mj-ea"/>
                <a:ea typeface="+mj-ea"/>
                <a:cs typeface="+mj-cs"/>
              </a:rPr>
              <a:t>II</a:t>
            </a:r>
            <a:endParaRPr kumimoji="0" lang="zh-CN" altLang="en-US" sz="3800" b="1" i="0" u="none" strike="noStrike" kern="0" cap="none" spc="0" normalizeH="0" baseline="0" noProof="0" dirty="0" smtClean="0">
              <a:ln>
                <a:noFill/>
              </a:ln>
              <a:solidFill>
                <a:srgbClr val="CC6600"/>
              </a:solidFill>
              <a:effectLst>
                <a:outerShdw blurRad="38100" dist="38100" dir="2700000" algn="tl">
                  <a:srgbClr val="000000"/>
                </a:outerShdw>
              </a:effectLst>
              <a:uLnTx/>
              <a:uFillTx/>
              <a:latin typeface="+mj-ea"/>
              <a:ea typeface="+mj-ea"/>
              <a:cs typeface="+mj-cs"/>
            </a:endParaRPr>
          </a:p>
        </p:txBody>
      </p:sp>
      <p:sp>
        <p:nvSpPr>
          <p:cNvPr id="178179" name="Rectangle 3"/>
          <p:cNvSpPr>
            <a:spLocks noGrp="1"/>
          </p:cNvSpPr>
          <p:nvPr>
            <p:ph idx="1"/>
          </p:nvPr>
        </p:nvSpPr>
        <p:spPr>
          <a:xfrm>
            <a:off x="468313" y="1196975"/>
            <a:ext cx="8064500" cy="4895850"/>
          </a:xfrm>
          <a:solidFill>
            <a:srgbClr val="FFCC99"/>
          </a:solidFill>
        </p:spPr>
        <p:txBody>
          <a:bodyPr vert="horz" wrap="square" lIns="91440" tIns="45720" rIns="91440" bIns="45720" anchor="t"/>
          <a:lstStyle/>
          <a:p>
            <a:pPr eaLnBrk="1" hangingPunct="1">
              <a:lnSpc>
                <a:spcPct val="105000"/>
              </a:lnSpc>
            </a:pPr>
            <a:r>
              <a:rPr lang="zh-CN" altLang="en-US" sz="2400" b="1" dirty="0">
                <a:solidFill>
                  <a:srgbClr val="3333CC"/>
                </a:solidFill>
                <a:latin typeface="微软雅黑" panose="020B0503020204020204" pitchFamily="34" charset="-122"/>
                <a:ea typeface="微软雅黑" panose="020B0503020204020204" pitchFamily="34" charset="-122"/>
              </a:rPr>
              <a:t>理性思维。</a:t>
            </a:r>
            <a:r>
              <a:rPr lang="zh-CN" altLang="en-US" sz="2200" b="1" dirty="0">
                <a:solidFill>
                  <a:srgbClr val="CC6600"/>
                </a:solidFill>
                <a:latin typeface="微软雅黑" panose="020B0503020204020204" pitchFamily="34" charset="-122"/>
                <a:ea typeface="微软雅黑" panose="020B0503020204020204" pitchFamily="34" charset="-122"/>
              </a:rPr>
              <a:t>以科学知识代替宗教世界观，建立的数学世界观（万物皆数），物理世界观（机械论）。用哲学方式来代替宗教思维，被称为理性思维（启蒙运动的核心）。</a:t>
            </a:r>
            <a:r>
              <a:rPr lang="zh-CN" altLang="en-US" sz="2200" dirty="0">
                <a:latin typeface="微软雅黑" panose="020B0503020204020204" pitchFamily="34" charset="-122"/>
                <a:ea typeface="微软雅黑" panose="020B0503020204020204" pitchFamily="34" charset="-122"/>
              </a:rPr>
              <a:t>从欧洲历史来看，哲学与宗教曾经是对立的两方，例如</a:t>
            </a:r>
            <a:r>
              <a:rPr lang="zh-CN" altLang="en-US" sz="2200" b="1" dirty="0">
                <a:solidFill>
                  <a:srgbClr val="3333CC"/>
                </a:solidFill>
                <a:latin typeface="微软雅黑" panose="020B0503020204020204" pitchFamily="34" charset="-122"/>
                <a:ea typeface="微软雅黑" panose="020B0503020204020204" pitchFamily="34" charset="-122"/>
              </a:rPr>
              <a:t>柏拉图</a:t>
            </a:r>
            <a:r>
              <a:rPr lang="zh-CN" altLang="en-US" sz="2200" dirty="0">
                <a:latin typeface="微软雅黑" panose="020B0503020204020204" pitchFamily="34" charset="-122"/>
                <a:ea typeface="微软雅黑" panose="020B0503020204020204" pitchFamily="34" charset="-122"/>
              </a:rPr>
              <a:t>的思想大大影响了早期叛道的基督教思想家。这一时期，希腊哲学与宗教的斗争比较尖锐。</a:t>
            </a:r>
            <a:r>
              <a:rPr lang="zh-CN" altLang="en-US" sz="2200" b="1" dirty="0">
                <a:solidFill>
                  <a:srgbClr val="3333CC"/>
                </a:solidFill>
                <a:latin typeface="微软雅黑" panose="020B0503020204020204" pitchFamily="34" charset="-122"/>
                <a:ea typeface="微软雅黑" panose="020B0503020204020204" pitchFamily="34" charset="-122"/>
              </a:rPr>
              <a:t>杜兰</a:t>
            </a:r>
            <a:r>
              <a:rPr lang="zh-CN" altLang="en-US" sz="2200" dirty="0">
                <a:latin typeface="微软雅黑" panose="020B0503020204020204" pitchFamily="34" charset="-122"/>
                <a:ea typeface="微软雅黑" panose="020B0503020204020204" pitchFamily="34" charset="-122"/>
              </a:rPr>
              <a:t>认为，“</a:t>
            </a:r>
            <a:r>
              <a:rPr lang="zh-CN" altLang="en-US" sz="2200" b="1" dirty="0">
                <a:solidFill>
                  <a:srgbClr val="3333CC"/>
                </a:solidFill>
                <a:latin typeface="微软雅黑" panose="020B0503020204020204" pitchFamily="34" charset="-122"/>
                <a:ea typeface="微软雅黑" panose="020B0503020204020204" pitchFamily="34" charset="-122"/>
              </a:rPr>
              <a:t>塔莱斯</a:t>
            </a:r>
            <a:r>
              <a:rPr lang="zh-CN" altLang="en-US" sz="2200" dirty="0">
                <a:latin typeface="微软雅黑" panose="020B0503020204020204" pitchFamily="34" charset="-122"/>
                <a:ea typeface="微软雅黑" panose="020B0503020204020204" pitchFamily="34" charset="-122"/>
              </a:rPr>
              <a:t>相当于</a:t>
            </a:r>
            <a:r>
              <a:rPr lang="en-US" altLang="zh-CN" sz="2200" dirty="0">
                <a:latin typeface="微软雅黑" panose="020B0503020204020204" pitchFamily="34" charset="-122"/>
                <a:ea typeface="微软雅黑" panose="020B0503020204020204" pitchFamily="34" charset="-122"/>
              </a:rPr>
              <a:t>16</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17</a:t>
            </a:r>
            <a:r>
              <a:rPr lang="zh-CN" altLang="en-US" sz="2200" dirty="0">
                <a:latin typeface="微软雅黑" panose="020B0503020204020204" pitchFamily="34" charset="-122"/>
                <a:ea typeface="微软雅黑" panose="020B0503020204020204" pitchFamily="34" charset="-122"/>
              </a:rPr>
              <a:t>世纪的</a:t>
            </a:r>
            <a:r>
              <a:rPr lang="zh-CN" altLang="en-US" sz="2200" b="1" dirty="0">
                <a:solidFill>
                  <a:srgbClr val="3333CC"/>
                </a:solidFill>
                <a:latin typeface="微软雅黑" panose="020B0503020204020204" pitchFamily="34" charset="-122"/>
                <a:ea typeface="微软雅黑" panose="020B0503020204020204" pitchFamily="34" charset="-122"/>
              </a:rPr>
              <a:t>伽利略</a:t>
            </a:r>
            <a:r>
              <a:rPr lang="zh-CN" altLang="en-US" sz="2200" dirty="0">
                <a:latin typeface="微软雅黑" panose="020B0503020204020204" pitchFamily="34" charset="-122"/>
                <a:ea typeface="微软雅黑" panose="020B0503020204020204" pitchFamily="34" charset="-122"/>
              </a:rPr>
              <a:t>，</a:t>
            </a:r>
            <a:r>
              <a:rPr lang="zh-CN" altLang="en-US" sz="2200" b="1" dirty="0">
                <a:solidFill>
                  <a:srgbClr val="3333CC"/>
                </a:solidFill>
                <a:latin typeface="微软雅黑" panose="020B0503020204020204" pitchFamily="34" charset="-122"/>
                <a:ea typeface="微软雅黑" panose="020B0503020204020204" pitchFamily="34" charset="-122"/>
              </a:rPr>
              <a:t>德谟克利特</a:t>
            </a:r>
            <a:r>
              <a:rPr lang="zh-CN" altLang="en-US" sz="2200" dirty="0">
                <a:latin typeface="微软雅黑" panose="020B0503020204020204" pitchFamily="34" charset="-122"/>
                <a:ea typeface="微软雅黑" panose="020B0503020204020204" pitchFamily="34" charset="-122"/>
              </a:rPr>
              <a:t>相当于</a:t>
            </a:r>
            <a:r>
              <a:rPr lang="en-US" altLang="zh-CN" sz="2200" dirty="0">
                <a:latin typeface="微软雅黑" panose="020B0503020204020204" pitchFamily="34" charset="-122"/>
                <a:ea typeface="微软雅黑" panose="020B0503020204020204" pitchFamily="34" charset="-122"/>
              </a:rPr>
              <a:t>17</a:t>
            </a:r>
            <a:r>
              <a:rPr lang="zh-CN" altLang="en-US" sz="2200" dirty="0">
                <a:latin typeface="微软雅黑" panose="020B0503020204020204" pitchFamily="34" charset="-122"/>
                <a:ea typeface="微软雅黑" panose="020B0503020204020204" pitchFamily="34" charset="-122"/>
              </a:rPr>
              <a:t>世纪英国的</a:t>
            </a:r>
            <a:r>
              <a:rPr lang="zh-CN" altLang="en-US" sz="2200" b="1" dirty="0">
                <a:solidFill>
                  <a:srgbClr val="3333CC"/>
                </a:solidFill>
                <a:latin typeface="微软雅黑" panose="020B0503020204020204" pitchFamily="34" charset="-122"/>
                <a:ea typeface="微软雅黑" panose="020B0503020204020204" pitchFamily="34" charset="-122"/>
              </a:rPr>
              <a:t>霍布斯</a:t>
            </a:r>
            <a:r>
              <a:rPr lang="zh-CN" altLang="en-US" sz="2200" dirty="0">
                <a:latin typeface="微软雅黑" panose="020B0503020204020204" pitchFamily="34" charset="-122"/>
                <a:ea typeface="微软雅黑" panose="020B0503020204020204" pitchFamily="34" charset="-122"/>
              </a:rPr>
              <a:t>，诡辩学家相当于</a:t>
            </a:r>
            <a:r>
              <a:rPr lang="en-US" altLang="zh-CN" sz="2200" dirty="0">
                <a:latin typeface="微软雅黑" panose="020B0503020204020204" pitchFamily="34" charset="-122"/>
                <a:ea typeface="微软雅黑" panose="020B0503020204020204" pitchFamily="34" charset="-122"/>
              </a:rPr>
              <a:t>18</a:t>
            </a:r>
            <a:r>
              <a:rPr lang="zh-CN" altLang="en-US" sz="2200" dirty="0">
                <a:latin typeface="微软雅黑" panose="020B0503020204020204" pitchFamily="34" charset="-122"/>
                <a:ea typeface="微软雅黑" panose="020B0503020204020204" pitchFamily="34" charset="-122"/>
              </a:rPr>
              <a:t>世纪法国百科全书编撰者，</a:t>
            </a:r>
            <a:r>
              <a:rPr lang="zh-CN" altLang="en-US" sz="2200" b="1" dirty="0">
                <a:solidFill>
                  <a:srgbClr val="3333CC"/>
                </a:solidFill>
                <a:latin typeface="微软雅黑" panose="020B0503020204020204" pitchFamily="34" charset="-122"/>
                <a:ea typeface="微软雅黑" panose="020B0503020204020204" pitchFamily="34" charset="-122"/>
              </a:rPr>
              <a:t>普罗塔哥拉</a:t>
            </a:r>
            <a:r>
              <a:rPr lang="zh-CN" altLang="en-US" sz="2200" dirty="0">
                <a:latin typeface="微软雅黑" panose="020B0503020204020204" pitchFamily="34" charset="-122"/>
                <a:ea typeface="微软雅黑" panose="020B0503020204020204" pitchFamily="34" charset="-122"/>
              </a:rPr>
              <a:t>相当于</a:t>
            </a:r>
            <a:r>
              <a:rPr lang="en-US" altLang="zh-CN" sz="2200" dirty="0">
                <a:latin typeface="微软雅黑" panose="020B0503020204020204" pitchFamily="34" charset="-122"/>
                <a:ea typeface="微软雅黑" panose="020B0503020204020204" pitchFamily="34" charset="-122"/>
              </a:rPr>
              <a:t>18</a:t>
            </a:r>
            <a:r>
              <a:rPr lang="zh-CN" altLang="en-US" sz="2200" dirty="0">
                <a:latin typeface="微软雅黑" panose="020B0503020204020204" pitchFamily="34" charset="-122"/>
                <a:ea typeface="微软雅黑" panose="020B0503020204020204" pitchFamily="34" charset="-122"/>
              </a:rPr>
              <a:t>世纪法国的</a:t>
            </a:r>
            <a:r>
              <a:rPr lang="zh-CN" altLang="en-US" sz="2200" b="1" dirty="0">
                <a:solidFill>
                  <a:srgbClr val="3333CC"/>
                </a:solidFill>
                <a:latin typeface="微软雅黑" panose="020B0503020204020204" pitchFamily="34" charset="-122"/>
                <a:ea typeface="微软雅黑" panose="020B0503020204020204" pitchFamily="34" charset="-122"/>
              </a:rPr>
              <a:t>伏尔泰</a:t>
            </a:r>
            <a:r>
              <a:rPr lang="zh-CN" altLang="en-US" sz="2200" dirty="0">
                <a:latin typeface="微软雅黑" panose="020B0503020204020204" pitchFamily="34" charset="-122"/>
                <a:ea typeface="微软雅黑" panose="020B0503020204020204" pitchFamily="34" charset="-122"/>
              </a:rPr>
              <a:t>，</a:t>
            </a:r>
            <a:r>
              <a:rPr lang="zh-CN" altLang="en-US" sz="2200" b="1" dirty="0">
                <a:solidFill>
                  <a:srgbClr val="3333CC"/>
                </a:solidFill>
                <a:latin typeface="微软雅黑" panose="020B0503020204020204" pitchFamily="34" charset="-122"/>
                <a:ea typeface="微软雅黑" panose="020B0503020204020204" pitchFamily="34" charset="-122"/>
              </a:rPr>
              <a:t>亚里士多德</a:t>
            </a:r>
            <a:r>
              <a:rPr lang="zh-CN" altLang="en-US" sz="2200" dirty="0">
                <a:latin typeface="微软雅黑" panose="020B0503020204020204" pitchFamily="34" charset="-122"/>
                <a:ea typeface="微软雅黑" panose="020B0503020204020204" pitchFamily="34" charset="-122"/>
              </a:rPr>
              <a:t>相当于</a:t>
            </a:r>
            <a:r>
              <a:rPr lang="en-US" altLang="zh-CN" sz="2200" dirty="0">
                <a:latin typeface="微软雅黑" panose="020B0503020204020204" pitchFamily="34" charset="-122"/>
                <a:ea typeface="微软雅黑" panose="020B0503020204020204" pitchFamily="34" charset="-122"/>
              </a:rPr>
              <a:t>18</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19</a:t>
            </a:r>
            <a:r>
              <a:rPr lang="zh-CN" altLang="en-US" sz="2200" dirty="0">
                <a:latin typeface="微软雅黑" panose="020B0503020204020204" pitchFamily="34" charset="-122"/>
                <a:ea typeface="微软雅黑" panose="020B0503020204020204" pitchFamily="34" charset="-122"/>
              </a:rPr>
              <a:t>世纪英国的</a:t>
            </a:r>
            <a:r>
              <a:rPr lang="zh-CN" altLang="en-US" sz="2200" b="1" dirty="0">
                <a:solidFill>
                  <a:srgbClr val="3333CC"/>
                </a:solidFill>
                <a:latin typeface="微软雅黑" panose="020B0503020204020204" pitchFamily="34" charset="-122"/>
                <a:ea typeface="微软雅黑" panose="020B0503020204020204" pitchFamily="34" charset="-122"/>
              </a:rPr>
              <a:t>斯宾塞</a:t>
            </a:r>
            <a:r>
              <a:rPr lang="zh-CN" altLang="en-US" sz="2200" dirty="0">
                <a:latin typeface="微软雅黑" panose="020B0503020204020204" pitchFamily="34" charset="-122"/>
                <a:ea typeface="微软雅黑" panose="020B0503020204020204" pitchFamily="34" charset="-122"/>
              </a:rPr>
              <a:t>，</a:t>
            </a:r>
            <a:r>
              <a:rPr lang="zh-CN" altLang="en-US" sz="2200" b="1" dirty="0">
                <a:solidFill>
                  <a:srgbClr val="3333CC"/>
                </a:solidFill>
                <a:latin typeface="微软雅黑" panose="020B0503020204020204" pitchFamily="34" charset="-122"/>
                <a:ea typeface="微软雅黑" panose="020B0503020204020204" pitchFamily="34" charset="-122"/>
              </a:rPr>
              <a:t>伊壁鸠鲁</a:t>
            </a:r>
            <a:r>
              <a:rPr lang="zh-CN" altLang="en-US" sz="2200" dirty="0">
                <a:latin typeface="微软雅黑" panose="020B0503020204020204" pitchFamily="34" charset="-122"/>
                <a:ea typeface="微软雅黑" panose="020B0503020204020204" pitchFamily="34" charset="-122"/>
              </a:rPr>
              <a:t>相当于</a:t>
            </a:r>
            <a:r>
              <a:rPr lang="en-US" altLang="zh-CN" sz="2200" dirty="0">
                <a:latin typeface="微软雅黑" panose="020B0503020204020204" pitchFamily="34" charset="-122"/>
                <a:ea typeface="微软雅黑" panose="020B0503020204020204" pitchFamily="34" charset="-122"/>
              </a:rPr>
              <a:t>19</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20</a:t>
            </a:r>
            <a:r>
              <a:rPr lang="zh-CN" altLang="en-US" sz="2200" dirty="0">
                <a:latin typeface="微软雅黑" panose="020B0503020204020204" pitchFamily="34" charset="-122"/>
                <a:ea typeface="微软雅黑" panose="020B0503020204020204" pitchFamily="34" charset="-122"/>
              </a:rPr>
              <a:t>世纪法国的</a:t>
            </a:r>
            <a:r>
              <a:rPr lang="zh-CN" altLang="en-US" sz="2200" b="1" dirty="0">
                <a:solidFill>
                  <a:srgbClr val="3333CC"/>
                </a:solidFill>
                <a:latin typeface="微软雅黑" panose="020B0503020204020204" pitchFamily="34" charset="-122"/>
                <a:ea typeface="微软雅黑" panose="020B0503020204020204" pitchFamily="34" charset="-122"/>
              </a:rPr>
              <a:t>法朗士，</a:t>
            </a:r>
            <a:r>
              <a:rPr lang="en-US" altLang="zh-CN" sz="2200" b="1" dirty="0">
                <a:solidFill>
                  <a:srgbClr val="3333CC"/>
                </a:solidFill>
                <a:latin typeface="微软雅黑" panose="020B0503020204020204" pitchFamily="34" charset="-122"/>
                <a:ea typeface="微软雅黑" panose="020B0503020204020204" pitchFamily="34" charset="-122"/>
              </a:rPr>
              <a:t>Arcesilaus</a:t>
            </a:r>
            <a:r>
              <a:rPr lang="zh-CN" altLang="en-US" sz="2200" dirty="0">
                <a:latin typeface="微软雅黑" panose="020B0503020204020204" pitchFamily="34" charset="-122"/>
                <a:ea typeface="微软雅黑" panose="020B0503020204020204" pitchFamily="34" charset="-122"/>
              </a:rPr>
              <a:t>相当于</a:t>
            </a:r>
            <a:r>
              <a:rPr lang="en-US" altLang="zh-CN" sz="2200" dirty="0">
                <a:latin typeface="微软雅黑" panose="020B0503020204020204" pitchFamily="34" charset="-122"/>
                <a:ea typeface="微软雅黑" panose="020B0503020204020204" pitchFamily="34" charset="-122"/>
              </a:rPr>
              <a:t>18</a:t>
            </a:r>
            <a:r>
              <a:rPr lang="zh-CN" altLang="en-US" sz="2200" dirty="0">
                <a:latin typeface="微软雅黑" panose="020B0503020204020204" pitchFamily="34" charset="-122"/>
                <a:ea typeface="微软雅黑" panose="020B0503020204020204" pitchFamily="34" charset="-122"/>
              </a:rPr>
              <a:t>世纪苏格兰的</a:t>
            </a:r>
            <a:r>
              <a:rPr lang="zh-CN" altLang="en-US" sz="2200" b="1" dirty="0">
                <a:solidFill>
                  <a:srgbClr val="3333CC"/>
                </a:solidFill>
                <a:latin typeface="微软雅黑" panose="020B0503020204020204" pitchFamily="34" charset="-122"/>
                <a:ea typeface="微软雅黑" panose="020B0503020204020204" pitchFamily="34" charset="-122"/>
              </a:rPr>
              <a:t>休谟</a:t>
            </a:r>
            <a:r>
              <a:rPr lang="zh-CN" altLang="en-US" sz="2200" dirty="0">
                <a:latin typeface="微软雅黑" panose="020B0503020204020204" pitchFamily="34" charset="-122"/>
                <a:ea typeface="微软雅黑" panose="020B0503020204020204" pitchFamily="34" charset="-122"/>
              </a:rPr>
              <a:t>，</a:t>
            </a:r>
            <a:r>
              <a:rPr lang="en-US" altLang="zh-CN" sz="2200" b="1" dirty="0">
                <a:solidFill>
                  <a:srgbClr val="3333CC"/>
                </a:solidFill>
                <a:latin typeface="微软雅黑" panose="020B0503020204020204" pitchFamily="34" charset="-122"/>
                <a:ea typeface="微软雅黑" panose="020B0503020204020204" pitchFamily="34" charset="-122"/>
              </a:rPr>
              <a:t>Carneades</a:t>
            </a:r>
            <a:r>
              <a:rPr lang="zh-CN" altLang="en-US" sz="2200" dirty="0">
                <a:latin typeface="微软雅黑" panose="020B0503020204020204" pitchFamily="34" charset="-122"/>
                <a:ea typeface="微软雅黑" panose="020B0503020204020204" pitchFamily="34" charset="-122"/>
              </a:rPr>
              <a:t>相当于</a:t>
            </a:r>
            <a:r>
              <a:rPr lang="en-US" altLang="zh-CN" sz="2200" dirty="0">
                <a:latin typeface="微软雅黑" panose="020B0503020204020204" pitchFamily="34" charset="-122"/>
                <a:ea typeface="微软雅黑" panose="020B0503020204020204" pitchFamily="34" charset="-122"/>
              </a:rPr>
              <a:t>18</a:t>
            </a:r>
            <a:r>
              <a:rPr lang="zh-CN" altLang="en-US" sz="2200" dirty="0">
                <a:latin typeface="微软雅黑" panose="020B0503020204020204" pitchFamily="34" charset="-122"/>
                <a:ea typeface="微软雅黑" panose="020B0503020204020204" pitchFamily="34" charset="-122"/>
              </a:rPr>
              <a:t>世纪德国的</a:t>
            </a:r>
            <a:r>
              <a:rPr lang="zh-CN" altLang="en-US" sz="2200" b="1" dirty="0">
                <a:solidFill>
                  <a:srgbClr val="3333CC"/>
                </a:solidFill>
                <a:latin typeface="微软雅黑" panose="020B0503020204020204" pitchFamily="34" charset="-122"/>
                <a:ea typeface="微软雅黑" panose="020B0503020204020204" pitchFamily="34" charset="-122"/>
              </a:rPr>
              <a:t>康德</a:t>
            </a:r>
            <a:r>
              <a:rPr lang="zh-CN" altLang="en-US" sz="2200" dirty="0">
                <a:latin typeface="微软雅黑" panose="020B0503020204020204" pitchFamily="34" charset="-122"/>
                <a:ea typeface="微软雅黑" panose="020B0503020204020204" pitchFamily="34" charset="-122"/>
              </a:rPr>
              <a:t>，</a:t>
            </a:r>
            <a:r>
              <a:rPr lang="zh-CN" altLang="en-US" sz="2200" b="1" dirty="0">
                <a:solidFill>
                  <a:srgbClr val="3333CC"/>
                </a:solidFill>
                <a:latin typeface="微软雅黑" panose="020B0503020204020204" pitchFamily="34" charset="-122"/>
                <a:ea typeface="微软雅黑" panose="020B0503020204020204" pitchFamily="34" charset="-122"/>
              </a:rPr>
              <a:t>芝诺</a:t>
            </a:r>
            <a:r>
              <a:rPr lang="zh-CN" altLang="en-US" sz="2200" dirty="0">
                <a:latin typeface="微软雅黑" panose="020B0503020204020204" pitchFamily="34" charset="-122"/>
                <a:ea typeface="微软雅黑" panose="020B0503020204020204" pitchFamily="34" charset="-122"/>
              </a:rPr>
              <a:t>相当于</a:t>
            </a:r>
            <a:r>
              <a:rPr lang="en-US" altLang="zh-CN" sz="2200" dirty="0">
                <a:latin typeface="微软雅黑" panose="020B0503020204020204" pitchFamily="34" charset="-122"/>
                <a:ea typeface="微软雅黑" panose="020B0503020204020204" pitchFamily="34" charset="-122"/>
              </a:rPr>
              <a:t>19</a:t>
            </a:r>
            <a:r>
              <a:rPr lang="zh-CN" altLang="en-US" sz="2200" dirty="0">
                <a:latin typeface="微软雅黑" panose="020B0503020204020204" pitchFamily="34" charset="-122"/>
                <a:ea typeface="微软雅黑" panose="020B0503020204020204" pitchFamily="34" charset="-122"/>
              </a:rPr>
              <a:t>世纪德国的</a:t>
            </a:r>
            <a:r>
              <a:rPr lang="zh-CN" altLang="en-US" sz="2200" b="1" dirty="0">
                <a:solidFill>
                  <a:srgbClr val="3333CC"/>
                </a:solidFill>
                <a:latin typeface="微软雅黑" panose="020B0503020204020204" pitchFamily="34" charset="-122"/>
                <a:ea typeface="微软雅黑" panose="020B0503020204020204" pitchFamily="34" charset="-122"/>
              </a:rPr>
              <a:t>叔本华</a:t>
            </a:r>
            <a:r>
              <a:rPr lang="zh-CN" altLang="en-US" sz="2200" dirty="0">
                <a:latin typeface="微软雅黑" panose="020B0503020204020204" pitchFamily="34" charset="-122"/>
                <a:ea typeface="微软雅黑" panose="020B0503020204020204" pitchFamily="34" charset="-122"/>
              </a:rPr>
              <a:t>，</a:t>
            </a:r>
            <a:r>
              <a:rPr lang="zh-CN" altLang="en-US" sz="2200" b="1" dirty="0">
                <a:solidFill>
                  <a:srgbClr val="3333CC"/>
                </a:solidFill>
                <a:latin typeface="微软雅黑" panose="020B0503020204020204" pitchFamily="34" charset="-122"/>
                <a:ea typeface="微软雅黑" panose="020B0503020204020204" pitchFamily="34" charset="-122"/>
              </a:rPr>
              <a:t>柏罗丁</a:t>
            </a:r>
            <a:r>
              <a:rPr lang="zh-CN" altLang="en-US" sz="2200" dirty="0">
                <a:latin typeface="微软雅黑" panose="020B0503020204020204" pitchFamily="34" charset="-122"/>
                <a:ea typeface="微软雅黑" panose="020B0503020204020204" pitchFamily="34" charset="-122"/>
              </a:rPr>
              <a:t>相当于</a:t>
            </a:r>
            <a:r>
              <a:rPr lang="en-US" altLang="zh-CN" sz="2200" dirty="0">
                <a:latin typeface="微软雅黑" panose="020B0503020204020204" pitchFamily="34" charset="-122"/>
                <a:ea typeface="微软雅黑" panose="020B0503020204020204" pitchFamily="34" charset="-122"/>
              </a:rPr>
              <a:t>19</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20</a:t>
            </a:r>
            <a:r>
              <a:rPr lang="zh-CN" altLang="en-US" sz="2200" dirty="0">
                <a:latin typeface="微软雅黑" panose="020B0503020204020204" pitchFamily="34" charset="-122"/>
                <a:ea typeface="微软雅黑" panose="020B0503020204020204" pitchFamily="34" charset="-122"/>
              </a:rPr>
              <a:t>世纪法国的</a:t>
            </a:r>
            <a:r>
              <a:rPr lang="zh-CN" altLang="en-US" sz="2200" b="1" dirty="0">
                <a:solidFill>
                  <a:srgbClr val="3333CC"/>
                </a:solidFill>
                <a:latin typeface="微软雅黑" panose="020B0503020204020204" pitchFamily="34" charset="-122"/>
                <a:ea typeface="微软雅黑" panose="020B0503020204020204" pitchFamily="34" charset="-122"/>
              </a:rPr>
              <a:t>柏格森。</a:t>
            </a:r>
            <a:r>
              <a:rPr lang="zh-CN" altLang="en-US" sz="2200" dirty="0">
                <a:latin typeface="微软雅黑" panose="020B0503020204020204" pitchFamily="34" charset="-122"/>
                <a:ea typeface="微软雅黑" panose="020B0503020204020204" pitchFamily="34" charset="-122"/>
              </a:rPr>
              <a:t>”</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8179">
                                            <p:bg/>
                                          </p:spTgt>
                                        </p:tgtEl>
                                        <p:attrNameLst>
                                          <p:attrName>style.visibility</p:attrName>
                                        </p:attrNameLst>
                                      </p:cBhvr>
                                      <p:to>
                                        <p:strVal val="visible"/>
                                      </p:to>
                                    </p:set>
                                    <p:animEffect transition="in" filter="fade">
                                      <p:cBhvr>
                                        <p:cTn id="7" dur="1000">
                                          <p:stCondLst>
                                            <p:cond delay="0"/>
                                          </p:stCondLst>
                                        </p:cTn>
                                        <p:tgtEl>
                                          <p:spTgt spid="178179">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78179">
                                            <p:txEl>
                                              <p:pRg st="0" end="0"/>
                                            </p:txEl>
                                          </p:spTgt>
                                        </p:tgtEl>
                                        <p:attrNameLst>
                                          <p:attrName>style.visibility</p:attrName>
                                        </p:attrNameLst>
                                      </p:cBhvr>
                                      <p:to>
                                        <p:strVal val="visible"/>
                                      </p:to>
                                    </p:set>
                                    <p:animEffect transition="in" filter="fade">
                                      <p:cBhvr>
                                        <p:cTn id="11" dur="1000">
                                          <p:stCondLst>
                                            <p:cond delay="0"/>
                                          </p:stCondLst>
                                        </p:cTn>
                                        <p:tgtEl>
                                          <p:spTgt spid="1781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4D901CC-BC6A-40C9-B237-72AB89DB7D63}"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22:29:04</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1266"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5</a:t>
            </a:fld>
            <a:endParaRPr lang="en-US" altLang="zh-CN" sz="1200" dirty="0">
              <a:latin typeface="Garamond" panose="02020404030301010803" pitchFamily="18" charset="0"/>
            </a:endParaRPr>
          </a:p>
        </p:txBody>
      </p:sp>
      <p:sp>
        <p:nvSpPr>
          <p:cNvPr id="68610" name="Rectangle 2"/>
          <p:cNvSpPr>
            <a:spLocks noGrp="1" noChangeArrowheads="1"/>
          </p:cNvSpPr>
          <p:nvPr>
            <p:ph type="title"/>
          </p:nvPr>
        </p:nvSpPr>
        <p:spPr>
          <a:xfrm>
            <a:off x="331788" y="188913"/>
            <a:ext cx="8351838" cy="847725"/>
          </a:xfrm>
          <a:solidFill>
            <a:srgbClr val="FFFF00">
              <a:alpha val="97000"/>
            </a:srgbClr>
          </a:solidFill>
          <a:ln>
            <a:solidFill>
              <a:schemeClr val="folHlink"/>
            </a:solidFill>
          </a:ln>
        </p:spPr>
        <p:txBody>
          <a:bodyPr vert="horz" wrap="square" lIns="91440" tIns="45720" rIns="91440" bIns="45720" numCol="1" anchor="t" anchorCtr="0" compatLnSpc="1"/>
          <a:lstStyle/>
          <a:p>
            <a:pPr marL="0" marR="0" lvl="0" indent="0" algn="ctr" defTabSz="914400" rtl="0" eaLnBrk="1" fontAlgn="base" latinLnBrk="0" hangingPunct="1">
              <a:lnSpc>
                <a:spcPct val="110000"/>
              </a:lnSpc>
              <a:spcBef>
                <a:spcPct val="30000"/>
              </a:spcBef>
              <a:spcAft>
                <a:spcPct val="0"/>
              </a:spcAft>
              <a:buClrTx/>
              <a:buSzTx/>
              <a:buFontTx/>
              <a:buNone/>
              <a:defRPr/>
            </a:pPr>
            <a:r>
              <a:rPr kumimoji="0" lang="zh-CN" altLang="en-US" sz="4400" b="1" i="0" u="none" strike="noStrike" kern="0" cap="none" spc="0" normalizeH="0" baseline="0" noProof="0" dirty="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西方现代化主要历史线索</a:t>
            </a:r>
          </a:p>
        </p:txBody>
      </p:sp>
      <p:sp>
        <p:nvSpPr>
          <p:cNvPr id="68611" name="Rectangle 3"/>
          <p:cNvSpPr>
            <a:spLocks noGrp="1"/>
          </p:cNvSpPr>
          <p:nvPr>
            <p:ph idx="1"/>
          </p:nvPr>
        </p:nvSpPr>
        <p:spPr>
          <a:xfrm>
            <a:off x="828675" y="1341438"/>
            <a:ext cx="7704138" cy="4751387"/>
          </a:xfrm>
          <a:ln w="19050"/>
        </p:spPr>
        <p:txBody>
          <a:bodyPr vert="horz" wrap="square" lIns="91440" tIns="45720" rIns="91440" bIns="45720" anchor="t"/>
          <a:lstStyle/>
          <a:p>
            <a:pPr eaLnBrk="1" hangingPunct="1">
              <a:lnSpc>
                <a:spcPct val="150000"/>
              </a:lnSpc>
            </a:pPr>
            <a:r>
              <a:rPr lang="zh-CN" altLang="en-US" b="1" dirty="0">
                <a:solidFill>
                  <a:srgbClr val="990099"/>
                </a:solidFill>
                <a:latin typeface="微软雅黑" panose="020B0503020204020204" pitchFamily="34" charset="-122"/>
                <a:ea typeface="微软雅黑" panose="020B0503020204020204" pitchFamily="34" charset="-122"/>
              </a:rPr>
              <a:t>古希腊、古罗马（</a:t>
            </a:r>
            <a:r>
              <a:rPr lang="zh-CN" altLang="en-US" sz="2600" b="1" dirty="0">
                <a:solidFill>
                  <a:srgbClr val="990099"/>
                </a:solidFill>
                <a:latin typeface="微软雅黑" panose="020B0503020204020204" pitchFamily="34" charset="-122"/>
                <a:ea typeface="微软雅黑" panose="020B0503020204020204" pitchFamily="34" charset="-122"/>
              </a:rPr>
              <a:t>公元前</a:t>
            </a:r>
            <a:r>
              <a:rPr lang="en-US" altLang="zh-CN" sz="2600" b="1" dirty="0">
                <a:solidFill>
                  <a:srgbClr val="990099"/>
                </a:solidFill>
                <a:latin typeface="微软雅黑" panose="020B0503020204020204" pitchFamily="34" charset="-122"/>
                <a:ea typeface="微软雅黑" panose="020B0503020204020204" pitchFamily="34" charset="-122"/>
              </a:rPr>
              <a:t>6</a:t>
            </a:r>
            <a:r>
              <a:rPr lang="zh-CN" altLang="en-US" sz="2600" b="1" dirty="0">
                <a:solidFill>
                  <a:srgbClr val="990099"/>
                </a:solidFill>
                <a:latin typeface="微软雅黑" panose="020B0503020204020204" pitchFamily="34" charset="-122"/>
                <a:ea typeface="微软雅黑" panose="020B0503020204020204" pitchFamily="34" charset="-122"/>
              </a:rPr>
              <a:t>世纪</a:t>
            </a:r>
            <a:r>
              <a:rPr lang="en-US" altLang="zh-CN" sz="2600" b="1" dirty="0">
                <a:solidFill>
                  <a:srgbClr val="990099"/>
                </a:solidFill>
                <a:latin typeface="微软雅黑" panose="020B0503020204020204" pitchFamily="34" charset="-122"/>
                <a:ea typeface="微软雅黑" panose="020B0503020204020204" pitchFamily="34" charset="-122"/>
              </a:rPr>
              <a:t>-5</a:t>
            </a:r>
            <a:r>
              <a:rPr lang="zh-CN" altLang="en-US" sz="2600" b="1" dirty="0">
                <a:solidFill>
                  <a:srgbClr val="990099"/>
                </a:solidFill>
                <a:latin typeface="微软雅黑" panose="020B0503020204020204" pitchFamily="34" charset="-122"/>
                <a:ea typeface="微软雅黑" panose="020B0503020204020204" pitchFamily="34" charset="-122"/>
              </a:rPr>
              <a:t>世纪</a:t>
            </a:r>
            <a:r>
              <a:rPr lang="zh-CN" altLang="en-US" b="1" dirty="0">
                <a:solidFill>
                  <a:srgbClr val="990099"/>
                </a:solidFill>
                <a:latin typeface="微软雅黑" panose="020B0503020204020204" pitchFamily="34" charset="-122"/>
                <a:ea typeface="微软雅黑" panose="020B0503020204020204" pitchFamily="34" charset="-122"/>
              </a:rPr>
              <a:t>）</a:t>
            </a:r>
          </a:p>
          <a:p>
            <a:pPr eaLnBrk="1" hangingPunct="1">
              <a:lnSpc>
                <a:spcPct val="150000"/>
              </a:lnSpc>
            </a:pPr>
            <a:r>
              <a:rPr lang="zh-CN" altLang="en-US" b="1" dirty="0">
                <a:solidFill>
                  <a:srgbClr val="990099"/>
                </a:solidFill>
                <a:latin typeface="微软雅黑" panose="020B0503020204020204" pitchFamily="34" charset="-122"/>
                <a:ea typeface="微软雅黑" panose="020B0503020204020204" pitchFamily="34" charset="-122"/>
              </a:rPr>
              <a:t>文艺复兴（</a:t>
            </a:r>
            <a:r>
              <a:rPr lang="en-US" altLang="zh-CN" sz="2600" b="1" dirty="0">
                <a:solidFill>
                  <a:srgbClr val="990099"/>
                </a:solidFill>
                <a:latin typeface="微软雅黑" panose="020B0503020204020204" pitchFamily="34" charset="-122"/>
                <a:ea typeface="微软雅黑" panose="020B0503020204020204" pitchFamily="34" charset="-122"/>
              </a:rPr>
              <a:t>14</a:t>
            </a:r>
            <a:r>
              <a:rPr lang="zh-CN" altLang="en-US" sz="2600" b="1" dirty="0">
                <a:solidFill>
                  <a:srgbClr val="990099"/>
                </a:solidFill>
                <a:latin typeface="微软雅黑" panose="020B0503020204020204" pitchFamily="34" charset="-122"/>
                <a:ea typeface="微软雅黑" panose="020B0503020204020204" pitchFamily="34" charset="-122"/>
              </a:rPr>
              <a:t>世纪</a:t>
            </a:r>
            <a:r>
              <a:rPr lang="en-US" altLang="zh-CN" sz="2600" b="1" dirty="0">
                <a:solidFill>
                  <a:srgbClr val="990099"/>
                </a:solidFill>
                <a:latin typeface="微软雅黑" panose="020B0503020204020204" pitchFamily="34" charset="-122"/>
                <a:ea typeface="微软雅黑" panose="020B0503020204020204" pitchFamily="34" charset="-122"/>
              </a:rPr>
              <a:t>-17</a:t>
            </a:r>
            <a:r>
              <a:rPr lang="zh-CN" altLang="en-US" sz="2600" b="1" dirty="0">
                <a:solidFill>
                  <a:srgbClr val="990099"/>
                </a:solidFill>
                <a:latin typeface="微软雅黑" panose="020B0503020204020204" pitchFamily="34" charset="-122"/>
                <a:ea typeface="微软雅黑" panose="020B0503020204020204" pitchFamily="34" charset="-122"/>
              </a:rPr>
              <a:t>世纪</a:t>
            </a:r>
            <a:r>
              <a:rPr lang="zh-CN" altLang="en-US" b="1" dirty="0">
                <a:solidFill>
                  <a:srgbClr val="990099"/>
                </a:solidFill>
                <a:latin typeface="微软雅黑" panose="020B0503020204020204" pitchFamily="34" charset="-122"/>
                <a:ea typeface="微软雅黑" panose="020B0503020204020204" pitchFamily="34" charset="-122"/>
              </a:rPr>
              <a:t>）</a:t>
            </a:r>
          </a:p>
          <a:p>
            <a:pPr eaLnBrk="1" hangingPunct="1">
              <a:lnSpc>
                <a:spcPct val="150000"/>
              </a:lnSpc>
            </a:pPr>
            <a:r>
              <a:rPr lang="zh-CN" altLang="en-US" b="1" dirty="0">
                <a:solidFill>
                  <a:srgbClr val="990099"/>
                </a:solidFill>
                <a:latin typeface="微软雅黑" panose="020B0503020204020204" pitchFamily="34" charset="-122"/>
                <a:ea typeface="微软雅黑" panose="020B0503020204020204" pitchFamily="34" charset="-122"/>
              </a:rPr>
              <a:t>思想启蒙运动（</a:t>
            </a:r>
            <a:r>
              <a:rPr lang="en-US" altLang="zh-CN" sz="2600" b="1" dirty="0">
                <a:solidFill>
                  <a:srgbClr val="990099"/>
                </a:solidFill>
                <a:latin typeface="微软雅黑" panose="020B0503020204020204" pitchFamily="34" charset="-122"/>
                <a:ea typeface="微软雅黑" panose="020B0503020204020204" pitchFamily="34" charset="-122"/>
              </a:rPr>
              <a:t>16</a:t>
            </a:r>
            <a:r>
              <a:rPr lang="zh-CN" altLang="en-US" sz="2600" b="1" dirty="0">
                <a:solidFill>
                  <a:srgbClr val="990099"/>
                </a:solidFill>
                <a:latin typeface="微软雅黑" panose="020B0503020204020204" pitchFamily="34" charset="-122"/>
                <a:ea typeface="微软雅黑" panose="020B0503020204020204" pitchFamily="34" charset="-122"/>
              </a:rPr>
              <a:t>世纪</a:t>
            </a:r>
            <a:r>
              <a:rPr lang="en-US" altLang="zh-CN" sz="2600" b="1" dirty="0">
                <a:solidFill>
                  <a:srgbClr val="990099"/>
                </a:solidFill>
                <a:latin typeface="微软雅黑" panose="020B0503020204020204" pitchFamily="34" charset="-122"/>
                <a:ea typeface="微软雅黑" panose="020B0503020204020204" pitchFamily="34" charset="-122"/>
              </a:rPr>
              <a:t>-1789</a:t>
            </a:r>
            <a:r>
              <a:rPr lang="zh-CN" altLang="en-US" b="1" dirty="0">
                <a:solidFill>
                  <a:srgbClr val="990099"/>
                </a:solidFill>
                <a:latin typeface="微软雅黑" panose="020B0503020204020204" pitchFamily="34" charset="-122"/>
                <a:ea typeface="微软雅黑" panose="020B0503020204020204" pitchFamily="34" charset="-122"/>
              </a:rPr>
              <a:t>）</a:t>
            </a:r>
          </a:p>
          <a:p>
            <a:pPr eaLnBrk="1" hangingPunct="1">
              <a:lnSpc>
                <a:spcPct val="150000"/>
              </a:lnSpc>
            </a:pPr>
            <a:r>
              <a:rPr lang="zh-CN" altLang="en-US" b="1" dirty="0">
                <a:solidFill>
                  <a:srgbClr val="990099"/>
                </a:solidFill>
                <a:latin typeface="微软雅黑" panose="020B0503020204020204" pitchFamily="34" charset="-122"/>
                <a:ea typeface="微软雅黑" panose="020B0503020204020204" pitchFamily="34" charset="-122"/>
              </a:rPr>
              <a:t>两次工业革命（</a:t>
            </a:r>
            <a:r>
              <a:rPr lang="en-US" altLang="zh-CN" sz="2600" b="1" dirty="0">
                <a:solidFill>
                  <a:srgbClr val="990099"/>
                </a:solidFill>
                <a:latin typeface="微软雅黑" panose="020B0503020204020204" pitchFamily="34" charset="-122"/>
                <a:ea typeface="微软雅黑" panose="020B0503020204020204" pitchFamily="34" charset="-122"/>
              </a:rPr>
              <a:t>1750-1870</a:t>
            </a:r>
            <a:r>
              <a:rPr lang="zh-CN" altLang="en-US" sz="2600" b="1" dirty="0">
                <a:solidFill>
                  <a:srgbClr val="990099"/>
                </a:solidFill>
                <a:latin typeface="微软雅黑" panose="020B0503020204020204" pitchFamily="34" charset="-122"/>
                <a:ea typeface="微软雅黑" panose="020B0503020204020204" pitchFamily="34" charset="-122"/>
              </a:rPr>
              <a:t>，</a:t>
            </a:r>
            <a:r>
              <a:rPr lang="en-US" altLang="zh-CN" sz="2600" b="1" dirty="0">
                <a:solidFill>
                  <a:srgbClr val="990099"/>
                </a:solidFill>
                <a:latin typeface="微软雅黑" panose="020B0503020204020204" pitchFamily="34" charset="-122"/>
                <a:ea typeface="微软雅黑" panose="020B0503020204020204" pitchFamily="34" charset="-122"/>
              </a:rPr>
              <a:t>1870-1914</a:t>
            </a:r>
            <a:r>
              <a:rPr lang="zh-CN" altLang="en-US" b="1" dirty="0">
                <a:solidFill>
                  <a:srgbClr val="990099"/>
                </a:solidFill>
                <a:latin typeface="微软雅黑" panose="020B0503020204020204" pitchFamily="34" charset="-122"/>
                <a:ea typeface="微软雅黑" panose="020B0503020204020204" pitchFamily="34" charset="-122"/>
              </a:rPr>
              <a:t>）</a:t>
            </a:r>
          </a:p>
          <a:p>
            <a:pPr eaLnBrk="1" hangingPunct="1">
              <a:lnSpc>
                <a:spcPct val="150000"/>
              </a:lnSpc>
            </a:pPr>
            <a:r>
              <a:rPr lang="zh-CN" altLang="en-US" b="1" dirty="0">
                <a:solidFill>
                  <a:srgbClr val="990099"/>
                </a:solidFill>
                <a:latin typeface="微软雅黑" panose="020B0503020204020204" pitchFamily="34" charset="-122"/>
                <a:ea typeface="微软雅黑" panose="020B0503020204020204" pitchFamily="34" charset="-122"/>
              </a:rPr>
              <a:t>两次现代化</a:t>
            </a:r>
            <a:r>
              <a:rPr lang="zh-CN" altLang="en-US" b="1" dirty="0">
                <a:solidFill>
                  <a:srgbClr val="990099"/>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600" b="1" dirty="0">
                <a:solidFill>
                  <a:srgbClr val="990099"/>
                </a:solidFill>
                <a:latin typeface="微软雅黑" panose="020B0503020204020204" pitchFamily="34" charset="-122"/>
                <a:ea typeface="微软雅黑" panose="020B0503020204020204" pitchFamily="34" charset="-122"/>
              </a:rPr>
              <a:t>1920-1938</a:t>
            </a:r>
            <a:r>
              <a:rPr lang="zh-CN" altLang="en-US" sz="2600" b="1" dirty="0">
                <a:solidFill>
                  <a:srgbClr val="990099"/>
                </a:solidFill>
                <a:latin typeface="微软雅黑" panose="020B0503020204020204" pitchFamily="34" charset="-122"/>
                <a:ea typeface="微软雅黑" panose="020B0503020204020204" pitchFamily="34" charset="-122"/>
              </a:rPr>
              <a:t>，</a:t>
            </a:r>
            <a:r>
              <a:rPr lang="en-US" altLang="zh-CN" sz="2600" b="1" dirty="0">
                <a:solidFill>
                  <a:srgbClr val="990099"/>
                </a:solidFill>
                <a:latin typeface="微软雅黑" panose="020B0503020204020204" pitchFamily="34" charset="-122"/>
                <a:ea typeface="微软雅黑" panose="020B0503020204020204" pitchFamily="34" charset="-122"/>
              </a:rPr>
              <a:t>1950-1968</a:t>
            </a:r>
            <a:r>
              <a:rPr lang="zh-CN" altLang="en-US" b="1" dirty="0">
                <a:solidFill>
                  <a:srgbClr val="990099"/>
                </a:solidFill>
                <a:latin typeface="微软雅黑" panose="020B0503020204020204" pitchFamily="34" charset="-122"/>
                <a:ea typeface="微软雅黑" panose="020B0503020204020204" pitchFamily="34" charset="-122"/>
              </a:rPr>
              <a:t>）</a:t>
            </a:r>
          </a:p>
          <a:p>
            <a:pPr eaLnBrk="1" hangingPunct="1">
              <a:lnSpc>
                <a:spcPct val="150000"/>
              </a:lnSpc>
            </a:pPr>
            <a:r>
              <a:rPr lang="zh-CN" altLang="en-US" b="1" dirty="0">
                <a:solidFill>
                  <a:srgbClr val="990099"/>
                </a:solidFill>
                <a:latin typeface="微软雅黑" panose="020B0503020204020204" pitchFamily="34" charset="-122"/>
                <a:ea typeface="微软雅黑" panose="020B0503020204020204" pitchFamily="34" charset="-122"/>
              </a:rPr>
              <a:t>后现代  （</a:t>
            </a:r>
            <a:r>
              <a:rPr lang="en-US" altLang="zh-CN" b="1" dirty="0">
                <a:solidFill>
                  <a:srgbClr val="990099"/>
                </a:solidFill>
                <a:latin typeface="微软雅黑" panose="020B0503020204020204" pitchFamily="34" charset="-122"/>
                <a:ea typeface="微软雅黑" panose="020B0503020204020204" pitchFamily="34" charset="-122"/>
              </a:rPr>
              <a:t>Post-modern</a:t>
            </a:r>
            <a:r>
              <a:rPr lang="zh-CN" altLang="en-US" b="1" dirty="0">
                <a:solidFill>
                  <a:srgbClr val="990099"/>
                </a:solidFill>
                <a:latin typeface="微软雅黑" panose="020B0503020204020204" pitchFamily="34" charset="-122"/>
                <a:ea typeface="微软雅黑" panose="020B0503020204020204" pitchFamily="34" charset="-122"/>
              </a:rPr>
              <a:t>）</a:t>
            </a:r>
            <a:endParaRPr lang="en-US" altLang="zh-CN" b="1" dirty="0">
              <a:solidFill>
                <a:srgbClr val="99009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 calcmode="lin" valueType="num">
                                      <p:cBhvr additive="base">
                                        <p:cTn id="7" dur="500" fill="hold"/>
                                        <p:tgtEl>
                                          <p:spTgt spid="68611">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8611">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2" fill="hold" grpId="0" nodeType="afterEffect">
                                  <p:stCondLst>
                                    <p:cond delay="0"/>
                                  </p:stCondLst>
                                  <p:childTnLst>
                                    <p:set>
                                      <p:cBhvr>
                                        <p:cTn id="11" dur="1" fill="hold">
                                          <p:stCondLst>
                                            <p:cond delay="0"/>
                                          </p:stCondLst>
                                        </p:cTn>
                                        <p:tgtEl>
                                          <p:spTgt spid="68611">
                                            <p:txEl>
                                              <p:pRg st="2" end="2"/>
                                            </p:txEl>
                                          </p:spTgt>
                                        </p:tgtEl>
                                        <p:attrNameLst>
                                          <p:attrName>style.visibility</p:attrName>
                                        </p:attrNameLst>
                                      </p:cBhvr>
                                      <p:to>
                                        <p:strVal val="visible"/>
                                      </p:to>
                                    </p:set>
                                    <p:anim calcmode="lin" valueType="num">
                                      <p:cBhvr additive="base">
                                        <p:cTn id="12" dur="500" fill="hold"/>
                                        <p:tgtEl>
                                          <p:spTgt spid="68611">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68611">
                                            <p:txEl>
                                              <p:pRg st="3" end="3"/>
                                            </p:txEl>
                                          </p:spTgt>
                                        </p:tgtEl>
                                        <p:attrNameLst>
                                          <p:attrName>style.visibility</p:attrName>
                                        </p:attrNameLst>
                                      </p:cBhvr>
                                      <p:to>
                                        <p:strVal val="visible"/>
                                      </p:to>
                                    </p:set>
                                    <p:anim calcmode="lin" valueType="num">
                                      <p:cBhvr additive="base">
                                        <p:cTn id="17" dur="500" fill="hold"/>
                                        <p:tgtEl>
                                          <p:spTgt spid="68611">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8611">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8611">
                                            <p:txEl>
                                              <p:pRg st="4" end="4"/>
                                            </p:txEl>
                                          </p:spTgt>
                                        </p:tgtEl>
                                        <p:attrNameLst>
                                          <p:attrName>style.visibility</p:attrName>
                                        </p:attrNameLst>
                                      </p:cBhvr>
                                      <p:to>
                                        <p:strVal val="visible"/>
                                      </p:to>
                                    </p:set>
                                    <p:anim calcmode="lin" valueType="num">
                                      <p:cBhvr additive="base">
                                        <p:cTn id="22" dur="500" fill="hold"/>
                                        <p:tgtEl>
                                          <p:spTgt spid="68611">
                                            <p:txEl>
                                              <p:pRg st="4" end="4"/>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8611">
                                            <p:txEl>
                                              <p:pRg st="4" end="4"/>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8611">
                                            <p:txEl>
                                              <p:pRg st="5" end="5"/>
                                            </p:txEl>
                                          </p:spTgt>
                                        </p:tgtEl>
                                        <p:attrNameLst>
                                          <p:attrName>style.visibility</p:attrName>
                                        </p:attrNameLst>
                                      </p:cBhvr>
                                      <p:to>
                                        <p:strVal val="visible"/>
                                      </p:to>
                                    </p:set>
                                    <p:anim calcmode="lin" valueType="num">
                                      <p:cBhvr additive="base">
                                        <p:cTn id="27" dur="500" fill="hold"/>
                                        <p:tgtEl>
                                          <p:spTgt spid="686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86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1B6BA34-88BB-4B73-8A2E-9796880AE0A9}"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3490"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50</a:t>
            </a:fld>
            <a:endParaRPr lang="en-US" altLang="zh-CN" sz="1200" dirty="0">
              <a:latin typeface="Garamond" panose="02020404030301010803" pitchFamily="18" charset="0"/>
            </a:endParaRPr>
          </a:p>
        </p:txBody>
      </p:sp>
      <p:sp>
        <p:nvSpPr>
          <p:cNvPr id="172034" name="Rectangle 2"/>
          <p:cNvSpPr>
            <a:spLocks noGrp="1" noChangeArrowheads="1"/>
          </p:cNvSpPr>
          <p:nvPr>
            <p:ph type="title"/>
          </p:nvPr>
        </p:nvSpPr>
        <p:spPr>
          <a:xfrm>
            <a:off x="395605" y="278130"/>
            <a:ext cx="8320405" cy="822960"/>
          </a:xfrm>
          <a:solidFill>
            <a:srgbClr val="FFCC00"/>
          </a:soli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400" b="1" i="0" u="none" strike="noStrike" kern="0" cap="none" spc="0" normalizeH="0" baseline="0" noProof="0" dirty="0" smtClean="0">
                <a:ln>
                  <a:noFill/>
                </a:ln>
                <a:solidFill>
                  <a:schemeClr val="tx2"/>
                </a:solidFill>
                <a:effectLst/>
                <a:uLnTx/>
                <a:uFillTx/>
                <a:latin typeface="+mj-lt"/>
                <a:ea typeface="+mj-ea"/>
                <a:cs typeface="+mj-cs"/>
              </a:rPr>
              <a:t>            </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古代中国与西方区别</a:t>
            </a:r>
          </a:p>
        </p:txBody>
      </p:sp>
      <p:sp>
        <p:nvSpPr>
          <p:cNvPr id="172035" name="Rectangle 3"/>
          <p:cNvSpPr>
            <a:spLocks noGrp="1"/>
          </p:cNvSpPr>
          <p:nvPr>
            <p:ph idx="1"/>
          </p:nvPr>
        </p:nvSpPr>
        <p:spPr>
          <a:xfrm>
            <a:off x="395288" y="1223328"/>
            <a:ext cx="8424862" cy="5084762"/>
          </a:xfrm>
          <a:solidFill>
            <a:srgbClr val="FFFF99"/>
          </a:solidFill>
        </p:spPr>
        <p:txBody>
          <a:bodyPr vert="horz" wrap="square" lIns="91440" tIns="45720" rIns="91440" bIns="45720" anchor="t"/>
          <a:lstStyle/>
          <a:p>
            <a:pPr eaLnBrk="1" hangingPunct="1">
              <a:spcBef>
                <a:spcPts val="1000"/>
              </a:spcBef>
            </a:pPr>
            <a:r>
              <a:rPr lang="zh-CN" altLang="en-US" sz="2600" b="1" dirty="0">
                <a:solidFill>
                  <a:srgbClr val="3333CC"/>
                </a:solidFill>
                <a:latin typeface="微软雅黑" panose="020B0503020204020204" pitchFamily="34" charset="-122"/>
                <a:ea typeface="微软雅黑" panose="020B0503020204020204" pitchFamily="34" charset="-122"/>
              </a:rPr>
              <a:t>中国古代为什么科学不发达？</a:t>
            </a:r>
            <a:r>
              <a:rPr lang="zh-CN" altLang="en-US" sz="2600" b="1" dirty="0">
                <a:latin typeface="微软雅黑" panose="020B0503020204020204" pitchFamily="34" charset="-122"/>
                <a:ea typeface="微软雅黑" panose="020B0503020204020204" pitchFamily="34" charset="-122"/>
              </a:rPr>
              <a:t>因为宗教不发达，缺乏反宗教的强大势力。</a:t>
            </a:r>
          </a:p>
          <a:p>
            <a:pPr eaLnBrk="1" hangingPunct="1">
              <a:spcBef>
                <a:spcPts val="1000"/>
              </a:spcBef>
            </a:pPr>
            <a:r>
              <a:rPr lang="zh-CN" altLang="en-US" sz="2600" b="1" dirty="0">
                <a:solidFill>
                  <a:srgbClr val="3333CC"/>
                </a:solidFill>
                <a:latin typeface="微软雅黑" panose="020B0503020204020204" pitchFamily="34" charset="-122"/>
                <a:ea typeface="微软雅黑" panose="020B0503020204020204" pitchFamily="34" charset="-122"/>
              </a:rPr>
              <a:t>为什么艺术体育不发达？</a:t>
            </a:r>
            <a:r>
              <a:rPr lang="zh-CN" altLang="en-US" sz="2600" b="1" dirty="0">
                <a:latin typeface="微软雅黑" panose="020B0503020204020204" pitchFamily="34" charset="-122"/>
                <a:ea typeface="微软雅黑" panose="020B0503020204020204" pitchFamily="34" charset="-122"/>
              </a:rPr>
              <a:t>因为没有强烈的享乐主义殖民主义观念。</a:t>
            </a:r>
          </a:p>
          <a:p>
            <a:pPr eaLnBrk="1" hangingPunct="1">
              <a:spcBef>
                <a:spcPts val="1000"/>
              </a:spcBef>
            </a:pPr>
            <a:r>
              <a:rPr lang="zh-CN" altLang="en-US" sz="2600" b="1" dirty="0">
                <a:latin typeface="微软雅黑" panose="020B0503020204020204" pitchFamily="34" charset="-122"/>
                <a:ea typeface="微软雅黑" panose="020B0503020204020204" pitchFamily="34" charset="-122"/>
              </a:rPr>
              <a:t>古希腊的历史，反映出</a:t>
            </a:r>
            <a:r>
              <a:rPr lang="zh-CN" altLang="en-US" sz="2600" b="1" dirty="0">
                <a:solidFill>
                  <a:srgbClr val="3333CC"/>
                </a:solidFill>
                <a:latin typeface="微软雅黑" panose="020B0503020204020204" pitchFamily="34" charset="-122"/>
                <a:ea typeface="微软雅黑" panose="020B0503020204020204" pitchFamily="34" charset="-122"/>
              </a:rPr>
              <a:t>科学与道德之间的不和谐。</a:t>
            </a:r>
            <a:r>
              <a:rPr lang="zh-CN" altLang="en-US" sz="2600" b="1" dirty="0">
                <a:latin typeface="微软雅黑" panose="020B0503020204020204" pitchFamily="34" charset="-122"/>
                <a:ea typeface="微软雅黑" panose="020B0503020204020204" pitchFamily="34" charset="-122"/>
              </a:rPr>
              <a:t>它的哲学和科学很活跃，但是缺乏像孔子这类的社会学家、农业文化系统的道德和社会行为准则，因此中国农业社会是世界上最稳定最发达的。</a:t>
            </a:r>
            <a:endParaRPr lang="en-US" altLang="zh-CN" sz="2600" b="1" dirty="0">
              <a:latin typeface="微软雅黑" panose="020B0503020204020204" pitchFamily="34" charset="-122"/>
              <a:ea typeface="微软雅黑" panose="020B0503020204020204" pitchFamily="34" charset="-122"/>
            </a:endParaRPr>
          </a:p>
          <a:p>
            <a:pPr eaLnBrk="1" hangingPunct="1">
              <a:spcBef>
                <a:spcPts val="1000"/>
              </a:spcBef>
            </a:pPr>
            <a:r>
              <a:rPr lang="zh-CN" altLang="en-US" sz="2600" b="1" dirty="0">
                <a:solidFill>
                  <a:srgbClr val="FF0000"/>
                </a:solidFill>
                <a:latin typeface="微软雅黑" panose="020B0503020204020204" pitchFamily="34" charset="-122"/>
                <a:ea typeface="微软雅黑" panose="020B0503020204020204" pitchFamily="34" charset="-122"/>
              </a:rPr>
              <a:t>孔子学说以社会稳定作为核心价值观念，以家庭情感为核心，在人类历史上建立了世俗的较完整了道德和行为标准体系，这在古希腊和西方文化中是找不到的</a:t>
            </a:r>
            <a:r>
              <a:rPr lang="zh-CN" altLang="en-US" sz="2600" dirty="0">
                <a:solidFill>
                  <a:srgbClr val="CC6600"/>
                </a:solidFill>
                <a:ea typeface="黑体" panose="02010609060101010101" pitchFamily="49" charset="-122"/>
              </a:rPr>
              <a:t>。</a:t>
            </a:r>
          </a:p>
        </p:txBody>
      </p:sp>
      <p:pic>
        <p:nvPicPr>
          <p:cNvPr id="63493" name="Picture 5" descr="MP900401690[2]"/>
          <p:cNvPicPr>
            <a:picLocks noChangeAspect="1"/>
          </p:cNvPicPr>
          <p:nvPr/>
        </p:nvPicPr>
        <p:blipFill>
          <a:blip r:embed="rId2"/>
          <a:stretch>
            <a:fillRect/>
          </a:stretch>
        </p:blipFill>
        <p:spPr>
          <a:xfrm>
            <a:off x="7500938" y="0"/>
            <a:ext cx="1098550" cy="928688"/>
          </a:xfrm>
          <a:prstGeom prst="rect">
            <a:avLst/>
          </a:prstGeom>
          <a:noFill/>
          <a:ln w="9525">
            <a:noFill/>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fade">
                                      <p:cBhvr>
                                        <p:cTn id="7" dur="2000"/>
                                        <p:tgtEl>
                                          <p:spTgt spid="172035">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animEffect transition="in" filter="fade">
                                      <p:cBhvr>
                                        <p:cTn id="11" dur="2000"/>
                                        <p:tgtEl>
                                          <p:spTgt spid="17203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72035">
                                            <p:txEl>
                                              <p:pRg st="2" end="2"/>
                                            </p:txEl>
                                          </p:spTgt>
                                        </p:tgtEl>
                                        <p:attrNameLst>
                                          <p:attrName>style.visibility</p:attrName>
                                        </p:attrNameLst>
                                      </p:cBhvr>
                                      <p:to>
                                        <p:strVal val="visible"/>
                                      </p:to>
                                    </p:set>
                                    <p:animEffect transition="in" filter="fade">
                                      <p:cBhvr>
                                        <p:cTn id="16" dur="2000"/>
                                        <p:tgtEl>
                                          <p:spTgt spid="17203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2035">
                                            <p:txEl>
                                              <p:pRg st="3" end="3"/>
                                            </p:txEl>
                                          </p:spTgt>
                                        </p:tgtEl>
                                        <p:attrNameLst>
                                          <p:attrName>style.visibility</p:attrName>
                                        </p:attrNameLst>
                                      </p:cBhvr>
                                      <p:to>
                                        <p:strVal val="visible"/>
                                      </p:to>
                                    </p:set>
                                    <p:animEffect transition="in" filter="fade">
                                      <p:cBhvr>
                                        <p:cTn id="21" dur="2000"/>
                                        <p:tgtEl>
                                          <p:spTgt spid="172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457200" y="1196975"/>
            <a:ext cx="8229600" cy="5184775"/>
          </a:xfrm>
          <a:solidFill>
            <a:srgbClr val="FFFF99"/>
          </a:solidFill>
        </p:spPr>
        <p:txBody>
          <a:bodyPr vert="horz" wrap="square" lIns="91440" tIns="45720" rIns="91440" bIns="45720" anchor="t"/>
          <a:lstStyle/>
          <a:p>
            <a:pPr eaLnBrk="1" hangingPunct="1">
              <a:lnSpc>
                <a:spcPct val="130000"/>
              </a:lnSpc>
            </a:pPr>
            <a:r>
              <a:rPr lang="zh-CN" altLang="en-US" sz="2800" b="1" dirty="0">
                <a:latin typeface="微软雅黑" panose="020B0503020204020204" pitchFamily="34" charset="-122"/>
                <a:ea typeface="微软雅黑" panose="020B0503020204020204" pitchFamily="34" charset="-122"/>
              </a:rPr>
              <a:t>西方各国推崇</a:t>
            </a:r>
            <a:r>
              <a:rPr lang="zh-CN" altLang="en-US" sz="2800" b="1" dirty="0">
                <a:solidFill>
                  <a:srgbClr val="C00000"/>
                </a:solidFill>
                <a:latin typeface="微软雅黑" panose="020B0503020204020204" pitchFamily="34" charset="-122"/>
                <a:ea typeface="微软雅黑" panose="020B0503020204020204" pitchFamily="34" charset="-122"/>
              </a:rPr>
              <a:t>古希腊</a:t>
            </a:r>
            <a:r>
              <a:rPr lang="zh-CN" altLang="en-US" sz="2800" b="1" dirty="0">
                <a:latin typeface="微软雅黑" panose="020B0503020204020204" pitchFamily="34" charset="-122"/>
                <a:ea typeface="微软雅黑" panose="020B0503020204020204" pitchFamily="34" charset="-122"/>
              </a:rPr>
              <a:t>文化，在发展科学的历史过程中，也总伴随着社会道德问题。欧洲美国历史上许多有重要影响的哲学家政治家艺术家都为社会道德问题苦恼，希望从历史遗产发现财富解决这个问题。</a:t>
            </a:r>
          </a:p>
          <a:p>
            <a:pPr eaLnBrk="1" hangingPunct="1">
              <a:lnSpc>
                <a:spcPct val="130000"/>
              </a:lnSpc>
            </a:pPr>
            <a:r>
              <a:rPr lang="zh-CN" altLang="en-US" sz="2800" b="1" dirty="0">
                <a:solidFill>
                  <a:srgbClr val="3333CC"/>
                </a:solidFill>
                <a:latin typeface="微软雅黑" panose="020B0503020204020204" pitchFamily="34" charset="-122"/>
                <a:ea typeface="微软雅黑" panose="020B0503020204020204" pitchFamily="34" charset="-122"/>
              </a:rPr>
              <a:t>他们在</a:t>
            </a:r>
            <a:r>
              <a:rPr lang="zh-CN" altLang="en-US" sz="2800" b="1" dirty="0">
                <a:solidFill>
                  <a:srgbClr val="C00000"/>
                </a:solidFill>
                <a:latin typeface="微软雅黑" panose="020B0503020204020204" pitchFamily="34" charset="-122"/>
                <a:ea typeface="微软雅黑" panose="020B0503020204020204" pitchFamily="34" charset="-122"/>
              </a:rPr>
              <a:t>古希腊</a:t>
            </a:r>
            <a:r>
              <a:rPr lang="zh-CN" altLang="en-US" sz="2800" b="1" dirty="0">
                <a:solidFill>
                  <a:srgbClr val="3333CC"/>
                </a:solidFill>
                <a:latin typeface="微软雅黑" panose="020B0503020204020204" pitchFamily="34" charset="-122"/>
                <a:ea typeface="微软雅黑" panose="020B0503020204020204" pitchFamily="34" charset="-122"/>
              </a:rPr>
              <a:t>的哲学宝库中很难找到强有力的社会道德和行为准则体系，从而转向研究中国传统遗产，</a:t>
            </a:r>
            <a:r>
              <a:rPr lang="zh-CN" altLang="en-US" sz="2800" b="1" dirty="0">
                <a:latin typeface="微软雅黑" panose="020B0503020204020204" pitchFamily="34" charset="-122"/>
                <a:ea typeface="微软雅黑" panose="020B0503020204020204" pitchFamily="34" charset="-122"/>
              </a:rPr>
              <a:t>他们发现了</a:t>
            </a:r>
            <a:r>
              <a:rPr lang="zh-CN" altLang="en-US" sz="2800" b="1" dirty="0">
                <a:solidFill>
                  <a:schemeClr val="hlink"/>
                </a:solidFill>
                <a:latin typeface="微软雅黑" panose="020B0503020204020204" pitchFamily="34" charset="-122"/>
                <a:ea typeface="微软雅黑" panose="020B0503020204020204" pitchFamily="34" charset="-122"/>
              </a:rPr>
              <a:t>儒家文化</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chemeClr val="hlink"/>
                </a:solidFill>
                <a:latin typeface="微软雅黑" panose="020B0503020204020204" pitchFamily="34" charset="-122"/>
                <a:ea typeface="微软雅黑" panose="020B0503020204020204" pitchFamily="34" charset="-122"/>
              </a:rPr>
              <a:t>在孔子时代，中国人从敬畏自然转向人本主义</a:t>
            </a:r>
            <a:r>
              <a:rPr lang="zh-CN" altLang="en-US" sz="2800" b="1" dirty="0">
                <a:latin typeface="微软雅黑" panose="020B0503020204020204" pitchFamily="34" charset="-122"/>
                <a:ea typeface="微软雅黑" panose="020B0503020204020204" pitchFamily="34" charset="-122"/>
              </a:rPr>
              <a:t>。</a:t>
            </a:r>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5F13338-B413-464D-99BD-8DA64E3D8F91}"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4516" name="灯片编号占位符 4"/>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51</a:t>
            </a:fld>
            <a:endParaRPr lang="en-US" altLang="zh-CN" sz="1200" dirty="0">
              <a:latin typeface="Garamond" panose="02020404030301010803" pitchFamily="18" charset="0"/>
            </a:endParaRPr>
          </a:p>
        </p:txBody>
      </p:sp>
      <p:sp>
        <p:nvSpPr>
          <p:cNvPr id="6" name="Rectangle 2"/>
          <p:cNvSpPr txBox="1">
            <a:spLocks noChangeArrowheads="1"/>
          </p:cNvSpPr>
          <p:nvPr/>
        </p:nvSpPr>
        <p:spPr bwMode="auto">
          <a:xfrm>
            <a:off x="395605" y="189230"/>
            <a:ext cx="8391525" cy="892810"/>
          </a:xfrm>
          <a:prstGeom prst="rect">
            <a:avLst/>
          </a:prstGeom>
          <a:solidFill>
            <a:srgbClr val="FFCC00"/>
          </a:solidFill>
          <a:ln w="9525">
            <a:noFill/>
            <a:miter lim="800000"/>
          </a:ln>
        </p:spPr>
        <p:txBody>
          <a:bodyPr/>
          <a:lstStyle/>
          <a:p>
            <a:pPr marR="0" defTabSz="914400">
              <a:buClrTx/>
              <a:buSzTx/>
              <a:buFontTx/>
              <a:defRPr/>
            </a:pPr>
            <a:r>
              <a:rPr kumimoji="0" lang="en-US" altLang="zh-CN" sz="3400" b="1" kern="0" cap="none" spc="0" normalizeH="0" baseline="0" noProof="0" dirty="0">
                <a:solidFill>
                  <a:schemeClr val="tx2"/>
                </a:solidFill>
                <a:latin typeface="+mj-lt"/>
                <a:ea typeface="+mj-ea"/>
                <a:cs typeface="+mj-cs"/>
              </a:rPr>
              <a:t>            </a:t>
            </a:r>
            <a:r>
              <a:rPr kumimoji="0" lang="zh-CN" altLang="en-US" sz="4400" b="1" kern="1200" cap="none" spc="0" normalizeH="0" baseline="0" noProof="0"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古代中国与西方区别</a:t>
            </a:r>
          </a:p>
        </p:txBody>
      </p:sp>
      <p:pic>
        <p:nvPicPr>
          <p:cNvPr id="64518" name="Picture 2" descr="C:\Program Files (x86)\Microsoft Office\MEDIA\CAGCAT10\j0196400.wmf"/>
          <p:cNvPicPr>
            <a:picLocks noChangeAspect="1"/>
          </p:cNvPicPr>
          <p:nvPr/>
        </p:nvPicPr>
        <p:blipFill>
          <a:blip r:embed="rId2"/>
          <a:stretch>
            <a:fillRect/>
          </a:stretch>
        </p:blipFill>
        <p:spPr>
          <a:xfrm>
            <a:off x="7092950" y="5337175"/>
            <a:ext cx="1695450" cy="1812925"/>
          </a:xfrm>
          <a:prstGeom prst="rect">
            <a:avLst/>
          </a:prstGeom>
          <a:noFill/>
          <a:ln w="9525">
            <a:noFill/>
          </a:ln>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4514">
                                            <p:txEl>
                                              <p:pRg st="1" end="1"/>
                                            </p:txEl>
                                          </p:spTgt>
                                        </p:tgtEl>
                                        <p:attrNameLst>
                                          <p:attrName>style.visibility</p:attrName>
                                        </p:attrNameLst>
                                      </p:cBhvr>
                                      <p:to>
                                        <p:strVal val="visible"/>
                                      </p:to>
                                    </p:set>
                                    <p:animEffect transition="in" filter="wipe(down)">
                                      <p:cBhvr>
                                        <p:cTn id="12" dur="500"/>
                                        <p:tgtEl>
                                          <p:spTgt spid="645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内容占位符 2"/>
          <p:cNvSpPr>
            <a:spLocks noGrp="1"/>
          </p:cNvSpPr>
          <p:nvPr>
            <p:ph idx="1"/>
          </p:nvPr>
        </p:nvSpPr>
        <p:spPr>
          <a:xfrm>
            <a:off x="457200" y="1269683"/>
            <a:ext cx="8229600" cy="4968875"/>
          </a:xfrm>
          <a:solidFill>
            <a:srgbClr val="FFFF99"/>
          </a:solidFill>
        </p:spPr>
        <p:txBody>
          <a:bodyPr vert="horz" wrap="square" lIns="91440" tIns="45720" rIns="91440" bIns="45720" anchor="t"/>
          <a:lstStyle/>
          <a:p>
            <a:r>
              <a:rPr lang="zh-CN" altLang="en-US" sz="2800" b="1" dirty="0">
                <a:solidFill>
                  <a:srgbClr val="3333CC"/>
                </a:solidFill>
                <a:latin typeface="微软雅黑" panose="020B0503020204020204" pitchFamily="34" charset="-122"/>
                <a:ea typeface="微软雅黑" panose="020B0503020204020204" pitchFamily="34" charset="-122"/>
              </a:rPr>
              <a:t>儒家哲学影响了西方许多著名的思想家政治家和艺术家。</a:t>
            </a:r>
            <a:endParaRPr lang="en-US" altLang="zh-CN" sz="2800" b="1" dirty="0">
              <a:solidFill>
                <a:srgbClr val="3333CC"/>
              </a:solidFill>
              <a:latin typeface="微软雅黑" panose="020B0503020204020204" pitchFamily="34" charset="-122"/>
              <a:ea typeface="微软雅黑" panose="020B0503020204020204" pitchFamily="34" charset="-122"/>
            </a:endParaRPr>
          </a:p>
          <a:p>
            <a:r>
              <a:rPr lang="zh-CN" altLang="en-US" sz="2800" b="1" dirty="0">
                <a:solidFill>
                  <a:srgbClr val="FF0000"/>
                </a:solidFill>
                <a:latin typeface="微软雅黑" panose="020B0503020204020204" pitchFamily="34" charset="-122"/>
                <a:ea typeface="微软雅黑" panose="020B0503020204020204" pitchFamily="34" charset="-122"/>
              </a:rPr>
              <a:t>伏尔泰</a:t>
            </a:r>
            <a:r>
              <a:rPr lang="zh-CN" altLang="en-US" sz="2800" dirty="0">
                <a:latin typeface="微软雅黑" panose="020B0503020204020204" pitchFamily="34" charset="-122"/>
                <a:ea typeface="微软雅黑" panose="020B0503020204020204" pitchFamily="34" charset="-122"/>
              </a:rPr>
              <a:t>是个</a:t>
            </a:r>
            <a:r>
              <a:rPr lang="zh-CN" altLang="en-US" sz="2800" b="1" dirty="0">
                <a:solidFill>
                  <a:srgbClr val="3333CC"/>
                </a:solidFill>
                <a:latin typeface="微软雅黑" panose="020B0503020204020204" pitchFamily="34" charset="-122"/>
                <a:ea typeface="微软雅黑" panose="020B0503020204020204" pitchFamily="34" charset="-122"/>
              </a:rPr>
              <a:t>全盘华化论者，</a:t>
            </a:r>
            <a:r>
              <a:rPr lang="zh-CN" altLang="en-US" sz="2800" dirty="0">
                <a:latin typeface="微软雅黑" panose="020B0503020204020204" pitchFamily="34" charset="-122"/>
                <a:ea typeface="微软雅黑" panose="020B0503020204020204" pitchFamily="34" charset="-122"/>
              </a:rPr>
              <a:t>他赞扬中国的道德、政治、文化、建筑、技术等等一切。</a:t>
            </a:r>
            <a:r>
              <a:rPr lang="zh-CN" altLang="en-US" sz="2800" b="1" dirty="0">
                <a:solidFill>
                  <a:srgbClr val="3333CC"/>
                </a:solidFill>
                <a:latin typeface="微软雅黑" panose="020B0503020204020204" pitchFamily="34" charset="-122"/>
                <a:ea typeface="微软雅黑" panose="020B0503020204020204" pitchFamily="34" charset="-122"/>
              </a:rPr>
              <a:t>“哲学家在那里发现了一个新的道德的与物质的世界”，“中国是世界上最公正、最仁爱的民族”。</a:t>
            </a:r>
            <a:r>
              <a:rPr lang="zh-CN" altLang="en-US" sz="2800" dirty="0">
                <a:latin typeface="微软雅黑" panose="020B0503020204020204" pitchFamily="34" charset="-122"/>
                <a:ea typeface="微软雅黑" panose="020B0503020204020204" pitchFamily="34" charset="-122"/>
              </a:rPr>
              <a:t>（见</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en-US" sz="2800" b="1" dirty="0">
                <a:solidFill>
                  <a:srgbClr val="C00000"/>
                </a:solidFill>
                <a:latin typeface="微软雅黑" panose="020B0503020204020204" pitchFamily="34" charset="-122"/>
                <a:ea typeface="微软雅黑" panose="020B0503020204020204" pitchFamily="34" charset="-122"/>
              </a:rPr>
              <a:t>中国与欧洲</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en-US" sz="2800" b="1" dirty="0">
                <a:solidFill>
                  <a:srgbClr val="C0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赖赫淮恩</a:t>
            </a:r>
            <a:r>
              <a:rPr lang="zh-CN" altLang="en-US" sz="2800" dirty="0">
                <a:latin typeface="微软雅黑" panose="020B0503020204020204" pitchFamily="34" charset="-122"/>
                <a:ea typeface="微软雅黑" panose="020B0503020204020204" pitchFamily="34" charset="-122"/>
                <a:sym typeface="+mn-ea"/>
              </a:rPr>
              <a:t>著）</a:t>
            </a:r>
            <a:endParaRPr lang="en-US" altLang="zh-CN" sz="2800" b="1" dirty="0">
              <a:latin typeface="微软雅黑" panose="020B0503020204020204" pitchFamily="34" charset="-122"/>
              <a:ea typeface="微软雅黑" panose="020B0503020204020204" pitchFamily="34" charset="-122"/>
            </a:endParaRPr>
          </a:p>
          <a:p>
            <a:r>
              <a:rPr lang="zh-CN" altLang="en-US" sz="2800" b="1" dirty="0">
                <a:solidFill>
                  <a:srgbClr val="FF0000"/>
                </a:solidFill>
                <a:latin typeface="微软雅黑" panose="020B0503020204020204" pitchFamily="34" charset="-122"/>
                <a:ea typeface="微软雅黑" panose="020B0503020204020204" pitchFamily="34" charset="-122"/>
              </a:rPr>
              <a:t>卢梭</a:t>
            </a:r>
            <a:r>
              <a:rPr lang="zh-CN" altLang="en-US" sz="2800" dirty="0">
                <a:latin typeface="微软雅黑" panose="020B0503020204020204" pitchFamily="34" charset="-122"/>
                <a:ea typeface="微软雅黑" panose="020B0503020204020204" pitchFamily="34" charset="-122"/>
              </a:rPr>
              <a:t>“回归自然”的思想来自</a:t>
            </a:r>
            <a:r>
              <a:rPr lang="zh-CN" altLang="en-US" sz="2800" b="1" dirty="0">
                <a:solidFill>
                  <a:srgbClr val="FF0000"/>
                </a:solidFill>
                <a:latin typeface="微软雅黑" panose="020B0503020204020204" pitchFamily="34" charset="-122"/>
                <a:ea typeface="微软雅黑" panose="020B0503020204020204" pitchFamily="34" charset="-122"/>
              </a:rPr>
              <a:t>老子</a:t>
            </a:r>
            <a:r>
              <a:rPr lang="zh-CN" altLang="en-US" sz="2800" dirty="0">
                <a:latin typeface="微软雅黑" panose="020B0503020204020204" pitchFamily="34" charset="-122"/>
                <a:ea typeface="微软雅黑" panose="020B0503020204020204" pitchFamily="34" charset="-122"/>
              </a:rPr>
              <a:t>，（见</a:t>
            </a:r>
            <a:r>
              <a:rPr lang="en-US" altLang="zh-CN" sz="2800" b="1" dirty="0">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卢梭评传</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罗曼罗兰</a:t>
            </a:r>
            <a:r>
              <a:rPr lang="zh-CN" altLang="en-US" sz="2800" dirty="0">
                <a:latin typeface="微软雅黑" panose="020B0503020204020204" pitchFamily="34" charset="-122"/>
                <a:ea typeface="微软雅黑" panose="020B0503020204020204" pitchFamily="34" charset="-122"/>
              </a:rPr>
              <a:t>著），德国的</a:t>
            </a:r>
            <a:r>
              <a:rPr lang="zh-CN" altLang="en-US" sz="2800" b="1" dirty="0">
                <a:solidFill>
                  <a:srgbClr val="FF0000"/>
                </a:solidFill>
                <a:latin typeface="微软雅黑" panose="020B0503020204020204" pitchFamily="34" charset="-122"/>
                <a:ea typeface="微软雅黑" panose="020B0503020204020204" pitchFamily="34" charset="-122"/>
              </a:rPr>
              <a:t>莱布尼茨</a:t>
            </a:r>
            <a:r>
              <a:rPr lang="zh-CN" altLang="en-US" sz="2800" dirty="0">
                <a:latin typeface="微软雅黑" panose="020B0503020204020204" pitchFamily="34" charset="-122"/>
                <a:ea typeface="微软雅黑" panose="020B0503020204020204" pitchFamily="34" charset="-122"/>
              </a:rPr>
              <a:t>和</a:t>
            </a:r>
            <a:r>
              <a:rPr lang="zh-CN" altLang="en-US" sz="2800" b="1" dirty="0">
                <a:solidFill>
                  <a:srgbClr val="FF0000"/>
                </a:solidFill>
                <a:latin typeface="微软雅黑" panose="020B0503020204020204" pitchFamily="34" charset="-122"/>
                <a:ea typeface="微软雅黑" panose="020B0503020204020204" pitchFamily="34" charset="-122"/>
              </a:rPr>
              <a:t>沃尔夫</a:t>
            </a:r>
            <a:r>
              <a:rPr lang="zh-CN" altLang="en-US" sz="2800" dirty="0">
                <a:latin typeface="微软雅黑" panose="020B0503020204020204" pitchFamily="34" charset="-122"/>
                <a:ea typeface="微软雅黑" panose="020B0503020204020204" pitchFamily="34" charset="-122"/>
              </a:rPr>
              <a:t>、美国的</a:t>
            </a:r>
            <a:r>
              <a:rPr lang="zh-CN" altLang="en-US" sz="2800" b="1" dirty="0">
                <a:solidFill>
                  <a:srgbClr val="FF0000"/>
                </a:solidFill>
                <a:latin typeface="微软雅黑" panose="020B0503020204020204" pitchFamily="34" charset="-122"/>
                <a:ea typeface="微软雅黑" panose="020B0503020204020204" pitchFamily="34" charset="-122"/>
              </a:rPr>
              <a:t>爱莫森</a:t>
            </a:r>
            <a:r>
              <a:rPr lang="zh-CN" altLang="en-US" sz="2800" dirty="0">
                <a:latin typeface="微软雅黑" panose="020B0503020204020204" pitchFamily="34" charset="-122"/>
                <a:ea typeface="微软雅黑" panose="020B0503020204020204" pitchFamily="34" charset="-122"/>
              </a:rPr>
              <a:t>，都认真研究过儒家哲学，并十分推崇儒家的道德和行为规范体系。</a:t>
            </a:r>
            <a:endParaRPr lang="zh-CN" altLang="en-US" sz="2800" b="1" dirty="0">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5F13338-B413-464D-99BD-8DA64E3D8F91}" type="datetime11">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5539" name="灯片编号占位符 4"/>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52</a:t>
            </a:fld>
            <a:endParaRPr lang="en-US" altLang="zh-CN" sz="1200" dirty="0">
              <a:latin typeface="Garamond" panose="02020404030301010803" pitchFamily="18" charset="0"/>
            </a:endParaRPr>
          </a:p>
        </p:txBody>
      </p:sp>
      <p:sp>
        <p:nvSpPr>
          <p:cNvPr id="6" name="Rectangle 2"/>
          <p:cNvSpPr>
            <a:spLocks noGrp="1" noChangeArrowheads="1"/>
          </p:cNvSpPr>
          <p:nvPr>
            <p:ph type="title"/>
          </p:nvPr>
        </p:nvSpPr>
        <p:spPr>
          <a:xfrm>
            <a:off x="323850" y="115888"/>
            <a:ext cx="8362950" cy="955675"/>
          </a:xfrm>
          <a:solidFill>
            <a:srgbClr val="FFCC00"/>
          </a:soli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400" b="1" i="0" u="none" strike="noStrike" kern="0" cap="none" spc="0" normalizeH="0" baseline="0" noProof="0" dirty="0" smtClean="0">
                <a:ln>
                  <a:noFill/>
                </a:ln>
                <a:solidFill>
                  <a:schemeClr val="tx2"/>
                </a:solidFill>
                <a:effectLst/>
                <a:uLnTx/>
                <a:uFillTx/>
                <a:latin typeface="+mj-lt"/>
                <a:ea typeface="+mj-ea"/>
                <a:cs typeface="+mj-cs"/>
              </a:rPr>
              <a:t>            </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古代</a:t>
            </a: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中国与西方区别</a:t>
            </a:r>
          </a:p>
        </p:txBody>
      </p:sp>
      <p:pic>
        <p:nvPicPr>
          <p:cNvPr id="65541" name="Picture 6" descr="C:\Program Files (x86)\Microsoft Office\MEDIA\CAGCAT10\j0216516.wmf"/>
          <p:cNvPicPr>
            <a:picLocks noChangeAspect="1"/>
          </p:cNvPicPr>
          <p:nvPr/>
        </p:nvPicPr>
        <p:blipFill>
          <a:blip r:embed="rId2"/>
          <a:stretch>
            <a:fillRect/>
          </a:stretch>
        </p:blipFill>
        <p:spPr>
          <a:xfrm>
            <a:off x="7072313" y="0"/>
            <a:ext cx="1573212" cy="1571625"/>
          </a:xfrm>
          <a:prstGeom prst="rect">
            <a:avLst/>
          </a:prstGeom>
          <a:noFill/>
          <a:ln w="9525">
            <a:noFill/>
          </a:ln>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537">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5537">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5537">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55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 grpId="0" uiExpand="1"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7F16415-1096-4420-BD5B-FC43076EBA33}"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6562"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53</a:t>
            </a:fld>
            <a:endParaRPr lang="en-US" altLang="zh-CN" sz="1200" dirty="0">
              <a:latin typeface="Garamond" panose="02020404030301010803" pitchFamily="18" charset="0"/>
            </a:endParaRPr>
          </a:p>
        </p:txBody>
      </p:sp>
      <p:sp>
        <p:nvSpPr>
          <p:cNvPr id="102402" name="Rectangle 2"/>
          <p:cNvSpPr>
            <a:spLocks noGrp="1" noChangeArrowheads="1"/>
          </p:cNvSpPr>
          <p:nvPr>
            <p:ph type="title"/>
          </p:nvPr>
        </p:nvSpPr>
        <p:spPr>
          <a:xfrm>
            <a:off x="457200" y="277813"/>
            <a:ext cx="8229600" cy="919163"/>
          </a:xfrm>
          <a:solidFill>
            <a:srgbClr val="FFFF00"/>
          </a:solidFill>
          <a:ln w="31750">
            <a:solidFill>
              <a:srgbClr val="FF00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1" i="1"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小结与思考：</a:t>
            </a:r>
          </a:p>
        </p:txBody>
      </p:sp>
      <p:sp>
        <p:nvSpPr>
          <p:cNvPr id="102403" name="Rectangle 3"/>
          <p:cNvSpPr>
            <a:spLocks noGrp="1" noChangeArrowheads="1"/>
          </p:cNvSpPr>
          <p:nvPr>
            <p:ph idx="1"/>
          </p:nvPr>
        </p:nvSpPr>
        <p:spPr>
          <a:xfrm>
            <a:off x="457200" y="1371600"/>
            <a:ext cx="8229600" cy="4759325"/>
          </a:xfrm>
          <a:solidFill>
            <a:srgbClr val="FFCC99"/>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古希腊对西方现代化的影响：</a:t>
            </a:r>
          </a:p>
          <a:p>
            <a:pPr marL="669925" marR="0" lvl="1" indent="-325755" algn="l" defTabSz="914400" rtl="0" eaLnBrk="1" fontAlgn="base" latinLnBrk="0" hangingPunct="1">
              <a:lnSpc>
                <a:spcPct val="110000"/>
              </a:lnSpc>
              <a:spcBef>
                <a:spcPts val="1000"/>
              </a:spcBef>
              <a:spcAft>
                <a:spcPct val="0"/>
              </a:spcAft>
              <a:buClr>
                <a:schemeClr val="accent2"/>
              </a:buClr>
              <a:buSzPct val="60000"/>
              <a:buFont typeface="Wingdings" panose="05000000000000000000" pitchFamily="2" charset="2"/>
              <a:buChar char="q"/>
              <a:defRPr/>
            </a:pPr>
            <a:r>
              <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ea"/>
              </a:rPr>
              <a:t>出现哲学以追求智慧，形成早期的科学精神；</a:t>
            </a:r>
          </a:p>
          <a:p>
            <a:pPr marL="669925" marR="0" lvl="1" indent="-325755" algn="l" defTabSz="914400" rtl="0" eaLnBrk="1" fontAlgn="base" latinLnBrk="0" hangingPunct="1">
              <a:lnSpc>
                <a:spcPct val="110000"/>
              </a:lnSpc>
              <a:spcBef>
                <a:spcPts val="1000"/>
              </a:spcBef>
              <a:spcAft>
                <a:spcPct val="0"/>
              </a:spcAft>
              <a:buClr>
                <a:schemeClr val="accent2"/>
              </a:buClr>
              <a:buSzPct val="60000"/>
              <a:buFont typeface="Wingdings" panose="05000000000000000000" pitchFamily="2" charset="2"/>
              <a:buChar char="q"/>
              <a:defRPr/>
            </a:pPr>
            <a:r>
              <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ea"/>
              </a:rPr>
              <a:t>这一价值观影响和造就了西方许多哲学家和科学家，形成了一系列西方最早的科学门类；</a:t>
            </a:r>
          </a:p>
          <a:p>
            <a:pPr marL="669925" marR="0" lvl="1" indent="-325755" algn="l" defTabSz="914400" rtl="0" eaLnBrk="1" fontAlgn="base" latinLnBrk="0" hangingPunct="1">
              <a:lnSpc>
                <a:spcPct val="110000"/>
              </a:lnSpc>
              <a:spcBef>
                <a:spcPts val="1000"/>
              </a:spcBef>
              <a:spcAft>
                <a:spcPct val="0"/>
              </a:spcAft>
              <a:buClr>
                <a:schemeClr val="accent2"/>
              </a:buClr>
              <a:buSzPct val="60000"/>
              <a:buFont typeface="Wingdings" panose="05000000000000000000" pitchFamily="2" charset="2"/>
              <a:buChar char="q"/>
              <a:defRPr/>
            </a:pPr>
            <a:r>
              <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ea"/>
              </a:rPr>
              <a:t>西方的民主政治体系来自于古希腊；</a:t>
            </a:r>
          </a:p>
          <a:p>
            <a:pPr marL="669925" marR="0" lvl="1" indent="-325755" algn="l" defTabSz="914400" rtl="0" eaLnBrk="1" fontAlgn="base" latinLnBrk="0" hangingPunct="1">
              <a:lnSpc>
                <a:spcPct val="110000"/>
              </a:lnSpc>
              <a:spcBef>
                <a:spcPts val="1000"/>
              </a:spcBef>
              <a:spcAft>
                <a:spcPct val="0"/>
              </a:spcAft>
              <a:buClr>
                <a:schemeClr val="accent2"/>
              </a:buClr>
              <a:buSzPct val="60000"/>
              <a:buFont typeface="Wingdings" panose="05000000000000000000" pitchFamily="2" charset="2"/>
              <a:buChar char="q"/>
              <a:defRPr/>
            </a:pPr>
            <a:r>
              <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ea"/>
              </a:rPr>
              <a:t>古希腊哲学家轻视宗教的观念，造成了西方道德冲突；</a:t>
            </a:r>
          </a:p>
          <a:p>
            <a:pPr marL="669925" marR="0" lvl="1" indent="-325755" algn="l" defTabSz="914400" rtl="0" eaLnBrk="1" fontAlgn="base" latinLnBrk="0" hangingPunct="1">
              <a:lnSpc>
                <a:spcPct val="110000"/>
              </a:lnSpc>
              <a:spcBef>
                <a:spcPts val="1000"/>
              </a:spcBef>
              <a:spcAft>
                <a:spcPct val="0"/>
              </a:spcAft>
              <a:buClr>
                <a:schemeClr val="accent2"/>
              </a:buClr>
              <a:buSzPct val="60000"/>
              <a:buFont typeface="Wingdings" panose="05000000000000000000" pitchFamily="2" charset="2"/>
              <a:buChar char="q"/>
              <a:defRPr/>
            </a:pPr>
            <a:r>
              <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ea"/>
              </a:rPr>
              <a:t>西方的教育体系和艺术传统来自古希腊；</a:t>
            </a:r>
          </a:p>
          <a:p>
            <a:pPr marL="669925" marR="0" lvl="1" indent="-325755" algn="l" defTabSz="914400" rtl="0" eaLnBrk="1" fontAlgn="base" latinLnBrk="0" hangingPunct="1">
              <a:lnSpc>
                <a:spcPct val="110000"/>
              </a:lnSpc>
              <a:spcBef>
                <a:spcPts val="1000"/>
              </a:spcBef>
              <a:spcAft>
                <a:spcPct val="0"/>
              </a:spcAft>
              <a:buClr>
                <a:schemeClr val="accent2"/>
              </a:buClr>
              <a:buSzPct val="60000"/>
              <a:buFont typeface="Wingdings" panose="05000000000000000000" pitchFamily="2" charset="2"/>
              <a:buChar char="q"/>
              <a:defRPr/>
            </a:pPr>
            <a:r>
              <a:rPr kumimoji="0" lang="zh-CN" altLang="en-US" sz="22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ea"/>
              </a:rPr>
              <a:t>西方现代化的发展，实际上延续和发展了古希腊的文化、哲学、科学、艺术、医学等各个方面。这种关系在历史上反复出现，今后也会不断出现。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2403">
                                            <p:bg/>
                                          </p:spTgt>
                                        </p:tgtEl>
                                        <p:attrNameLst>
                                          <p:attrName>style.visibility</p:attrName>
                                        </p:attrNameLst>
                                      </p:cBhvr>
                                      <p:to>
                                        <p:strVal val="visible"/>
                                      </p:to>
                                    </p:set>
                                    <p:animEffect transition="in" filter="fade">
                                      <p:cBhvr>
                                        <p:cTn id="7" dur="1000">
                                          <p:stCondLst>
                                            <p:cond delay="0"/>
                                          </p:stCondLst>
                                        </p:cTn>
                                        <p:tgtEl>
                                          <p:spTgt spid="102403">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2403">
                                            <p:txEl>
                                              <p:pRg st="0" end="0"/>
                                            </p:txEl>
                                          </p:spTgt>
                                        </p:tgtEl>
                                        <p:attrNameLst>
                                          <p:attrName>style.visibility</p:attrName>
                                        </p:attrNameLst>
                                      </p:cBhvr>
                                      <p:to>
                                        <p:strVal val="visible"/>
                                      </p:to>
                                    </p:set>
                                    <p:animEffect transition="in" filter="fade">
                                      <p:cBhvr>
                                        <p:cTn id="11" dur="1000">
                                          <p:stCondLst>
                                            <p:cond delay="0"/>
                                          </p:stCondLst>
                                        </p:cTn>
                                        <p:tgtEl>
                                          <p:spTgt spid="10240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2403">
                                            <p:txEl>
                                              <p:pRg st="1" end="1"/>
                                            </p:txEl>
                                          </p:spTgt>
                                        </p:tgtEl>
                                        <p:attrNameLst>
                                          <p:attrName>style.visibility</p:attrName>
                                        </p:attrNameLst>
                                      </p:cBhvr>
                                      <p:to>
                                        <p:strVal val="visible"/>
                                      </p:to>
                                    </p:set>
                                    <p:animEffect transition="in" filter="fade">
                                      <p:cBhvr>
                                        <p:cTn id="15" dur="1000">
                                          <p:stCondLst>
                                            <p:cond delay="0"/>
                                          </p:stCondLst>
                                        </p:cTn>
                                        <p:tgtEl>
                                          <p:spTgt spid="102403">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2403">
                                            <p:txEl>
                                              <p:pRg st="2" end="2"/>
                                            </p:txEl>
                                          </p:spTgt>
                                        </p:tgtEl>
                                        <p:attrNameLst>
                                          <p:attrName>style.visibility</p:attrName>
                                        </p:attrNameLst>
                                      </p:cBhvr>
                                      <p:to>
                                        <p:strVal val="visible"/>
                                      </p:to>
                                    </p:set>
                                    <p:animEffect transition="in" filter="fade">
                                      <p:cBhvr>
                                        <p:cTn id="19" dur="1000">
                                          <p:stCondLst>
                                            <p:cond delay="0"/>
                                          </p:stCondLst>
                                        </p:cTn>
                                        <p:tgtEl>
                                          <p:spTgt spid="102403">
                                            <p:txEl>
                                              <p:pRg st="2" end="2"/>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02403">
                                            <p:txEl>
                                              <p:pRg st="3" end="3"/>
                                            </p:txEl>
                                          </p:spTgt>
                                        </p:tgtEl>
                                        <p:attrNameLst>
                                          <p:attrName>style.visibility</p:attrName>
                                        </p:attrNameLst>
                                      </p:cBhvr>
                                      <p:to>
                                        <p:strVal val="visible"/>
                                      </p:to>
                                    </p:set>
                                    <p:animEffect transition="in" filter="fade">
                                      <p:cBhvr>
                                        <p:cTn id="23" dur="1000">
                                          <p:stCondLst>
                                            <p:cond delay="0"/>
                                          </p:stCondLst>
                                        </p:cTn>
                                        <p:tgtEl>
                                          <p:spTgt spid="102403">
                                            <p:txEl>
                                              <p:pRg st="3" end="3"/>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02403">
                                            <p:txEl>
                                              <p:pRg st="4" end="4"/>
                                            </p:txEl>
                                          </p:spTgt>
                                        </p:tgtEl>
                                        <p:attrNameLst>
                                          <p:attrName>style.visibility</p:attrName>
                                        </p:attrNameLst>
                                      </p:cBhvr>
                                      <p:to>
                                        <p:strVal val="visible"/>
                                      </p:to>
                                    </p:set>
                                    <p:animEffect transition="in" filter="fade">
                                      <p:cBhvr>
                                        <p:cTn id="27" dur="1000">
                                          <p:stCondLst>
                                            <p:cond delay="0"/>
                                          </p:stCondLst>
                                        </p:cTn>
                                        <p:tgtEl>
                                          <p:spTgt spid="102403">
                                            <p:txEl>
                                              <p:pRg st="4" end="4"/>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02403">
                                            <p:txEl>
                                              <p:pRg st="5" end="5"/>
                                            </p:txEl>
                                          </p:spTgt>
                                        </p:tgtEl>
                                        <p:attrNameLst>
                                          <p:attrName>style.visibility</p:attrName>
                                        </p:attrNameLst>
                                      </p:cBhvr>
                                      <p:to>
                                        <p:strVal val="visible"/>
                                      </p:to>
                                    </p:set>
                                    <p:animEffect transition="in" filter="fade">
                                      <p:cBhvr>
                                        <p:cTn id="31" dur="1000">
                                          <p:stCondLst>
                                            <p:cond delay="0"/>
                                          </p:stCondLst>
                                        </p:cTn>
                                        <p:tgtEl>
                                          <p:spTgt spid="102403">
                                            <p:txEl>
                                              <p:pRg st="5" end="5"/>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02403">
                                            <p:txEl>
                                              <p:pRg st="6" end="6"/>
                                            </p:txEl>
                                          </p:spTgt>
                                        </p:tgtEl>
                                        <p:attrNameLst>
                                          <p:attrName>style.visibility</p:attrName>
                                        </p:attrNameLst>
                                      </p:cBhvr>
                                      <p:to>
                                        <p:strVal val="visible"/>
                                      </p:to>
                                    </p:set>
                                    <p:animEffect transition="in" filter="fade">
                                      <p:cBhvr>
                                        <p:cTn id="35" dur="1000">
                                          <p:stCondLst>
                                            <p:cond delay="0"/>
                                          </p:stCondLst>
                                        </p:cTn>
                                        <p:tgtEl>
                                          <p:spTgt spid="1024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D615483-3052-47E3-A5C8-A998703281C1}"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7586"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54</a:t>
            </a:fld>
            <a:endParaRPr lang="en-US" altLang="zh-CN" sz="1200" dirty="0">
              <a:latin typeface="Garamond" panose="02020404030301010803" pitchFamily="18" charset="0"/>
            </a:endParaRPr>
          </a:p>
        </p:txBody>
      </p:sp>
      <p:sp>
        <p:nvSpPr>
          <p:cNvPr id="105474" name="Rectangle 2"/>
          <p:cNvSpPr>
            <a:spLocks noGrp="1" noChangeArrowheads="1"/>
          </p:cNvSpPr>
          <p:nvPr>
            <p:ph type="title"/>
          </p:nvPr>
        </p:nvSpPr>
        <p:spPr>
          <a:xfrm>
            <a:off x="395288" y="188913"/>
            <a:ext cx="8291513" cy="1079500"/>
          </a:xfrm>
          <a:solidFill>
            <a:srgbClr val="FFFF00"/>
          </a:solidFill>
          <a:ln w="19050">
            <a:solidFill>
              <a:srgbClr val="FF0000"/>
            </a:solidFill>
          </a:ln>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4200" b="1" i="1"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小结与思考：</a:t>
            </a:r>
          </a:p>
        </p:txBody>
      </p:sp>
      <p:sp>
        <p:nvSpPr>
          <p:cNvPr id="105475" name="Rectangle 3"/>
          <p:cNvSpPr>
            <a:spLocks noGrp="1" noChangeArrowheads="1"/>
          </p:cNvSpPr>
          <p:nvPr>
            <p:ph idx="1"/>
          </p:nvPr>
        </p:nvSpPr>
        <p:spPr>
          <a:xfrm>
            <a:off x="457200" y="1412875"/>
            <a:ext cx="8229600" cy="4718050"/>
          </a:xfrm>
          <a:solidFill>
            <a:srgbClr val="FFFF99"/>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30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古罗马对西方现代化的影响：</a:t>
            </a:r>
          </a:p>
          <a:p>
            <a:pPr marL="669925" marR="0" lvl="1" indent="-325755" algn="l" defTabSz="914400" rtl="0" eaLnBrk="1" fontAlgn="base" latinLnBrk="0" hangingPunct="1">
              <a:lnSpc>
                <a:spcPct val="100000"/>
              </a:lnSpc>
              <a:spcBef>
                <a:spcPct val="30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ea"/>
              </a:rPr>
              <a:t>基督教文化成为西方的主体文化；</a:t>
            </a:r>
          </a:p>
          <a:p>
            <a:pPr marL="669925" marR="0" lvl="1" indent="-325755" algn="l" defTabSz="914400" rtl="0" eaLnBrk="1" fontAlgn="base" latinLnBrk="0" hangingPunct="1">
              <a:lnSpc>
                <a:spcPct val="100000"/>
              </a:lnSpc>
              <a:spcBef>
                <a:spcPct val="30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ea"/>
              </a:rPr>
              <a:t>法律与政治体制的基本框架；</a:t>
            </a:r>
          </a:p>
          <a:p>
            <a:pPr marL="669925" marR="0" lvl="1" indent="-325755" algn="l" defTabSz="914400" rtl="0" eaLnBrk="1" fontAlgn="base" latinLnBrk="0" hangingPunct="1">
              <a:lnSpc>
                <a:spcPct val="100000"/>
              </a:lnSpc>
              <a:spcBef>
                <a:spcPct val="30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ea"/>
              </a:rPr>
              <a:t>对外扩张、征战、掠夺的殖民主义思想，推崇军国主义、称霸世界的意识观念；</a:t>
            </a:r>
          </a:p>
          <a:p>
            <a:pPr marL="669925" marR="0" lvl="1" indent="-325755" algn="l" defTabSz="914400" rtl="0" eaLnBrk="1" fontAlgn="base" latinLnBrk="0" hangingPunct="1">
              <a:lnSpc>
                <a:spcPct val="100000"/>
              </a:lnSpc>
              <a:spcBef>
                <a:spcPct val="30000"/>
              </a:spcBef>
              <a:spcAft>
                <a:spcPct val="0"/>
              </a:spcAft>
              <a:buClr>
                <a:schemeClr val="accent2"/>
              </a:buClr>
              <a:buSzPct val="60000"/>
              <a:buFont typeface="Wingdings" panose="05000000000000000000" pitchFamily="2" charset="2"/>
              <a:buChar char="q"/>
              <a:defRPr/>
            </a:pPr>
            <a:r>
              <a:rPr kumimoji="0" lang="zh-CN" altLang="en-US" sz="24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ea"/>
              </a:rPr>
              <a:t>推崇享乐主义。</a:t>
            </a:r>
            <a:endParaRPr kumimoji="0" lang="zh-CN" altLang="en-US" sz="2000" b="1" i="1"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ea"/>
            </a:endParaRPr>
          </a:p>
          <a:p>
            <a:pPr marL="342900" marR="0" lvl="0" indent="-342900" algn="l" defTabSz="914400" rtl="0" eaLnBrk="1" fontAlgn="base" latinLnBrk="0" hangingPunct="1">
              <a:lnSpc>
                <a:spcPct val="100000"/>
              </a:lnSpc>
              <a:spcBef>
                <a:spcPct val="30000"/>
              </a:spcBef>
              <a:spcAft>
                <a:spcPct val="0"/>
              </a:spcAft>
              <a:buClr>
                <a:schemeClr val="accent1"/>
              </a:buClr>
              <a:buSzPct val="65000"/>
              <a:buFont typeface="Wingdings" panose="05000000000000000000" pitchFamily="2" charset="2"/>
              <a:buChar char="n"/>
              <a:defRPr/>
            </a:pPr>
            <a:r>
              <a:rPr kumimoji="0" lang="zh-CN" altLang="en-US" sz="26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古希腊和古罗马的价值观念与中国传统价值观念有哪些区别？</a:t>
            </a:r>
          </a:p>
          <a:p>
            <a:pPr marL="342900" marR="0" lvl="0" indent="-342900" algn="l" defTabSz="914400" rtl="0" eaLnBrk="1" fontAlgn="base" latinLnBrk="0" hangingPunct="1">
              <a:lnSpc>
                <a:spcPct val="100000"/>
              </a:lnSpc>
              <a:spcBef>
                <a:spcPct val="30000"/>
              </a:spcBef>
              <a:spcAft>
                <a:spcPct val="0"/>
              </a:spcAft>
              <a:buClr>
                <a:schemeClr val="accent1"/>
              </a:buClr>
              <a:buSzPct val="65000"/>
              <a:buFont typeface="Wingdings" panose="05000000000000000000" pitchFamily="2" charset="2"/>
              <a:buChar char="n"/>
              <a:defRPr/>
            </a:pPr>
            <a:r>
              <a:rPr kumimoji="0" lang="zh-CN" altLang="en-US" sz="26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同一时期的中国思想家有哪几个？与恺撒大帝同期的中国政治家都有谁？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5475">
                                            <p:bg/>
                                          </p:spTgt>
                                        </p:tgtEl>
                                        <p:attrNameLst>
                                          <p:attrName>style.visibility</p:attrName>
                                        </p:attrNameLst>
                                      </p:cBhvr>
                                      <p:to>
                                        <p:strVal val="visible"/>
                                      </p:to>
                                    </p:set>
                                    <p:animEffect transition="in" filter="fade">
                                      <p:cBhvr>
                                        <p:cTn id="7" dur="1000">
                                          <p:stCondLst>
                                            <p:cond delay="0"/>
                                          </p:stCondLst>
                                        </p:cTn>
                                        <p:tgtEl>
                                          <p:spTgt spid="105475">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5475">
                                            <p:txEl>
                                              <p:pRg st="0" end="0"/>
                                            </p:txEl>
                                          </p:spTgt>
                                        </p:tgtEl>
                                        <p:attrNameLst>
                                          <p:attrName>style.visibility</p:attrName>
                                        </p:attrNameLst>
                                      </p:cBhvr>
                                      <p:to>
                                        <p:strVal val="visible"/>
                                      </p:to>
                                    </p:set>
                                    <p:animEffect transition="in" filter="fade">
                                      <p:cBhvr>
                                        <p:cTn id="11" dur="1000">
                                          <p:stCondLst>
                                            <p:cond delay="0"/>
                                          </p:stCondLst>
                                        </p:cTn>
                                        <p:tgtEl>
                                          <p:spTgt spid="105475">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5475">
                                            <p:txEl>
                                              <p:pRg st="1" end="1"/>
                                            </p:txEl>
                                          </p:spTgt>
                                        </p:tgtEl>
                                        <p:attrNameLst>
                                          <p:attrName>style.visibility</p:attrName>
                                        </p:attrNameLst>
                                      </p:cBhvr>
                                      <p:to>
                                        <p:strVal val="visible"/>
                                      </p:to>
                                    </p:set>
                                    <p:animEffect transition="in" filter="fade">
                                      <p:cBhvr>
                                        <p:cTn id="15" dur="1000">
                                          <p:stCondLst>
                                            <p:cond delay="0"/>
                                          </p:stCondLst>
                                        </p:cTn>
                                        <p:tgtEl>
                                          <p:spTgt spid="105475">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5475">
                                            <p:txEl>
                                              <p:pRg st="2" end="2"/>
                                            </p:txEl>
                                          </p:spTgt>
                                        </p:tgtEl>
                                        <p:attrNameLst>
                                          <p:attrName>style.visibility</p:attrName>
                                        </p:attrNameLst>
                                      </p:cBhvr>
                                      <p:to>
                                        <p:strVal val="visible"/>
                                      </p:to>
                                    </p:set>
                                    <p:animEffect transition="in" filter="fade">
                                      <p:cBhvr>
                                        <p:cTn id="19" dur="1000">
                                          <p:stCondLst>
                                            <p:cond delay="0"/>
                                          </p:stCondLst>
                                        </p:cTn>
                                        <p:tgtEl>
                                          <p:spTgt spid="105475">
                                            <p:txEl>
                                              <p:pRg st="2" end="2"/>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05475">
                                            <p:txEl>
                                              <p:pRg st="3" end="3"/>
                                            </p:txEl>
                                          </p:spTgt>
                                        </p:tgtEl>
                                        <p:attrNameLst>
                                          <p:attrName>style.visibility</p:attrName>
                                        </p:attrNameLst>
                                      </p:cBhvr>
                                      <p:to>
                                        <p:strVal val="visible"/>
                                      </p:to>
                                    </p:set>
                                    <p:animEffect transition="in" filter="fade">
                                      <p:cBhvr>
                                        <p:cTn id="23" dur="1000">
                                          <p:stCondLst>
                                            <p:cond delay="0"/>
                                          </p:stCondLst>
                                        </p:cTn>
                                        <p:tgtEl>
                                          <p:spTgt spid="105475">
                                            <p:txEl>
                                              <p:pRg st="3" end="3"/>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05475">
                                            <p:txEl>
                                              <p:pRg st="4" end="4"/>
                                            </p:txEl>
                                          </p:spTgt>
                                        </p:tgtEl>
                                        <p:attrNameLst>
                                          <p:attrName>style.visibility</p:attrName>
                                        </p:attrNameLst>
                                      </p:cBhvr>
                                      <p:to>
                                        <p:strVal val="visible"/>
                                      </p:to>
                                    </p:set>
                                    <p:animEffect transition="in" filter="fade">
                                      <p:cBhvr>
                                        <p:cTn id="27" dur="1000">
                                          <p:stCondLst>
                                            <p:cond delay="0"/>
                                          </p:stCondLst>
                                        </p:cTn>
                                        <p:tgtEl>
                                          <p:spTgt spid="105475">
                                            <p:txEl>
                                              <p:pRg st="4" end="4"/>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05475">
                                            <p:txEl>
                                              <p:pRg st="5" end="5"/>
                                            </p:txEl>
                                          </p:spTgt>
                                        </p:tgtEl>
                                        <p:attrNameLst>
                                          <p:attrName>style.visibility</p:attrName>
                                        </p:attrNameLst>
                                      </p:cBhvr>
                                      <p:to>
                                        <p:strVal val="visible"/>
                                      </p:to>
                                    </p:set>
                                    <p:animEffect transition="in" filter="fade">
                                      <p:cBhvr>
                                        <p:cTn id="31" dur="1000">
                                          <p:stCondLst>
                                            <p:cond delay="0"/>
                                          </p:stCondLst>
                                        </p:cTn>
                                        <p:tgtEl>
                                          <p:spTgt spid="105475">
                                            <p:txEl>
                                              <p:pRg st="5" end="5"/>
                                            </p:tx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05475">
                                            <p:txEl>
                                              <p:pRg st="6" end="6"/>
                                            </p:txEl>
                                          </p:spTgt>
                                        </p:tgtEl>
                                        <p:attrNameLst>
                                          <p:attrName>style.visibility</p:attrName>
                                        </p:attrNameLst>
                                      </p:cBhvr>
                                      <p:to>
                                        <p:strVal val="visible"/>
                                      </p:to>
                                    </p:set>
                                    <p:animEffect transition="in" filter="fade">
                                      <p:cBhvr>
                                        <p:cTn id="35" dur="1000">
                                          <p:stCondLst>
                                            <p:cond delay="0"/>
                                          </p:stCondLst>
                                        </p:cTn>
                                        <p:tgtEl>
                                          <p:spTgt spid="10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FD4B49C-4CE9-42AC-9851-576B03AA6903}"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8610"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55</a:t>
            </a:fld>
            <a:endParaRPr lang="en-US" altLang="zh-CN" sz="1200" dirty="0">
              <a:latin typeface="Garamond" panose="02020404030301010803" pitchFamily="18" charset="0"/>
            </a:endParaRPr>
          </a:p>
        </p:txBody>
      </p:sp>
      <p:sp>
        <p:nvSpPr>
          <p:cNvPr id="179202" name="Rectangle 2"/>
          <p:cNvSpPr>
            <a:spLocks noGrp="1" noChangeArrowheads="1"/>
          </p:cNvSpPr>
          <p:nvPr>
            <p:ph type="title"/>
          </p:nvPr>
        </p:nvSpPr>
        <p:spPr>
          <a:xfrm>
            <a:off x="214313" y="188913"/>
            <a:ext cx="8472488" cy="936625"/>
          </a:xfrm>
          <a:gradFill rotWithShape="1">
            <a:gsLst>
              <a:gs pos="0">
                <a:srgbClr val="FFFFCC"/>
              </a:gs>
              <a:gs pos="100000">
                <a:srgbClr val="CCFF33"/>
              </a:gs>
            </a:gsLst>
            <a:path path="shape">
              <a:fillToRect l="50000" t="50000" r="50000" b="50000"/>
            </a:path>
          </a:gradFill>
          <a:ln w="31750">
            <a:solidFill>
              <a:srgbClr val="FF00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1" i="1"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社会转型期的三大病态问题</a:t>
            </a:r>
          </a:p>
        </p:txBody>
      </p:sp>
      <p:sp>
        <p:nvSpPr>
          <p:cNvPr id="179203" name="Rectangle 3"/>
          <p:cNvSpPr>
            <a:spLocks noGrp="1" noChangeArrowheads="1"/>
          </p:cNvSpPr>
          <p:nvPr>
            <p:ph idx="1"/>
          </p:nvPr>
        </p:nvSpPr>
        <p:spPr>
          <a:xfrm>
            <a:off x="214313" y="1341438"/>
            <a:ext cx="8572500" cy="4967288"/>
          </a:xfrm>
          <a:solidFill>
            <a:srgbClr val="CCFFCC"/>
          </a:solidFill>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35000"/>
              </a:spcBef>
              <a:spcAft>
                <a:spcPct val="0"/>
              </a:spcAft>
              <a:buClr>
                <a:schemeClr val="accent1"/>
              </a:buClr>
              <a:buSzPct val="65000"/>
              <a:buFont typeface="Wingdings" panose="05000000000000000000" pitchFamily="2" charset="2"/>
              <a:buChar char="n"/>
              <a:defRPr/>
            </a:pPr>
            <a:r>
              <a:rPr kumimoji="0" lang="zh-CN" altLang="en-US" sz="2600" b="1" i="1"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社会病态：</a:t>
            </a: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000" b="1" i="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ea"/>
              </a:rPr>
              <a:t>社会不公正，贫富差距，金钱崇拜、自由竞争与阶级斗争</a:t>
            </a:r>
            <a:r>
              <a:rPr kumimoji="0" lang="zh-CN" altLang="en-US" sz="2000" b="1" i="0" u="none" strike="noStrike" kern="0" cap="none" spc="0" normalizeH="0" baseline="0" noProof="0" dirty="0" smtClean="0">
                <a:ln>
                  <a:noFill/>
                </a:ln>
                <a:solidFill>
                  <a:srgbClr val="CC99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ea"/>
              </a:rPr>
              <a:t>（马克思）</a:t>
            </a:r>
            <a:endParaRPr kumimoji="0" lang="zh-CN" altLang="en-US" sz="2000" b="1" i="0" u="none" strike="noStrike" kern="0" cap="none" spc="0" normalizeH="0" baseline="0" noProof="0" dirty="0" smtClean="0">
              <a:ln>
                <a:noFill/>
              </a:ln>
              <a:solidFill>
                <a:schemeClr val="fo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ea"/>
            </a:endParaRP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000" b="1" i="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ea"/>
              </a:rPr>
              <a:t>自杀率上升</a:t>
            </a:r>
            <a:r>
              <a:rPr kumimoji="0" lang="zh-CN" altLang="en-US" sz="2000" b="1" i="0" u="none" strike="noStrike" kern="0" cap="none" spc="0" normalizeH="0" baseline="0" noProof="0" dirty="0" smtClean="0">
                <a:ln>
                  <a:noFill/>
                </a:ln>
                <a:solidFill>
                  <a:schemeClr val="accent1"/>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ea"/>
              </a:rPr>
              <a:t>（涂尔干）</a:t>
            </a: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000" b="1" i="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ea"/>
              </a:rPr>
              <a:t>性解放</a:t>
            </a:r>
            <a:r>
              <a:rPr kumimoji="0" lang="zh-CN" altLang="en-US" sz="2000" b="1" i="1" u="none" strike="noStrike" kern="0" cap="none" spc="0" normalizeH="0" baseline="0" noProof="0" dirty="0" smtClean="0">
                <a:ln>
                  <a:noFill/>
                </a:ln>
                <a:solidFill>
                  <a:schemeClr val="folHlink"/>
                </a:solidFill>
                <a:effectLst/>
                <a:uLnTx/>
                <a:uFillTx/>
                <a:latin typeface="微软雅黑" panose="020B0503020204020204" pitchFamily="34" charset="-122"/>
                <a:ea typeface="微软雅黑" panose="020B0503020204020204" pitchFamily="34" charset="-122"/>
                <a:cs typeface="+mn-ea"/>
              </a:rPr>
              <a:t>              </a:t>
            </a:r>
            <a:r>
              <a:rPr kumimoji="0" lang="zh-CN" altLang="en-US" sz="2000" b="1" i="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ea"/>
              </a:rPr>
              <a:t>家庭瓦解、青少年犯罪、毒品、恐怖主义。</a:t>
            </a:r>
          </a:p>
          <a:p>
            <a:pPr marL="342900" marR="0" lvl="0" indent="-342900" algn="l" defTabSz="914400" rtl="0" eaLnBrk="1" fontAlgn="base" latinLnBrk="0" hangingPunct="1">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2600" b="1" i="1"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心理病态：</a:t>
            </a: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000" b="1" i="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ea"/>
              </a:rPr>
              <a:t>不善良</a:t>
            </a: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000" b="1" i="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ea"/>
              </a:rPr>
              <a:t>懒惰、贪婪、自私</a:t>
            </a: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000" b="1" i="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ea"/>
              </a:rPr>
              <a:t>嫉妒、猜忌等。</a:t>
            </a:r>
          </a:p>
          <a:p>
            <a:pPr marL="342900" marR="0" lvl="0" indent="-342900" algn="l" defTabSz="914400" rtl="0" eaLnBrk="1" fontAlgn="base" latinLnBrk="0" hangingPunct="1">
              <a:lnSpc>
                <a:spcPct val="100000"/>
              </a:lnSpc>
              <a:spcBef>
                <a:spcPct val="35000"/>
              </a:spcBef>
              <a:spcAft>
                <a:spcPct val="0"/>
              </a:spcAft>
              <a:buClr>
                <a:schemeClr val="accent1"/>
              </a:buClr>
              <a:buSzPct val="65000"/>
              <a:buFont typeface="Wingdings" panose="05000000000000000000" pitchFamily="2" charset="2"/>
              <a:buChar char="n"/>
              <a:defRPr/>
            </a:pPr>
            <a:r>
              <a:rPr kumimoji="0" lang="zh-CN" altLang="en-US" sz="2600" b="1" i="1"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环境病态：</a:t>
            </a: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000" b="1" i="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ea"/>
              </a:rPr>
              <a:t>资源匮乏</a:t>
            </a:r>
          </a:p>
          <a:p>
            <a:pPr marL="669925" marR="0" lvl="1" indent="-325755" algn="l" defTabSz="914400" rtl="0" eaLnBrk="1" fontAlgn="base" latinLnBrk="0" hangingPunct="1">
              <a:lnSpc>
                <a:spcPct val="100000"/>
              </a:lnSpc>
              <a:spcBef>
                <a:spcPct val="35000"/>
              </a:spcBef>
              <a:spcAft>
                <a:spcPct val="0"/>
              </a:spcAft>
              <a:buClr>
                <a:schemeClr val="accent2"/>
              </a:buClr>
              <a:buSzPct val="60000"/>
              <a:buFont typeface="Wingdings" panose="05000000000000000000" pitchFamily="2" charset="2"/>
              <a:buChar char="q"/>
              <a:defRPr/>
            </a:pPr>
            <a:r>
              <a:rPr kumimoji="0" lang="zh-CN" altLang="en-US" sz="2000" b="1" i="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ea"/>
              </a:rPr>
              <a:t>生态破坏</a:t>
            </a:r>
            <a:endParaRPr kumimoji="0" lang="zh-CN" altLang="en-US" sz="20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ea"/>
            </a:endParaRPr>
          </a:p>
        </p:txBody>
      </p:sp>
      <p:sp>
        <p:nvSpPr>
          <p:cNvPr id="68613" name="AutoShape 4"/>
          <p:cNvSpPr/>
          <p:nvPr/>
        </p:nvSpPr>
        <p:spPr>
          <a:xfrm>
            <a:off x="1993900" y="2643188"/>
            <a:ext cx="577850" cy="288925"/>
          </a:xfrm>
          <a:prstGeom prst="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宋体" panose="02010600030101010101" pitchFamily="2" charset="-122"/>
            </a:endParaRPr>
          </a:p>
        </p:txBody>
      </p:sp>
      <p:pic>
        <p:nvPicPr>
          <p:cNvPr id="68614" name="Picture 10" descr="MP900403290[2]"/>
          <p:cNvPicPr>
            <a:picLocks noChangeAspect="1"/>
          </p:cNvPicPr>
          <p:nvPr/>
        </p:nvPicPr>
        <p:blipFill>
          <a:blip r:embed="rId2"/>
          <a:stretch>
            <a:fillRect/>
          </a:stretch>
        </p:blipFill>
        <p:spPr>
          <a:xfrm>
            <a:off x="4846638" y="3708400"/>
            <a:ext cx="3902075" cy="2600325"/>
          </a:xfrm>
          <a:prstGeom prst="rect">
            <a:avLst/>
          </a:prstGeom>
          <a:noFill/>
          <a:ln w="9525">
            <a:noFill/>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9202"/>
                                        </p:tgtEl>
                                        <p:attrNameLst>
                                          <p:attrName>style.visibility</p:attrName>
                                        </p:attrNameLst>
                                      </p:cBhvr>
                                      <p:to>
                                        <p:strVal val="visible"/>
                                      </p:to>
                                    </p:set>
                                    <p:anim calcmode="lin" valueType="num">
                                      <p:cBhvr>
                                        <p:cTn id="7" dur="500" fill="hold"/>
                                        <p:tgtEl>
                                          <p:spTgt spid="179202"/>
                                        </p:tgtEl>
                                        <p:attrNameLst>
                                          <p:attrName>ppt_w</p:attrName>
                                        </p:attrNameLst>
                                      </p:cBhvr>
                                      <p:tavLst>
                                        <p:tav tm="0">
                                          <p:val>
                                            <p:fltVal val="0"/>
                                          </p:val>
                                        </p:tav>
                                        <p:tav tm="100000">
                                          <p:val>
                                            <p:strVal val="#ppt_w"/>
                                          </p:val>
                                        </p:tav>
                                      </p:tavLst>
                                    </p:anim>
                                    <p:anim calcmode="lin" valueType="num">
                                      <p:cBhvr>
                                        <p:cTn id="8" dur="500" fill="hold"/>
                                        <p:tgtEl>
                                          <p:spTgt spid="179202"/>
                                        </p:tgtEl>
                                        <p:attrNameLst>
                                          <p:attrName>ppt_h</p:attrName>
                                        </p:attrNameLst>
                                      </p:cBhvr>
                                      <p:tavLst>
                                        <p:tav tm="0">
                                          <p:val>
                                            <p:fltVal val="0"/>
                                          </p:val>
                                        </p:tav>
                                        <p:tav tm="100000">
                                          <p:val>
                                            <p:strVal val="#ppt_h"/>
                                          </p:val>
                                        </p:tav>
                                      </p:tavLst>
                                    </p:anim>
                                    <p:animEffect transition="in" filter="fade">
                                      <p:cBhvr>
                                        <p:cTn id="9" dur="500"/>
                                        <p:tgtEl>
                                          <p:spTgt spid="17920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9203">
                                            <p:bg/>
                                          </p:spTgt>
                                        </p:tgtEl>
                                        <p:attrNameLst>
                                          <p:attrName>style.visibility</p:attrName>
                                        </p:attrNameLst>
                                      </p:cBhvr>
                                      <p:to>
                                        <p:strVal val="visible"/>
                                      </p:to>
                                    </p:set>
                                    <p:animEffect transition="in" filter="fade">
                                      <p:cBhvr>
                                        <p:cTn id="13" dur="1000">
                                          <p:stCondLst>
                                            <p:cond delay="0"/>
                                          </p:stCondLst>
                                        </p:cTn>
                                        <p:tgtEl>
                                          <p:spTgt spid="179203">
                                            <p:bg/>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9203">
                                            <p:txEl>
                                              <p:pRg st="0" end="0"/>
                                            </p:txEl>
                                          </p:spTgt>
                                        </p:tgtEl>
                                        <p:attrNameLst>
                                          <p:attrName>style.visibility</p:attrName>
                                        </p:attrNameLst>
                                      </p:cBhvr>
                                      <p:to>
                                        <p:strVal val="visible"/>
                                      </p:to>
                                    </p:set>
                                    <p:animEffect transition="in" filter="fade">
                                      <p:cBhvr>
                                        <p:cTn id="18" dur="1000">
                                          <p:stCondLst>
                                            <p:cond delay="0"/>
                                          </p:stCondLst>
                                        </p:cTn>
                                        <p:tgtEl>
                                          <p:spTgt spid="179203">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9203">
                                            <p:txEl>
                                              <p:pRg st="1" end="1"/>
                                            </p:txEl>
                                          </p:spTgt>
                                        </p:tgtEl>
                                        <p:attrNameLst>
                                          <p:attrName>style.visibility</p:attrName>
                                        </p:attrNameLst>
                                      </p:cBhvr>
                                      <p:to>
                                        <p:strVal val="visible"/>
                                      </p:to>
                                    </p:set>
                                    <p:animEffect transition="in" filter="fade">
                                      <p:cBhvr>
                                        <p:cTn id="21" dur="1000">
                                          <p:stCondLst>
                                            <p:cond delay="0"/>
                                          </p:stCondLst>
                                        </p:cTn>
                                        <p:tgtEl>
                                          <p:spTgt spid="179203">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9203">
                                            <p:txEl>
                                              <p:pRg st="2" end="2"/>
                                            </p:txEl>
                                          </p:spTgt>
                                        </p:tgtEl>
                                        <p:attrNameLst>
                                          <p:attrName>style.visibility</p:attrName>
                                        </p:attrNameLst>
                                      </p:cBhvr>
                                      <p:to>
                                        <p:strVal val="visible"/>
                                      </p:to>
                                    </p:set>
                                    <p:animEffect transition="in" filter="fade">
                                      <p:cBhvr>
                                        <p:cTn id="24" dur="1000">
                                          <p:stCondLst>
                                            <p:cond delay="0"/>
                                          </p:stCondLst>
                                        </p:cTn>
                                        <p:tgtEl>
                                          <p:spTgt spid="179203">
                                            <p:txEl>
                                              <p:pRg st="2" end="2"/>
                                            </p:txEl>
                                          </p:spTgt>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68613"/>
                                        </p:tgtEl>
                                        <p:attrNameLst>
                                          <p:attrName>style.visibility</p:attrName>
                                        </p:attrNameLst>
                                      </p:cBhvr>
                                      <p:to>
                                        <p:strVal val="visible"/>
                                      </p:to>
                                    </p:se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79203">
                                            <p:txEl>
                                              <p:pRg st="3" end="3"/>
                                            </p:txEl>
                                          </p:spTgt>
                                        </p:tgtEl>
                                        <p:attrNameLst>
                                          <p:attrName>style.visibility</p:attrName>
                                        </p:attrNameLst>
                                      </p:cBhvr>
                                      <p:to>
                                        <p:strVal val="visible"/>
                                      </p:to>
                                    </p:set>
                                    <p:animEffect transition="in" filter="fade">
                                      <p:cBhvr>
                                        <p:cTn id="31" dur="1000">
                                          <p:stCondLst>
                                            <p:cond delay="0"/>
                                          </p:stCondLst>
                                        </p:cTn>
                                        <p:tgtEl>
                                          <p:spTgt spid="17920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9203">
                                            <p:txEl>
                                              <p:pRg st="4" end="4"/>
                                            </p:txEl>
                                          </p:spTgt>
                                        </p:tgtEl>
                                        <p:attrNameLst>
                                          <p:attrName>style.visibility</p:attrName>
                                        </p:attrNameLst>
                                      </p:cBhvr>
                                      <p:to>
                                        <p:strVal val="visible"/>
                                      </p:to>
                                    </p:set>
                                    <p:animEffect transition="in" filter="fade">
                                      <p:cBhvr>
                                        <p:cTn id="36" dur="1000">
                                          <p:stCondLst>
                                            <p:cond delay="0"/>
                                          </p:stCondLst>
                                        </p:cTn>
                                        <p:tgtEl>
                                          <p:spTgt spid="179203">
                                            <p:txEl>
                                              <p:pRg st="4" end="4"/>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9203">
                                            <p:txEl>
                                              <p:pRg st="5" end="5"/>
                                            </p:txEl>
                                          </p:spTgt>
                                        </p:tgtEl>
                                        <p:attrNameLst>
                                          <p:attrName>style.visibility</p:attrName>
                                        </p:attrNameLst>
                                      </p:cBhvr>
                                      <p:to>
                                        <p:strVal val="visible"/>
                                      </p:to>
                                    </p:set>
                                    <p:animEffect transition="in" filter="fade">
                                      <p:cBhvr>
                                        <p:cTn id="39" dur="1000">
                                          <p:stCondLst>
                                            <p:cond delay="0"/>
                                          </p:stCondLst>
                                        </p:cTn>
                                        <p:tgtEl>
                                          <p:spTgt spid="179203">
                                            <p:txEl>
                                              <p:pRg st="5" end="5"/>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9203">
                                            <p:txEl>
                                              <p:pRg st="6" end="6"/>
                                            </p:txEl>
                                          </p:spTgt>
                                        </p:tgtEl>
                                        <p:attrNameLst>
                                          <p:attrName>style.visibility</p:attrName>
                                        </p:attrNameLst>
                                      </p:cBhvr>
                                      <p:to>
                                        <p:strVal val="visible"/>
                                      </p:to>
                                    </p:set>
                                    <p:animEffect transition="in" filter="fade">
                                      <p:cBhvr>
                                        <p:cTn id="42" dur="1000">
                                          <p:stCondLst>
                                            <p:cond delay="0"/>
                                          </p:stCondLst>
                                        </p:cTn>
                                        <p:tgtEl>
                                          <p:spTgt spid="179203">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9203">
                                            <p:txEl>
                                              <p:pRg st="7" end="7"/>
                                            </p:txEl>
                                          </p:spTgt>
                                        </p:tgtEl>
                                        <p:attrNameLst>
                                          <p:attrName>style.visibility</p:attrName>
                                        </p:attrNameLst>
                                      </p:cBhvr>
                                      <p:to>
                                        <p:strVal val="visible"/>
                                      </p:to>
                                    </p:set>
                                    <p:animEffect transition="in" filter="fade">
                                      <p:cBhvr>
                                        <p:cTn id="45" dur="1000">
                                          <p:stCondLst>
                                            <p:cond delay="0"/>
                                          </p:stCondLst>
                                        </p:cTn>
                                        <p:tgtEl>
                                          <p:spTgt spid="17920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9203">
                                            <p:txEl>
                                              <p:pRg st="8" end="8"/>
                                            </p:txEl>
                                          </p:spTgt>
                                        </p:tgtEl>
                                        <p:attrNameLst>
                                          <p:attrName>style.visibility</p:attrName>
                                        </p:attrNameLst>
                                      </p:cBhvr>
                                      <p:to>
                                        <p:strVal val="visible"/>
                                      </p:to>
                                    </p:set>
                                    <p:animEffect transition="in" filter="fade">
                                      <p:cBhvr>
                                        <p:cTn id="50" dur="1000">
                                          <p:stCondLst>
                                            <p:cond delay="0"/>
                                          </p:stCondLst>
                                        </p:cTn>
                                        <p:tgtEl>
                                          <p:spTgt spid="179203">
                                            <p:txEl>
                                              <p:pRg st="8" end="8"/>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9203">
                                            <p:txEl>
                                              <p:pRg st="9" end="9"/>
                                            </p:txEl>
                                          </p:spTgt>
                                        </p:tgtEl>
                                        <p:attrNameLst>
                                          <p:attrName>style.visibility</p:attrName>
                                        </p:attrNameLst>
                                      </p:cBhvr>
                                      <p:to>
                                        <p:strVal val="visible"/>
                                      </p:to>
                                    </p:set>
                                    <p:animEffect transition="in" filter="fade">
                                      <p:cBhvr>
                                        <p:cTn id="53" dur="1000">
                                          <p:stCondLst>
                                            <p:cond delay="0"/>
                                          </p:stCondLst>
                                        </p:cTn>
                                        <p:tgtEl>
                                          <p:spTgt spid="179203">
                                            <p:txEl>
                                              <p:pRg st="9" end="9"/>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9203">
                                            <p:txEl>
                                              <p:pRg st="10" end="10"/>
                                            </p:txEl>
                                          </p:spTgt>
                                        </p:tgtEl>
                                        <p:attrNameLst>
                                          <p:attrName>style.visibility</p:attrName>
                                        </p:attrNameLst>
                                      </p:cBhvr>
                                      <p:to>
                                        <p:strVal val="visible"/>
                                      </p:to>
                                    </p:set>
                                    <p:animEffect transition="in" filter="fade">
                                      <p:cBhvr>
                                        <p:cTn id="56" dur="1000">
                                          <p:stCondLst>
                                            <p:cond delay="0"/>
                                          </p:stCondLst>
                                        </p:cTn>
                                        <p:tgtEl>
                                          <p:spTgt spid="1792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animBg="1"/>
      <p:bldP spid="179203" grpId="0" uiExpand="1" build="p" animBg="1"/>
      <p:bldP spid="686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75151B6-74F8-4DAF-A553-7C1C38325DA6}"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9634"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56</a:t>
            </a:fld>
            <a:endParaRPr lang="en-US" altLang="zh-CN" sz="1200" dirty="0">
              <a:latin typeface="Garamond" panose="02020404030301010803" pitchFamily="18" charset="0"/>
            </a:endParaRPr>
          </a:p>
        </p:txBody>
      </p:sp>
      <p:sp>
        <p:nvSpPr>
          <p:cNvPr id="180226" name="Rectangle 2"/>
          <p:cNvSpPr>
            <a:spLocks noGrp="1" noChangeArrowheads="1"/>
          </p:cNvSpPr>
          <p:nvPr>
            <p:ph type="title"/>
          </p:nvPr>
        </p:nvSpPr>
        <p:spPr>
          <a:xfrm>
            <a:off x="323850" y="188913"/>
            <a:ext cx="8362950" cy="936625"/>
          </a:xfrm>
          <a:gradFill rotWithShape="1">
            <a:gsLst>
              <a:gs pos="0">
                <a:srgbClr val="CCFF33"/>
              </a:gs>
              <a:gs pos="100000">
                <a:srgbClr val="FFFF99"/>
              </a:gs>
            </a:gsLst>
            <a:path path="shape">
              <a:fillToRect l="50000" t="50000" r="50000" b="50000"/>
            </a:path>
          </a:gradFill>
          <a:ln w="31750">
            <a:solidFill>
              <a:srgbClr val="FF00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1" i="1" u="none" strike="noStrike" kern="0" cap="none" spc="0" normalizeH="0" baseline="0" noProof="0" dirty="0" smtClean="0">
                <a:ln>
                  <a:noFill/>
                </a:ln>
                <a:solidFill>
                  <a:srgbClr val="CC99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社会转型期的三大问题</a:t>
            </a:r>
          </a:p>
        </p:txBody>
      </p:sp>
      <p:sp>
        <p:nvSpPr>
          <p:cNvPr id="180227" name="Rectangle 3"/>
          <p:cNvSpPr>
            <a:spLocks noGrp="1"/>
          </p:cNvSpPr>
          <p:nvPr>
            <p:ph idx="1"/>
          </p:nvPr>
        </p:nvSpPr>
        <p:spPr>
          <a:xfrm>
            <a:off x="611505" y="1196975"/>
            <a:ext cx="8103870" cy="5192395"/>
          </a:xfrm>
          <a:solidFill>
            <a:srgbClr val="CCFFFF"/>
          </a:solidFill>
        </p:spPr>
        <p:txBody>
          <a:bodyPr vert="horz" wrap="square" lIns="91440" tIns="45720" rIns="91440" bIns="45720" anchor="t"/>
          <a:lstStyle/>
          <a:p>
            <a:pPr eaLnBrk="1" hangingPunct="1">
              <a:lnSpc>
                <a:spcPct val="90000"/>
              </a:lnSpc>
              <a:spcBef>
                <a:spcPct val="35000"/>
              </a:spcBef>
            </a:pPr>
            <a:r>
              <a:rPr lang="zh-CN" altLang="en-US" sz="2600" b="1" i="1" dirty="0">
                <a:solidFill>
                  <a:srgbClr val="3333CC"/>
                </a:solidFill>
                <a:latin typeface="微软雅黑" panose="020B0503020204020204" pitchFamily="34" charset="-122"/>
                <a:ea typeface="微软雅黑" panose="020B0503020204020204" pitchFamily="34" charset="-122"/>
              </a:rPr>
              <a:t>转型时期三大心理问题：</a:t>
            </a:r>
          </a:p>
          <a:p>
            <a:pPr lvl="1" indent="-325120" eaLnBrk="1" hangingPunct="1">
              <a:lnSpc>
                <a:spcPct val="90000"/>
              </a:lnSpc>
              <a:spcBef>
                <a:spcPct val="35000"/>
              </a:spcBef>
            </a:pPr>
            <a:r>
              <a:rPr lang="zh-CN" altLang="en-US" sz="2200" b="1" i="1" dirty="0">
                <a:solidFill>
                  <a:srgbClr val="C00000"/>
                </a:solidFill>
                <a:latin typeface="微软雅黑" panose="020B0503020204020204" pitchFamily="34" charset="-122"/>
                <a:ea typeface="微软雅黑" panose="020B0503020204020204" pitchFamily="34" charset="-122"/>
              </a:rPr>
              <a:t>自我中心</a:t>
            </a:r>
          </a:p>
          <a:p>
            <a:pPr lvl="1" indent="-325120" eaLnBrk="1" hangingPunct="1">
              <a:lnSpc>
                <a:spcPct val="90000"/>
              </a:lnSpc>
              <a:spcBef>
                <a:spcPct val="35000"/>
              </a:spcBef>
            </a:pPr>
            <a:r>
              <a:rPr lang="zh-CN" altLang="en-US" sz="2200" b="1" i="1" dirty="0">
                <a:solidFill>
                  <a:srgbClr val="C00000"/>
                </a:solidFill>
                <a:latin typeface="微软雅黑" panose="020B0503020204020204" pitchFamily="34" charset="-122"/>
                <a:ea typeface="微软雅黑" panose="020B0503020204020204" pitchFamily="34" charset="-122"/>
              </a:rPr>
              <a:t>封闭思维</a:t>
            </a:r>
          </a:p>
          <a:p>
            <a:pPr lvl="1" indent="-325120" eaLnBrk="1" hangingPunct="1">
              <a:lnSpc>
                <a:spcPct val="90000"/>
              </a:lnSpc>
              <a:spcBef>
                <a:spcPct val="35000"/>
              </a:spcBef>
            </a:pPr>
            <a:r>
              <a:rPr lang="zh-CN" altLang="en-US" sz="2200" b="1" i="1" dirty="0">
                <a:solidFill>
                  <a:srgbClr val="C00000"/>
                </a:solidFill>
                <a:latin typeface="微软雅黑" panose="020B0503020204020204" pitchFamily="34" charset="-122"/>
                <a:ea typeface="微软雅黑" panose="020B0503020204020204" pitchFamily="34" charset="-122"/>
              </a:rPr>
              <a:t>个体小农意识的负面作用</a:t>
            </a:r>
            <a:endParaRPr lang="zh-CN" altLang="en-US" sz="2200" b="1" i="1" dirty="0">
              <a:solidFill>
                <a:schemeClr val="folHlink"/>
              </a:solidFill>
              <a:latin typeface="微软雅黑" panose="020B0503020204020204" pitchFamily="34" charset="-122"/>
              <a:ea typeface="微软雅黑" panose="020B0503020204020204" pitchFamily="34" charset="-122"/>
            </a:endParaRPr>
          </a:p>
          <a:p>
            <a:pPr eaLnBrk="1" hangingPunct="1">
              <a:lnSpc>
                <a:spcPct val="90000"/>
              </a:lnSpc>
              <a:spcBef>
                <a:spcPct val="35000"/>
              </a:spcBef>
            </a:pPr>
            <a:r>
              <a:rPr lang="zh-CN" altLang="en-US" sz="2600" b="1" i="1" dirty="0">
                <a:solidFill>
                  <a:srgbClr val="3333CC"/>
                </a:solidFill>
                <a:latin typeface="微软雅黑" panose="020B0503020204020204" pitchFamily="34" charset="-122"/>
                <a:ea typeface="微软雅黑" panose="020B0503020204020204" pitchFamily="34" charset="-122"/>
              </a:rPr>
              <a:t>三恶问题：</a:t>
            </a:r>
          </a:p>
          <a:p>
            <a:pPr lvl="1" indent="-325120" eaLnBrk="1" hangingPunct="1">
              <a:lnSpc>
                <a:spcPct val="90000"/>
              </a:lnSpc>
              <a:spcBef>
                <a:spcPct val="35000"/>
              </a:spcBef>
            </a:pPr>
            <a:r>
              <a:rPr lang="zh-CN" altLang="en-US" sz="2200" b="1" i="1" dirty="0">
                <a:solidFill>
                  <a:srgbClr val="C00000"/>
                </a:solidFill>
                <a:latin typeface="微软雅黑" panose="020B0503020204020204" pitchFamily="34" charset="-122"/>
                <a:ea typeface="微软雅黑" panose="020B0503020204020204" pitchFamily="34" charset="-122"/>
              </a:rPr>
              <a:t>懒惰</a:t>
            </a:r>
          </a:p>
          <a:p>
            <a:pPr lvl="1" indent="-325120" eaLnBrk="1" hangingPunct="1">
              <a:lnSpc>
                <a:spcPct val="90000"/>
              </a:lnSpc>
              <a:spcBef>
                <a:spcPct val="35000"/>
              </a:spcBef>
            </a:pPr>
            <a:r>
              <a:rPr lang="zh-CN" altLang="en-US" sz="2200" b="1" i="1" dirty="0">
                <a:solidFill>
                  <a:srgbClr val="C00000"/>
                </a:solidFill>
                <a:latin typeface="微软雅黑" panose="020B0503020204020204" pitchFamily="34" charset="-122"/>
                <a:ea typeface="微软雅黑" panose="020B0503020204020204" pitchFamily="34" charset="-122"/>
              </a:rPr>
              <a:t>贪婪</a:t>
            </a:r>
          </a:p>
          <a:p>
            <a:pPr lvl="1" indent="-325120" eaLnBrk="1" hangingPunct="1">
              <a:lnSpc>
                <a:spcPct val="90000"/>
              </a:lnSpc>
              <a:spcBef>
                <a:spcPct val="35000"/>
              </a:spcBef>
            </a:pPr>
            <a:r>
              <a:rPr lang="zh-CN" altLang="en-US" sz="2200" b="1" i="1" dirty="0">
                <a:solidFill>
                  <a:srgbClr val="C00000"/>
                </a:solidFill>
                <a:latin typeface="微软雅黑" panose="020B0503020204020204" pitchFamily="34" charset="-122"/>
                <a:ea typeface="微软雅黑" panose="020B0503020204020204" pitchFamily="34" charset="-122"/>
              </a:rPr>
              <a:t>不善（嫉妒，好斗）</a:t>
            </a:r>
          </a:p>
          <a:p>
            <a:pPr eaLnBrk="1" hangingPunct="1">
              <a:lnSpc>
                <a:spcPct val="90000"/>
              </a:lnSpc>
              <a:spcBef>
                <a:spcPct val="35000"/>
              </a:spcBef>
            </a:pPr>
            <a:r>
              <a:rPr lang="zh-CN" altLang="en-US" sz="2600" b="1" i="1" dirty="0">
                <a:solidFill>
                  <a:srgbClr val="3333CC"/>
                </a:solidFill>
                <a:latin typeface="微软雅黑" panose="020B0503020204020204" pitchFamily="34" charset="-122"/>
                <a:ea typeface="微软雅黑" panose="020B0503020204020204" pitchFamily="34" charset="-122"/>
              </a:rPr>
              <a:t>最新的问题：</a:t>
            </a:r>
          </a:p>
          <a:p>
            <a:pPr lvl="1" indent="-325120" eaLnBrk="1" hangingPunct="1">
              <a:lnSpc>
                <a:spcPct val="90000"/>
              </a:lnSpc>
              <a:spcBef>
                <a:spcPct val="35000"/>
              </a:spcBef>
            </a:pPr>
            <a:r>
              <a:rPr lang="zh-CN" altLang="en-US" sz="2100" b="1" i="1" dirty="0">
                <a:solidFill>
                  <a:srgbClr val="C00000"/>
                </a:solidFill>
                <a:latin typeface="微软雅黑" panose="020B0503020204020204" pitchFamily="34" charset="-122"/>
                <a:ea typeface="微软雅黑" panose="020B0503020204020204" pitchFamily="34" charset="-122"/>
              </a:rPr>
              <a:t>网络游戏</a:t>
            </a:r>
          </a:p>
          <a:p>
            <a:pPr lvl="1" indent="-325120" eaLnBrk="1" hangingPunct="1">
              <a:lnSpc>
                <a:spcPct val="90000"/>
              </a:lnSpc>
              <a:spcBef>
                <a:spcPct val="35000"/>
              </a:spcBef>
            </a:pPr>
            <a:r>
              <a:rPr lang="zh-CN" altLang="en-US" sz="2100" b="1" i="1" dirty="0">
                <a:solidFill>
                  <a:srgbClr val="C00000"/>
                </a:solidFill>
                <a:latin typeface="微软雅黑" panose="020B0503020204020204" pitchFamily="34" charset="-122"/>
                <a:ea typeface="微软雅黑" panose="020B0503020204020204" pitchFamily="34" charset="-122"/>
              </a:rPr>
              <a:t>应试教育</a:t>
            </a:r>
          </a:p>
          <a:p>
            <a:pPr lvl="1" indent="-325120" eaLnBrk="1" hangingPunct="1">
              <a:lnSpc>
                <a:spcPct val="90000"/>
              </a:lnSpc>
              <a:spcBef>
                <a:spcPct val="35000"/>
              </a:spcBef>
            </a:pPr>
            <a:r>
              <a:rPr lang="zh-CN" altLang="en-US" sz="2100" b="1" i="1" dirty="0">
                <a:solidFill>
                  <a:srgbClr val="C00000"/>
                </a:solidFill>
                <a:latin typeface="微软雅黑" panose="020B0503020204020204" pitchFamily="34" charset="-122"/>
                <a:ea typeface="微软雅黑" panose="020B0503020204020204" pitchFamily="34" charset="-122"/>
              </a:rPr>
              <a:t>拜金追星</a:t>
            </a:r>
          </a:p>
        </p:txBody>
      </p:sp>
      <p:pic>
        <p:nvPicPr>
          <p:cNvPr id="69637" name="Picture 10" descr="PE01832_"/>
          <p:cNvPicPr>
            <a:picLocks noChangeAspect="1"/>
          </p:cNvPicPr>
          <p:nvPr/>
        </p:nvPicPr>
        <p:blipFill>
          <a:blip r:embed="rId2"/>
          <a:stretch>
            <a:fillRect/>
          </a:stretch>
        </p:blipFill>
        <p:spPr>
          <a:xfrm>
            <a:off x="6016625" y="3644900"/>
            <a:ext cx="2617788" cy="2393950"/>
          </a:xfrm>
          <a:prstGeom prst="rect">
            <a:avLst/>
          </a:prstGeom>
          <a:noFill/>
          <a:ln w="9525">
            <a:noFill/>
          </a:ln>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fade">
                                      <p:cBhvr>
                                        <p:cTn id="7" dur="1000">
                                          <p:stCondLst>
                                            <p:cond delay="0"/>
                                          </p:stCondLst>
                                        </p:cTn>
                                        <p:tgtEl>
                                          <p:spTgt spid="1802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0227">
                                            <p:txEl>
                                              <p:pRg st="1" end="1"/>
                                            </p:txEl>
                                          </p:spTgt>
                                        </p:tgtEl>
                                        <p:attrNameLst>
                                          <p:attrName>style.visibility</p:attrName>
                                        </p:attrNameLst>
                                      </p:cBhvr>
                                      <p:to>
                                        <p:strVal val="visible"/>
                                      </p:to>
                                    </p:set>
                                    <p:animEffect transition="in" filter="fade">
                                      <p:cBhvr>
                                        <p:cTn id="10" dur="1000">
                                          <p:stCondLst>
                                            <p:cond delay="0"/>
                                          </p:stCondLst>
                                        </p:cTn>
                                        <p:tgtEl>
                                          <p:spTgt spid="1802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0227">
                                            <p:txEl>
                                              <p:pRg st="2" end="2"/>
                                            </p:txEl>
                                          </p:spTgt>
                                        </p:tgtEl>
                                        <p:attrNameLst>
                                          <p:attrName>style.visibility</p:attrName>
                                        </p:attrNameLst>
                                      </p:cBhvr>
                                      <p:to>
                                        <p:strVal val="visible"/>
                                      </p:to>
                                    </p:set>
                                    <p:animEffect transition="in" filter="fade">
                                      <p:cBhvr>
                                        <p:cTn id="13" dur="1000">
                                          <p:stCondLst>
                                            <p:cond delay="0"/>
                                          </p:stCondLst>
                                        </p:cTn>
                                        <p:tgtEl>
                                          <p:spTgt spid="1802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0227">
                                            <p:txEl>
                                              <p:pRg st="3" end="3"/>
                                            </p:txEl>
                                          </p:spTgt>
                                        </p:tgtEl>
                                        <p:attrNameLst>
                                          <p:attrName>style.visibility</p:attrName>
                                        </p:attrNameLst>
                                      </p:cBhvr>
                                      <p:to>
                                        <p:strVal val="visible"/>
                                      </p:to>
                                    </p:set>
                                    <p:animEffect transition="in" filter="fade">
                                      <p:cBhvr>
                                        <p:cTn id="16" dur="1000">
                                          <p:stCondLst>
                                            <p:cond delay="0"/>
                                          </p:stCondLst>
                                        </p:cTn>
                                        <p:tgtEl>
                                          <p:spTgt spid="1802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0227">
                                            <p:txEl>
                                              <p:pRg st="4" end="4"/>
                                            </p:txEl>
                                          </p:spTgt>
                                        </p:tgtEl>
                                        <p:attrNameLst>
                                          <p:attrName>style.visibility</p:attrName>
                                        </p:attrNameLst>
                                      </p:cBhvr>
                                      <p:to>
                                        <p:strVal val="visible"/>
                                      </p:to>
                                    </p:set>
                                    <p:animEffect transition="in" filter="fade">
                                      <p:cBhvr>
                                        <p:cTn id="21" dur="1000">
                                          <p:stCondLst>
                                            <p:cond delay="0"/>
                                          </p:stCondLst>
                                        </p:cTn>
                                        <p:tgtEl>
                                          <p:spTgt spid="1802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0227">
                                            <p:txEl>
                                              <p:pRg st="5" end="5"/>
                                            </p:txEl>
                                          </p:spTgt>
                                        </p:tgtEl>
                                        <p:attrNameLst>
                                          <p:attrName>style.visibility</p:attrName>
                                        </p:attrNameLst>
                                      </p:cBhvr>
                                      <p:to>
                                        <p:strVal val="visible"/>
                                      </p:to>
                                    </p:set>
                                    <p:animEffect transition="in" filter="fade">
                                      <p:cBhvr>
                                        <p:cTn id="24" dur="1000">
                                          <p:stCondLst>
                                            <p:cond delay="0"/>
                                          </p:stCondLst>
                                        </p:cTn>
                                        <p:tgtEl>
                                          <p:spTgt spid="1802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0227">
                                            <p:txEl>
                                              <p:pRg st="6" end="6"/>
                                            </p:txEl>
                                          </p:spTgt>
                                        </p:tgtEl>
                                        <p:attrNameLst>
                                          <p:attrName>style.visibility</p:attrName>
                                        </p:attrNameLst>
                                      </p:cBhvr>
                                      <p:to>
                                        <p:strVal val="visible"/>
                                      </p:to>
                                    </p:set>
                                    <p:animEffect transition="in" filter="fade">
                                      <p:cBhvr>
                                        <p:cTn id="27" dur="1000">
                                          <p:stCondLst>
                                            <p:cond delay="0"/>
                                          </p:stCondLst>
                                        </p:cTn>
                                        <p:tgtEl>
                                          <p:spTgt spid="1802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0227">
                                            <p:txEl>
                                              <p:pRg st="7" end="7"/>
                                            </p:txEl>
                                          </p:spTgt>
                                        </p:tgtEl>
                                        <p:attrNameLst>
                                          <p:attrName>style.visibility</p:attrName>
                                        </p:attrNameLst>
                                      </p:cBhvr>
                                      <p:to>
                                        <p:strVal val="visible"/>
                                      </p:to>
                                    </p:set>
                                    <p:animEffect transition="in" filter="fade">
                                      <p:cBhvr>
                                        <p:cTn id="30" dur="1000">
                                          <p:stCondLst>
                                            <p:cond delay="0"/>
                                          </p:stCondLst>
                                        </p:cTn>
                                        <p:tgtEl>
                                          <p:spTgt spid="18022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0227">
                                            <p:txEl>
                                              <p:pRg st="8" end="8"/>
                                            </p:txEl>
                                          </p:spTgt>
                                        </p:tgtEl>
                                        <p:attrNameLst>
                                          <p:attrName>style.visibility</p:attrName>
                                        </p:attrNameLst>
                                      </p:cBhvr>
                                      <p:to>
                                        <p:strVal val="visible"/>
                                      </p:to>
                                    </p:set>
                                    <p:animEffect transition="in" filter="fade">
                                      <p:cBhvr>
                                        <p:cTn id="35" dur="1000">
                                          <p:stCondLst>
                                            <p:cond delay="0"/>
                                          </p:stCondLst>
                                        </p:cTn>
                                        <p:tgtEl>
                                          <p:spTgt spid="18022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0227">
                                            <p:txEl>
                                              <p:pRg st="9" end="9"/>
                                            </p:txEl>
                                          </p:spTgt>
                                        </p:tgtEl>
                                        <p:attrNameLst>
                                          <p:attrName>style.visibility</p:attrName>
                                        </p:attrNameLst>
                                      </p:cBhvr>
                                      <p:to>
                                        <p:strVal val="visible"/>
                                      </p:to>
                                    </p:set>
                                    <p:animEffect transition="in" filter="fade">
                                      <p:cBhvr>
                                        <p:cTn id="38" dur="1000">
                                          <p:stCondLst>
                                            <p:cond delay="0"/>
                                          </p:stCondLst>
                                        </p:cTn>
                                        <p:tgtEl>
                                          <p:spTgt spid="18022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0227">
                                            <p:txEl>
                                              <p:pRg st="10" end="10"/>
                                            </p:txEl>
                                          </p:spTgt>
                                        </p:tgtEl>
                                        <p:attrNameLst>
                                          <p:attrName>style.visibility</p:attrName>
                                        </p:attrNameLst>
                                      </p:cBhvr>
                                      <p:to>
                                        <p:strVal val="visible"/>
                                      </p:to>
                                    </p:set>
                                    <p:animEffect transition="in" filter="fade">
                                      <p:cBhvr>
                                        <p:cTn id="41" dur="1000">
                                          <p:stCondLst>
                                            <p:cond delay="0"/>
                                          </p:stCondLst>
                                        </p:cTn>
                                        <p:tgtEl>
                                          <p:spTgt spid="18022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0227">
                                            <p:txEl>
                                              <p:pRg st="11" end="11"/>
                                            </p:txEl>
                                          </p:spTgt>
                                        </p:tgtEl>
                                        <p:attrNameLst>
                                          <p:attrName>style.visibility</p:attrName>
                                        </p:attrNameLst>
                                      </p:cBhvr>
                                      <p:to>
                                        <p:strVal val="visible"/>
                                      </p:to>
                                    </p:set>
                                    <p:animEffect transition="in" filter="fade">
                                      <p:cBhvr>
                                        <p:cTn id="44" dur="1000">
                                          <p:stCondLst>
                                            <p:cond delay="0"/>
                                          </p:stCondLst>
                                        </p:cTn>
                                        <p:tgtEl>
                                          <p:spTgt spid="180227">
                                            <p:txEl>
                                              <p:pRg st="11" end="11"/>
                                            </p:txEl>
                                          </p:spTgt>
                                        </p:tgtEl>
                                      </p:cBhvr>
                                    </p:animEffect>
                                  </p:childTnLst>
                                </p:cTn>
                              </p:par>
                            </p:childTnLst>
                          </p:cTn>
                        </p:par>
                        <p:par>
                          <p:cTn id="45" fill="hold">
                            <p:stCondLst>
                              <p:cond delay="1000"/>
                            </p:stCondLst>
                            <p:childTnLst>
                              <p:par>
                                <p:cTn id="46" presetID="1" presetClass="entr" presetSubtype="0" fill="hold" nodeType="afterEffect">
                                  <p:stCondLst>
                                    <p:cond delay="0"/>
                                  </p:stCondLst>
                                  <p:childTnLst>
                                    <p:set>
                                      <p:cBhvr>
                                        <p:cTn id="47" dur="1" fill="hold">
                                          <p:stCondLst>
                                            <p:cond delay="0"/>
                                          </p:stCondLst>
                                        </p:cTn>
                                        <p:tgtEl>
                                          <p:spTgt spid="1802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1A9AECB-CCC6-4EE6-A54E-AD8F3ECC4DF5}"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0658"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57</a:t>
            </a:fld>
            <a:endParaRPr lang="en-US" altLang="zh-CN" sz="1200" dirty="0">
              <a:latin typeface="Garamond" panose="02020404030301010803" pitchFamily="18" charset="0"/>
            </a:endParaRPr>
          </a:p>
        </p:txBody>
      </p:sp>
      <p:sp>
        <p:nvSpPr>
          <p:cNvPr id="181250" name="Rectangle 2"/>
          <p:cNvSpPr>
            <a:spLocks noGrp="1" noChangeArrowheads="1"/>
          </p:cNvSpPr>
          <p:nvPr>
            <p:ph type="title"/>
          </p:nvPr>
        </p:nvSpPr>
        <p:spPr>
          <a:xfrm>
            <a:off x="457200" y="277813"/>
            <a:ext cx="8229600" cy="774700"/>
          </a:xfrm>
          <a:gradFill rotWithShape="1">
            <a:gsLst>
              <a:gs pos="0">
                <a:srgbClr val="CCFF33"/>
              </a:gs>
              <a:gs pos="100000">
                <a:srgbClr val="FFFF00"/>
              </a:gs>
            </a:gsLst>
            <a:path path="shape">
              <a:fillToRect l="50000" t="50000" r="50000" b="50000"/>
            </a:path>
          </a:gradFill>
          <a:ln w="31750">
            <a:solidFill>
              <a:srgbClr val="FF66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1"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现代人需要实现以下几个转变：</a:t>
            </a:r>
          </a:p>
        </p:txBody>
      </p:sp>
      <p:sp>
        <p:nvSpPr>
          <p:cNvPr id="181251" name="Rectangle 3"/>
          <p:cNvSpPr>
            <a:spLocks noGrp="1" noChangeArrowheads="1"/>
          </p:cNvSpPr>
          <p:nvPr>
            <p:ph idx="1"/>
          </p:nvPr>
        </p:nvSpPr>
        <p:spPr>
          <a:xfrm>
            <a:off x="457200" y="1196975"/>
            <a:ext cx="8229600" cy="5256213"/>
          </a:xfrm>
          <a:solidFill>
            <a:srgbClr val="CCFFCC"/>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ts val="600"/>
              </a:spcBef>
              <a:spcAft>
                <a:spcPts val="600"/>
              </a:spcAft>
              <a:buClr>
                <a:schemeClr val="accent1"/>
              </a:buClr>
              <a:buSzPct val="65000"/>
              <a:buFont typeface="Wingdings" panose="05000000000000000000" pitchFamily="2" charset="2"/>
              <a:buChar char="n"/>
              <a:defRPr/>
            </a:pPr>
            <a:r>
              <a:rPr kumimoji="0" lang="zh-CN" altLang="en-US" sz="2600" b="1" i="0" u="none" strike="noStrike" kern="0" cap="none" spc="0" normalizeH="0" baseline="0" noProof="0" dirty="0" smtClean="0">
                <a:ln>
                  <a:noFill/>
                </a:ln>
                <a:solidFill>
                  <a:srgbClr val="CC99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人文</a:t>
            </a:r>
            <a:r>
              <a:rPr kumimoji="0" lang="en-US" altLang="zh-CN" sz="2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6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价值、道德、行为准则</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342900" marR="0" lvl="0" indent="-342900" algn="l" defTabSz="914400" rtl="0" eaLnBrk="1" fontAlgn="base" latinLnBrk="0" hangingPunct="1">
              <a:lnSpc>
                <a:spcPct val="110000"/>
              </a:lnSpc>
              <a:spcBef>
                <a:spcPts val="600"/>
              </a:spcBef>
              <a:spcAft>
                <a:spcPts val="600"/>
              </a:spcAft>
              <a:buClr>
                <a:schemeClr val="accent1"/>
              </a:buClr>
              <a:buSzPct val="65000"/>
              <a:buFont typeface="Wingdings" panose="05000000000000000000" pitchFamily="2" charset="2"/>
              <a:buChar char="n"/>
              <a:defRPr/>
            </a:pPr>
            <a:r>
              <a:rPr kumimoji="0" lang="zh-CN" altLang="en-US" sz="2600" b="1" i="0" u="none" strike="noStrike" kern="0" cap="none" spc="0" normalizeH="0" baseline="0" noProof="0" dirty="0" smtClean="0">
                <a:ln>
                  <a:noFill/>
                </a:ln>
                <a:solidFill>
                  <a:srgbClr val="CC99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道德</a:t>
            </a:r>
            <a:r>
              <a:rPr kumimoji="0" lang="en-US" altLang="zh-CN" sz="2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6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自理，自律，自迫，自省。</a:t>
            </a:r>
          </a:p>
          <a:p>
            <a:pPr marL="669925" marR="0" lvl="1" indent="-325755" algn="l" defTabSz="914400" rtl="0" eaLnBrk="1" fontAlgn="base" latinLnBrk="0" hangingPunct="1">
              <a:lnSpc>
                <a:spcPct val="110000"/>
              </a:lnSpc>
              <a:spcBef>
                <a:spcPts val="600"/>
              </a:spcBef>
              <a:spcAft>
                <a:spcPts val="600"/>
              </a:spcAft>
              <a:buClr>
                <a:schemeClr val="accent2"/>
              </a:buClr>
              <a:buSzPct val="60000"/>
              <a:buFont typeface="Wingdings" panose="05000000000000000000" pitchFamily="2" charset="2"/>
              <a:buChar char="q"/>
              <a:defRPr/>
            </a:pPr>
            <a:r>
              <a:rPr kumimoji="0" lang="zh-CN" altLang="en-US" sz="3000" b="1" i="0" u="none" strike="noStrike" kern="0" cap="none" spc="0" normalizeH="0" baseline="0" noProof="0" dirty="0" smtClean="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ea"/>
              </a:rPr>
              <a:t>自我责任感</a:t>
            </a:r>
          </a:p>
          <a:p>
            <a:pPr marL="669925" marR="0" lvl="1" indent="-325755" algn="l" defTabSz="914400" rtl="0" eaLnBrk="1" fontAlgn="base" latinLnBrk="0" hangingPunct="1">
              <a:lnSpc>
                <a:spcPct val="110000"/>
              </a:lnSpc>
              <a:spcBef>
                <a:spcPts val="600"/>
              </a:spcBef>
              <a:spcAft>
                <a:spcPts val="600"/>
              </a:spcAft>
              <a:buClr>
                <a:schemeClr val="accent2"/>
              </a:buClr>
              <a:buSzPct val="60000"/>
              <a:buFont typeface="Wingdings" panose="05000000000000000000" pitchFamily="2" charset="2"/>
              <a:buChar char="q"/>
              <a:defRPr/>
            </a:pPr>
            <a:r>
              <a:rPr kumimoji="0" lang="zh-CN" altLang="en-US" sz="3000" b="1" i="0" u="none" strike="noStrike" kern="0" cap="none" spc="0" normalizeH="0" baseline="0" noProof="0" dirty="0" smtClean="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ea"/>
              </a:rPr>
              <a:t>家庭责任感</a:t>
            </a:r>
          </a:p>
          <a:p>
            <a:pPr marL="669925" marR="0" lvl="1" indent="-325755" algn="l" defTabSz="914400" rtl="0" eaLnBrk="1" fontAlgn="base" latinLnBrk="0" hangingPunct="1">
              <a:lnSpc>
                <a:spcPct val="110000"/>
              </a:lnSpc>
              <a:spcBef>
                <a:spcPts val="600"/>
              </a:spcBef>
              <a:spcAft>
                <a:spcPts val="600"/>
              </a:spcAft>
              <a:buClr>
                <a:schemeClr val="accent2"/>
              </a:buClr>
              <a:buSzPct val="60000"/>
              <a:buFont typeface="Wingdings" panose="05000000000000000000" pitchFamily="2" charset="2"/>
              <a:buChar char="q"/>
              <a:defRPr/>
            </a:pPr>
            <a:r>
              <a:rPr kumimoji="0" lang="zh-CN" altLang="en-US" sz="3000" b="1" i="0" u="none" strike="noStrike" kern="0" cap="none" spc="0" normalizeH="0" baseline="0" noProof="0" dirty="0" smtClean="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ea"/>
              </a:rPr>
              <a:t>职业责任感</a:t>
            </a:r>
          </a:p>
          <a:p>
            <a:pPr marL="669925" marR="0" lvl="1" indent="-325755" algn="l" defTabSz="914400" rtl="0" eaLnBrk="1" fontAlgn="base" latinLnBrk="0" hangingPunct="1">
              <a:lnSpc>
                <a:spcPct val="110000"/>
              </a:lnSpc>
              <a:spcBef>
                <a:spcPts val="600"/>
              </a:spcBef>
              <a:spcAft>
                <a:spcPts val="600"/>
              </a:spcAft>
              <a:buClr>
                <a:schemeClr val="accent2"/>
              </a:buClr>
              <a:buSzPct val="60000"/>
              <a:buFont typeface="Wingdings" panose="05000000000000000000" pitchFamily="2" charset="2"/>
              <a:buChar char="q"/>
              <a:defRPr/>
            </a:pPr>
            <a:r>
              <a:rPr kumimoji="0" lang="zh-CN" altLang="en-US" sz="3000" b="1" i="0" u="none" strike="noStrike" kern="0" cap="none" spc="0" normalizeH="0" baseline="0" noProof="0" dirty="0" smtClean="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ea"/>
              </a:rPr>
              <a:t>社会责任感</a:t>
            </a:r>
          </a:p>
          <a:p>
            <a:pPr marL="342900" marR="0" lvl="0" indent="-342900" algn="l" defTabSz="914400" rtl="0" eaLnBrk="1" fontAlgn="base" latinLnBrk="0" hangingPunct="1">
              <a:lnSpc>
                <a:spcPct val="110000"/>
              </a:lnSpc>
              <a:spcBef>
                <a:spcPts val="600"/>
              </a:spcBef>
              <a:spcAft>
                <a:spcPts val="600"/>
              </a:spcAft>
              <a:buClr>
                <a:schemeClr val="accent1"/>
              </a:buClr>
              <a:buSzPct val="65000"/>
              <a:buFont typeface="Wingdings" panose="05000000000000000000" pitchFamily="2" charset="2"/>
              <a:buChar char="n"/>
              <a:defRPr/>
            </a:pPr>
            <a:r>
              <a:rPr kumimoji="0" lang="zh-CN" altLang="en-US" sz="2600" b="1" i="0" u="none" strike="noStrike" kern="0" cap="none" spc="0" normalizeH="0" baseline="0" noProof="0" dirty="0" smtClean="0">
                <a:ln>
                  <a:noFill/>
                </a:ln>
                <a:solidFill>
                  <a:srgbClr val="CC99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人格</a:t>
            </a:r>
            <a:r>
              <a:rPr kumimoji="0" lang="en-US" altLang="zh-CN" sz="2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6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尊严、意志、心理健康；</a:t>
            </a:r>
          </a:p>
          <a:p>
            <a:pPr marL="342900" marR="0" lvl="0" indent="-342900" algn="l" defTabSz="914400" rtl="0" eaLnBrk="1" fontAlgn="base" latinLnBrk="0" hangingPunct="1">
              <a:lnSpc>
                <a:spcPct val="110000"/>
              </a:lnSpc>
              <a:spcBef>
                <a:spcPts val="600"/>
              </a:spcBef>
              <a:spcAft>
                <a:spcPts val="600"/>
              </a:spcAft>
              <a:buClr>
                <a:schemeClr val="accent1"/>
              </a:buClr>
              <a:buSzPct val="65000"/>
              <a:buFont typeface="Wingdings" panose="05000000000000000000" pitchFamily="2" charset="2"/>
              <a:buChar char="n"/>
              <a:defRPr/>
            </a:pPr>
            <a:r>
              <a:rPr kumimoji="0" lang="zh-CN" altLang="en-US" sz="2600" b="1" i="0" u="none" strike="noStrike" kern="0" cap="none" spc="0" normalizeH="0" baseline="0" noProof="0" dirty="0" smtClean="0">
                <a:ln>
                  <a:noFill/>
                </a:ln>
                <a:solidFill>
                  <a:srgbClr val="CC99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能力</a:t>
            </a:r>
            <a:r>
              <a:rPr kumimoji="0" lang="en-US" altLang="zh-CN" sz="2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6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行动能力和认知能力。</a:t>
            </a:r>
          </a:p>
          <a:p>
            <a:pPr marL="342900" marR="0" lvl="0" indent="-342900" algn="l" defTabSz="914400" rtl="0" eaLnBrk="1" fontAlgn="base" latinLnBrk="0" hangingPunct="1">
              <a:lnSpc>
                <a:spcPct val="110000"/>
              </a:lnSpc>
              <a:spcBef>
                <a:spcPts val="600"/>
              </a:spcBef>
              <a:spcAft>
                <a:spcPts val="600"/>
              </a:spcAft>
              <a:buClr>
                <a:schemeClr val="accent1"/>
              </a:buClr>
              <a:buSzPct val="65000"/>
              <a:buFont typeface="Wingdings" panose="05000000000000000000" pitchFamily="2" charset="2"/>
              <a:buChar char="n"/>
              <a:defRPr/>
            </a:pPr>
            <a:endParaRPr kumimoji="0" lang="en-US" altLang="zh-CN" sz="2600" b="1" i="0" u="none" strike="noStrike" kern="0" cap="none" spc="0" normalizeH="0" baseline="0" noProof="0" dirty="0" smtClean="0">
              <a:ln>
                <a:noFill/>
              </a:ln>
              <a:solidFill>
                <a:schemeClr val="tx1"/>
              </a:solidFill>
              <a:effectLst/>
              <a:uLnTx/>
              <a:uFillTx/>
              <a:latin typeface="+mn-lt"/>
              <a:ea typeface="+mn-ea"/>
              <a:cs typeface="+mn-cs"/>
            </a:endParaRPr>
          </a:p>
        </p:txBody>
      </p:sp>
      <p:pic>
        <p:nvPicPr>
          <p:cNvPr id="70661" name="Picture 5" descr="MP900400090[2]"/>
          <p:cNvPicPr>
            <a:picLocks noChangeAspect="1"/>
          </p:cNvPicPr>
          <p:nvPr/>
        </p:nvPicPr>
        <p:blipFill>
          <a:blip r:embed="rId2"/>
          <a:stretch>
            <a:fillRect/>
          </a:stretch>
        </p:blipFill>
        <p:spPr>
          <a:xfrm>
            <a:off x="4500563" y="2492375"/>
            <a:ext cx="3902075" cy="2232025"/>
          </a:xfrm>
          <a:prstGeom prst="rect">
            <a:avLst/>
          </a:prstGeom>
          <a:noFill/>
          <a:ln w="9525">
            <a:noFill/>
          </a:ln>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1250"/>
                                        </p:tgtEl>
                                        <p:attrNameLst>
                                          <p:attrName>style.visibility</p:attrName>
                                        </p:attrNameLst>
                                      </p:cBhvr>
                                      <p:to>
                                        <p:strVal val="visible"/>
                                      </p:to>
                                    </p:set>
                                    <p:anim calcmode="lin" valueType="num">
                                      <p:cBhvr>
                                        <p:cTn id="7" dur="500" fill="hold"/>
                                        <p:tgtEl>
                                          <p:spTgt spid="181250"/>
                                        </p:tgtEl>
                                        <p:attrNameLst>
                                          <p:attrName>ppt_w</p:attrName>
                                        </p:attrNameLst>
                                      </p:cBhvr>
                                      <p:tavLst>
                                        <p:tav tm="0">
                                          <p:val>
                                            <p:fltVal val="0"/>
                                          </p:val>
                                        </p:tav>
                                        <p:tav tm="100000">
                                          <p:val>
                                            <p:strVal val="#ppt_w"/>
                                          </p:val>
                                        </p:tav>
                                      </p:tavLst>
                                    </p:anim>
                                    <p:anim calcmode="lin" valueType="num">
                                      <p:cBhvr>
                                        <p:cTn id="8" dur="500" fill="hold"/>
                                        <p:tgtEl>
                                          <p:spTgt spid="181250"/>
                                        </p:tgtEl>
                                        <p:attrNameLst>
                                          <p:attrName>ppt_h</p:attrName>
                                        </p:attrNameLst>
                                      </p:cBhvr>
                                      <p:tavLst>
                                        <p:tav tm="0">
                                          <p:val>
                                            <p:fltVal val="0"/>
                                          </p:val>
                                        </p:tav>
                                        <p:tav tm="100000">
                                          <p:val>
                                            <p:strVal val="#ppt_h"/>
                                          </p:val>
                                        </p:tav>
                                      </p:tavLst>
                                    </p:anim>
                                    <p:animEffect transition="in" filter="fade">
                                      <p:cBhvr>
                                        <p:cTn id="9" dur="500"/>
                                        <p:tgtEl>
                                          <p:spTgt spid="18125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81251">
                                            <p:txEl>
                                              <p:pRg st="0" end="0"/>
                                            </p:txEl>
                                          </p:spTgt>
                                        </p:tgtEl>
                                        <p:attrNameLst>
                                          <p:attrName>style.visibility</p:attrName>
                                        </p:attrNameLst>
                                      </p:cBhvr>
                                      <p:to>
                                        <p:strVal val="visible"/>
                                      </p:to>
                                    </p:set>
                                    <p:animEffect transition="in" filter="fade">
                                      <p:cBhvr>
                                        <p:cTn id="13" dur="400">
                                          <p:stCondLst>
                                            <p:cond delay="0"/>
                                          </p:stCondLst>
                                        </p:cTn>
                                        <p:tgtEl>
                                          <p:spTgt spid="181251">
                                            <p:txEl>
                                              <p:pRg st="0" end="0"/>
                                            </p:txEl>
                                          </p:spTgt>
                                        </p:tgtEl>
                                      </p:cBhvr>
                                    </p:animEffect>
                                  </p:childTnLst>
                                </p:cTn>
                              </p:par>
                            </p:childTnLst>
                          </p:cTn>
                        </p:par>
                        <p:par>
                          <p:cTn id="14" fill="hold">
                            <p:stCondLst>
                              <p:cond delay="900"/>
                            </p:stCondLst>
                            <p:childTnLst>
                              <p:par>
                                <p:cTn id="15" presetID="10" presetClass="entr" presetSubtype="0" fill="hold" grpId="0" nodeType="afterEffect">
                                  <p:stCondLst>
                                    <p:cond delay="0"/>
                                  </p:stCondLst>
                                  <p:childTnLst>
                                    <p:set>
                                      <p:cBhvr>
                                        <p:cTn id="16" dur="1" fill="hold">
                                          <p:stCondLst>
                                            <p:cond delay="0"/>
                                          </p:stCondLst>
                                        </p:cTn>
                                        <p:tgtEl>
                                          <p:spTgt spid="181251">
                                            <p:txEl>
                                              <p:pRg st="1" end="1"/>
                                            </p:txEl>
                                          </p:spTgt>
                                        </p:tgtEl>
                                        <p:attrNameLst>
                                          <p:attrName>style.visibility</p:attrName>
                                        </p:attrNameLst>
                                      </p:cBhvr>
                                      <p:to>
                                        <p:strVal val="visible"/>
                                      </p:to>
                                    </p:set>
                                    <p:animEffect transition="in" filter="fade">
                                      <p:cBhvr>
                                        <p:cTn id="17" dur="1000">
                                          <p:stCondLst>
                                            <p:cond delay="0"/>
                                          </p:stCondLst>
                                        </p:cTn>
                                        <p:tgtEl>
                                          <p:spTgt spid="181251">
                                            <p:txEl>
                                              <p:pRg st="1" end="1"/>
                                            </p:txEl>
                                          </p:spTgt>
                                        </p:tgtEl>
                                      </p:cBhvr>
                                    </p:animEffect>
                                  </p:childTnLst>
                                </p:cTn>
                              </p:par>
                            </p:childTnLst>
                          </p:cTn>
                        </p:par>
                        <p:par>
                          <p:cTn id="18" fill="hold">
                            <p:stCondLst>
                              <p:cond delay="1900"/>
                            </p:stCondLst>
                            <p:childTnLst>
                              <p:par>
                                <p:cTn id="19" presetID="10" presetClass="entr" presetSubtype="0" fill="hold" grpId="0" nodeType="afterEffect">
                                  <p:stCondLst>
                                    <p:cond delay="0"/>
                                  </p:stCondLst>
                                  <p:childTnLst>
                                    <p:set>
                                      <p:cBhvr>
                                        <p:cTn id="20" dur="1" fill="hold">
                                          <p:stCondLst>
                                            <p:cond delay="0"/>
                                          </p:stCondLst>
                                        </p:cTn>
                                        <p:tgtEl>
                                          <p:spTgt spid="181251">
                                            <p:txEl>
                                              <p:pRg st="2" end="2"/>
                                            </p:txEl>
                                          </p:spTgt>
                                        </p:tgtEl>
                                        <p:attrNameLst>
                                          <p:attrName>style.visibility</p:attrName>
                                        </p:attrNameLst>
                                      </p:cBhvr>
                                      <p:to>
                                        <p:strVal val="visible"/>
                                      </p:to>
                                    </p:set>
                                    <p:animEffect transition="in" filter="fade">
                                      <p:cBhvr>
                                        <p:cTn id="21" dur="1000">
                                          <p:stCondLst>
                                            <p:cond delay="0"/>
                                          </p:stCondLst>
                                        </p:cTn>
                                        <p:tgtEl>
                                          <p:spTgt spid="181251">
                                            <p:txEl>
                                              <p:pRg st="2" end="2"/>
                                            </p:txEl>
                                          </p:spTgt>
                                        </p:tgtEl>
                                      </p:cBhvr>
                                    </p:animEffect>
                                  </p:childTnLst>
                                </p:cTn>
                              </p:par>
                            </p:childTnLst>
                          </p:cTn>
                        </p:par>
                        <p:par>
                          <p:cTn id="22" fill="hold">
                            <p:stCondLst>
                              <p:cond delay="2900"/>
                            </p:stCondLst>
                            <p:childTnLst>
                              <p:par>
                                <p:cTn id="23" presetID="10" presetClass="entr" presetSubtype="0" fill="hold" grpId="0" nodeType="afterEffect">
                                  <p:stCondLst>
                                    <p:cond delay="0"/>
                                  </p:stCondLst>
                                  <p:childTnLst>
                                    <p:set>
                                      <p:cBhvr>
                                        <p:cTn id="24" dur="1" fill="hold">
                                          <p:stCondLst>
                                            <p:cond delay="0"/>
                                          </p:stCondLst>
                                        </p:cTn>
                                        <p:tgtEl>
                                          <p:spTgt spid="181251">
                                            <p:txEl>
                                              <p:pRg st="3" end="3"/>
                                            </p:txEl>
                                          </p:spTgt>
                                        </p:tgtEl>
                                        <p:attrNameLst>
                                          <p:attrName>style.visibility</p:attrName>
                                        </p:attrNameLst>
                                      </p:cBhvr>
                                      <p:to>
                                        <p:strVal val="visible"/>
                                      </p:to>
                                    </p:set>
                                    <p:animEffect transition="in" filter="fade">
                                      <p:cBhvr>
                                        <p:cTn id="25" dur="1000">
                                          <p:stCondLst>
                                            <p:cond delay="0"/>
                                          </p:stCondLst>
                                        </p:cTn>
                                        <p:tgtEl>
                                          <p:spTgt spid="181251">
                                            <p:txEl>
                                              <p:pRg st="3" end="3"/>
                                            </p:txEl>
                                          </p:spTgt>
                                        </p:tgtEl>
                                      </p:cBhvr>
                                    </p:animEffect>
                                  </p:childTnLst>
                                </p:cTn>
                              </p:par>
                            </p:childTnLst>
                          </p:cTn>
                        </p:par>
                        <p:par>
                          <p:cTn id="26" fill="hold">
                            <p:stCondLst>
                              <p:cond delay="3900"/>
                            </p:stCondLst>
                            <p:childTnLst>
                              <p:par>
                                <p:cTn id="27" presetID="10" presetClass="entr" presetSubtype="0" fill="hold" grpId="0" nodeType="afterEffect">
                                  <p:stCondLst>
                                    <p:cond delay="0"/>
                                  </p:stCondLst>
                                  <p:childTnLst>
                                    <p:set>
                                      <p:cBhvr>
                                        <p:cTn id="28" dur="1" fill="hold">
                                          <p:stCondLst>
                                            <p:cond delay="0"/>
                                          </p:stCondLst>
                                        </p:cTn>
                                        <p:tgtEl>
                                          <p:spTgt spid="181251">
                                            <p:txEl>
                                              <p:pRg st="4" end="4"/>
                                            </p:txEl>
                                          </p:spTgt>
                                        </p:tgtEl>
                                        <p:attrNameLst>
                                          <p:attrName>style.visibility</p:attrName>
                                        </p:attrNameLst>
                                      </p:cBhvr>
                                      <p:to>
                                        <p:strVal val="visible"/>
                                      </p:to>
                                    </p:set>
                                    <p:animEffect transition="in" filter="fade">
                                      <p:cBhvr>
                                        <p:cTn id="29" dur="1000">
                                          <p:stCondLst>
                                            <p:cond delay="0"/>
                                          </p:stCondLst>
                                        </p:cTn>
                                        <p:tgtEl>
                                          <p:spTgt spid="181251">
                                            <p:txEl>
                                              <p:pRg st="4" end="4"/>
                                            </p:txEl>
                                          </p:spTgt>
                                        </p:tgtEl>
                                      </p:cBhvr>
                                    </p:animEffect>
                                  </p:childTnLst>
                                </p:cTn>
                              </p:par>
                            </p:childTnLst>
                          </p:cTn>
                        </p:par>
                        <p:par>
                          <p:cTn id="30" fill="hold">
                            <p:stCondLst>
                              <p:cond delay="4900"/>
                            </p:stCondLst>
                            <p:childTnLst>
                              <p:par>
                                <p:cTn id="31" presetID="10" presetClass="entr" presetSubtype="0" fill="hold" grpId="0" nodeType="afterEffect">
                                  <p:stCondLst>
                                    <p:cond delay="0"/>
                                  </p:stCondLst>
                                  <p:childTnLst>
                                    <p:set>
                                      <p:cBhvr>
                                        <p:cTn id="32" dur="1" fill="hold">
                                          <p:stCondLst>
                                            <p:cond delay="0"/>
                                          </p:stCondLst>
                                        </p:cTn>
                                        <p:tgtEl>
                                          <p:spTgt spid="181251">
                                            <p:txEl>
                                              <p:pRg st="5" end="5"/>
                                            </p:txEl>
                                          </p:spTgt>
                                        </p:tgtEl>
                                        <p:attrNameLst>
                                          <p:attrName>style.visibility</p:attrName>
                                        </p:attrNameLst>
                                      </p:cBhvr>
                                      <p:to>
                                        <p:strVal val="visible"/>
                                      </p:to>
                                    </p:set>
                                    <p:animEffect transition="in" filter="fade">
                                      <p:cBhvr>
                                        <p:cTn id="33" dur="1000">
                                          <p:stCondLst>
                                            <p:cond delay="0"/>
                                          </p:stCondLst>
                                        </p:cTn>
                                        <p:tgtEl>
                                          <p:spTgt spid="181251">
                                            <p:txEl>
                                              <p:pRg st="5" end="5"/>
                                            </p:txEl>
                                          </p:spTgt>
                                        </p:tgtEl>
                                      </p:cBhvr>
                                    </p:animEffect>
                                  </p:childTnLst>
                                </p:cTn>
                              </p:par>
                            </p:childTnLst>
                          </p:cTn>
                        </p:par>
                        <p:par>
                          <p:cTn id="34" fill="hold">
                            <p:stCondLst>
                              <p:cond delay="5900"/>
                            </p:stCondLst>
                            <p:childTnLst>
                              <p:par>
                                <p:cTn id="35" presetID="10" presetClass="entr" presetSubtype="0" fill="hold" grpId="0" nodeType="afterEffect">
                                  <p:stCondLst>
                                    <p:cond delay="0"/>
                                  </p:stCondLst>
                                  <p:childTnLst>
                                    <p:set>
                                      <p:cBhvr>
                                        <p:cTn id="36" dur="1" fill="hold">
                                          <p:stCondLst>
                                            <p:cond delay="0"/>
                                          </p:stCondLst>
                                        </p:cTn>
                                        <p:tgtEl>
                                          <p:spTgt spid="181251">
                                            <p:txEl>
                                              <p:pRg st="6" end="6"/>
                                            </p:txEl>
                                          </p:spTgt>
                                        </p:tgtEl>
                                        <p:attrNameLst>
                                          <p:attrName>style.visibility</p:attrName>
                                        </p:attrNameLst>
                                      </p:cBhvr>
                                      <p:to>
                                        <p:strVal val="visible"/>
                                      </p:to>
                                    </p:set>
                                    <p:animEffect transition="in" filter="fade">
                                      <p:cBhvr>
                                        <p:cTn id="37" dur="1000">
                                          <p:stCondLst>
                                            <p:cond delay="0"/>
                                          </p:stCondLst>
                                        </p:cTn>
                                        <p:tgtEl>
                                          <p:spTgt spid="181251">
                                            <p:txEl>
                                              <p:pRg st="6" end="6"/>
                                            </p:txEl>
                                          </p:spTgt>
                                        </p:tgtEl>
                                      </p:cBhvr>
                                    </p:animEffect>
                                  </p:childTnLst>
                                </p:cTn>
                              </p:par>
                            </p:childTnLst>
                          </p:cTn>
                        </p:par>
                        <p:par>
                          <p:cTn id="38" fill="hold">
                            <p:stCondLst>
                              <p:cond delay="6900"/>
                            </p:stCondLst>
                            <p:childTnLst>
                              <p:par>
                                <p:cTn id="39" presetID="10" presetClass="entr" presetSubtype="0" fill="hold" grpId="0" nodeType="afterEffect">
                                  <p:stCondLst>
                                    <p:cond delay="0"/>
                                  </p:stCondLst>
                                  <p:childTnLst>
                                    <p:set>
                                      <p:cBhvr>
                                        <p:cTn id="40" dur="1" fill="hold">
                                          <p:stCondLst>
                                            <p:cond delay="0"/>
                                          </p:stCondLst>
                                        </p:cTn>
                                        <p:tgtEl>
                                          <p:spTgt spid="181251">
                                            <p:txEl>
                                              <p:pRg st="7" end="7"/>
                                            </p:txEl>
                                          </p:spTgt>
                                        </p:tgtEl>
                                        <p:attrNameLst>
                                          <p:attrName>style.visibility</p:attrName>
                                        </p:attrNameLst>
                                      </p:cBhvr>
                                      <p:to>
                                        <p:strVal val="visible"/>
                                      </p:to>
                                    </p:set>
                                    <p:animEffect transition="in" filter="fade">
                                      <p:cBhvr>
                                        <p:cTn id="41" dur="1000">
                                          <p:stCondLst>
                                            <p:cond delay="0"/>
                                          </p:stCondLst>
                                        </p:cTn>
                                        <p:tgtEl>
                                          <p:spTgt spid="1812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animBg="1"/>
      <p:bldP spid="18125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0314ADA-F606-458B-AEC2-629CC1271C93}"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1682" name="灯片编号占位符 6"/>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58</a:t>
            </a:fld>
            <a:endParaRPr lang="en-US" altLang="zh-CN" sz="1200" dirty="0">
              <a:latin typeface="Garamond" panose="02020404030301010803" pitchFamily="18" charset="0"/>
            </a:endParaRPr>
          </a:p>
        </p:txBody>
      </p:sp>
      <p:sp>
        <p:nvSpPr>
          <p:cNvPr id="136200" name="Rectangle 8"/>
          <p:cNvSpPr>
            <a:spLocks noGrp="1" noChangeArrowheads="1"/>
          </p:cNvSpPr>
          <p:nvPr>
            <p:ph type="title"/>
          </p:nvPr>
        </p:nvSpPr>
        <p:spPr>
          <a:xfrm>
            <a:off x="323850" y="244475"/>
            <a:ext cx="8578850" cy="1063625"/>
          </a:xfrm>
          <a:solidFill>
            <a:srgbClr val="FFFF99"/>
          </a:solidFill>
          <a:ln w="19050">
            <a:solidFill>
              <a:srgbClr val="3366FF"/>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mj-lt"/>
                <a:ea typeface="黑体" panose="02010609060101010101" pitchFamily="49" charset="-122"/>
                <a:cs typeface="+mj-cs"/>
              </a:rPr>
              <a:t/>
            </a:r>
            <a:br>
              <a:rPr kumimoji="0" lang="en-US" altLang="zh-CN" sz="10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mj-lt"/>
                <a:ea typeface="黑体" panose="02010609060101010101" pitchFamily="49" charset="-122"/>
                <a:cs typeface="+mj-cs"/>
              </a:rPr>
            </a:br>
            <a:r>
              <a:rPr kumimoji="0" lang="en-US" altLang="zh-CN" sz="10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mj-lt"/>
                <a:ea typeface="黑体" panose="02010609060101010101" pitchFamily="49" charset="-122"/>
                <a:cs typeface="+mj-cs"/>
              </a:rPr>
              <a:t>    </a:t>
            </a:r>
            <a:r>
              <a:rPr kumimoji="0" lang="zh-CN" altLang="en-US" sz="44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西方现代性</a:t>
            </a:r>
            <a:r>
              <a:rPr kumimoji="0" lang="en-US" altLang="zh-CN" sz="44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a:t>
            </a:r>
            <a:r>
              <a:rPr kumimoji="0" lang="zh-CN" altLang="en-US" sz="44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4000" b="1" i="1"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人的本性是什么？</a:t>
            </a:r>
            <a:br>
              <a:rPr kumimoji="0" lang="zh-CN" altLang="en-US" sz="4000" b="1" i="1"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br>
            <a:endParaRPr kumimoji="0" lang="zh-CN" altLang="en-US" sz="44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36195" name="Rectangle 3"/>
          <p:cNvSpPr>
            <a:spLocks noGrp="1" noChangeArrowheads="1"/>
          </p:cNvSpPr>
          <p:nvPr>
            <p:ph type="body" sz="half" idx="1"/>
          </p:nvPr>
        </p:nvSpPr>
        <p:spPr>
          <a:xfrm>
            <a:off x="457200" y="1600200"/>
            <a:ext cx="4762500" cy="4852988"/>
          </a:xfrm>
          <a:solidFill>
            <a:srgbClr val="FFCCCC"/>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CC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卢梭</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1712-1778</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年）在</a:t>
            </a:r>
            <a:r>
              <a:rPr kumimoji="0" lang="en-US" altLang="zh-CN" sz="2800" b="1" i="0" u="none" strike="noStrike" kern="0" cap="none" spc="0" normalizeH="0" baseline="0" noProof="0" dirty="0" smtClean="0">
                <a:ln>
                  <a:noFill/>
                </a:ln>
                <a:solidFill>
                  <a:srgbClr val="3366FF"/>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3366FF"/>
                </a:solidFill>
                <a:effectLst/>
                <a:uLnTx/>
                <a:uFillTx/>
                <a:latin typeface="微软雅黑" panose="020B0503020204020204" pitchFamily="34" charset="-122"/>
                <a:ea typeface="微软雅黑" panose="020B0503020204020204" pitchFamily="34" charset="-122"/>
                <a:cs typeface="+mn-cs"/>
              </a:rPr>
              <a:t>社会契约论</a:t>
            </a:r>
            <a:r>
              <a:rPr kumimoji="0" lang="en-US" altLang="zh-CN" sz="2800" b="1" i="0" u="none" strike="noStrike" kern="0" cap="none" spc="0" normalizeH="0" baseline="0" noProof="0" dirty="0" smtClean="0">
                <a:ln>
                  <a:noFill/>
                </a:ln>
                <a:solidFill>
                  <a:srgbClr val="3366FF"/>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中否定“人生来有罪”，提出人的本性是好（人性善）的，但被社会腐化了。他的小说</a:t>
            </a:r>
            <a:r>
              <a:rPr kumimoji="0" lang="en-US" altLang="zh-CN" sz="2800" b="1" i="0" u="none" strike="noStrike" kern="0" cap="none" spc="0" normalizeH="0" baseline="0" noProof="0" dirty="0" smtClean="0">
                <a:ln>
                  <a:noFill/>
                </a:ln>
                <a:solidFill>
                  <a:srgbClr val="3366FF"/>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3366FF"/>
                </a:solidFill>
                <a:effectLst/>
                <a:uLnTx/>
                <a:uFillTx/>
                <a:latin typeface="微软雅黑" panose="020B0503020204020204" pitchFamily="34" charset="-122"/>
                <a:ea typeface="微软雅黑" panose="020B0503020204020204" pitchFamily="34" charset="-122"/>
                <a:cs typeface="+mn-cs"/>
              </a:rPr>
              <a:t>爱弥尔</a:t>
            </a:r>
            <a:r>
              <a:rPr kumimoji="0" lang="en-US" altLang="zh-CN" sz="2800" b="1" i="0" u="none" strike="noStrike" kern="0" cap="none" spc="0" normalizeH="0" baseline="0" noProof="0" dirty="0" smtClean="0">
                <a:ln>
                  <a:noFill/>
                </a:ln>
                <a:solidFill>
                  <a:srgbClr val="3366FF"/>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1762</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年）在欧洲最先提出了系统的人本教育观念，他认为通过教育可以使人恢复善良本性。</a:t>
            </a:r>
          </a:p>
        </p:txBody>
      </p:sp>
      <p:sp>
        <p:nvSpPr>
          <p:cNvPr id="71685" name="Rectangle 9"/>
          <p:cNvSpPr>
            <a:spLocks noGrp="1" noTextEdit="1"/>
          </p:cNvSpPr>
          <p:nvPr>
            <p:ph type="clipArt" sz="half" idx="2"/>
          </p:nvPr>
        </p:nvSpPr>
        <p:spPr>
          <a:xfrm>
            <a:off x="5294313" y="1600200"/>
            <a:ext cx="3849687" cy="4565650"/>
          </a:xfrm>
        </p:spPr>
      </p:sp>
      <p:pic>
        <p:nvPicPr>
          <p:cNvPr id="71686" name="Picture 10" descr="11524560669958631_small">
            <a:hlinkClick r:id="rId2"/>
          </p:cNvPr>
          <p:cNvPicPr>
            <a:picLocks noChangeAspect="1"/>
          </p:cNvPicPr>
          <p:nvPr/>
        </p:nvPicPr>
        <p:blipFill>
          <a:blip r:embed="rId3"/>
          <a:stretch>
            <a:fillRect/>
          </a:stretch>
        </p:blipFill>
        <p:spPr>
          <a:xfrm>
            <a:off x="5510213" y="1700213"/>
            <a:ext cx="3022600" cy="37449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6200"/>
                                        </p:tgtEl>
                                        <p:attrNameLst>
                                          <p:attrName>style.visibility</p:attrName>
                                        </p:attrNameLst>
                                      </p:cBhvr>
                                      <p:to>
                                        <p:strVal val="visible"/>
                                      </p:to>
                                    </p:set>
                                    <p:anim calcmode="lin" valueType="num">
                                      <p:cBhvr>
                                        <p:cTn id="7" dur="500" fill="hold"/>
                                        <p:tgtEl>
                                          <p:spTgt spid="136200"/>
                                        </p:tgtEl>
                                        <p:attrNameLst>
                                          <p:attrName>ppt_w</p:attrName>
                                        </p:attrNameLst>
                                      </p:cBhvr>
                                      <p:tavLst>
                                        <p:tav tm="0">
                                          <p:val>
                                            <p:fltVal val="0"/>
                                          </p:val>
                                        </p:tav>
                                        <p:tav tm="100000">
                                          <p:val>
                                            <p:strVal val="#ppt_w"/>
                                          </p:val>
                                        </p:tav>
                                      </p:tavLst>
                                    </p:anim>
                                    <p:anim calcmode="lin" valueType="num">
                                      <p:cBhvr>
                                        <p:cTn id="8" dur="500" fill="hold"/>
                                        <p:tgtEl>
                                          <p:spTgt spid="136200"/>
                                        </p:tgtEl>
                                        <p:attrNameLst>
                                          <p:attrName>ppt_h</p:attrName>
                                        </p:attrNameLst>
                                      </p:cBhvr>
                                      <p:tavLst>
                                        <p:tav tm="0">
                                          <p:val>
                                            <p:fltVal val="0"/>
                                          </p:val>
                                        </p:tav>
                                        <p:tav tm="100000">
                                          <p:val>
                                            <p:strVal val="#ppt_h"/>
                                          </p:val>
                                        </p:tav>
                                      </p:tavLst>
                                    </p:anim>
                                    <p:animEffect transition="in" filter="fade">
                                      <p:cBhvr>
                                        <p:cTn id="9" dur="500"/>
                                        <p:tgtEl>
                                          <p:spTgt spid="13620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6195">
                                            <p:txEl>
                                              <p:pRg st="0" end="0"/>
                                            </p:txEl>
                                          </p:spTgt>
                                        </p:tgtEl>
                                        <p:attrNameLst>
                                          <p:attrName>style.visibility</p:attrName>
                                        </p:attrNameLst>
                                      </p:cBhvr>
                                      <p:to>
                                        <p:strVal val="visible"/>
                                      </p:to>
                                    </p:set>
                                    <p:animEffect transition="in" filter="fade">
                                      <p:cBhvr>
                                        <p:cTn id="13" dur="1000">
                                          <p:stCondLst>
                                            <p:cond delay="0"/>
                                          </p:stCondLst>
                                        </p:cTn>
                                        <p:tgtEl>
                                          <p:spTgt spid="136195">
                                            <p:txEl>
                                              <p:pRg st="0" end="0"/>
                                            </p:txEl>
                                          </p:spTgt>
                                        </p:tgtEl>
                                      </p:cBhvr>
                                    </p:animEffect>
                                  </p:childTnLst>
                                </p:cTn>
                              </p:par>
                            </p:childTnLst>
                          </p:cTn>
                        </p:par>
                        <p:par>
                          <p:cTn id="14" fill="hold">
                            <p:stCondLst>
                              <p:cond delay="1500"/>
                            </p:stCondLst>
                            <p:childTnLst>
                              <p:par>
                                <p:cTn id="15" presetID="3" presetClass="entr" presetSubtype="10" fill="hold" nodeType="afterEffect">
                                  <p:stCondLst>
                                    <p:cond delay="0"/>
                                  </p:stCondLst>
                                  <p:childTnLst>
                                    <p:set>
                                      <p:cBhvr>
                                        <p:cTn id="16" dur="1" fill="hold">
                                          <p:stCondLst>
                                            <p:cond delay="0"/>
                                          </p:stCondLst>
                                        </p:cTn>
                                        <p:tgtEl>
                                          <p:spTgt spid="71686"/>
                                        </p:tgtEl>
                                        <p:attrNameLst>
                                          <p:attrName>style.visibility</p:attrName>
                                        </p:attrNameLst>
                                      </p:cBhvr>
                                      <p:to>
                                        <p:strVal val="visible"/>
                                      </p:to>
                                    </p:set>
                                    <p:animEffect transition="in" filter="blinds(horizontal)">
                                      <p:cBhvr>
                                        <p:cTn id="17"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00" grpId="0" animBg="1"/>
      <p:bldP spid="13619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54C91E9-1632-4763-BC31-A9C908A1678E}"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2706"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59</a:t>
            </a:fld>
            <a:endParaRPr lang="en-US" altLang="zh-CN" sz="1200" dirty="0">
              <a:latin typeface="Garamond" panose="02020404030301010803" pitchFamily="18" charset="0"/>
            </a:endParaRPr>
          </a:p>
        </p:txBody>
      </p:sp>
      <p:sp>
        <p:nvSpPr>
          <p:cNvPr id="73730" name="Rectangle 2"/>
          <p:cNvSpPr>
            <a:spLocks noGrp="1" noChangeArrowheads="1"/>
          </p:cNvSpPr>
          <p:nvPr>
            <p:ph type="title"/>
          </p:nvPr>
        </p:nvSpPr>
        <p:spPr>
          <a:xfrm>
            <a:off x="457200" y="350838"/>
            <a:ext cx="8258175" cy="990600"/>
          </a:xfrm>
          <a:solidFill>
            <a:srgbClr val="FFFF99"/>
          </a:solidFill>
          <a:ln w="19050">
            <a:solidFill>
              <a:srgbClr val="FF00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44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西方现代性</a:t>
            </a:r>
            <a:r>
              <a:rPr kumimoji="0" lang="en-US" altLang="zh-CN" sz="44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a:t>
            </a:r>
            <a:r>
              <a:rPr kumimoji="0" lang="zh-CN" altLang="en-US" sz="44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36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用理性代替宗教信仰</a:t>
            </a:r>
            <a:r>
              <a:rPr kumimoji="0" lang="zh-CN" altLang="en-US" sz="44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黑体" panose="02010609060101010101" pitchFamily="49" charset="-122"/>
                <a:cs typeface="+mj-cs"/>
              </a:rPr>
              <a:t/>
            </a:r>
            <a:br>
              <a:rPr kumimoji="0" lang="zh-CN" altLang="en-US" sz="44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黑体" panose="02010609060101010101" pitchFamily="49" charset="-122"/>
                <a:cs typeface="+mj-cs"/>
              </a:rPr>
            </a:br>
            <a:endParaRPr kumimoji="0" lang="zh-CN" altLang="en-US" sz="40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mj-lt"/>
              <a:ea typeface="黑体" panose="02010609060101010101" pitchFamily="49" charset="-122"/>
              <a:cs typeface="+mj-cs"/>
            </a:endParaRPr>
          </a:p>
        </p:txBody>
      </p:sp>
      <p:sp>
        <p:nvSpPr>
          <p:cNvPr id="73731" name="Rectangle 3"/>
          <p:cNvSpPr>
            <a:spLocks noGrp="1" noChangeArrowheads="1"/>
          </p:cNvSpPr>
          <p:nvPr>
            <p:ph idx="1"/>
          </p:nvPr>
        </p:nvSpPr>
        <p:spPr>
          <a:xfrm>
            <a:off x="468313" y="1771650"/>
            <a:ext cx="8064500" cy="4752975"/>
          </a:xfrm>
          <a:solidFill>
            <a:srgbClr val="FFCCCC"/>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400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理性</a:t>
            </a:r>
            <a:r>
              <a:rPr kumimoji="0" lang="zh-CN" altLang="en-US" sz="3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3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reason</a:t>
            </a:r>
            <a:r>
              <a:rPr kumimoji="0" lang="zh-CN" altLang="en-US" sz="3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，推理，理由），是人本哲学的核心概念之一，也是思想启蒙运动的核心概念之一。</a:t>
            </a:r>
          </a:p>
          <a:p>
            <a:pPr marL="342900" marR="0" lvl="0" indent="-342900" algn="l" defTabSz="914400" rtl="0" eaLnBrk="1" fontAlgn="base" latinLnBrk="0" hangingPunct="1">
              <a:lnSpc>
                <a:spcPct val="150000"/>
              </a:lnSpc>
              <a:spcBef>
                <a:spcPct val="400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“理性”</a:t>
            </a:r>
            <a:r>
              <a:rPr kumimoji="0" lang="zh-CN" altLang="en-US" sz="32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是针对“信仰”而建立的概念，信仰只需要“信”或“不信”，理性需要自己思考。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6</a:t>
            </a:fld>
            <a:endParaRPr lang="en-US" altLang="zh-CN" sz="1200" dirty="0">
              <a:latin typeface="Garamond" panose="02020404030301010803" pitchFamily="18" charset="0"/>
            </a:endParaRPr>
          </a:p>
        </p:txBody>
      </p:sp>
      <p:sp>
        <p:nvSpPr>
          <p:cNvPr id="67586" name="Rectangle 1026"/>
          <p:cNvSpPr>
            <a:spLocks noGrp="1" noChangeArrowheads="1"/>
          </p:cNvSpPr>
          <p:nvPr>
            <p:ph type="title"/>
          </p:nvPr>
        </p:nvSpPr>
        <p:spPr>
          <a:xfrm>
            <a:off x="323850" y="115888"/>
            <a:ext cx="8712200" cy="847725"/>
          </a:xfrm>
          <a:solidFill>
            <a:srgbClr val="FFFF00"/>
          </a:solidFill>
          <a:ln w="15875">
            <a:solidFill>
              <a:schemeClr val="hlink"/>
            </a:solidFill>
          </a:ln>
        </p:spPr>
        <p:txBody>
          <a:bodyPr vert="horz" wrap="square" lIns="91440" tIns="45720" rIns="91440" bIns="45720" numCol="1" anchor="t" anchorCtr="0" compatLnSpc="1"/>
          <a:lstStyle/>
          <a:p>
            <a:pPr marL="0" marR="0" lvl="0" indent="0" algn="ctr" defTabSz="914400" rtl="0" eaLnBrk="1" fontAlgn="base" latinLnBrk="0" hangingPunct="1">
              <a:lnSpc>
                <a:spcPct val="110000"/>
              </a:lnSpc>
              <a:spcBef>
                <a:spcPct val="30000"/>
              </a:spcBef>
              <a:spcAft>
                <a:spcPct val="0"/>
              </a:spcAft>
              <a:buClrTx/>
              <a:buSzTx/>
              <a:buFontTx/>
              <a:buNone/>
              <a:defRPr/>
            </a:pPr>
            <a:r>
              <a:rPr kumimoji="0" lang="zh-CN" altLang="en-US" sz="4400" b="1" i="0" u="none" strike="noStrike" kern="0" cap="none" spc="0" normalizeH="0" baseline="0" noProof="0" dirty="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西方</a:t>
            </a:r>
            <a:r>
              <a:rPr kumimoji="0" lang="zh-CN" altLang="en-US" sz="4400" b="1" i="0" u="none" strike="noStrike" kern="0" cap="none" spc="0" normalizeH="0" baseline="0" noProof="0" dirty="0" smtClean="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现代</a:t>
            </a:r>
            <a:r>
              <a:rPr kumimoji="0" lang="zh-CN" altLang="en-US" sz="4400" b="1" i="0" u="none" strike="noStrike" kern="0" cap="none" spc="0" normalizeH="0" baseline="0" noProof="0" dirty="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化</a:t>
            </a:r>
            <a:r>
              <a:rPr kumimoji="0" lang="zh-CN" altLang="en-US" sz="4400" b="1" i="0" u="none" strike="noStrike" kern="0" cap="none" spc="0" normalizeH="0" baseline="0" noProof="0" dirty="0" smtClean="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的</a:t>
            </a:r>
            <a:r>
              <a:rPr kumimoji="0" lang="zh-CN" altLang="en-US" sz="4400" b="1" i="0" u="none" strike="noStrike" kern="0" cap="none" spc="0" normalizeH="0" baseline="0" noProof="0" dirty="0">
                <a:ln>
                  <a:noFill/>
                </a:ln>
                <a:solidFill>
                  <a:srgbClr val="9966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若干历史渊源</a:t>
            </a:r>
          </a:p>
        </p:txBody>
      </p:sp>
      <p:sp>
        <p:nvSpPr>
          <p:cNvPr id="67587" name="Rectangle 1027"/>
          <p:cNvSpPr>
            <a:spLocks noGrp="1" noChangeArrowheads="1"/>
          </p:cNvSpPr>
          <p:nvPr>
            <p:ph idx="1"/>
          </p:nvPr>
        </p:nvSpPr>
        <p:spPr>
          <a:xfrm>
            <a:off x="468313" y="1052513"/>
            <a:ext cx="7991475" cy="54371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990099"/>
                </a:solidFill>
                <a:effectLst>
                  <a:outerShdw blurRad="38100" dist="38100" dir="2700000" algn="tl">
                    <a:srgbClr val="000000"/>
                  </a:outerShdw>
                </a:effectLst>
                <a:uLnTx/>
                <a:uFillTx/>
                <a:latin typeface="华文隶书" panose="02010800040101010101" pitchFamily="2" charset="-122"/>
                <a:ea typeface="华文隶书" panose="02010800040101010101" pitchFamily="2" charset="-122"/>
                <a:cs typeface="+mn-cs"/>
              </a:rPr>
              <a:t>古以色列：</a:t>
            </a: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800" b="1" i="0" u="none" strike="noStrike" kern="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mn-ea"/>
              </a:rPr>
              <a:t>宗教与道德。</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a:ln>
                  <a:noFill/>
                </a:ln>
                <a:solidFill>
                  <a:srgbClr val="990099"/>
                </a:solidFill>
                <a:effectLst>
                  <a:outerShdw blurRad="38100" dist="38100" dir="2700000" algn="tl">
                    <a:srgbClr val="000000"/>
                  </a:outerShdw>
                </a:effectLst>
                <a:uLnTx/>
                <a:uFillTx/>
                <a:latin typeface="华文隶书" panose="02010800040101010101" pitchFamily="2" charset="-122"/>
                <a:ea typeface="华文隶书" panose="02010800040101010101" pitchFamily="2" charset="-122"/>
                <a:cs typeface="+mn-cs"/>
              </a:rPr>
              <a:t>古希腊：</a:t>
            </a: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800" b="1"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ea"/>
              </a:rPr>
              <a:t>哲学、科学、艺术、教育、政治</a:t>
            </a: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800" b="1"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ea"/>
              </a:rPr>
              <a:t>哲学科学挑战传统文化（宗教）</a:t>
            </a: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800" b="1" i="0" u="none" strike="noStrike" kern="0" cap="none" spc="0" normalizeH="0" baseline="0" noProof="0" dirty="0" smtClean="0">
                <a:ln>
                  <a:noFill/>
                </a:ln>
                <a:solidFill>
                  <a:srgbClr val="990099"/>
                </a:solidFill>
                <a:effectLst/>
                <a:uLnTx/>
                <a:uFillTx/>
                <a:latin typeface="黑体" panose="02010609060101010101" pitchFamily="49" charset="-122"/>
                <a:ea typeface="黑体" panose="02010609060101010101" pitchFamily="49" charset="-122"/>
                <a:cs typeface="+mn-ea"/>
              </a:rPr>
              <a:t>对道德的破坏（同性恋，妓女等）</a:t>
            </a:r>
          </a:p>
          <a:p>
            <a:pPr marL="342900" marR="0" lvl="0" indent="-342900"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a:ln>
                  <a:noFill/>
                </a:ln>
                <a:solidFill>
                  <a:srgbClr val="990099"/>
                </a:solidFill>
                <a:effectLst>
                  <a:outerShdw blurRad="38100" dist="38100" dir="2700000" algn="tl">
                    <a:srgbClr val="000000"/>
                  </a:outerShdw>
                </a:effectLst>
                <a:uLnTx/>
                <a:uFillTx/>
                <a:latin typeface="华文隶书" panose="02010800040101010101" pitchFamily="2" charset="-122"/>
                <a:ea typeface="华文隶书" panose="02010800040101010101" pitchFamily="2" charset="-122"/>
                <a:cs typeface="+mn-cs"/>
              </a:rPr>
              <a:t>古罗马：</a:t>
            </a: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800" b="1"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ea"/>
              </a:rPr>
              <a:t>法律、民主政治</a:t>
            </a: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800" b="1" i="0" u="none" strike="noStrike" kern="0" cap="none" spc="0" normalizeH="0" baseline="0" noProof="0" dirty="0" smtClean="0">
                <a:ln>
                  <a:noFill/>
                </a:ln>
                <a:solidFill>
                  <a:srgbClr val="990099"/>
                </a:solidFill>
                <a:effectLst/>
                <a:uLnTx/>
                <a:uFillTx/>
                <a:latin typeface="黑体" panose="02010609060101010101" pitchFamily="49" charset="-122"/>
                <a:ea typeface="黑体" panose="02010609060101010101" pitchFamily="49" charset="-122"/>
                <a:cs typeface="+mn-ea"/>
              </a:rPr>
              <a:t>军国主义、殖民主义</a:t>
            </a:r>
          </a:p>
          <a:p>
            <a:pPr marL="669925" marR="0" lvl="1" indent="-325755" algn="l" defTabSz="914400" rtl="0" eaLnBrk="1" fontAlgn="base" latinLnBrk="0" hangingPunct="1">
              <a:lnSpc>
                <a:spcPct val="100000"/>
              </a:lnSpc>
              <a:spcBef>
                <a:spcPts val="600"/>
              </a:spcBef>
              <a:spcAft>
                <a:spcPct val="0"/>
              </a:spcAft>
              <a:buClr>
                <a:schemeClr val="accent2"/>
              </a:buClr>
              <a:buSzPct val="60000"/>
              <a:buFont typeface="Wingdings" panose="05000000000000000000" pitchFamily="2" charset="2"/>
              <a:buChar char="q"/>
              <a:defRPr/>
            </a:pPr>
            <a:r>
              <a:rPr kumimoji="0" lang="zh-CN" altLang="en-US" sz="2800" b="1" i="0" u="none" strike="noStrike" kern="0" cap="none" spc="0" normalizeH="0" baseline="0" noProof="0" dirty="0" smtClean="0">
                <a:ln>
                  <a:noFill/>
                </a:ln>
                <a:solidFill>
                  <a:srgbClr val="990099"/>
                </a:solidFill>
                <a:effectLst/>
                <a:uLnTx/>
                <a:uFillTx/>
                <a:latin typeface="黑体" panose="02010609060101010101" pitchFamily="49" charset="-122"/>
                <a:ea typeface="黑体" panose="02010609060101010101" pitchFamily="49" charset="-122"/>
                <a:cs typeface="+mn-ea"/>
              </a:rPr>
              <a:t>享乐主义</a:t>
            </a:r>
          </a:p>
        </p:txBody>
      </p:sp>
      <p:pic>
        <p:nvPicPr>
          <p:cNvPr id="12292" name="Picture 3" descr="BD08208_"/>
          <p:cNvPicPr>
            <a:picLocks noChangeAspect="1"/>
          </p:cNvPicPr>
          <p:nvPr/>
        </p:nvPicPr>
        <p:blipFill>
          <a:blip r:embed="rId2"/>
          <a:stretch>
            <a:fillRect/>
          </a:stretch>
        </p:blipFill>
        <p:spPr>
          <a:xfrm>
            <a:off x="6480175" y="4005263"/>
            <a:ext cx="2151063" cy="23145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p:cTn id="7" dur="500" fill="hold"/>
                                        <p:tgtEl>
                                          <p:spTgt spid="67586"/>
                                        </p:tgtEl>
                                        <p:attrNameLst>
                                          <p:attrName>ppt_w</p:attrName>
                                        </p:attrNameLst>
                                      </p:cBhvr>
                                      <p:tavLst>
                                        <p:tav tm="0">
                                          <p:val>
                                            <p:fltVal val="0"/>
                                          </p:val>
                                        </p:tav>
                                        <p:tav tm="100000">
                                          <p:val>
                                            <p:strVal val="#ppt_w"/>
                                          </p:val>
                                        </p:tav>
                                      </p:tavLst>
                                    </p:anim>
                                    <p:anim calcmode="lin" valueType="num">
                                      <p:cBhvr>
                                        <p:cTn id="8" dur="500" fill="hold"/>
                                        <p:tgtEl>
                                          <p:spTgt spid="67586"/>
                                        </p:tgtEl>
                                        <p:attrNameLst>
                                          <p:attrName>ppt_h</p:attrName>
                                        </p:attrNameLst>
                                      </p:cBhvr>
                                      <p:tavLst>
                                        <p:tav tm="0">
                                          <p:val>
                                            <p:fltVal val="0"/>
                                          </p:val>
                                        </p:tav>
                                        <p:tav tm="100000">
                                          <p:val>
                                            <p:strVal val="#ppt_h"/>
                                          </p:val>
                                        </p:tav>
                                      </p:tavLst>
                                    </p:anim>
                                    <p:animEffect transition="in" filter="fade">
                                      <p:cBhvr>
                                        <p:cTn id="9" dur="500"/>
                                        <p:tgtEl>
                                          <p:spTgt spid="6758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7587">
                                            <p:txEl>
                                              <p:pRg st="0" end="0"/>
                                            </p:txEl>
                                          </p:spTgt>
                                        </p:tgtEl>
                                        <p:attrNameLst>
                                          <p:attrName>style.visibility</p:attrName>
                                        </p:attrNameLst>
                                      </p:cBhvr>
                                      <p:to>
                                        <p:strVal val="visible"/>
                                      </p:to>
                                    </p:set>
                                    <p:animEffect transition="in" filter="fade">
                                      <p:cBhvr>
                                        <p:cTn id="13" dur="1000">
                                          <p:stCondLst>
                                            <p:cond delay="0"/>
                                          </p:stCondLst>
                                        </p:cTn>
                                        <p:tgtEl>
                                          <p:spTgt spid="67587">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7587">
                                            <p:txEl>
                                              <p:pRg st="1" end="1"/>
                                            </p:txEl>
                                          </p:spTgt>
                                        </p:tgtEl>
                                        <p:attrNameLst>
                                          <p:attrName>style.visibility</p:attrName>
                                        </p:attrNameLst>
                                      </p:cBhvr>
                                      <p:to>
                                        <p:strVal val="visible"/>
                                      </p:to>
                                    </p:set>
                                    <p:animEffect transition="in" filter="fade">
                                      <p:cBhvr>
                                        <p:cTn id="17" dur="1000">
                                          <p:stCondLst>
                                            <p:cond delay="0"/>
                                          </p:stCondLst>
                                        </p:cTn>
                                        <p:tgtEl>
                                          <p:spTgt spid="675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7587">
                                            <p:txEl>
                                              <p:pRg st="2" end="2"/>
                                            </p:txEl>
                                          </p:spTgt>
                                        </p:tgtEl>
                                        <p:attrNameLst>
                                          <p:attrName>style.visibility</p:attrName>
                                        </p:attrNameLst>
                                      </p:cBhvr>
                                      <p:to>
                                        <p:strVal val="visible"/>
                                      </p:to>
                                    </p:set>
                                    <p:animEffect transition="in" filter="fade">
                                      <p:cBhvr>
                                        <p:cTn id="22" dur="1000">
                                          <p:stCondLst>
                                            <p:cond delay="0"/>
                                          </p:stCondLst>
                                        </p:cTn>
                                        <p:tgtEl>
                                          <p:spTgt spid="67587">
                                            <p:txEl>
                                              <p:pRg st="2" end="2"/>
                                            </p:txEl>
                                          </p:spTgt>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67587">
                                            <p:txEl>
                                              <p:pRg st="3" end="3"/>
                                            </p:txEl>
                                          </p:spTgt>
                                        </p:tgtEl>
                                        <p:attrNameLst>
                                          <p:attrName>style.visibility</p:attrName>
                                        </p:attrNameLst>
                                      </p:cBhvr>
                                      <p:to>
                                        <p:strVal val="visible"/>
                                      </p:to>
                                    </p:set>
                                    <p:animEffect transition="in" filter="fade">
                                      <p:cBhvr>
                                        <p:cTn id="26" dur="1000">
                                          <p:stCondLst>
                                            <p:cond delay="0"/>
                                          </p:stCondLst>
                                        </p:cTn>
                                        <p:tgtEl>
                                          <p:spTgt spid="67587">
                                            <p:txEl>
                                              <p:pRg st="3" end="3"/>
                                            </p:txEl>
                                          </p:spTgt>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67587">
                                            <p:txEl>
                                              <p:pRg st="4" end="4"/>
                                            </p:txEl>
                                          </p:spTgt>
                                        </p:tgtEl>
                                        <p:attrNameLst>
                                          <p:attrName>style.visibility</p:attrName>
                                        </p:attrNameLst>
                                      </p:cBhvr>
                                      <p:to>
                                        <p:strVal val="visible"/>
                                      </p:to>
                                    </p:set>
                                    <p:animEffect transition="in" filter="fade">
                                      <p:cBhvr>
                                        <p:cTn id="30" dur="1000">
                                          <p:stCondLst>
                                            <p:cond delay="0"/>
                                          </p:stCondLst>
                                        </p:cTn>
                                        <p:tgtEl>
                                          <p:spTgt spid="67587">
                                            <p:txEl>
                                              <p:pRg st="4" end="4"/>
                                            </p:txEl>
                                          </p:spTgt>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67587">
                                            <p:txEl>
                                              <p:pRg st="5" end="5"/>
                                            </p:txEl>
                                          </p:spTgt>
                                        </p:tgtEl>
                                        <p:attrNameLst>
                                          <p:attrName>style.visibility</p:attrName>
                                        </p:attrNameLst>
                                      </p:cBhvr>
                                      <p:to>
                                        <p:strVal val="visible"/>
                                      </p:to>
                                    </p:set>
                                    <p:animEffect transition="in" filter="fade">
                                      <p:cBhvr>
                                        <p:cTn id="34" dur="1000">
                                          <p:stCondLst>
                                            <p:cond delay="0"/>
                                          </p:stCondLst>
                                        </p:cTn>
                                        <p:tgtEl>
                                          <p:spTgt spid="67587">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7587">
                                            <p:txEl>
                                              <p:pRg st="6" end="6"/>
                                            </p:txEl>
                                          </p:spTgt>
                                        </p:tgtEl>
                                        <p:attrNameLst>
                                          <p:attrName>style.visibility</p:attrName>
                                        </p:attrNameLst>
                                      </p:cBhvr>
                                      <p:to>
                                        <p:strVal val="visible"/>
                                      </p:to>
                                    </p:set>
                                    <p:animEffect transition="in" filter="fade">
                                      <p:cBhvr>
                                        <p:cTn id="39" dur="1000">
                                          <p:stCondLst>
                                            <p:cond delay="0"/>
                                          </p:stCondLst>
                                        </p:cTn>
                                        <p:tgtEl>
                                          <p:spTgt spid="67587">
                                            <p:txEl>
                                              <p:pRg st="6" end="6"/>
                                            </p:txEl>
                                          </p:spTgt>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67587">
                                            <p:txEl>
                                              <p:pRg st="7" end="7"/>
                                            </p:txEl>
                                          </p:spTgt>
                                        </p:tgtEl>
                                        <p:attrNameLst>
                                          <p:attrName>style.visibility</p:attrName>
                                        </p:attrNameLst>
                                      </p:cBhvr>
                                      <p:to>
                                        <p:strVal val="visible"/>
                                      </p:to>
                                    </p:set>
                                    <p:animEffect transition="in" filter="fade">
                                      <p:cBhvr>
                                        <p:cTn id="43" dur="1000">
                                          <p:stCondLst>
                                            <p:cond delay="0"/>
                                          </p:stCondLst>
                                        </p:cTn>
                                        <p:tgtEl>
                                          <p:spTgt spid="67587">
                                            <p:txEl>
                                              <p:pRg st="7" end="7"/>
                                            </p:txEl>
                                          </p:spTgt>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67587">
                                            <p:txEl>
                                              <p:pRg st="8" end="8"/>
                                            </p:txEl>
                                          </p:spTgt>
                                        </p:tgtEl>
                                        <p:attrNameLst>
                                          <p:attrName>style.visibility</p:attrName>
                                        </p:attrNameLst>
                                      </p:cBhvr>
                                      <p:to>
                                        <p:strVal val="visible"/>
                                      </p:to>
                                    </p:set>
                                    <p:animEffect transition="in" filter="fade">
                                      <p:cBhvr>
                                        <p:cTn id="47" dur="1000">
                                          <p:stCondLst>
                                            <p:cond delay="0"/>
                                          </p:stCondLst>
                                        </p:cTn>
                                        <p:tgtEl>
                                          <p:spTgt spid="67587">
                                            <p:txEl>
                                              <p:pRg st="8" end="8"/>
                                            </p:txEl>
                                          </p:spTgt>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67587">
                                            <p:txEl>
                                              <p:pRg st="9" end="9"/>
                                            </p:txEl>
                                          </p:spTgt>
                                        </p:tgtEl>
                                        <p:attrNameLst>
                                          <p:attrName>style.visibility</p:attrName>
                                        </p:attrNameLst>
                                      </p:cBhvr>
                                      <p:to>
                                        <p:strVal val="visible"/>
                                      </p:to>
                                    </p:set>
                                    <p:animEffect transition="in" filter="fade">
                                      <p:cBhvr>
                                        <p:cTn id="51" dur="1000">
                                          <p:stCondLst>
                                            <p:cond delay="0"/>
                                          </p:stCondLst>
                                        </p:cTn>
                                        <p:tgtEl>
                                          <p:spTgt spid="675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nimBg="1"/>
      <p:bldP spid="6758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D5DC03E-795B-4962-A895-1984750FCDAE}"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3730"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60</a:t>
            </a:fld>
            <a:endParaRPr lang="en-US" altLang="zh-CN" sz="1200" dirty="0">
              <a:latin typeface="Garamond" panose="02020404030301010803" pitchFamily="18" charset="0"/>
            </a:endParaRPr>
          </a:p>
        </p:txBody>
      </p:sp>
      <p:sp>
        <p:nvSpPr>
          <p:cNvPr id="140290" name="Rectangle 2"/>
          <p:cNvSpPr>
            <a:spLocks noGrp="1" noChangeArrowheads="1"/>
          </p:cNvSpPr>
          <p:nvPr>
            <p:ph type="title"/>
          </p:nvPr>
        </p:nvSpPr>
        <p:spPr>
          <a:xfrm>
            <a:off x="214313" y="188913"/>
            <a:ext cx="8643938" cy="936625"/>
          </a:xfrm>
          <a:solidFill>
            <a:srgbClr val="FFFF00"/>
          </a:solidFill>
          <a:ln w="19050">
            <a:solidFill>
              <a:srgbClr val="FF00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40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西方现代性</a:t>
            </a:r>
            <a:r>
              <a:rPr kumimoji="0" lang="en-US" altLang="zh-CN" sz="40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a:t>
            </a:r>
            <a:r>
              <a:rPr kumimoji="0" lang="zh-CN" altLang="en-US" sz="40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36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从自由观念到征服功能</a:t>
            </a:r>
            <a:r>
              <a:rPr kumimoji="0" lang="zh-CN" altLang="en-US" sz="48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r>
            <a:br>
              <a:rPr kumimoji="0" lang="zh-CN" altLang="en-US" sz="48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br>
            <a:endParaRPr kumimoji="0" lang="zh-CN" altLang="en-US" sz="44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40291" name="Rectangle 3"/>
          <p:cNvSpPr>
            <a:spLocks noGrp="1"/>
          </p:cNvSpPr>
          <p:nvPr>
            <p:ph idx="1"/>
          </p:nvPr>
        </p:nvSpPr>
        <p:spPr>
          <a:xfrm>
            <a:off x="457200" y="1268413"/>
            <a:ext cx="8218488" cy="4862512"/>
          </a:xfrm>
          <a:solidFill>
            <a:srgbClr val="FFCCCC"/>
          </a:solidFill>
        </p:spPr>
        <p:txBody>
          <a:bodyPr vert="horz" wrap="square" lIns="91440" tIns="45720" rIns="91440" bIns="45720" anchor="t"/>
          <a:lstStyle/>
          <a:p>
            <a:pPr eaLnBrk="1" hangingPunct="1">
              <a:lnSpc>
                <a:spcPct val="120000"/>
              </a:lnSpc>
            </a:pPr>
            <a:r>
              <a:rPr lang="zh-CN" altLang="en-US" b="1" dirty="0">
                <a:latin typeface="微软雅黑" panose="020B0503020204020204" pitchFamily="34" charset="-122"/>
                <a:ea typeface="微软雅黑" panose="020B0503020204020204" pitchFamily="34" charset="-122"/>
              </a:rPr>
              <a:t>在</a:t>
            </a:r>
            <a:r>
              <a:rPr lang="en-US" altLang="zh-CN" b="1" dirty="0">
                <a:latin typeface="微软雅黑" panose="020B0503020204020204" pitchFamily="34" charset="-122"/>
                <a:ea typeface="微软雅黑" panose="020B0503020204020204" pitchFamily="34" charset="-122"/>
              </a:rPr>
              <a:t>18</a:t>
            </a:r>
            <a:r>
              <a:rPr lang="zh-CN" altLang="en-US" b="1" dirty="0">
                <a:latin typeface="微软雅黑" panose="020B0503020204020204" pitchFamily="34" charset="-122"/>
                <a:ea typeface="微软雅黑" panose="020B0503020204020204" pitchFamily="34" charset="-122"/>
              </a:rPr>
              <a:t>世纪，西方思想家坚信通过思想启蒙后，人具备理性思维，就能够发现真理，这些知识真理使人获得尊严和自由，知识真理将把人类从腐败制度（例如教堂和君主体制）的枷锁下解放出来，获得自由，这样的人将会改善这个世界，征服这个世界。</a:t>
            </a:r>
            <a:endParaRPr lang="en-US" altLang="zh-CN" b="1" dirty="0">
              <a:latin typeface="微软雅黑" panose="020B0503020204020204" pitchFamily="34" charset="-122"/>
              <a:ea typeface="微软雅黑" panose="020B0503020204020204" pitchFamily="34" charset="-122"/>
            </a:endParaRPr>
          </a:p>
          <a:p>
            <a:pPr eaLnBrk="1" hangingPunct="1">
              <a:lnSpc>
                <a:spcPct val="120000"/>
              </a:lnSpc>
            </a:pPr>
            <a:r>
              <a:rPr lang="zh-CN" altLang="en-US" b="1" dirty="0">
                <a:solidFill>
                  <a:srgbClr val="C00000"/>
                </a:solidFill>
                <a:latin typeface="微软雅黑" panose="020B0503020204020204" pitchFamily="34" charset="-122"/>
                <a:ea typeface="微软雅黑" panose="020B0503020204020204" pitchFamily="34" charset="-122"/>
              </a:rPr>
              <a:t>这样</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自由”概念与“征服”观念结合在一起，成为西方核心价值。</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4029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2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uiExpand="1"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4"/>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81A210D-1193-463E-BA1F-793371B48BCC}"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4754" name="灯片编号占位符 6"/>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61</a:t>
            </a:fld>
            <a:endParaRPr lang="en-US" altLang="zh-CN" sz="1200" dirty="0">
              <a:latin typeface="Garamond" panose="02020404030301010803" pitchFamily="18" charset="0"/>
            </a:endParaRPr>
          </a:p>
        </p:txBody>
      </p:sp>
      <p:sp>
        <p:nvSpPr>
          <p:cNvPr id="141314" name="Rectangle 2"/>
          <p:cNvSpPr>
            <a:spLocks noGrp="1" noChangeArrowheads="1"/>
          </p:cNvSpPr>
          <p:nvPr>
            <p:ph type="title"/>
          </p:nvPr>
        </p:nvSpPr>
        <p:spPr>
          <a:xfrm>
            <a:off x="285750" y="115888"/>
            <a:ext cx="8401050" cy="1009650"/>
          </a:xfrm>
          <a:solidFill>
            <a:srgbClr val="FFFF00"/>
          </a:solidFill>
          <a:ln w="19050">
            <a:solidFill>
              <a:srgbClr val="FF00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西方现代性</a:t>
            </a:r>
            <a:r>
              <a:rPr kumimoji="0" lang="en-US" altLang="zh-CN" sz="40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a:t>
            </a:r>
            <a:r>
              <a:rPr kumimoji="0" lang="zh-CN" altLang="en-US" sz="40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36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从自由观念到征服功能</a:t>
            </a:r>
            <a:r>
              <a:rPr kumimoji="0" lang="zh-CN" altLang="en-US" sz="60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r>
            <a:br>
              <a:rPr kumimoji="0" lang="zh-CN" altLang="en-US" sz="60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br>
            <a:endParaRPr kumimoji="0" lang="zh-CN" altLang="en-US" sz="44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41315" name="Rectangle 3"/>
          <p:cNvSpPr>
            <a:spLocks noGrp="1"/>
          </p:cNvSpPr>
          <p:nvPr>
            <p:ph type="body" sz="half" idx="1"/>
          </p:nvPr>
        </p:nvSpPr>
        <p:spPr>
          <a:xfrm>
            <a:off x="457200" y="1341438"/>
            <a:ext cx="5916613" cy="4789487"/>
          </a:xfrm>
          <a:solidFill>
            <a:srgbClr val="FFCC99"/>
          </a:solidFill>
        </p:spPr>
        <p:txBody>
          <a:bodyPr vert="horz" wrap="square" lIns="91440" tIns="45720" rIns="91440" bIns="45720" anchor="t"/>
          <a:lstStyle/>
          <a:p>
            <a:pPr eaLnBrk="1" hangingPunct="1">
              <a:spcBef>
                <a:spcPct val="0"/>
              </a:spcBef>
              <a:buClr>
                <a:schemeClr val="accent1"/>
              </a:buClr>
              <a:buSzPct val="65000"/>
              <a:buFont typeface="Wingdings" panose="05000000000000000000" pitchFamily="2" charset="2"/>
            </a:pPr>
            <a:r>
              <a:rPr lang="zh-CN" altLang="en-US" sz="2400" b="1" dirty="0">
                <a:solidFill>
                  <a:srgbClr val="009900"/>
                </a:solidFill>
                <a:latin typeface="微软雅黑" panose="020B0503020204020204" pitchFamily="34" charset="-122"/>
                <a:ea typeface="微软雅黑" panose="020B0503020204020204" pitchFamily="34" charset="-122"/>
              </a:rPr>
              <a:t>阿基米德说：“给我一个支点，我将撑起地球</a:t>
            </a:r>
            <a:r>
              <a:rPr lang="zh-CN" altLang="en-US" sz="2400" b="1" dirty="0" smtClean="0">
                <a:solidFill>
                  <a:srgbClr val="009900"/>
                </a:solidFill>
                <a:latin typeface="微软雅黑" panose="020B0503020204020204" pitchFamily="34" charset="-122"/>
                <a:ea typeface="微软雅黑" panose="020B0503020204020204" pitchFamily="34" charset="-122"/>
              </a:rPr>
              <a:t>”？</a:t>
            </a:r>
            <a:endParaRPr lang="zh-CN" altLang="en-US" sz="2400" b="1" dirty="0">
              <a:solidFill>
                <a:srgbClr val="009900"/>
              </a:solidFill>
              <a:latin typeface="微软雅黑" panose="020B0503020204020204" pitchFamily="34" charset="-122"/>
              <a:ea typeface="微软雅黑" panose="020B0503020204020204" pitchFamily="34" charset="-122"/>
            </a:endParaRPr>
          </a:p>
          <a:p>
            <a:pPr lvl="1" indent="-325120" eaLnBrk="1" hangingPunct="1">
              <a:spcBef>
                <a:spcPct val="0"/>
              </a:spcBef>
            </a:pPr>
            <a:r>
              <a:rPr lang="zh-CN" altLang="en-US" sz="2400" b="1" dirty="0">
                <a:latin typeface="微软雅黑" panose="020B0503020204020204" pitchFamily="34" charset="-122"/>
                <a:ea typeface="微软雅黑" panose="020B0503020204020204" pitchFamily="34" charset="-122"/>
              </a:rPr>
              <a:t>文艺复兴的人本主义认为：</a:t>
            </a:r>
            <a:r>
              <a:rPr lang="zh-CN" altLang="en-US" sz="2400" b="1" dirty="0">
                <a:solidFill>
                  <a:srgbClr val="3333CC"/>
                </a:solidFill>
                <a:latin typeface="微软雅黑" panose="020B0503020204020204" pitchFamily="34" charset="-122"/>
                <a:ea typeface="微软雅黑" panose="020B0503020204020204" pitchFamily="34" charset="-122"/>
              </a:rPr>
              <a:t>人类能够学会理解自然，人能制服自然。</a:t>
            </a:r>
          </a:p>
          <a:p>
            <a:pPr eaLnBrk="1" hangingPunct="1">
              <a:spcBef>
                <a:spcPct val="0"/>
              </a:spcBef>
              <a:buClr>
                <a:schemeClr val="accent1"/>
              </a:buClr>
              <a:buSzPct val="65000"/>
              <a:buFont typeface="Wingdings" panose="05000000000000000000" pitchFamily="2" charset="2"/>
            </a:pPr>
            <a:r>
              <a:rPr lang="zh-CN" altLang="en-US" sz="2400" b="1" dirty="0">
                <a:solidFill>
                  <a:srgbClr val="009900"/>
                </a:solidFill>
                <a:latin typeface="微软雅黑" panose="020B0503020204020204" pitchFamily="34" charset="-122"/>
                <a:ea typeface="微软雅黑" panose="020B0503020204020204" pitchFamily="34" charset="-122"/>
              </a:rPr>
              <a:t>弗兰西斯</a:t>
            </a:r>
            <a:r>
              <a:rPr lang="en-US" altLang="zh-CN" sz="2400" b="1" dirty="0">
                <a:solidFill>
                  <a:srgbClr val="009900"/>
                </a:solidFill>
                <a:latin typeface="微软雅黑" panose="020B0503020204020204" pitchFamily="34" charset="-122"/>
                <a:ea typeface="微软雅黑" panose="020B0503020204020204" pitchFamily="34" charset="-122"/>
              </a:rPr>
              <a:t>.</a:t>
            </a:r>
            <a:r>
              <a:rPr lang="zh-CN" altLang="en-US" sz="2400" b="1" dirty="0">
                <a:solidFill>
                  <a:srgbClr val="009900"/>
                </a:solidFill>
                <a:latin typeface="微软雅黑" panose="020B0503020204020204" pitchFamily="34" charset="-122"/>
                <a:ea typeface="微软雅黑" panose="020B0503020204020204" pitchFamily="34" charset="-122"/>
              </a:rPr>
              <a:t>培根说：“知识就是力量”。</a:t>
            </a:r>
          </a:p>
          <a:p>
            <a:pPr lvl="1" indent="-325120" eaLnBrk="1" hangingPunct="1">
              <a:spcBef>
                <a:spcPct val="0"/>
              </a:spcBef>
            </a:pPr>
            <a:r>
              <a:rPr lang="zh-CN" altLang="en-US" sz="2400" b="1" dirty="0">
                <a:latin typeface="微软雅黑" panose="020B0503020204020204" pitchFamily="34" charset="-122"/>
                <a:ea typeface="微软雅黑" panose="020B0503020204020204" pitchFamily="34" charset="-122"/>
              </a:rPr>
              <a:t>力量一词来自“</a:t>
            </a:r>
            <a:r>
              <a:rPr lang="en-US" altLang="zh-CN" sz="2400" b="1" dirty="0">
                <a:latin typeface="微软雅黑" panose="020B0503020204020204" pitchFamily="34" charset="-122"/>
                <a:ea typeface="微软雅黑" panose="020B0503020204020204" pitchFamily="34" charset="-122"/>
              </a:rPr>
              <a:t>power”</a:t>
            </a:r>
            <a:r>
              <a:rPr lang="zh-CN" altLang="en-US" sz="2400" b="1" dirty="0">
                <a:latin typeface="微软雅黑" panose="020B0503020204020204" pitchFamily="34" charset="-122"/>
                <a:ea typeface="微软雅黑" panose="020B0503020204020204" pitchFamily="34" charset="-122"/>
              </a:rPr>
              <a:t>，它的含义还有“势力”、“权力”、“列强”和“神”。</a:t>
            </a:r>
          </a:p>
          <a:p>
            <a:pPr lvl="1" indent="-325120" eaLnBrk="1" hangingPunct="1">
              <a:spcBef>
                <a:spcPct val="0"/>
              </a:spcBef>
            </a:pPr>
            <a:r>
              <a:rPr lang="zh-CN" altLang="en-US" sz="2400" b="1" dirty="0">
                <a:solidFill>
                  <a:srgbClr val="3333CC"/>
                </a:solidFill>
                <a:latin typeface="微软雅黑" panose="020B0503020204020204" pitchFamily="34" charset="-122"/>
                <a:ea typeface="微软雅黑" panose="020B0503020204020204" pitchFamily="34" charset="-122"/>
              </a:rPr>
              <a:t>获得知识的目的是为了变成强者，并不是为了公正。</a:t>
            </a:r>
            <a:r>
              <a:rPr lang="zh-CN" altLang="en-US" sz="2400" b="1" dirty="0">
                <a:latin typeface="微软雅黑" panose="020B0503020204020204" pitchFamily="34" charset="-122"/>
                <a:ea typeface="微软雅黑" panose="020B0503020204020204" pitchFamily="34" charset="-122"/>
              </a:rPr>
              <a:t>因此，不断试图进行各种征服。</a:t>
            </a:r>
          </a:p>
          <a:p>
            <a:pPr lvl="1" indent="-325120" eaLnBrk="1" hangingPunct="1">
              <a:spcBef>
                <a:spcPct val="0"/>
              </a:spcBef>
            </a:pPr>
            <a:r>
              <a:rPr lang="zh-CN" altLang="en-US" sz="2400" b="1" dirty="0">
                <a:latin typeface="微软雅黑" panose="020B0503020204020204" pitchFamily="34" charset="-122"/>
                <a:ea typeface="微软雅黑" panose="020B0503020204020204" pitchFamily="34" charset="-122"/>
              </a:rPr>
              <a:t>西方现代主义坚信，</a:t>
            </a:r>
            <a:r>
              <a:rPr lang="zh-CN" altLang="en-US" sz="2400" b="1" dirty="0">
                <a:solidFill>
                  <a:srgbClr val="3333CC"/>
                </a:solidFill>
                <a:latin typeface="微软雅黑" panose="020B0503020204020204" pitchFamily="34" charset="-122"/>
                <a:ea typeface="微软雅黑" panose="020B0503020204020204" pitchFamily="34" charset="-122"/>
              </a:rPr>
              <a:t>人能够设计自己的命运，征服地球和宇宙。</a:t>
            </a:r>
            <a:endParaRPr lang="zh-CN" altLang="en-US" sz="2400" dirty="0">
              <a:solidFill>
                <a:srgbClr val="3333CC"/>
              </a:solidFill>
              <a:latin typeface="微软雅黑" panose="020B0503020204020204" pitchFamily="34" charset="-122"/>
              <a:ea typeface="微软雅黑" panose="020B0503020204020204" pitchFamily="34" charset="-122"/>
            </a:endParaRPr>
          </a:p>
        </p:txBody>
      </p:sp>
      <p:sp>
        <p:nvSpPr>
          <p:cNvPr id="74757" name="Rectangle 6"/>
          <p:cNvSpPr>
            <a:spLocks noGrp="1" noTextEdit="1"/>
          </p:cNvSpPr>
          <p:nvPr>
            <p:ph type="clipArt" sz="half" idx="2"/>
          </p:nvPr>
        </p:nvSpPr>
        <p:spPr>
          <a:xfrm>
            <a:off x="6589713" y="1600200"/>
            <a:ext cx="2097087" cy="4530725"/>
          </a:xfrm>
        </p:spPr>
      </p:sp>
      <p:sp>
        <p:nvSpPr>
          <p:cNvPr id="74758" name="Text Box 4"/>
          <p:cNvSpPr txBox="1"/>
          <p:nvPr/>
        </p:nvSpPr>
        <p:spPr>
          <a:xfrm>
            <a:off x="6157913" y="1341438"/>
            <a:ext cx="1654175" cy="366712"/>
          </a:xfrm>
          <a:prstGeom prst="rect">
            <a:avLst/>
          </a:prstGeom>
          <a:noFill/>
          <a:ln w="9525">
            <a:noFill/>
          </a:ln>
        </p:spPr>
        <p:txBody>
          <a:bodyPr anchor="t">
            <a:spAutoFit/>
          </a:bodyPr>
          <a:lstStyle/>
          <a:p>
            <a:pPr>
              <a:spcBef>
                <a:spcPct val="50000"/>
              </a:spcBef>
            </a:pPr>
            <a:endParaRPr lang="zh-CN" altLang="zh-CN" dirty="0">
              <a:latin typeface="Arial" panose="020B0604020202020204" pitchFamily="34" charset="0"/>
              <a:ea typeface="宋体" panose="02010600030101010101" pitchFamily="2" charset="-122"/>
            </a:endParaRPr>
          </a:p>
        </p:txBody>
      </p:sp>
      <p:pic>
        <p:nvPicPr>
          <p:cNvPr id="74759" name="Picture 5" descr="11456577643334540_small">
            <a:hlinkClick r:id="rId2"/>
          </p:cNvPr>
          <p:cNvPicPr>
            <a:picLocks noChangeAspect="1"/>
          </p:cNvPicPr>
          <p:nvPr/>
        </p:nvPicPr>
        <p:blipFill>
          <a:blip r:embed="rId3"/>
          <a:stretch>
            <a:fillRect/>
          </a:stretch>
        </p:blipFill>
        <p:spPr>
          <a:xfrm>
            <a:off x="6637338" y="1341438"/>
            <a:ext cx="1927225" cy="2232025"/>
          </a:xfrm>
          <a:prstGeom prst="rect">
            <a:avLst/>
          </a:prstGeom>
          <a:noFill/>
          <a:ln w="9525">
            <a:noFill/>
          </a:ln>
        </p:spPr>
      </p:pic>
      <p:pic>
        <p:nvPicPr>
          <p:cNvPr id="74760" name="Picture 7" descr="11514125314946238_small">
            <a:hlinkClick r:id="rId4"/>
          </p:cNvPr>
          <p:cNvPicPr>
            <a:picLocks noChangeAspect="1"/>
          </p:cNvPicPr>
          <p:nvPr/>
        </p:nvPicPr>
        <p:blipFill>
          <a:blip r:embed="rId5"/>
          <a:stretch>
            <a:fillRect/>
          </a:stretch>
        </p:blipFill>
        <p:spPr>
          <a:xfrm>
            <a:off x="6659563" y="3789363"/>
            <a:ext cx="1944687" cy="23034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1314"/>
                                        </p:tgtEl>
                                        <p:attrNameLst>
                                          <p:attrName>style.visibility</p:attrName>
                                        </p:attrNameLst>
                                      </p:cBhvr>
                                      <p:to>
                                        <p:strVal val="visible"/>
                                      </p:to>
                                    </p:set>
                                    <p:anim calcmode="lin" valueType="num">
                                      <p:cBhvr>
                                        <p:cTn id="7" dur="500" fill="hold"/>
                                        <p:tgtEl>
                                          <p:spTgt spid="141314"/>
                                        </p:tgtEl>
                                        <p:attrNameLst>
                                          <p:attrName>ppt_w</p:attrName>
                                        </p:attrNameLst>
                                      </p:cBhvr>
                                      <p:tavLst>
                                        <p:tav tm="0">
                                          <p:val>
                                            <p:fltVal val="0"/>
                                          </p:val>
                                        </p:tav>
                                        <p:tav tm="100000">
                                          <p:val>
                                            <p:strVal val="#ppt_w"/>
                                          </p:val>
                                        </p:tav>
                                      </p:tavLst>
                                    </p:anim>
                                    <p:anim calcmode="lin" valueType="num">
                                      <p:cBhvr>
                                        <p:cTn id="8" dur="500" fill="hold"/>
                                        <p:tgtEl>
                                          <p:spTgt spid="141314"/>
                                        </p:tgtEl>
                                        <p:attrNameLst>
                                          <p:attrName>ppt_h</p:attrName>
                                        </p:attrNameLst>
                                      </p:cBhvr>
                                      <p:tavLst>
                                        <p:tav tm="0">
                                          <p:val>
                                            <p:fltVal val="0"/>
                                          </p:val>
                                        </p:tav>
                                        <p:tav tm="100000">
                                          <p:val>
                                            <p:strVal val="#ppt_h"/>
                                          </p:val>
                                        </p:tav>
                                      </p:tavLst>
                                    </p:anim>
                                    <p:animEffect transition="in" filter="fade">
                                      <p:cBhvr>
                                        <p:cTn id="9" dur="500"/>
                                        <p:tgtEl>
                                          <p:spTgt spid="14131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1315">
                                            <p:bg/>
                                          </p:spTgt>
                                        </p:tgtEl>
                                        <p:attrNameLst>
                                          <p:attrName>style.visibility</p:attrName>
                                        </p:attrNameLst>
                                      </p:cBhvr>
                                      <p:to>
                                        <p:strVal val="visible"/>
                                      </p:to>
                                    </p:set>
                                    <p:animEffect transition="in" filter="fade">
                                      <p:cBhvr>
                                        <p:cTn id="14" dur="1000">
                                          <p:stCondLst>
                                            <p:cond delay="0"/>
                                          </p:stCondLst>
                                        </p:cTn>
                                        <p:tgtEl>
                                          <p:spTgt spid="141315">
                                            <p:bg/>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1315">
                                            <p:txEl>
                                              <p:pRg st="0" end="0"/>
                                            </p:txEl>
                                          </p:spTgt>
                                        </p:tgtEl>
                                        <p:attrNameLst>
                                          <p:attrName>style.visibility</p:attrName>
                                        </p:attrNameLst>
                                      </p:cBhvr>
                                      <p:to>
                                        <p:strVal val="visible"/>
                                      </p:to>
                                    </p:set>
                                    <p:animEffect transition="in" filter="fade">
                                      <p:cBhvr>
                                        <p:cTn id="17" dur="1000">
                                          <p:stCondLst>
                                            <p:cond delay="0"/>
                                          </p:stCondLst>
                                        </p:cTn>
                                        <p:tgtEl>
                                          <p:spTgt spid="141315">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1315">
                                            <p:txEl>
                                              <p:pRg st="1" end="1"/>
                                            </p:txEl>
                                          </p:spTgt>
                                        </p:tgtEl>
                                        <p:attrNameLst>
                                          <p:attrName>style.visibility</p:attrName>
                                        </p:attrNameLst>
                                      </p:cBhvr>
                                      <p:to>
                                        <p:strVal val="visible"/>
                                      </p:to>
                                    </p:set>
                                    <p:animEffect transition="in" filter="fade">
                                      <p:cBhvr>
                                        <p:cTn id="20" dur="1000">
                                          <p:stCondLst>
                                            <p:cond delay="0"/>
                                          </p:stCondLst>
                                        </p:cTn>
                                        <p:tgtEl>
                                          <p:spTgt spid="14131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1315">
                                            <p:txEl>
                                              <p:pRg st="2" end="2"/>
                                            </p:txEl>
                                          </p:spTgt>
                                        </p:tgtEl>
                                        <p:attrNameLst>
                                          <p:attrName>style.visibility</p:attrName>
                                        </p:attrNameLst>
                                      </p:cBhvr>
                                      <p:to>
                                        <p:strVal val="visible"/>
                                      </p:to>
                                    </p:set>
                                    <p:animEffect transition="in" filter="fade">
                                      <p:cBhvr>
                                        <p:cTn id="25" dur="1000">
                                          <p:stCondLst>
                                            <p:cond delay="0"/>
                                          </p:stCondLst>
                                        </p:cTn>
                                        <p:tgtEl>
                                          <p:spTgt spid="141315">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1315">
                                            <p:txEl>
                                              <p:pRg st="3" end="3"/>
                                            </p:txEl>
                                          </p:spTgt>
                                        </p:tgtEl>
                                        <p:attrNameLst>
                                          <p:attrName>style.visibility</p:attrName>
                                        </p:attrNameLst>
                                      </p:cBhvr>
                                      <p:to>
                                        <p:strVal val="visible"/>
                                      </p:to>
                                    </p:set>
                                    <p:animEffect transition="in" filter="fade">
                                      <p:cBhvr>
                                        <p:cTn id="28" dur="1000">
                                          <p:stCondLst>
                                            <p:cond delay="0"/>
                                          </p:stCondLst>
                                        </p:cTn>
                                        <p:tgtEl>
                                          <p:spTgt spid="141315">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1315">
                                            <p:txEl>
                                              <p:pRg st="4" end="4"/>
                                            </p:txEl>
                                          </p:spTgt>
                                        </p:tgtEl>
                                        <p:attrNameLst>
                                          <p:attrName>style.visibility</p:attrName>
                                        </p:attrNameLst>
                                      </p:cBhvr>
                                      <p:to>
                                        <p:strVal val="visible"/>
                                      </p:to>
                                    </p:set>
                                    <p:animEffect transition="in" filter="fade">
                                      <p:cBhvr>
                                        <p:cTn id="31" dur="1000">
                                          <p:stCondLst>
                                            <p:cond delay="0"/>
                                          </p:stCondLst>
                                        </p:cTn>
                                        <p:tgtEl>
                                          <p:spTgt spid="141315">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1315">
                                            <p:txEl>
                                              <p:pRg st="5" end="5"/>
                                            </p:txEl>
                                          </p:spTgt>
                                        </p:tgtEl>
                                        <p:attrNameLst>
                                          <p:attrName>style.visibility</p:attrName>
                                        </p:attrNameLst>
                                      </p:cBhvr>
                                      <p:to>
                                        <p:strVal val="visible"/>
                                      </p:to>
                                    </p:set>
                                    <p:animEffect transition="in" filter="fade">
                                      <p:cBhvr>
                                        <p:cTn id="34" dur="1000">
                                          <p:stCondLst>
                                            <p:cond delay="0"/>
                                          </p:stCondLst>
                                        </p:cTn>
                                        <p:tgtEl>
                                          <p:spTgt spid="141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nimBg="1"/>
      <p:bldP spid="141315" grpId="0" uiExpand="1"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A9542D5-90F7-4B0A-A9FB-2AF94B298811}"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5778"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62</a:t>
            </a:fld>
            <a:endParaRPr lang="en-US" altLang="zh-CN" sz="1200" dirty="0">
              <a:latin typeface="Garamond" panose="02020404030301010803" pitchFamily="18" charset="0"/>
            </a:endParaRPr>
          </a:p>
        </p:txBody>
      </p:sp>
      <p:sp>
        <p:nvSpPr>
          <p:cNvPr id="74754" name="Rectangle 2"/>
          <p:cNvSpPr>
            <a:spLocks noGrp="1" noChangeArrowheads="1"/>
          </p:cNvSpPr>
          <p:nvPr>
            <p:ph type="title"/>
          </p:nvPr>
        </p:nvSpPr>
        <p:spPr>
          <a:xfrm>
            <a:off x="457200" y="277813"/>
            <a:ext cx="8229600" cy="847725"/>
          </a:xfrm>
          <a:solidFill>
            <a:srgbClr val="FFFF00"/>
          </a:solidFill>
          <a:ln w="19050">
            <a:solidFill>
              <a:srgbClr val="FF00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西方现代性</a:t>
            </a:r>
            <a:r>
              <a:rPr kumimoji="0" lang="zh-CN" altLang="en-US" sz="40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a:t>
            </a:r>
            <a:r>
              <a:rPr kumimoji="0" lang="zh-CN" altLang="en-US" sz="4000" b="1" i="1" u="none" strike="noStrike" kern="0" cap="none" spc="0" normalizeH="0" baseline="0" noProof="0" dirty="0" smtClean="0">
                <a:ln>
                  <a:noFill/>
                </a:ln>
                <a:solidFill>
                  <a:srgbClr val="990033"/>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产生一系列崇拜</a:t>
            </a:r>
          </a:p>
        </p:txBody>
      </p:sp>
      <p:sp>
        <p:nvSpPr>
          <p:cNvPr id="74755" name="Rectangle 3"/>
          <p:cNvSpPr>
            <a:spLocks noGrp="1" noChangeArrowheads="1"/>
          </p:cNvSpPr>
          <p:nvPr>
            <p:ph idx="1"/>
          </p:nvPr>
        </p:nvSpPr>
        <p:spPr>
          <a:xfrm>
            <a:off x="468313" y="1268413"/>
            <a:ext cx="8207375" cy="4897438"/>
          </a:xfrm>
          <a:solidFill>
            <a:srgbClr val="CCFFFF"/>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机器崇拜</a:t>
            </a:r>
            <a:r>
              <a:rPr kumimoji="0" lang="en-US" altLang="zh-CN" sz="3200" b="1" i="0"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0" lang="zh-CN" altLang="en-US" sz="3200" b="1" i="0"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机械论</a:t>
            </a:r>
          </a:p>
          <a:p>
            <a:pPr marL="342900" marR="0" lvl="0" indent="-342900" algn="l" defTabSz="914400" rtl="0" eaLnBrk="1" fontAlgn="base" latinLnBrk="0" hangingPunct="1">
              <a:lnSpc>
                <a:spcPct val="140000"/>
              </a:lnSpc>
              <a:spcBef>
                <a:spcPct val="200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从信仰“神”转变为信仰“机器” </a:t>
            </a:r>
            <a:r>
              <a:rPr kumimoji="0" lang="zh-CN" altLang="en-US" sz="2800" b="1"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p>
          <a:p>
            <a:pPr marL="669925" marR="0" lvl="1" indent="-325755" algn="l" defTabSz="914400" rtl="0" eaLnBrk="1" fontAlgn="base" latinLnBrk="0" hangingPunct="1">
              <a:lnSpc>
                <a:spcPct val="140000"/>
              </a:lnSpc>
              <a:spcBef>
                <a:spcPct val="20000"/>
              </a:spcBef>
              <a:spcAft>
                <a:spcPct val="0"/>
              </a:spcAft>
              <a:buClr>
                <a:schemeClr val="accent2"/>
              </a:buClr>
              <a:buSzPct val="60000"/>
              <a:buFont typeface="Wingdings" panose="05000000000000000000" pitchFamily="2" charset="2"/>
              <a:buChar char="q"/>
              <a:defRPr/>
            </a:pP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ea"/>
              </a:rPr>
              <a:t>从功能角度去认识理解万物，取消了</a:t>
            </a:r>
            <a:r>
              <a:rPr kumimoji="0" lang="zh-CN" altLang="en-US" sz="20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ea"/>
              </a:rPr>
              <a:t>“万物本质是什么？”</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ea"/>
              </a:rPr>
              <a:t>代之以</a:t>
            </a:r>
            <a:r>
              <a:rPr kumimoji="0" lang="zh-CN" altLang="en-US" sz="2000" b="1" i="1"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ea"/>
              </a:rPr>
              <a:t>“万物的功能是什么？”</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ea"/>
              </a:rPr>
              <a:t>由此导致机械论的世界观。</a:t>
            </a:r>
          </a:p>
          <a:p>
            <a:pPr marL="342900" marR="0" lvl="0" indent="-342900" algn="l" defTabSz="914400" rtl="0" eaLnBrk="1" fontAlgn="base" latinLnBrk="0" hangingPunct="1">
              <a:lnSpc>
                <a:spcPct val="140000"/>
              </a:lnSpc>
              <a:spcBef>
                <a:spcPct val="200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把人体看作机器的观念已成为现代信仰。</a:t>
            </a:r>
          </a:p>
          <a:p>
            <a:pPr marL="669925" marR="0" lvl="1" indent="-325755" algn="l" defTabSz="914400" rtl="0" eaLnBrk="1" fontAlgn="base" latinLnBrk="0" hangingPunct="1">
              <a:lnSpc>
                <a:spcPct val="140000"/>
              </a:lnSpc>
              <a:spcBef>
                <a:spcPct val="20000"/>
              </a:spcBef>
              <a:spcAft>
                <a:spcPct val="0"/>
              </a:spcAft>
              <a:buClr>
                <a:schemeClr val="accent2"/>
              </a:buClr>
              <a:buSzPct val="60000"/>
              <a:buFont typeface="Wingdings" panose="05000000000000000000" pitchFamily="2" charset="2"/>
              <a:buChar char="q"/>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ea"/>
              </a:rPr>
              <a:t> </a:t>
            </a: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ea"/>
              </a:rPr>
              <a:t>“</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ea"/>
              </a:rPr>
              <a:t>宇宙从功能上是一部机器”，“人从功能上也是一部机器”。</a:t>
            </a:r>
          </a:p>
          <a:p>
            <a:pPr marL="669925" marR="0" lvl="1" indent="-325755" algn="l" defTabSz="914400" rtl="0" eaLnBrk="1" fontAlgn="base" latinLnBrk="0" hangingPunct="1">
              <a:lnSpc>
                <a:spcPct val="140000"/>
              </a:lnSpc>
              <a:spcBef>
                <a:spcPct val="20000"/>
              </a:spcBef>
              <a:spcAft>
                <a:spcPct val="0"/>
              </a:spcAft>
              <a:buClr>
                <a:schemeClr val="accent2"/>
              </a:buClr>
              <a:buSzPct val="60000"/>
              <a:buFont typeface="Wingdings" panose="05000000000000000000" pitchFamily="2" charset="2"/>
              <a:buChar char="q"/>
              <a:defRPr/>
            </a:pP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ea"/>
              </a:rPr>
              <a:t>不再去探索其本质，而从功能角度认识和理解万物，这叫</a:t>
            </a:r>
            <a:r>
              <a:rPr kumimoji="0" lang="zh-CN" altLang="en-US" sz="2000" b="1" i="0" u="none" strike="noStrike" kern="0" cap="none" spc="0" normalizeH="0" baseline="0" noProof="0" dirty="0" smtClean="0">
                <a:ln>
                  <a:noFill/>
                </a:ln>
                <a:solidFill>
                  <a:srgbClr val="3366FF"/>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ea"/>
              </a:rPr>
              <a:t>功能主义认识论</a:t>
            </a: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p:cTn id="7" dur="500" fill="hold"/>
                                        <p:tgtEl>
                                          <p:spTgt spid="74754"/>
                                        </p:tgtEl>
                                        <p:attrNameLst>
                                          <p:attrName>ppt_w</p:attrName>
                                        </p:attrNameLst>
                                      </p:cBhvr>
                                      <p:tavLst>
                                        <p:tav tm="0">
                                          <p:val>
                                            <p:fltVal val="0"/>
                                          </p:val>
                                        </p:tav>
                                        <p:tav tm="100000">
                                          <p:val>
                                            <p:strVal val="#ppt_w"/>
                                          </p:val>
                                        </p:tav>
                                      </p:tavLst>
                                    </p:anim>
                                    <p:anim calcmode="lin" valueType="num">
                                      <p:cBhvr>
                                        <p:cTn id="8" dur="500" fill="hold"/>
                                        <p:tgtEl>
                                          <p:spTgt spid="74754"/>
                                        </p:tgtEl>
                                        <p:attrNameLst>
                                          <p:attrName>ppt_h</p:attrName>
                                        </p:attrNameLst>
                                      </p:cBhvr>
                                      <p:tavLst>
                                        <p:tav tm="0">
                                          <p:val>
                                            <p:fltVal val="0"/>
                                          </p:val>
                                        </p:tav>
                                        <p:tav tm="100000">
                                          <p:val>
                                            <p:strVal val="#ppt_h"/>
                                          </p:val>
                                        </p:tav>
                                      </p:tavLst>
                                    </p:anim>
                                    <p:animEffect transition="in" filter="fade">
                                      <p:cBhvr>
                                        <p:cTn id="9" dur="500"/>
                                        <p:tgtEl>
                                          <p:spTgt spid="7475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4755">
                                            <p:txEl>
                                              <p:pRg st="0" end="0"/>
                                            </p:txEl>
                                          </p:spTgt>
                                        </p:tgtEl>
                                        <p:attrNameLst>
                                          <p:attrName>style.visibility</p:attrName>
                                        </p:attrNameLst>
                                      </p:cBhvr>
                                      <p:to>
                                        <p:strVal val="visible"/>
                                      </p:to>
                                    </p:set>
                                    <p:animEffect transition="in" filter="fade">
                                      <p:cBhvr>
                                        <p:cTn id="14" dur="1000">
                                          <p:stCondLst>
                                            <p:cond delay="0"/>
                                          </p:stCondLst>
                                        </p:cTn>
                                        <p:tgtEl>
                                          <p:spTgt spid="7475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4755">
                                            <p:txEl>
                                              <p:pRg st="1" end="1"/>
                                            </p:txEl>
                                          </p:spTgt>
                                        </p:tgtEl>
                                        <p:attrNameLst>
                                          <p:attrName>style.visibility</p:attrName>
                                        </p:attrNameLst>
                                      </p:cBhvr>
                                      <p:to>
                                        <p:strVal val="visible"/>
                                      </p:to>
                                    </p:set>
                                    <p:animEffect transition="in" filter="fade">
                                      <p:cBhvr>
                                        <p:cTn id="19" dur="1000">
                                          <p:stCondLst>
                                            <p:cond delay="0"/>
                                          </p:stCondLst>
                                        </p:cTn>
                                        <p:tgtEl>
                                          <p:spTgt spid="74755">
                                            <p:txEl>
                                              <p:pRg st="1" end="1"/>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4755">
                                            <p:txEl>
                                              <p:pRg st="2" end="2"/>
                                            </p:txEl>
                                          </p:spTgt>
                                        </p:tgtEl>
                                        <p:attrNameLst>
                                          <p:attrName>style.visibility</p:attrName>
                                        </p:attrNameLst>
                                      </p:cBhvr>
                                      <p:to>
                                        <p:strVal val="visible"/>
                                      </p:to>
                                    </p:set>
                                    <p:animEffect transition="in" filter="fade">
                                      <p:cBhvr>
                                        <p:cTn id="22" dur="1000">
                                          <p:stCondLst>
                                            <p:cond delay="0"/>
                                          </p:stCondLst>
                                        </p:cTn>
                                        <p:tgtEl>
                                          <p:spTgt spid="7475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4755">
                                            <p:txEl>
                                              <p:pRg st="3" end="3"/>
                                            </p:txEl>
                                          </p:spTgt>
                                        </p:tgtEl>
                                        <p:attrNameLst>
                                          <p:attrName>style.visibility</p:attrName>
                                        </p:attrNameLst>
                                      </p:cBhvr>
                                      <p:to>
                                        <p:strVal val="visible"/>
                                      </p:to>
                                    </p:set>
                                    <p:animEffect transition="in" filter="fade">
                                      <p:cBhvr>
                                        <p:cTn id="27" dur="1000">
                                          <p:stCondLst>
                                            <p:cond delay="0"/>
                                          </p:stCondLst>
                                        </p:cTn>
                                        <p:tgtEl>
                                          <p:spTgt spid="74755">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4755">
                                            <p:txEl>
                                              <p:pRg st="4" end="4"/>
                                            </p:txEl>
                                          </p:spTgt>
                                        </p:tgtEl>
                                        <p:attrNameLst>
                                          <p:attrName>style.visibility</p:attrName>
                                        </p:attrNameLst>
                                      </p:cBhvr>
                                      <p:to>
                                        <p:strVal val="visible"/>
                                      </p:to>
                                    </p:set>
                                    <p:animEffect transition="in" filter="fade">
                                      <p:cBhvr>
                                        <p:cTn id="30" dur="1000">
                                          <p:stCondLst>
                                            <p:cond delay="0"/>
                                          </p:stCondLst>
                                        </p:cTn>
                                        <p:tgtEl>
                                          <p:spTgt spid="74755">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4755">
                                            <p:txEl>
                                              <p:pRg st="5" end="5"/>
                                            </p:txEl>
                                          </p:spTgt>
                                        </p:tgtEl>
                                        <p:attrNameLst>
                                          <p:attrName>style.visibility</p:attrName>
                                        </p:attrNameLst>
                                      </p:cBhvr>
                                      <p:to>
                                        <p:strVal val="visible"/>
                                      </p:to>
                                    </p:set>
                                    <p:animEffect transition="in" filter="fade">
                                      <p:cBhvr>
                                        <p:cTn id="33" dur="1000">
                                          <p:stCondLst>
                                            <p:cond delay="0"/>
                                          </p:stCondLst>
                                        </p:cTn>
                                        <p:tgtEl>
                                          <p:spTgt spid="74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nimBg="1"/>
      <p:bldP spid="7475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32E05DA-76E2-49CF-81D4-CA5A97EA89DD}"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6802"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63</a:t>
            </a:fld>
            <a:endParaRPr lang="en-US" altLang="zh-CN" sz="1200" dirty="0">
              <a:latin typeface="Garamond" panose="02020404030301010803" pitchFamily="18" charset="0"/>
            </a:endParaRPr>
          </a:p>
        </p:txBody>
      </p:sp>
      <p:sp>
        <p:nvSpPr>
          <p:cNvPr id="146434" name="Rectangle 2"/>
          <p:cNvSpPr>
            <a:spLocks noGrp="1" noChangeArrowheads="1"/>
          </p:cNvSpPr>
          <p:nvPr>
            <p:ph type="title"/>
          </p:nvPr>
        </p:nvSpPr>
        <p:spPr>
          <a:xfrm>
            <a:off x="323850" y="115888"/>
            <a:ext cx="8362950" cy="1152525"/>
          </a:xfrm>
          <a:solidFill>
            <a:srgbClr val="FFFF00"/>
          </a:solidFill>
          <a:ln w="19050">
            <a:solidFill>
              <a:srgbClr val="FF0000"/>
            </a:solidFill>
          </a:ln>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4000" b="1" i="1" u="none" strike="noStrike" kern="0" cap="none" spc="0" normalizeH="0" baseline="0" noProof="0" dirty="0" smtClean="0">
                <a:ln>
                  <a:noFill/>
                </a:ln>
                <a:solidFill>
                  <a:srgbClr val="CC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古希腊、古罗马崇拜</a:t>
            </a:r>
          </a:p>
        </p:txBody>
      </p:sp>
      <p:sp>
        <p:nvSpPr>
          <p:cNvPr id="146435" name="Rectangle 3"/>
          <p:cNvSpPr>
            <a:spLocks noGrp="1" noChangeArrowheads="1"/>
          </p:cNvSpPr>
          <p:nvPr>
            <p:ph idx="1"/>
          </p:nvPr>
        </p:nvSpPr>
        <p:spPr>
          <a:solidFill>
            <a:srgbClr val="CCFFCC"/>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古希腊崇拜</a:t>
            </a:r>
            <a:r>
              <a:rPr kumimoji="0" lang="en-US" altLang="zh-CN" sz="2800" b="1" i="0" u="none" strike="noStrike" kern="0" cap="none" spc="0" normalizeH="0" baseline="0" noProof="0" dirty="0" smtClean="0">
                <a:ln>
                  <a:noFill/>
                </a:ln>
                <a:solidFill>
                  <a:srgbClr val="990099"/>
                </a:solidFill>
                <a:effectLst/>
                <a:uLnTx/>
                <a:uFillTx/>
                <a:latin typeface="黑体" panose="02010609060101010101" pitchFamily="49" charset="-122"/>
                <a:ea typeface="黑体" panose="02010609060101010101" pitchFamily="49" charset="-122"/>
                <a:cs typeface="+mn-cs"/>
              </a:rPr>
              <a:t>——“</a:t>
            </a:r>
            <a:r>
              <a:rPr kumimoji="0" lang="zh-CN" altLang="en-US" sz="2600" b="1" i="0" u="none" strike="noStrike" kern="0" cap="none" spc="0" normalizeH="0" baseline="0" noProof="0" dirty="0" smtClean="0">
                <a:ln>
                  <a:noFill/>
                </a:ln>
                <a:solidFill>
                  <a:srgbClr val="990099"/>
                </a:solidFill>
                <a:effectLst/>
                <a:uLnTx/>
                <a:uFillTx/>
                <a:latin typeface="黑体" panose="02010609060101010101" pitchFamily="49" charset="-122"/>
                <a:ea typeface="黑体" panose="02010609060101010101" pitchFamily="49" charset="-122"/>
                <a:cs typeface="+mn-cs"/>
              </a:rPr>
              <a:t>欧洲的哲学和科学都以古希腊为榜样，延续发展古希腊的哲学科学技术。而实际上，古希腊哲学家们用知识突破传统的同时，也破坏了传统道德，变成了不道德的人”。</a:t>
            </a:r>
            <a:r>
              <a:rPr kumimoji="0" lang="zh-CN" altLang="en-US" sz="2600" b="1" i="0" u="none" strike="noStrike" kern="0" cap="none" spc="0" normalizeH="0" baseline="0" noProof="0" dirty="0" smtClean="0">
                <a:ln>
                  <a:noFill/>
                </a:ln>
                <a:solidFill>
                  <a:srgbClr val="669900"/>
                </a:solidFill>
                <a:effectLst/>
                <a:uLnTx/>
                <a:uFillTx/>
                <a:latin typeface="微软雅黑" panose="020B0503020204020204" pitchFamily="34" charset="-122"/>
                <a:ea typeface="微软雅黑" panose="020B0503020204020204" pitchFamily="34" charset="-122"/>
                <a:cs typeface="+mn-cs"/>
              </a:rPr>
              <a:t>（杜兰，</a:t>
            </a:r>
            <a:r>
              <a:rPr kumimoji="0" lang="en-US" altLang="zh-CN" sz="2600" b="1" i="0" u="none" strike="noStrike" kern="0" cap="none" spc="0" normalizeH="0" baseline="0" noProof="0" dirty="0" smtClean="0">
                <a:ln>
                  <a:noFill/>
                </a:ln>
                <a:solidFill>
                  <a:srgbClr val="669900"/>
                </a:solidFill>
                <a:effectLst/>
                <a:uLnTx/>
                <a:uFillTx/>
                <a:latin typeface="微软雅黑" panose="020B0503020204020204" pitchFamily="34" charset="-122"/>
                <a:ea typeface="微软雅黑" panose="020B0503020204020204" pitchFamily="34" charset="-122"/>
                <a:cs typeface="+mn-cs"/>
              </a:rPr>
              <a:t>380-287</a:t>
            </a:r>
            <a:r>
              <a:rPr kumimoji="0" lang="zh-CN" altLang="en-US" sz="2600" b="1" i="0" u="none" strike="noStrike" kern="0" cap="none" spc="0" normalizeH="0" baseline="0" noProof="0" dirty="0" smtClean="0">
                <a:ln>
                  <a:noFill/>
                </a:ln>
                <a:solidFill>
                  <a:srgbClr val="669900"/>
                </a:solidFill>
                <a:effectLst/>
                <a:uLnTx/>
                <a:uFillTx/>
                <a:latin typeface="微软雅黑" panose="020B0503020204020204" pitchFamily="34" charset="-122"/>
                <a:ea typeface="微软雅黑" panose="020B0503020204020204" pitchFamily="34" charset="-122"/>
                <a:cs typeface="+mn-cs"/>
              </a:rPr>
              <a:t>）</a:t>
            </a:r>
            <a:r>
              <a:rPr kumimoji="0" lang="zh-CN" altLang="en-US" sz="2600" b="0" i="0" u="none" strike="noStrike" kern="0" cap="none" spc="0" normalizeH="0" baseline="0" noProof="0" dirty="0" smtClean="0">
                <a:ln>
                  <a:noFill/>
                </a:ln>
                <a:solidFill>
                  <a:srgbClr val="669900"/>
                </a:solidFill>
                <a:effectLst/>
                <a:uLnTx/>
                <a:uFillTx/>
                <a:latin typeface="微软雅黑" panose="020B0503020204020204" pitchFamily="34" charset="-122"/>
                <a:ea typeface="微软雅黑" panose="020B0503020204020204" pitchFamily="34" charset="-122"/>
                <a:cs typeface="+mn-cs"/>
              </a:rPr>
              <a:t> </a:t>
            </a:r>
          </a:p>
          <a:p>
            <a:pPr marL="342900" marR="0" lvl="0" indent="-342900" algn="l" defTabSz="914400" rtl="0" eaLnBrk="1" fontAlgn="base" latinLnBrk="0" hangingPunct="1">
              <a:lnSpc>
                <a:spcPct val="130000"/>
              </a:lnSpc>
              <a:spcBef>
                <a:spcPct val="20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古罗马崇拜</a:t>
            </a:r>
            <a:r>
              <a:rPr kumimoji="0" lang="en-US" altLang="zh-CN" sz="2800" b="1" i="0" u="none" strike="noStrike" kern="0" cap="none" spc="0" normalizeH="0" baseline="0" noProof="0" dirty="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a:t>
            </a:r>
            <a:r>
              <a:rPr kumimoji="0" lang="zh-CN" altLang="en-US" sz="2600" b="1" i="0" u="none" strike="noStrike" kern="0" cap="none" spc="0" normalizeH="0" baseline="0" noProof="0" dirty="0" smtClean="0">
                <a:ln>
                  <a:noFill/>
                </a:ln>
                <a:solidFill>
                  <a:srgbClr val="3333CC"/>
                </a:solidFill>
                <a:effectLst/>
                <a:uLnTx/>
                <a:uFillTx/>
                <a:latin typeface="黑体" panose="02010609060101010101" pitchFamily="49" charset="-122"/>
                <a:ea typeface="黑体" panose="02010609060101010101" pitchFamily="49" charset="-122"/>
                <a:cs typeface="+mn-cs"/>
              </a:rPr>
              <a:t>古罗马是西方殖民主义的楷模和侵略战争的榜样。</a:t>
            </a:r>
            <a:r>
              <a:rPr kumimoji="0" lang="zh-CN" altLang="en-US" sz="2600" b="1" i="0" u="none" strike="noStrike" kern="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mn-cs"/>
              </a:rPr>
              <a:t>亚当</a:t>
            </a:r>
            <a:r>
              <a:rPr kumimoji="0" lang="en-US" altLang="zh-CN" sz="2600" b="1" i="0" u="none" strike="noStrike" kern="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mn-cs"/>
              </a:rPr>
              <a:t>·</a:t>
            </a:r>
            <a:r>
              <a:rPr kumimoji="0" lang="zh-CN" altLang="en-US" sz="2600" b="1" i="0" u="none" strike="noStrike" kern="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mn-cs"/>
              </a:rPr>
              <a:t>施密</a:t>
            </a:r>
            <a:r>
              <a:rPr kumimoji="0" lang="zh-CN" altLang="en-US" sz="26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在</a:t>
            </a:r>
            <a:r>
              <a:rPr kumimoji="0" lang="en-US" altLang="zh-CN" sz="2600" b="1"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a:t>
            </a:r>
            <a:r>
              <a:rPr kumimoji="0" lang="zh-CN" altLang="en-US" sz="2600" b="1"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国富论</a:t>
            </a:r>
            <a:r>
              <a:rPr kumimoji="0" lang="en-US" altLang="zh-CN" sz="2600" b="1"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a:t>
            </a:r>
            <a:r>
              <a:rPr kumimoji="0" lang="zh-CN" altLang="en-US" sz="26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中提出，快速致富的最主要方法就是学习古罗马人占领殖民地，他极力推崇古罗马人的军事实力观念和殖民主义精神。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6435">
                                            <p:bg/>
                                          </p:spTgt>
                                        </p:tgtEl>
                                        <p:attrNameLst>
                                          <p:attrName>style.visibility</p:attrName>
                                        </p:attrNameLst>
                                      </p:cBhvr>
                                      <p:to>
                                        <p:strVal val="visible"/>
                                      </p:to>
                                    </p:set>
                                    <p:animEffect transition="in" filter="fade">
                                      <p:cBhvr>
                                        <p:cTn id="7" dur="1000">
                                          <p:stCondLst>
                                            <p:cond delay="0"/>
                                          </p:stCondLst>
                                        </p:cTn>
                                        <p:tgtEl>
                                          <p:spTgt spid="146435">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46435">
                                            <p:txEl>
                                              <p:pRg st="0" end="0"/>
                                            </p:txEl>
                                          </p:spTgt>
                                        </p:tgtEl>
                                        <p:attrNameLst>
                                          <p:attrName>style.visibility</p:attrName>
                                        </p:attrNameLst>
                                      </p:cBhvr>
                                      <p:to>
                                        <p:strVal val="visible"/>
                                      </p:to>
                                    </p:set>
                                    <p:animEffect transition="in" filter="fade">
                                      <p:cBhvr>
                                        <p:cTn id="11" dur="1000">
                                          <p:stCondLst>
                                            <p:cond delay="0"/>
                                          </p:stCondLst>
                                        </p:cTn>
                                        <p:tgtEl>
                                          <p:spTgt spid="14643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6435">
                                            <p:txEl>
                                              <p:pRg st="1" end="1"/>
                                            </p:txEl>
                                          </p:spTgt>
                                        </p:tgtEl>
                                        <p:attrNameLst>
                                          <p:attrName>style.visibility</p:attrName>
                                        </p:attrNameLst>
                                      </p:cBhvr>
                                      <p:to>
                                        <p:strVal val="visible"/>
                                      </p:to>
                                    </p:set>
                                    <p:animEffect transition="in" filter="fade">
                                      <p:cBhvr>
                                        <p:cTn id="16" dur="1000">
                                          <p:stCondLst>
                                            <p:cond delay="0"/>
                                          </p:stCondLst>
                                        </p:cTn>
                                        <p:tgtEl>
                                          <p:spTgt spid="146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uiExpand="1" build="p"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7E9307A-947E-4AC7-B69C-0BD6AC603CA7}"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7826"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64</a:t>
            </a:fld>
            <a:endParaRPr lang="en-US" altLang="zh-CN" sz="1200" dirty="0">
              <a:latin typeface="Garamond" panose="02020404030301010803" pitchFamily="18" charset="0"/>
            </a:endParaRPr>
          </a:p>
        </p:txBody>
      </p:sp>
      <p:sp>
        <p:nvSpPr>
          <p:cNvPr id="78851" name="Rectangle 3"/>
          <p:cNvSpPr>
            <a:spLocks noGrp="1" noChangeArrowheads="1"/>
          </p:cNvSpPr>
          <p:nvPr>
            <p:ph idx="1"/>
          </p:nvPr>
        </p:nvSpPr>
        <p:spPr>
          <a:xfrm>
            <a:off x="395288" y="1214438"/>
            <a:ext cx="6105525" cy="5238750"/>
          </a:xfrm>
          <a:solidFill>
            <a:srgbClr val="FFCC99"/>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800" b="1" i="1"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从反传统到叛逆崇拜：</a:t>
            </a:r>
          </a:p>
          <a:p>
            <a:pPr marL="342900" marR="0" lvl="0" indent="-342900" algn="l" defTabSz="914400" rtl="0" eaLnBrk="1" fontAlgn="base" latinLnBrk="0" hangingPunct="1">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激烈派否定由康德等各国古典哲学家的美学观念。</a:t>
            </a:r>
          </a:p>
          <a:p>
            <a:pPr marL="342900" marR="0" lvl="0" indent="-342900" algn="l" defTabSz="914400" rtl="0" eaLnBrk="1" fontAlgn="base" latinLnBrk="0" hangingPunct="1">
              <a:lnSpc>
                <a:spcPct val="120000"/>
              </a:lnSpc>
              <a:spcBef>
                <a:spcPct val="20000"/>
              </a:spcBef>
              <a:spcAft>
                <a:spcPct val="0"/>
              </a:spcAft>
              <a:buClr>
                <a:schemeClr val="accent1"/>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激烈派现代主义艺术家彻底否定古典派提出的美与崇高的审美观念，例如法国浪漫主义画家</a:t>
            </a:r>
            <a:r>
              <a:rPr kumimoji="0" lang="zh-CN" altLang="en-US" sz="20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德拉克洛瓦</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1798-1863</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年）、法国现实主义画家</a:t>
            </a:r>
            <a:r>
              <a:rPr kumimoji="0" lang="zh-CN" altLang="en-US" sz="20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库尔贝</a:t>
            </a:r>
            <a:r>
              <a:rPr kumimoji="0" lang="zh-CN" altLang="en-US" sz="2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1819-1877</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年）、法国自然主义和印象派先驱</a:t>
            </a:r>
            <a:r>
              <a:rPr kumimoji="0" lang="zh-CN" altLang="en-US" sz="20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马奈</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1832-1883</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年）都表现出</a:t>
            </a:r>
            <a:r>
              <a:rPr kumimoji="0" lang="zh-CN" altLang="en-US" sz="2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崇拜丑陋</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，正好与传统“美”的观念相反。因此他们都受到另一派的控告：</a:t>
            </a:r>
            <a:r>
              <a:rPr kumimoji="0" lang="zh-CN" altLang="en-US" sz="2000" b="1" i="0" u="none" strike="noStrike" kern="0" cap="none" spc="0" normalizeH="0" baseline="0" noProof="0" dirty="0" smtClean="0">
                <a:ln>
                  <a:noFill/>
                </a:ln>
                <a:solidFill>
                  <a:srgbClr val="3333CC"/>
                </a:solidFill>
                <a:effectLst/>
                <a:uLnTx/>
                <a:uFillTx/>
                <a:latin typeface="微软雅黑" panose="020B0503020204020204" pitchFamily="34" charset="-122"/>
                <a:ea typeface="微软雅黑" panose="020B0503020204020204" pitchFamily="34" charset="-122"/>
                <a:cs typeface="+mn-cs"/>
              </a:rPr>
              <a:t>他们的作品对社会和民俗有害。</a:t>
            </a:r>
          </a:p>
          <a:p>
            <a:pPr marL="342900" marR="0" lvl="0" indent="-342900" algn="l" defTabSz="914400" rtl="0" eaLnBrk="1" fontAlgn="base" latinLnBrk="0" hangingPunct="1">
              <a:lnSpc>
                <a:spcPct val="140000"/>
              </a:lnSpc>
              <a:spcBef>
                <a:spcPct val="20000"/>
              </a:spcBef>
              <a:spcAft>
                <a:spcPct val="0"/>
              </a:spcAft>
              <a:buClr>
                <a:schemeClr val="accent1"/>
              </a:buClr>
              <a:buSzPct val="65000"/>
              <a:buFont typeface="Wingdings" panose="05000000000000000000" pitchFamily="2" charset="2"/>
              <a:buChar char="n"/>
              <a:defRPr/>
            </a:pPr>
            <a:r>
              <a:rPr kumimoji="0" lang="zh-CN" altLang="en-US" sz="2000" b="1" i="0" u="none" strike="noStrike" kern="0" cap="none" spc="0" normalizeH="0" baseline="0" noProof="0" dirty="0" smtClean="0">
                <a:ln>
                  <a:noFill/>
                </a:ln>
                <a:solidFill>
                  <a:srgbClr val="CC66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尼采</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是激烈派美学的典型代表。他提出，艺术创作的来源是：性欲，酒醉。彻底否定用艺术净化心灵，传播世俗道德的观念。</a:t>
            </a:r>
            <a:r>
              <a:rPr kumimoji="0" lang="zh-CN" altLang="en-US" sz="1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p>
        </p:txBody>
      </p:sp>
      <p:sp>
        <p:nvSpPr>
          <p:cNvPr id="78852" name="Rectangle 4"/>
          <p:cNvSpPr>
            <a:spLocks noGrp="1" noChangeArrowheads="1"/>
          </p:cNvSpPr>
          <p:nvPr>
            <p:ph type="title"/>
          </p:nvPr>
        </p:nvSpPr>
        <p:spPr>
          <a:xfrm>
            <a:off x="457200" y="277813"/>
            <a:ext cx="8229600" cy="847725"/>
          </a:xfrm>
          <a:solidFill>
            <a:srgbClr val="99CC00"/>
          </a:solidFill>
          <a:ln>
            <a:solidFill>
              <a:srgbClr val="8000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100" b="1" i="1"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激烈派现代主义的艺术价值观</a:t>
            </a:r>
          </a:p>
        </p:txBody>
      </p:sp>
      <p:pic>
        <p:nvPicPr>
          <p:cNvPr id="77829" name="Picture 5" descr="1153641786186629_small">
            <a:hlinkClick r:id="rId2"/>
          </p:cNvPr>
          <p:cNvPicPr>
            <a:picLocks noChangeAspect="1"/>
          </p:cNvPicPr>
          <p:nvPr/>
        </p:nvPicPr>
        <p:blipFill>
          <a:blip r:embed="rId3"/>
          <a:stretch>
            <a:fillRect/>
          </a:stretch>
        </p:blipFill>
        <p:spPr>
          <a:xfrm>
            <a:off x="6586538" y="2063750"/>
            <a:ext cx="2306637" cy="30210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8851">
                                            <p:bg/>
                                          </p:spTgt>
                                        </p:tgtEl>
                                        <p:attrNameLst>
                                          <p:attrName>style.visibility</p:attrName>
                                        </p:attrNameLst>
                                      </p:cBhvr>
                                      <p:to>
                                        <p:strVal val="visible"/>
                                      </p:to>
                                    </p:set>
                                    <p:animEffect transition="in" filter="fade">
                                      <p:cBhvr>
                                        <p:cTn id="7" dur="1000">
                                          <p:stCondLst>
                                            <p:cond delay="0"/>
                                          </p:stCondLst>
                                        </p:cTn>
                                        <p:tgtEl>
                                          <p:spTgt spid="78851">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8851">
                                            <p:txEl>
                                              <p:pRg st="0" end="0"/>
                                            </p:txEl>
                                          </p:spTgt>
                                        </p:tgtEl>
                                        <p:attrNameLst>
                                          <p:attrName>style.visibility</p:attrName>
                                        </p:attrNameLst>
                                      </p:cBhvr>
                                      <p:to>
                                        <p:strVal val="visible"/>
                                      </p:to>
                                    </p:set>
                                    <p:animEffect transition="in" filter="fade">
                                      <p:cBhvr>
                                        <p:cTn id="11" dur="1000">
                                          <p:stCondLst>
                                            <p:cond delay="0"/>
                                          </p:stCondLst>
                                        </p:cTn>
                                        <p:tgtEl>
                                          <p:spTgt spid="78851">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78851">
                                            <p:txEl>
                                              <p:pRg st="1" end="1"/>
                                            </p:txEl>
                                          </p:spTgt>
                                        </p:tgtEl>
                                        <p:attrNameLst>
                                          <p:attrName>style.visibility</p:attrName>
                                        </p:attrNameLst>
                                      </p:cBhvr>
                                      <p:to>
                                        <p:strVal val="visible"/>
                                      </p:to>
                                    </p:set>
                                    <p:animEffect transition="in" filter="fade">
                                      <p:cBhvr>
                                        <p:cTn id="15" dur="1000">
                                          <p:stCondLst>
                                            <p:cond delay="0"/>
                                          </p:stCondLst>
                                        </p:cTn>
                                        <p:tgtEl>
                                          <p:spTgt spid="78851">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Effect transition="in" filter="fade">
                                      <p:cBhvr>
                                        <p:cTn id="19" dur="1000">
                                          <p:stCondLst>
                                            <p:cond delay="0"/>
                                          </p:stCondLst>
                                        </p:cTn>
                                        <p:tgtEl>
                                          <p:spTgt spid="78851">
                                            <p:txEl>
                                              <p:pRg st="2" end="2"/>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78851">
                                            <p:txEl>
                                              <p:pRg st="3" end="3"/>
                                            </p:txEl>
                                          </p:spTgt>
                                        </p:tgtEl>
                                        <p:attrNameLst>
                                          <p:attrName>style.visibility</p:attrName>
                                        </p:attrNameLst>
                                      </p:cBhvr>
                                      <p:to>
                                        <p:strVal val="visible"/>
                                      </p:to>
                                    </p:set>
                                    <p:animEffect transition="in" filter="fade">
                                      <p:cBhvr>
                                        <p:cTn id="23" dur="1000">
                                          <p:stCondLst>
                                            <p:cond delay="0"/>
                                          </p:stCondLst>
                                        </p:cTn>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uiExpand="1" build="p"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6F8E65A-593D-472D-998E-3DB5F459C01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8850"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65</a:t>
            </a:fld>
            <a:endParaRPr lang="en-US" altLang="zh-CN" sz="1200" dirty="0">
              <a:latin typeface="Garamond" panose="02020404030301010803" pitchFamily="18" charset="0"/>
            </a:endParaRPr>
          </a:p>
        </p:txBody>
      </p:sp>
      <p:sp>
        <p:nvSpPr>
          <p:cNvPr id="79875" name="Rectangle 3"/>
          <p:cNvSpPr>
            <a:spLocks noGrp="1"/>
          </p:cNvSpPr>
          <p:nvPr>
            <p:ph idx="1"/>
          </p:nvPr>
        </p:nvSpPr>
        <p:spPr>
          <a:xfrm>
            <a:off x="539750" y="1484313"/>
            <a:ext cx="8064500" cy="4646612"/>
          </a:xfrm>
          <a:solidFill>
            <a:srgbClr val="CCFFCC"/>
          </a:solidFill>
        </p:spPr>
        <p:txBody>
          <a:bodyPr vert="horz" wrap="square" lIns="91440" tIns="45720" rIns="91440" bIns="45720" anchor="t"/>
          <a:lstStyle/>
          <a:p>
            <a:pPr eaLnBrk="1" hangingPunct="1">
              <a:lnSpc>
                <a:spcPct val="120000"/>
              </a:lnSpc>
            </a:pPr>
            <a:r>
              <a:rPr lang="zh-CN" altLang="en-US" b="1" dirty="0">
                <a:latin typeface="微软雅黑" panose="020B0503020204020204" pitchFamily="34" charset="-122"/>
                <a:ea typeface="微软雅黑" panose="020B0503020204020204" pitchFamily="34" charset="-122"/>
              </a:rPr>
              <a:t>西方现代主义第一个观念是摆脱对宗教的崇拜和敬畏，认为</a:t>
            </a:r>
            <a:r>
              <a:rPr lang="zh-CN" altLang="en-US" b="1" dirty="0">
                <a:solidFill>
                  <a:srgbClr val="3333CC"/>
                </a:solidFill>
                <a:latin typeface="微软雅黑" panose="020B0503020204020204" pitchFamily="34" charset="-122"/>
                <a:ea typeface="微软雅黑" panose="020B0503020204020204" pitchFamily="34" charset="-122"/>
              </a:rPr>
              <a:t>用知识和理性能够取代这些崇拜和敬畏。</a:t>
            </a:r>
          </a:p>
          <a:p>
            <a:pPr eaLnBrk="1" hangingPunct="1">
              <a:lnSpc>
                <a:spcPct val="120000"/>
              </a:lnSpc>
            </a:pPr>
            <a:r>
              <a:rPr lang="zh-CN" altLang="en-US" b="1" dirty="0">
                <a:latin typeface="微软雅黑" panose="020B0503020204020204" pitchFamily="34" charset="-122"/>
                <a:ea typeface="微软雅黑" panose="020B0503020204020204" pitchFamily="34" charset="-122"/>
              </a:rPr>
              <a:t>然而几百年来塑造了一系列</a:t>
            </a:r>
            <a:r>
              <a:rPr lang="zh-CN" altLang="en-US" b="1" dirty="0">
                <a:solidFill>
                  <a:srgbClr val="3333CC"/>
                </a:solidFill>
                <a:latin typeface="微软雅黑" panose="020B0503020204020204" pitchFamily="34" charset="-122"/>
                <a:ea typeface="微软雅黑" panose="020B0503020204020204" pitchFamily="34" charset="-122"/>
              </a:rPr>
              <a:t>新的世俗崇拜</a:t>
            </a:r>
            <a:r>
              <a:rPr lang="zh-CN" altLang="en-US" b="1" dirty="0">
                <a:latin typeface="微软雅黑" panose="020B0503020204020204" pitchFamily="34" charset="-122"/>
                <a:ea typeface="微软雅黑" panose="020B0503020204020204" pitchFamily="34" charset="-122"/>
              </a:rPr>
              <a:t>。许多艺术界都把制造偶像作为一种自身生存的驱动力，不断制造</a:t>
            </a:r>
            <a:r>
              <a:rPr lang="zh-CN" altLang="en-US" b="1" dirty="0">
                <a:solidFill>
                  <a:srgbClr val="3333CC"/>
                </a:solidFill>
                <a:latin typeface="微软雅黑" panose="020B0503020204020204" pitchFamily="34" charset="-122"/>
                <a:ea typeface="微软雅黑" panose="020B0503020204020204" pitchFamily="34" charset="-122"/>
              </a:rPr>
              <a:t>影星、模特星、歌星、舞星、小姐星</a:t>
            </a:r>
            <a:r>
              <a:rPr lang="zh-CN" altLang="en-US" b="1" dirty="0">
                <a:latin typeface="微软雅黑" panose="020B0503020204020204" pitchFamily="34" charset="-122"/>
                <a:ea typeface="微软雅黑" panose="020B0503020204020204" pitchFamily="34" charset="-122"/>
              </a:rPr>
              <a:t>，以此不断制造感官刺激和精神刺激。 </a:t>
            </a:r>
          </a:p>
        </p:txBody>
      </p:sp>
      <p:sp>
        <p:nvSpPr>
          <p:cNvPr id="79876" name="Rectangle 4"/>
          <p:cNvSpPr>
            <a:spLocks noGrp="1" noChangeArrowheads="1"/>
          </p:cNvSpPr>
          <p:nvPr>
            <p:ph type="title"/>
          </p:nvPr>
        </p:nvSpPr>
        <p:spPr>
          <a:xfrm>
            <a:off x="457200" y="277813"/>
            <a:ext cx="8229600" cy="919163"/>
          </a:xfrm>
          <a:solidFill>
            <a:srgbClr val="FFFF00"/>
          </a:solidFill>
          <a:ln w="22225">
            <a:solidFill>
              <a:srgbClr val="FF0000"/>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1"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偶像崇拜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9876"/>
                                        </p:tgtEl>
                                        <p:attrNameLst>
                                          <p:attrName>style.visibility</p:attrName>
                                        </p:attrNameLst>
                                      </p:cBhvr>
                                      <p:to>
                                        <p:strVal val="visible"/>
                                      </p:to>
                                    </p:set>
                                    <p:anim calcmode="lin" valueType="num">
                                      <p:cBhvr>
                                        <p:cTn id="7" dur="500" fill="hold"/>
                                        <p:tgtEl>
                                          <p:spTgt spid="79876"/>
                                        </p:tgtEl>
                                        <p:attrNameLst>
                                          <p:attrName>ppt_w</p:attrName>
                                        </p:attrNameLst>
                                      </p:cBhvr>
                                      <p:tavLst>
                                        <p:tav tm="0">
                                          <p:val>
                                            <p:fltVal val="0"/>
                                          </p:val>
                                        </p:tav>
                                        <p:tav tm="100000">
                                          <p:val>
                                            <p:strVal val="#ppt_w"/>
                                          </p:val>
                                        </p:tav>
                                      </p:tavLst>
                                    </p:anim>
                                    <p:anim calcmode="lin" valueType="num">
                                      <p:cBhvr>
                                        <p:cTn id="8" dur="500" fill="hold"/>
                                        <p:tgtEl>
                                          <p:spTgt spid="79876"/>
                                        </p:tgtEl>
                                        <p:attrNameLst>
                                          <p:attrName>ppt_h</p:attrName>
                                        </p:attrNameLst>
                                      </p:cBhvr>
                                      <p:tavLst>
                                        <p:tav tm="0">
                                          <p:val>
                                            <p:fltVal val="0"/>
                                          </p:val>
                                        </p:tav>
                                        <p:tav tm="100000">
                                          <p:val>
                                            <p:strVal val="#ppt_h"/>
                                          </p:val>
                                        </p:tav>
                                      </p:tavLst>
                                    </p:anim>
                                    <p:animEffect transition="in" filter="fade">
                                      <p:cBhvr>
                                        <p:cTn id="9" dur="500"/>
                                        <p:tgtEl>
                                          <p:spTgt spid="7987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9875">
                                            <p:txEl>
                                              <p:pRg st="0" end="0"/>
                                            </p:txEl>
                                          </p:spTgt>
                                        </p:tgtEl>
                                        <p:attrNameLst>
                                          <p:attrName>style.visibility</p:attrName>
                                        </p:attrNameLst>
                                      </p:cBhvr>
                                      <p:to>
                                        <p:strVal val="visible"/>
                                      </p:to>
                                    </p:set>
                                    <p:animEffect transition="in" filter="fade">
                                      <p:cBhvr>
                                        <p:cTn id="14" dur="1000">
                                          <p:stCondLst>
                                            <p:cond delay="0"/>
                                          </p:stCondLst>
                                        </p:cTn>
                                        <p:tgtEl>
                                          <p:spTgt spid="7987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9875">
                                            <p:txEl>
                                              <p:pRg st="1" end="1"/>
                                            </p:txEl>
                                          </p:spTgt>
                                        </p:tgtEl>
                                        <p:attrNameLst>
                                          <p:attrName>style.visibility</p:attrName>
                                        </p:attrNameLst>
                                      </p:cBhvr>
                                      <p:to>
                                        <p:strVal val="visible"/>
                                      </p:to>
                                    </p:set>
                                    <p:animEffect transition="in" filter="fade">
                                      <p:cBhvr>
                                        <p:cTn id="19" dur="1000">
                                          <p:stCondLst>
                                            <p:cond delay="0"/>
                                          </p:stCondLst>
                                        </p:cTn>
                                        <p:tgtEl>
                                          <p:spTgt spid="798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7987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5A31148-B19F-4350-8DCE-315210F1E41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9874"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66</a:t>
            </a:fld>
            <a:endParaRPr lang="en-US" altLang="zh-CN" sz="1200" dirty="0">
              <a:latin typeface="Garamond" panose="02020404030301010803" pitchFamily="18" charset="0"/>
            </a:endParaRPr>
          </a:p>
        </p:txBody>
      </p:sp>
      <p:sp>
        <p:nvSpPr>
          <p:cNvPr id="81923" name="Rectangle 1027"/>
          <p:cNvSpPr>
            <a:spLocks noGrp="1"/>
          </p:cNvSpPr>
          <p:nvPr>
            <p:ph idx="1"/>
          </p:nvPr>
        </p:nvSpPr>
        <p:spPr>
          <a:xfrm>
            <a:off x="457200" y="1341438"/>
            <a:ext cx="8229600" cy="4608512"/>
          </a:xfrm>
          <a:solidFill>
            <a:srgbClr val="CCFFFF"/>
          </a:solidFill>
        </p:spPr>
        <p:txBody>
          <a:bodyPr vert="horz" wrap="square" lIns="91440" tIns="45720" rIns="91440" bIns="45720" anchor="t"/>
          <a:lstStyle/>
          <a:p>
            <a:pPr eaLnBrk="1" hangingPunct="1">
              <a:lnSpc>
                <a:spcPct val="110000"/>
              </a:lnSpc>
            </a:pPr>
            <a:r>
              <a:rPr lang="zh-CN" altLang="en-US" b="1" dirty="0">
                <a:latin typeface="微软雅黑" panose="020B0503020204020204" pitchFamily="34" charset="-122"/>
                <a:ea typeface="微软雅黑" panose="020B0503020204020204" pitchFamily="34" charset="-122"/>
              </a:rPr>
              <a:t>只关注自我真实，正表现了自我中心和封闭思想的小农个体意识。</a:t>
            </a:r>
          </a:p>
          <a:p>
            <a:pPr eaLnBrk="1" hangingPunct="1">
              <a:lnSpc>
                <a:spcPct val="110000"/>
              </a:lnSpc>
            </a:pPr>
            <a:r>
              <a:rPr lang="zh-CN" altLang="en-US" b="1" dirty="0">
                <a:solidFill>
                  <a:srgbClr val="3333CC"/>
                </a:solidFill>
                <a:latin typeface="微软雅黑" panose="020B0503020204020204" pitchFamily="34" charset="-122"/>
                <a:ea typeface="微软雅黑" panose="020B0503020204020204" pitchFamily="34" charset="-122"/>
              </a:rPr>
              <a:t>自我中心是未脱离婴儿期的行为方式</a:t>
            </a:r>
            <a:r>
              <a:rPr lang="zh-CN" altLang="en-US" b="1" dirty="0">
                <a:latin typeface="微软雅黑" panose="020B0503020204020204" pitchFamily="34" charset="-122"/>
                <a:ea typeface="微软雅黑" panose="020B0503020204020204" pitchFamily="34" charset="-122"/>
              </a:rPr>
              <a:t>，不是现代社会的开放概念，也不是开拓未来的思维方式，</a:t>
            </a:r>
          </a:p>
          <a:p>
            <a:pPr eaLnBrk="1" hangingPunct="1">
              <a:lnSpc>
                <a:spcPct val="110000"/>
              </a:lnSpc>
            </a:pPr>
            <a:r>
              <a:rPr lang="zh-CN" altLang="en-US" b="1" dirty="0">
                <a:latin typeface="微软雅黑" panose="020B0503020204020204" pitchFamily="34" charset="-122"/>
                <a:ea typeface="微软雅黑" panose="020B0503020204020204" pitchFamily="34" charset="-122"/>
              </a:rPr>
              <a:t>因此导致艺术家不再像思想家、科学家等社会开拓者，不再是社会先锋，“先锋派”的名称就是这样被激烈派画家自己摘掉的。 </a:t>
            </a:r>
          </a:p>
        </p:txBody>
      </p:sp>
      <p:sp>
        <p:nvSpPr>
          <p:cNvPr id="81924" name="Rectangle 1028"/>
          <p:cNvSpPr>
            <a:spLocks noGrp="1" noChangeArrowheads="1"/>
          </p:cNvSpPr>
          <p:nvPr>
            <p:ph type="title"/>
          </p:nvPr>
        </p:nvSpPr>
        <p:spPr>
          <a:xfrm>
            <a:off x="457200" y="277813"/>
            <a:ext cx="8229600" cy="847725"/>
          </a:xfrm>
          <a:solidFill>
            <a:srgbClr val="00FF00"/>
          </a:solidFill>
          <a:ln w="19050">
            <a:solidFill>
              <a:srgbClr val="0000FF"/>
            </a:solid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200" b="1" i="1"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自我崇拜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p:cTn id="7" dur="500" fill="hold"/>
                                        <p:tgtEl>
                                          <p:spTgt spid="81924"/>
                                        </p:tgtEl>
                                        <p:attrNameLst>
                                          <p:attrName>ppt_w</p:attrName>
                                        </p:attrNameLst>
                                      </p:cBhvr>
                                      <p:tavLst>
                                        <p:tav tm="0">
                                          <p:val>
                                            <p:fltVal val="0"/>
                                          </p:val>
                                        </p:tav>
                                        <p:tav tm="100000">
                                          <p:val>
                                            <p:strVal val="#ppt_w"/>
                                          </p:val>
                                        </p:tav>
                                      </p:tavLst>
                                    </p:anim>
                                    <p:anim calcmode="lin" valueType="num">
                                      <p:cBhvr>
                                        <p:cTn id="8" dur="500" fill="hold"/>
                                        <p:tgtEl>
                                          <p:spTgt spid="81924"/>
                                        </p:tgtEl>
                                        <p:attrNameLst>
                                          <p:attrName>ppt_h</p:attrName>
                                        </p:attrNameLst>
                                      </p:cBhvr>
                                      <p:tavLst>
                                        <p:tav tm="0">
                                          <p:val>
                                            <p:fltVal val="0"/>
                                          </p:val>
                                        </p:tav>
                                        <p:tav tm="100000">
                                          <p:val>
                                            <p:strVal val="#ppt_h"/>
                                          </p:val>
                                        </p:tav>
                                      </p:tavLst>
                                    </p:anim>
                                    <p:animEffect transition="in" filter="fade">
                                      <p:cBhvr>
                                        <p:cTn id="9" dur="500"/>
                                        <p:tgtEl>
                                          <p:spTgt spid="8192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1923">
                                            <p:txEl>
                                              <p:pRg st="0" end="0"/>
                                            </p:txEl>
                                          </p:spTgt>
                                        </p:tgtEl>
                                        <p:attrNameLst>
                                          <p:attrName>style.visibility</p:attrName>
                                        </p:attrNameLst>
                                      </p:cBhvr>
                                      <p:to>
                                        <p:strVal val="visible"/>
                                      </p:to>
                                    </p:set>
                                    <p:animEffect transition="in" filter="fade">
                                      <p:cBhvr>
                                        <p:cTn id="14" dur="1000">
                                          <p:stCondLst>
                                            <p:cond delay="0"/>
                                          </p:stCondLst>
                                        </p:cTn>
                                        <p:tgtEl>
                                          <p:spTgt spid="819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1923">
                                            <p:txEl>
                                              <p:pRg st="1" end="1"/>
                                            </p:txEl>
                                          </p:spTgt>
                                        </p:tgtEl>
                                        <p:attrNameLst>
                                          <p:attrName>style.visibility</p:attrName>
                                        </p:attrNameLst>
                                      </p:cBhvr>
                                      <p:to>
                                        <p:strVal val="visible"/>
                                      </p:to>
                                    </p:set>
                                    <p:animEffect transition="in" filter="fade">
                                      <p:cBhvr>
                                        <p:cTn id="19" dur="1000">
                                          <p:stCondLst>
                                            <p:cond delay="0"/>
                                          </p:stCondLst>
                                        </p:cTn>
                                        <p:tgtEl>
                                          <p:spTgt spid="8192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1923">
                                            <p:txEl>
                                              <p:pRg st="2" end="2"/>
                                            </p:txEl>
                                          </p:spTgt>
                                        </p:tgtEl>
                                        <p:attrNameLst>
                                          <p:attrName>style.visibility</p:attrName>
                                        </p:attrNameLst>
                                      </p:cBhvr>
                                      <p:to>
                                        <p:strVal val="visible"/>
                                      </p:to>
                                    </p:set>
                                    <p:animEffect transition="in" filter="fade">
                                      <p:cBhvr>
                                        <p:cTn id="24" dur="1000">
                                          <p:stCondLst>
                                            <p:cond delay="0"/>
                                          </p:stCondLst>
                                        </p:cTn>
                                        <p:tgtEl>
                                          <p:spTgt spid="819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P spid="8192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684213" y="1557338"/>
            <a:ext cx="7772400"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110000"/>
              </a:lnSpc>
              <a:spcBef>
                <a:spcPts val="1800"/>
              </a:spcBef>
              <a:spcAft>
                <a:spcPct val="0"/>
              </a:spcAft>
              <a:buClr>
                <a:schemeClr val="accent1"/>
              </a:buClr>
              <a:buSzPct val="65000"/>
              <a:buFontTx/>
              <a:buNone/>
              <a:defRPr/>
            </a:pPr>
            <a:r>
              <a:rPr kumimoji="0"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1.</a:t>
            </a:r>
            <a:r>
              <a:rPr kumimoji="0"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企业访谈：</a:t>
            </a:r>
            <a:r>
              <a:rPr kumimoji="0" lang="zh-CN" altLang="en-US" sz="3000" b="1" i="0" u="none" strike="noStrike" kern="0" cap="none" spc="0" normalizeH="0" baseline="0" noProof="0" dirty="0" smtClean="0">
                <a:ln>
                  <a:noFill/>
                </a:ln>
                <a:solidFill>
                  <a:srgbClr val="990099"/>
                </a:solidFill>
                <a:effectLst/>
                <a:uLnTx/>
                <a:uFillTx/>
                <a:latin typeface="微软雅黑" panose="020B0503020204020204" pitchFamily="34" charset="-122"/>
                <a:ea typeface="微软雅黑" panose="020B0503020204020204" pitchFamily="34" charset="-122"/>
                <a:cs typeface="+mn-cs"/>
              </a:rPr>
              <a:t>企业文化、企业管理、企业需要什么样的大学生？</a:t>
            </a:r>
          </a:p>
          <a:p>
            <a:pPr marL="342900" marR="0" lvl="1" indent="-342900" algn="l" defTabSz="914400" rtl="0" eaLnBrk="1" fontAlgn="base" latinLnBrk="0" hangingPunct="1">
              <a:lnSpc>
                <a:spcPct val="110000"/>
              </a:lnSpc>
              <a:spcBef>
                <a:spcPts val="1800"/>
              </a:spcBef>
              <a:spcAft>
                <a:spcPct val="0"/>
              </a:spcAft>
              <a:buClr>
                <a:schemeClr val="accent2"/>
              </a:buClr>
              <a:buSzPct val="60000"/>
              <a:buFontTx/>
              <a:buNone/>
              <a:defRPr/>
            </a:pPr>
            <a:r>
              <a:rPr kumimoji="0" lang="en-US" altLang="zh-CN"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2.</a:t>
            </a:r>
            <a:r>
              <a:rPr kumimoji="0"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社会调查：</a:t>
            </a:r>
            <a:r>
              <a:rPr kumimoji="0"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大学生价值观问卷调查。</a:t>
            </a:r>
          </a:p>
          <a:p>
            <a:pPr marL="342900" marR="0" lvl="0" indent="-342900" algn="l" defTabSz="914400" rtl="0" eaLnBrk="1" fontAlgn="base" latinLnBrk="0" hangingPunct="1">
              <a:lnSpc>
                <a:spcPct val="110000"/>
              </a:lnSpc>
              <a:spcBef>
                <a:spcPts val="1800"/>
              </a:spcBef>
              <a:spcAft>
                <a:spcPct val="0"/>
              </a:spcAft>
              <a:buClr>
                <a:schemeClr val="accent1"/>
              </a:buClr>
              <a:buSzPct val="65000"/>
              <a:buFontTx/>
              <a:buNone/>
              <a:defRPr/>
            </a:pPr>
            <a:r>
              <a:rPr kumimoji="0"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3.</a:t>
            </a:r>
            <a:r>
              <a:rPr kumimoji="0"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a:t>
            </a:r>
            <a:r>
              <a:rPr kumimoji="0"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专题研讨：</a:t>
            </a:r>
            <a:r>
              <a:rPr kumimoji="0" lang="en-US" altLang="zh-CN"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3</a:t>
            </a:r>
            <a:r>
              <a:rPr kumimoji="0"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份报告</a:t>
            </a:r>
            <a:endParaRPr kumimoji="0"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1800"/>
              </a:spcBef>
              <a:spcAft>
                <a:spcPct val="0"/>
              </a:spcAft>
              <a:buClr>
                <a:schemeClr val="accent1"/>
              </a:buClr>
              <a:buSzPct val="65000"/>
              <a:buFontTx/>
              <a:buNone/>
              <a:defRPr/>
            </a:pPr>
            <a:r>
              <a:rPr kumimoji="0"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4. </a:t>
            </a:r>
            <a:r>
              <a:rPr kumimoji="0"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期末考核：</a:t>
            </a:r>
            <a:r>
              <a:rPr kumimoji="0"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书面报告</a:t>
            </a:r>
          </a:p>
          <a:p>
            <a:pPr marL="342900" marR="0" lvl="0" indent="-342900" algn="l" defTabSz="914400" rtl="0" eaLnBrk="1" fontAlgn="base" latinLnBrk="0" hangingPunct="1">
              <a:lnSpc>
                <a:spcPct val="110000"/>
              </a:lnSpc>
              <a:spcBef>
                <a:spcPts val="1800"/>
              </a:spcBef>
              <a:spcAft>
                <a:spcPct val="0"/>
              </a:spcAft>
              <a:buClr>
                <a:schemeClr val="accent1"/>
              </a:buClr>
              <a:buSzPct val="65000"/>
              <a:buFontTx/>
              <a:buNone/>
              <a:defRPr/>
            </a:pPr>
            <a:r>
              <a:rPr kumimoji="0"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5.</a:t>
            </a:r>
            <a:r>
              <a:rPr kumimoji="0"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 </a:t>
            </a:r>
            <a:r>
              <a:rPr kumimoji="0" lang="zh-CN" altLang="en-US" sz="32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日常行为考核。</a:t>
            </a:r>
          </a:p>
        </p:txBody>
      </p:sp>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BB95165-4A18-4F4A-9D46-A0439CAA1245}"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0899"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67</a:t>
            </a:fld>
            <a:endParaRPr lang="en-US" altLang="zh-CN" sz="1200" dirty="0">
              <a:latin typeface="Garamond" panose="02020404030301010803" pitchFamily="18" charset="0"/>
            </a:endParaRPr>
          </a:p>
        </p:txBody>
      </p:sp>
      <p:sp>
        <p:nvSpPr>
          <p:cNvPr id="165890" name="Rectangle 2"/>
          <p:cNvSpPr>
            <a:spLocks noGrp="1" noChangeArrowheads="1"/>
          </p:cNvSpPr>
          <p:nvPr>
            <p:ph type="title"/>
          </p:nvPr>
        </p:nvSpPr>
        <p:spPr>
          <a:xfrm>
            <a:off x="457200" y="277813"/>
            <a:ext cx="8229600" cy="801688"/>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800" b="1" i="0" u="none" strike="noStrike" kern="0" cap="none" spc="0" normalizeH="0" baseline="0" noProof="0" dirty="0" smtClean="0">
                <a:ln>
                  <a:noFill/>
                </a:ln>
                <a:solidFill>
                  <a:srgbClr val="33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大作业与课程考核：</a:t>
            </a:r>
            <a:r>
              <a:rPr kumimoji="0" lang="zh-CN" altLang="en-US" sz="38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价值行为</a:t>
            </a:r>
          </a:p>
        </p:txBody>
      </p:sp>
      <p:pic>
        <p:nvPicPr>
          <p:cNvPr id="81925" name="Picture 3" descr="C:\Program Files (x86)\Microsoft Office\MEDIA\CAGCAT10\j0283209.gif"/>
          <p:cNvPicPr>
            <a:picLocks noChangeAspect="1"/>
          </p:cNvPicPr>
          <p:nvPr/>
        </p:nvPicPr>
        <p:blipFill>
          <a:blip r:embed="rId2"/>
          <a:stretch>
            <a:fillRect/>
          </a:stretch>
        </p:blipFill>
        <p:spPr>
          <a:xfrm>
            <a:off x="6114098" y="4029075"/>
            <a:ext cx="2395537" cy="2065338"/>
          </a:xfrm>
          <a:prstGeom prst="rect">
            <a:avLst/>
          </a:prstGeom>
          <a:noFill/>
          <a:ln w="9525">
            <a:noFill/>
          </a:ln>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B24AD39-8D82-468E-895D-3F383D9C1AE0}"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1922"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68</a:t>
            </a:fld>
            <a:endParaRPr lang="en-US" altLang="zh-CN" sz="1200" dirty="0">
              <a:latin typeface="Garamond" panose="02020404030301010803" pitchFamily="18" charset="0"/>
            </a:endParaRPr>
          </a:p>
        </p:txBody>
      </p:sp>
      <p:sp>
        <p:nvSpPr>
          <p:cNvPr id="166914" name="Rectangle 2"/>
          <p:cNvSpPr>
            <a:spLocks noGrp="1" noChangeArrowheads="1"/>
          </p:cNvSpPr>
          <p:nvPr>
            <p:ph type="title"/>
          </p:nvPr>
        </p:nvSpPr>
        <p:spPr>
          <a:xfrm>
            <a:off x="500063" y="284480"/>
            <a:ext cx="8229600" cy="113982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1" u="none" strike="noStrike" kern="0" cap="none" spc="0" normalizeH="0" baseline="0" noProof="0" dirty="0" smtClean="0">
                <a:ln>
                  <a:noFill/>
                </a:ln>
                <a:solidFill>
                  <a:srgbClr val="6699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作业规范要求：</a:t>
            </a:r>
          </a:p>
        </p:txBody>
      </p:sp>
      <p:sp>
        <p:nvSpPr>
          <p:cNvPr id="81924" name="Rectangle 3"/>
          <p:cNvSpPr>
            <a:spLocks noGrp="1"/>
          </p:cNvSpPr>
          <p:nvPr>
            <p:ph idx="1"/>
          </p:nvPr>
        </p:nvSpPr>
        <p:spPr>
          <a:xfrm>
            <a:off x="830580" y="1126490"/>
            <a:ext cx="7970520" cy="5116830"/>
          </a:xfrm>
        </p:spPr>
        <p:txBody>
          <a:bodyPr vert="horz" wrap="square" lIns="91440" tIns="45720" rIns="91440" bIns="45720" anchor="t"/>
          <a:lstStyle/>
          <a:p>
            <a:pPr eaLnBrk="1" hangingPunct="1">
              <a:spcBef>
                <a:spcPct val="40000"/>
              </a:spcBef>
            </a:pPr>
            <a:r>
              <a:rPr lang="zh-CN" altLang="en-US" sz="3200" b="1" dirty="0">
                <a:solidFill>
                  <a:srgbClr val="990099"/>
                </a:solidFill>
                <a:latin typeface="微软雅黑" panose="020B0503020204020204" pitchFamily="34" charset="-122"/>
                <a:ea typeface="微软雅黑" panose="020B0503020204020204" pitchFamily="34" charset="-122"/>
              </a:rPr>
              <a:t>作业题目</a:t>
            </a:r>
          </a:p>
          <a:p>
            <a:pPr lvl="1" indent="-325120" eaLnBrk="1" hangingPunct="1">
              <a:spcBef>
                <a:spcPct val="40000"/>
              </a:spcBef>
            </a:pPr>
            <a:r>
              <a:rPr lang="zh-CN" altLang="en-US" b="1" dirty="0">
                <a:solidFill>
                  <a:schemeClr val="accent2"/>
                </a:solidFill>
                <a:latin typeface="微软雅黑" panose="020B0503020204020204" pitchFamily="34" charset="-122"/>
                <a:ea typeface="微软雅黑" panose="020B0503020204020204" pitchFamily="34" charset="-122"/>
              </a:rPr>
              <a:t>姓名，班级，学号，日期，手机</a:t>
            </a:r>
          </a:p>
          <a:p>
            <a:pPr lvl="1" indent="-325120" eaLnBrk="1" hangingPunct="1">
              <a:spcBef>
                <a:spcPct val="40000"/>
              </a:spcBef>
            </a:pPr>
            <a:r>
              <a:rPr lang="zh-CN" altLang="en-US" b="1" dirty="0">
                <a:solidFill>
                  <a:schemeClr val="accent2"/>
                </a:solidFill>
                <a:latin typeface="微软雅黑" panose="020B0503020204020204" pitchFamily="34" charset="-122"/>
                <a:ea typeface="微软雅黑" panose="020B0503020204020204" pitchFamily="34" charset="-122"/>
              </a:rPr>
              <a:t>概述</a:t>
            </a:r>
            <a:r>
              <a:rPr lang="zh-CN" altLang="en-US" b="1" dirty="0">
                <a:latin typeface="微软雅黑" panose="020B0503020204020204" pitchFamily="34" charset="-122"/>
                <a:ea typeface="微软雅黑" panose="020B0503020204020204" pitchFamily="34" charset="-122"/>
              </a:rPr>
              <a:t>（完成访谈的时间、地点、方式等）</a:t>
            </a:r>
          </a:p>
          <a:p>
            <a:pPr lvl="1" indent="-325120" eaLnBrk="1" hangingPunct="1">
              <a:spcBef>
                <a:spcPct val="40000"/>
              </a:spcBef>
            </a:pPr>
            <a:r>
              <a:rPr lang="zh-CN" altLang="en-US" b="1" dirty="0">
                <a:solidFill>
                  <a:schemeClr val="accent2"/>
                </a:solidFill>
                <a:latin typeface="微软雅黑" panose="020B0503020204020204" pitchFamily="34" charset="-122"/>
                <a:ea typeface="微软雅黑" panose="020B0503020204020204" pitchFamily="34" charset="-122"/>
              </a:rPr>
              <a:t>正文</a:t>
            </a:r>
            <a:r>
              <a:rPr lang="zh-CN" altLang="en-US" b="1" dirty="0">
                <a:latin typeface="微软雅黑" panose="020B0503020204020204" pitchFamily="34" charset="-122"/>
                <a:ea typeface="微软雅黑" panose="020B0503020204020204" pitchFamily="34" charset="-122"/>
              </a:rPr>
              <a:t>（访谈的主要内容）</a:t>
            </a:r>
          </a:p>
          <a:p>
            <a:pPr lvl="1" indent="-325120" eaLnBrk="1" hangingPunct="1">
              <a:spcBef>
                <a:spcPct val="40000"/>
              </a:spcBef>
            </a:pPr>
            <a:r>
              <a:rPr lang="zh-CN" altLang="en-US" b="1" dirty="0">
                <a:solidFill>
                  <a:schemeClr val="accent2"/>
                </a:solidFill>
                <a:latin typeface="微软雅黑" panose="020B0503020204020204" pitchFamily="34" charset="-122"/>
                <a:ea typeface="微软雅黑" panose="020B0503020204020204" pitchFamily="34" charset="-122"/>
              </a:rPr>
              <a:t>总结</a:t>
            </a:r>
            <a:r>
              <a:rPr lang="zh-CN" altLang="en-US" b="1" dirty="0">
                <a:latin typeface="微软雅黑" panose="020B0503020204020204" pitchFamily="34" charset="-122"/>
                <a:ea typeface="微软雅黑" panose="020B0503020204020204" pitchFamily="34" charset="-122"/>
              </a:rPr>
              <a:t>（访谈后的结论以及心得体会）</a:t>
            </a:r>
            <a:endParaRPr lang="en-US" altLang="zh-CN" b="1" dirty="0">
              <a:latin typeface="微软雅黑" panose="020B0503020204020204" pitchFamily="34" charset="-122"/>
              <a:ea typeface="微软雅黑" panose="020B0503020204020204" pitchFamily="34" charset="-122"/>
            </a:endParaRPr>
          </a:p>
          <a:p>
            <a:pPr eaLnBrk="1" hangingPunct="1">
              <a:spcBef>
                <a:spcPct val="40000"/>
              </a:spcBef>
              <a:buClr>
                <a:srgbClr val="C00000"/>
              </a:buClr>
              <a:buChar char="p"/>
            </a:pPr>
            <a:r>
              <a:rPr lang="zh-CN" altLang="en-US" sz="3200" b="1" dirty="0">
                <a:solidFill>
                  <a:srgbClr val="990099"/>
                </a:solidFill>
                <a:latin typeface="微软雅黑" panose="020B0503020204020204" pitchFamily="34" charset="-122"/>
                <a:ea typeface="微软雅黑" panose="020B0503020204020204" pitchFamily="34" charset="-122"/>
              </a:rPr>
              <a:t>写作</a:t>
            </a:r>
            <a:r>
              <a:rPr lang="zh-CN" altLang="en-US" sz="3200" b="1" dirty="0" smtClean="0">
                <a:solidFill>
                  <a:srgbClr val="990099"/>
                </a:solidFill>
                <a:latin typeface="微软雅黑" panose="020B0503020204020204" pitchFamily="34" charset="-122"/>
                <a:ea typeface="微软雅黑" panose="020B0503020204020204" pitchFamily="34" charset="-122"/>
              </a:rPr>
              <a:t>要求</a:t>
            </a:r>
            <a:r>
              <a:rPr lang="zh-CN" altLang="en-US" sz="3200" b="1" dirty="0">
                <a:solidFill>
                  <a:srgbClr val="990099"/>
                </a:solidFill>
                <a:latin typeface="黑体" panose="02010609060101010101" pitchFamily="49" charset="-122"/>
                <a:ea typeface="黑体" panose="02010609060101010101" pitchFamily="49" charset="-122"/>
              </a:rPr>
              <a:t>：</a:t>
            </a:r>
            <a:endParaRPr lang="en-US" altLang="zh-CN" sz="3200" b="1" dirty="0">
              <a:solidFill>
                <a:srgbClr val="990099"/>
              </a:solidFill>
              <a:latin typeface="黑体" panose="02010609060101010101" pitchFamily="49" charset="-122"/>
              <a:ea typeface="黑体" panose="02010609060101010101" pitchFamily="49" charset="-122"/>
            </a:endParaRPr>
          </a:p>
          <a:p>
            <a:pPr lvl="1" indent="-325120" eaLnBrk="1" hangingPunct="1">
              <a:spcBef>
                <a:spcPct val="40000"/>
              </a:spcBef>
              <a:buClr>
                <a:srgbClr val="C00000"/>
              </a:buClr>
              <a:buFont typeface="Wingdings" panose="05000000000000000000" pitchFamily="2" charset="2"/>
              <a:buChar char="ü"/>
            </a:pPr>
            <a:r>
              <a:rPr lang="zh-CN" altLang="en-US" b="1" dirty="0">
                <a:solidFill>
                  <a:schemeClr val="accent2"/>
                </a:solidFill>
                <a:latin typeface="微软雅黑" panose="020B0503020204020204" pitchFamily="34" charset="-122"/>
                <a:ea typeface="微软雅黑" panose="020B0503020204020204" pitchFamily="34" charset="-122"/>
              </a:rPr>
              <a:t>专题研讨：</a:t>
            </a:r>
            <a:r>
              <a:rPr lang="zh-CN" altLang="en-US" sz="2400" b="1" dirty="0">
                <a:solidFill>
                  <a:schemeClr val="accent2"/>
                </a:solidFill>
                <a:latin typeface="微软雅黑" panose="020B0503020204020204" pitchFamily="34" charset="-122"/>
                <a:ea typeface="微软雅黑" panose="020B0503020204020204" pitchFamily="34" charset="-122"/>
              </a:rPr>
              <a:t>不少于</a:t>
            </a:r>
            <a:r>
              <a:rPr lang="en-US" altLang="zh-CN" sz="2400" b="1" dirty="0">
                <a:solidFill>
                  <a:schemeClr val="accent2"/>
                </a:solidFill>
                <a:latin typeface="微软雅黑" panose="020B0503020204020204" pitchFamily="34" charset="-122"/>
                <a:ea typeface="微软雅黑" panose="020B0503020204020204" pitchFamily="34" charset="-122"/>
              </a:rPr>
              <a:t>800</a:t>
            </a:r>
            <a:r>
              <a:rPr lang="zh-CN" altLang="en-US" sz="2400" b="1" dirty="0">
                <a:solidFill>
                  <a:schemeClr val="accent2"/>
                </a:solidFill>
                <a:latin typeface="微软雅黑" panose="020B0503020204020204" pitchFamily="34" charset="-122"/>
                <a:ea typeface="微软雅黑" panose="020B0503020204020204" pitchFamily="34" charset="-122"/>
              </a:rPr>
              <a:t>字</a:t>
            </a:r>
            <a:r>
              <a:rPr lang="zh-CN" altLang="en-US" sz="2000" b="1" dirty="0">
                <a:latin typeface="微软雅黑" panose="020B0503020204020204" pitchFamily="34" charset="-122"/>
                <a:ea typeface="微软雅黑" panose="020B0503020204020204" pitchFamily="34" charset="-122"/>
              </a:rPr>
              <a:t>（有</a:t>
            </a:r>
            <a:r>
              <a:rPr lang="zh-CN" altLang="en-US" sz="2000" b="1" dirty="0" smtClean="0">
                <a:latin typeface="微软雅黑" panose="020B0503020204020204" pitchFamily="34" charset="-122"/>
                <a:ea typeface="微软雅黑" panose="020B0503020204020204" pitchFamily="34" charset="-122"/>
              </a:rPr>
              <a:t>立论依据、有自己观点）</a:t>
            </a:r>
            <a:endParaRPr lang="en-US" altLang="zh-CN" sz="2000" b="1" dirty="0" smtClean="0">
              <a:latin typeface="微软雅黑" panose="020B0503020204020204" pitchFamily="34" charset="-122"/>
              <a:ea typeface="微软雅黑" panose="020B0503020204020204" pitchFamily="34" charset="-122"/>
            </a:endParaRPr>
          </a:p>
          <a:p>
            <a:pPr lvl="1" indent="-325120" eaLnBrk="1" hangingPunct="1">
              <a:spcBef>
                <a:spcPct val="40000"/>
              </a:spcBef>
              <a:buClr>
                <a:srgbClr val="C00000"/>
              </a:buClr>
              <a:buFont typeface="Wingdings" panose="05000000000000000000" pitchFamily="2" charset="2"/>
              <a:buChar char="ü"/>
            </a:pPr>
            <a:r>
              <a:rPr lang="zh-CN" altLang="en-US" b="1" dirty="0" smtClean="0">
                <a:solidFill>
                  <a:schemeClr val="accent2"/>
                </a:solidFill>
                <a:latin typeface="微软雅黑" panose="020B0503020204020204" pitchFamily="34" charset="-122"/>
                <a:ea typeface="微软雅黑" panose="020B0503020204020204" pitchFamily="34" charset="-122"/>
              </a:rPr>
              <a:t>访谈</a:t>
            </a:r>
            <a:r>
              <a:rPr lang="zh-CN" altLang="en-US" b="1" dirty="0">
                <a:solidFill>
                  <a:schemeClr val="accent2"/>
                </a:solidFill>
                <a:latin typeface="微软雅黑" panose="020B0503020204020204" pitchFamily="34" charset="-122"/>
                <a:ea typeface="微软雅黑" panose="020B0503020204020204" pitchFamily="34" charset="-122"/>
              </a:rPr>
              <a:t>报告：</a:t>
            </a:r>
            <a:r>
              <a:rPr lang="zh-CN" altLang="en-US" sz="2400" b="1" dirty="0">
                <a:solidFill>
                  <a:schemeClr val="accent2"/>
                </a:solidFill>
                <a:latin typeface="微软雅黑" panose="020B0503020204020204" pitchFamily="34" charset="-122"/>
                <a:ea typeface="微软雅黑" panose="020B0503020204020204" pitchFamily="34" charset="-122"/>
              </a:rPr>
              <a:t>不少于</a:t>
            </a:r>
            <a:r>
              <a:rPr lang="en-US" altLang="zh-CN" sz="2400" b="1" dirty="0">
                <a:solidFill>
                  <a:schemeClr val="accent2"/>
                </a:solidFill>
                <a:latin typeface="微软雅黑" panose="020B0503020204020204" pitchFamily="34" charset="-122"/>
                <a:ea typeface="微软雅黑" panose="020B0503020204020204" pitchFamily="34" charset="-122"/>
              </a:rPr>
              <a:t>1500</a:t>
            </a:r>
            <a:r>
              <a:rPr lang="zh-CN" altLang="en-US" sz="2400" b="1" dirty="0" smtClean="0">
                <a:solidFill>
                  <a:schemeClr val="accent2"/>
                </a:solidFill>
                <a:latin typeface="微软雅黑" panose="020B0503020204020204" pitchFamily="34" charset="-122"/>
                <a:ea typeface="微软雅黑" panose="020B0503020204020204" pitchFamily="34" charset="-122"/>
              </a:rPr>
              <a:t>字</a:t>
            </a:r>
            <a:r>
              <a:rPr lang="zh-CN" altLang="en-US" sz="2000" b="1" dirty="0">
                <a:latin typeface="微软雅黑" panose="020B0503020204020204" pitchFamily="34" charset="-122"/>
                <a:ea typeface="微软雅黑" panose="020B0503020204020204" pitchFamily="34" charset="-122"/>
              </a:rPr>
              <a:t>（有对比、有分析、图文并茂）</a:t>
            </a:r>
          </a:p>
          <a:p>
            <a:pPr lvl="1" indent="-325120" eaLnBrk="1" hangingPunct="1">
              <a:spcBef>
                <a:spcPct val="40000"/>
              </a:spcBef>
              <a:buClr>
                <a:srgbClr val="C00000"/>
              </a:buClr>
              <a:buFont typeface="Wingdings" panose="05000000000000000000" pitchFamily="2" charset="2"/>
              <a:buChar char="ü"/>
            </a:pPr>
            <a:r>
              <a:rPr lang="zh-CN" altLang="en-US" b="1" dirty="0">
                <a:solidFill>
                  <a:schemeClr val="accent2"/>
                </a:solidFill>
                <a:latin typeface="微软雅黑" panose="020B0503020204020204" pitchFamily="34" charset="-122"/>
                <a:ea typeface="微软雅黑" panose="020B0503020204020204" pitchFamily="34" charset="-122"/>
              </a:rPr>
              <a:t>调研报告：</a:t>
            </a:r>
            <a:r>
              <a:rPr lang="zh-CN" altLang="en-US" sz="2400" b="1" dirty="0">
                <a:solidFill>
                  <a:schemeClr val="accent2"/>
                </a:solidFill>
                <a:latin typeface="微软雅黑" panose="020B0503020204020204" pitchFamily="34" charset="-122"/>
                <a:ea typeface="微软雅黑" panose="020B0503020204020204" pitchFamily="34" charset="-122"/>
              </a:rPr>
              <a:t>不少于</a:t>
            </a:r>
            <a:r>
              <a:rPr lang="en-US" altLang="zh-CN" sz="2400" b="1" dirty="0">
                <a:solidFill>
                  <a:schemeClr val="accent2"/>
                </a:solidFill>
                <a:latin typeface="微软雅黑" panose="020B0503020204020204" pitchFamily="34" charset="-122"/>
                <a:ea typeface="微软雅黑" panose="020B0503020204020204" pitchFamily="34" charset="-122"/>
              </a:rPr>
              <a:t>2500</a:t>
            </a:r>
            <a:r>
              <a:rPr lang="zh-CN" altLang="en-US" sz="2400" b="1" dirty="0" smtClean="0">
                <a:solidFill>
                  <a:schemeClr val="accent2"/>
                </a:solidFill>
                <a:latin typeface="微软雅黑" panose="020B0503020204020204" pitchFamily="34" charset="-122"/>
                <a:ea typeface="微软雅黑" panose="020B0503020204020204" pitchFamily="34" charset="-122"/>
              </a:rPr>
              <a:t>字</a:t>
            </a:r>
            <a:r>
              <a:rPr lang="zh-CN" altLang="en-US" sz="2000" b="1" dirty="0">
                <a:latin typeface="微软雅黑" panose="020B0503020204020204" pitchFamily="34" charset="-122"/>
                <a:ea typeface="微软雅黑" panose="020B0503020204020204" pitchFamily="34" charset="-122"/>
              </a:rPr>
              <a:t>（有对比、有分析</a:t>
            </a:r>
            <a:r>
              <a:rPr lang="zh-CN" altLang="en-US" sz="2000" b="1" dirty="0" smtClean="0">
                <a:latin typeface="微软雅黑" panose="020B0503020204020204" pitchFamily="34" charset="-122"/>
                <a:ea typeface="微软雅黑" panose="020B0503020204020204" pitchFamily="34" charset="-122"/>
              </a:rPr>
              <a:t>、有结论）</a:t>
            </a:r>
            <a:endParaRPr lang="zh-CN" altLang="en-US" sz="2000" b="1" dirty="0">
              <a:latin typeface="微软雅黑" panose="020B0503020204020204" pitchFamily="34" charset="-122"/>
              <a:ea typeface="微软雅黑" panose="020B0503020204020204" pitchFamily="34" charset="-122"/>
            </a:endParaRPr>
          </a:p>
          <a:p>
            <a:pPr eaLnBrk="1" hangingPunct="1">
              <a:spcBef>
                <a:spcPct val="40000"/>
              </a:spcBef>
            </a:pPr>
            <a:endParaRPr lang="zh-CN" altLang="en-US" b="1" dirty="0"/>
          </a:p>
        </p:txBody>
      </p:sp>
    </p:spTree>
  </p:cSld>
  <p:clrMapOvr>
    <a:masterClrMapping/>
  </p:clrMapOvr>
  <p:transition>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0710" y="1026160"/>
            <a:ext cx="8086090" cy="1350645"/>
          </a:xfrm>
        </p:spPr>
        <p:txBody>
          <a:bodyPr/>
          <a:lstStyle/>
          <a:p>
            <a:pPr marL="0" indent="0" algn="ctr">
              <a:buNone/>
            </a:pPr>
            <a:r>
              <a:rPr lang="zh-CN" altLang="en-US" sz="6000" b="1">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本讲结束</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C975F5F-5546-4E7B-BBFC-1D282242CC7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22:29:05</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pic>
        <p:nvPicPr>
          <p:cNvPr id="80901" name="Picture 4" descr="j0315447"/>
          <p:cNvPicPr>
            <a:picLocks noChangeAspect="1"/>
          </p:cNvPicPr>
          <p:nvPr/>
        </p:nvPicPr>
        <p:blipFill>
          <a:blip r:embed="rId2"/>
          <a:stretch>
            <a:fillRect/>
          </a:stretch>
        </p:blipFill>
        <p:spPr>
          <a:xfrm>
            <a:off x="1318895" y="2349500"/>
            <a:ext cx="6569075" cy="3384550"/>
          </a:xfrm>
          <a:prstGeom prst="rect">
            <a:avLst/>
          </a:prstGeom>
          <a:noFill/>
          <a:ln w="9525">
            <a:noFill/>
          </a:ln>
        </p:spPr>
      </p:pic>
    </p:spTree>
    <p:extLst>
      <p:ext uri="{BB962C8B-B14F-4D97-AF65-F5344CB8AC3E}">
        <p14:creationId xmlns:p14="http://schemas.microsoft.com/office/powerpoint/2010/main" val="3275655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6D2DED3-BD8F-4EA1-AB44-4BA08414AB49}" type="datetime8">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2020年2月11日10时29分</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314"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7</a:t>
            </a:fld>
            <a:endParaRPr lang="en-US" altLang="zh-CN" sz="1200" dirty="0">
              <a:latin typeface="Garamond" panose="02020404030301010803" pitchFamily="18" charset="0"/>
            </a:endParaRPr>
          </a:p>
        </p:txBody>
      </p:sp>
      <p:sp>
        <p:nvSpPr>
          <p:cNvPr id="117763" name="Rectangle 3"/>
          <p:cNvSpPr>
            <a:spLocks noGrp="1" noChangeArrowheads="1"/>
          </p:cNvSpPr>
          <p:nvPr>
            <p:ph idx="1"/>
          </p:nvPr>
        </p:nvSpPr>
        <p:spPr>
          <a:xfrm>
            <a:off x="446088" y="692150"/>
            <a:ext cx="8229600" cy="3268663"/>
          </a:xfrm>
          <a:solidFill>
            <a:srgbClr val="FFFF99"/>
          </a:solidFill>
          <a:ln w="25400">
            <a:solidFill>
              <a:srgbClr val="FF0000"/>
            </a:solidFill>
          </a:ln>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Char char="n"/>
              <a:defRPr/>
            </a:pPr>
            <a:r>
              <a:rPr kumimoji="0" lang="zh-CN" altLang="en-US" sz="4800" b="1" i="1" u="none" strike="noStrike" kern="0" cap="none" spc="0" normalizeH="0" baseline="0" noProof="0" dirty="0" smtClean="0">
                <a:ln>
                  <a:noFill/>
                </a:ln>
                <a:solidFill>
                  <a:srgbClr val="2207EB"/>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你对古希腊有</a:t>
            </a:r>
            <a:r>
              <a:rPr kumimoji="0" lang="zh-CN" altLang="en-US" sz="4800" b="1" i="1" u="none" strike="noStrike" kern="0" cap="none" spc="0" normalizeH="0" baseline="0" noProof="0" dirty="0">
                <a:ln>
                  <a:noFill/>
                </a:ln>
                <a:solidFill>
                  <a:srgbClr val="2207EB"/>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哪些了解？</a:t>
            </a:r>
          </a:p>
          <a:p>
            <a:pPr marL="342900" marR="0" lvl="0" indent="-342900" algn="l" defTabSz="914400" rtl="0" eaLnBrk="0" fontAlgn="base" latinLnBrk="0" hangingPunct="0">
              <a:lnSpc>
                <a:spcPct val="150000"/>
              </a:lnSpc>
              <a:spcBef>
                <a:spcPct val="20000"/>
              </a:spcBef>
              <a:spcAft>
                <a:spcPct val="0"/>
              </a:spcAft>
              <a:buClr>
                <a:schemeClr val="accent1"/>
              </a:buClr>
              <a:buSzPct val="65000"/>
              <a:buFont typeface="Wingdings" panose="05000000000000000000" pitchFamily="2" charset="2"/>
              <a:buChar char="n"/>
              <a:defRPr/>
            </a:pPr>
            <a:r>
              <a:rPr kumimoji="0" lang="zh-CN" altLang="en-US" sz="4800" b="1" i="1" u="none" strike="noStrike" kern="0" cap="none" spc="0" normalizeH="0" baseline="0" noProof="0" dirty="0">
                <a:ln>
                  <a:noFill/>
                </a:ln>
                <a:solidFill>
                  <a:srgbClr val="2207EB"/>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对</a:t>
            </a:r>
            <a:r>
              <a:rPr kumimoji="0" lang="zh-CN" altLang="en-US" sz="4800" b="1" i="1" u="none" strike="noStrike" kern="0" cap="none" spc="0" normalizeH="0" baseline="0" noProof="0" dirty="0" smtClean="0">
                <a:ln>
                  <a:noFill/>
                </a:ln>
                <a:solidFill>
                  <a:srgbClr val="2207EB"/>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古罗马</a:t>
            </a:r>
            <a:r>
              <a:rPr kumimoji="0" lang="zh-CN" altLang="en-US" sz="4800" b="1" i="1" u="none" strike="noStrike" kern="0" cap="none" spc="0" normalizeH="0" baseline="0" noProof="0" dirty="0">
                <a:ln>
                  <a:noFill/>
                </a:ln>
                <a:solidFill>
                  <a:srgbClr val="2207EB"/>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又有哪些了解？</a:t>
            </a:r>
          </a:p>
        </p:txBody>
      </p:sp>
      <p:pic>
        <p:nvPicPr>
          <p:cNvPr id="13316" name="Picture 4" descr="dglxasset[1]"/>
          <p:cNvPicPr>
            <a:picLocks noChangeAspect="1"/>
          </p:cNvPicPr>
          <p:nvPr/>
        </p:nvPicPr>
        <p:blipFill>
          <a:blip r:embed="rId2"/>
          <a:stretch>
            <a:fillRect/>
          </a:stretch>
        </p:blipFill>
        <p:spPr>
          <a:xfrm>
            <a:off x="4787900" y="3460750"/>
            <a:ext cx="3600450" cy="27051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iterate type="lt">
                                    <p:tmPct val="10000"/>
                                  </p:iterate>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p:cTn id="7" dur="1000" fill="hold"/>
                                        <p:tgtEl>
                                          <p:spTgt spid="11776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1776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17763">
                                            <p:txEl>
                                              <p:pRg st="0" end="0"/>
                                            </p:txEl>
                                          </p:spTgt>
                                        </p:tgtEl>
                                        <p:attrNameLst>
                                          <p:attrName>style.rotation</p:attrName>
                                        </p:attrNameLst>
                                      </p:cBhvr>
                                      <p:tavLst>
                                        <p:tav tm="0">
                                          <p:val>
                                            <p:fltVal val="360"/>
                                          </p:val>
                                        </p:tav>
                                        <p:tav tm="100000">
                                          <p:val>
                                            <p:fltVal val="0"/>
                                          </p:val>
                                        </p:tav>
                                      </p:tavLst>
                                    </p:anim>
                                    <p:animEffect transition="in" filter="fade">
                                      <p:cBhvr>
                                        <p:cTn id="10" dur="1000"/>
                                        <p:tgtEl>
                                          <p:spTgt spid="11776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dur="indefinite" fill="hold">
                                          <p:stCondLst>
                                            <p:cond delay="0"/>
                                          </p:stCondLst>
                                        </p:cTn>
                                        <p:tgtEl>
                                          <p:spTgt spid="117763">
                                            <p:txEl>
                                              <p:pRg st="1" end="1"/>
                                            </p:txEl>
                                          </p:spTgt>
                                        </p:tgtEl>
                                        <p:attrNameLst>
                                          <p:attrName>style.visibility</p:attrName>
                                        </p:attrNameLst>
                                      </p:cBhvr>
                                      <p:to>
                                        <p:strVal val="visible"/>
                                      </p:to>
                                    </p:set>
                                    <p:anim calcmode="lin" valueType="num">
                                      <p:cBhvr>
                                        <p:cTn id="15" dur="500" fill="hold"/>
                                        <p:tgtEl>
                                          <p:spTgt spid="117763">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117763">
                                            <p:txEl>
                                              <p:pRg st="1" end="1"/>
                                            </p:txEl>
                                          </p:spTgt>
                                        </p:tgtEl>
                                        <p:attrNameLst>
                                          <p:attrName>ppt_h</p:attrName>
                                        </p:attrNameLst>
                                      </p:cBhvr>
                                      <p:tavLst>
                                        <p:tav tm="0">
                                          <p:val>
                                            <p:fltVal val="0"/>
                                          </p:val>
                                        </p:tav>
                                        <p:tav tm="100000">
                                          <p:val>
                                            <p:strVal val="#ppt_h"/>
                                          </p:val>
                                        </p:tav>
                                      </p:tavLst>
                                    </p:anim>
                                    <p:anim calcmode="lin" valueType="num">
                                      <p:cBhvr>
                                        <p:cTn id="17" dur="500" fill="hold"/>
                                        <p:tgtEl>
                                          <p:spTgt spid="117763">
                                            <p:txEl>
                                              <p:pRg st="1" end="1"/>
                                            </p:txEl>
                                          </p:spTgt>
                                        </p:tgtEl>
                                        <p:attrNameLst>
                                          <p:attrName>style.rotation</p:attrName>
                                        </p:attrNameLst>
                                      </p:cBhvr>
                                      <p:tavLst>
                                        <p:tav tm="0">
                                          <p:val>
                                            <p:fltVal val="360"/>
                                          </p:val>
                                        </p:tav>
                                        <p:tav tm="100000">
                                          <p:val>
                                            <p:fltVal val="0"/>
                                          </p:val>
                                        </p:tav>
                                      </p:tavLst>
                                    </p:anim>
                                    <p:animEffect transition="in" filter="fade">
                                      <p:cBhvr>
                                        <p:cTn id="18" dur="500"/>
                                        <p:tgtEl>
                                          <p:spTgt spid="1177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CB24641-3119-4F9A-A5FE-BD3D9BD0BE7F}"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22:29:04</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4338"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8</a:t>
            </a:fld>
            <a:endParaRPr lang="en-US" altLang="zh-CN" sz="1200" dirty="0">
              <a:latin typeface="Garamond" panose="02020404030301010803" pitchFamily="18" charset="0"/>
            </a:endParaRPr>
          </a:p>
        </p:txBody>
      </p:sp>
      <p:sp>
        <p:nvSpPr>
          <p:cNvPr id="175106" name="Rectangle 2"/>
          <p:cNvSpPr>
            <a:spLocks noGrp="1" noChangeArrowheads="1"/>
          </p:cNvSpPr>
          <p:nvPr>
            <p:ph type="title"/>
          </p:nvPr>
        </p:nvSpPr>
        <p:spPr>
          <a:xfrm>
            <a:off x="428625" y="277813"/>
            <a:ext cx="8258175" cy="1008063"/>
          </a:xfrm>
          <a:solidFill>
            <a:srgbClr val="FFFF00"/>
          </a:solidFill>
        </p:spPr>
        <p:txBody>
          <a:bodyPr vert="horz" wrap="square" lIns="91440" tIns="45720" rIns="91440" bIns="45720" numCol="1" anchor="t" anchorCtr="0" compatLnSpc="1"/>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Char char="n"/>
              <a:defRPr/>
            </a:pPr>
            <a:r>
              <a:rPr kumimoji="0" lang="zh-CN" altLang="en-US" sz="4400" b="1" i="0" u="none" strike="noStrike" kern="0" cap="none" spc="0" normalizeH="0" baseline="0" noProof="0" dirty="0" smtClean="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古希腊</a:t>
            </a:r>
          </a:p>
        </p:txBody>
      </p:sp>
      <p:pic>
        <p:nvPicPr>
          <p:cNvPr id="14340" name="Picture 4" descr="MP900401090[2]"/>
          <p:cNvPicPr>
            <a:picLocks noChangeAspect="1"/>
          </p:cNvPicPr>
          <p:nvPr/>
        </p:nvPicPr>
        <p:blipFill>
          <a:blip r:embed="rId2"/>
          <a:stretch>
            <a:fillRect/>
          </a:stretch>
        </p:blipFill>
        <p:spPr>
          <a:xfrm>
            <a:off x="142875" y="1071563"/>
            <a:ext cx="9001125" cy="5165725"/>
          </a:xfrm>
          <a:prstGeom prst="rect">
            <a:avLst/>
          </a:prstGeom>
          <a:noFill/>
          <a:ln w="9525">
            <a:noFill/>
          </a:ln>
        </p:spPr>
      </p:pic>
      <p:sp>
        <p:nvSpPr>
          <p:cNvPr id="14342" name="Rectangle 3"/>
          <p:cNvSpPr>
            <a:spLocks noGrp="1" noChangeArrowheads="1"/>
          </p:cNvSpPr>
          <p:nvPr>
            <p:ph idx="1"/>
          </p:nvPr>
        </p:nvSpPr>
        <p:spPr>
          <a:xfrm>
            <a:off x="428625" y="1071563"/>
            <a:ext cx="8215313" cy="5143500"/>
          </a:xfrm>
          <a:solidFill>
            <a:srgbClr val="FFFF99">
              <a:alpha val="52156"/>
            </a:srgbClr>
          </a:solidFill>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30000"/>
              </a:spcBef>
              <a:spcAft>
                <a:spcPct val="0"/>
              </a:spcAft>
              <a:buClr>
                <a:schemeClr val="accent1"/>
              </a:buClr>
              <a:buSzPct val="65000"/>
              <a:buFont typeface="Wingdings" panose="05000000000000000000" pitchFamily="2" charset="2"/>
              <a:buChar char="n"/>
              <a:defRPr/>
            </a:pPr>
            <a:endParaRPr kumimoji="0" lang="en-US" altLang="zh-CN" sz="2000" b="1" i="0" u="none" strike="noStrike" kern="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10000"/>
              </a:lnSpc>
              <a:spcBef>
                <a:spcPct val="30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哲学家罗素曾说</a:t>
            </a:r>
            <a:r>
              <a:rPr kumimoji="0" lang="zh-CN" altLang="en-US" sz="3000" b="1" i="0" u="none" strike="noStrike" kern="0" cap="none" spc="0" normalizeH="0" baseline="0" noProof="0" dirty="0" smtClean="0">
                <a:ln>
                  <a:noFill/>
                </a:ln>
                <a:solidFill>
                  <a:srgbClr val="3333CC"/>
                </a:solidFill>
                <a:effectLst/>
                <a:uLnTx/>
                <a:uFillTx/>
                <a:latin typeface="华文隶书" panose="02010800040101010101" pitchFamily="2" charset="-122"/>
                <a:ea typeface="华文隶书" panose="02010800040101010101" pitchFamily="2" charset="-122"/>
                <a:cs typeface="+mn-cs"/>
              </a:rPr>
              <a:t>：</a:t>
            </a:r>
            <a:r>
              <a:rPr kumimoji="0" lang="zh-CN" altLang="en-US" sz="3200" b="1" i="0" u="none" strike="noStrike" kern="0" cap="none" spc="0" normalizeH="0" baseline="0" noProof="0" dirty="0" smtClean="0">
                <a:ln>
                  <a:noFill/>
                </a:ln>
                <a:solidFill>
                  <a:srgbClr val="3333CC"/>
                </a:solidFill>
                <a:effectLst>
                  <a:outerShdw blurRad="38100" dist="38100" dir="2700000" algn="tl">
                    <a:srgbClr val="000000">
                      <a:alpha val="43137"/>
                    </a:srgbClr>
                  </a:outerShdw>
                </a:effectLst>
                <a:uLnTx/>
                <a:uFillTx/>
                <a:latin typeface="宋体" panose="02010600030101010101" pitchFamily="2" charset="-122"/>
                <a:ea typeface="华文隶书" panose="02010800040101010101" pitchFamily="2" charset="-122"/>
                <a:cs typeface="+mn-cs"/>
              </a:rPr>
              <a:t>“</a:t>
            </a:r>
            <a:r>
              <a:rPr kumimoji="0" lang="zh-CN" altLang="en-US" sz="3200" b="1" i="0" u="none" strike="noStrike" kern="0" cap="none" spc="0" normalizeH="0" baseline="0" noProof="0" dirty="0" smtClean="0">
                <a:ln>
                  <a:noFill/>
                </a:ln>
                <a:solidFill>
                  <a:srgbClr val="3333CC"/>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n-cs"/>
              </a:rPr>
              <a:t>在所有的历史中，没有任何东西比希腊文明的突然崛起更令人吃惊或者更难于理解。</a:t>
            </a:r>
            <a:r>
              <a:rPr kumimoji="0" lang="zh-CN" altLang="en-US" sz="3200" b="1" i="0" u="none" strike="noStrike" kern="0" cap="none" spc="0" normalizeH="0" baseline="0" noProof="0" dirty="0" smtClean="0">
                <a:ln>
                  <a:noFill/>
                </a:ln>
                <a:solidFill>
                  <a:srgbClr val="3333CC"/>
                </a:solidFill>
                <a:effectLst>
                  <a:outerShdw blurRad="38100" dist="38100" dir="2700000" algn="tl">
                    <a:srgbClr val="000000">
                      <a:alpha val="43137"/>
                    </a:srgbClr>
                  </a:outerShdw>
                </a:effectLst>
                <a:uLnTx/>
                <a:uFillTx/>
                <a:latin typeface="宋体" panose="02010600030101010101" pitchFamily="2" charset="-122"/>
                <a:ea typeface="华文隶书" panose="02010800040101010101" pitchFamily="2" charset="-122"/>
                <a:cs typeface="+mn-cs"/>
              </a:rPr>
              <a:t>”</a:t>
            </a:r>
            <a:endParaRPr kumimoji="0" lang="zh-CN" altLang="en-US" sz="3000" b="1" i="0" u="none" strike="noStrike" kern="0" cap="none" spc="0" normalizeH="0" baseline="0" noProof="0" dirty="0" smtClean="0">
              <a:ln>
                <a:noFill/>
              </a:ln>
              <a:solidFill>
                <a:srgbClr val="3333CC"/>
              </a:solidFill>
              <a:effectLst>
                <a:outerShdw blurRad="38100" dist="38100" dir="2700000" algn="tl">
                  <a:srgbClr val="000000">
                    <a:alpha val="43137"/>
                  </a:srgbClr>
                </a:outerShdw>
              </a:effectLst>
              <a:uLnTx/>
              <a:uFillTx/>
              <a:latin typeface="华文隶书" panose="02010800040101010101" pitchFamily="2" charset="-122"/>
              <a:ea typeface="华文隶书" panose="02010800040101010101" pitchFamily="2" charset="-122"/>
              <a:cs typeface="+mn-cs"/>
            </a:endParaRPr>
          </a:p>
          <a:p>
            <a:pPr marL="342900" marR="0" lvl="0" indent="-342900" algn="l" defTabSz="914400" rtl="0" eaLnBrk="1" fontAlgn="base" latinLnBrk="0" hangingPunct="1">
              <a:lnSpc>
                <a:spcPct val="110000"/>
              </a:lnSpc>
              <a:spcBef>
                <a:spcPct val="30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古希腊到底是一个什么样的社会？为什么古希腊科学艺术发达</a:t>
            </a:r>
            <a:r>
              <a:rPr kumimoji="0" lang="en-US" altLang="zh-CN"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古希腊是不是人类社会的楷模？</a:t>
            </a:r>
          </a:p>
          <a:p>
            <a:pPr marL="342900" marR="0" lvl="0" indent="-342900" algn="l" defTabSz="914400" rtl="0" eaLnBrk="1" fontAlgn="base" latinLnBrk="0" hangingPunct="1">
              <a:lnSpc>
                <a:spcPct val="110000"/>
              </a:lnSpc>
              <a:spcBef>
                <a:spcPct val="30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为什么把古希腊、古罗马作为西方文化起源？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342">
                                            <p:txEl>
                                              <p:pRg st="1" end="1"/>
                                            </p:txEl>
                                          </p:spTgt>
                                        </p:tgtEl>
                                        <p:attrNameLst>
                                          <p:attrName>style.visibility</p:attrName>
                                        </p:attrNameLst>
                                      </p:cBhvr>
                                      <p:to>
                                        <p:strVal val="visible"/>
                                      </p:to>
                                    </p:set>
                                    <p:animEffect transition="in" filter="fade">
                                      <p:cBhvr>
                                        <p:cTn id="7" dur="1000"/>
                                        <p:tgtEl>
                                          <p:spTgt spid="14342">
                                            <p:txEl>
                                              <p:pRg st="1" end="1"/>
                                            </p:txEl>
                                          </p:spTgt>
                                        </p:tgtEl>
                                      </p:cBhvr>
                                    </p:animEffect>
                                    <p:anim calcmode="lin" valueType="num">
                                      <p:cBhvr>
                                        <p:cTn id="8" dur="1000" fill="hold"/>
                                        <p:tgtEl>
                                          <p:spTgt spid="1434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34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342">
                                            <p:txEl>
                                              <p:pRg st="2" end="2"/>
                                            </p:txEl>
                                          </p:spTgt>
                                        </p:tgtEl>
                                        <p:attrNameLst>
                                          <p:attrName>style.visibility</p:attrName>
                                        </p:attrNameLst>
                                      </p:cBhvr>
                                      <p:to>
                                        <p:strVal val="visible"/>
                                      </p:to>
                                    </p:set>
                                    <p:animEffect transition="in" filter="fade">
                                      <p:cBhvr>
                                        <p:cTn id="14" dur="1000"/>
                                        <p:tgtEl>
                                          <p:spTgt spid="14342">
                                            <p:txEl>
                                              <p:pRg st="2" end="2"/>
                                            </p:txEl>
                                          </p:spTgt>
                                        </p:tgtEl>
                                      </p:cBhvr>
                                    </p:animEffect>
                                    <p:anim calcmode="lin" valueType="num">
                                      <p:cBhvr>
                                        <p:cTn id="15" dur="1000" fill="hold"/>
                                        <p:tgtEl>
                                          <p:spTgt spid="1434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34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342">
                                            <p:txEl>
                                              <p:pRg st="3" end="3"/>
                                            </p:txEl>
                                          </p:spTgt>
                                        </p:tgtEl>
                                        <p:attrNameLst>
                                          <p:attrName>style.visibility</p:attrName>
                                        </p:attrNameLst>
                                      </p:cBhvr>
                                      <p:to>
                                        <p:strVal val="visible"/>
                                      </p:to>
                                    </p:set>
                                    <p:animEffect transition="in" filter="fade">
                                      <p:cBhvr>
                                        <p:cTn id="21" dur="1000"/>
                                        <p:tgtEl>
                                          <p:spTgt spid="14342">
                                            <p:txEl>
                                              <p:pRg st="3" end="3"/>
                                            </p:txEl>
                                          </p:spTgt>
                                        </p:tgtEl>
                                      </p:cBhvr>
                                    </p:animEffect>
                                    <p:anim calcmode="lin" valueType="num">
                                      <p:cBhvr>
                                        <p:cTn id="22" dur="1000" fill="hold"/>
                                        <p:tgtEl>
                                          <p:spTgt spid="1434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434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6758A61-2A94-4B50-A112-D0046C5A0922}" type="datetime1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22:29:04</a:t>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5362" name="灯片编号占位符 5"/>
          <p:cNvSpPr>
            <a:spLocks noGrp="1"/>
          </p:cNvSpPr>
          <p:nvPr>
            <p:ph type="sldNum" sz="quarter" idx="12"/>
          </p:nvPr>
        </p:nvSpPr>
        <p:spPr/>
        <p:txBody>
          <a:bodyPr wrap="square" lIns="91440" tIns="45720" rIns="91440" bIns="45720"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t>9</a:t>
            </a:fld>
            <a:endParaRPr lang="en-US" altLang="zh-CN" sz="1200" dirty="0">
              <a:latin typeface="Garamond" panose="02020404030301010803" pitchFamily="18" charset="0"/>
            </a:endParaRPr>
          </a:p>
        </p:txBody>
      </p:sp>
      <p:sp>
        <p:nvSpPr>
          <p:cNvPr id="176130" name="Rectangle 2"/>
          <p:cNvSpPr>
            <a:spLocks noGrp="1" noChangeArrowheads="1"/>
          </p:cNvSpPr>
          <p:nvPr>
            <p:ph type="title"/>
          </p:nvPr>
        </p:nvSpPr>
        <p:spPr>
          <a:xfrm>
            <a:off x="395288" y="76200"/>
            <a:ext cx="8291513" cy="576263"/>
          </a:xfrm>
          <a:solidFill>
            <a:srgbClr val="FFFF00"/>
          </a:soli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0" cap="none" spc="0" normalizeH="0" baseline="0" noProof="0" dirty="0" smtClean="0">
                <a:ln>
                  <a:noFill/>
                </a:ln>
                <a:solidFill>
                  <a:srgbClr val="33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古希腊年表</a:t>
            </a:r>
            <a:endParaRPr kumimoji="0" lang="zh-CN" altLang="en-US" sz="3000" b="1" i="0" u="none" strike="noStrike" kern="0" cap="none" spc="0" normalizeH="0" baseline="0" noProof="0" dirty="0" smtClean="0">
              <a:ln>
                <a:noFill/>
              </a:ln>
              <a:solidFill>
                <a:srgbClr val="CC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5364" name="Rectangle 3"/>
          <p:cNvSpPr>
            <a:spLocks noGrp="1"/>
          </p:cNvSpPr>
          <p:nvPr>
            <p:ph idx="1"/>
          </p:nvPr>
        </p:nvSpPr>
        <p:spPr>
          <a:xfrm>
            <a:off x="395288" y="765175"/>
            <a:ext cx="8353425" cy="5616575"/>
          </a:xfrm>
          <a:solidFill>
            <a:srgbClr val="FFFF99"/>
          </a:solidFill>
        </p:spPr>
        <p:txBody>
          <a:bodyPr vert="horz" wrap="square" lIns="91440" tIns="45720" rIns="91440" bIns="45720" anchor="t"/>
          <a:lstStyle/>
          <a:p>
            <a:pPr eaLnBrk="1" hangingPunct="1"/>
            <a:r>
              <a:rPr lang="zh-CN" altLang="en-US" sz="2000" b="1" dirty="0">
                <a:solidFill>
                  <a:srgbClr val="3333CC"/>
                </a:solidFill>
                <a:latin typeface="微软雅黑" panose="020B0503020204020204" pitchFamily="34" charset="-122"/>
                <a:ea typeface="微软雅黑" panose="020B0503020204020204" pitchFamily="34" charset="-122"/>
              </a:rPr>
              <a:t>公元前</a:t>
            </a:r>
            <a:r>
              <a:rPr lang="en-US" altLang="zh-CN" sz="2000" b="1" dirty="0">
                <a:solidFill>
                  <a:srgbClr val="3333CC"/>
                </a:solidFill>
                <a:latin typeface="微软雅黑" panose="020B0503020204020204" pitchFamily="34" charset="-122"/>
                <a:ea typeface="微软雅黑" panose="020B0503020204020204" pitchFamily="34" charset="-122"/>
              </a:rPr>
              <a:t>620-490</a:t>
            </a:r>
            <a:r>
              <a:rPr lang="zh-CN" altLang="en-US" sz="2000" b="1" dirty="0">
                <a:solidFill>
                  <a:srgbClr val="3333CC"/>
                </a:solidFill>
                <a:latin typeface="微软雅黑" panose="020B0503020204020204" pitchFamily="34" charset="-122"/>
                <a:ea typeface="微软雅黑" panose="020B0503020204020204" pitchFamily="34" charset="-122"/>
              </a:rPr>
              <a:t>，</a:t>
            </a:r>
          </a:p>
          <a:p>
            <a:pPr eaLnBrk="1" hangingPunct="1"/>
            <a:r>
              <a:rPr lang="zh-CN" altLang="en-US" sz="1900" dirty="0">
                <a:latin typeface="宋体" panose="02010600030101010101" pitchFamily="2" charset="-122"/>
              </a:rPr>
              <a:t>    </a:t>
            </a:r>
            <a:r>
              <a:rPr lang="zh-CN" altLang="en-US" sz="2000" b="1" dirty="0">
                <a:latin typeface="宋体" panose="02010600030101010101" pitchFamily="2" charset="-122"/>
              </a:rPr>
              <a:t>前</a:t>
            </a:r>
            <a:r>
              <a:rPr lang="en-US" altLang="zh-CN" sz="2000" b="1" dirty="0">
                <a:latin typeface="宋体" panose="02010600030101010101" pitchFamily="2" charset="-122"/>
              </a:rPr>
              <a:t>620</a:t>
            </a:r>
            <a:r>
              <a:rPr lang="zh-CN" altLang="en-US" sz="2000" b="1" dirty="0">
                <a:latin typeface="宋体" panose="02010600030101010101" pitchFamily="2" charset="-122"/>
              </a:rPr>
              <a:t>：</a:t>
            </a:r>
            <a:r>
              <a:rPr lang="zh-CN" altLang="en-US" sz="2000" b="1" dirty="0">
                <a:solidFill>
                  <a:srgbClr val="FF0000"/>
                </a:solidFill>
                <a:latin typeface="微软雅黑" panose="020B0503020204020204" pitchFamily="34" charset="-122"/>
                <a:ea typeface="微软雅黑" panose="020B0503020204020204" pitchFamily="34" charset="-122"/>
              </a:rPr>
              <a:t>雅典的德拉克法律</a:t>
            </a:r>
          </a:p>
          <a:p>
            <a:pPr eaLnBrk="1" hangingPunct="1"/>
            <a:r>
              <a:rPr lang="zh-CN" altLang="en-US" sz="2000" b="1" dirty="0">
                <a:latin typeface="宋体" panose="02010600030101010101" pitchFamily="2" charset="-122"/>
              </a:rPr>
              <a:t>    前</a:t>
            </a:r>
            <a:r>
              <a:rPr lang="en-US" altLang="zh-CN" sz="2000" b="1" dirty="0">
                <a:latin typeface="宋体" panose="02010600030101010101" pitchFamily="2" charset="-122"/>
              </a:rPr>
              <a:t>640-546</a:t>
            </a:r>
            <a:r>
              <a:rPr lang="zh-CN" altLang="en-US" sz="2000" b="1" dirty="0">
                <a:latin typeface="宋体" panose="02010600030101010101" pitchFamily="2" charset="-122"/>
              </a:rPr>
              <a:t>：</a:t>
            </a:r>
            <a:r>
              <a:rPr lang="zh-CN" altLang="en-US" sz="2000" b="1" dirty="0">
                <a:latin typeface="微软雅黑" panose="020B0503020204020204" pitchFamily="34" charset="-122"/>
                <a:ea typeface="微软雅黑" panose="020B0503020204020204" pitchFamily="34" charset="-122"/>
              </a:rPr>
              <a:t>古希腊第一位哲学家泰勒斯</a:t>
            </a:r>
            <a:r>
              <a:rPr lang="zh-CN" altLang="en-US" sz="2000" b="1" dirty="0">
                <a:latin typeface="宋体" panose="02010600030101010101" pitchFamily="2" charset="-122"/>
              </a:rPr>
              <a:t>（</a:t>
            </a:r>
            <a:r>
              <a:rPr lang="en-US" altLang="zh-CN" sz="2000" b="1" dirty="0">
                <a:latin typeface="宋体" panose="02010600030101010101" pitchFamily="2" charset="-122"/>
              </a:rPr>
              <a:t>Thales</a:t>
            </a:r>
            <a:r>
              <a:rPr lang="zh-CN" altLang="en-US" sz="2000" b="1" dirty="0">
                <a:latin typeface="宋体" panose="02010600030101010101" pitchFamily="2" charset="-122"/>
              </a:rPr>
              <a:t>）</a:t>
            </a:r>
          </a:p>
          <a:p>
            <a:pPr eaLnBrk="1" hangingPunct="1"/>
            <a:r>
              <a:rPr lang="zh-CN" altLang="en-US" sz="2000" b="1" dirty="0">
                <a:latin typeface="宋体" panose="02010600030101010101" pitchFamily="2" charset="-122"/>
              </a:rPr>
              <a:t>    前</a:t>
            </a:r>
            <a:r>
              <a:rPr lang="en-US" altLang="zh-CN" sz="2000" b="1" dirty="0">
                <a:latin typeface="宋体" panose="02010600030101010101" pitchFamily="2" charset="-122"/>
              </a:rPr>
              <a:t>600</a:t>
            </a:r>
            <a:r>
              <a:rPr lang="zh-CN" altLang="en-US" sz="2000" b="1" dirty="0">
                <a:latin typeface="宋体" panose="02010600030101010101" pitchFamily="2" charset="-122"/>
              </a:rPr>
              <a:t>：雕塑兴起</a:t>
            </a:r>
          </a:p>
          <a:p>
            <a:pPr eaLnBrk="1" hangingPunct="1"/>
            <a:r>
              <a:rPr lang="zh-CN" altLang="en-US" sz="2000" b="1" dirty="0">
                <a:latin typeface="宋体" panose="02010600030101010101" pitchFamily="2" charset="-122"/>
              </a:rPr>
              <a:t>    前</a:t>
            </a:r>
            <a:r>
              <a:rPr lang="en-US" altLang="zh-CN" sz="2000" b="1" dirty="0">
                <a:latin typeface="宋体" panose="02010600030101010101" pitchFamily="2" charset="-122"/>
              </a:rPr>
              <a:t>594</a:t>
            </a:r>
            <a:r>
              <a:rPr lang="zh-CN" altLang="en-US" sz="2000" b="1" dirty="0">
                <a:latin typeface="宋体" panose="02010600030101010101" pitchFamily="2" charset="-122"/>
              </a:rPr>
              <a:t>：雅典的梭伦法律</a:t>
            </a:r>
          </a:p>
          <a:p>
            <a:pPr eaLnBrk="1" hangingPunct="1"/>
            <a:r>
              <a:rPr lang="zh-CN" altLang="en-US" sz="2000" b="1" dirty="0">
                <a:latin typeface="宋体" panose="02010600030101010101" pitchFamily="2" charset="-122"/>
              </a:rPr>
              <a:t>    前</a:t>
            </a:r>
            <a:r>
              <a:rPr lang="en-US" altLang="zh-CN" sz="2000" b="1" dirty="0">
                <a:latin typeface="宋体" panose="02010600030101010101" pitchFamily="2" charset="-122"/>
              </a:rPr>
              <a:t>590</a:t>
            </a:r>
            <a:r>
              <a:rPr lang="zh-CN" altLang="en-US" sz="2000" b="1" dirty="0">
                <a:latin typeface="宋体" panose="02010600030101010101" pitchFamily="2" charset="-122"/>
              </a:rPr>
              <a:t>：</a:t>
            </a:r>
            <a:r>
              <a:rPr lang="zh-CN" altLang="en-US" sz="2000" b="1" dirty="0">
                <a:latin typeface="微软雅黑" panose="020B0503020204020204" pitchFamily="34" charset="-122"/>
                <a:ea typeface="微软雅黑" panose="020B0503020204020204" pitchFamily="34" charset="-122"/>
              </a:rPr>
              <a:t>七哲人时代</a:t>
            </a:r>
          </a:p>
          <a:p>
            <a:pPr eaLnBrk="1" hangingPunct="1"/>
            <a:r>
              <a:rPr lang="zh-CN" altLang="en-US" sz="2000" b="1" dirty="0">
                <a:latin typeface="宋体" panose="02010600030101010101" pitchFamily="2" charset="-122"/>
              </a:rPr>
              <a:t>    前</a:t>
            </a:r>
            <a:r>
              <a:rPr lang="en-US" altLang="zh-CN" sz="2000" b="1" dirty="0">
                <a:latin typeface="宋体" panose="02010600030101010101" pitchFamily="2" charset="-122"/>
              </a:rPr>
              <a:t>582</a:t>
            </a:r>
            <a:r>
              <a:rPr lang="zh-CN" altLang="en-US" sz="2000" b="1" dirty="0">
                <a:latin typeface="宋体" panose="02010600030101010101" pitchFamily="2" charset="-122"/>
              </a:rPr>
              <a:t>：诸卫城塑像</a:t>
            </a:r>
          </a:p>
          <a:p>
            <a:pPr eaLnBrk="1" hangingPunct="1"/>
            <a:r>
              <a:rPr lang="zh-CN" altLang="en-US" sz="2000" b="1" dirty="0">
                <a:latin typeface="宋体" panose="02010600030101010101" pitchFamily="2" charset="-122"/>
              </a:rPr>
              <a:t>    前</a:t>
            </a:r>
            <a:r>
              <a:rPr lang="en-US" altLang="zh-CN" sz="2000" b="1" dirty="0">
                <a:latin typeface="宋体" panose="02010600030101010101" pitchFamily="2" charset="-122"/>
              </a:rPr>
              <a:t>580</a:t>
            </a:r>
            <a:r>
              <a:rPr lang="zh-CN" altLang="en-US" sz="2000" b="1" dirty="0">
                <a:latin typeface="宋体" panose="02010600030101010101" pitchFamily="2" charset="-122"/>
              </a:rPr>
              <a:t>：</a:t>
            </a:r>
            <a:r>
              <a:rPr lang="zh-CN" altLang="en-US" sz="2000" b="1" dirty="0">
                <a:latin typeface="微软雅黑" panose="020B0503020204020204" pitchFamily="34" charset="-122"/>
                <a:ea typeface="微软雅黑" panose="020B0503020204020204" pitchFamily="34" charset="-122"/>
              </a:rPr>
              <a:t>寓言家伊索。</a:t>
            </a:r>
          </a:p>
          <a:p>
            <a:pPr eaLnBrk="1" hangingPunct="1"/>
            <a:r>
              <a:rPr lang="zh-CN" altLang="en-US" sz="2000" b="1" dirty="0">
                <a:latin typeface="宋体" panose="02010600030101010101" pitchFamily="2" charset="-122"/>
              </a:rPr>
              <a:t>    前</a:t>
            </a:r>
            <a:r>
              <a:rPr lang="en-US" altLang="zh-CN" sz="2000" b="1" dirty="0">
                <a:latin typeface="宋体" panose="02010600030101010101" pitchFamily="2" charset="-122"/>
              </a:rPr>
              <a:t>529-500</a:t>
            </a:r>
            <a:r>
              <a:rPr lang="zh-CN" altLang="en-US" sz="2000" b="1" dirty="0">
                <a:latin typeface="宋体" panose="02010600030101010101" pitchFamily="2" charset="-122"/>
              </a:rPr>
              <a:t>：</a:t>
            </a:r>
            <a:r>
              <a:rPr lang="zh-CN" altLang="en-US" sz="2000" b="1" dirty="0">
                <a:latin typeface="微软雅黑" panose="020B0503020204020204" pitchFamily="34" charset="-122"/>
                <a:ea typeface="微软雅黑" panose="020B0503020204020204" pitchFamily="34" charset="-122"/>
              </a:rPr>
              <a:t>哲学家毕达哥拉斯</a:t>
            </a:r>
          </a:p>
          <a:p>
            <a:pPr eaLnBrk="1" hangingPunct="1"/>
            <a:r>
              <a:rPr lang="zh-CN" altLang="en-US" sz="2000" b="1" dirty="0">
                <a:latin typeface="宋体" panose="02010600030101010101" pitchFamily="2" charset="-122"/>
              </a:rPr>
              <a:t>    前</a:t>
            </a:r>
            <a:r>
              <a:rPr lang="en-US" altLang="zh-CN" sz="2000" b="1" dirty="0">
                <a:latin typeface="宋体" panose="02010600030101010101" pitchFamily="2" charset="-122"/>
              </a:rPr>
              <a:t>520</a:t>
            </a:r>
            <a:r>
              <a:rPr lang="zh-CN" altLang="en-US" sz="2000" b="1" dirty="0">
                <a:latin typeface="宋体" panose="02010600030101010101" pitchFamily="2" charset="-122"/>
              </a:rPr>
              <a:t>：奥林匹克运动会</a:t>
            </a:r>
          </a:p>
          <a:p>
            <a:pPr eaLnBrk="1" hangingPunct="1"/>
            <a:r>
              <a:rPr lang="zh-CN" altLang="en-US" sz="2000" b="1" dirty="0">
                <a:latin typeface="宋体" panose="02010600030101010101" pitchFamily="2" charset="-122"/>
              </a:rPr>
              <a:t>    前</a:t>
            </a:r>
            <a:r>
              <a:rPr lang="en-US" altLang="zh-CN" sz="2000" b="1" dirty="0">
                <a:latin typeface="宋体" panose="02010600030101010101" pitchFamily="2" charset="-122"/>
              </a:rPr>
              <a:t>490</a:t>
            </a:r>
            <a:r>
              <a:rPr lang="zh-CN" altLang="en-US" sz="2000" b="1" dirty="0">
                <a:latin typeface="宋体" panose="02010600030101010101" pitchFamily="2" charset="-122"/>
              </a:rPr>
              <a:t>：</a:t>
            </a:r>
            <a:r>
              <a:rPr lang="zh-CN" altLang="en-US" sz="2000" b="1" dirty="0">
                <a:solidFill>
                  <a:srgbClr val="FF0000"/>
                </a:solidFill>
                <a:latin typeface="微软雅黑" panose="020B0503020204020204" pitchFamily="34" charset="-122"/>
                <a:ea typeface="微软雅黑" panose="020B0503020204020204" pitchFamily="34" charset="-122"/>
              </a:rPr>
              <a:t>马拉松</a:t>
            </a:r>
          </a:p>
          <a:p>
            <a:pPr eaLnBrk="1" hangingPunct="1"/>
            <a:r>
              <a:rPr lang="zh-CN" altLang="en-US" sz="2000" b="1" dirty="0">
                <a:solidFill>
                  <a:srgbClr val="3333CC"/>
                </a:solidFill>
                <a:latin typeface="微软雅黑" panose="020B0503020204020204" pitchFamily="34" charset="-122"/>
                <a:ea typeface="微软雅黑" panose="020B0503020204020204" pitchFamily="34" charset="-122"/>
              </a:rPr>
              <a:t>黄金时代（前</a:t>
            </a:r>
            <a:r>
              <a:rPr lang="en-US" altLang="zh-CN" sz="2000" b="1" dirty="0">
                <a:solidFill>
                  <a:srgbClr val="3333CC"/>
                </a:solidFill>
                <a:latin typeface="微软雅黑" panose="020B0503020204020204" pitchFamily="34" charset="-122"/>
                <a:ea typeface="微软雅黑" panose="020B0503020204020204" pitchFamily="34" charset="-122"/>
              </a:rPr>
              <a:t>469-322</a:t>
            </a:r>
            <a:r>
              <a:rPr lang="zh-CN" altLang="en-US" sz="2000" b="1" dirty="0">
                <a:solidFill>
                  <a:srgbClr val="3333CC"/>
                </a:solidFill>
                <a:latin typeface="微软雅黑" panose="020B0503020204020204" pitchFamily="34" charset="-122"/>
                <a:ea typeface="微软雅黑" panose="020B0503020204020204" pitchFamily="34" charset="-122"/>
              </a:rPr>
              <a:t>年），</a:t>
            </a:r>
          </a:p>
          <a:p>
            <a:pPr eaLnBrk="1" hangingPunct="1"/>
            <a:r>
              <a:rPr lang="zh-CN" altLang="en-US" sz="1900" dirty="0">
                <a:latin typeface="宋体" panose="02010600030101010101" pitchFamily="2" charset="-122"/>
              </a:rPr>
              <a:t>    </a:t>
            </a:r>
            <a:r>
              <a:rPr lang="zh-CN" altLang="en-US" sz="2000" b="1" dirty="0">
                <a:latin typeface="宋体" panose="02010600030101010101" pitchFamily="2" charset="-122"/>
              </a:rPr>
              <a:t>前</a:t>
            </a:r>
            <a:r>
              <a:rPr lang="en-US" altLang="zh-CN" sz="2000" b="1" dirty="0">
                <a:latin typeface="宋体" panose="02010600030101010101" pitchFamily="2" charset="-122"/>
              </a:rPr>
              <a:t>469-399</a:t>
            </a:r>
            <a:r>
              <a:rPr lang="zh-CN" altLang="en-US" sz="2000" b="1" dirty="0">
                <a:latin typeface="宋体" panose="02010600030101010101" pitchFamily="2" charset="-122"/>
              </a:rPr>
              <a:t>：</a:t>
            </a:r>
            <a:r>
              <a:rPr lang="zh-CN" altLang="en-US" sz="2000" b="1" dirty="0">
                <a:solidFill>
                  <a:srgbClr val="FF0000"/>
                </a:solidFill>
                <a:latin typeface="微软雅黑" panose="020B0503020204020204" pitchFamily="34" charset="-122"/>
                <a:ea typeface="微软雅黑" panose="020B0503020204020204" pitchFamily="34" charset="-122"/>
              </a:rPr>
              <a:t>苏格拉底，</a:t>
            </a:r>
          </a:p>
          <a:p>
            <a:pPr eaLnBrk="1" hangingPunct="1"/>
            <a:r>
              <a:rPr lang="zh-CN" altLang="en-US" sz="2000" b="1" dirty="0">
                <a:latin typeface="宋体" panose="02010600030101010101" pitchFamily="2" charset="-122"/>
              </a:rPr>
              <a:t>    前</a:t>
            </a:r>
            <a:r>
              <a:rPr lang="en-US" altLang="zh-CN" sz="2000" b="1" dirty="0">
                <a:latin typeface="宋体" panose="02010600030101010101" pitchFamily="2" charset="-122"/>
              </a:rPr>
              <a:t>428-348</a:t>
            </a:r>
            <a:r>
              <a:rPr lang="zh-CN" altLang="en-US" sz="2000" b="1" dirty="0">
                <a:latin typeface="宋体" panose="02010600030101010101" pitchFamily="2" charset="-122"/>
              </a:rPr>
              <a:t>：</a:t>
            </a:r>
            <a:r>
              <a:rPr lang="zh-CN" altLang="en-US" sz="2000" b="1" dirty="0">
                <a:solidFill>
                  <a:srgbClr val="FF0000"/>
                </a:solidFill>
                <a:latin typeface="微软雅黑" panose="020B0503020204020204" pitchFamily="34" charset="-122"/>
                <a:ea typeface="微软雅黑" panose="020B0503020204020204" pitchFamily="34" charset="-122"/>
              </a:rPr>
              <a:t>柏拉图</a:t>
            </a:r>
          </a:p>
          <a:p>
            <a:pPr eaLnBrk="1" hangingPunct="1"/>
            <a:r>
              <a:rPr lang="zh-CN" altLang="en-US" sz="2000" b="1" dirty="0">
                <a:latin typeface="宋体" panose="02010600030101010101" pitchFamily="2" charset="-122"/>
              </a:rPr>
              <a:t>    前</a:t>
            </a:r>
            <a:r>
              <a:rPr lang="en-US" altLang="zh-CN" sz="2000" b="1" dirty="0">
                <a:latin typeface="宋体" panose="02010600030101010101" pitchFamily="2" charset="-122"/>
              </a:rPr>
              <a:t>384-322</a:t>
            </a:r>
            <a:r>
              <a:rPr lang="zh-CN" altLang="en-US" sz="2000" b="1" dirty="0">
                <a:latin typeface="宋体" panose="02010600030101010101" pitchFamily="2" charset="-122"/>
              </a:rPr>
              <a:t>：</a:t>
            </a:r>
            <a:r>
              <a:rPr lang="zh-CN" altLang="en-US" sz="2000" b="1" dirty="0">
                <a:solidFill>
                  <a:srgbClr val="FF0000"/>
                </a:solidFill>
                <a:latin typeface="微软雅黑" panose="020B0503020204020204" pitchFamily="34" charset="-122"/>
                <a:ea typeface="微软雅黑" panose="020B0503020204020204" pitchFamily="34" charset="-122"/>
              </a:rPr>
              <a:t>亚里士多德</a:t>
            </a:r>
          </a:p>
        </p:txBody>
      </p:sp>
      <p:pic>
        <p:nvPicPr>
          <p:cNvPr id="8" name="图片 7" descr="老子.jpg"/>
          <p:cNvPicPr>
            <a:picLocks noChangeAspect="1"/>
          </p:cNvPicPr>
          <p:nvPr/>
        </p:nvPicPr>
        <p:blipFill>
          <a:blip r:embed="rId2"/>
          <a:stretch>
            <a:fillRect/>
          </a:stretch>
        </p:blipFill>
        <p:spPr>
          <a:xfrm>
            <a:off x="7008813" y="-23812"/>
            <a:ext cx="2135187" cy="2413000"/>
          </a:xfrm>
          <a:prstGeom prst="rect">
            <a:avLst/>
          </a:prstGeom>
          <a:noFill/>
          <a:ln w="9525">
            <a:noFill/>
          </a:ln>
        </p:spPr>
      </p:pic>
      <p:sp>
        <p:nvSpPr>
          <p:cNvPr id="9" name="TextBox 8"/>
          <p:cNvSpPr txBox="1"/>
          <p:nvPr/>
        </p:nvSpPr>
        <p:spPr>
          <a:xfrm>
            <a:off x="5364163" y="2492375"/>
            <a:ext cx="3600450" cy="1938338"/>
          </a:xfrm>
          <a:prstGeom prst="rect">
            <a:avLst/>
          </a:prstGeom>
          <a:noFill/>
          <a:ln w="9525">
            <a:noFill/>
          </a:ln>
        </p:spPr>
        <p:txBody>
          <a:bodyPr anchor="t">
            <a:spAutoFit/>
          </a:bodyPr>
          <a:lstStyle/>
          <a:p>
            <a:pPr>
              <a:spcBef>
                <a:spcPts val="600"/>
              </a:spcBef>
            </a:pPr>
            <a:r>
              <a:rPr lang="zh-CN" altLang="en-US" sz="2000" b="1" dirty="0">
                <a:solidFill>
                  <a:srgbClr val="990099"/>
                </a:solidFill>
                <a:latin typeface="微软雅黑" panose="020B0503020204020204" pitchFamily="34" charset="-122"/>
                <a:ea typeface="微软雅黑" panose="020B0503020204020204" pitchFamily="34" charset="-122"/>
              </a:rPr>
              <a:t>老子（约前</a:t>
            </a:r>
            <a:r>
              <a:rPr lang="en-US" altLang="zh-CN" sz="2000" b="1" dirty="0">
                <a:solidFill>
                  <a:srgbClr val="990099"/>
                </a:solidFill>
                <a:latin typeface="微软雅黑" panose="020B0503020204020204" pitchFamily="34" charset="-122"/>
                <a:ea typeface="微软雅黑" panose="020B0503020204020204" pitchFamily="34" charset="-122"/>
              </a:rPr>
              <a:t>600</a:t>
            </a:r>
            <a:r>
              <a:rPr lang="zh-CN" altLang="en-US" sz="2000" b="1" dirty="0">
                <a:solidFill>
                  <a:srgbClr val="990099"/>
                </a:solidFill>
                <a:latin typeface="微软雅黑" panose="020B0503020204020204" pitchFamily="34" charset="-122"/>
                <a:ea typeface="微软雅黑" panose="020B0503020204020204" pitchFamily="34" charset="-122"/>
              </a:rPr>
              <a:t>年</a:t>
            </a:r>
            <a:r>
              <a:rPr lang="en-US" altLang="zh-CN" sz="2000" b="1" dirty="0">
                <a:solidFill>
                  <a:srgbClr val="990099"/>
                </a:solidFill>
                <a:latin typeface="微软雅黑" panose="020B0503020204020204" pitchFamily="34" charset="-122"/>
                <a:ea typeface="微软雅黑" panose="020B0503020204020204" pitchFamily="34" charset="-122"/>
              </a:rPr>
              <a:t>-</a:t>
            </a:r>
            <a:r>
              <a:rPr lang="zh-CN" altLang="en-US" sz="2000" b="1" dirty="0">
                <a:solidFill>
                  <a:srgbClr val="990099"/>
                </a:solidFill>
                <a:latin typeface="微软雅黑" panose="020B0503020204020204" pitchFamily="34" charset="-122"/>
                <a:ea typeface="微软雅黑" panose="020B0503020204020204" pitchFamily="34" charset="-122"/>
              </a:rPr>
              <a:t>前</a:t>
            </a:r>
            <a:r>
              <a:rPr lang="en-US" altLang="zh-CN" sz="2000" b="1" dirty="0">
                <a:solidFill>
                  <a:srgbClr val="990099"/>
                </a:solidFill>
                <a:latin typeface="微软雅黑" panose="020B0503020204020204" pitchFamily="34" charset="-122"/>
                <a:ea typeface="微软雅黑" panose="020B0503020204020204" pitchFamily="34" charset="-122"/>
              </a:rPr>
              <a:t>470</a:t>
            </a:r>
            <a:r>
              <a:rPr lang="zh-CN" altLang="en-US" sz="2000" b="1" dirty="0">
                <a:solidFill>
                  <a:srgbClr val="990099"/>
                </a:solidFill>
                <a:latin typeface="微软雅黑" panose="020B0503020204020204" pitchFamily="34" charset="-122"/>
                <a:ea typeface="微软雅黑" panose="020B0503020204020204" pitchFamily="34" charset="-122"/>
              </a:rPr>
              <a:t>年）</a:t>
            </a:r>
            <a:endParaRPr lang="en-US" altLang="zh-CN" sz="2000" b="1" dirty="0">
              <a:solidFill>
                <a:srgbClr val="990099"/>
              </a:solidFill>
              <a:latin typeface="微软雅黑" panose="020B0503020204020204" pitchFamily="34" charset="-122"/>
              <a:ea typeface="微软雅黑" panose="020B0503020204020204" pitchFamily="34" charset="-122"/>
            </a:endParaRPr>
          </a:p>
          <a:p>
            <a:pPr>
              <a:spcBef>
                <a:spcPts val="600"/>
              </a:spcBef>
            </a:pPr>
            <a:endParaRPr lang="en-US" altLang="zh-CN" sz="2000" b="1" dirty="0">
              <a:solidFill>
                <a:srgbClr val="990099"/>
              </a:solidFill>
              <a:latin typeface="微软雅黑" panose="020B0503020204020204" pitchFamily="34" charset="-122"/>
              <a:ea typeface="微软雅黑" panose="020B0503020204020204" pitchFamily="34" charset="-122"/>
            </a:endParaRPr>
          </a:p>
          <a:p>
            <a:pPr>
              <a:spcBef>
                <a:spcPts val="600"/>
              </a:spcBef>
            </a:pPr>
            <a:r>
              <a:rPr lang="zh-CN" altLang="en-US" sz="2000" b="1" dirty="0">
                <a:solidFill>
                  <a:srgbClr val="990099"/>
                </a:solidFill>
                <a:latin typeface="微软雅黑" panose="020B0503020204020204" pitchFamily="34" charset="-122"/>
                <a:ea typeface="微软雅黑" panose="020B0503020204020204" pitchFamily="34" charset="-122"/>
              </a:rPr>
              <a:t>孔子（前</a:t>
            </a:r>
            <a:r>
              <a:rPr lang="en-US" altLang="zh-CN" sz="2000" b="1" dirty="0">
                <a:solidFill>
                  <a:srgbClr val="990099"/>
                </a:solidFill>
                <a:latin typeface="微软雅黑" panose="020B0503020204020204" pitchFamily="34" charset="-122"/>
                <a:ea typeface="微软雅黑" panose="020B0503020204020204" pitchFamily="34" charset="-122"/>
              </a:rPr>
              <a:t>551</a:t>
            </a:r>
            <a:r>
              <a:rPr lang="zh-CN" altLang="en-US" sz="2000" b="1" dirty="0">
                <a:solidFill>
                  <a:srgbClr val="990099"/>
                </a:solidFill>
                <a:latin typeface="微软雅黑" panose="020B0503020204020204" pitchFamily="34" charset="-122"/>
                <a:ea typeface="微软雅黑" panose="020B0503020204020204" pitchFamily="34" charset="-122"/>
              </a:rPr>
              <a:t>年</a:t>
            </a:r>
            <a:r>
              <a:rPr lang="en-US" altLang="zh-CN" sz="2000" b="1" dirty="0">
                <a:solidFill>
                  <a:srgbClr val="990099"/>
                </a:solidFill>
                <a:latin typeface="微软雅黑" panose="020B0503020204020204" pitchFamily="34" charset="-122"/>
                <a:ea typeface="微软雅黑" panose="020B0503020204020204" pitchFamily="34" charset="-122"/>
              </a:rPr>
              <a:t>-</a:t>
            </a:r>
            <a:r>
              <a:rPr lang="zh-CN" altLang="en-US" sz="2000" b="1" dirty="0">
                <a:solidFill>
                  <a:srgbClr val="990099"/>
                </a:solidFill>
                <a:latin typeface="微软雅黑" panose="020B0503020204020204" pitchFamily="34" charset="-122"/>
                <a:ea typeface="微软雅黑" panose="020B0503020204020204" pitchFamily="34" charset="-122"/>
              </a:rPr>
              <a:t>前</a:t>
            </a:r>
            <a:r>
              <a:rPr lang="en-US" altLang="zh-CN" sz="2000" b="1" dirty="0">
                <a:solidFill>
                  <a:srgbClr val="990099"/>
                </a:solidFill>
                <a:latin typeface="微软雅黑" panose="020B0503020204020204" pitchFamily="34" charset="-122"/>
                <a:ea typeface="微软雅黑" panose="020B0503020204020204" pitchFamily="34" charset="-122"/>
              </a:rPr>
              <a:t>479</a:t>
            </a:r>
            <a:r>
              <a:rPr lang="zh-CN" altLang="en-US" sz="2000" b="1" dirty="0">
                <a:solidFill>
                  <a:srgbClr val="990099"/>
                </a:solidFill>
                <a:latin typeface="微软雅黑" panose="020B0503020204020204" pitchFamily="34" charset="-122"/>
                <a:ea typeface="微软雅黑" panose="020B0503020204020204" pitchFamily="34" charset="-122"/>
              </a:rPr>
              <a:t>年）</a:t>
            </a:r>
            <a:endParaRPr lang="en-US" altLang="zh-CN" sz="2000" b="1" dirty="0">
              <a:solidFill>
                <a:srgbClr val="990099"/>
              </a:solidFill>
              <a:latin typeface="微软雅黑" panose="020B0503020204020204" pitchFamily="34" charset="-122"/>
              <a:ea typeface="微软雅黑" panose="020B0503020204020204" pitchFamily="34" charset="-122"/>
            </a:endParaRPr>
          </a:p>
          <a:p>
            <a:pPr>
              <a:spcBef>
                <a:spcPts val="600"/>
              </a:spcBef>
            </a:pPr>
            <a:endParaRPr lang="en-US" altLang="zh-CN" sz="2000" b="1" dirty="0">
              <a:solidFill>
                <a:srgbClr val="990099"/>
              </a:solidFill>
              <a:latin typeface="微软雅黑" panose="020B0503020204020204" pitchFamily="34" charset="-122"/>
              <a:ea typeface="微软雅黑" panose="020B0503020204020204" pitchFamily="34" charset="-122"/>
            </a:endParaRPr>
          </a:p>
          <a:p>
            <a:pPr>
              <a:spcBef>
                <a:spcPts val="600"/>
              </a:spcBef>
            </a:pPr>
            <a:r>
              <a:rPr lang="zh-CN" altLang="en-US" sz="2000" b="1" dirty="0">
                <a:solidFill>
                  <a:srgbClr val="990099"/>
                </a:solidFill>
                <a:latin typeface="微软雅黑" panose="020B0503020204020204" pitchFamily="34" charset="-122"/>
                <a:ea typeface="微软雅黑" panose="020B0503020204020204" pitchFamily="34" charset="-122"/>
              </a:rPr>
              <a:t>墨子（约前</a:t>
            </a:r>
            <a:r>
              <a:rPr lang="en-US" altLang="zh-CN" sz="2000" b="1" dirty="0">
                <a:solidFill>
                  <a:srgbClr val="990099"/>
                </a:solidFill>
                <a:latin typeface="微软雅黑" panose="020B0503020204020204" pitchFamily="34" charset="-122"/>
                <a:ea typeface="微软雅黑" panose="020B0503020204020204" pitchFamily="34" charset="-122"/>
              </a:rPr>
              <a:t>479</a:t>
            </a:r>
            <a:r>
              <a:rPr lang="zh-CN" altLang="en-US" sz="2000" b="1" dirty="0">
                <a:solidFill>
                  <a:srgbClr val="990099"/>
                </a:solidFill>
                <a:latin typeface="微软雅黑" panose="020B0503020204020204" pitchFamily="34" charset="-122"/>
                <a:ea typeface="微软雅黑" panose="020B0503020204020204" pitchFamily="34" charset="-122"/>
              </a:rPr>
              <a:t>年</a:t>
            </a:r>
            <a:r>
              <a:rPr lang="en-US" altLang="zh-CN" sz="2000" b="1" dirty="0">
                <a:solidFill>
                  <a:srgbClr val="990099"/>
                </a:solidFill>
                <a:latin typeface="微软雅黑" panose="020B0503020204020204" pitchFamily="34" charset="-122"/>
                <a:ea typeface="微软雅黑" panose="020B0503020204020204" pitchFamily="34" charset="-122"/>
              </a:rPr>
              <a:t>-</a:t>
            </a:r>
            <a:r>
              <a:rPr lang="zh-CN" altLang="en-US" sz="2000" b="1" dirty="0">
                <a:solidFill>
                  <a:srgbClr val="990099"/>
                </a:solidFill>
                <a:latin typeface="微软雅黑" panose="020B0503020204020204" pitchFamily="34" charset="-122"/>
                <a:ea typeface="微软雅黑" panose="020B0503020204020204" pitchFamily="34" charset="-122"/>
              </a:rPr>
              <a:t>前</a:t>
            </a:r>
            <a:r>
              <a:rPr lang="en-US" altLang="zh-CN" sz="2000" b="1" dirty="0">
                <a:solidFill>
                  <a:srgbClr val="990099"/>
                </a:solidFill>
                <a:latin typeface="微软雅黑" panose="020B0503020204020204" pitchFamily="34" charset="-122"/>
                <a:ea typeface="微软雅黑" panose="020B0503020204020204" pitchFamily="34" charset="-122"/>
              </a:rPr>
              <a:t>381</a:t>
            </a:r>
            <a:r>
              <a:rPr lang="zh-CN" altLang="en-US" sz="2000" b="1" dirty="0">
                <a:solidFill>
                  <a:srgbClr val="990099"/>
                </a:solidFill>
                <a:latin typeface="微软雅黑" panose="020B0503020204020204" pitchFamily="34" charset="-122"/>
                <a:ea typeface="微软雅黑" panose="020B0503020204020204" pitchFamily="34" charset="-122"/>
              </a:rPr>
              <a:t>年）</a:t>
            </a:r>
            <a:endParaRPr lang="en-US" altLang="zh-CN" sz="2000" b="1" dirty="0">
              <a:solidFill>
                <a:srgbClr val="990099"/>
              </a:solidFill>
              <a:latin typeface="微软雅黑" panose="020B0503020204020204" pitchFamily="34" charset="-122"/>
              <a:ea typeface="微软雅黑" panose="020B0503020204020204" pitchFamily="34" charset="-122"/>
            </a:endParaRPr>
          </a:p>
        </p:txBody>
      </p:sp>
      <p:sp>
        <p:nvSpPr>
          <p:cNvPr id="10" name="TextBox 9"/>
          <p:cNvSpPr txBox="1">
            <a:spLocks noChangeArrowheads="1"/>
          </p:cNvSpPr>
          <p:nvPr/>
        </p:nvSpPr>
        <p:spPr bwMode="auto">
          <a:xfrm>
            <a:off x="3203575" y="765175"/>
            <a:ext cx="4032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春秋时代（公元前</a:t>
            </a:r>
            <a:r>
              <a:rPr kumimoji="0" lang="en-US" altLang="zh-CN" sz="20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770-</a:t>
            </a:r>
            <a:r>
              <a:rPr kumimoji="0" lang="zh-CN" altLang="en-US" sz="20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前</a:t>
            </a:r>
            <a:r>
              <a:rPr kumimoji="0" lang="en-US" altLang="zh-CN" sz="20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476</a:t>
            </a:r>
            <a:r>
              <a:rPr kumimoji="0" lang="zh-CN" altLang="en-US" sz="20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a:t>
            </a:r>
            <a:endParaRPr kumimoji="0" lang="zh-CN" altLang="en-US" sz="2000" b="0"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1" name="TextBox 10"/>
          <p:cNvSpPr txBox="1">
            <a:spLocks noChangeArrowheads="1"/>
          </p:cNvSpPr>
          <p:nvPr/>
        </p:nvSpPr>
        <p:spPr bwMode="auto">
          <a:xfrm>
            <a:off x="4354513" y="4581525"/>
            <a:ext cx="3962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战国时代（公元前</a:t>
            </a:r>
            <a:r>
              <a:rPr kumimoji="0" lang="en-US" altLang="zh-CN" sz="20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475-</a:t>
            </a:r>
            <a:r>
              <a:rPr kumimoji="0" lang="zh-CN" altLang="en-US" sz="20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前</a:t>
            </a:r>
            <a:r>
              <a:rPr kumimoji="0" lang="en-US" altLang="zh-CN" sz="20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221</a:t>
            </a:r>
            <a:r>
              <a:rPr kumimoji="0" lang="zh-CN" altLang="en-US" sz="20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a:t>
            </a:r>
          </a:p>
        </p:txBody>
      </p:sp>
      <p:sp>
        <p:nvSpPr>
          <p:cNvPr id="12" name="TextBox 11"/>
          <p:cNvSpPr txBox="1"/>
          <p:nvPr/>
        </p:nvSpPr>
        <p:spPr>
          <a:xfrm>
            <a:off x="5651500" y="5303838"/>
            <a:ext cx="3097213" cy="1077912"/>
          </a:xfrm>
          <a:prstGeom prst="rect">
            <a:avLst/>
          </a:prstGeom>
          <a:noFill/>
          <a:ln w="9525">
            <a:noFill/>
          </a:ln>
        </p:spPr>
        <p:txBody>
          <a:bodyPr anchor="t">
            <a:spAutoFit/>
          </a:bodyPr>
          <a:lstStyle/>
          <a:p>
            <a:pPr>
              <a:spcBef>
                <a:spcPts val="600"/>
              </a:spcBef>
            </a:pPr>
            <a:r>
              <a:rPr lang="zh-CN" altLang="en-US" b="1" dirty="0">
                <a:solidFill>
                  <a:srgbClr val="CC6600"/>
                </a:solidFill>
                <a:latin typeface="微软雅黑" panose="020B0503020204020204" pitchFamily="34" charset="-122"/>
                <a:ea typeface="微软雅黑" panose="020B0503020204020204" pitchFamily="34" charset="-122"/>
              </a:rPr>
              <a:t>孟子（前</a:t>
            </a:r>
            <a:r>
              <a:rPr lang="en-US" altLang="zh-CN" b="1" dirty="0">
                <a:solidFill>
                  <a:srgbClr val="CC6600"/>
                </a:solidFill>
                <a:latin typeface="微软雅黑" panose="020B0503020204020204" pitchFamily="34" charset="-122"/>
                <a:ea typeface="微软雅黑" panose="020B0503020204020204" pitchFamily="34" charset="-122"/>
              </a:rPr>
              <a:t>372</a:t>
            </a:r>
            <a:r>
              <a:rPr lang="zh-CN" altLang="en-US" b="1" dirty="0">
                <a:solidFill>
                  <a:srgbClr val="CC6600"/>
                </a:solidFill>
                <a:latin typeface="微软雅黑" panose="020B0503020204020204" pitchFamily="34" charset="-122"/>
                <a:ea typeface="微软雅黑" panose="020B0503020204020204" pitchFamily="34" charset="-122"/>
              </a:rPr>
              <a:t>年</a:t>
            </a:r>
            <a:r>
              <a:rPr lang="en-US" altLang="zh-CN" b="1" dirty="0">
                <a:solidFill>
                  <a:srgbClr val="CC6600"/>
                </a:solidFill>
                <a:latin typeface="微软雅黑" panose="020B0503020204020204" pitchFamily="34" charset="-122"/>
                <a:ea typeface="微软雅黑" panose="020B0503020204020204" pitchFamily="34" charset="-122"/>
              </a:rPr>
              <a:t>-</a:t>
            </a:r>
            <a:r>
              <a:rPr lang="zh-CN" altLang="en-US" b="1" dirty="0">
                <a:solidFill>
                  <a:srgbClr val="CC6600"/>
                </a:solidFill>
                <a:latin typeface="微软雅黑" panose="020B0503020204020204" pitchFamily="34" charset="-122"/>
                <a:ea typeface="微软雅黑" panose="020B0503020204020204" pitchFamily="34" charset="-122"/>
              </a:rPr>
              <a:t>前</a:t>
            </a:r>
            <a:r>
              <a:rPr lang="en-US" altLang="zh-CN" b="1" dirty="0">
                <a:solidFill>
                  <a:srgbClr val="CC6600"/>
                </a:solidFill>
                <a:latin typeface="微软雅黑" panose="020B0503020204020204" pitchFamily="34" charset="-122"/>
                <a:ea typeface="微软雅黑" panose="020B0503020204020204" pitchFamily="34" charset="-122"/>
              </a:rPr>
              <a:t>289</a:t>
            </a:r>
            <a:r>
              <a:rPr lang="zh-CN" altLang="en-US" b="1" dirty="0">
                <a:solidFill>
                  <a:srgbClr val="CC6600"/>
                </a:solidFill>
                <a:latin typeface="微软雅黑" panose="020B0503020204020204" pitchFamily="34" charset="-122"/>
                <a:ea typeface="微软雅黑" panose="020B0503020204020204" pitchFamily="34" charset="-122"/>
              </a:rPr>
              <a:t>年）</a:t>
            </a:r>
            <a:endParaRPr lang="en-US" altLang="zh-CN" b="1" dirty="0">
              <a:solidFill>
                <a:srgbClr val="CC6600"/>
              </a:solidFill>
              <a:latin typeface="微软雅黑" panose="020B0503020204020204" pitchFamily="34" charset="-122"/>
              <a:ea typeface="微软雅黑" panose="020B0503020204020204" pitchFamily="34" charset="-122"/>
            </a:endParaRPr>
          </a:p>
          <a:p>
            <a:pPr>
              <a:spcBef>
                <a:spcPts val="600"/>
              </a:spcBef>
            </a:pPr>
            <a:r>
              <a:rPr lang="zh-CN" altLang="en-US" b="1" dirty="0">
                <a:solidFill>
                  <a:srgbClr val="CC6600"/>
                </a:solidFill>
                <a:latin typeface="微软雅黑" panose="020B0503020204020204" pitchFamily="34" charset="-122"/>
                <a:ea typeface="微软雅黑" panose="020B0503020204020204" pitchFamily="34" charset="-122"/>
              </a:rPr>
              <a:t>庄子（前</a:t>
            </a:r>
            <a:r>
              <a:rPr lang="en-US" altLang="zh-CN" b="1" dirty="0">
                <a:solidFill>
                  <a:srgbClr val="CC6600"/>
                </a:solidFill>
                <a:latin typeface="微软雅黑" panose="020B0503020204020204" pitchFamily="34" charset="-122"/>
                <a:ea typeface="微软雅黑" panose="020B0503020204020204" pitchFamily="34" charset="-122"/>
              </a:rPr>
              <a:t>369</a:t>
            </a:r>
            <a:r>
              <a:rPr lang="zh-CN" altLang="en-US" b="1" dirty="0">
                <a:solidFill>
                  <a:srgbClr val="CC6600"/>
                </a:solidFill>
                <a:latin typeface="微软雅黑" panose="020B0503020204020204" pitchFamily="34" charset="-122"/>
                <a:ea typeface="微软雅黑" panose="020B0503020204020204" pitchFamily="34" charset="-122"/>
              </a:rPr>
              <a:t>年</a:t>
            </a:r>
            <a:r>
              <a:rPr lang="en-US" altLang="zh-CN" b="1" dirty="0">
                <a:solidFill>
                  <a:srgbClr val="CC6600"/>
                </a:solidFill>
                <a:latin typeface="微软雅黑" panose="020B0503020204020204" pitchFamily="34" charset="-122"/>
                <a:ea typeface="微软雅黑" panose="020B0503020204020204" pitchFamily="34" charset="-122"/>
              </a:rPr>
              <a:t>-</a:t>
            </a:r>
            <a:r>
              <a:rPr lang="zh-CN" altLang="en-US" b="1" dirty="0">
                <a:solidFill>
                  <a:srgbClr val="CC6600"/>
                </a:solidFill>
                <a:latin typeface="微软雅黑" panose="020B0503020204020204" pitchFamily="34" charset="-122"/>
                <a:ea typeface="微软雅黑" panose="020B0503020204020204" pitchFamily="34" charset="-122"/>
              </a:rPr>
              <a:t>前</a:t>
            </a:r>
            <a:r>
              <a:rPr lang="en-US" altLang="zh-CN" b="1" dirty="0">
                <a:solidFill>
                  <a:srgbClr val="CC6600"/>
                </a:solidFill>
                <a:latin typeface="微软雅黑" panose="020B0503020204020204" pitchFamily="34" charset="-122"/>
                <a:ea typeface="微软雅黑" panose="020B0503020204020204" pitchFamily="34" charset="-122"/>
              </a:rPr>
              <a:t>286</a:t>
            </a:r>
            <a:r>
              <a:rPr lang="zh-CN" altLang="en-US" b="1" dirty="0">
                <a:solidFill>
                  <a:srgbClr val="CC6600"/>
                </a:solidFill>
                <a:latin typeface="微软雅黑" panose="020B0503020204020204" pitchFamily="34" charset="-122"/>
                <a:ea typeface="微软雅黑" panose="020B0503020204020204" pitchFamily="34" charset="-122"/>
              </a:rPr>
              <a:t>年）</a:t>
            </a:r>
            <a:endParaRPr lang="en-US" altLang="zh-CN" b="1" dirty="0">
              <a:solidFill>
                <a:srgbClr val="CC6600"/>
              </a:solidFill>
              <a:latin typeface="微软雅黑" panose="020B0503020204020204" pitchFamily="34" charset="-122"/>
              <a:ea typeface="微软雅黑" panose="020B0503020204020204" pitchFamily="34" charset="-122"/>
            </a:endParaRPr>
          </a:p>
          <a:p>
            <a:pPr>
              <a:spcBef>
                <a:spcPts val="600"/>
              </a:spcBef>
            </a:pPr>
            <a:r>
              <a:rPr lang="zh-CN" altLang="en-US" b="1" dirty="0">
                <a:solidFill>
                  <a:srgbClr val="CC6600"/>
                </a:solidFill>
                <a:latin typeface="微软雅黑" panose="020B0503020204020204" pitchFamily="34" charset="-122"/>
                <a:ea typeface="微软雅黑" panose="020B0503020204020204" pitchFamily="34" charset="-122"/>
              </a:rPr>
              <a:t>荀子（前</a:t>
            </a:r>
            <a:r>
              <a:rPr lang="en-US" altLang="zh-CN" b="1" dirty="0">
                <a:solidFill>
                  <a:srgbClr val="CC6600"/>
                </a:solidFill>
                <a:latin typeface="微软雅黑" panose="020B0503020204020204" pitchFamily="34" charset="-122"/>
                <a:ea typeface="微软雅黑" panose="020B0503020204020204" pitchFamily="34" charset="-122"/>
              </a:rPr>
              <a:t>313</a:t>
            </a:r>
            <a:r>
              <a:rPr lang="zh-CN" altLang="en-US" b="1" dirty="0">
                <a:solidFill>
                  <a:srgbClr val="CC6600"/>
                </a:solidFill>
                <a:latin typeface="微软雅黑" panose="020B0503020204020204" pitchFamily="34" charset="-122"/>
                <a:ea typeface="微软雅黑" panose="020B0503020204020204" pitchFamily="34" charset="-122"/>
              </a:rPr>
              <a:t>年</a:t>
            </a:r>
            <a:r>
              <a:rPr lang="en-US" altLang="zh-CN" b="1" dirty="0">
                <a:solidFill>
                  <a:srgbClr val="CC6600"/>
                </a:solidFill>
                <a:latin typeface="微软雅黑" panose="020B0503020204020204" pitchFamily="34" charset="-122"/>
                <a:ea typeface="微软雅黑" panose="020B0503020204020204" pitchFamily="34" charset="-122"/>
              </a:rPr>
              <a:t>-</a:t>
            </a:r>
            <a:r>
              <a:rPr lang="zh-CN" altLang="en-US" b="1" dirty="0">
                <a:solidFill>
                  <a:srgbClr val="CC6600"/>
                </a:solidFill>
                <a:latin typeface="微软雅黑" panose="020B0503020204020204" pitchFamily="34" charset="-122"/>
                <a:ea typeface="微软雅黑" panose="020B0503020204020204" pitchFamily="34" charset="-122"/>
              </a:rPr>
              <a:t>前</a:t>
            </a:r>
            <a:r>
              <a:rPr lang="en-US" altLang="zh-CN" b="1" dirty="0">
                <a:solidFill>
                  <a:srgbClr val="CC6600"/>
                </a:solidFill>
                <a:latin typeface="微软雅黑" panose="020B0503020204020204" pitchFamily="34" charset="-122"/>
                <a:ea typeface="微软雅黑" panose="020B0503020204020204" pitchFamily="34" charset="-122"/>
              </a:rPr>
              <a:t>238</a:t>
            </a:r>
            <a:r>
              <a:rPr lang="zh-CN" altLang="en-US" b="1" dirty="0">
                <a:solidFill>
                  <a:srgbClr val="CC6600"/>
                </a:solidFill>
                <a:latin typeface="微软雅黑" panose="020B0503020204020204" pitchFamily="34" charset="-122"/>
                <a:ea typeface="微软雅黑" panose="020B0503020204020204" pitchFamily="34" charset="-122"/>
              </a:rPr>
              <a:t>年）</a:t>
            </a:r>
            <a:endParaRPr lang="en-US" altLang="zh-CN" b="1" dirty="0">
              <a:solidFill>
                <a:srgbClr val="CC66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679837" y="95225"/>
            <a:ext cx="3349352" cy="523220"/>
          </a:xfrm>
          <a:prstGeom prst="rect">
            <a:avLst/>
          </a:prstGeom>
          <a:noFill/>
        </p:spPr>
        <p:txBody>
          <a:bodyPr wrap="square" rtlCol="0">
            <a:spAutoFit/>
          </a:bodyPr>
          <a:lstStyle/>
          <a:p>
            <a:r>
              <a:rPr lang="zh-CN" altLang="en-US" sz="2800" b="1" kern="0" dirty="0">
                <a:solidFill>
                  <a:srgbClr val="CC66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（与中国古代对照）</a:t>
            </a:r>
            <a:endParaRPr lang="zh-CN" altLang="en-US" sz="2800"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 presetClass="entr" presetSubtype="1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 calcmode="lin" valueType="num">
                                      <p:cBhvr additive="base">
                                        <p:cTn id="21"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9">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1+#ppt_w/2"/>
                                          </p:val>
                                        </p:tav>
                                        <p:tav tm="100000">
                                          <p:val>
                                            <p:strVal val="#ppt_x"/>
                                          </p:val>
                                        </p:tav>
                                      </p:tavLst>
                                    </p:anim>
                                    <p:anim calcmode="lin" valueType="num">
                                      <p:cBhvr additive="base">
                                        <p:cTn id="36" dur="50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 calcmode="lin" valueType="num">
                                      <p:cBhvr additive="base">
                                        <p:cTn id="39"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2">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anim calcmode="lin" valueType="num">
                                      <p:cBhvr additive="base">
                                        <p:cTn id="43" dur="500" fill="hold"/>
                                        <p:tgtEl>
                                          <p:spTgt spid="12">
                                            <p:txEl>
                                              <p:pRg st="1" end="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1" end="1"/>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2">
                                            <p:txEl>
                                              <p:pRg st="2" end="2"/>
                                            </p:txEl>
                                          </p:spTgt>
                                        </p:tgtEl>
                                        <p:attrNameLst>
                                          <p:attrName>style.visibility</p:attrName>
                                        </p:attrNameLst>
                                      </p:cBhvr>
                                      <p:to>
                                        <p:strVal val="visible"/>
                                      </p:to>
                                    </p:set>
                                    <p:anim calcmode="lin" valueType="num">
                                      <p:cBhvr additive="base">
                                        <p:cTn id="47" dur="500" fill="hold"/>
                                        <p:tgtEl>
                                          <p:spTgt spid="12">
                                            <p:txEl>
                                              <p:pRg st="2" end="2"/>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 grpId="0"/>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89</TotalTime>
  <Words>8006</Words>
  <Application>Microsoft Office PowerPoint</Application>
  <PresentationFormat>全屏显示(4:3)</PresentationFormat>
  <Paragraphs>534</Paragraphs>
  <Slides>69</Slides>
  <Notes>9</Notes>
  <HiddenSlides>0</HiddenSlides>
  <MMClips>0</MMClips>
  <ScaleCrop>false</ScaleCrop>
  <HeadingPairs>
    <vt:vector size="4" baseType="variant">
      <vt:variant>
        <vt:lpstr>主题</vt:lpstr>
      </vt:variant>
      <vt:variant>
        <vt:i4>1</vt:i4>
      </vt:variant>
      <vt:variant>
        <vt:lpstr>幻灯片标题</vt:lpstr>
      </vt:variant>
      <vt:variant>
        <vt:i4>69</vt:i4>
      </vt:variant>
    </vt:vector>
  </HeadingPairs>
  <TitlesOfParts>
    <vt:vector size="70" baseType="lpstr">
      <vt:lpstr>Edge</vt:lpstr>
      <vt:lpstr>第二讲   社会演化与现代化起源   </vt:lpstr>
      <vt:lpstr>人类文明的足迹：</vt:lpstr>
      <vt:lpstr>PowerPoint 演示文稿</vt:lpstr>
      <vt:lpstr>西方现代化的主要方面:</vt:lpstr>
      <vt:lpstr>西方现代化主要历史线索</vt:lpstr>
      <vt:lpstr>西方现代化的若干历史渊源</vt:lpstr>
      <vt:lpstr>PowerPoint 演示文稿</vt:lpstr>
      <vt:lpstr> 古希腊</vt:lpstr>
      <vt:lpstr>古希腊年表</vt:lpstr>
      <vt:lpstr>古希腊典型人物</vt:lpstr>
      <vt:lpstr>古希腊典型人物—著名哲学家</vt:lpstr>
      <vt:lpstr>古希腊典型人物— 著名的数学家</vt:lpstr>
      <vt:lpstr>  古希腊文明</vt:lpstr>
      <vt:lpstr> 古希腊文明</vt:lpstr>
      <vt:lpstr>  古希腊：三位著名的天文学家</vt:lpstr>
      <vt:lpstr> 古希腊的一批科学之父：</vt:lpstr>
      <vt:lpstr>  古希腊对西方现代的影响 </vt:lpstr>
      <vt:lpstr>  古希腊对西方现代的影响</vt:lpstr>
      <vt:lpstr>  古希腊对西方现代的影响</vt:lpstr>
      <vt:lpstr>古希腊的负面影响：道德沦丧</vt:lpstr>
      <vt:lpstr> 古希腊的负面：道德沦丧</vt:lpstr>
      <vt:lpstr>古希腊的负面：道德沦丧</vt:lpstr>
      <vt:lpstr>从古希腊到古罗马</vt:lpstr>
      <vt:lpstr>从古希腊到古罗马</vt:lpstr>
      <vt:lpstr>古罗马的历史</vt:lpstr>
      <vt:lpstr>王政时代(公元前753年～前509年)</vt:lpstr>
      <vt:lpstr>共和国时代（前509年到前30年）</vt:lpstr>
      <vt:lpstr>前三头同盟 (庞培、克拉苏、恺撒)</vt:lpstr>
      <vt:lpstr>后三头同盟（安东尼、雷必达、屋大维）</vt:lpstr>
      <vt:lpstr>古罗马帝国时代 </vt:lpstr>
      <vt:lpstr>罗马帝国的后续演变</vt:lpstr>
      <vt:lpstr>PowerPoint 演示文稿</vt:lpstr>
      <vt:lpstr>意大利国旗                         </vt:lpstr>
      <vt:lpstr> 古罗马人的特点          </vt:lpstr>
      <vt:lpstr> 古罗马人的特点          </vt:lpstr>
      <vt:lpstr>古罗马人的道德观</vt:lpstr>
      <vt:lpstr> 古希腊对古罗马的影响</vt:lpstr>
      <vt:lpstr>PowerPoint 演示文稿</vt:lpstr>
      <vt:lpstr>古希腊与古罗马的文化个性差异</vt:lpstr>
      <vt:lpstr>PowerPoint 演示文稿</vt:lpstr>
      <vt:lpstr>古希腊与古罗马的文化个性差异</vt:lpstr>
      <vt:lpstr>古希腊与古罗马的文化个性差异</vt:lpstr>
      <vt:lpstr>古希腊与古罗马的文化个性差异</vt:lpstr>
      <vt:lpstr>古希腊与古罗马的文化个性差异</vt:lpstr>
      <vt:lpstr>罗马共和国和罗马帝国的主要区别</vt:lpstr>
      <vt:lpstr> 比较: 历史同时期的中国社会</vt:lpstr>
      <vt:lpstr> 古希腊和古罗马与四大文明古国</vt:lpstr>
      <vt:lpstr>为什么西方现代派推崇古希腊？I</vt:lpstr>
      <vt:lpstr>为什么西方现代派推崇古希腊？II</vt:lpstr>
      <vt:lpstr>            古代中国与西方区别</vt:lpstr>
      <vt:lpstr>PowerPoint 演示文稿</vt:lpstr>
      <vt:lpstr>            古代中国与西方区别</vt:lpstr>
      <vt:lpstr>小结与思考：</vt:lpstr>
      <vt:lpstr>小结与思考：</vt:lpstr>
      <vt:lpstr> 社会转型期的三大病态问题</vt:lpstr>
      <vt:lpstr> 社会转型期的三大问题</vt:lpstr>
      <vt:lpstr>现代人需要实现以下几个转变：</vt:lpstr>
      <vt:lpstr>     西方现代性: 人的本性是什么？ </vt:lpstr>
      <vt:lpstr> 西方现代性:  用理性代替宗教信仰 </vt:lpstr>
      <vt:lpstr> 西方现代性:  从自由观念到征服功能 </vt:lpstr>
      <vt:lpstr> 西方现代性:  从自由观念到征服功能 </vt:lpstr>
      <vt:lpstr>西方现代性：产生一系列崇拜</vt:lpstr>
      <vt:lpstr> 古希腊、古罗马崇拜</vt:lpstr>
      <vt:lpstr> 激烈派现代主义的艺术价值观</vt:lpstr>
      <vt:lpstr>偶像崇拜</vt:lpstr>
      <vt:lpstr> 自我崇拜</vt:lpstr>
      <vt:lpstr>大作业与课程考核：价值行为</vt:lpstr>
      <vt:lpstr>作业规范要求：</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社会学</dc:title>
  <dc:creator>Owner</dc:creator>
  <cp:lastModifiedBy>Users</cp:lastModifiedBy>
  <cp:revision>496</cp:revision>
  <dcterms:created xsi:type="dcterms:W3CDTF">2003-09-25T03:18:00Z</dcterms:created>
  <dcterms:modified xsi:type="dcterms:W3CDTF">2020-02-11T14:33:44Z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